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3.xml" ContentType="application/vnd.openxmlformats-officedocument.theme+xml"/>
  <Override PartName="/ppt/slideLayouts/slideLayout16.xml" ContentType="application/vnd.openxmlformats-officedocument.presentationml.slideLayout+xml"/>
  <Override PartName="/ppt/theme/theme1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18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9.xml" ContentType="application/vnd.openxmlformats-officedocument.theme+xml"/>
  <Override PartName="/ppt/slideLayouts/slideLayout29.xml" ContentType="application/vnd.openxmlformats-officedocument.presentationml.slideLayout+xml"/>
  <Override PartName="/ppt/theme/theme20.xml" ContentType="application/vnd.openxmlformats-officedocument.theme+xml"/>
  <Override PartName="/ppt/slideLayouts/slideLayout30.xml" ContentType="application/vnd.openxmlformats-officedocument.presentationml.slideLayout+xml"/>
  <Override PartName="/ppt/theme/theme21.xml" ContentType="application/vnd.openxmlformats-officedocument.theme+xml"/>
  <Override PartName="/ppt/slideLayouts/slideLayout31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39" r:id="rId2"/>
    <p:sldMasterId id="2147483650" r:id="rId3"/>
    <p:sldMasterId id="2147483736" r:id="rId4"/>
    <p:sldMasterId id="2147483824" r:id="rId5"/>
    <p:sldMasterId id="2147483842" r:id="rId6"/>
    <p:sldMasterId id="2147483666" r:id="rId7"/>
    <p:sldMasterId id="2147483822" r:id="rId8"/>
    <p:sldMasterId id="2147483715" r:id="rId9"/>
    <p:sldMasterId id="2147483828" r:id="rId10"/>
    <p:sldMasterId id="2147483698" r:id="rId11"/>
    <p:sldMasterId id="2147483830" r:id="rId12"/>
    <p:sldMasterId id="2147483703" r:id="rId13"/>
    <p:sldMasterId id="2147483833" r:id="rId14"/>
    <p:sldMasterId id="2147483668" r:id="rId15"/>
    <p:sldMasterId id="2147483835" r:id="rId16"/>
    <p:sldMasterId id="2147483673" r:id="rId17"/>
    <p:sldMasterId id="2147483807" r:id="rId18"/>
    <p:sldMasterId id="2147483813" r:id="rId19"/>
    <p:sldMasterId id="2147483695" r:id="rId20"/>
    <p:sldMasterId id="2147483732" r:id="rId21"/>
    <p:sldMasterId id="2147483734" r:id="rId22"/>
  </p:sldMasterIdLst>
  <p:notesMasterIdLst>
    <p:notesMasterId r:id="rId108"/>
  </p:notesMasterIdLst>
  <p:handoutMasterIdLst>
    <p:handoutMasterId r:id="rId109"/>
  </p:handoutMasterIdLst>
  <p:sldIdLst>
    <p:sldId id="257" r:id="rId23"/>
    <p:sldId id="499" r:id="rId24"/>
    <p:sldId id="259" r:id="rId25"/>
    <p:sldId id="436" r:id="rId26"/>
    <p:sldId id="407" r:id="rId27"/>
    <p:sldId id="437" r:id="rId28"/>
    <p:sldId id="438" r:id="rId29"/>
    <p:sldId id="487" r:id="rId30"/>
    <p:sldId id="422" r:id="rId31"/>
    <p:sldId id="439" r:id="rId32"/>
    <p:sldId id="441" r:id="rId33"/>
    <p:sldId id="403" r:id="rId34"/>
    <p:sldId id="442" r:id="rId35"/>
    <p:sldId id="444" r:id="rId36"/>
    <p:sldId id="445" r:id="rId37"/>
    <p:sldId id="446" r:id="rId38"/>
    <p:sldId id="425" r:id="rId39"/>
    <p:sldId id="426" r:id="rId40"/>
    <p:sldId id="404" r:id="rId41"/>
    <p:sldId id="500" r:id="rId42"/>
    <p:sldId id="447" r:id="rId43"/>
    <p:sldId id="448" r:id="rId44"/>
    <p:sldId id="449" r:id="rId45"/>
    <p:sldId id="410" r:id="rId46"/>
    <p:sldId id="450" r:id="rId47"/>
    <p:sldId id="451" r:id="rId48"/>
    <p:sldId id="452" r:id="rId49"/>
    <p:sldId id="453" r:id="rId50"/>
    <p:sldId id="411" r:id="rId51"/>
    <p:sldId id="414" r:id="rId52"/>
    <p:sldId id="454" r:id="rId53"/>
    <p:sldId id="417" r:id="rId54"/>
    <p:sldId id="416" r:id="rId55"/>
    <p:sldId id="455" r:id="rId56"/>
    <p:sldId id="456" r:id="rId57"/>
    <p:sldId id="458" r:id="rId58"/>
    <p:sldId id="459" r:id="rId59"/>
    <p:sldId id="432" r:id="rId60"/>
    <p:sldId id="460" r:id="rId61"/>
    <p:sldId id="427" r:id="rId62"/>
    <p:sldId id="428" r:id="rId63"/>
    <p:sldId id="429" r:id="rId64"/>
    <p:sldId id="405" r:id="rId65"/>
    <p:sldId id="462" r:id="rId66"/>
    <p:sldId id="463" r:id="rId67"/>
    <p:sldId id="464" r:id="rId68"/>
    <p:sldId id="423" r:id="rId69"/>
    <p:sldId id="465" r:id="rId70"/>
    <p:sldId id="466" r:id="rId71"/>
    <p:sldId id="424" r:id="rId72"/>
    <p:sldId id="467" r:id="rId73"/>
    <p:sldId id="468" r:id="rId74"/>
    <p:sldId id="470" r:id="rId75"/>
    <p:sldId id="471" r:id="rId76"/>
    <p:sldId id="418" r:id="rId77"/>
    <p:sldId id="419" r:id="rId78"/>
    <p:sldId id="433" r:id="rId79"/>
    <p:sldId id="434" r:id="rId80"/>
    <p:sldId id="472" r:id="rId81"/>
    <p:sldId id="476" r:id="rId82"/>
    <p:sldId id="477" r:id="rId83"/>
    <p:sldId id="478" r:id="rId84"/>
    <p:sldId id="479" r:id="rId85"/>
    <p:sldId id="480" r:id="rId86"/>
    <p:sldId id="497" r:id="rId87"/>
    <p:sldId id="420" r:id="rId88"/>
    <p:sldId id="430" r:id="rId89"/>
    <p:sldId id="406" r:id="rId90"/>
    <p:sldId id="483" r:id="rId91"/>
    <p:sldId id="484" r:id="rId92"/>
    <p:sldId id="485" r:id="rId93"/>
    <p:sldId id="486" r:id="rId94"/>
    <p:sldId id="488" r:id="rId95"/>
    <p:sldId id="489" r:id="rId96"/>
    <p:sldId id="421" r:id="rId97"/>
    <p:sldId id="435" r:id="rId98"/>
    <p:sldId id="490" r:id="rId99"/>
    <p:sldId id="491" r:id="rId100"/>
    <p:sldId id="493" r:id="rId101"/>
    <p:sldId id="495" r:id="rId102"/>
    <p:sldId id="494" r:id="rId103"/>
    <p:sldId id="431" r:id="rId104"/>
    <p:sldId id="397" r:id="rId105"/>
    <p:sldId id="498" r:id="rId106"/>
    <p:sldId id="266" r:id="rId107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19D999"/>
    <a:srgbClr val="3BB6B7"/>
    <a:srgbClr val="2BC7A2"/>
    <a:srgbClr val="F7E88D"/>
    <a:srgbClr val="E6C710"/>
    <a:srgbClr val="FFFFD1"/>
    <a:srgbClr val="F6BB00"/>
    <a:srgbClr val="F5777A"/>
    <a:srgbClr val="8CC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5" autoAdjust="0"/>
  </p:normalViewPr>
  <p:slideViewPr>
    <p:cSldViewPr>
      <p:cViewPr>
        <p:scale>
          <a:sx n="100" d="100"/>
          <a:sy n="100" d="100"/>
        </p:scale>
        <p:origin x="-702" y="-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85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7.xml"/><Relationship Id="rId107" Type="http://schemas.openxmlformats.org/officeDocument/2006/relationships/slide" Target="slides/slide8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66" Type="http://schemas.openxmlformats.org/officeDocument/2006/relationships/slide" Target="slides/slide44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87" Type="http://schemas.openxmlformats.org/officeDocument/2006/relationships/slide" Target="slides/slide65.xml"/><Relationship Id="rId102" Type="http://schemas.openxmlformats.org/officeDocument/2006/relationships/slide" Target="slides/slide80.xml"/><Relationship Id="rId11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slide" Target="slides/slide34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slide" Target="slides/slide83.xml"/><Relationship Id="rId11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slide" Target="slides/slide37.xml"/><Relationship Id="rId67" Type="http://schemas.openxmlformats.org/officeDocument/2006/relationships/slide" Target="slides/slide45.xml"/><Relationship Id="rId103" Type="http://schemas.openxmlformats.org/officeDocument/2006/relationships/slide" Target="slides/slide81.xml"/><Relationship Id="rId108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slide" Target="slides/slide8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slide" Target="slides/slide8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02FA8A-A5C3-4255-B772-D61FDCEFEAC0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8814A5B1-28EF-4F1A-A841-B2D8E11BD1AB}">
      <dgm:prSet phldrT="[文字]"/>
      <dgm:spPr>
        <a:solidFill>
          <a:srgbClr val="FFC000"/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優勢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C57A6A7-4D32-4010-BFCD-4B575BFDD9E2}" type="parTrans" cxnId="{8B18DD3B-284F-4FF4-8283-EB65EA2D047C}">
      <dgm:prSet/>
      <dgm:spPr/>
      <dgm:t>
        <a:bodyPr/>
        <a:lstStyle/>
        <a:p>
          <a:endParaRPr lang="zh-TW" altLang="en-US"/>
        </a:p>
      </dgm:t>
    </dgm:pt>
    <dgm:pt modelId="{B1480002-E4F5-4329-B3C7-6AC38B4E07F0}" type="sibTrans" cxnId="{8B18DD3B-284F-4FF4-8283-EB65EA2D047C}">
      <dgm:prSet/>
      <dgm:spPr/>
      <dgm:t>
        <a:bodyPr/>
        <a:lstStyle/>
        <a:p>
          <a:endParaRPr lang="zh-TW" altLang="en-US"/>
        </a:p>
      </dgm:t>
    </dgm:pt>
    <dgm:pt modelId="{F0461D37-D32F-4CB7-A3BB-B5FB9DBAC9AF}">
      <dgm:prSet phldrT="[文字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劣勢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72DC415-FBB6-4315-892C-A1AA564711F6}" type="parTrans" cxnId="{DDABF050-F954-4598-B372-B049A0D189DA}">
      <dgm:prSet/>
      <dgm:spPr/>
      <dgm:t>
        <a:bodyPr/>
        <a:lstStyle/>
        <a:p>
          <a:endParaRPr lang="zh-TW" altLang="en-US"/>
        </a:p>
      </dgm:t>
    </dgm:pt>
    <dgm:pt modelId="{AE2300F9-95DF-4251-B15D-451DBEBDD0BF}" type="sibTrans" cxnId="{DDABF050-F954-4598-B372-B049A0D189DA}">
      <dgm:prSet/>
      <dgm:spPr/>
      <dgm:t>
        <a:bodyPr/>
        <a:lstStyle/>
        <a:p>
          <a:endParaRPr lang="zh-TW" altLang="en-US"/>
        </a:p>
      </dgm:t>
    </dgm:pt>
    <dgm:pt modelId="{CBF49153-C4D7-4041-B234-C958D558A26E}">
      <dgm:prSet phldrT="[文字]"/>
      <dgm:spPr>
        <a:solidFill>
          <a:srgbClr val="FFC000"/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機會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3A891BF-D287-4E5B-93ED-F295932EEE1F}" type="parTrans" cxnId="{AE18D6DC-4AC7-4EDE-824B-CECECC781483}">
      <dgm:prSet/>
      <dgm:spPr/>
      <dgm:t>
        <a:bodyPr/>
        <a:lstStyle/>
        <a:p>
          <a:endParaRPr lang="zh-TW" altLang="en-US"/>
        </a:p>
      </dgm:t>
    </dgm:pt>
    <dgm:pt modelId="{CFAE9679-BB40-40B8-ACB8-BE910E257153}" type="sibTrans" cxnId="{AE18D6DC-4AC7-4EDE-824B-CECECC781483}">
      <dgm:prSet/>
      <dgm:spPr/>
      <dgm:t>
        <a:bodyPr/>
        <a:lstStyle/>
        <a:p>
          <a:endParaRPr lang="zh-TW" altLang="en-US"/>
        </a:p>
      </dgm:t>
    </dgm:pt>
    <dgm:pt modelId="{446E5688-3D29-4665-9CAD-78CBEB9ABDFB}">
      <dgm:prSet phldrT="[文字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威脅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EA80F1-AEF5-4BA9-8AA6-1AD4386BD075}" type="parTrans" cxnId="{3FE12B1D-2393-4A02-BD83-F335230339E2}">
      <dgm:prSet/>
      <dgm:spPr/>
      <dgm:t>
        <a:bodyPr/>
        <a:lstStyle/>
        <a:p>
          <a:endParaRPr lang="zh-TW" altLang="en-US"/>
        </a:p>
      </dgm:t>
    </dgm:pt>
    <dgm:pt modelId="{B6562C39-0C21-4808-8268-2C99D24B9476}" type="sibTrans" cxnId="{3FE12B1D-2393-4A02-BD83-F335230339E2}">
      <dgm:prSet/>
      <dgm:spPr/>
      <dgm:t>
        <a:bodyPr/>
        <a:lstStyle/>
        <a:p>
          <a:endParaRPr lang="zh-TW" altLang="en-US"/>
        </a:p>
      </dgm:t>
    </dgm:pt>
    <dgm:pt modelId="{8E518F5A-6E03-42BC-A2A2-8A396057635C}" type="pres">
      <dgm:prSet presAssocID="{0102FA8A-A5C3-4255-B772-D61FDCEFEAC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2C108F0-2F3E-43FF-A2DF-553A6491D511}" type="pres">
      <dgm:prSet presAssocID="{0102FA8A-A5C3-4255-B772-D61FDCEFEAC0}" presName="axisShape" presStyleLbl="bgShp" presStyleIdx="0" presStyleCnt="1"/>
      <dgm:spPr/>
    </dgm:pt>
    <dgm:pt modelId="{1D787EF8-DB1E-47E9-8FF8-C45E34AFBB92}" type="pres">
      <dgm:prSet presAssocID="{0102FA8A-A5C3-4255-B772-D61FDCEFEAC0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3CC64FF-C253-450E-B0E0-44853155C094}" type="pres">
      <dgm:prSet presAssocID="{0102FA8A-A5C3-4255-B772-D61FDCEFEAC0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DAA5E97-AB9E-4B54-83E6-D6EECC12A525}" type="pres">
      <dgm:prSet presAssocID="{0102FA8A-A5C3-4255-B772-D61FDCEFEAC0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F8117D-402C-44D1-9AC3-D8555D4E9DDD}" type="pres">
      <dgm:prSet presAssocID="{0102FA8A-A5C3-4255-B772-D61FDCEFEAC0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FE12B1D-2393-4A02-BD83-F335230339E2}" srcId="{0102FA8A-A5C3-4255-B772-D61FDCEFEAC0}" destId="{446E5688-3D29-4665-9CAD-78CBEB9ABDFB}" srcOrd="3" destOrd="0" parTransId="{8BEA80F1-AEF5-4BA9-8AA6-1AD4386BD075}" sibTransId="{B6562C39-0C21-4808-8268-2C99D24B9476}"/>
    <dgm:cxn modelId="{2927F8CB-420F-42CC-9EB9-87A5F78298C4}" type="presOf" srcId="{446E5688-3D29-4665-9CAD-78CBEB9ABDFB}" destId="{34F8117D-402C-44D1-9AC3-D8555D4E9DDD}" srcOrd="0" destOrd="0" presId="urn:microsoft.com/office/officeart/2005/8/layout/matrix2"/>
    <dgm:cxn modelId="{DDABF050-F954-4598-B372-B049A0D189DA}" srcId="{0102FA8A-A5C3-4255-B772-D61FDCEFEAC0}" destId="{F0461D37-D32F-4CB7-A3BB-B5FB9DBAC9AF}" srcOrd="1" destOrd="0" parTransId="{672DC415-FBB6-4315-892C-A1AA564711F6}" sibTransId="{AE2300F9-95DF-4251-B15D-451DBEBDD0BF}"/>
    <dgm:cxn modelId="{56B9B486-2E48-4531-9F17-5A4C24B39E1E}" type="presOf" srcId="{F0461D37-D32F-4CB7-A3BB-B5FB9DBAC9AF}" destId="{73CC64FF-C253-450E-B0E0-44853155C094}" srcOrd="0" destOrd="0" presId="urn:microsoft.com/office/officeart/2005/8/layout/matrix2"/>
    <dgm:cxn modelId="{AE18D6DC-4AC7-4EDE-824B-CECECC781483}" srcId="{0102FA8A-A5C3-4255-B772-D61FDCEFEAC0}" destId="{CBF49153-C4D7-4041-B234-C958D558A26E}" srcOrd="2" destOrd="0" parTransId="{53A891BF-D287-4E5B-93ED-F295932EEE1F}" sibTransId="{CFAE9679-BB40-40B8-ACB8-BE910E257153}"/>
    <dgm:cxn modelId="{81A7F0E5-F91C-4B87-BE20-17AD617B502D}" type="presOf" srcId="{0102FA8A-A5C3-4255-B772-D61FDCEFEAC0}" destId="{8E518F5A-6E03-42BC-A2A2-8A396057635C}" srcOrd="0" destOrd="0" presId="urn:microsoft.com/office/officeart/2005/8/layout/matrix2"/>
    <dgm:cxn modelId="{9D99D7D5-29EE-425D-9D30-ABE61F454017}" type="presOf" srcId="{8814A5B1-28EF-4F1A-A841-B2D8E11BD1AB}" destId="{1D787EF8-DB1E-47E9-8FF8-C45E34AFBB92}" srcOrd="0" destOrd="0" presId="urn:microsoft.com/office/officeart/2005/8/layout/matrix2"/>
    <dgm:cxn modelId="{8B18DD3B-284F-4FF4-8283-EB65EA2D047C}" srcId="{0102FA8A-A5C3-4255-B772-D61FDCEFEAC0}" destId="{8814A5B1-28EF-4F1A-A841-B2D8E11BD1AB}" srcOrd="0" destOrd="0" parTransId="{9C57A6A7-4D32-4010-BFCD-4B575BFDD9E2}" sibTransId="{B1480002-E4F5-4329-B3C7-6AC38B4E07F0}"/>
    <dgm:cxn modelId="{FA79BA5D-205C-4AC6-89AF-85BB73D2D6A1}" type="presOf" srcId="{CBF49153-C4D7-4041-B234-C958D558A26E}" destId="{EDAA5E97-AB9E-4B54-83E6-D6EECC12A525}" srcOrd="0" destOrd="0" presId="urn:microsoft.com/office/officeart/2005/8/layout/matrix2"/>
    <dgm:cxn modelId="{2058564E-707C-4437-97DA-9CDA9F1B470F}" type="presParOf" srcId="{8E518F5A-6E03-42BC-A2A2-8A396057635C}" destId="{12C108F0-2F3E-43FF-A2DF-553A6491D511}" srcOrd="0" destOrd="0" presId="urn:microsoft.com/office/officeart/2005/8/layout/matrix2"/>
    <dgm:cxn modelId="{275A9EC7-C4C4-4473-B837-2132928250FD}" type="presParOf" srcId="{8E518F5A-6E03-42BC-A2A2-8A396057635C}" destId="{1D787EF8-DB1E-47E9-8FF8-C45E34AFBB92}" srcOrd="1" destOrd="0" presId="urn:microsoft.com/office/officeart/2005/8/layout/matrix2"/>
    <dgm:cxn modelId="{8C7C90B0-ACAD-425A-94A9-65F027084BE4}" type="presParOf" srcId="{8E518F5A-6E03-42BC-A2A2-8A396057635C}" destId="{73CC64FF-C253-450E-B0E0-44853155C094}" srcOrd="2" destOrd="0" presId="urn:microsoft.com/office/officeart/2005/8/layout/matrix2"/>
    <dgm:cxn modelId="{56F9FC95-1CAA-4505-9DCB-A3D3B0903697}" type="presParOf" srcId="{8E518F5A-6E03-42BC-A2A2-8A396057635C}" destId="{EDAA5E97-AB9E-4B54-83E6-D6EECC12A525}" srcOrd="3" destOrd="0" presId="urn:microsoft.com/office/officeart/2005/8/layout/matrix2"/>
    <dgm:cxn modelId="{A463C0D9-0460-4437-9C5B-D73119F7FD85}" type="presParOf" srcId="{8E518F5A-6E03-42BC-A2A2-8A396057635C}" destId="{34F8117D-402C-44D1-9AC3-D8555D4E9DDD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EB8C56-4605-4B0A-88A4-E6A5C063D0F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427211E6-9179-420F-A77E-488D0511BDDE}">
      <dgm:prSet phldrT="[文字]" custT="1"/>
      <dgm:spPr/>
      <dgm:t>
        <a:bodyPr/>
        <a:lstStyle/>
        <a:p>
          <a:r>
            <a: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SWOT</a:t>
          </a:r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81592B-9B31-437D-BBB4-58A60C0BB7EF}" type="parTrans" cxnId="{3385AD02-C973-4085-AC26-5E24A65527E7}">
      <dgm:prSet/>
      <dgm:spPr/>
      <dgm:t>
        <a:bodyPr/>
        <a:lstStyle/>
        <a:p>
          <a:endParaRPr lang="zh-TW" altLang="en-US"/>
        </a:p>
      </dgm:t>
    </dgm:pt>
    <dgm:pt modelId="{11EBB729-AEAF-4350-AD57-35513191E1BA}" type="sibTrans" cxnId="{3385AD02-C973-4085-AC26-5E24A65527E7}">
      <dgm:prSet/>
      <dgm:spPr/>
      <dgm:t>
        <a:bodyPr/>
        <a:lstStyle/>
        <a:p>
          <a:endParaRPr lang="zh-TW" altLang="en-US"/>
        </a:p>
      </dgm:t>
    </dgm:pt>
    <dgm:pt modelId="{4B072B93-6E1C-4740-B82D-6A0D4BF133D2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外部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937F66C-0708-4B3A-AB67-F3B6CA8C1CDB}" type="parTrans" cxnId="{2EBE4B9C-E7F0-488C-B59A-71B29441F7AE}">
      <dgm:prSet/>
      <dgm:spPr/>
      <dgm:t>
        <a:bodyPr/>
        <a:lstStyle/>
        <a:p>
          <a:endParaRPr lang="zh-TW" altLang="en-US"/>
        </a:p>
      </dgm:t>
    </dgm:pt>
    <dgm:pt modelId="{CCEDDFDA-E7FB-45FD-BBEA-A541816F53D9}" type="sibTrans" cxnId="{2EBE4B9C-E7F0-488C-B59A-71B29441F7AE}">
      <dgm:prSet/>
      <dgm:spPr/>
      <dgm:t>
        <a:bodyPr/>
        <a:lstStyle/>
        <a:p>
          <a:endParaRPr lang="zh-TW" altLang="en-US"/>
        </a:p>
      </dgm:t>
    </dgm:pt>
    <dgm:pt modelId="{63F7D177-F0B3-4303-BBC7-85206AEC9C3C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有利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39BF2A3-FC84-4A81-A56D-0C9D8C594249}" type="parTrans" cxnId="{2022AF55-3C19-484E-96E4-5E403563F801}">
      <dgm:prSet/>
      <dgm:spPr/>
      <dgm:t>
        <a:bodyPr/>
        <a:lstStyle/>
        <a:p>
          <a:endParaRPr lang="zh-TW" altLang="en-US"/>
        </a:p>
      </dgm:t>
    </dgm:pt>
    <dgm:pt modelId="{441FB23C-AD04-447D-A1D9-D8661281950C}" type="sibTrans" cxnId="{2022AF55-3C19-484E-96E4-5E403563F801}">
      <dgm:prSet/>
      <dgm:spPr/>
      <dgm:t>
        <a:bodyPr/>
        <a:lstStyle/>
        <a:p>
          <a:endParaRPr lang="zh-TW" altLang="en-US"/>
        </a:p>
      </dgm:t>
    </dgm:pt>
    <dgm:pt modelId="{B1606D55-276E-4424-B0C7-3FF23A98F165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內部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0551F2D-BE82-4180-AE4C-8A85FB5C8778}" type="parTrans" cxnId="{CA50BE84-FE50-4DD6-BFD0-7A2AE9C59DDF}">
      <dgm:prSet/>
      <dgm:spPr/>
      <dgm:t>
        <a:bodyPr/>
        <a:lstStyle/>
        <a:p>
          <a:endParaRPr lang="zh-TW" altLang="en-US"/>
        </a:p>
      </dgm:t>
    </dgm:pt>
    <dgm:pt modelId="{5F9B3062-C494-470A-95E4-F42B007CA4C8}" type="sibTrans" cxnId="{CA50BE84-FE50-4DD6-BFD0-7A2AE9C59DDF}">
      <dgm:prSet/>
      <dgm:spPr/>
      <dgm:t>
        <a:bodyPr/>
        <a:lstStyle/>
        <a:p>
          <a:endParaRPr lang="zh-TW" altLang="en-US"/>
        </a:p>
      </dgm:t>
    </dgm:pt>
    <dgm:pt modelId="{3A6E943A-CF5F-4EBD-B1AF-6DAAB7A780F7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不利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47A9904-63BB-44A6-80A5-1F307384A77D}" type="parTrans" cxnId="{A81405F2-C087-4B1E-9C9E-87AB1D58E821}">
      <dgm:prSet/>
      <dgm:spPr/>
      <dgm:t>
        <a:bodyPr/>
        <a:lstStyle/>
        <a:p>
          <a:endParaRPr lang="zh-TW" altLang="en-US"/>
        </a:p>
      </dgm:t>
    </dgm:pt>
    <dgm:pt modelId="{3F7DC4CE-E6A0-4EF6-AED9-5780FFDA2CF8}" type="sibTrans" cxnId="{A81405F2-C087-4B1E-9C9E-87AB1D58E821}">
      <dgm:prSet/>
      <dgm:spPr/>
      <dgm:t>
        <a:bodyPr/>
        <a:lstStyle/>
        <a:p>
          <a:endParaRPr lang="zh-TW" altLang="en-US"/>
        </a:p>
      </dgm:t>
    </dgm:pt>
    <dgm:pt modelId="{58350D53-B384-4E88-95DF-2F4EAA8D039E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有利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344A890-96B2-46A1-8106-6269B3BC719E}" type="parTrans" cxnId="{886AE4C8-2864-4DD0-A1F1-58FAA33D4757}">
      <dgm:prSet/>
      <dgm:spPr/>
      <dgm:t>
        <a:bodyPr/>
        <a:lstStyle/>
        <a:p>
          <a:endParaRPr lang="zh-TW" altLang="en-US"/>
        </a:p>
      </dgm:t>
    </dgm:pt>
    <dgm:pt modelId="{39D8B7F3-2111-492C-B210-01DA467713AB}" type="sibTrans" cxnId="{886AE4C8-2864-4DD0-A1F1-58FAA33D4757}">
      <dgm:prSet/>
      <dgm:spPr/>
      <dgm:t>
        <a:bodyPr/>
        <a:lstStyle/>
        <a:p>
          <a:endParaRPr lang="zh-TW" altLang="en-US"/>
        </a:p>
      </dgm:t>
    </dgm:pt>
    <dgm:pt modelId="{864CA17B-135F-454D-9D46-246DD8E76850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不利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EC8A761-4CF6-4114-8EC8-E262A4257D6B}" type="parTrans" cxnId="{B2C96CE6-D50B-48DB-BFE9-EC6B3BAF370C}">
      <dgm:prSet/>
      <dgm:spPr/>
      <dgm:t>
        <a:bodyPr/>
        <a:lstStyle/>
        <a:p>
          <a:endParaRPr lang="zh-TW" altLang="en-US"/>
        </a:p>
      </dgm:t>
    </dgm:pt>
    <dgm:pt modelId="{4FC2BD3A-8982-415D-A48B-2F4BD983BAEE}" type="sibTrans" cxnId="{B2C96CE6-D50B-48DB-BFE9-EC6B3BAF370C}">
      <dgm:prSet/>
      <dgm:spPr/>
      <dgm:t>
        <a:bodyPr/>
        <a:lstStyle/>
        <a:p>
          <a:endParaRPr lang="zh-TW" altLang="en-US"/>
        </a:p>
      </dgm:t>
    </dgm:pt>
    <dgm:pt modelId="{8DE43481-BDC0-48B0-BA2F-0EBD5684BA99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優勢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277B590-8600-42CE-8D4B-46A747D3F3AA}" type="parTrans" cxnId="{46E2A16F-C63B-4E49-9F95-F90144272408}">
      <dgm:prSet/>
      <dgm:spPr/>
      <dgm:t>
        <a:bodyPr/>
        <a:lstStyle/>
        <a:p>
          <a:endParaRPr lang="zh-TW" altLang="en-US"/>
        </a:p>
      </dgm:t>
    </dgm:pt>
    <dgm:pt modelId="{96BED137-7A4A-4AAB-BB45-980A0D2907E6}" type="sibTrans" cxnId="{46E2A16F-C63B-4E49-9F95-F90144272408}">
      <dgm:prSet/>
      <dgm:spPr/>
      <dgm:t>
        <a:bodyPr/>
        <a:lstStyle/>
        <a:p>
          <a:endParaRPr lang="zh-TW" altLang="en-US"/>
        </a:p>
      </dgm:t>
    </dgm:pt>
    <dgm:pt modelId="{F6AACC98-1969-4B57-B382-687CF9034FA9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劣勢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C8D522-57FC-4E21-A3D9-89B4A9F876AF}" type="parTrans" cxnId="{4285D18A-0308-423A-AF78-7F1890D0A27C}">
      <dgm:prSet/>
      <dgm:spPr/>
      <dgm:t>
        <a:bodyPr/>
        <a:lstStyle/>
        <a:p>
          <a:endParaRPr lang="zh-TW" altLang="en-US"/>
        </a:p>
      </dgm:t>
    </dgm:pt>
    <dgm:pt modelId="{FB92DC3C-802D-45A7-89D5-FB9749D62B9E}" type="sibTrans" cxnId="{4285D18A-0308-423A-AF78-7F1890D0A27C}">
      <dgm:prSet/>
      <dgm:spPr/>
      <dgm:t>
        <a:bodyPr/>
        <a:lstStyle/>
        <a:p>
          <a:endParaRPr lang="zh-TW" altLang="en-US"/>
        </a:p>
      </dgm:t>
    </dgm:pt>
    <dgm:pt modelId="{91593E1A-C834-49BF-877D-9795A9083AAC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機會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81B725F-E93B-4261-99D2-40B1E0082087}" type="parTrans" cxnId="{D8017C02-877A-4B4D-BB29-1C6824886F0A}">
      <dgm:prSet/>
      <dgm:spPr/>
      <dgm:t>
        <a:bodyPr/>
        <a:lstStyle/>
        <a:p>
          <a:endParaRPr lang="zh-TW" altLang="en-US"/>
        </a:p>
      </dgm:t>
    </dgm:pt>
    <dgm:pt modelId="{7DE8112E-8637-46A7-A389-5DC4164129EF}" type="sibTrans" cxnId="{D8017C02-877A-4B4D-BB29-1C6824886F0A}">
      <dgm:prSet/>
      <dgm:spPr/>
      <dgm:t>
        <a:bodyPr/>
        <a:lstStyle/>
        <a:p>
          <a:endParaRPr lang="zh-TW" altLang="en-US"/>
        </a:p>
      </dgm:t>
    </dgm:pt>
    <dgm:pt modelId="{56F2BCAA-CA17-4BDB-B24A-946E4F712799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威脅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F5E701A-2F47-45AC-95C3-5D90F6676BF6}" type="parTrans" cxnId="{6F5491D9-9392-40F6-81A5-B79849925730}">
      <dgm:prSet/>
      <dgm:spPr/>
      <dgm:t>
        <a:bodyPr/>
        <a:lstStyle/>
        <a:p>
          <a:endParaRPr lang="zh-TW" altLang="en-US"/>
        </a:p>
      </dgm:t>
    </dgm:pt>
    <dgm:pt modelId="{A9936BB1-8844-4E56-9D92-1D4030CEE869}" type="sibTrans" cxnId="{6F5491D9-9392-40F6-81A5-B79849925730}">
      <dgm:prSet/>
      <dgm:spPr/>
      <dgm:t>
        <a:bodyPr/>
        <a:lstStyle/>
        <a:p>
          <a:endParaRPr lang="zh-TW" altLang="en-US"/>
        </a:p>
      </dgm:t>
    </dgm:pt>
    <dgm:pt modelId="{23A917E6-0060-4EFF-A841-5061690EFD24}" type="pres">
      <dgm:prSet presAssocID="{3DEB8C56-4605-4B0A-88A4-E6A5C063D0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32B86E16-D5F8-4D3D-947F-A6130F44D2A3}" type="pres">
      <dgm:prSet presAssocID="{427211E6-9179-420F-A77E-488D0511BDDE}" presName="hierRoot1" presStyleCnt="0">
        <dgm:presLayoutVars>
          <dgm:hierBranch val="init"/>
        </dgm:presLayoutVars>
      </dgm:prSet>
      <dgm:spPr/>
    </dgm:pt>
    <dgm:pt modelId="{44450522-00BE-4E45-8457-CBC063983110}" type="pres">
      <dgm:prSet presAssocID="{427211E6-9179-420F-A77E-488D0511BDDE}" presName="rootComposite1" presStyleCnt="0"/>
      <dgm:spPr/>
    </dgm:pt>
    <dgm:pt modelId="{D0812472-9869-455C-A46E-7A2B924AFDB2}" type="pres">
      <dgm:prSet presAssocID="{427211E6-9179-420F-A77E-488D0511BDD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453F213-9D87-4EC4-8EF4-22B700AF95AC}" type="pres">
      <dgm:prSet presAssocID="{427211E6-9179-420F-A77E-488D0511BDDE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37D59045-AAC1-40EA-A8D1-1FD5F2CB7D81}" type="pres">
      <dgm:prSet presAssocID="{427211E6-9179-420F-A77E-488D0511BDDE}" presName="hierChild2" presStyleCnt="0"/>
      <dgm:spPr/>
    </dgm:pt>
    <dgm:pt modelId="{87724FB1-8B5C-488A-BBB0-4599EFC07247}" type="pres">
      <dgm:prSet presAssocID="{30551F2D-BE82-4180-AE4C-8A85FB5C8778}" presName="Name64" presStyleLbl="parChTrans1D2" presStyleIdx="0" presStyleCnt="2"/>
      <dgm:spPr/>
      <dgm:t>
        <a:bodyPr/>
        <a:lstStyle/>
        <a:p>
          <a:endParaRPr lang="zh-TW" altLang="en-US"/>
        </a:p>
      </dgm:t>
    </dgm:pt>
    <dgm:pt modelId="{D4D818E8-A515-415D-9EF2-42BCC579E61B}" type="pres">
      <dgm:prSet presAssocID="{B1606D55-276E-4424-B0C7-3FF23A98F165}" presName="hierRoot2" presStyleCnt="0">
        <dgm:presLayoutVars>
          <dgm:hierBranch val="init"/>
        </dgm:presLayoutVars>
      </dgm:prSet>
      <dgm:spPr/>
    </dgm:pt>
    <dgm:pt modelId="{085A2C21-A621-4215-8E2E-F88712457AC5}" type="pres">
      <dgm:prSet presAssocID="{B1606D55-276E-4424-B0C7-3FF23A98F165}" presName="rootComposite" presStyleCnt="0"/>
      <dgm:spPr/>
    </dgm:pt>
    <dgm:pt modelId="{C062BD6D-A77B-49A3-AA0A-150544D0E2F1}" type="pres">
      <dgm:prSet presAssocID="{B1606D55-276E-4424-B0C7-3FF23A98F165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4F0EDDE-E00C-493D-B5E9-4336A6FB550F}" type="pres">
      <dgm:prSet presAssocID="{B1606D55-276E-4424-B0C7-3FF23A98F165}" presName="rootConnector" presStyleLbl="node2" presStyleIdx="0" presStyleCnt="2"/>
      <dgm:spPr/>
      <dgm:t>
        <a:bodyPr/>
        <a:lstStyle/>
        <a:p>
          <a:endParaRPr lang="zh-TW" altLang="en-US"/>
        </a:p>
      </dgm:t>
    </dgm:pt>
    <dgm:pt modelId="{BCB6BBFD-8F8E-4FA8-8B74-A538621785E8}" type="pres">
      <dgm:prSet presAssocID="{B1606D55-276E-4424-B0C7-3FF23A98F165}" presName="hierChild4" presStyleCnt="0"/>
      <dgm:spPr/>
    </dgm:pt>
    <dgm:pt modelId="{E2FB68DF-9A21-4CD5-A404-BEF979A655DB}" type="pres">
      <dgm:prSet presAssocID="{A344A890-96B2-46A1-8106-6269B3BC719E}" presName="Name64" presStyleLbl="parChTrans1D3" presStyleIdx="0" presStyleCnt="4"/>
      <dgm:spPr/>
      <dgm:t>
        <a:bodyPr/>
        <a:lstStyle/>
        <a:p>
          <a:endParaRPr lang="zh-TW" altLang="en-US"/>
        </a:p>
      </dgm:t>
    </dgm:pt>
    <dgm:pt modelId="{DC7B1B5A-708F-471C-9B56-91928AB17E30}" type="pres">
      <dgm:prSet presAssocID="{58350D53-B384-4E88-95DF-2F4EAA8D039E}" presName="hierRoot2" presStyleCnt="0">
        <dgm:presLayoutVars>
          <dgm:hierBranch val="init"/>
        </dgm:presLayoutVars>
      </dgm:prSet>
      <dgm:spPr/>
    </dgm:pt>
    <dgm:pt modelId="{5083F1E1-9F3D-45AF-B080-7F6FED7CFE95}" type="pres">
      <dgm:prSet presAssocID="{58350D53-B384-4E88-95DF-2F4EAA8D039E}" presName="rootComposite" presStyleCnt="0"/>
      <dgm:spPr/>
    </dgm:pt>
    <dgm:pt modelId="{A3762ECA-1BE3-42F3-881B-C6A2326E5EE9}" type="pres">
      <dgm:prSet presAssocID="{58350D53-B384-4E88-95DF-2F4EAA8D039E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B8D8C8A-7548-43D7-99A0-CE77CE8121A0}" type="pres">
      <dgm:prSet presAssocID="{58350D53-B384-4E88-95DF-2F4EAA8D039E}" presName="rootConnector" presStyleLbl="node3" presStyleIdx="0" presStyleCnt="4"/>
      <dgm:spPr/>
      <dgm:t>
        <a:bodyPr/>
        <a:lstStyle/>
        <a:p>
          <a:endParaRPr lang="zh-TW" altLang="en-US"/>
        </a:p>
      </dgm:t>
    </dgm:pt>
    <dgm:pt modelId="{65D39799-9E3C-4E07-86F0-8B5742528ADC}" type="pres">
      <dgm:prSet presAssocID="{58350D53-B384-4E88-95DF-2F4EAA8D039E}" presName="hierChild4" presStyleCnt="0"/>
      <dgm:spPr/>
    </dgm:pt>
    <dgm:pt modelId="{BE75D92F-4B4E-4505-955B-B2027B0D8005}" type="pres">
      <dgm:prSet presAssocID="{3277B590-8600-42CE-8D4B-46A747D3F3AA}" presName="Name64" presStyleLbl="parChTrans1D4" presStyleIdx="0" presStyleCnt="4"/>
      <dgm:spPr/>
      <dgm:t>
        <a:bodyPr/>
        <a:lstStyle/>
        <a:p>
          <a:endParaRPr lang="zh-TW" altLang="en-US"/>
        </a:p>
      </dgm:t>
    </dgm:pt>
    <dgm:pt modelId="{5ED69FEE-4341-4A03-82EA-976B20B6242C}" type="pres">
      <dgm:prSet presAssocID="{8DE43481-BDC0-48B0-BA2F-0EBD5684BA99}" presName="hierRoot2" presStyleCnt="0">
        <dgm:presLayoutVars>
          <dgm:hierBranch val="init"/>
        </dgm:presLayoutVars>
      </dgm:prSet>
      <dgm:spPr/>
    </dgm:pt>
    <dgm:pt modelId="{20597A66-A51B-46F3-99F5-6271389B78A2}" type="pres">
      <dgm:prSet presAssocID="{8DE43481-BDC0-48B0-BA2F-0EBD5684BA99}" presName="rootComposite" presStyleCnt="0"/>
      <dgm:spPr/>
    </dgm:pt>
    <dgm:pt modelId="{4FD2433C-A28F-4B16-AB4A-6197A58C34C2}" type="pres">
      <dgm:prSet presAssocID="{8DE43481-BDC0-48B0-BA2F-0EBD5684BA99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825B22-38AE-406B-88D0-734E2000E072}" type="pres">
      <dgm:prSet presAssocID="{8DE43481-BDC0-48B0-BA2F-0EBD5684BA99}" presName="rootConnector" presStyleLbl="node4" presStyleIdx="0" presStyleCnt="4"/>
      <dgm:spPr/>
      <dgm:t>
        <a:bodyPr/>
        <a:lstStyle/>
        <a:p>
          <a:endParaRPr lang="zh-TW" altLang="en-US"/>
        </a:p>
      </dgm:t>
    </dgm:pt>
    <dgm:pt modelId="{896F4C40-B900-4BD7-ADCC-E3F5C3BA0930}" type="pres">
      <dgm:prSet presAssocID="{8DE43481-BDC0-48B0-BA2F-0EBD5684BA99}" presName="hierChild4" presStyleCnt="0"/>
      <dgm:spPr/>
    </dgm:pt>
    <dgm:pt modelId="{F6B7C609-94F8-48BA-8DCD-B7DC08B1C75B}" type="pres">
      <dgm:prSet presAssocID="{8DE43481-BDC0-48B0-BA2F-0EBD5684BA99}" presName="hierChild5" presStyleCnt="0"/>
      <dgm:spPr/>
    </dgm:pt>
    <dgm:pt modelId="{F9D2BF60-E5A0-4BD8-ABBA-7F29981DC058}" type="pres">
      <dgm:prSet presAssocID="{58350D53-B384-4E88-95DF-2F4EAA8D039E}" presName="hierChild5" presStyleCnt="0"/>
      <dgm:spPr/>
    </dgm:pt>
    <dgm:pt modelId="{2EF07F4F-49C4-4435-8182-F7D132FBA01B}" type="pres">
      <dgm:prSet presAssocID="{CEC8A761-4CF6-4114-8EC8-E262A4257D6B}" presName="Name64" presStyleLbl="parChTrans1D3" presStyleIdx="1" presStyleCnt="4"/>
      <dgm:spPr/>
      <dgm:t>
        <a:bodyPr/>
        <a:lstStyle/>
        <a:p>
          <a:endParaRPr lang="zh-TW" altLang="en-US"/>
        </a:p>
      </dgm:t>
    </dgm:pt>
    <dgm:pt modelId="{836308AB-DEBD-4068-8CE9-75D786AB8788}" type="pres">
      <dgm:prSet presAssocID="{864CA17B-135F-454D-9D46-246DD8E76850}" presName="hierRoot2" presStyleCnt="0">
        <dgm:presLayoutVars>
          <dgm:hierBranch val="init"/>
        </dgm:presLayoutVars>
      </dgm:prSet>
      <dgm:spPr/>
    </dgm:pt>
    <dgm:pt modelId="{676C285A-0124-47F7-A8F1-6317783827F7}" type="pres">
      <dgm:prSet presAssocID="{864CA17B-135F-454D-9D46-246DD8E76850}" presName="rootComposite" presStyleCnt="0"/>
      <dgm:spPr/>
    </dgm:pt>
    <dgm:pt modelId="{F7233D40-2308-4EF8-853B-27AAF25F3D8D}" type="pres">
      <dgm:prSet presAssocID="{864CA17B-135F-454D-9D46-246DD8E76850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BE1F9FC-0A0E-41E5-B0EA-A85083FFBF3E}" type="pres">
      <dgm:prSet presAssocID="{864CA17B-135F-454D-9D46-246DD8E76850}" presName="rootConnector" presStyleLbl="node3" presStyleIdx="1" presStyleCnt="4"/>
      <dgm:spPr/>
      <dgm:t>
        <a:bodyPr/>
        <a:lstStyle/>
        <a:p>
          <a:endParaRPr lang="zh-TW" altLang="en-US"/>
        </a:p>
      </dgm:t>
    </dgm:pt>
    <dgm:pt modelId="{30237DCE-EFEB-4658-BB1E-0C348111C127}" type="pres">
      <dgm:prSet presAssocID="{864CA17B-135F-454D-9D46-246DD8E76850}" presName="hierChild4" presStyleCnt="0"/>
      <dgm:spPr/>
    </dgm:pt>
    <dgm:pt modelId="{11CDA55B-A993-444D-9179-BF066510972D}" type="pres">
      <dgm:prSet presAssocID="{40C8D522-57FC-4E21-A3D9-89B4A9F876AF}" presName="Name64" presStyleLbl="parChTrans1D4" presStyleIdx="1" presStyleCnt="4"/>
      <dgm:spPr/>
      <dgm:t>
        <a:bodyPr/>
        <a:lstStyle/>
        <a:p>
          <a:endParaRPr lang="zh-TW" altLang="en-US"/>
        </a:p>
      </dgm:t>
    </dgm:pt>
    <dgm:pt modelId="{F9C15AA3-5709-4593-8B4B-3167436A802B}" type="pres">
      <dgm:prSet presAssocID="{F6AACC98-1969-4B57-B382-687CF9034FA9}" presName="hierRoot2" presStyleCnt="0">
        <dgm:presLayoutVars>
          <dgm:hierBranch val="init"/>
        </dgm:presLayoutVars>
      </dgm:prSet>
      <dgm:spPr/>
    </dgm:pt>
    <dgm:pt modelId="{728674A2-522B-4A22-81F6-78FAE2BC2E27}" type="pres">
      <dgm:prSet presAssocID="{F6AACC98-1969-4B57-B382-687CF9034FA9}" presName="rootComposite" presStyleCnt="0"/>
      <dgm:spPr/>
    </dgm:pt>
    <dgm:pt modelId="{DC39801C-C5A5-409E-88FE-26D72FC0CA88}" type="pres">
      <dgm:prSet presAssocID="{F6AACC98-1969-4B57-B382-687CF9034FA9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863875D-0940-4402-B393-A6FB3BA2350E}" type="pres">
      <dgm:prSet presAssocID="{F6AACC98-1969-4B57-B382-687CF9034FA9}" presName="rootConnector" presStyleLbl="node4" presStyleIdx="1" presStyleCnt="4"/>
      <dgm:spPr/>
      <dgm:t>
        <a:bodyPr/>
        <a:lstStyle/>
        <a:p>
          <a:endParaRPr lang="zh-TW" altLang="en-US"/>
        </a:p>
      </dgm:t>
    </dgm:pt>
    <dgm:pt modelId="{1AF7FA96-09AC-492C-8E88-1454894FE528}" type="pres">
      <dgm:prSet presAssocID="{F6AACC98-1969-4B57-B382-687CF9034FA9}" presName="hierChild4" presStyleCnt="0"/>
      <dgm:spPr/>
    </dgm:pt>
    <dgm:pt modelId="{01201018-AE3B-4FAF-A260-9BBE42E41215}" type="pres">
      <dgm:prSet presAssocID="{F6AACC98-1969-4B57-B382-687CF9034FA9}" presName="hierChild5" presStyleCnt="0"/>
      <dgm:spPr/>
    </dgm:pt>
    <dgm:pt modelId="{D4EFF39D-A98E-4CCE-B5BC-231C469D2358}" type="pres">
      <dgm:prSet presAssocID="{864CA17B-135F-454D-9D46-246DD8E76850}" presName="hierChild5" presStyleCnt="0"/>
      <dgm:spPr/>
    </dgm:pt>
    <dgm:pt modelId="{B2FE9BD3-A6C3-45BC-B70D-9601B865DC28}" type="pres">
      <dgm:prSet presAssocID="{B1606D55-276E-4424-B0C7-3FF23A98F165}" presName="hierChild5" presStyleCnt="0"/>
      <dgm:spPr/>
    </dgm:pt>
    <dgm:pt modelId="{910FD169-931F-48F6-8526-B30AAC9AC5F4}" type="pres">
      <dgm:prSet presAssocID="{8937F66C-0708-4B3A-AB67-F3B6CA8C1CDB}" presName="Name64" presStyleLbl="parChTrans1D2" presStyleIdx="1" presStyleCnt="2"/>
      <dgm:spPr/>
      <dgm:t>
        <a:bodyPr/>
        <a:lstStyle/>
        <a:p>
          <a:endParaRPr lang="zh-TW" altLang="en-US"/>
        </a:p>
      </dgm:t>
    </dgm:pt>
    <dgm:pt modelId="{A4987CD1-84ED-4AE2-922C-9C7EABF8AA8C}" type="pres">
      <dgm:prSet presAssocID="{4B072B93-6E1C-4740-B82D-6A0D4BF133D2}" presName="hierRoot2" presStyleCnt="0">
        <dgm:presLayoutVars>
          <dgm:hierBranch val="init"/>
        </dgm:presLayoutVars>
      </dgm:prSet>
      <dgm:spPr/>
    </dgm:pt>
    <dgm:pt modelId="{52C366F8-0858-4AFC-9638-3DD54BC6804A}" type="pres">
      <dgm:prSet presAssocID="{4B072B93-6E1C-4740-B82D-6A0D4BF133D2}" presName="rootComposite" presStyleCnt="0"/>
      <dgm:spPr/>
    </dgm:pt>
    <dgm:pt modelId="{BA1C1465-2C3B-422B-9BAA-3EB7D36C1721}" type="pres">
      <dgm:prSet presAssocID="{4B072B93-6E1C-4740-B82D-6A0D4BF133D2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08F9890-8D9C-4883-9F41-22F75BCBBF03}" type="pres">
      <dgm:prSet presAssocID="{4B072B93-6E1C-4740-B82D-6A0D4BF133D2}" presName="rootConnector" presStyleLbl="node2" presStyleIdx="1" presStyleCnt="2"/>
      <dgm:spPr/>
      <dgm:t>
        <a:bodyPr/>
        <a:lstStyle/>
        <a:p>
          <a:endParaRPr lang="zh-TW" altLang="en-US"/>
        </a:p>
      </dgm:t>
    </dgm:pt>
    <dgm:pt modelId="{B411892E-27FF-44CF-8BBF-5C813194DCA8}" type="pres">
      <dgm:prSet presAssocID="{4B072B93-6E1C-4740-B82D-6A0D4BF133D2}" presName="hierChild4" presStyleCnt="0"/>
      <dgm:spPr/>
    </dgm:pt>
    <dgm:pt modelId="{4ABEBCC3-B953-4F35-8376-9EBDA21224A7}" type="pres">
      <dgm:prSet presAssocID="{739BF2A3-FC84-4A81-A56D-0C9D8C594249}" presName="Name64" presStyleLbl="parChTrans1D3" presStyleIdx="2" presStyleCnt="4"/>
      <dgm:spPr/>
      <dgm:t>
        <a:bodyPr/>
        <a:lstStyle/>
        <a:p>
          <a:endParaRPr lang="zh-TW" altLang="en-US"/>
        </a:p>
      </dgm:t>
    </dgm:pt>
    <dgm:pt modelId="{79A01B75-3978-4ADA-8BE1-EF3E75A0DB5F}" type="pres">
      <dgm:prSet presAssocID="{63F7D177-F0B3-4303-BBC7-85206AEC9C3C}" presName="hierRoot2" presStyleCnt="0">
        <dgm:presLayoutVars>
          <dgm:hierBranch val="init"/>
        </dgm:presLayoutVars>
      </dgm:prSet>
      <dgm:spPr/>
    </dgm:pt>
    <dgm:pt modelId="{6C2DBEAE-44C3-4901-8C65-03D8877A3174}" type="pres">
      <dgm:prSet presAssocID="{63F7D177-F0B3-4303-BBC7-85206AEC9C3C}" presName="rootComposite" presStyleCnt="0"/>
      <dgm:spPr/>
    </dgm:pt>
    <dgm:pt modelId="{D1139DE1-A547-4FA1-9095-0BBD11DF1F95}" type="pres">
      <dgm:prSet presAssocID="{63F7D177-F0B3-4303-BBC7-85206AEC9C3C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CA19246-8E96-4822-A548-18F68AA5620F}" type="pres">
      <dgm:prSet presAssocID="{63F7D177-F0B3-4303-BBC7-85206AEC9C3C}" presName="rootConnector" presStyleLbl="node3" presStyleIdx="2" presStyleCnt="4"/>
      <dgm:spPr/>
      <dgm:t>
        <a:bodyPr/>
        <a:lstStyle/>
        <a:p>
          <a:endParaRPr lang="zh-TW" altLang="en-US"/>
        </a:p>
      </dgm:t>
    </dgm:pt>
    <dgm:pt modelId="{838E298D-924B-4DF3-A731-072C2FB71D66}" type="pres">
      <dgm:prSet presAssocID="{63F7D177-F0B3-4303-BBC7-85206AEC9C3C}" presName="hierChild4" presStyleCnt="0"/>
      <dgm:spPr/>
    </dgm:pt>
    <dgm:pt modelId="{A06FBBEF-C958-44C9-A57B-A0A521EFE788}" type="pres">
      <dgm:prSet presAssocID="{981B725F-E93B-4261-99D2-40B1E0082087}" presName="Name64" presStyleLbl="parChTrans1D4" presStyleIdx="2" presStyleCnt="4"/>
      <dgm:spPr/>
      <dgm:t>
        <a:bodyPr/>
        <a:lstStyle/>
        <a:p>
          <a:endParaRPr lang="zh-TW" altLang="en-US"/>
        </a:p>
      </dgm:t>
    </dgm:pt>
    <dgm:pt modelId="{4A794A36-DBA8-439B-B837-0A1B7077C3F1}" type="pres">
      <dgm:prSet presAssocID="{91593E1A-C834-49BF-877D-9795A9083AAC}" presName="hierRoot2" presStyleCnt="0">
        <dgm:presLayoutVars>
          <dgm:hierBranch val="init"/>
        </dgm:presLayoutVars>
      </dgm:prSet>
      <dgm:spPr/>
    </dgm:pt>
    <dgm:pt modelId="{32B89426-B8D0-4D97-9503-983053487A5B}" type="pres">
      <dgm:prSet presAssocID="{91593E1A-C834-49BF-877D-9795A9083AAC}" presName="rootComposite" presStyleCnt="0"/>
      <dgm:spPr/>
    </dgm:pt>
    <dgm:pt modelId="{12F772D3-CE17-42FB-BE3F-C4DCF809E8F0}" type="pres">
      <dgm:prSet presAssocID="{91593E1A-C834-49BF-877D-9795A9083AAC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50E5821-810A-48E4-B780-8725AD724D96}" type="pres">
      <dgm:prSet presAssocID="{91593E1A-C834-49BF-877D-9795A9083AAC}" presName="rootConnector" presStyleLbl="node4" presStyleIdx="2" presStyleCnt="4"/>
      <dgm:spPr/>
      <dgm:t>
        <a:bodyPr/>
        <a:lstStyle/>
        <a:p>
          <a:endParaRPr lang="zh-TW" altLang="en-US"/>
        </a:p>
      </dgm:t>
    </dgm:pt>
    <dgm:pt modelId="{46BBF227-3CF1-4270-BE2D-4E87981932C9}" type="pres">
      <dgm:prSet presAssocID="{91593E1A-C834-49BF-877D-9795A9083AAC}" presName="hierChild4" presStyleCnt="0"/>
      <dgm:spPr/>
    </dgm:pt>
    <dgm:pt modelId="{966B53A5-B480-4CEA-ACE5-2A28984D3C88}" type="pres">
      <dgm:prSet presAssocID="{91593E1A-C834-49BF-877D-9795A9083AAC}" presName="hierChild5" presStyleCnt="0"/>
      <dgm:spPr/>
    </dgm:pt>
    <dgm:pt modelId="{D301F385-0F39-4FC1-B144-0482B2E0A1DA}" type="pres">
      <dgm:prSet presAssocID="{63F7D177-F0B3-4303-BBC7-85206AEC9C3C}" presName="hierChild5" presStyleCnt="0"/>
      <dgm:spPr/>
    </dgm:pt>
    <dgm:pt modelId="{00A73933-9068-4D54-BDCD-622640D2D940}" type="pres">
      <dgm:prSet presAssocID="{447A9904-63BB-44A6-80A5-1F307384A77D}" presName="Name64" presStyleLbl="parChTrans1D3" presStyleIdx="3" presStyleCnt="4"/>
      <dgm:spPr/>
      <dgm:t>
        <a:bodyPr/>
        <a:lstStyle/>
        <a:p>
          <a:endParaRPr lang="zh-TW" altLang="en-US"/>
        </a:p>
      </dgm:t>
    </dgm:pt>
    <dgm:pt modelId="{43812E1C-954A-45E5-A61D-2470F93019B0}" type="pres">
      <dgm:prSet presAssocID="{3A6E943A-CF5F-4EBD-B1AF-6DAAB7A780F7}" presName="hierRoot2" presStyleCnt="0">
        <dgm:presLayoutVars>
          <dgm:hierBranch val="init"/>
        </dgm:presLayoutVars>
      </dgm:prSet>
      <dgm:spPr/>
    </dgm:pt>
    <dgm:pt modelId="{84DD98B9-54A9-4739-A091-0635CC90C769}" type="pres">
      <dgm:prSet presAssocID="{3A6E943A-CF5F-4EBD-B1AF-6DAAB7A780F7}" presName="rootComposite" presStyleCnt="0"/>
      <dgm:spPr/>
    </dgm:pt>
    <dgm:pt modelId="{7D628E35-C77D-48DE-81A6-6DBD16751857}" type="pres">
      <dgm:prSet presAssocID="{3A6E943A-CF5F-4EBD-B1AF-6DAAB7A780F7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40FD2DD-435D-4BEA-82CF-E3716FDD4CB3}" type="pres">
      <dgm:prSet presAssocID="{3A6E943A-CF5F-4EBD-B1AF-6DAAB7A780F7}" presName="rootConnector" presStyleLbl="node3" presStyleIdx="3" presStyleCnt="4"/>
      <dgm:spPr/>
      <dgm:t>
        <a:bodyPr/>
        <a:lstStyle/>
        <a:p>
          <a:endParaRPr lang="zh-TW" altLang="en-US"/>
        </a:p>
      </dgm:t>
    </dgm:pt>
    <dgm:pt modelId="{73E15A27-C426-49FB-A507-A7E4522BDA42}" type="pres">
      <dgm:prSet presAssocID="{3A6E943A-CF5F-4EBD-B1AF-6DAAB7A780F7}" presName="hierChild4" presStyleCnt="0"/>
      <dgm:spPr/>
    </dgm:pt>
    <dgm:pt modelId="{E3940A60-DC0C-402F-963F-E9BAF5CB777F}" type="pres">
      <dgm:prSet presAssocID="{3F5E701A-2F47-45AC-95C3-5D90F6676BF6}" presName="Name64" presStyleLbl="parChTrans1D4" presStyleIdx="3" presStyleCnt="4"/>
      <dgm:spPr/>
      <dgm:t>
        <a:bodyPr/>
        <a:lstStyle/>
        <a:p>
          <a:endParaRPr lang="zh-TW" altLang="en-US"/>
        </a:p>
      </dgm:t>
    </dgm:pt>
    <dgm:pt modelId="{183CA027-EEAA-4B84-A7F2-050696977749}" type="pres">
      <dgm:prSet presAssocID="{56F2BCAA-CA17-4BDB-B24A-946E4F712799}" presName="hierRoot2" presStyleCnt="0">
        <dgm:presLayoutVars>
          <dgm:hierBranch val="init"/>
        </dgm:presLayoutVars>
      </dgm:prSet>
      <dgm:spPr/>
    </dgm:pt>
    <dgm:pt modelId="{48AE21EE-21A0-45AE-8D0F-FB61EBE46BC5}" type="pres">
      <dgm:prSet presAssocID="{56F2BCAA-CA17-4BDB-B24A-946E4F712799}" presName="rootComposite" presStyleCnt="0"/>
      <dgm:spPr/>
    </dgm:pt>
    <dgm:pt modelId="{454AD20E-234C-4ECF-9E71-505F72883FC1}" type="pres">
      <dgm:prSet presAssocID="{56F2BCAA-CA17-4BDB-B24A-946E4F712799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14A346-F8D5-4A68-BCA5-3D4AD46EAE89}" type="pres">
      <dgm:prSet presAssocID="{56F2BCAA-CA17-4BDB-B24A-946E4F712799}" presName="rootConnector" presStyleLbl="node4" presStyleIdx="3" presStyleCnt="4"/>
      <dgm:spPr/>
      <dgm:t>
        <a:bodyPr/>
        <a:lstStyle/>
        <a:p>
          <a:endParaRPr lang="zh-TW" altLang="en-US"/>
        </a:p>
      </dgm:t>
    </dgm:pt>
    <dgm:pt modelId="{CDC602E9-51A8-4837-A1DD-AB41B1FF2684}" type="pres">
      <dgm:prSet presAssocID="{56F2BCAA-CA17-4BDB-B24A-946E4F712799}" presName="hierChild4" presStyleCnt="0"/>
      <dgm:spPr/>
    </dgm:pt>
    <dgm:pt modelId="{0A1E1FFE-811A-4CEC-ADF9-7EE8DAA9B54D}" type="pres">
      <dgm:prSet presAssocID="{56F2BCAA-CA17-4BDB-B24A-946E4F712799}" presName="hierChild5" presStyleCnt="0"/>
      <dgm:spPr/>
    </dgm:pt>
    <dgm:pt modelId="{06F884F4-872A-41CB-8936-5BB7B269848F}" type="pres">
      <dgm:prSet presAssocID="{3A6E943A-CF5F-4EBD-B1AF-6DAAB7A780F7}" presName="hierChild5" presStyleCnt="0"/>
      <dgm:spPr/>
    </dgm:pt>
    <dgm:pt modelId="{5330A170-73AC-411B-804D-598CCF9F172C}" type="pres">
      <dgm:prSet presAssocID="{4B072B93-6E1C-4740-B82D-6A0D4BF133D2}" presName="hierChild5" presStyleCnt="0"/>
      <dgm:spPr/>
    </dgm:pt>
    <dgm:pt modelId="{5B936EAE-A8FA-4227-A892-39A68CDAB1E3}" type="pres">
      <dgm:prSet presAssocID="{427211E6-9179-420F-A77E-488D0511BDDE}" presName="hierChild3" presStyleCnt="0"/>
      <dgm:spPr/>
    </dgm:pt>
  </dgm:ptLst>
  <dgm:cxnLst>
    <dgm:cxn modelId="{3385AD02-C973-4085-AC26-5E24A65527E7}" srcId="{3DEB8C56-4605-4B0A-88A4-E6A5C063D0FF}" destId="{427211E6-9179-420F-A77E-488D0511BDDE}" srcOrd="0" destOrd="0" parTransId="{E081592B-9B31-437D-BBB4-58A60C0BB7EF}" sibTransId="{11EBB729-AEAF-4350-AD57-35513191E1BA}"/>
    <dgm:cxn modelId="{91EAA12C-D8B7-414D-94C7-DB1147A9F690}" type="presOf" srcId="{3A6E943A-CF5F-4EBD-B1AF-6DAAB7A780F7}" destId="{740FD2DD-435D-4BEA-82CF-E3716FDD4CB3}" srcOrd="1" destOrd="0" presId="urn:microsoft.com/office/officeart/2009/3/layout/HorizontalOrganizationChart"/>
    <dgm:cxn modelId="{2F738DA4-361E-4E2F-9F0C-7DBD27DD6390}" type="presOf" srcId="{A344A890-96B2-46A1-8106-6269B3BC719E}" destId="{E2FB68DF-9A21-4CD5-A404-BEF979A655DB}" srcOrd="0" destOrd="0" presId="urn:microsoft.com/office/officeart/2009/3/layout/HorizontalOrganizationChart"/>
    <dgm:cxn modelId="{46E2A16F-C63B-4E49-9F95-F90144272408}" srcId="{58350D53-B384-4E88-95DF-2F4EAA8D039E}" destId="{8DE43481-BDC0-48B0-BA2F-0EBD5684BA99}" srcOrd="0" destOrd="0" parTransId="{3277B590-8600-42CE-8D4B-46A747D3F3AA}" sibTransId="{96BED137-7A4A-4AAB-BB45-980A0D2907E6}"/>
    <dgm:cxn modelId="{48DC446C-0CF0-4891-B64F-80DA0709053B}" type="presOf" srcId="{63F7D177-F0B3-4303-BBC7-85206AEC9C3C}" destId="{7CA19246-8E96-4822-A548-18F68AA5620F}" srcOrd="1" destOrd="0" presId="urn:microsoft.com/office/officeart/2009/3/layout/HorizontalOrganizationChart"/>
    <dgm:cxn modelId="{A6F32232-0D80-421A-A3F0-300A6159A98B}" type="presOf" srcId="{F6AACC98-1969-4B57-B382-687CF9034FA9}" destId="{DC39801C-C5A5-409E-88FE-26D72FC0CA88}" srcOrd="0" destOrd="0" presId="urn:microsoft.com/office/officeart/2009/3/layout/HorizontalOrganizationChart"/>
    <dgm:cxn modelId="{6F90B9AC-8F0D-4EA1-810F-881C738B701A}" type="presOf" srcId="{B1606D55-276E-4424-B0C7-3FF23A98F165}" destId="{C062BD6D-A77B-49A3-AA0A-150544D0E2F1}" srcOrd="0" destOrd="0" presId="urn:microsoft.com/office/officeart/2009/3/layout/HorizontalOrganizationChart"/>
    <dgm:cxn modelId="{9F1E439F-C4B0-4E56-8391-EDED073D6A36}" type="presOf" srcId="{F6AACC98-1969-4B57-B382-687CF9034FA9}" destId="{F863875D-0940-4402-B393-A6FB3BA2350E}" srcOrd="1" destOrd="0" presId="urn:microsoft.com/office/officeart/2009/3/layout/HorizontalOrganizationChart"/>
    <dgm:cxn modelId="{4AF3ED25-D1E2-4F45-A30D-6D3E9AF2EC12}" type="presOf" srcId="{91593E1A-C834-49BF-877D-9795A9083AAC}" destId="{12F772D3-CE17-42FB-BE3F-C4DCF809E8F0}" srcOrd="0" destOrd="0" presId="urn:microsoft.com/office/officeart/2009/3/layout/HorizontalOrganizationChart"/>
    <dgm:cxn modelId="{2022AF55-3C19-484E-96E4-5E403563F801}" srcId="{4B072B93-6E1C-4740-B82D-6A0D4BF133D2}" destId="{63F7D177-F0B3-4303-BBC7-85206AEC9C3C}" srcOrd="0" destOrd="0" parTransId="{739BF2A3-FC84-4A81-A56D-0C9D8C594249}" sibTransId="{441FB23C-AD04-447D-A1D9-D8661281950C}"/>
    <dgm:cxn modelId="{EEA473A2-0E4C-4A28-8F7C-8E7BFAB984C8}" type="presOf" srcId="{447A9904-63BB-44A6-80A5-1F307384A77D}" destId="{00A73933-9068-4D54-BDCD-622640D2D940}" srcOrd="0" destOrd="0" presId="urn:microsoft.com/office/officeart/2009/3/layout/HorizontalOrganizationChart"/>
    <dgm:cxn modelId="{A9A9ACD2-8560-40EF-AE8A-0E2CAE240AFE}" type="presOf" srcId="{B1606D55-276E-4424-B0C7-3FF23A98F165}" destId="{74F0EDDE-E00C-493D-B5E9-4336A6FB550F}" srcOrd="1" destOrd="0" presId="urn:microsoft.com/office/officeart/2009/3/layout/HorizontalOrganizationChart"/>
    <dgm:cxn modelId="{73C9FBBC-6CF9-4471-BF72-0FF5AF892248}" type="presOf" srcId="{30551F2D-BE82-4180-AE4C-8A85FB5C8778}" destId="{87724FB1-8B5C-488A-BBB0-4599EFC07247}" srcOrd="0" destOrd="0" presId="urn:microsoft.com/office/officeart/2009/3/layout/HorizontalOrganizationChart"/>
    <dgm:cxn modelId="{9AC0DE2D-585B-4EC7-9D1D-199E03B2CB07}" type="presOf" srcId="{8DE43481-BDC0-48B0-BA2F-0EBD5684BA99}" destId="{AC825B22-38AE-406B-88D0-734E2000E072}" srcOrd="1" destOrd="0" presId="urn:microsoft.com/office/officeart/2009/3/layout/HorizontalOrganizationChart"/>
    <dgm:cxn modelId="{4E368C7F-332A-44C9-B038-E408B67E8139}" type="presOf" srcId="{4B072B93-6E1C-4740-B82D-6A0D4BF133D2}" destId="{BA1C1465-2C3B-422B-9BAA-3EB7D36C1721}" srcOrd="0" destOrd="0" presId="urn:microsoft.com/office/officeart/2009/3/layout/HorizontalOrganizationChart"/>
    <dgm:cxn modelId="{886AE4C8-2864-4DD0-A1F1-58FAA33D4757}" srcId="{B1606D55-276E-4424-B0C7-3FF23A98F165}" destId="{58350D53-B384-4E88-95DF-2F4EAA8D039E}" srcOrd="0" destOrd="0" parTransId="{A344A890-96B2-46A1-8106-6269B3BC719E}" sibTransId="{39D8B7F3-2111-492C-B210-01DA467713AB}"/>
    <dgm:cxn modelId="{A4BB4A3C-8B6E-4E3C-A868-9BB85F468D88}" type="presOf" srcId="{8937F66C-0708-4B3A-AB67-F3B6CA8C1CDB}" destId="{910FD169-931F-48F6-8526-B30AAC9AC5F4}" srcOrd="0" destOrd="0" presId="urn:microsoft.com/office/officeart/2009/3/layout/HorizontalOrganizationChart"/>
    <dgm:cxn modelId="{076C5AFC-5F52-4DF8-899E-39920E1FC5AF}" type="presOf" srcId="{58350D53-B384-4E88-95DF-2F4EAA8D039E}" destId="{A3762ECA-1BE3-42F3-881B-C6A2326E5EE9}" srcOrd="0" destOrd="0" presId="urn:microsoft.com/office/officeart/2009/3/layout/HorizontalOrganizationChart"/>
    <dgm:cxn modelId="{1D457D28-7806-476B-96F9-9F9662288B01}" type="presOf" srcId="{91593E1A-C834-49BF-877D-9795A9083AAC}" destId="{750E5821-810A-48E4-B780-8725AD724D96}" srcOrd="1" destOrd="0" presId="urn:microsoft.com/office/officeart/2009/3/layout/HorizontalOrganizationChart"/>
    <dgm:cxn modelId="{5BBFB129-0672-4202-B414-956F7E11B1F0}" type="presOf" srcId="{3A6E943A-CF5F-4EBD-B1AF-6DAAB7A780F7}" destId="{7D628E35-C77D-48DE-81A6-6DBD16751857}" srcOrd="0" destOrd="0" presId="urn:microsoft.com/office/officeart/2009/3/layout/HorizontalOrganizationChart"/>
    <dgm:cxn modelId="{BAF1B864-008D-452F-B62A-4646833C1F6B}" type="presOf" srcId="{56F2BCAA-CA17-4BDB-B24A-946E4F712799}" destId="{3B14A346-F8D5-4A68-BCA5-3D4AD46EAE89}" srcOrd="1" destOrd="0" presId="urn:microsoft.com/office/officeart/2009/3/layout/HorizontalOrganizationChart"/>
    <dgm:cxn modelId="{76B6784F-B0A4-4048-BDE1-77C0313CCEBD}" type="presOf" srcId="{58350D53-B384-4E88-95DF-2F4EAA8D039E}" destId="{5B8D8C8A-7548-43D7-99A0-CE77CE8121A0}" srcOrd="1" destOrd="0" presId="urn:microsoft.com/office/officeart/2009/3/layout/HorizontalOrganizationChart"/>
    <dgm:cxn modelId="{9A44751A-E8BF-4228-AF24-1816B6F622A4}" type="presOf" srcId="{56F2BCAA-CA17-4BDB-B24A-946E4F712799}" destId="{454AD20E-234C-4ECF-9E71-505F72883FC1}" srcOrd="0" destOrd="0" presId="urn:microsoft.com/office/officeart/2009/3/layout/HorizontalOrganizationChart"/>
    <dgm:cxn modelId="{D8017C02-877A-4B4D-BB29-1C6824886F0A}" srcId="{63F7D177-F0B3-4303-BBC7-85206AEC9C3C}" destId="{91593E1A-C834-49BF-877D-9795A9083AAC}" srcOrd="0" destOrd="0" parTransId="{981B725F-E93B-4261-99D2-40B1E0082087}" sibTransId="{7DE8112E-8637-46A7-A389-5DC4164129EF}"/>
    <dgm:cxn modelId="{002A8AAE-71ED-46E7-80FE-03044C4B7A54}" type="presOf" srcId="{981B725F-E93B-4261-99D2-40B1E0082087}" destId="{A06FBBEF-C958-44C9-A57B-A0A521EFE788}" srcOrd="0" destOrd="0" presId="urn:microsoft.com/office/officeart/2009/3/layout/HorizontalOrganizationChart"/>
    <dgm:cxn modelId="{2EBE4B9C-E7F0-488C-B59A-71B29441F7AE}" srcId="{427211E6-9179-420F-A77E-488D0511BDDE}" destId="{4B072B93-6E1C-4740-B82D-6A0D4BF133D2}" srcOrd="1" destOrd="0" parTransId="{8937F66C-0708-4B3A-AB67-F3B6CA8C1CDB}" sibTransId="{CCEDDFDA-E7FB-45FD-BBEA-A541816F53D9}"/>
    <dgm:cxn modelId="{01B8DC87-919A-4B06-B951-2B846A14F2C7}" type="presOf" srcId="{427211E6-9179-420F-A77E-488D0511BDDE}" destId="{B453F213-9D87-4EC4-8EF4-22B700AF95AC}" srcOrd="1" destOrd="0" presId="urn:microsoft.com/office/officeart/2009/3/layout/HorizontalOrganizationChart"/>
    <dgm:cxn modelId="{F6589905-E55E-4B79-B902-02A5A0D07E0E}" type="presOf" srcId="{63F7D177-F0B3-4303-BBC7-85206AEC9C3C}" destId="{D1139DE1-A547-4FA1-9095-0BBD11DF1F95}" srcOrd="0" destOrd="0" presId="urn:microsoft.com/office/officeart/2009/3/layout/HorizontalOrganizationChart"/>
    <dgm:cxn modelId="{A54238D7-E93A-4C70-A70A-B89F42ADEE16}" type="presOf" srcId="{4B072B93-6E1C-4740-B82D-6A0D4BF133D2}" destId="{308F9890-8D9C-4883-9F41-22F75BCBBF03}" srcOrd="1" destOrd="0" presId="urn:microsoft.com/office/officeart/2009/3/layout/HorizontalOrganizationChart"/>
    <dgm:cxn modelId="{5FC0393F-F041-4255-97FE-255BDB7A0F9E}" type="presOf" srcId="{3277B590-8600-42CE-8D4B-46A747D3F3AA}" destId="{BE75D92F-4B4E-4505-955B-B2027B0D8005}" srcOrd="0" destOrd="0" presId="urn:microsoft.com/office/officeart/2009/3/layout/HorizontalOrganizationChart"/>
    <dgm:cxn modelId="{6F5491D9-9392-40F6-81A5-B79849925730}" srcId="{3A6E943A-CF5F-4EBD-B1AF-6DAAB7A780F7}" destId="{56F2BCAA-CA17-4BDB-B24A-946E4F712799}" srcOrd="0" destOrd="0" parTransId="{3F5E701A-2F47-45AC-95C3-5D90F6676BF6}" sibTransId="{A9936BB1-8844-4E56-9D92-1D4030CEE869}"/>
    <dgm:cxn modelId="{A0838C1A-65C3-43BC-A2B1-F68B4EC4410C}" type="presOf" srcId="{427211E6-9179-420F-A77E-488D0511BDDE}" destId="{D0812472-9869-455C-A46E-7A2B924AFDB2}" srcOrd="0" destOrd="0" presId="urn:microsoft.com/office/officeart/2009/3/layout/HorizontalOrganizationChart"/>
    <dgm:cxn modelId="{C2590D73-0A91-4A47-AEEC-E7B0781A95AA}" type="presOf" srcId="{40C8D522-57FC-4E21-A3D9-89B4A9F876AF}" destId="{11CDA55B-A993-444D-9179-BF066510972D}" srcOrd="0" destOrd="0" presId="urn:microsoft.com/office/officeart/2009/3/layout/HorizontalOrganizationChart"/>
    <dgm:cxn modelId="{4285D18A-0308-423A-AF78-7F1890D0A27C}" srcId="{864CA17B-135F-454D-9D46-246DD8E76850}" destId="{F6AACC98-1969-4B57-B382-687CF9034FA9}" srcOrd="0" destOrd="0" parTransId="{40C8D522-57FC-4E21-A3D9-89B4A9F876AF}" sibTransId="{FB92DC3C-802D-45A7-89D5-FB9749D62B9E}"/>
    <dgm:cxn modelId="{A5D53142-F390-41C3-8F15-5D91183B3728}" type="presOf" srcId="{CEC8A761-4CF6-4114-8EC8-E262A4257D6B}" destId="{2EF07F4F-49C4-4435-8182-F7D132FBA01B}" srcOrd="0" destOrd="0" presId="urn:microsoft.com/office/officeart/2009/3/layout/HorizontalOrganizationChart"/>
    <dgm:cxn modelId="{B2E32A9D-630C-4804-8CB6-2F8A5D2637CF}" type="presOf" srcId="{739BF2A3-FC84-4A81-A56D-0C9D8C594249}" destId="{4ABEBCC3-B953-4F35-8376-9EBDA21224A7}" srcOrd="0" destOrd="0" presId="urn:microsoft.com/office/officeart/2009/3/layout/HorizontalOrganizationChart"/>
    <dgm:cxn modelId="{3A78B43B-AEE9-4DC3-A25E-7227E3163415}" type="presOf" srcId="{3F5E701A-2F47-45AC-95C3-5D90F6676BF6}" destId="{E3940A60-DC0C-402F-963F-E9BAF5CB777F}" srcOrd="0" destOrd="0" presId="urn:microsoft.com/office/officeart/2009/3/layout/HorizontalOrganizationChart"/>
    <dgm:cxn modelId="{480185B5-F2AE-4888-8F95-90132B2B3BB4}" type="presOf" srcId="{864CA17B-135F-454D-9D46-246DD8E76850}" destId="{F7233D40-2308-4EF8-853B-27AAF25F3D8D}" srcOrd="0" destOrd="0" presId="urn:microsoft.com/office/officeart/2009/3/layout/HorizontalOrganizationChart"/>
    <dgm:cxn modelId="{B2C96CE6-D50B-48DB-BFE9-EC6B3BAF370C}" srcId="{B1606D55-276E-4424-B0C7-3FF23A98F165}" destId="{864CA17B-135F-454D-9D46-246DD8E76850}" srcOrd="1" destOrd="0" parTransId="{CEC8A761-4CF6-4114-8EC8-E262A4257D6B}" sibTransId="{4FC2BD3A-8982-415D-A48B-2F4BD983BAEE}"/>
    <dgm:cxn modelId="{6347C06C-A6CB-4C55-830E-E92861A1594E}" type="presOf" srcId="{3DEB8C56-4605-4B0A-88A4-E6A5C063D0FF}" destId="{23A917E6-0060-4EFF-A841-5061690EFD24}" srcOrd="0" destOrd="0" presId="urn:microsoft.com/office/officeart/2009/3/layout/HorizontalOrganizationChart"/>
    <dgm:cxn modelId="{9C277640-D0F5-4E58-8A1E-BB5E7E79C7D6}" type="presOf" srcId="{8DE43481-BDC0-48B0-BA2F-0EBD5684BA99}" destId="{4FD2433C-A28F-4B16-AB4A-6197A58C34C2}" srcOrd="0" destOrd="0" presId="urn:microsoft.com/office/officeart/2009/3/layout/HorizontalOrganizationChart"/>
    <dgm:cxn modelId="{266A33BD-9523-468F-906A-45FEFC543233}" type="presOf" srcId="{864CA17B-135F-454D-9D46-246DD8E76850}" destId="{FBE1F9FC-0A0E-41E5-B0EA-A85083FFBF3E}" srcOrd="1" destOrd="0" presId="urn:microsoft.com/office/officeart/2009/3/layout/HorizontalOrganizationChart"/>
    <dgm:cxn modelId="{CA50BE84-FE50-4DD6-BFD0-7A2AE9C59DDF}" srcId="{427211E6-9179-420F-A77E-488D0511BDDE}" destId="{B1606D55-276E-4424-B0C7-3FF23A98F165}" srcOrd="0" destOrd="0" parTransId="{30551F2D-BE82-4180-AE4C-8A85FB5C8778}" sibTransId="{5F9B3062-C494-470A-95E4-F42B007CA4C8}"/>
    <dgm:cxn modelId="{A81405F2-C087-4B1E-9C9E-87AB1D58E821}" srcId="{4B072B93-6E1C-4740-B82D-6A0D4BF133D2}" destId="{3A6E943A-CF5F-4EBD-B1AF-6DAAB7A780F7}" srcOrd="1" destOrd="0" parTransId="{447A9904-63BB-44A6-80A5-1F307384A77D}" sibTransId="{3F7DC4CE-E6A0-4EF6-AED9-5780FFDA2CF8}"/>
    <dgm:cxn modelId="{EFEEF731-364A-49A0-9F2C-D5B7E18E26F2}" type="presParOf" srcId="{23A917E6-0060-4EFF-A841-5061690EFD24}" destId="{32B86E16-D5F8-4D3D-947F-A6130F44D2A3}" srcOrd="0" destOrd="0" presId="urn:microsoft.com/office/officeart/2009/3/layout/HorizontalOrganizationChart"/>
    <dgm:cxn modelId="{DDB5A835-7D17-4B22-97D5-E257A572A891}" type="presParOf" srcId="{32B86E16-D5F8-4D3D-947F-A6130F44D2A3}" destId="{44450522-00BE-4E45-8457-CBC063983110}" srcOrd="0" destOrd="0" presId="urn:microsoft.com/office/officeart/2009/3/layout/HorizontalOrganizationChart"/>
    <dgm:cxn modelId="{C2A4F17C-1536-49E8-9B69-83ADAC1D3D35}" type="presParOf" srcId="{44450522-00BE-4E45-8457-CBC063983110}" destId="{D0812472-9869-455C-A46E-7A2B924AFDB2}" srcOrd="0" destOrd="0" presId="urn:microsoft.com/office/officeart/2009/3/layout/HorizontalOrganizationChart"/>
    <dgm:cxn modelId="{6EB1B615-38AC-4566-800D-E1F8535C431D}" type="presParOf" srcId="{44450522-00BE-4E45-8457-CBC063983110}" destId="{B453F213-9D87-4EC4-8EF4-22B700AF95AC}" srcOrd="1" destOrd="0" presId="urn:microsoft.com/office/officeart/2009/3/layout/HorizontalOrganizationChart"/>
    <dgm:cxn modelId="{95833F90-B4BB-4E1E-B203-ACAB0BC0D4ED}" type="presParOf" srcId="{32B86E16-D5F8-4D3D-947F-A6130F44D2A3}" destId="{37D59045-AAC1-40EA-A8D1-1FD5F2CB7D81}" srcOrd="1" destOrd="0" presId="urn:microsoft.com/office/officeart/2009/3/layout/HorizontalOrganizationChart"/>
    <dgm:cxn modelId="{5A02F14C-BC8E-4EEC-B9B0-358681D324B2}" type="presParOf" srcId="{37D59045-AAC1-40EA-A8D1-1FD5F2CB7D81}" destId="{87724FB1-8B5C-488A-BBB0-4599EFC07247}" srcOrd="0" destOrd="0" presId="urn:microsoft.com/office/officeart/2009/3/layout/HorizontalOrganizationChart"/>
    <dgm:cxn modelId="{FBA5468F-FA9F-433C-A35D-6A860B6E301F}" type="presParOf" srcId="{37D59045-AAC1-40EA-A8D1-1FD5F2CB7D81}" destId="{D4D818E8-A515-415D-9EF2-42BCC579E61B}" srcOrd="1" destOrd="0" presId="urn:microsoft.com/office/officeart/2009/3/layout/HorizontalOrganizationChart"/>
    <dgm:cxn modelId="{5705A281-E4A4-45A7-8D63-7E10F2037411}" type="presParOf" srcId="{D4D818E8-A515-415D-9EF2-42BCC579E61B}" destId="{085A2C21-A621-4215-8E2E-F88712457AC5}" srcOrd="0" destOrd="0" presId="urn:microsoft.com/office/officeart/2009/3/layout/HorizontalOrganizationChart"/>
    <dgm:cxn modelId="{DC8A9B99-ED40-47D0-9C03-393F7EF702F9}" type="presParOf" srcId="{085A2C21-A621-4215-8E2E-F88712457AC5}" destId="{C062BD6D-A77B-49A3-AA0A-150544D0E2F1}" srcOrd="0" destOrd="0" presId="urn:microsoft.com/office/officeart/2009/3/layout/HorizontalOrganizationChart"/>
    <dgm:cxn modelId="{AA2397E0-3836-4BF4-BEEA-20FEA22D1594}" type="presParOf" srcId="{085A2C21-A621-4215-8E2E-F88712457AC5}" destId="{74F0EDDE-E00C-493D-B5E9-4336A6FB550F}" srcOrd="1" destOrd="0" presId="urn:microsoft.com/office/officeart/2009/3/layout/HorizontalOrganizationChart"/>
    <dgm:cxn modelId="{D5E904EF-7AB1-4C9E-907D-1571DEBC8582}" type="presParOf" srcId="{D4D818E8-A515-415D-9EF2-42BCC579E61B}" destId="{BCB6BBFD-8F8E-4FA8-8B74-A538621785E8}" srcOrd="1" destOrd="0" presId="urn:microsoft.com/office/officeart/2009/3/layout/HorizontalOrganizationChart"/>
    <dgm:cxn modelId="{7CCE27A8-937B-430C-8B51-F47C670FE479}" type="presParOf" srcId="{BCB6BBFD-8F8E-4FA8-8B74-A538621785E8}" destId="{E2FB68DF-9A21-4CD5-A404-BEF979A655DB}" srcOrd="0" destOrd="0" presId="urn:microsoft.com/office/officeart/2009/3/layout/HorizontalOrganizationChart"/>
    <dgm:cxn modelId="{DB27FC5A-43B6-49F3-AF0D-C7CBD2B798E8}" type="presParOf" srcId="{BCB6BBFD-8F8E-4FA8-8B74-A538621785E8}" destId="{DC7B1B5A-708F-471C-9B56-91928AB17E30}" srcOrd="1" destOrd="0" presId="urn:microsoft.com/office/officeart/2009/3/layout/HorizontalOrganizationChart"/>
    <dgm:cxn modelId="{EC94EC61-8B60-4521-BFCD-CBC83481347B}" type="presParOf" srcId="{DC7B1B5A-708F-471C-9B56-91928AB17E30}" destId="{5083F1E1-9F3D-45AF-B080-7F6FED7CFE95}" srcOrd="0" destOrd="0" presId="urn:microsoft.com/office/officeart/2009/3/layout/HorizontalOrganizationChart"/>
    <dgm:cxn modelId="{7522ADD4-045C-48EA-A545-241766AFA4DE}" type="presParOf" srcId="{5083F1E1-9F3D-45AF-B080-7F6FED7CFE95}" destId="{A3762ECA-1BE3-42F3-881B-C6A2326E5EE9}" srcOrd="0" destOrd="0" presId="urn:microsoft.com/office/officeart/2009/3/layout/HorizontalOrganizationChart"/>
    <dgm:cxn modelId="{82D3CAEC-E041-4310-A3F1-07AD2F428E34}" type="presParOf" srcId="{5083F1E1-9F3D-45AF-B080-7F6FED7CFE95}" destId="{5B8D8C8A-7548-43D7-99A0-CE77CE8121A0}" srcOrd="1" destOrd="0" presId="urn:microsoft.com/office/officeart/2009/3/layout/HorizontalOrganizationChart"/>
    <dgm:cxn modelId="{608E81AB-210D-450A-B634-ABE296D5C5C9}" type="presParOf" srcId="{DC7B1B5A-708F-471C-9B56-91928AB17E30}" destId="{65D39799-9E3C-4E07-86F0-8B5742528ADC}" srcOrd="1" destOrd="0" presId="urn:microsoft.com/office/officeart/2009/3/layout/HorizontalOrganizationChart"/>
    <dgm:cxn modelId="{C909CEC6-F786-4849-83CE-1DA98E83E41D}" type="presParOf" srcId="{65D39799-9E3C-4E07-86F0-8B5742528ADC}" destId="{BE75D92F-4B4E-4505-955B-B2027B0D8005}" srcOrd="0" destOrd="0" presId="urn:microsoft.com/office/officeart/2009/3/layout/HorizontalOrganizationChart"/>
    <dgm:cxn modelId="{FF1350B9-C014-4889-AFBD-CBC6528457EA}" type="presParOf" srcId="{65D39799-9E3C-4E07-86F0-8B5742528ADC}" destId="{5ED69FEE-4341-4A03-82EA-976B20B6242C}" srcOrd="1" destOrd="0" presId="urn:microsoft.com/office/officeart/2009/3/layout/HorizontalOrganizationChart"/>
    <dgm:cxn modelId="{07018511-513C-4236-9E54-0F5AD7EA90E4}" type="presParOf" srcId="{5ED69FEE-4341-4A03-82EA-976B20B6242C}" destId="{20597A66-A51B-46F3-99F5-6271389B78A2}" srcOrd="0" destOrd="0" presId="urn:microsoft.com/office/officeart/2009/3/layout/HorizontalOrganizationChart"/>
    <dgm:cxn modelId="{6880EC35-71D3-4217-8073-E45D0E593386}" type="presParOf" srcId="{20597A66-A51B-46F3-99F5-6271389B78A2}" destId="{4FD2433C-A28F-4B16-AB4A-6197A58C34C2}" srcOrd="0" destOrd="0" presId="urn:microsoft.com/office/officeart/2009/3/layout/HorizontalOrganizationChart"/>
    <dgm:cxn modelId="{C65695D8-4FD3-4CBA-9BD5-28C9B8775CEF}" type="presParOf" srcId="{20597A66-A51B-46F3-99F5-6271389B78A2}" destId="{AC825B22-38AE-406B-88D0-734E2000E072}" srcOrd="1" destOrd="0" presId="urn:microsoft.com/office/officeart/2009/3/layout/HorizontalOrganizationChart"/>
    <dgm:cxn modelId="{0E184B5C-DEE5-4D29-810D-A2F3E9EA9CB0}" type="presParOf" srcId="{5ED69FEE-4341-4A03-82EA-976B20B6242C}" destId="{896F4C40-B900-4BD7-ADCC-E3F5C3BA0930}" srcOrd="1" destOrd="0" presId="urn:microsoft.com/office/officeart/2009/3/layout/HorizontalOrganizationChart"/>
    <dgm:cxn modelId="{C91B57F0-85CD-4362-A3C3-B4EB6F93EC16}" type="presParOf" srcId="{5ED69FEE-4341-4A03-82EA-976B20B6242C}" destId="{F6B7C609-94F8-48BA-8DCD-B7DC08B1C75B}" srcOrd="2" destOrd="0" presId="urn:microsoft.com/office/officeart/2009/3/layout/HorizontalOrganizationChart"/>
    <dgm:cxn modelId="{343A2EB7-DFBE-4E56-9CBB-ED2E7DF0CF42}" type="presParOf" srcId="{DC7B1B5A-708F-471C-9B56-91928AB17E30}" destId="{F9D2BF60-E5A0-4BD8-ABBA-7F29981DC058}" srcOrd="2" destOrd="0" presId="urn:microsoft.com/office/officeart/2009/3/layout/HorizontalOrganizationChart"/>
    <dgm:cxn modelId="{4056203E-0648-48C8-8137-5D3F57ADE383}" type="presParOf" srcId="{BCB6BBFD-8F8E-4FA8-8B74-A538621785E8}" destId="{2EF07F4F-49C4-4435-8182-F7D132FBA01B}" srcOrd="2" destOrd="0" presId="urn:microsoft.com/office/officeart/2009/3/layout/HorizontalOrganizationChart"/>
    <dgm:cxn modelId="{14EBD272-4D0C-4907-B0C9-56AB285AC1C3}" type="presParOf" srcId="{BCB6BBFD-8F8E-4FA8-8B74-A538621785E8}" destId="{836308AB-DEBD-4068-8CE9-75D786AB8788}" srcOrd="3" destOrd="0" presId="urn:microsoft.com/office/officeart/2009/3/layout/HorizontalOrganizationChart"/>
    <dgm:cxn modelId="{53D1DFE1-0D60-40C9-B330-37CCCB30D587}" type="presParOf" srcId="{836308AB-DEBD-4068-8CE9-75D786AB8788}" destId="{676C285A-0124-47F7-A8F1-6317783827F7}" srcOrd="0" destOrd="0" presId="urn:microsoft.com/office/officeart/2009/3/layout/HorizontalOrganizationChart"/>
    <dgm:cxn modelId="{B81C9D04-04A8-4E25-BA12-A7CED11C80E7}" type="presParOf" srcId="{676C285A-0124-47F7-A8F1-6317783827F7}" destId="{F7233D40-2308-4EF8-853B-27AAF25F3D8D}" srcOrd="0" destOrd="0" presId="urn:microsoft.com/office/officeart/2009/3/layout/HorizontalOrganizationChart"/>
    <dgm:cxn modelId="{A820A9C4-16DB-4B6C-BB0A-141B6221342A}" type="presParOf" srcId="{676C285A-0124-47F7-A8F1-6317783827F7}" destId="{FBE1F9FC-0A0E-41E5-B0EA-A85083FFBF3E}" srcOrd="1" destOrd="0" presId="urn:microsoft.com/office/officeart/2009/3/layout/HorizontalOrganizationChart"/>
    <dgm:cxn modelId="{CEE696A9-55C3-49A8-BC06-4C0ABFFB562A}" type="presParOf" srcId="{836308AB-DEBD-4068-8CE9-75D786AB8788}" destId="{30237DCE-EFEB-4658-BB1E-0C348111C127}" srcOrd="1" destOrd="0" presId="urn:microsoft.com/office/officeart/2009/3/layout/HorizontalOrganizationChart"/>
    <dgm:cxn modelId="{90A0363C-8C48-4E93-9FE3-D9D8F6616CBC}" type="presParOf" srcId="{30237DCE-EFEB-4658-BB1E-0C348111C127}" destId="{11CDA55B-A993-444D-9179-BF066510972D}" srcOrd="0" destOrd="0" presId="urn:microsoft.com/office/officeart/2009/3/layout/HorizontalOrganizationChart"/>
    <dgm:cxn modelId="{B5E30A55-7E45-4D5C-A2CB-10C86D10683B}" type="presParOf" srcId="{30237DCE-EFEB-4658-BB1E-0C348111C127}" destId="{F9C15AA3-5709-4593-8B4B-3167436A802B}" srcOrd="1" destOrd="0" presId="urn:microsoft.com/office/officeart/2009/3/layout/HorizontalOrganizationChart"/>
    <dgm:cxn modelId="{5B9A565F-E9BB-43F3-9A3A-085DDB622555}" type="presParOf" srcId="{F9C15AA3-5709-4593-8B4B-3167436A802B}" destId="{728674A2-522B-4A22-81F6-78FAE2BC2E27}" srcOrd="0" destOrd="0" presId="urn:microsoft.com/office/officeart/2009/3/layout/HorizontalOrganizationChart"/>
    <dgm:cxn modelId="{8426B19A-93FD-43ED-8840-495681B75385}" type="presParOf" srcId="{728674A2-522B-4A22-81F6-78FAE2BC2E27}" destId="{DC39801C-C5A5-409E-88FE-26D72FC0CA88}" srcOrd="0" destOrd="0" presId="urn:microsoft.com/office/officeart/2009/3/layout/HorizontalOrganizationChart"/>
    <dgm:cxn modelId="{35C709C5-AC64-483F-B409-28E52B768D1C}" type="presParOf" srcId="{728674A2-522B-4A22-81F6-78FAE2BC2E27}" destId="{F863875D-0940-4402-B393-A6FB3BA2350E}" srcOrd="1" destOrd="0" presId="urn:microsoft.com/office/officeart/2009/3/layout/HorizontalOrganizationChart"/>
    <dgm:cxn modelId="{64E557D3-9FBC-43CA-85AE-EBC177AFCCAD}" type="presParOf" srcId="{F9C15AA3-5709-4593-8B4B-3167436A802B}" destId="{1AF7FA96-09AC-492C-8E88-1454894FE528}" srcOrd="1" destOrd="0" presId="urn:microsoft.com/office/officeart/2009/3/layout/HorizontalOrganizationChart"/>
    <dgm:cxn modelId="{7F14EE91-DFAF-4A2B-B66C-0915372CDFB9}" type="presParOf" srcId="{F9C15AA3-5709-4593-8B4B-3167436A802B}" destId="{01201018-AE3B-4FAF-A260-9BBE42E41215}" srcOrd="2" destOrd="0" presId="urn:microsoft.com/office/officeart/2009/3/layout/HorizontalOrganizationChart"/>
    <dgm:cxn modelId="{36B1495B-E5DA-4717-BA4F-FCA0B2579DAD}" type="presParOf" srcId="{836308AB-DEBD-4068-8CE9-75D786AB8788}" destId="{D4EFF39D-A98E-4CCE-B5BC-231C469D2358}" srcOrd="2" destOrd="0" presId="urn:microsoft.com/office/officeart/2009/3/layout/HorizontalOrganizationChart"/>
    <dgm:cxn modelId="{5120D8FA-BB66-415A-821D-D9D302CA9920}" type="presParOf" srcId="{D4D818E8-A515-415D-9EF2-42BCC579E61B}" destId="{B2FE9BD3-A6C3-45BC-B70D-9601B865DC28}" srcOrd="2" destOrd="0" presId="urn:microsoft.com/office/officeart/2009/3/layout/HorizontalOrganizationChart"/>
    <dgm:cxn modelId="{5B010424-C7AE-43B1-B17A-37C084AEEDA3}" type="presParOf" srcId="{37D59045-AAC1-40EA-A8D1-1FD5F2CB7D81}" destId="{910FD169-931F-48F6-8526-B30AAC9AC5F4}" srcOrd="2" destOrd="0" presId="urn:microsoft.com/office/officeart/2009/3/layout/HorizontalOrganizationChart"/>
    <dgm:cxn modelId="{DAC6C28C-7E9C-466E-B573-6F4B4F10F9B2}" type="presParOf" srcId="{37D59045-AAC1-40EA-A8D1-1FD5F2CB7D81}" destId="{A4987CD1-84ED-4AE2-922C-9C7EABF8AA8C}" srcOrd="3" destOrd="0" presId="urn:microsoft.com/office/officeart/2009/3/layout/HorizontalOrganizationChart"/>
    <dgm:cxn modelId="{C0FFA340-2C9C-4DF0-B462-31B4B8C6D4CE}" type="presParOf" srcId="{A4987CD1-84ED-4AE2-922C-9C7EABF8AA8C}" destId="{52C366F8-0858-4AFC-9638-3DD54BC6804A}" srcOrd="0" destOrd="0" presId="urn:microsoft.com/office/officeart/2009/3/layout/HorizontalOrganizationChart"/>
    <dgm:cxn modelId="{FC46D244-0EC4-4494-A138-6C401F050EB6}" type="presParOf" srcId="{52C366F8-0858-4AFC-9638-3DD54BC6804A}" destId="{BA1C1465-2C3B-422B-9BAA-3EB7D36C1721}" srcOrd="0" destOrd="0" presId="urn:microsoft.com/office/officeart/2009/3/layout/HorizontalOrganizationChart"/>
    <dgm:cxn modelId="{D9443ECE-870F-4FCE-B5A1-0750969D905E}" type="presParOf" srcId="{52C366F8-0858-4AFC-9638-3DD54BC6804A}" destId="{308F9890-8D9C-4883-9F41-22F75BCBBF03}" srcOrd="1" destOrd="0" presId="urn:microsoft.com/office/officeart/2009/3/layout/HorizontalOrganizationChart"/>
    <dgm:cxn modelId="{A965EF4D-07B7-49A4-8A83-2531A000D892}" type="presParOf" srcId="{A4987CD1-84ED-4AE2-922C-9C7EABF8AA8C}" destId="{B411892E-27FF-44CF-8BBF-5C813194DCA8}" srcOrd="1" destOrd="0" presId="urn:microsoft.com/office/officeart/2009/3/layout/HorizontalOrganizationChart"/>
    <dgm:cxn modelId="{9FD35564-2B9A-4A59-802F-AC19C0702595}" type="presParOf" srcId="{B411892E-27FF-44CF-8BBF-5C813194DCA8}" destId="{4ABEBCC3-B953-4F35-8376-9EBDA21224A7}" srcOrd="0" destOrd="0" presId="urn:microsoft.com/office/officeart/2009/3/layout/HorizontalOrganizationChart"/>
    <dgm:cxn modelId="{841C8B92-1426-49CA-8A05-1EC6A9BB2B2C}" type="presParOf" srcId="{B411892E-27FF-44CF-8BBF-5C813194DCA8}" destId="{79A01B75-3978-4ADA-8BE1-EF3E75A0DB5F}" srcOrd="1" destOrd="0" presId="urn:microsoft.com/office/officeart/2009/3/layout/HorizontalOrganizationChart"/>
    <dgm:cxn modelId="{086D6EB8-4569-4FE1-9711-0BBE6BAA54C0}" type="presParOf" srcId="{79A01B75-3978-4ADA-8BE1-EF3E75A0DB5F}" destId="{6C2DBEAE-44C3-4901-8C65-03D8877A3174}" srcOrd="0" destOrd="0" presId="urn:microsoft.com/office/officeart/2009/3/layout/HorizontalOrganizationChart"/>
    <dgm:cxn modelId="{0371B47F-35BC-4934-AEBD-196BF2AB8F9F}" type="presParOf" srcId="{6C2DBEAE-44C3-4901-8C65-03D8877A3174}" destId="{D1139DE1-A547-4FA1-9095-0BBD11DF1F95}" srcOrd="0" destOrd="0" presId="urn:microsoft.com/office/officeart/2009/3/layout/HorizontalOrganizationChart"/>
    <dgm:cxn modelId="{FA8ED240-094C-4486-B9AA-928A8EDE6F68}" type="presParOf" srcId="{6C2DBEAE-44C3-4901-8C65-03D8877A3174}" destId="{7CA19246-8E96-4822-A548-18F68AA5620F}" srcOrd="1" destOrd="0" presId="urn:microsoft.com/office/officeart/2009/3/layout/HorizontalOrganizationChart"/>
    <dgm:cxn modelId="{6893FF09-1004-4AB9-8123-93327914D330}" type="presParOf" srcId="{79A01B75-3978-4ADA-8BE1-EF3E75A0DB5F}" destId="{838E298D-924B-4DF3-A731-072C2FB71D66}" srcOrd="1" destOrd="0" presId="urn:microsoft.com/office/officeart/2009/3/layout/HorizontalOrganizationChart"/>
    <dgm:cxn modelId="{9459EFA6-9CD1-4A82-8F6A-DA1D5CB035A6}" type="presParOf" srcId="{838E298D-924B-4DF3-A731-072C2FB71D66}" destId="{A06FBBEF-C958-44C9-A57B-A0A521EFE788}" srcOrd="0" destOrd="0" presId="urn:microsoft.com/office/officeart/2009/3/layout/HorizontalOrganizationChart"/>
    <dgm:cxn modelId="{14185227-D5AB-4D3C-8502-CCEF4AE80A9A}" type="presParOf" srcId="{838E298D-924B-4DF3-A731-072C2FB71D66}" destId="{4A794A36-DBA8-439B-B837-0A1B7077C3F1}" srcOrd="1" destOrd="0" presId="urn:microsoft.com/office/officeart/2009/3/layout/HorizontalOrganizationChart"/>
    <dgm:cxn modelId="{B1D61C75-E0B5-443E-80C0-625EA2FB54E2}" type="presParOf" srcId="{4A794A36-DBA8-439B-B837-0A1B7077C3F1}" destId="{32B89426-B8D0-4D97-9503-983053487A5B}" srcOrd="0" destOrd="0" presId="urn:microsoft.com/office/officeart/2009/3/layout/HorizontalOrganizationChart"/>
    <dgm:cxn modelId="{02B9D19E-C0E5-4492-81C6-CCF2953F893F}" type="presParOf" srcId="{32B89426-B8D0-4D97-9503-983053487A5B}" destId="{12F772D3-CE17-42FB-BE3F-C4DCF809E8F0}" srcOrd="0" destOrd="0" presId="urn:microsoft.com/office/officeart/2009/3/layout/HorizontalOrganizationChart"/>
    <dgm:cxn modelId="{7D926DC4-5777-4466-96B1-D3B5567E22ED}" type="presParOf" srcId="{32B89426-B8D0-4D97-9503-983053487A5B}" destId="{750E5821-810A-48E4-B780-8725AD724D96}" srcOrd="1" destOrd="0" presId="urn:microsoft.com/office/officeart/2009/3/layout/HorizontalOrganizationChart"/>
    <dgm:cxn modelId="{0CBC5CFF-04F0-4517-B1C4-7E9B568F222D}" type="presParOf" srcId="{4A794A36-DBA8-439B-B837-0A1B7077C3F1}" destId="{46BBF227-3CF1-4270-BE2D-4E87981932C9}" srcOrd="1" destOrd="0" presId="urn:microsoft.com/office/officeart/2009/3/layout/HorizontalOrganizationChart"/>
    <dgm:cxn modelId="{8D5CEDE5-D506-4EE1-9E24-9B50509FAB70}" type="presParOf" srcId="{4A794A36-DBA8-439B-B837-0A1B7077C3F1}" destId="{966B53A5-B480-4CEA-ACE5-2A28984D3C88}" srcOrd="2" destOrd="0" presId="urn:microsoft.com/office/officeart/2009/3/layout/HorizontalOrganizationChart"/>
    <dgm:cxn modelId="{D5F9A588-6228-4FAB-8D9B-BF95A7CAE651}" type="presParOf" srcId="{79A01B75-3978-4ADA-8BE1-EF3E75A0DB5F}" destId="{D301F385-0F39-4FC1-B144-0482B2E0A1DA}" srcOrd="2" destOrd="0" presId="urn:microsoft.com/office/officeart/2009/3/layout/HorizontalOrganizationChart"/>
    <dgm:cxn modelId="{AF4BCD38-F3C2-44D8-BC95-D7205FD2A9B4}" type="presParOf" srcId="{B411892E-27FF-44CF-8BBF-5C813194DCA8}" destId="{00A73933-9068-4D54-BDCD-622640D2D940}" srcOrd="2" destOrd="0" presId="urn:microsoft.com/office/officeart/2009/3/layout/HorizontalOrganizationChart"/>
    <dgm:cxn modelId="{399B0E1C-5D02-48F5-A344-A861FEB87A82}" type="presParOf" srcId="{B411892E-27FF-44CF-8BBF-5C813194DCA8}" destId="{43812E1C-954A-45E5-A61D-2470F93019B0}" srcOrd="3" destOrd="0" presId="urn:microsoft.com/office/officeart/2009/3/layout/HorizontalOrganizationChart"/>
    <dgm:cxn modelId="{9261CA63-B25A-4162-9DEA-84E863A277B9}" type="presParOf" srcId="{43812E1C-954A-45E5-A61D-2470F93019B0}" destId="{84DD98B9-54A9-4739-A091-0635CC90C769}" srcOrd="0" destOrd="0" presId="urn:microsoft.com/office/officeart/2009/3/layout/HorizontalOrganizationChart"/>
    <dgm:cxn modelId="{891FE856-5A9E-4A24-924F-86A3EB6F0107}" type="presParOf" srcId="{84DD98B9-54A9-4739-A091-0635CC90C769}" destId="{7D628E35-C77D-48DE-81A6-6DBD16751857}" srcOrd="0" destOrd="0" presId="urn:microsoft.com/office/officeart/2009/3/layout/HorizontalOrganizationChart"/>
    <dgm:cxn modelId="{1766C3EC-530F-4244-9002-23864072C2B8}" type="presParOf" srcId="{84DD98B9-54A9-4739-A091-0635CC90C769}" destId="{740FD2DD-435D-4BEA-82CF-E3716FDD4CB3}" srcOrd="1" destOrd="0" presId="urn:microsoft.com/office/officeart/2009/3/layout/HorizontalOrganizationChart"/>
    <dgm:cxn modelId="{ED46E1B8-9349-4253-BE31-4F52AA7590DA}" type="presParOf" srcId="{43812E1C-954A-45E5-A61D-2470F93019B0}" destId="{73E15A27-C426-49FB-A507-A7E4522BDA42}" srcOrd="1" destOrd="0" presId="urn:microsoft.com/office/officeart/2009/3/layout/HorizontalOrganizationChart"/>
    <dgm:cxn modelId="{84478F8F-2453-4854-A015-C18E7B387973}" type="presParOf" srcId="{73E15A27-C426-49FB-A507-A7E4522BDA42}" destId="{E3940A60-DC0C-402F-963F-E9BAF5CB777F}" srcOrd="0" destOrd="0" presId="urn:microsoft.com/office/officeart/2009/3/layout/HorizontalOrganizationChart"/>
    <dgm:cxn modelId="{E32E5EE0-7437-4EE2-B8FF-36BD38A2AE99}" type="presParOf" srcId="{73E15A27-C426-49FB-A507-A7E4522BDA42}" destId="{183CA027-EEAA-4B84-A7F2-050696977749}" srcOrd="1" destOrd="0" presId="urn:microsoft.com/office/officeart/2009/3/layout/HorizontalOrganizationChart"/>
    <dgm:cxn modelId="{26E05641-1500-4277-ACF1-26A76D321FBD}" type="presParOf" srcId="{183CA027-EEAA-4B84-A7F2-050696977749}" destId="{48AE21EE-21A0-45AE-8D0F-FB61EBE46BC5}" srcOrd="0" destOrd="0" presId="urn:microsoft.com/office/officeart/2009/3/layout/HorizontalOrganizationChart"/>
    <dgm:cxn modelId="{A08D4287-DBF3-4A42-935E-AB539F3E6167}" type="presParOf" srcId="{48AE21EE-21A0-45AE-8D0F-FB61EBE46BC5}" destId="{454AD20E-234C-4ECF-9E71-505F72883FC1}" srcOrd="0" destOrd="0" presId="urn:microsoft.com/office/officeart/2009/3/layout/HorizontalOrganizationChart"/>
    <dgm:cxn modelId="{D9833FB8-5B03-4323-9240-63BAFA1805DE}" type="presParOf" srcId="{48AE21EE-21A0-45AE-8D0F-FB61EBE46BC5}" destId="{3B14A346-F8D5-4A68-BCA5-3D4AD46EAE89}" srcOrd="1" destOrd="0" presId="urn:microsoft.com/office/officeart/2009/3/layout/HorizontalOrganizationChart"/>
    <dgm:cxn modelId="{D945BF7D-942B-4A49-AA94-E814A30D59EA}" type="presParOf" srcId="{183CA027-EEAA-4B84-A7F2-050696977749}" destId="{CDC602E9-51A8-4837-A1DD-AB41B1FF2684}" srcOrd="1" destOrd="0" presId="urn:microsoft.com/office/officeart/2009/3/layout/HorizontalOrganizationChart"/>
    <dgm:cxn modelId="{45DD240D-8743-4B3D-8250-188BB00172D6}" type="presParOf" srcId="{183CA027-EEAA-4B84-A7F2-050696977749}" destId="{0A1E1FFE-811A-4CEC-ADF9-7EE8DAA9B54D}" srcOrd="2" destOrd="0" presId="urn:microsoft.com/office/officeart/2009/3/layout/HorizontalOrganizationChart"/>
    <dgm:cxn modelId="{F3791127-58D0-4CFA-93AA-68A100FAB1E4}" type="presParOf" srcId="{43812E1C-954A-45E5-A61D-2470F93019B0}" destId="{06F884F4-872A-41CB-8936-5BB7B269848F}" srcOrd="2" destOrd="0" presId="urn:microsoft.com/office/officeart/2009/3/layout/HorizontalOrganizationChart"/>
    <dgm:cxn modelId="{05130F09-4572-499F-B2DC-A54B31216DE0}" type="presParOf" srcId="{A4987CD1-84ED-4AE2-922C-9C7EABF8AA8C}" destId="{5330A170-73AC-411B-804D-598CCF9F172C}" srcOrd="2" destOrd="0" presId="urn:microsoft.com/office/officeart/2009/3/layout/HorizontalOrganizationChart"/>
    <dgm:cxn modelId="{0F3AEC50-6C00-438C-B5C3-7BCC209BEAD7}" type="presParOf" srcId="{32B86E16-D5F8-4D3D-947F-A6130F44D2A3}" destId="{5B936EAE-A8FA-4227-A892-39A68CDAB1E3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6C3F-96A3-4012-965F-3D461F1206F4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8530D-1CAD-439D-83FE-05868E8950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0330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7C18A-733F-4B2C-B36E-CD1AFAF54E1F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A8E95-6018-43BA-9B9C-C166367502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37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0193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208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533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7641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1634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7875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39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73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496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74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5214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A8E95-6018-43BA-9B9C-C16636750221}" type="slidenum">
              <a:rPr lang="zh-TW" altLang="en-US" smtClean="0"/>
              <a:t>76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56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19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68.xml"/><Relationship Id="rId5" Type="http://schemas.openxmlformats.org/officeDocument/2006/relationships/slide" Target="../slides/slide43.xml"/><Relationship Id="rId4" Type="http://schemas.openxmlformats.org/officeDocument/2006/relationships/slide" Target="../slides/slide1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23928" y="1597819"/>
            <a:ext cx="4534272" cy="1982043"/>
          </a:xfrm>
          <a:prstGeom prst="rect">
            <a:avLst/>
          </a:prstGeom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ED488DA-88F4-4501-B187-38DC2CE046D4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562C30-3EB6-4E5D-B0D3-42EEBAD1217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14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6" name="椭圆 17">
            <a:hlinkClick r:id="rId2" action="ppaction://hlinksldjump"/>
            <a:extLst>
              <a:ext uri="{FF2B5EF4-FFF2-40B4-BE49-F238E27FC236}">
                <a16:creationId xmlns="" xmlns:a16="http://schemas.microsoft.com/office/drawing/2014/main" id="{FFBA33B3-4448-447F-B57D-EE1D29BEDBBA}"/>
              </a:ext>
            </a:extLst>
          </p:cNvPr>
          <p:cNvSpPr/>
          <p:nvPr/>
        </p:nvSpPr>
        <p:spPr>
          <a:xfrm flipH="1">
            <a:off x="2690833" y="2139702"/>
            <a:ext cx="918551" cy="918551"/>
          </a:xfrm>
          <a:prstGeom prst="ellipse">
            <a:avLst/>
          </a:prstGeom>
          <a:solidFill>
            <a:srgbClr val="4DACED"/>
          </a:solidFill>
          <a:ln w="381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2-</a:t>
            </a:r>
            <a:r>
              <a:rPr lang="en-US" altLang="zh-CN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  <a:endParaRPr lang="zh-CN" altLang="en-US" sz="2200" b="1" dirty="0">
              <a:solidFill>
                <a:srgbClr val="F2F2F2"/>
              </a:solidFill>
              <a:latin typeface="Segoe UI Black" panose="020B0A02040204020203" pitchFamily="34" charset="0"/>
              <a:ea typeface="汉仪雅酷黑W" panose="00020600040101010101" pitchFamily="18" charset="-122"/>
            </a:endParaRPr>
          </a:p>
        </p:txBody>
      </p:sp>
      <p:sp>
        <p:nvSpPr>
          <p:cNvPr id="31" name="椭圆 17">
            <a:hlinkClick r:id="rId3" action="ppaction://hlinksldjump"/>
            <a:extLst>
              <a:ext uri="{FF2B5EF4-FFF2-40B4-BE49-F238E27FC236}">
                <a16:creationId xmlns="" xmlns:a16="http://schemas.microsoft.com/office/drawing/2014/main" id="{FFBA33B3-4448-447F-B57D-EE1D29BEDBBA}"/>
              </a:ext>
            </a:extLst>
          </p:cNvPr>
          <p:cNvSpPr/>
          <p:nvPr userDrawn="1"/>
        </p:nvSpPr>
        <p:spPr>
          <a:xfrm flipH="1">
            <a:off x="3923928" y="195486"/>
            <a:ext cx="918551" cy="918551"/>
          </a:xfrm>
          <a:prstGeom prst="ellipse">
            <a:avLst/>
          </a:prstGeom>
          <a:solidFill>
            <a:srgbClr val="F0B010"/>
          </a:solidFill>
          <a:ln w="381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2-1</a:t>
            </a:r>
            <a:endParaRPr lang="zh-CN" altLang="en-US" sz="2200" b="1" dirty="0">
              <a:solidFill>
                <a:srgbClr val="F2F2F2"/>
              </a:solidFill>
              <a:latin typeface="Segoe UI Black" panose="020B0A02040204020203" pitchFamily="34" charset="0"/>
              <a:ea typeface="汉仪雅酷黑W" panose="00020600040101010101" pitchFamily="18" charset="-122"/>
            </a:endParaRPr>
          </a:p>
        </p:txBody>
      </p:sp>
      <p:sp>
        <p:nvSpPr>
          <p:cNvPr id="32" name="椭圆 17">
            <a:hlinkClick r:id="rId4" action="ppaction://hlinksldjump"/>
            <a:extLst>
              <a:ext uri="{FF2B5EF4-FFF2-40B4-BE49-F238E27FC236}">
                <a16:creationId xmlns="" xmlns:a16="http://schemas.microsoft.com/office/drawing/2014/main" id="{FFBA33B3-4448-447F-B57D-EE1D29BEDBBA}"/>
              </a:ext>
            </a:extLst>
          </p:cNvPr>
          <p:cNvSpPr/>
          <p:nvPr userDrawn="1"/>
        </p:nvSpPr>
        <p:spPr>
          <a:xfrm flipH="1">
            <a:off x="3321353" y="1149143"/>
            <a:ext cx="918551" cy="918551"/>
          </a:xfrm>
          <a:prstGeom prst="ellipse">
            <a:avLst/>
          </a:prstGeom>
          <a:solidFill>
            <a:srgbClr val="CF6B71"/>
          </a:solidFill>
          <a:ln w="381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2-2</a:t>
            </a:r>
            <a:endParaRPr lang="zh-CN" altLang="en-US" sz="2200" b="1" dirty="0">
              <a:solidFill>
                <a:srgbClr val="F2F2F2"/>
              </a:solidFill>
              <a:latin typeface="Segoe UI Black" panose="020B0A02040204020203" pitchFamily="34" charset="0"/>
              <a:ea typeface="汉仪雅酷黑W" panose="00020600040101010101" pitchFamily="18" charset="-122"/>
            </a:endParaRPr>
          </a:p>
        </p:txBody>
      </p:sp>
      <p:sp>
        <p:nvSpPr>
          <p:cNvPr id="39" name="文字版面配置區 38"/>
          <p:cNvSpPr>
            <a:spLocks noGrp="1"/>
          </p:cNvSpPr>
          <p:nvPr>
            <p:ph type="body" sz="quarter" idx="13"/>
          </p:nvPr>
        </p:nvSpPr>
        <p:spPr>
          <a:xfrm>
            <a:off x="4904171" y="411510"/>
            <a:ext cx="316865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0" name="文字版面配置區 38"/>
          <p:cNvSpPr>
            <a:spLocks noGrp="1"/>
          </p:cNvSpPr>
          <p:nvPr>
            <p:ph type="body" sz="quarter" idx="14"/>
          </p:nvPr>
        </p:nvSpPr>
        <p:spPr>
          <a:xfrm>
            <a:off x="4355976" y="1347614"/>
            <a:ext cx="316865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1" name="文字版面配置區 38"/>
          <p:cNvSpPr>
            <a:spLocks noGrp="1"/>
          </p:cNvSpPr>
          <p:nvPr>
            <p:ph type="body" sz="quarter" idx="15"/>
          </p:nvPr>
        </p:nvSpPr>
        <p:spPr>
          <a:xfrm>
            <a:off x="3707904" y="2355726"/>
            <a:ext cx="316865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9" name="椭圆 17">
            <a:hlinkClick r:id="rId5" action="ppaction://hlinksldjump"/>
            <a:extLst>
              <a:ext uri="{FF2B5EF4-FFF2-40B4-BE49-F238E27FC236}">
                <a16:creationId xmlns="" xmlns:a16="http://schemas.microsoft.com/office/drawing/2014/main" id="{FFBA33B3-4448-447F-B57D-EE1D29BEDBBA}"/>
              </a:ext>
            </a:extLst>
          </p:cNvPr>
          <p:cNvSpPr/>
          <p:nvPr userDrawn="1"/>
        </p:nvSpPr>
        <p:spPr>
          <a:xfrm flipH="1">
            <a:off x="2042761" y="3093359"/>
            <a:ext cx="918551" cy="918551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2-4</a:t>
            </a:r>
            <a:endParaRPr lang="zh-CN" altLang="en-US" sz="2200" b="1" dirty="0">
              <a:solidFill>
                <a:srgbClr val="F2F2F2"/>
              </a:solidFill>
              <a:latin typeface="Segoe UI Black" panose="020B0A02040204020203" pitchFamily="34" charset="0"/>
              <a:ea typeface="汉仪雅酷黑W" panose="00020600040101010101" pitchFamily="18" charset="-122"/>
            </a:endParaRPr>
          </a:p>
        </p:txBody>
      </p:sp>
      <p:sp>
        <p:nvSpPr>
          <p:cNvPr id="10" name="文字版面配置區 38"/>
          <p:cNvSpPr>
            <a:spLocks noGrp="1"/>
          </p:cNvSpPr>
          <p:nvPr>
            <p:ph type="body" sz="quarter" idx="16"/>
          </p:nvPr>
        </p:nvSpPr>
        <p:spPr>
          <a:xfrm>
            <a:off x="3059832" y="3291830"/>
            <a:ext cx="316865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11" name="椭圆 17">
            <a:hlinkClick r:id="rId6" action="ppaction://hlinksldjump"/>
            <a:extLst>
              <a:ext uri="{FF2B5EF4-FFF2-40B4-BE49-F238E27FC236}">
                <a16:creationId xmlns="" xmlns:a16="http://schemas.microsoft.com/office/drawing/2014/main" id="{FFBA33B3-4448-447F-B57D-EE1D29BEDBBA}"/>
              </a:ext>
            </a:extLst>
          </p:cNvPr>
          <p:cNvSpPr/>
          <p:nvPr userDrawn="1"/>
        </p:nvSpPr>
        <p:spPr>
          <a:xfrm flipH="1">
            <a:off x="1394689" y="4011910"/>
            <a:ext cx="918551" cy="9185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2F2F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2-5</a:t>
            </a:r>
            <a:endParaRPr lang="zh-CN" altLang="en-US" sz="2200" b="1" dirty="0">
              <a:solidFill>
                <a:srgbClr val="F2F2F2"/>
              </a:solidFill>
              <a:latin typeface="Segoe UI Black" panose="020B0A02040204020203" pitchFamily="34" charset="0"/>
              <a:ea typeface="汉仪雅酷黑W" panose="00020600040101010101" pitchFamily="18" charset="-122"/>
            </a:endParaRPr>
          </a:p>
        </p:txBody>
      </p:sp>
      <p:sp>
        <p:nvSpPr>
          <p:cNvPr id="12" name="文字版面配置區 38"/>
          <p:cNvSpPr>
            <a:spLocks noGrp="1"/>
          </p:cNvSpPr>
          <p:nvPr>
            <p:ph type="body" sz="quarter" idx="17"/>
          </p:nvPr>
        </p:nvSpPr>
        <p:spPr>
          <a:xfrm>
            <a:off x="2411760" y="4227934"/>
            <a:ext cx="316865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894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2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25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75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7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25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750"/>
                            </p:stCondLst>
                            <p:childTnLst>
                              <p:par>
                                <p:cTn id="10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25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75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9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/>
      <p:bldP spid="10" grpId="0" uiExpand="1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uiExpand="1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2067694"/>
            <a:ext cx="5544616" cy="1101725"/>
          </a:xfrm>
          <a:prstGeom prst="rect">
            <a:avLst/>
          </a:prstGeom>
        </p:spPr>
        <p:txBody>
          <a:bodyPr/>
          <a:lstStyle>
            <a:lvl1pPr>
              <a:defRPr sz="54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116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1851670"/>
            <a:ext cx="5544616" cy="1101725"/>
          </a:xfrm>
          <a:prstGeom prst="rect">
            <a:avLst/>
          </a:prstGeom>
        </p:spPr>
        <p:txBody>
          <a:bodyPr/>
          <a:lstStyle>
            <a:lvl1pPr>
              <a:defRPr b="1" cap="none" spc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2195736" y="1275606"/>
            <a:ext cx="2304256" cy="935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1" cap="none" spc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1pPr>
            <a:lvl2pPr>
              <a:defRPr sz="5400" b="1" cap="none" spc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2pPr>
            <a:lvl3pPr>
              <a:defRPr sz="5400" b="1" cap="none" spc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3pPr>
            <a:lvl4pPr>
              <a:defRPr sz="5400" b="1" cap="none" spc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4pPr>
            <a:lvl5pPr>
              <a:defRPr sz="5400" b="1" cap="none" spc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401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 userDrawn="1"/>
        </p:nvGrpSpPr>
        <p:grpSpPr>
          <a:xfrm>
            <a:off x="-108520" y="-164554"/>
            <a:ext cx="9349118" cy="864096"/>
            <a:chOff x="-108520" y="-164554"/>
            <a:chExt cx="9349118" cy="1100658"/>
          </a:xfrm>
        </p:grpSpPr>
        <p:sp>
          <p:nvSpPr>
            <p:cNvPr id="8" name="矩形 7"/>
            <p:cNvSpPr/>
            <p:nvPr userDrawn="1"/>
          </p:nvSpPr>
          <p:spPr>
            <a:xfrm>
              <a:off x="-108520" y="-164554"/>
              <a:ext cx="9349118" cy="110065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421879" y="-164554"/>
              <a:ext cx="360040" cy="1100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460432" y="-164554"/>
              <a:ext cx="360040" cy="1100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39752" y="51471"/>
            <a:ext cx="5184576" cy="576063"/>
          </a:xfrm>
          <a:prstGeom prst="rect">
            <a:avLst/>
          </a:prstGeom>
        </p:spPr>
        <p:txBody>
          <a:bodyPr/>
          <a:lstStyle>
            <a:lvl1pPr algn="l">
              <a:defRPr sz="3200" b="1" cap="none" spc="0">
                <a:ln w="3175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1331640" y="52239"/>
            <a:ext cx="936104" cy="5752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1pPr>
            <a:lvl2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2pPr>
            <a:lvl3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3pPr>
            <a:lvl4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4pPr>
            <a:lvl5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95288" y="1131888"/>
            <a:ext cx="8353425" cy="37433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333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 userDrawn="1"/>
        </p:nvGrpSpPr>
        <p:grpSpPr>
          <a:xfrm>
            <a:off x="-108520" y="-164554"/>
            <a:ext cx="9349118" cy="864096"/>
            <a:chOff x="-108520" y="-164554"/>
            <a:chExt cx="9349118" cy="1100658"/>
          </a:xfrm>
        </p:grpSpPr>
        <p:sp>
          <p:nvSpPr>
            <p:cNvPr id="8" name="矩形 7"/>
            <p:cNvSpPr/>
            <p:nvPr userDrawn="1"/>
          </p:nvSpPr>
          <p:spPr>
            <a:xfrm>
              <a:off x="-108520" y="-164554"/>
              <a:ext cx="9349118" cy="110065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421879" y="-164554"/>
              <a:ext cx="360040" cy="1100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8460432" y="-164554"/>
              <a:ext cx="360040" cy="1100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39752" y="51471"/>
            <a:ext cx="5184576" cy="576063"/>
          </a:xfrm>
          <a:prstGeom prst="rect">
            <a:avLst/>
          </a:prstGeom>
        </p:spPr>
        <p:txBody>
          <a:bodyPr/>
          <a:lstStyle>
            <a:lvl1pPr algn="l">
              <a:defRPr sz="3200" b="1" cap="none" spc="0">
                <a:ln w="3175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1331640" y="52239"/>
            <a:ext cx="936104" cy="5752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1pPr>
            <a:lvl2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2pPr>
            <a:lvl3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3pPr>
            <a:lvl4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4pPr>
            <a:lvl5pPr>
              <a:defRPr sz="3200" b="1" cap="none" spc="0">
                <a:ln w="381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95288" y="1131888"/>
            <a:ext cx="8353425" cy="37433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499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539552" y="987574"/>
            <a:ext cx="8136904" cy="3816424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172819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>
              <a:defRPr kumimoji="0" lang="zh-TW" alt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Black" panose="020B0A02040204020203" pitchFamily="34" charset="0"/>
                <a:ea typeface="微软雅黑" panose="020B0503020204020204" charset="-122"/>
              </a:defRPr>
            </a:lvl1pPr>
            <a:lvl2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2pPr>
            <a:lvl3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3pPr>
            <a:lvl4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4pPr>
            <a:lvl5pPr>
              <a:defRPr lang="zh-TW" altLang="en-US" sz="1800" dirty="0">
                <a:solidFill>
                  <a:schemeClr val="bg1"/>
                </a:solidFill>
                <a:latin typeface="AcmeFont" pitchFamily="2" charset="0"/>
              </a:defRPr>
            </a:lvl5pPr>
          </a:lstStyle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408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539552" y="987574"/>
            <a:ext cx="8136904" cy="3816424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172819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lvl1pPr>
              <a:defRPr kumimoji="0" lang="zh-TW" alt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Black" panose="020B0A02040204020203" pitchFamily="34" charset="0"/>
                <a:ea typeface="微软雅黑" panose="020B0503020204020204" charset="-122"/>
              </a:defRPr>
            </a:lvl1pPr>
            <a:lvl2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2pPr>
            <a:lvl3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3pPr>
            <a:lvl4pPr>
              <a:defRPr lang="zh-TW" altLang="en-US" sz="1800" dirty="0" smtClean="0">
                <a:solidFill>
                  <a:schemeClr val="bg1"/>
                </a:solidFill>
                <a:latin typeface="AcmeFont" pitchFamily="2" charset="0"/>
              </a:defRPr>
            </a:lvl4pPr>
            <a:lvl5pPr>
              <a:defRPr lang="zh-TW" altLang="en-US" sz="1800" dirty="0">
                <a:solidFill>
                  <a:schemeClr val="bg1"/>
                </a:solidFill>
                <a:latin typeface="AcmeFont" pitchFamily="2" charset="0"/>
              </a:defRPr>
            </a:lvl5pPr>
          </a:lstStyle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2701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467544" y="987575"/>
            <a:ext cx="8280920" cy="1152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>
          <a:xfrm>
            <a:off x="467544" y="2500312"/>
            <a:ext cx="8281169" cy="2159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17"/>
          </p:nvPr>
        </p:nvSpPr>
        <p:spPr>
          <a:xfrm>
            <a:off x="3635375" y="267493"/>
            <a:ext cx="5257800" cy="57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8548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467544" y="987575"/>
            <a:ext cx="8280920" cy="1152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>
          <a:xfrm>
            <a:off x="467544" y="2500312"/>
            <a:ext cx="8281169" cy="21596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17"/>
          </p:nvPr>
        </p:nvSpPr>
        <p:spPr>
          <a:xfrm>
            <a:off x="3635375" y="267493"/>
            <a:ext cx="5257800" cy="57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14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4"/>
            <a:ext cx="4038600" cy="28865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07654"/>
            <a:ext cx="4038600" cy="28865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3622-800D-4E9E-9053-931D98DC52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95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4"/>
            <a:ext cx="4038600" cy="28865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07654"/>
            <a:ext cx="4038600" cy="28865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3622-800D-4E9E-9053-931D98DC52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206375"/>
            <a:ext cx="7139136" cy="565175"/>
          </a:xfrm>
          <a:prstGeom prst="rect">
            <a:avLst/>
          </a:prstGeo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611188" y="51470"/>
            <a:ext cx="865187" cy="72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5pPr>
          </a:lstStyle>
          <a:p>
            <a:pPr lvl="4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9926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95936" y="206375"/>
            <a:ext cx="4690864" cy="493167"/>
          </a:xfrm>
          <a:prstGeom prst="rect">
            <a:avLst/>
          </a:prstGeom>
        </p:spPr>
        <p:txBody>
          <a:bodyPr/>
          <a:lstStyle>
            <a:lvl1pPr>
              <a:defRPr sz="4000" b="1" cap="none" spc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0E33-48E1-46FD-8F5A-AF2F185038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25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206375"/>
            <a:ext cx="7139136" cy="565175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611188" y="51470"/>
            <a:ext cx="865187" cy="72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4pPr>
            <a:lvl5pPr>
              <a:defRPr sz="3200"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5pPr>
          </a:lstStyle>
          <a:p>
            <a:pPr lvl="4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931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95936" y="206375"/>
            <a:ext cx="4690864" cy="493167"/>
          </a:xfrm>
          <a:prstGeom prst="rect">
            <a:avLst/>
          </a:prstGeom>
        </p:spPr>
        <p:txBody>
          <a:bodyPr/>
          <a:lstStyle>
            <a:lvl1pPr>
              <a:defRPr sz="4000" b="1" cap="none" spc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70E33-48E1-46FD-8F5A-AF2F185038B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05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07704" y="411510"/>
            <a:ext cx="5184576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301B9D4-1939-42B1-A3B2-AFB02FD2D94C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395536" y="1203598"/>
            <a:ext cx="8353177" cy="3528740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9840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411510"/>
            <a:ext cx="5328592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3598"/>
            <a:ext cx="4038600" cy="339062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3598"/>
            <a:ext cx="4038600" cy="339062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39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411510"/>
            <a:ext cx="5328592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973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07704" y="411510"/>
            <a:ext cx="5184576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D301B9D4-1939-42B1-A3B2-AFB02FD2D94C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395536" y="1203598"/>
            <a:ext cx="8353177" cy="3528740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5579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411510"/>
            <a:ext cx="5328592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3598"/>
            <a:ext cx="4038600" cy="339062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3598"/>
            <a:ext cx="4038600" cy="339062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81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411510"/>
            <a:ext cx="5328592" cy="576064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97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206375"/>
            <a:ext cx="7139136" cy="565175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AF44A7B0-F4CA-417D-8394-4C7D6D238025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3"/>
          </p:nvPr>
        </p:nvSpPr>
        <p:spPr>
          <a:xfrm>
            <a:off x="539552" y="0"/>
            <a:ext cx="936823" cy="77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4pPr>
            <a:lvl5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555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206375"/>
            <a:ext cx="7139136" cy="565175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611188" y="51470"/>
            <a:ext cx="865187" cy="72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1pPr>
            <a:lvl2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2pPr>
            <a:lvl3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3pPr>
            <a:lvl4pPr>
              <a:defRPr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4pPr>
            <a:lvl5pPr>
              <a:defRPr sz="3200" b="1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5pPr>
          </a:lstStyle>
          <a:p>
            <a:pPr lvl="4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5282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32054" y="123478"/>
            <a:ext cx="7144402" cy="648073"/>
          </a:xfrm>
          <a:prstGeom prst="rect">
            <a:avLst/>
          </a:prstGeom>
        </p:spPr>
        <p:txBody>
          <a:bodyPr/>
          <a:lstStyle>
            <a:lvl1pPr algn="l">
              <a:defRPr sz="32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B8F93A2-1B67-4E4A-B533-58417B211D4B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3"/>
          </p:nvPr>
        </p:nvSpPr>
        <p:spPr>
          <a:xfrm>
            <a:off x="539750" y="1"/>
            <a:ext cx="936625" cy="6275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1pPr>
            <a:lvl2pPr>
              <a:defRPr b="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2pPr>
            <a:lvl3pPr>
              <a:defRPr b="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3pPr>
            <a:lvl4pPr>
              <a:defRPr b="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4pPr>
            <a:lvl5pPr>
              <a:defRPr b="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4216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32054" y="195485"/>
            <a:ext cx="7144402" cy="648073"/>
          </a:xfrm>
          <a:prstGeom prst="rect">
            <a:avLst/>
          </a:prstGeom>
        </p:spPr>
        <p:txBody>
          <a:bodyPr/>
          <a:lstStyle>
            <a:lvl1pPr algn="l">
              <a:defRPr sz="32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361585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361585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B8F93A2-1B67-4E4A-B533-58417B211D4B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13"/>
          </p:nvPr>
        </p:nvSpPr>
        <p:spPr>
          <a:xfrm>
            <a:off x="611188" y="0"/>
            <a:ext cx="865187" cy="842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Segoe UI Black" panose="020B0A02040204020203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egoe UI Black" panose="020B0A02040204020203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Segoe UI Black" panose="020B0A02040204020203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Segoe UI Black" panose="020B0A02040204020203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Segoe UI Black" panose="020B0A02040204020203" pitchFamily="34" charset="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2904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E5F8CF1-6B82-4163-B905-81EBDB7C4C62}" type="datetimeFigureOut">
              <a:rPr lang="zh-TW" altLang="en-US" smtClean="0"/>
              <a:t>2019/7/19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5354A-EB6F-4182-BDBA-79FB99A5DF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82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5354A-EB6F-4182-BDBA-79FB99A5DF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359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B41C-8DD8-4123-802D-6225B0DE4A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 userDrawn="1"/>
        </p:nvGrpSpPr>
        <p:grpSpPr>
          <a:xfrm>
            <a:off x="-1092" y="1109293"/>
            <a:ext cx="8245500" cy="1080120"/>
            <a:chOff x="395536" y="1095586"/>
            <a:chExt cx="6098617" cy="1080120"/>
          </a:xfrm>
          <a:solidFill>
            <a:schemeClr val="bg1"/>
          </a:solidFill>
        </p:grpSpPr>
        <p:cxnSp>
          <p:nvCxnSpPr>
            <p:cNvPr id="8" name="直線接點 7"/>
            <p:cNvCxnSpPr>
              <a:endCxn id="9" idx="1"/>
            </p:cNvCxnSpPr>
            <p:nvPr userDrawn="1"/>
          </p:nvCxnSpPr>
          <p:spPr>
            <a:xfrm>
              <a:off x="395536" y="1635646"/>
              <a:ext cx="1346089" cy="0"/>
            </a:xfrm>
            <a:prstGeom prst="line">
              <a:avLst/>
            </a:prstGeom>
            <a:grpFill/>
            <a:ln w="28575">
              <a:solidFill>
                <a:srgbClr val="8CC5DF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" name="圓角矩形 8"/>
            <p:cNvSpPr/>
            <p:nvPr userDrawn="1"/>
          </p:nvSpPr>
          <p:spPr>
            <a:xfrm>
              <a:off x="1741625" y="1095586"/>
              <a:ext cx="4752528" cy="1080120"/>
            </a:xfrm>
            <a:prstGeom prst="roundRect">
              <a:avLst/>
            </a:prstGeom>
            <a:grpFill/>
            <a:ln>
              <a:solidFill>
                <a:srgbClr val="8CC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 userDrawn="1"/>
        </p:nvGrpSpPr>
        <p:grpSpPr>
          <a:xfrm>
            <a:off x="-1092" y="2341813"/>
            <a:ext cx="7597428" cy="1080120"/>
            <a:chOff x="395536" y="1095586"/>
            <a:chExt cx="5472608" cy="1080120"/>
          </a:xfrm>
          <a:solidFill>
            <a:srgbClr val="8CC5DF"/>
          </a:solidFill>
        </p:grpSpPr>
        <p:cxnSp>
          <p:nvCxnSpPr>
            <p:cNvPr id="11" name="直線接點 10"/>
            <p:cNvCxnSpPr/>
            <p:nvPr userDrawn="1"/>
          </p:nvCxnSpPr>
          <p:spPr>
            <a:xfrm>
              <a:off x="395536" y="1635646"/>
              <a:ext cx="720080" cy="0"/>
            </a:xfrm>
            <a:prstGeom prst="line">
              <a:avLst/>
            </a:prstGeom>
            <a:grpFill/>
            <a:ln w="28575">
              <a:solidFill>
                <a:srgbClr val="8CC5DF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" name="圓角矩形 11"/>
            <p:cNvSpPr/>
            <p:nvPr userDrawn="1"/>
          </p:nvSpPr>
          <p:spPr>
            <a:xfrm>
              <a:off x="1115616" y="1095586"/>
              <a:ext cx="4752528" cy="1080120"/>
            </a:xfrm>
            <a:prstGeom prst="roundRect">
              <a:avLst/>
            </a:prstGeom>
            <a:grpFill/>
            <a:ln>
              <a:solidFill>
                <a:srgbClr val="8CC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 userDrawn="1"/>
        </p:nvGrpSpPr>
        <p:grpSpPr>
          <a:xfrm>
            <a:off x="-1092" y="3593569"/>
            <a:ext cx="8245500" cy="1080120"/>
            <a:chOff x="395536" y="1095586"/>
            <a:chExt cx="6098619" cy="1080120"/>
          </a:xfrm>
          <a:solidFill>
            <a:schemeClr val="bg1"/>
          </a:solidFill>
        </p:grpSpPr>
        <p:cxnSp>
          <p:nvCxnSpPr>
            <p:cNvPr id="14" name="直線接點 13"/>
            <p:cNvCxnSpPr>
              <a:endCxn id="15" idx="1"/>
            </p:cNvCxnSpPr>
            <p:nvPr userDrawn="1"/>
          </p:nvCxnSpPr>
          <p:spPr>
            <a:xfrm>
              <a:off x="395536" y="1635646"/>
              <a:ext cx="1346089" cy="0"/>
            </a:xfrm>
            <a:prstGeom prst="line">
              <a:avLst/>
            </a:prstGeom>
            <a:grpFill/>
            <a:ln w="28575">
              <a:solidFill>
                <a:srgbClr val="8CC5DF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圓角矩形 14"/>
            <p:cNvSpPr/>
            <p:nvPr userDrawn="1"/>
          </p:nvSpPr>
          <p:spPr>
            <a:xfrm>
              <a:off x="1741625" y="1095586"/>
              <a:ext cx="4752530" cy="1080120"/>
            </a:xfrm>
            <a:prstGeom prst="roundRect">
              <a:avLst/>
            </a:prstGeom>
            <a:grpFill/>
            <a:ln>
              <a:solidFill>
                <a:srgbClr val="8CC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6" name="文字方塊 15"/>
          <p:cNvSpPr txBox="1"/>
          <p:nvPr userDrawn="1"/>
        </p:nvSpPr>
        <p:spPr>
          <a:xfrm>
            <a:off x="1188228" y="918267"/>
            <a:ext cx="86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cap="none" spc="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endParaRPr lang="zh-TW" altLang="en-US" sz="5400" b="1" cap="none" spc="0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UI Black" panose="020B0A02040204020203" pitchFamily="34" charset="0"/>
            </a:endParaRPr>
          </a:p>
        </p:txBody>
      </p:sp>
      <p:sp>
        <p:nvSpPr>
          <p:cNvPr id="17" name="文字方塊 16"/>
          <p:cNvSpPr txBox="1"/>
          <p:nvPr userDrawn="1"/>
        </p:nvSpPr>
        <p:spPr>
          <a:xfrm>
            <a:off x="325342" y="2138734"/>
            <a:ext cx="86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cap="none" spc="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endParaRPr lang="zh-TW" altLang="en-US" sz="5400" b="1" cap="none" spc="0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UI Black" panose="020B0A02040204020203" pitchFamily="34" charset="0"/>
            </a:endParaRP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1188228" y="3397880"/>
            <a:ext cx="862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cap="none" spc="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  <a:endParaRPr lang="zh-TW" altLang="en-US" sz="5400" b="1" cap="none" spc="0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egoe UI Black" panose="020B0A02040204020203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 userDrawn="1">
            <p:ph sz="half" idx="1"/>
          </p:nvPr>
        </p:nvSpPr>
        <p:spPr>
          <a:xfrm>
            <a:off x="1907704" y="1131591"/>
            <a:ext cx="6264696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 userDrawn="1">
            <p:ph sz="half" idx="2" hasCustomPrompt="1"/>
          </p:nvPr>
        </p:nvSpPr>
        <p:spPr>
          <a:xfrm>
            <a:off x="1115616" y="2346409"/>
            <a:ext cx="6480720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B90B41C-8DD8-4123-802D-6225B0DE4A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內容版面配置區 2"/>
          <p:cNvSpPr>
            <a:spLocks noGrp="1"/>
          </p:cNvSpPr>
          <p:nvPr userDrawn="1">
            <p:ph sz="half" idx="13"/>
          </p:nvPr>
        </p:nvSpPr>
        <p:spPr>
          <a:xfrm>
            <a:off x="1907704" y="3579862"/>
            <a:ext cx="6264696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425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" grpId="0" uiExpand="1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uiExpand="1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uiExpand="1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39952" y="206374"/>
            <a:ext cx="4546848" cy="1645295"/>
          </a:xfrm>
          <a:prstGeom prst="rect">
            <a:avLst/>
          </a:prstGeom>
        </p:spPr>
        <p:txBody>
          <a:bodyPr/>
          <a:lstStyle>
            <a:lvl1pPr>
              <a:defRPr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0B01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UI Black" panose="020B0A02040204020203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6A424-322C-47CF-9D83-C5777CFF3A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708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6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30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5085" y="-486094"/>
            <a:ext cx="9254170" cy="616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1347614"/>
            <a:ext cx="9144000" cy="2592288"/>
          </a:xfrm>
          <a:prstGeom prst="rect">
            <a:avLst/>
          </a:prstGeom>
          <a:solidFill>
            <a:schemeClr val="accent1">
              <a:lumMod val="75000"/>
              <a:alpha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標題版面配置區 1"/>
          <p:cNvSpPr txBox="1">
            <a:spLocks/>
          </p:cNvSpPr>
          <p:nvPr userDrawn="1"/>
        </p:nvSpPr>
        <p:spPr>
          <a:xfrm>
            <a:off x="395536" y="1740608"/>
            <a:ext cx="3096344" cy="1695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dirty="0"/>
          </a:p>
        </p:txBody>
      </p:sp>
      <p:cxnSp>
        <p:nvCxnSpPr>
          <p:cNvPr id="11" name="直接连接符 60"/>
          <p:cNvCxnSpPr/>
          <p:nvPr userDrawn="1"/>
        </p:nvCxnSpPr>
        <p:spPr>
          <a:xfrm flipV="1">
            <a:off x="3635896" y="1635646"/>
            <a:ext cx="0" cy="1924424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dash"/>
          </a:ln>
          <a:effectLst/>
        </p:spPr>
      </p:cxnSp>
      <p:sp>
        <p:nvSpPr>
          <p:cNvPr id="14" name="文字方塊 13"/>
          <p:cNvSpPr txBox="1"/>
          <p:nvPr userDrawn="1"/>
        </p:nvSpPr>
        <p:spPr>
          <a:xfrm>
            <a:off x="827584" y="1864952"/>
            <a:ext cx="25922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108</a:t>
            </a:r>
            <a:r>
              <a:rPr lang="en-US" altLang="zh-TW" sz="4400" b="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</a:rPr>
              <a:t/>
            </a:r>
            <a:br>
              <a:rPr lang="en-US" altLang="zh-TW" sz="4400" b="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zh-TW" altLang="en-US" sz="4400" b="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商業概論</a:t>
            </a:r>
            <a:endParaRPr lang="zh-TW" altLang="en-US" sz="4400" b="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883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</p:bldLst>
  </p:timing>
  <p:txStyles>
    <p:titleStyle>
      <a:lvl1pPr marL="0" marR="0" indent="0" algn="ctr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b="1" kern="1200">
          <a:ln w="19050">
            <a:solidFill>
              <a:schemeClr val="bg1"/>
            </a:solidFill>
          </a:ln>
          <a:solidFill>
            <a:schemeClr val="bg1"/>
          </a:solidFill>
          <a:latin typeface="Agency FB" panose="020B0503020202020204" pitchFamily="34" charset="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0" name="组合 5">
            <a:extLst>
              <a:ext uri="{FF2B5EF4-FFF2-40B4-BE49-F238E27FC236}">
                <a16:creationId xmlns="" xmlns:a16="http://schemas.microsoft.com/office/drawing/2014/main" id="{7745FDC5-2B06-494C-8938-BC7DF6C86698}"/>
              </a:ext>
            </a:extLst>
          </p:cNvPr>
          <p:cNvGrpSpPr/>
          <p:nvPr userDrawn="1"/>
        </p:nvGrpSpPr>
        <p:grpSpPr>
          <a:xfrm rot="7222280">
            <a:off x="1673328" y="-294031"/>
            <a:ext cx="3264200" cy="159488"/>
            <a:chOff x="0" y="1789055"/>
            <a:chExt cx="3264195" cy="159488"/>
          </a:xfrm>
        </p:grpSpPr>
        <p:sp>
          <p:nvSpPr>
            <p:cNvPr id="11" name="椭圆 2">
              <a:extLst>
                <a:ext uri="{FF2B5EF4-FFF2-40B4-BE49-F238E27FC236}">
                  <a16:creationId xmlns="" xmlns:a16="http://schemas.microsoft.com/office/drawing/2014/main" id="{1B5B0676-CD4F-49AE-9634-BC3137E989CF}"/>
                </a:ext>
              </a:extLst>
            </p:cNvPr>
            <p:cNvSpPr/>
            <p:nvPr/>
          </p:nvSpPr>
          <p:spPr>
            <a:xfrm>
              <a:off x="3104707" y="1789055"/>
              <a:ext cx="159488" cy="15948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4">
              <a:extLst>
                <a:ext uri="{FF2B5EF4-FFF2-40B4-BE49-F238E27FC236}">
                  <a16:creationId xmlns="" xmlns:a16="http://schemas.microsoft.com/office/drawing/2014/main" id="{093E12BA-9C66-4976-BF26-B5ADF2C8A0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858166"/>
              <a:ext cx="3104707" cy="0"/>
            </a:xfrm>
            <a:prstGeom prst="line">
              <a:avLst/>
            </a:prstGeom>
            <a:ln w="381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5">
            <a:extLst>
              <a:ext uri="{FF2B5EF4-FFF2-40B4-BE49-F238E27FC236}">
                <a16:creationId xmlns="" xmlns:a16="http://schemas.microsoft.com/office/drawing/2014/main" id="{7745FDC5-2B06-494C-8938-BC7DF6C86698}"/>
              </a:ext>
            </a:extLst>
          </p:cNvPr>
          <p:cNvGrpSpPr/>
          <p:nvPr userDrawn="1"/>
        </p:nvGrpSpPr>
        <p:grpSpPr>
          <a:xfrm rot="18068103">
            <a:off x="-768896" y="3766584"/>
            <a:ext cx="3264200" cy="159488"/>
            <a:chOff x="0" y="1789055"/>
            <a:chExt cx="3264195" cy="159488"/>
          </a:xfrm>
        </p:grpSpPr>
        <p:sp>
          <p:nvSpPr>
            <p:cNvPr id="14" name="椭圆 2">
              <a:extLst>
                <a:ext uri="{FF2B5EF4-FFF2-40B4-BE49-F238E27FC236}">
                  <a16:creationId xmlns="" xmlns:a16="http://schemas.microsoft.com/office/drawing/2014/main" id="{1B5B0676-CD4F-49AE-9634-BC3137E989CF}"/>
                </a:ext>
              </a:extLst>
            </p:cNvPr>
            <p:cNvSpPr/>
            <p:nvPr/>
          </p:nvSpPr>
          <p:spPr>
            <a:xfrm>
              <a:off x="3104707" y="1789055"/>
              <a:ext cx="159488" cy="15948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4">
              <a:extLst>
                <a:ext uri="{FF2B5EF4-FFF2-40B4-BE49-F238E27FC236}">
                  <a16:creationId xmlns="" xmlns:a16="http://schemas.microsoft.com/office/drawing/2014/main" id="{093E12BA-9C66-4976-BF26-B5ADF2C8A0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858166"/>
              <a:ext cx="3104707" cy="0"/>
            </a:xfrm>
            <a:prstGeom prst="line">
              <a:avLst/>
            </a:prstGeom>
            <a:ln w="381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字方塊 15"/>
          <p:cNvSpPr txBox="1"/>
          <p:nvPr userDrawn="1"/>
        </p:nvSpPr>
        <p:spPr>
          <a:xfrm>
            <a:off x="1304405" y="1347614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目錄</a:t>
            </a:r>
            <a:endParaRPr lang="zh-TW" altLang="en-US" sz="4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图片 56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978">
            <a:off x="411611" y="-13095"/>
            <a:ext cx="994754" cy="22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群組 17"/>
          <p:cNvGrpSpPr/>
          <p:nvPr userDrawn="1"/>
        </p:nvGrpSpPr>
        <p:grpSpPr>
          <a:xfrm>
            <a:off x="5823178" y="4340443"/>
            <a:ext cx="3315273" cy="760879"/>
            <a:chOff x="5823178" y="4340443"/>
            <a:chExt cx="3315273" cy="760879"/>
          </a:xfrm>
        </p:grpSpPr>
        <p:sp>
          <p:nvSpPr>
            <p:cNvPr id="19" name="文字方塊 18"/>
            <p:cNvSpPr txBox="1"/>
            <p:nvPr/>
          </p:nvSpPr>
          <p:spPr>
            <a:xfrm>
              <a:off x="6414628" y="4731990"/>
              <a:ext cx="2723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點擊數字立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即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轉至該章節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3178" y="4340443"/>
              <a:ext cx="760879" cy="7608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8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任意多边形 43"/>
          <p:cNvSpPr/>
          <p:nvPr userDrawn="1"/>
        </p:nvSpPr>
        <p:spPr>
          <a:xfrm>
            <a:off x="-81826" y="1275606"/>
            <a:ext cx="9350605" cy="2376264"/>
          </a:xfrm>
          <a:custGeom>
            <a:avLst/>
            <a:gdLst>
              <a:gd name="connsiteX0" fmla="*/ 11524343 w 12192000"/>
              <a:gd name="connsiteY0" fmla="*/ 678471 h 2630466"/>
              <a:gd name="connsiteX1" fmla="*/ 12192000 w 12192000"/>
              <a:gd name="connsiteY1" fmla="*/ 678471 h 2630466"/>
              <a:gd name="connsiteX2" fmla="*/ 12192000 w 12192000"/>
              <a:gd name="connsiteY2" fmla="*/ 2630466 h 2630466"/>
              <a:gd name="connsiteX3" fmla="*/ 11524343 w 12192000"/>
              <a:gd name="connsiteY3" fmla="*/ 2630466 h 2630466"/>
              <a:gd name="connsiteX4" fmla="*/ 1088571 w 12192000"/>
              <a:gd name="connsiteY4" fmla="*/ 0 h 2630466"/>
              <a:gd name="connsiteX5" fmla="*/ 6096000 w 12192000"/>
              <a:gd name="connsiteY5" fmla="*/ 0 h 2630466"/>
              <a:gd name="connsiteX6" fmla="*/ 6096000 w 12192000"/>
              <a:gd name="connsiteY6" fmla="*/ 678471 h 2630466"/>
              <a:gd name="connsiteX7" fmla="*/ 11190515 w 12192000"/>
              <a:gd name="connsiteY7" fmla="*/ 678471 h 2630466"/>
              <a:gd name="connsiteX8" fmla="*/ 11190515 w 12192000"/>
              <a:gd name="connsiteY8" fmla="*/ 2630466 h 2630466"/>
              <a:gd name="connsiteX9" fmla="*/ 7590773 w 12192000"/>
              <a:gd name="connsiteY9" fmla="*/ 2630466 h 2630466"/>
              <a:gd name="connsiteX10" fmla="*/ 7590773 w 12192000"/>
              <a:gd name="connsiteY10" fmla="*/ 1931075 h 2630466"/>
              <a:gd name="connsiteX11" fmla="*/ 1088571 w 12192000"/>
              <a:gd name="connsiteY11" fmla="*/ 1931075 h 2630466"/>
              <a:gd name="connsiteX12" fmla="*/ 0 w 12192000"/>
              <a:gd name="connsiteY12" fmla="*/ 0 h 2630466"/>
              <a:gd name="connsiteX13" fmla="*/ 754743 w 12192000"/>
              <a:gd name="connsiteY13" fmla="*/ 0 h 2630466"/>
              <a:gd name="connsiteX14" fmla="*/ 754743 w 12192000"/>
              <a:gd name="connsiteY14" fmla="*/ 1931075 h 2630466"/>
              <a:gd name="connsiteX15" fmla="*/ 0 w 12192000"/>
              <a:gd name="connsiteY15" fmla="*/ 1931075 h 263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2630466">
                <a:moveTo>
                  <a:pt x="11524343" y="678471"/>
                </a:moveTo>
                <a:lnTo>
                  <a:pt x="12192000" y="678471"/>
                </a:lnTo>
                <a:lnTo>
                  <a:pt x="12192000" y="2630466"/>
                </a:lnTo>
                <a:lnTo>
                  <a:pt x="11524343" y="2630466"/>
                </a:lnTo>
                <a:close/>
                <a:moveTo>
                  <a:pt x="1088571" y="0"/>
                </a:moveTo>
                <a:lnTo>
                  <a:pt x="6096000" y="0"/>
                </a:lnTo>
                <a:lnTo>
                  <a:pt x="6096000" y="678471"/>
                </a:lnTo>
                <a:lnTo>
                  <a:pt x="11190515" y="678471"/>
                </a:lnTo>
                <a:lnTo>
                  <a:pt x="11190515" y="2630466"/>
                </a:lnTo>
                <a:lnTo>
                  <a:pt x="7590773" y="2630466"/>
                </a:lnTo>
                <a:lnTo>
                  <a:pt x="7590773" y="1931075"/>
                </a:lnTo>
                <a:lnTo>
                  <a:pt x="1088571" y="1931075"/>
                </a:lnTo>
                <a:close/>
                <a:moveTo>
                  <a:pt x="0" y="0"/>
                </a:moveTo>
                <a:lnTo>
                  <a:pt x="754743" y="0"/>
                </a:lnTo>
                <a:lnTo>
                  <a:pt x="754743" y="1931075"/>
                </a:lnTo>
                <a:lnTo>
                  <a:pt x="0" y="193107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" name="图片 56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54924">
            <a:off x="1199009" y="1183206"/>
            <a:ext cx="1366068" cy="312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86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任意多边形 43"/>
          <p:cNvSpPr/>
          <p:nvPr userDrawn="1"/>
        </p:nvSpPr>
        <p:spPr>
          <a:xfrm>
            <a:off x="-81826" y="1275606"/>
            <a:ext cx="9350605" cy="2376264"/>
          </a:xfrm>
          <a:custGeom>
            <a:avLst/>
            <a:gdLst>
              <a:gd name="connsiteX0" fmla="*/ 11524343 w 12192000"/>
              <a:gd name="connsiteY0" fmla="*/ 678471 h 2630466"/>
              <a:gd name="connsiteX1" fmla="*/ 12192000 w 12192000"/>
              <a:gd name="connsiteY1" fmla="*/ 678471 h 2630466"/>
              <a:gd name="connsiteX2" fmla="*/ 12192000 w 12192000"/>
              <a:gd name="connsiteY2" fmla="*/ 2630466 h 2630466"/>
              <a:gd name="connsiteX3" fmla="*/ 11524343 w 12192000"/>
              <a:gd name="connsiteY3" fmla="*/ 2630466 h 2630466"/>
              <a:gd name="connsiteX4" fmla="*/ 1088571 w 12192000"/>
              <a:gd name="connsiteY4" fmla="*/ 0 h 2630466"/>
              <a:gd name="connsiteX5" fmla="*/ 6096000 w 12192000"/>
              <a:gd name="connsiteY5" fmla="*/ 0 h 2630466"/>
              <a:gd name="connsiteX6" fmla="*/ 6096000 w 12192000"/>
              <a:gd name="connsiteY6" fmla="*/ 678471 h 2630466"/>
              <a:gd name="connsiteX7" fmla="*/ 11190515 w 12192000"/>
              <a:gd name="connsiteY7" fmla="*/ 678471 h 2630466"/>
              <a:gd name="connsiteX8" fmla="*/ 11190515 w 12192000"/>
              <a:gd name="connsiteY8" fmla="*/ 2630466 h 2630466"/>
              <a:gd name="connsiteX9" fmla="*/ 7590773 w 12192000"/>
              <a:gd name="connsiteY9" fmla="*/ 2630466 h 2630466"/>
              <a:gd name="connsiteX10" fmla="*/ 7590773 w 12192000"/>
              <a:gd name="connsiteY10" fmla="*/ 1931075 h 2630466"/>
              <a:gd name="connsiteX11" fmla="*/ 1088571 w 12192000"/>
              <a:gd name="connsiteY11" fmla="*/ 1931075 h 2630466"/>
              <a:gd name="connsiteX12" fmla="*/ 0 w 12192000"/>
              <a:gd name="connsiteY12" fmla="*/ 0 h 2630466"/>
              <a:gd name="connsiteX13" fmla="*/ 754743 w 12192000"/>
              <a:gd name="connsiteY13" fmla="*/ 0 h 2630466"/>
              <a:gd name="connsiteX14" fmla="*/ 754743 w 12192000"/>
              <a:gd name="connsiteY14" fmla="*/ 1931075 h 2630466"/>
              <a:gd name="connsiteX15" fmla="*/ 0 w 12192000"/>
              <a:gd name="connsiteY15" fmla="*/ 1931075 h 263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2630466">
                <a:moveTo>
                  <a:pt x="11524343" y="678471"/>
                </a:moveTo>
                <a:lnTo>
                  <a:pt x="12192000" y="678471"/>
                </a:lnTo>
                <a:lnTo>
                  <a:pt x="12192000" y="2630466"/>
                </a:lnTo>
                <a:lnTo>
                  <a:pt x="11524343" y="2630466"/>
                </a:lnTo>
                <a:close/>
                <a:moveTo>
                  <a:pt x="1088571" y="0"/>
                </a:moveTo>
                <a:lnTo>
                  <a:pt x="6096000" y="0"/>
                </a:lnTo>
                <a:lnTo>
                  <a:pt x="6096000" y="678471"/>
                </a:lnTo>
                <a:lnTo>
                  <a:pt x="11190515" y="678471"/>
                </a:lnTo>
                <a:lnTo>
                  <a:pt x="11190515" y="2630466"/>
                </a:lnTo>
                <a:lnTo>
                  <a:pt x="7590773" y="2630466"/>
                </a:lnTo>
                <a:lnTo>
                  <a:pt x="7590773" y="1931075"/>
                </a:lnTo>
                <a:lnTo>
                  <a:pt x="1088571" y="1931075"/>
                </a:lnTo>
                <a:close/>
                <a:moveTo>
                  <a:pt x="0" y="0"/>
                </a:moveTo>
                <a:lnTo>
                  <a:pt x="754743" y="0"/>
                </a:lnTo>
                <a:lnTo>
                  <a:pt x="754743" y="1931075"/>
                </a:lnTo>
                <a:lnTo>
                  <a:pt x="0" y="193107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" name="图片 56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54924">
            <a:off x="1199009" y="1183206"/>
            <a:ext cx="1366068" cy="312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16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7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FE96-EF92-4ED5-A81C-E3DEC33435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903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545420" y="483518"/>
            <a:ext cx="8136904" cy="4347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143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-8363" y="195486"/>
            <a:ext cx="249213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字方塊 18"/>
          <p:cNvSpPr txBox="1"/>
          <p:nvPr userDrawn="1"/>
        </p:nvSpPr>
        <p:spPr>
          <a:xfrm>
            <a:off x="227187" y="2076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立即評量</a:t>
            </a:r>
            <a:endParaRPr lang="zh-TW" altLang="en-US" sz="3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3" name="图片 56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2829" flipV="1">
            <a:off x="8401406" y="-1278062"/>
            <a:ext cx="1366068" cy="312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39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9" grpId="0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545420" y="483518"/>
            <a:ext cx="8136904" cy="4347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143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-8363" y="195486"/>
            <a:ext cx="249213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字方塊 18"/>
          <p:cNvSpPr txBox="1"/>
          <p:nvPr userDrawn="1"/>
        </p:nvSpPr>
        <p:spPr>
          <a:xfrm>
            <a:off x="227187" y="2076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立即評量</a:t>
            </a:r>
            <a:endParaRPr lang="zh-TW" altLang="en-US" sz="3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图片 56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2829" flipV="1">
            <a:off x="8401406" y="-1278062"/>
            <a:ext cx="1366068" cy="312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9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-8363" y="195486"/>
            <a:ext cx="249213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字方塊 18"/>
          <p:cNvSpPr txBox="1"/>
          <p:nvPr userDrawn="1"/>
        </p:nvSpPr>
        <p:spPr>
          <a:xfrm>
            <a:off x="227187" y="2076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腦力激盪</a:t>
            </a:r>
            <a:endParaRPr lang="zh-TW" altLang="en-US" sz="3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0" y="2376264"/>
            <a:ext cx="9144000" cy="2787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3419872" y="195486"/>
            <a:ext cx="5724128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6" name="组合 4099"/>
          <p:cNvGrpSpPr>
            <a:grpSpLocks/>
          </p:cNvGrpSpPr>
          <p:nvPr userDrawn="1"/>
        </p:nvGrpSpPr>
        <p:grpSpPr bwMode="auto">
          <a:xfrm rot="1864496">
            <a:off x="2678957" y="105374"/>
            <a:ext cx="517899" cy="900302"/>
            <a:chOff x="5003800" y="1834716"/>
            <a:chExt cx="2184400" cy="3798169"/>
          </a:xfrm>
          <a:solidFill>
            <a:schemeClr val="bg1"/>
          </a:solidFill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5003800" y="1834716"/>
              <a:ext cx="2184400" cy="3093158"/>
            </a:xfrm>
            <a:custGeom>
              <a:avLst/>
              <a:gdLst>
                <a:gd name="T0" fmla="*/ 1928 w 3840"/>
                <a:gd name="T1" fmla="*/ 0 h 5424"/>
                <a:gd name="T2" fmla="*/ 0 w 3840"/>
                <a:gd name="T3" fmla="*/ 1941 h 5424"/>
                <a:gd name="T4" fmla="*/ 633 w 3840"/>
                <a:gd name="T5" fmla="*/ 3500 h 5424"/>
                <a:gd name="T6" fmla="*/ 964 w 3840"/>
                <a:gd name="T7" fmla="*/ 5170 h 5424"/>
                <a:gd name="T8" fmla="*/ 1233 w 3840"/>
                <a:gd name="T9" fmla="*/ 5424 h 5424"/>
                <a:gd name="T10" fmla="*/ 2624 w 3840"/>
                <a:gd name="T11" fmla="*/ 5424 h 5424"/>
                <a:gd name="T12" fmla="*/ 2877 w 3840"/>
                <a:gd name="T13" fmla="*/ 5170 h 5424"/>
                <a:gd name="T14" fmla="*/ 3208 w 3840"/>
                <a:gd name="T15" fmla="*/ 3500 h 5424"/>
                <a:gd name="T16" fmla="*/ 3840 w 3840"/>
                <a:gd name="T17" fmla="*/ 1941 h 5424"/>
                <a:gd name="T18" fmla="*/ 1928 w 3840"/>
                <a:gd name="T19" fmla="*/ 0 h 5424"/>
                <a:gd name="T20" fmla="*/ 917 w 3840"/>
                <a:gd name="T21" fmla="*/ 2084 h 5424"/>
                <a:gd name="T22" fmla="*/ 1533 w 3840"/>
                <a:gd name="T23" fmla="*/ 1989 h 5424"/>
                <a:gd name="T24" fmla="*/ 1122 w 3840"/>
                <a:gd name="T25" fmla="*/ 1050 h 5424"/>
                <a:gd name="T26" fmla="*/ 2102 w 3840"/>
                <a:gd name="T27" fmla="*/ 780 h 5424"/>
                <a:gd name="T28" fmla="*/ 2655 w 3840"/>
                <a:gd name="T29" fmla="*/ 2561 h 5424"/>
                <a:gd name="T30" fmla="*/ 2165 w 3840"/>
                <a:gd name="T31" fmla="*/ 2609 h 5424"/>
                <a:gd name="T32" fmla="*/ 2703 w 3840"/>
                <a:gd name="T33" fmla="*/ 4152 h 5424"/>
                <a:gd name="T34" fmla="*/ 917 w 3840"/>
                <a:gd name="T35" fmla="*/ 2084 h 5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40" h="5424">
                  <a:moveTo>
                    <a:pt x="1928" y="0"/>
                  </a:moveTo>
                  <a:cubicBezTo>
                    <a:pt x="854" y="0"/>
                    <a:pt x="0" y="875"/>
                    <a:pt x="0" y="1941"/>
                  </a:cubicBezTo>
                  <a:cubicBezTo>
                    <a:pt x="0" y="2577"/>
                    <a:pt x="411" y="3134"/>
                    <a:pt x="633" y="3500"/>
                  </a:cubicBezTo>
                  <a:cubicBezTo>
                    <a:pt x="854" y="3850"/>
                    <a:pt x="964" y="5170"/>
                    <a:pt x="964" y="5170"/>
                  </a:cubicBezTo>
                  <a:cubicBezTo>
                    <a:pt x="964" y="5313"/>
                    <a:pt x="1075" y="5424"/>
                    <a:pt x="1233" y="5424"/>
                  </a:cubicBezTo>
                  <a:cubicBezTo>
                    <a:pt x="2624" y="5424"/>
                    <a:pt x="2624" y="5424"/>
                    <a:pt x="2624" y="5424"/>
                  </a:cubicBezTo>
                  <a:cubicBezTo>
                    <a:pt x="2766" y="5424"/>
                    <a:pt x="2877" y="5313"/>
                    <a:pt x="2877" y="5170"/>
                  </a:cubicBezTo>
                  <a:cubicBezTo>
                    <a:pt x="2877" y="5170"/>
                    <a:pt x="2987" y="3850"/>
                    <a:pt x="3208" y="3500"/>
                  </a:cubicBezTo>
                  <a:cubicBezTo>
                    <a:pt x="3430" y="3134"/>
                    <a:pt x="3840" y="2577"/>
                    <a:pt x="3840" y="1941"/>
                  </a:cubicBezTo>
                  <a:cubicBezTo>
                    <a:pt x="3840" y="875"/>
                    <a:pt x="2987" y="0"/>
                    <a:pt x="1928" y="0"/>
                  </a:cubicBezTo>
                  <a:close/>
                  <a:moveTo>
                    <a:pt x="917" y="2084"/>
                  </a:moveTo>
                  <a:cubicBezTo>
                    <a:pt x="1533" y="1989"/>
                    <a:pt x="1533" y="1989"/>
                    <a:pt x="1533" y="1989"/>
                  </a:cubicBezTo>
                  <a:cubicBezTo>
                    <a:pt x="1122" y="1050"/>
                    <a:pt x="1122" y="1050"/>
                    <a:pt x="1122" y="1050"/>
                  </a:cubicBezTo>
                  <a:cubicBezTo>
                    <a:pt x="2102" y="780"/>
                    <a:pt x="2102" y="780"/>
                    <a:pt x="2102" y="780"/>
                  </a:cubicBezTo>
                  <a:cubicBezTo>
                    <a:pt x="2655" y="2561"/>
                    <a:pt x="2655" y="2561"/>
                    <a:pt x="2655" y="2561"/>
                  </a:cubicBezTo>
                  <a:cubicBezTo>
                    <a:pt x="2165" y="2609"/>
                    <a:pt x="2165" y="2609"/>
                    <a:pt x="2165" y="2609"/>
                  </a:cubicBezTo>
                  <a:cubicBezTo>
                    <a:pt x="2703" y="4152"/>
                    <a:pt x="2703" y="4152"/>
                    <a:pt x="2703" y="4152"/>
                  </a:cubicBezTo>
                  <a:lnTo>
                    <a:pt x="917" y="208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18" name="任意多边形 15484"/>
            <p:cNvSpPr/>
            <p:nvPr/>
          </p:nvSpPr>
          <p:spPr>
            <a:xfrm>
              <a:off x="5748338" y="5031085"/>
              <a:ext cx="700087" cy="233415"/>
            </a:xfrm>
            <a:custGeom>
              <a:avLst/>
              <a:gdLst>
                <a:gd name="connsiteX0" fmla="*/ 2381 w 700088"/>
                <a:gd name="connsiteY0" fmla="*/ 0 h 233363"/>
                <a:gd name="connsiteX1" fmla="*/ 688181 w 700088"/>
                <a:gd name="connsiteY1" fmla="*/ 0 h 233363"/>
                <a:gd name="connsiteX2" fmla="*/ 700088 w 700088"/>
                <a:gd name="connsiteY2" fmla="*/ 233363 h 233363"/>
                <a:gd name="connsiteX3" fmla="*/ 0 w 700088"/>
                <a:gd name="connsiteY3" fmla="*/ 78581 h 233363"/>
                <a:gd name="connsiteX4" fmla="*/ 2381 w 700088"/>
                <a:gd name="connsiteY4" fmla="*/ 0 h 23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88" h="233363">
                  <a:moveTo>
                    <a:pt x="2381" y="0"/>
                  </a:moveTo>
                  <a:lnTo>
                    <a:pt x="688181" y="0"/>
                  </a:lnTo>
                  <a:lnTo>
                    <a:pt x="700088" y="233363"/>
                  </a:lnTo>
                  <a:lnTo>
                    <a:pt x="0" y="78581"/>
                  </a:lnTo>
                  <a:cubicBezTo>
                    <a:pt x="794" y="52387"/>
                    <a:pt x="1587" y="26194"/>
                    <a:pt x="2381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0" name="任意多边形 15485"/>
            <p:cNvSpPr/>
            <p:nvPr/>
          </p:nvSpPr>
          <p:spPr>
            <a:xfrm>
              <a:off x="5740400" y="5183520"/>
              <a:ext cx="698500" cy="263585"/>
            </a:xfrm>
            <a:custGeom>
              <a:avLst/>
              <a:gdLst>
                <a:gd name="connsiteX0" fmla="*/ 697706 w 697706"/>
                <a:gd name="connsiteY0" fmla="*/ 264319 h 264319"/>
                <a:gd name="connsiteX1" fmla="*/ 695325 w 697706"/>
                <a:gd name="connsiteY1" fmla="*/ 135732 h 264319"/>
                <a:gd name="connsiteX2" fmla="*/ 0 w 697706"/>
                <a:gd name="connsiteY2" fmla="*/ 0 h 264319"/>
                <a:gd name="connsiteX3" fmla="*/ 2381 w 697706"/>
                <a:gd name="connsiteY3" fmla="*/ 133350 h 264319"/>
                <a:gd name="connsiteX4" fmla="*/ 697706 w 697706"/>
                <a:gd name="connsiteY4" fmla="*/ 264319 h 26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706" h="264319">
                  <a:moveTo>
                    <a:pt x="697706" y="264319"/>
                  </a:moveTo>
                  <a:cubicBezTo>
                    <a:pt x="696912" y="221457"/>
                    <a:pt x="696119" y="178594"/>
                    <a:pt x="695325" y="135732"/>
                  </a:cubicBezTo>
                  <a:lnTo>
                    <a:pt x="0" y="0"/>
                  </a:lnTo>
                  <a:cubicBezTo>
                    <a:pt x="794" y="44450"/>
                    <a:pt x="1587" y="88900"/>
                    <a:pt x="2381" y="133350"/>
                  </a:cubicBezTo>
                  <a:lnTo>
                    <a:pt x="697706" y="26431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1" name="任意多边形 15486"/>
            <p:cNvSpPr/>
            <p:nvPr/>
          </p:nvSpPr>
          <p:spPr>
            <a:xfrm>
              <a:off x="5729288" y="5375651"/>
              <a:ext cx="604837" cy="257234"/>
            </a:xfrm>
            <a:custGeom>
              <a:avLst/>
              <a:gdLst>
                <a:gd name="connsiteX0" fmla="*/ 38100 w 604838"/>
                <a:gd name="connsiteY0" fmla="*/ 0 h 257175"/>
                <a:gd name="connsiteX1" fmla="*/ 604838 w 604838"/>
                <a:gd name="connsiteY1" fmla="*/ 119062 h 257175"/>
                <a:gd name="connsiteX2" fmla="*/ 581025 w 604838"/>
                <a:gd name="connsiteY2" fmla="*/ 197644 h 257175"/>
                <a:gd name="connsiteX3" fmla="*/ 578644 w 604838"/>
                <a:gd name="connsiteY3" fmla="*/ 254794 h 257175"/>
                <a:gd name="connsiteX4" fmla="*/ 173832 w 604838"/>
                <a:gd name="connsiteY4" fmla="*/ 257175 h 257175"/>
                <a:gd name="connsiteX5" fmla="*/ 130969 w 604838"/>
                <a:gd name="connsiteY5" fmla="*/ 97631 h 257175"/>
                <a:gd name="connsiteX6" fmla="*/ 21432 w 604838"/>
                <a:gd name="connsiteY6" fmla="*/ 100012 h 257175"/>
                <a:gd name="connsiteX7" fmla="*/ 0 w 604838"/>
                <a:gd name="connsiteY7" fmla="*/ 45244 h 257175"/>
                <a:gd name="connsiteX8" fmla="*/ 38100 w 604838"/>
                <a:gd name="connsiteY8" fmla="*/ 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4838" h="257175">
                  <a:moveTo>
                    <a:pt x="38100" y="0"/>
                  </a:moveTo>
                  <a:lnTo>
                    <a:pt x="604838" y="119062"/>
                  </a:lnTo>
                  <a:lnTo>
                    <a:pt x="581025" y="197644"/>
                  </a:lnTo>
                  <a:cubicBezTo>
                    <a:pt x="580231" y="216694"/>
                    <a:pt x="579438" y="235744"/>
                    <a:pt x="578644" y="254794"/>
                  </a:cubicBezTo>
                  <a:lnTo>
                    <a:pt x="173832" y="257175"/>
                  </a:lnTo>
                  <a:lnTo>
                    <a:pt x="130969" y="97631"/>
                  </a:lnTo>
                  <a:lnTo>
                    <a:pt x="21432" y="100012"/>
                  </a:lnTo>
                  <a:lnTo>
                    <a:pt x="0" y="45244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257996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9" grpId="0"/>
      <p:bldP spid="15" grpId="0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C6B0-EF63-4F90-A9CF-30A03085D50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-8363" y="195486"/>
            <a:ext cx="2492131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字方塊 18"/>
          <p:cNvSpPr txBox="1"/>
          <p:nvPr userDrawn="1"/>
        </p:nvSpPr>
        <p:spPr>
          <a:xfrm>
            <a:off x="227187" y="20768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腦力激盪</a:t>
            </a:r>
            <a:endParaRPr lang="zh-TW" altLang="en-US" sz="3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0" y="2376264"/>
            <a:ext cx="9144000" cy="2787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3419872" y="195486"/>
            <a:ext cx="5724128" cy="720080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6" name="组合 4099"/>
          <p:cNvGrpSpPr>
            <a:grpSpLocks/>
          </p:cNvGrpSpPr>
          <p:nvPr userDrawn="1"/>
        </p:nvGrpSpPr>
        <p:grpSpPr bwMode="auto">
          <a:xfrm rot="1864496">
            <a:off x="2678957" y="105374"/>
            <a:ext cx="517899" cy="900302"/>
            <a:chOff x="5003800" y="1834716"/>
            <a:chExt cx="2184400" cy="3798169"/>
          </a:xfrm>
          <a:solidFill>
            <a:schemeClr val="bg1"/>
          </a:solidFill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5003800" y="1834716"/>
              <a:ext cx="2184400" cy="3093158"/>
            </a:xfrm>
            <a:custGeom>
              <a:avLst/>
              <a:gdLst>
                <a:gd name="T0" fmla="*/ 1928 w 3840"/>
                <a:gd name="T1" fmla="*/ 0 h 5424"/>
                <a:gd name="T2" fmla="*/ 0 w 3840"/>
                <a:gd name="T3" fmla="*/ 1941 h 5424"/>
                <a:gd name="T4" fmla="*/ 633 w 3840"/>
                <a:gd name="T5" fmla="*/ 3500 h 5424"/>
                <a:gd name="T6" fmla="*/ 964 w 3840"/>
                <a:gd name="T7" fmla="*/ 5170 h 5424"/>
                <a:gd name="T8" fmla="*/ 1233 w 3840"/>
                <a:gd name="T9" fmla="*/ 5424 h 5424"/>
                <a:gd name="T10" fmla="*/ 2624 w 3840"/>
                <a:gd name="T11" fmla="*/ 5424 h 5424"/>
                <a:gd name="T12" fmla="*/ 2877 w 3840"/>
                <a:gd name="T13" fmla="*/ 5170 h 5424"/>
                <a:gd name="T14" fmla="*/ 3208 w 3840"/>
                <a:gd name="T15" fmla="*/ 3500 h 5424"/>
                <a:gd name="T16" fmla="*/ 3840 w 3840"/>
                <a:gd name="T17" fmla="*/ 1941 h 5424"/>
                <a:gd name="T18" fmla="*/ 1928 w 3840"/>
                <a:gd name="T19" fmla="*/ 0 h 5424"/>
                <a:gd name="T20" fmla="*/ 917 w 3840"/>
                <a:gd name="T21" fmla="*/ 2084 h 5424"/>
                <a:gd name="T22" fmla="*/ 1533 w 3840"/>
                <a:gd name="T23" fmla="*/ 1989 h 5424"/>
                <a:gd name="T24" fmla="*/ 1122 w 3840"/>
                <a:gd name="T25" fmla="*/ 1050 h 5424"/>
                <a:gd name="T26" fmla="*/ 2102 w 3840"/>
                <a:gd name="T27" fmla="*/ 780 h 5424"/>
                <a:gd name="T28" fmla="*/ 2655 w 3840"/>
                <a:gd name="T29" fmla="*/ 2561 h 5424"/>
                <a:gd name="T30" fmla="*/ 2165 w 3840"/>
                <a:gd name="T31" fmla="*/ 2609 h 5424"/>
                <a:gd name="T32" fmla="*/ 2703 w 3840"/>
                <a:gd name="T33" fmla="*/ 4152 h 5424"/>
                <a:gd name="T34" fmla="*/ 917 w 3840"/>
                <a:gd name="T35" fmla="*/ 2084 h 5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40" h="5424">
                  <a:moveTo>
                    <a:pt x="1928" y="0"/>
                  </a:moveTo>
                  <a:cubicBezTo>
                    <a:pt x="854" y="0"/>
                    <a:pt x="0" y="875"/>
                    <a:pt x="0" y="1941"/>
                  </a:cubicBezTo>
                  <a:cubicBezTo>
                    <a:pt x="0" y="2577"/>
                    <a:pt x="411" y="3134"/>
                    <a:pt x="633" y="3500"/>
                  </a:cubicBezTo>
                  <a:cubicBezTo>
                    <a:pt x="854" y="3850"/>
                    <a:pt x="964" y="5170"/>
                    <a:pt x="964" y="5170"/>
                  </a:cubicBezTo>
                  <a:cubicBezTo>
                    <a:pt x="964" y="5313"/>
                    <a:pt x="1075" y="5424"/>
                    <a:pt x="1233" y="5424"/>
                  </a:cubicBezTo>
                  <a:cubicBezTo>
                    <a:pt x="2624" y="5424"/>
                    <a:pt x="2624" y="5424"/>
                    <a:pt x="2624" y="5424"/>
                  </a:cubicBezTo>
                  <a:cubicBezTo>
                    <a:pt x="2766" y="5424"/>
                    <a:pt x="2877" y="5313"/>
                    <a:pt x="2877" y="5170"/>
                  </a:cubicBezTo>
                  <a:cubicBezTo>
                    <a:pt x="2877" y="5170"/>
                    <a:pt x="2987" y="3850"/>
                    <a:pt x="3208" y="3500"/>
                  </a:cubicBezTo>
                  <a:cubicBezTo>
                    <a:pt x="3430" y="3134"/>
                    <a:pt x="3840" y="2577"/>
                    <a:pt x="3840" y="1941"/>
                  </a:cubicBezTo>
                  <a:cubicBezTo>
                    <a:pt x="3840" y="875"/>
                    <a:pt x="2987" y="0"/>
                    <a:pt x="1928" y="0"/>
                  </a:cubicBezTo>
                  <a:close/>
                  <a:moveTo>
                    <a:pt x="917" y="2084"/>
                  </a:moveTo>
                  <a:cubicBezTo>
                    <a:pt x="1533" y="1989"/>
                    <a:pt x="1533" y="1989"/>
                    <a:pt x="1533" y="1989"/>
                  </a:cubicBezTo>
                  <a:cubicBezTo>
                    <a:pt x="1122" y="1050"/>
                    <a:pt x="1122" y="1050"/>
                    <a:pt x="1122" y="1050"/>
                  </a:cubicBezTo>
                  <a:cubicBezTo>
                    <a:pt x="2102" y="780"/>
                    <a:pt x="2102" y="780"/>
                    <a:pt x="2102" y="780"/>
                  </a:cubicBezTo>
                  <a:cubicBezTo>
                    <a:pt x="2655" y="2561"/>
                    <a:pt x="2655" y="2561"/>
                    <a:pt x="2655" y="2561"/>
                  </a:cubicBezTo>
                  <a:cubicBezTo>
                    <a:pt x="2165" y="2609"/>
                    <a:pt x="2165" y="2609"/>
                    <a:pt x="2165" y="2609"/>
                  </a:cubicBezTo>
                  <a:cubicBezTo>
                    <a:pt x="2703" y="4152"/>
                    <a:pt x="2703" y="4152"/>
                    <a:pt x="2703" y="4152"/>
                  </a:cubicBezTo>
                  <a:lnTo>
                    <a:pt x="917" y="208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18" name="任意多边形 15484"/>
            <p:cNvSpPr/>
            <p:nvPr/>
          </p:nvSpPr>
          <p:spPr>
            <a:xfrm>
              <a:off x="5748338" y="5031085"/>
              <a:ext cx="700087" cy="233415"/>
            </a:xfrm>
            <a:custGeom>
              <a:avLst/>
              <a:gdLst>
                <a:gd name="connsiteX0" fmla="*/ 2381 w 700088"/>
                <a:gd name="connsiteY0" fmla="*/ 0 h 233363"/>
                <a:gd name="connsiteX1" fmla="*/ 688181 w 700088"/>
                <a:gd name="connsiteY1" fmla="*/ 0 h 233363"/>
                <a:gd name="connsiteX2" fmla="*/ 700088 w 700088"/>
                <a:gd name="connsiteY2" fmla="*/ 233363 h 233363"/>
                <a:gd name="connsiteX3" fmla="*/ 0 w 700088"/>
                <a:gd name="connsiteY3" fmla="*/ 78581 h 233363"/>
                <a:gd name="connsiteX4" fmla="*/ 2381 w 700088"/>
                <a:gd name="connsiteY4" fmla="*/ 0 h 23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88" h="233363">
                  <a:moveTo>
                    <a:pt x="2381" y="0"/>
                  </a:moveTo>
                  <a:lnTo>
                    <a:pt x="688181" y="0"/>
                  </a:lnTo>
                  <a:lnTo>
                    <a:pt x="700088" y="233363"/>
                  </a:lnTo>
                  <a:lnTo>
                    <a:pt x="0" y="78581"/>
                  </a:lnTo>
                  <a:cubicBezTo>
                    <a:pt x="794" y="52387"/>
                    <a:pt x="1587" y="26194"/>
                    <a:pt x="2381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0" name="任意多边形 15485"/>
            <p:cNvSpPr/>
            <p:nvPr/>
          </p:nvSpPr>
          <p:spPr>
            <a:xfrm>
              <a:off x="5740400" y="5183520"/>
              <a:ext cx="698500" cy="263585"/>
            </a:xfrm>
            <a:custGeom>
              <a:avLst/>
              <a:gdLst>
                <a:gd name="connsiteX0" fmla="*/ 697706 w 697706"/>
                <a:gd name="connsiteY0" fmla="*/ 264319 h 264319"/>
                <a:gd name="connsiteX1" fmla="*/ 695325 w 697706"/>
                <a:gd name="connsiteY1" fmla="*/ 135732 h 264319"/>
                <a:gd name="connsiteX2" fmla="*/ 0 w 697706"/>
                <a:gd name="connsiteY2" fmla="*/ 0 h 264319"/>
                <a:gd name="connsiteX3" fmla="*/ 2381 w 697706"/>
                <a:gd name="connsiteY3" fmla="*/ 133350 h 264319"/>
                <a:gd name="connsiteX4" fmla="*/ 697706 w 697706"/>
                <a:gd name="connsiteY4" fmla="*/ 264319 h 26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706" h="264319">
                  <a:moveTo>
                    <a:pt x="697706" y="264319"/>
                  </a:moveTo>
                  <a:cubicBezTo>
                    <a:pt x="696912" y="221457"/>
                    <a:pt x="696119" y="178594"/>
                    <a:pt x="695325" y="135732"/>
                  </a:cubicBezTo>
                  <a:lnTo>
                    <a:pt x="0" y="0"/>
                  </a:lnTo>
                  <a:cubicBezTo>
                    <a:pt x="794" y="44450"/>
                    <a:pt x="1587" y="88900"/>
                    <a:pt x="2381" y="133350"/>
                  </a:cubicBezTo>
                  <a:lnTo>
                    <a:pt x="697706" y="26431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1" name="任意多边形 15486"/>
            <p:cNvSpPr/>
            <p:nvPr/>
          </p:nvSpPr>
          <p:spPr>
            <a:xfrm>
              <a:off x="5729288" y="5375651"/>
              <a:ext cx="604837" cy="257234"/>
            </a:xfrm>
            <a:custGeom>
              <a:avLst/>
              <a:gdLst>
                <a:gd name="connsiteX0" fmla="*/ 38100 w 604838"/>
                <a:gd name="connsiteY0" fmla="*/ 0 h 257175"/>
                <a:gd name="connsiteX1" fmla="*/ 604838 w 604838"/>
                <a:gd name="connsiteY1" fmla="*/ 119062 h 257175"/>
                <a:gd name="connsiteX2" fmla="*/ 581025 w 604838"/>
                <a:gd name="connsiteY2" fmla="*/ 197644 h 257175"/>
                <a:gd name="connsiteX3" fmla="*/ 578644 w 604838"/>
                <a:gd name="connsiteY3" fmla="*/ 254794 h 257175"/>
                <a:gd name="connsiteX4" fmla="*/ 173832 w 604838"/>
                <a:gd name="connsiteY4" fmla="*/ 257175 h 257175"/>
                <a:gd name="connsiteX5" fmla="*/ 130969 w 604838"/>
                <a:gd name="connsiteY5" fmla="*/ 97631 h 257175"/>
                <a:gd name="connsiteX6" fmla="*/ 21432 w 604838"/>
                <a:gd name="connsiteY6" fmla="*/ 100012 h 257175"/>
                <a:gd name="connsiteX7" fmla="*/ 0 w 604838"/>
                <a:gd name="connsiteY7" fmla="*/ 45244 h 257175"/>
                <a:gd name="connsiteX8" fmla="*/ 38100 w 604838"/>
                <a:gd name="connsiteY8" fmla="*/ 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4838" h="257175">
                  <a:moveTo>
                    <a:pt x="38100" y="0"/>
                  </a:moveTo>
                  <a:lnTo>
                    <a:pt x="604838" y="119062"/>
                  </a:lnTo>
                  <a:lnTo>
                    <a:pt x="581025" y="197644"/>
                  </a:lnTo>
                  <a:cubicBezTo>
                    <a:pt x="580231" y="216694"/>
                    <a:pt x="579438" y="235744"/>
                    <a:pt x="578644" y="254794"/>
                  </a:cubicBezTo>
                  <a:lnTo>
                    <a:pt x="173832" y="257175"/>
                  </a:lnTo>
                  <a:lnTo>
                    <a:pt x="130969" y="97631"/>
                  </a:lnTo>
                  <a:lnTo>
                    <a:pt x="21432" y="100012"/>
                  </a:lnTo>
                  <a:lnTo>
                    <a:pt x="0" y="45244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110195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33622-800D-4E9E-9053-931D98DC52E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843558"/>
            <a:ext cx="9154666" cy="4299942"/>
          </a:xfrm>
          <a:prstGeom prst="rect">
            <a:avLst/>
          </a:prstGeom>
          <a:pattFill prst="dotGrid">
            <a:fgClr>
              <a:srgbClr val="ADE4F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-10666" y="843558"/>
            <a:ext cx="9165332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395536" y="19722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6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生活實例</a:t>
            </a:r>
            <a:endParaRPr lang="zh-TW" altLang="en-US" sz="36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22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33622-800D-4E9E-9053-931D98DC52E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843558"/>
            <a:ext cx="9154666" cy="4299942"/>
          </a:xfrm>
          <a:prstGeom prst="rect">
            <a:avLst/>
          </a:prstGeom>
          <a:pattFill prst="dotGrid">
            <a:fgClr>
              <a:srgbClr val="ADE4F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-10666" y="843558"/>
            <a:ext cx="9165332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395536" y="19722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6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生活實例</a:t>
            </a:r>
            <a:endParaRPr lang="zh-TW" altLang="en-US" sz="36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850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70E33-48E1-46FD-8F5A-AF2F185038B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845" y="0"/>
            <a:ext cx="9140155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6796" y="961362"/>
            <a:ext cx="8640960" cy="396044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95536" y="19722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補給站</a:t>
            </a:r>
            <a:endParaRPr lang="zh-TW" altLang="en-US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2" name="群組 91"/>
          <p:cNvGrpSpPr/>
          <p:nvPr userDrawn="1"/>
        </p:nvGrpSpPr>
        <p:grpSpPr>
          <a:xfrm rot="20020290">
            <a:off x="2906008" y="132848"/>
            <a:ext cx="870882" cy="670147"/>
            <a:chOff x="3689350" y="869104"/>
            <a:chExt cx="1388703" cy="1068613"/>
          </a:xfrm>
        </p:grpSpPr>
        <p:sp>
          <p:nvSpPr>
            <p:cNvPr id="77" name="Freeform 915"/>
            <p:cNvSpPr>
              <a:spLocks/>
            </p:cNvSpPr>
            <p:nvPr userDrawn="1"/>
          </p:nvSpPr>
          <p:spPr bwMode="auto">
            <a:xfrm>
              <a:off x="3689350" y="1510861"/>
              <a:ext cx="603144" cy="426856"/>
            </a:xfrm>
            <a:custGeom>
              <a:avLst/>
              <a:gdLst>
                <a:gd name="T0" fmla="*/ 4 w 86"/>
                <a:gd name="T1" fmla="*/ 55 h 61"/>
                <a:gd name="T2" fmla="*/ 4 w 86"/>
                <a:gd name="T3" fmla="*/ 55 h 61"/>
                <a:gd name="T4" fmla="*/ 10 w 86"/>
                <a:gd name="T5" fmla="*/ 37 h 61"/>
                <a:gd name="T6" fmla="*/ 64 w 86"/>
                <a:gd name="T7" fmla="*/ 4 h 61"/>
                <a:gd name="T8" fmla="*/ 82 w 86"/>
                <a:gd name="T9" fmla="*/ 6 h 61"/>
                <a:gd name="T10" fmla="*/ 82 w 86"/>
                <a:gd name="T11" fmla="*/ 6 h 61"/>
                <a:gd name="T12" fmla="*/ 76 w 86"/>
                <a:gd name="T13" fmla="*/ 24 h 61"/>
                <a:gd name="T14" fmla="*/ 22 w 86"/>
                <a:gd name="T15" fmla="*/ 57 h 61"/>
                <a:gd name="T16" fmla="*/ 4 w 86"/>
                <a:gd name="T17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61">
                  <a:moveTo>
                    <a:pt x="4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0" y="50"/>
                    <a:pt x="3" y="42"/>
                    <a:pt x="10" y="37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71" y="0"/>
                    <a:pt x="79" y="1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6" y="12"/>
                    <a:pt x="83" y="20"/>
                    <a:pt x="76" y="24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5" y="61"/>
                    <a:pt x="7" y="60"/>
                    <a:pt x="4" y="55"/>
                  </a:cubicBezTo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grpSp>
          <p:nvGrpSpPr>
            <p:cNvPr id="91" name="群組 90"/>
            <p:cNvGrpSpPr/>
            <p:nvPr userDrawn="1"/>
          </p:nvGrpSpPr>
          <p:grpSpPr>
            <a:xfrm>
              <a:off x="3724656" y="869104"/>
              <a:ext cx="1353397" cy="1006792"/>
              <a:chOff x="3724656" y="869104"/>
              <a:chExt cx="1353397" cy="1006792"/>
            </a:xfrm>
          </p:grpSpPr>
          <p:sp>
            <p:nvSpPr>
              <p:cNvPr id="73" name="Rectangle 876"/>
              <p:cNvSpPr>
                <a:spLocks noChangeArrowheads="1"/>
              </p:cNvSpPr>
              <p:nvPr userDrawn="1"/>
            </p:nvSpPr>
            <p:spPr bwMode="auto">
              <a:xfrm>
                <a:off x="4251304" y="1025128"/>
                <a:ext cx="208894" cy="5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6" name="Freeform 914"/>
              <p:cNvSpPr>
                <a:spLocks noEditPoints="1"/>
              </p:cNvSpPr>
              <p:nvPr userDrawn="1"/>
            </p:nvSpPr>
            <p:spPr bwMode="auto">
              <a:xfrm>
                <a:off x="4242477" y="869104"/>
                <a:ext cx="835576" cy="859600"/>
              </a:xfrm>
              <a:custGeom>
                <a:avLst/>
                <a:gdLst>
                  <a:gd name="T0" fmla="*/ 89 w 119"/>
                  <a:gd name="T1" fmla="*/ 111 h 122"/>
                  <a:gd name="T2" fmla="*/ 115 w 119"/>
                  <a:gd name="T3" fmla="*/ 76 h 122"/>
                  <a:gd name="T4" fmla="*/ 108 w 119"/>
                  <a:gd name="T5" fmla="*/ 33 h 122"/>
                  <a:gd name="T6" fmla="*/ 72 w 119"/>
                  <a:gd name="T7" fmla="*/ 7 h 122"/>
                  <a:gd name="T8" fmla="*/ 4 w 119"/>
                  <a:gd name="T9" fmla="*/ 50 h 122"/>
                  <a:gd name="T10" fmla="*/ 11 w 119"/>
                  <a:gd name="T11" fmla="*/ 93 h 122"/>
                  <a:gd name="T12" fmla="*/ 46 w 119"/>
                  <a:gd name="T13" fmla="*/ 118 h 122"/>
                  <a:gd name="T14" fmla="*/ 89 w 119"/>
                  <a:gd name="T15" fmla="*/ 111 h 122"/>
                  <a:gd name="T16" fmla="*/ 18 w 119"/>
                  <a:gd name="T17" fmla="*/ 89 h 122"/>
                  <a:gd name="T18" fmla="*/ 12 w 119"/>
                  <a:gd name="T19" fmla="*/ 51 h 122"/>
                  <a:gd name="T20" fmla="*/ 71 w 119"/>
                  <a:gd name="T21" fmla="*/ 15 h 122"/>
                  <a:gd name="T22" fmla="*/ 101 w 119"/>
                  <a:gd name="T23" fmla="*/ 37 h 122"/>
                  <a:gd name="T24" fmla="*/ 107 w 119"/>
                  <a:gd name="T25" fmla="*/ 74 h 122"/>
                  <a:gd name="T26" fmla="*/ 85 w 119"/>
                  <a:gd name="T27" fmla="*/ 104 h 122"/>
                  <a:gd name="T28" fmla="*/ 48 w 119"/>
                  <a:gd name="T29" fmla="*/ 110 h 122"/>
                  <a:gd name="T30" fmla="*/ 18 w 119"/>
                  <a:gd name="T31" fmla="*/ 8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122">
                    <a:moveTo>
                      <a:pt x="89" y="111"/>
                    </a:moveTo>
                    <a:cubicBezTo>
                      <a:pt x="102" y="103"/>
                      <a:pt x="112" y="91"/>
                      <a:pt x="115" y="76"/>
                    </a:cubicBezTo>
                    <a:cubicBezTo>
                      <a:pt x="119" y="61"/>
                      <a:pt x="116" y="46"/>
                      <a:pt x="108" y="33"/>
                    </a:cubicBezTo>
                    <a:cubicBezTo>
                      <a:pt x="100" y="20"/>
                      <a:pt x="87" y="11"/>
                      <a:pt x="72" y="7"/>
                    </a:cubicBezTo>
                    <a:cubicBezTo>
                      <a:pt x="42" y="0"/>
                      <a:pt x="11" y="19"/>
                      <a:pt x="4" y="50"/>
                    </a:cubicBezTo>
                    <a:cubicBezTo>
                      <a:pt x="0" y="64"/>
                      <a:pt x="3" y="80"/>
                      <a:pt x="11" y="93"/>
                    </a:cubicBezTo>
                    <a:cubicBezTo>
                      <a:pt x="19" y="106"/>
                      <a:pt x="31" y="115"/>
                      <a:pt x="46" y="118"/>
                    </a:cubicBezTo>
                    <a:cubicBezTo>
                      <a:pt x="61" y="122"/>
                      <a:pt x="76" y="119"/>
                      <a:pt x="89" y="111"/>
                    </a:cubicBezTo>
                    <a:moveTo>
                      <a:pt x="18" y="89"/>
                    </a:moveTo>
                    <a:cubicBezTo>
                      <a:pt x="11" y="77"/>
                      <a:pt x="9" y="64"/>
                      <a:pt x="12" y="51"/>
                    </a:cubicBezTo>
                    <a:cubicBezTo>
                      <a:pt x="18" y="25"/>
                      <a:pt x="44" y="9"/>
                      <a:pt x="71" y="15"/>
                    </a:cubicBezTo>
                    <a:cubicBezTo>
                      <a:pt x="83" y="18"/>
                      <a:pt x="94" y="26"/>
                      <a:pt x="101" y="37"/>
                    </a:cubicBezTo>
                    <a:cubicBezTo>
                      <a:pt x="108" y="48"/>
                      <a:pt x="110" y="61"/>
                      <a:pt x="107" y="74"/>
                    </a:cubicBezTo>
                    <a:cubicBezTo>
                      <a:pt x="104" y="87"/>
                      <a:pt x="96" y="98"/>
                      <a:pt x="85" y="104"/>
                    </a:cubicBezTo>
                    <a:cubicBezTo>
                      <a:pt x="74" y="111"/>
                      <a:pt x="61" y="113"/>
                      <a:pt x="48" y="110"/>
                    </a:cubicBezTo>
                    <a:cubicBezTo>
                      <a:pt x="35" y="107"/>
                      <a:pt x="25" y="100"/>
                      <a:pt x="18" y="8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8" name="Freeform 916"/>
              <p:cNvSpPr>
                <a:spLocks/>
              </p:cNvSpPr>
              <p:nvPr userDrawn="1"/>
            </p:nvSpPr>
            <p:spPr bwMode="auto">
              <a:xfrm>
                <a:off x="4068890" y="1496141"/>
                <a:ext cx="229489" cy="223732"/>
              </a:xfrm>
              <a:custGeom>
                <a:avLst/>
                <a:gdLst>
                  <a:gd name="T0" fmla="*/ 5 w 33"/>
                  <a:gd name="T1" fmla="*/ 23 h 32"/>
                  <a:gd name="T2" fmla="*/ 5 w 33"/>
                  <a:gd name="T3" fmla="*/ 23 h 32"/>
                  <a:gd name="T4" fmla="*/ 2 w 33"/>
                  <a:gd name="T5" fmla="*/ 10 h 32"/>
                  <a:gd name="T6" fmla="*/ 18 w 33"/>
                  <a:gd name="T7" fmla="*/ 1 h 32"/>
                  <a:gd name="T8" fmla="*/ 28 w 33"/>
                  <a:gd name="T9" fmla="*/ 8 h 32"/>
                  <a:gd name="T10" fmla="*/ 28 w 33"/>
                  <a:gd name="T11" fmla="*/ 8 h 32"/>
                  <a:gd name="T12" fmla="*/ 31 w 33"/>
                  <a:gd name="T13" fmla="*/ 21 h 32"/>
                  <a:gd name="T14" fmla="*/ 15 w 33"/>
                  <a:gd name="T15" fmla="*/ 30 h 32"/>
                  <a:gd name="T16" fmla="*/ 5 w 33"/>
                  <a:gd name="T1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5" y="23"/>
                    </a:moveTo>
                    <a:cubicBezTo>
                      <a:pt x="5" y="23"/>
                      <a:pt x="5" y="23"/>
                      <a:pt x="5" y="23"/>
                    </a:cubicBezTo>
                    <a:cubicBezTo>
                      <a:pt x="2" y="17"/>
                      <a:pt x="0" y="12"/>
                      <a:pt x="2" y="1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0" y="0"/>
                      <a:pt x="25" y="3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14"/>
                      <a:pt x="33" y="19"/>
                      <a:pt x="31" y="2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2"/>
                      <a:pt x="8" y="28"/>
                      <a:pt x="5" y="23"/>
                    </a:cubicBezTo>
                  </a:path>
                </a:pathLst>
              </a:cu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9" name="Freeform 925"/>
              <p:cNvSpPr>
                <a:spLocks/>
              </p:cNvSpPr>
              <p:nvPr userDrawn="1"/>
            </p:nvSpPr>
            <p:spPr bwMode="auto">
              <a:xfrm>
                <a:off x="4454314" y="1031015"/>
                <a:ext cx="5884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0" name="Freeform 926"/>
              <p:cNvSpPr>
                <a:spLocks/>
              </p:cNvSpPr>
              <p:nvPr userDrawn="1"/>
            </p:nvSpPr>
            <p:spPr bwMode="auto">
              <a:xfrm>
                <a:off x="4410181" y="1066341"/>
                <a:ext cx="14711" cy="883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1" name="Freeform 927"/>
              <p:cNvSpPr>
                <a:spLocks noEditPoints="1"/>
              </p:cNvSpPr>
              <p:nvPr userDrawn="1"/>
            </p:nvSpPr>
            <p:spPr bwMode="auto">
              <a:xfrm>
                <a:off x="4321916" y="969195"/>
                <a:ext cx="664930" cy="688858"/>
              </a:xfrm>
              <a:custGeom>
                <a:avLst/>
                <a:gdLst>
                  <a:gd name="T0" fmla="*/ 37 w 95"/>
                  <a:gd name="T1" fmla="*/ 97 h 98"/>
                  <a:gd name="T2" fmla="*/ 38 w 95"/>
                  <a:gd name="T3" fmla="*/ 97 h 98"/>
                  <a:gd name="T4" fmla="*/ 37 w 95"/>
                  <a:gd name="T5" fmla="*/ 97 h 98"/>
                  <a:gd name="T6" fmla="*/ 37 w 95"/>
                  <a:gd name="T7" fmla="*/ 96 h 98"/>
                  <a:gd name="T8" fmla="*/ 37 w 95"/>
                  <a:gd name="T9" fmla="*/ 97 h 98"/>
                  <a:gd name="T10" fmla="*/ 37 w 95"/>
                  <a:gd name="T11" fmla="*/ 96 h 98"/>
                  <a:gd name="T12" fmla="*/ 95 w 95"/>
                  <a:gd name="T13" fmla="*/ 64 h 98"/>
                  <a:gd name="T14" fmla="*/ 74 w 95"/>
                  <a:gd name="T15" fmla="*/ 90 h 98"/>
                  <a:gd name="T16" fmla="*/ 48 w 95"/>
                  <a:gd name="T17" fmla="*/ 98 h 98"/>
                  <a:gd name="T18" fmla="*/ 48 w 95"/>
                  <a:gd name="T19" fmla="*/ 98 h 98"/>
                  <a:gd name="T20" fmla="*/ 74 w 95"/>
                  <a:gd name="T21" fmla="*/ 90 h 98"/>
                  <a:gd name="T22" fmla="*/ 95 w 95"/>
                  <a:gd name="T23" fmla="*/ 64 h 98"/>
                  <a:gd name="T24" fmla="*/ 1 w 95"/>
                  <a:gd name="T25" fmla="*/ 37 h 98"/>
                  <a:gd name="T26" fmla="*/ 1 w 95"/>
                  <a:gd name="T27" fmla="*/ 37 h 98"/>
                  <a:gd name="T28" fmla="*/ 0 w 95"/>
                  <a:gd name="T29" fmla="*/ 38 h 98"/>
                  <a:gd name="T30" fmla="*/ 1 w 95"/>
                  <a:gd name="T31" fmla="*/ 37 h 98"/>
                  <a:gd name="T32" fmla="*/ 1 w 95"/>
                  <a:gd name="T33" fmla="*/ 37 h 98"/>
                  <a:gd name="T34" fmla="*/ 1 w 95"/>
                  <a:gd name="T35" fmla="*/ 37 h 98"/>
                  <a:gd name="T36" fmla="*/ 1 w 95"/>
                  <a:gd name="T37" fmla="*/ 37 h 98"/>
                  <a:gd name="T38" fmla="*/ 1 w 95"/>
                  <a:gd name="T39" fmla="*/ 37 h 98"/>
                  <a:gd name="T40" fmla="*/ 90 w 95"/>
                  <a:gd name="T41" fmla="*/ 23 h 98"/>
                  <a:gd name="T42" fmla="*/ 90 w 95"/>
                  <a:gd name="T43" fmla="*/ 23 h 98"/>
                  <a:gd name="T44" fmla="*/ 90 w 95"/>
                  <a:gd name="T45" fmla="*/ 23 h 98"/>
                  <a:gd name="T46" fmla="*/ 90 w 95"/>
                  <a:gd name="T47" fmla="*/ 23 h 98"/>
                  <a:gd name="T48" fmla="*/ 90 w 95"/>
                  <a:gd name="T49" fmla="*/ 23 h 98"/>
                  <a:gd name="T50" fmla="*/ 59 w 95"/>
                  <a:gd name="T51" fmla="*/ 1 h 98"/>
                  <a:gd name="T52" fmla="*/ 60 w 95"/>
                  <a:gd name="T53" fmla="*/ 1 h 98"/>
                  <a:gd name="T54" fmla="*/ 60 w 95"/>
                  <a:gd name="T55" fmla="*/ 1 h 98"/>
                  <a:gd name="T56" fmla="*/ 60 w 95"/>
                  <a:gd name="T57" fmla="*/ 1 h 98"/>
                  <a:gd name="T58" fmla="*/ 59 w 95"/>
                  <a:gd name="T59" fmla="*/ 1 h 98"/>
                  <a:gd name="T60" fmla="*/ 48 w 95"/>
                  <a:gd name="T61" fmla="*/ 0 h 98"/>
                  <a:gd name="T62" fmla="*/ 1 w 95"/>
                  <a:gd name="T63" fmla="*/ 36 h 98"/>
                  <a:gd name="T64" fmla="*/ 13 w 95"/>
                  <a:gd name="T65" fmla="*/ 15 h 98"/>
                  <a:gd name="T66" fmla="*/ 14 w 95"/>
                  <a:gd name="T67" fmla="*/ 14 h 98"/>
                  <a:gd name="T68" fmla="*/ 19 w 95"/>
                  <a:gd name="T69" fmla="*/ 9 h 98"/>
                  <a:gd name="T70" fmla="*/ 20 w 95"/>
                  <a:gd name="T71" fmla="*/ 9 h 98"/>
                  <a:gd name="T72" fmla="*/ 34 w 95"/>
                  <a:gd name="T73" fmla="*/ 2 h 98"/>
                  <a:gd name="T74" fmla="*/ 35 w 95"/>
                  <a:gd name="T75" fmla="*/ 2 h 98"/>
                  <a:gd name="T76" fmla="*/ 36 w 95"/>
                  <a:gd name="T77" fmla="*/ 1 h 98"/>
                  <a:gd name="T78" fmla="*/ 48 w 95"/>
                  <a:gd name="T79" fmla="*/ 0 h 98"/>
                  <a:gd name="T80" fmla="*/ 48 w 95"/>
                  <a:gd name="T81" fmla="*/ 0 h 98"/>
                  <a:gd name="T82" fmla="*/ 48 w 95"/>
                  <a:gd name="T83" fmla="*/ 0 h 98"/>
                  <a:gd name="T84" fmla="*/ 48 w 95"/>
                  <a:gd name="T85" fmla="*/ 0 h 98"/>
                  <a:gd name="T86" fmla="*/ 48 w 95"/>
                  <a:gd name="T8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5" h="98">
                    <a:moveTo>
                      <a:pt x="37" y="97"/>
                    </a:move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7" y="97"/>
                    </a:cubicBezTo>
                    <a:moveTo>
                      <a:pt x="37" y="96"/>
                    </a:moveTo>
                    <a:cubicBezTo>
                      <a:pt x="37" y="97"/>
                      <a:pt x="37" y="97"/>
                      <a:pt x="37" y="97"/>
                    </a:cubicBezTo>
                    <a:cubicBezTo>
                      <a:pt x="37" y="97"/>
                      <a:pt x="37" y="97"/>
                      <a:pt x="37" y="96"/>
                    </a:cubicBezTo>
                    <a:moveTo>
                      <a:pt x="95" y="64"/>
                    </a:moveTo>
                    <a:cubicBezTo>
                      <a:pt x="92" y="75"/>
                      <a:pt x="84" y="84"/>
                      <a:pt x="74" y="90"/>
                    </a:cubicBezTo>
                    <a:cubicBezTo>
                      <a:pt x="66" y="95"/>
                      <a:pt x="57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7" y="98"/>
                      <a:pt x="66" y="95"/>
                      <a:pt x="74" y="90"/>
                    </a:cubicBezTo>
                    <a:cubicBezTo>
                      <a:pt x="84" y="84"/>
                      <a:pt x="92" y="75"/>
                      <a:pt x="95" y="64"/>
                    </a:cubicBezTo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0" y="38"/>
                      <a:pt x="0" y="38"/>
                    </a:cubicBezTo>
                    <a:cubicBezTo>
                      <a:pt x="0" y="38"/>
                      <a:pt x="1" y="38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moveTo>
                      <a:pt x="90" y="23"/>
                    </a:move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moveTo>
                      <a:pt x="59" y="1"/>
                    </a:moveTo>
                    <a:cubicBezTo>
                      <a:pt x="59" y="1"/>
                      <a:pt x="60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0" y="1"/>
                      <a:pt x="59" y="1"/>
                      <a:pt x="59" y="1"/>
                    </a:cubicBezTo>
                    <a:moveTo>
                      <a:pt x="48" y="0"/>
                    </a:moveTo>
                    <a:cubicBezTo>
                      <a:pt x="26" y="0"/>
                      <a:pt x="6" y="14"/>
                      <a:pt x="1" y="36"/>
                    </a:cubicBezTo>
                    <a:cubicBezTo>
                      <a:pt x="3" y="28"/>
                      <a:pt x="7" y="21"/>
                      <a:pt x="13" y="15"/>
                    </a:cubicBezTo>
                    <a:cubicBezTo>
                      <a:pt x="13" y="15"/>
                      <a:pt x="13" y="14"/>
                      <a:pt x="14" y="14"/>
                    </a:cubicBezTo>
                    <a:cubicBezTo>
                      <a:pt x="15" y="12"/>
                      <a:pt x="17" y="10"/>
                      <a:pt x="19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4" y="6"/>
                      <a:pt x="29" y="3"/>
                      <a:pt x="34" y="2"/>
                    </a:cubicBezTo>
                    <a:cubicBezTo>
                      <a:pt x="34" y="2"/>
                      <a:pt x="34" y="2"/>
                      <a:pt x="35" y="2"/>
                    </a:cubicBezTo>
                    <a:cubicBezTo>
                      <a:pt x="35" y="1"/>
                      <a:pt x="35" y="1"/>
                      <a:pt x="36" y="1"/>
                    </a:cubicBezTo>
                    <a:cubicBezTo>
                      <a:pt x="40" y="0"/>
                      <a:pt x="44" y="0"/>
                      <a:pt x="48" y="0"/>
                    </a:cubicBezTo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595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2" name="Freeform 928"/>
              <p:cNvSpPr>
                <a:spLocks/>
              </p:cNvSpPr>
              <p:nvPr userDrawn="1"/>
            </p:nvSpPr>
            <p:spPr bwMode="auto">
              <a:xfrm>
                <a:off x="4683803" y="995689"/>
                <a:ext cx="288332" cy="541666"/>
              </a:xfrm>
              <a:custGeom>
                <a:avLst/>
                <a:gdLst>
                  <a:gd name="T0" fmla="*/ 0 w 41"/>
                  <a:gd name="T1" fmla="*/ 0 h 77"/>
                  <a:gd name="T2" fmla="*/ 0 w 41"/>
                  <a:gd name="T3" fmla="*/ 10 h 77"/>
                  <a:gd name="T4" fmla="*/ 27 w 41"/>
                  <a:gd name="T5" fmla="*/ 30 h 77"/>
                  <a:gd name="T6" fmla="*/ 33 w 41"/>
                  <a:gd name="T7" fmla="*/ 64 h 77"/>
                  <a:gd name="T8" fmla="*/ 33 w 41"/>
                  <a:gd name="T9" fmla="*/ 64 h 77"/>
                  <a:gd name="T10" fmla="*/ 28 w 41"/>
                  <a:gd name="T11" fmla="*/ 77 h 77"/>
                  <a:gd name="T12" fmla="*/ 40 w 41"/>
                  <a:gd name="T13" fmla="*/ 55 h 77"/>
                  <a:gd name="T14" fmla="*/ 40 w 41"/>
                  <a:gd name="T15" fmla="*/ 55 h 77"/>
                  <a:gd name="T16" fmla="*/ 41 w 41"/>
                  <a:gd name="T17" fmla="*/ 45 h 77"/>
                  <a:gd name="T18" fmla="*/ 41 w 41"/>
                  <a:gd name="T19" fmla="*/ 44 h 77"/>
                  <a:gd name="T20" fmla="*/ 34 w 41"/>
                  <a:gd name="T21" fmla="*/ 21 h 77"/>
                  <a:gd name="T22" fmla="*/ 7 w 41"/>
                  <a:gd name="T23" fmla="*/ 1 h 77"/>
                  <a:gd name="T24" fmla="*/ 0 w 41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77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1" y="13"/>
                      <a:pt x="21" y="20"/>
                      <a:pt x="27" y="30"/>
                    </a:cubicBezTo>
                    <a:cubicBezTo>
                      <a:pt x="33" y="40"/>
                      <a:pt x="35" y="52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2" y="69"/>
                      <a:pt x="30" y="73"/>
                      <a:pt x="28" y="77"/>
                    </a:cubicBezTo>
                    <a:cubicBezTo>
                      <a:pt x="34" y="71"/>
                      <a:pt x="38" y="63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1" y="52"/>
                      <a:pt x="41" y="48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36"/>
                      <a:pt x="39" y="28"/>
                      <a:pt x="34" y="21"/>
                    </a:cubicBezTo>
                    <a:cubicBezTo>
                      <a:pt x="28" y="11"/>
                      <a:pt x="18" y="4"/>
                      <a:pt x="7" y="1"/>
                    </a:cubicBezTo>
                    <a:cubicBezTo>
                      <a:pt x="4" y="1"/>
                      <a:pt x="2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4" name="Freeform 930"/>
              <p:cNvSpPr>
                <a:spLocks/>
              </p:cNvSpPr>
              <p:nvPr userDrawn="1"/>
            </p:nvSpPr>
            <p:spPr bwMode="auto">
              <a:xfrm>
                <a:off x="4677918" y="995689"/>
                <a:ext cx="5884" cy="70652"/>
              </a:xfrm>
              <a:custGeom>
                <a:avLst/>
                <a:gdLst>
                  <a:gd name="T0" fmla="*/ 0 w 1"/>
                  <a:gd name="T1" fmla="*/ 0 h 10"/>
                  <a:gd name="T2" fmla="*/ 0 w 1"/>
                  <a:gd name="T3" fmla="*/ 10 h 10"/>
                  <a:gd name="T4" fmla="*/ 0 w 1"/>
                  <a:gd name="T5" fmla="*/ 10 h 10"/>
                  <a:gd name="T6" fmla="*/ 1 w 1"/>
                  <a:gd name="T7" fmla="*/ 10 h 10"/>
                  <a:gd name="T8" fmla="*/ 1 w 1"/>
                  <a:gd name="T9" fmla="*/ 0 h 10"/>
                  <a:gd name="T10" fmla="*/ 0 w 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CDCD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5" name="Freeform 931"/>
              <p:cNvSpPr>
                <a:spLocks/>
              </p:cNvSpPr>
              <p:nvPr userDrawn="1"/>
            </p:nvSpPr>
            <p:spPr bwMode="auto">
              <a:xfrm>
                <a:off x="4560232" y="1010408"/>
                <a:ext cx="5884" cy="55933"/>
              </a:xfrm>
              <a:custGeom>
                <a:avLst/>
                <a:gdLst>
                  <a:gd name="T0" fmla="*/ 1 w 1"/>
                  <a:gd name="T1" fmla="*/ 0 h 8"/>
                  <a:gd name="T2" fmla="*/ 0 w 1"/>
                  <a:gd name="T3" fmla="*/ 0 h 8"/>
                  <a:gd name="T4" fmla="*/ 0 w 1"/>
                  <a:gd name="T5" fmla="*/ 8 h 8"/>
                  <a:gd name="T6" fmla="*/ 1 w 1"/>
                  <a:gd name="T7" fmla="*/ 8 h 8"/>
                  <a:gd name="T8" fmla="*/ 1 w 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6" name="Freeform 932"/>
              <p:cNvSpPr>
                <a:spLocks/>
              </p:cNvSpPr>
              <p:nvPr userDrawn="1"/>
            </p:nvSpPr>
            <p:spPr bwMode="auto">
              <a:xfrm>
                <a:off x="4566116" y="1010408"/>
                <a:ext cx="5884" cy="55933"/>
              </a:xfrm>
              <a:custGeom>
                <a:avLst/>
                <a:gdLst>
                  <a:gd name="T0" fmla="*/ 1 w 1"/>
                  <a:gd name="T1" fmla="*/ 0 h 8"/>
                  <a:gd name="T2" fmla="*/ 0 w 1"/>
                  <a:gd name="T3" fmla="*/ 0 h 8"/>
                  <a:gd name="T4" fmla="*/ 0 w 1"/>
                  <a:gd name="T5" fmla="*/ 8 h 8"/>
                  <a:gd name="T6" fmla="*/ 1 w 1"/>
                  <a:gd name="T7" fmla="*/ 7 h 8"/>
                  <a:gd name="T8" fmla="*/ 1 w 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DCD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7" name="Freeform 933"/>
              <p:cNvSpPr>
                <a:spLocks/>
              </p:cNvSpPr>
              <p:nvPr userDrawn="1"/>
            </p:nvSpPr>
            <p:spPr bwMode="auto">
              <a:xfrm>
                <a:off x="4389586" y="1010408"/>
                <a:ext cx="170646" cy="141304"/>
              </a:xfrm>
              <a:custGeom>
                <a:avLst/>
                <a:gdLst>
                  <a:gd name="T0" fmla="*/ 24 w 24"/>
                  <a:gd name="T1" fmla="*/ 0 h 20"/>
                  <a:gd name="T2" fmla="*/ 15 w 24"/>
                  <a:gd name="T3" fmla="*/ 5 h 20"/>
                  <a:gd name="T4" fmla="*/ 0 w 24"/>
                  <a:gd name="T5" fmla="*/ 20 h 20"/>
                  <a:gd name="T6" fmla="*/ 8 w 24"/>
                  <a:gd name="T7" fmla="*/ 14 h 20"/>
                  <a:gd name="T8" fmla="*/ 24 w 24"/>
                  <a:gd name="T9" fmla="*/ 8 h 20"/>
                  <a:gd name="T10" fmla="*/ 24 w 2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0">
                    <a:moveTo>
                      <a:pt x="24" y="0"/>
                    </a:moveTo>
                    <a:cubicBezTo>
                      <a:pt x="21" y="1"/>
                      <a:pt x="18" y="3"/>
                      <a:pt x="15" y="5"/>
                    </a:cubicBezTo>
                    <a:cubicBezTo>
                      <a:pt x="9" y="8"/>
                      <a:pt x="4" y="14"/>
                      <a:pt x="0" y="20"/>
                    </a:cubicBezTo>
                    <a:cubicBezTo>
                      <a:pt x="2" y="18"/>
                      <a:pt x="5" y="15"/>
                      <a:pt x="8" y="14"/>
                    </a:cubicBezTo>
                    <a:cubicBezTo>
                      <a:pt x="13" y="11"/>
                      <a:pt x="18" y="8"/>
                      <a:pt x="24" y="8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F9F7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8" name="Freeform 934"/>
              <p:cNvSpPr>
                <a:spLocks/>
              </p:cNvSpPr>
              <p:nvPr userDrawn="1"/>
            </p:nvSpPr>
            <p:spPr bwMode="auto">
              <a:xfrm>
                <a:off x="4292494" y="892655"/>
                <a:ext cx="756137" cy="506340"/>
              </a:xfrm>
              <a:custGeom>
                <a:avLst/>
                <a:gdLst>
                  <a:gd name="T0" fmla="*/ 5 w 108"/>
                  <a:gd name="T1" fmla="*/ 48 h 72"/>
                  <a:gd name="T2" fmla="*/ 64 w 108"/>
                  <a:gd name="T3" fmla="*/ 12 h 72"/>
                  <a:gd name="T4" fmla="*/ 94 w 108"/>
                  <a:gd name="T5" fmla="*/ 34 h 72"/>
                  <a:gd name="T6" fmla="*/ 100 w 108"/>
                  <a:gd name="T7" fmla="*/ 71 h 72"/>
                  <a:gd name="T8" fmla="*/ 105 w 108"/>
                  <a:gd name="T9" fmla="*/ 72 h 72"/>
                  <a:gd name="T10" fmla="*/ 105 w 108"/>
                  <a:gd name="T11" fmla="*/ 72 h 72"/>
                  <a:gd name="T12" fmla="*/ 98 w 108"/>
                  <a:gd name="T13" fmla="*/ 31 h 72"/>
                  <a:gd name="T14" fmla="*/ 65 w 108"/>
                  <a:gd name="T15" fmla="*/ 7 h 72"/>
                  <a:gd name="T16" fmla="*/ 0 w 108"/>
                  <a:gd name="T17" fmla="*/ 47 h 72"/>
                  <a:gd name="T18" fmla="*/ 5 w 108"/>
                  <a:gd name="T19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72">
                    <a:moveTo>
                      <a:pt x="5" y="48"/>
                    </a:moveTo>
                    <a:cubicBezTo>
                      <a:pt x="11" y="22"/>
                      <a:pt x="37" y="6"/>
                      <a:pt x="64" y="12"/>
                    </a:cubicBezTo>
                    <a:cubicBezTo>
                      <a:pt x="76" y="15"/>
                      <a:pt x="87" y="23"/>
                      <a:pt x="94" y="34"/>
                    </a:cubicBezTo>
                    <a:cubicBezTo>
                      <a:pt x="101" y="45"/>
                      <a:pt x="103" y="58"/>
                      <a:pt x="100" y="71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8" y="58"/>
                      <a:pt x="106" y="43"/>
                      <a:pt x="98" y="31"/>
                    </a:cubicBezTo>
                    <a:cubicBezTo>
                      <a:pt x="91" y="19"/>
                      <a:pt x="79" y="10"/>
                      <a:pt x="65" y="7"/>
                    </a:cubicBezTo>
                    <a:cubicBezTo>
                      <a:pt x="36" y="0"/>
                      <a:pt x="7" y="18"/>
                      <a:pt x="0" y="47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9" name="Freeform 935"/>
              <p:cNvSpPr>
                <a:spLocks/>
              </p:cNvSpPr>
              <p:nvPr userDrawn="1"/>
            </p:nvSpPr>
            <p:spPr bwMode="auto">
              <a:xfrm>
                <a:off x="4207171" y="1454928"/>
                <a:ext cx="182414" cy="161911"/>
              </a:xfrm>
              <a:custGeom>
                <a:avLst/>
                <a:gdLst>
                  <a:gd name="T0" fmla="*/ 11 w 26"/>
                  <a:gd name="T1" fmla="*/ 21 h 23"/>
                  <a:gd name="T2" fmla="*/ 22 w 26"/>
                  <a:gd name="T3" fmla="*/ 14 h 23"/>
                  <a:gd name="T4" fmla="*/ 26 w 26"/>
                  <a:gd name="T5" fmla="*/ 10 h 23"/>
                  <a:gd name="T6" fmla="*/ 23 w 26"/>
                  <a:gd name="T7" fmla="*/ 6 h 23"/>
                  <a:gd name="T8" fmla="*/ 20 w 26"/>
                  <a:gd name="T9" fmla="*/ 1 h 23"/>
                  <a:gd name="T10" fmla="*/ 15 w 26"/>
                  <a:gd name="T11" fmla="*/ 2 h 23"/>
                  <a:gd name="T12" fmla="*/ 3 w 26"/>
                  <a:gd name="T13" fmla="*/ 9 h 23"/>
                  <a:gd name="T14" fmla="*/ 2 w 26"/>
                  <a:gd name="T15" fmla="*/ 18 h 23"/>
                  <a:gd name="T16" fmla="*/ 2 w 26"/>
                  <a:gd name="T17" fmla="*/ 18 h 23"/>
                  <a:gd name="T18" fmla="*/ 11 w 26"/>
                  <a:gd name="T19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3">
                    <a:moveTo>
                      <a:pt x="11" y="21"/>
                    </a:moveTo>
                    <a:cubicBezTo>
                      <a:pt x="15" y="19"/>
                      <a:pt x="19" y="17"/>
                      <a:pt x="22" y="14"/>
                    </a:cubicBezTo>
                    <a:cubicBezTo>
                      <a:pt x="24" y="13"/>
                      <a:pt x="25" y="12"/>
                      <a:pt x="26" y="10"/>
                    </a:cubicBezTo>
                    <a:cubicBezTo>
                      <a:pt x="25" y="8"/>
                      <a:pt x="24" y="7"/>
                      <a:pt x="23" y="6"/>
                    </a:cubicBezTo>
                    <a:cubicBezTo>
                      <a:pt x="22" y="4"/>
                      <a:pt x="21" y="3"/>
                      <a:pt x="20" y="1"/>
                    </a:cubicBezTo>
                    <a:cubicBezTo>
                      <a:pt x="18" y="0"/>
                      <a:pt x="16" y="1"/>
                      <a:pt x="15" y="2"/>
                    </a:cubicBezTo>
                    <a:cubicBezTo>
                      <a:pt x="11" y="4"/>
                      <a:pt x="7" y="6"/>
                      <a:pt x="3" y="9"/>
                    </a:cubicBezTo>
                    <a:cubicBezTo>
                      <a:pt x="0" y="11"/>
                      <a:pt x="0" y="14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5" y="21"/>
                      <a:pt x="8" y="23"/>
                      <a:pt x="11" y="2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0" name="Freeform 936"/>
              <p:cNvSpPr>
                <a:spLocks/>
              </p:cNvSpPr>
              <p:nvPr userDrawn="1"/>
            </p:nvSpPr>
            <p:spPr bwMode="auto">
              <a:xfrm>
                <a:off x="3724656" y="1552074"/>
                <a:ext cx="482515" cy="323822"/>
              </a:xfrm>
              <a:custGeom>
                <a:avLst/>
                <a:gdLst>
                  <a:gd name="T0" fmla="*/ 9 w 69"/>
                  <a:gd name="T1" fmla="*/ 44 h 46"/>
                  <a:gd name="T2" fmla="*/ 69 w 69"/>
                  <a:gd name="T3" fmla="*/ 7 h 46"/>
                  <a:gd name="T4" fmla="*/ 68 w 69"/>
                  <a:gd name="T5" fmla="*/ 6 h 46"/>
                  <a:gd name="T6" fmla="*/ 68 w 69"/>
                  <a:gd name="T7" fmla="*/ 6 h 46"/>
                  <a:gd name="T8" fmla="*/ 65 w 69"/>
                  <a:gd name="T9" fmla="*/ 0 h 46"/>
                  <a:gd name="T10" fmla="*/ 5 w 69"/>
                  <a:gd name="T11" fmla="*/ 37 h 46"/>
                  <a:gd name="T12" fmla="*/ 1 w 69"/>
                  <a:gd name="T13" fmla="*/ 44 h 46"/>
                  <a:gd name="T14" fmla="*/ 1 w 69"/>
                  <a:gd name="T15" fmla="*/ 44 h 46"/>
                  <a:gd name="T16" fmla="*/ 9 w 69"/>
                  <a:gd name="T17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46">
                    <a:moveTo>
                      <a:pt x="9" y="44"/>
                    </a:moveTo>
                    <a:cubicBezTo>
                      <a:pt x="69" y="7"/>
                      <a:pt x="69" y="7"/>
                      <a:pt x="69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7" y="4"/>
                      <a:pt x="66" y="2"/>
                      <a:pt x="65" y="0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2" y="39"/>
                      <a:pt x="0" y="42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6"/>
                      <a:pt x="6" y="46"/>
                      <a:pt x="9" y="44"/>
                    </a:cubicBezTo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561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841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70E33-48E1-46FD-8F5A-AF2F185038B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845" y="0"/>
            <a:ext cx="9140155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6796" y="961362"/>
            <a:ext cx="8640960" cy="396044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95536" y="19722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補給站</a:t>
            </a:r>
            <a:endParaRPr lang="zh-TW" altLang="en-US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2" name="群組 91"/>
          <p:cNvGrpSpPr/>
          <p:nvPr userDrawn="1"/>
        </p:nvGrpSpPr>
        <p:grpSpPr>
          <a:xfrm rot="20020290">
            <a:off x="2906008" y="132848"/>
            <a:ext cx="870882" cy="670147"/>
            <a:chOff x="3689350" y="869104"/>
            <a:chExt cx="1388703" cy="1068613"/>
          </a:xfrm>
        </p:grpSpPr>
        <p:sp>
          <p:nvSpPr>
            <p:cNvPr id="77" name="Freeform 915"/>
            <p:cNvSpPr>
              <a:spLocks/>
            </p:cNvSpPr>
            <p:nvPr userDrawn="1"/>
          </p:nvSpPr>
          <p:spPr bwMode="auto">
            <a:xfrm>
              <a:off x="3689350" y="1510861"/>
              <a:ext cx="603144" cy="426856"/>
            </a:xfrm>
            <a:custGeom>
              <a:avLst/>
              <a:gdLst>
                <a:gd name="T0" fmla="*/ 4 w 86"/>
                <a:gd name="T1" fmla="*/ 55 h 61"/>
                <a:gd name="T2" fmla="*/ 4 w 86"/>
                <a:gd name="T3" fmla="*/ 55 h 61"/>
                <a:gd name="T4" fmla="*/ 10 w 86"/>
                <a:gd name="T5" fmla="*/ 37 h 61"/>
                <a:gd name="T6" fmla="*/ 64 w 86"/>
                <a:gd name="T7" fmla="*/ 4 h 61"/>
                <a:gd name="T8" fmla="*/ 82 w 86"/>
                <a:gd name="T9" fmla="*/ 6 h 61"/>
                <a:gd name="T10" fmla="*/ 82 w 86"/>
                <a:gd name="T11" fmla="*/ 6 h 61"/>
                <a:gd name="T12" fmla="*/ 76 w 86"/>
                <a:gd name="T13" fmla="*/ 24 h 61"/>
                <a:gd name="T14" fmla="*/ 22 w 86"/>
                <a:gd name="T15" fmla="*/ 57 h 61"/>
                <a:gd name="T16" fmla="*/ 4 w 86"/>
                <a:gd name="T17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61">
                  <a:moveTo>
                    <a:pt x="4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0" y="50"/>
                    <a:pt x="3" y="42"/>
                    <a:pt x="10" y="37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71" y="0"/>
                    <a:pt x="79" y="1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6" y="12"/>
                    <a:pt x="83" y="20"/>
                    <a:pt x="76" y="24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5" y="61"/>
                    <a:pt x="7" y="60"/>
                    <a:pt x="4" y="55"/>
                  </a:cubicBezTo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grpSp>
          <p:nvGrpSpPr>
            <p:cNvPr id="91" name="群組 90"/>
            <p:cNvGrpSpPr/>
            <p:nvPr userDrawn="1"/>
          </p:nvGrpSpPr>
          <p:grpSpPr>
            <a:xfrm>
              <a:off x="3724656" y="869104"/>
              <a:ext cx="1353397" cy="1006792"/>
              <a:chOff x="3724656" y="869104"/>
              <a:chExt cx="1353397" cy="1006792"/>
            </a:xfrm>
          </p:grpSpPr>
          <p:sp>
            <p:nvSpPr>
              <p:cNvPr id="73" name="Rectangle 876"/>
              <p:cNvSpPr>
                <a:spLocks noChangeArrowheads="1"/>
              </p:cNvSpPr>
              <p:nvPr userDrawn="1"/>
            </p:nvSpPr>
            <p:spPr bwMode="auto">
              <a:xfrm>
                <a:off x="4251304" y="1025128"/>
                <a:ext cx="208894" cy="5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6" name="Freeform 914"/>
              <p:cNvSpPr>
                <a:spLocks noEditPoints="1"/>
              </p:cNvSpPr>
              <p:nvPr userDrawn="1"/>
            </p:nvSpPr>
            <p:spPr bwMode="auto">
              <a:xfrm>
                <a:off x="4242477" y="869104"/>
                <a:ext cx="835576" cy="859600"/>
              </a:xfrm>
              <a:custGeom>
                <a:avLst/>
                <a:gdLst>
                  <a:gd name="T0" fmla="*/ 89 w 119"/>
                  <a:gd name="T1" fmla="*/ 111 h 122"/>
                  <a:gd name="T2" fmla="*/ 115 w 119"/>
                  <a:gd name="T3" fmla="*/ 76 h 122"/>
                  <a:gd name="T4" fmla="*/ 108 w 119"/>
                  <a:gd name="T5" fmla="*/ 33 h 122"/>
                  <a:gd name="T6" fmla="*/ 72 w 119"/>
                  <a:gd name="T7" fmla="*/ 7 h 122"/>
                  <a:gd name="T8" fmla="*/ 4 w 119"/>
                  <a:gd name="T9" fmla="*/ 50 h 122"/>
                  <a:gd name="T10" fmla="*/ 11 w 119"/>
                  <a:gd name="T11" fmla="*/ 93 h 122"/>
                  <a:gd name="T12" fmla="*/ 46 w 119"/>
                  <a:gd name="T13" fmla="*/ 118 h 122"/>
                  <a:gd name="T14" fmla="*/ 89 w 119"/>
                  <a:gd name="T15" fmla="*/ 111 h 122"/>
                  <a:gd name="T16" fmla="*/ 18 w 119"/>
                  <a:gd name="T17" fmla="*/ 89 h 122"/>
                  <a:gd name="T18" fmla="*/ 12 w 119"/>
                  <a:gd name="T19" fmla="*/ 51 h 122"/>
                  <a:gd name="T20" fmla="*/ 71 w 119"/>
                  <a:gd name="T21" fmla="*/ 15 h 122"/>
                  <a:gd name="T22" fmla="*/ 101 w 119"/>
                  <a:gd name="T23" fmla="*/ 37 h 122"/>
                  <a:gd name="T24" fmla="*/ 107 w 119"/>
                  <a:gd name="T25" fmla="*/ 74 h 122"/>
                  <a:gd name="T26" fmla="*/ 85 w 119"/>
                  <a:gd name="T27" fmla="*/ 104 h 122"/>
                  <a:gd name="T28" fmla="*/ 48 w 119"/>
                  <a:gd name="T29" fmla="*/ 110 h 122"/>
                  <a:gd name="T30" fmla="*/ 18 w 119"/>
                  <a:gd name="T31" fmla="*/ 8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122">
                    <a:moveTo>
                      <a:pt x="89" y="111"/>
                    </a:moveTo>
                    <a:cubicBezTo>
                      <a:pt x="102" y="103"/>
                      <a:pt x="112" y="91"/>
                      <a:pt x="115" y="76"/>
                    </a:cubicBezTo>
                    <a:cubicBezTo>
                      <a:pt x="119" y="61"/>
                      <a:pt x="116" y="46"/>
                      <a:pt x="108" y="33"/>
                    </a:cubicBezTo>
                    <a:cubicBezTo>
                      <a:pt x="100" y="20"/>
                      <a:pt x="87" y="11"/>
                      <a:pt x="72" y="7"/>
                    </a:cubicBezTo>
                    <a:cubicBezTo>
                      <a:pt x="42" y="0"/>
                      <a:pt x="11" y="19"/>
                      <a:pt x="4" y="50"/>
                    </a:cubicBezTo>
                    <a:cubicBezTo>
                      <a:pt x="0" y="64"/>
                      <a:pt x="3" y="80"/>
                      <a:pt x="11" y="93"/>
                    </a:cubicBezTo>
                    <a:cubicBezTo>
                      <a:pt x="19" y="106"/>
                      <a:pt x="31" y="115"/>
                      <a:pt x="46" y="118"/>
                    </a:cubicBezTo>
                    <a:cubicBezTo>
                      <a:pt x="61" y="122"/>
                      <a:pt x="76" y="119"/>
                      <a:pt x="89" y="111"/>
                    </a:cubicBezTo>
                    <a:moveTo>
                      <a:pt x="18" y="89"/>
                    </a:moveTo>
                    <a:cubicBezTo>
                      <a:pt x="11" y="77"/>
                      <a:pt x="9" y="64"/>
                      <a:pt x="12" y="51"/>
                    </a:cubicBezTo>
                    <a:cubicBezTo>
                      <a:pt x="18" y="25"/>
                      <a:pt x="44" y="9"/>
                      <a:pt x="71" y="15"/>
                    </a:cubicBezTo>
                    <a:cubicBezTo>
                      <a:pt x="83" y="18"/>
                      <a:pt x="94" y="26"/>
                      <a:pt x="101" y="37"/>
                    </a:cubicBezTo>
                    <a:cubicBezTo>
                      <a:pt x="108" y="48"/>
                      <a:pt x="110" y="61"/>
                      <a:pt x="107" y="74"/>
                    </a:cubicBezTo>
                    <a:cubicBezTo>
                      <a:pt x="104" y="87"/>
                      <a:pt x="96" y="98"/>
                      <a:pt x="85" y="104"/>
                    </a:cubicBezTo>
                    <a:cubicBezTo>
                      <a:pt x="74" y="111"/>
                      <a:pt x="61" y="113"/>
                      <a:pt x="48" y="110"/>
                    </a:cubicBezTo>
                    <a:cubicBezTo>
                      <a:pt x="35" y="107"/>
                      <a:pt x="25" y="100"/>
                      <a:pt x="18" y="8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8" name="Freeform 916"/>
              <p:cNvSpPr>
                <a:spLocks/>
              </p:cNvSpPr>
              <p:nvPr userDrawn="1"/>
            </p:nvSpPr>
            <p:spPr bwMode="auto">
              <a:xfrm>
                <a:off x="4068890" y="1496141"/>
                <a:ext cx="229489" cy="223732"/>
              </a:xfrm>
              <a:custGeom>
                <a:avLst/>
                <a:gdLst>
                  <a:gd name="T0" fmla="*/ 5 w 33"/>
                  <a:gd name="T1" fmla="*/ 23 h 32"/>
                  <a:gd name="T2" fmla="*/ 5 w 33"/>
                  <a:gd name="T3" fmla="*/ 23 h 32"/>
                  <a:gd name="T4" fmla="*/ 2 w 33"/>
                  <a:gd name="T5" fmla="*/ 10 h 32"/>
                  <a:gd name="T6" fmla="*/ 18 w 33"/>
                  <a:gd name="T7" fmla="*/ 1 h 32"/>
                  <a:gd name="T8" fmla="*/ 28 w 33"/>
                  <a:gd name="T9" fmla="*/ 8 h 32"/>
                  <a:gd name="T10" fmla="*/ 28 w 33"/>
                  <a:gd name="T11" fmla="*/ 8 h 32"/>
                  <a:gd name="T12" fmla="*/ 31 w 33"/>
                  <a:gd name="T13" fmla="*/ 21 h 32"/>
                  <a:gd name="T14" fmla="*/ 15 w 33"/>
                  <a:gd name="T15" fmla="*/ 30 h 32"/>
                  <a:gd name="T16" fmla="*/ 5 w 33"/>
                  <a:gd name="T1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2">
                    <a:moveTo>
                      <a:pt x="5" y="23"/>
                    </a:moveTo>
                    <a:cubicBezTo>
                      <a:pt x="5" y="23"/>
                      <a:pt x="5" y="23"/>
                      <a:pt x="5" y="23"/>
                    </a:cubicBezTo>
                    <a:cubicBezTo>
                      <a:pt x="2" y="17"/>
                      <a:pt x="0" y="12"/>
                      <a:pt x="2" y="1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0" y="0"/>
                      <a:pt x="25" y="3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14"/>
                      <a:pt x="33" y="19"/>
                      <a:pt x="31" y="2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2"/>
                      <a:pt x="8" y="28"/>
                      <a:pt x="5" y="23"/>
                    </a:cubicBezTo>
                  </a:path>
                </a:pathLst>
              </a:cu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9" name="Freeform 925"/>
              <p:cNvSpPr>
                <a:spLocks/>
              </p:cNvSpPr>
              <p:nvPr userDrawn="1"/>
            </p:nvSpPr>
            <p:spPr bwMode="auto">
              <a:xfrm>
                <a:off x="4454314" y="1031015"/>
                <a:ext cx="5884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0" name="Freeform 926"/>
              <p:cNvSpPr>
                <a:spLocks/>
              </p:cNvSpPr>
              <p:nvPr userDrawn="1"/>
            </p:nvSpPr>
            <p:spPr bwMode="auto">
              <a:xfrm>
                <a:off x="4410181" y="1066341"/>
                <a:ext cx="14711" cy="883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1" name="Freeform 927"/>
              <p:cNvSpPr>
                <a:spLocks noEditPoints="1"/>
              </p:cNvSpPr>
              <p:nvPr userDrawn="1"/>
            </p:nvSpPr>
            <p:spPr bwMode="auto">
              <a:xfrm>
                <a:off x="4321916" y="969195"/>
                <a:ext cx="664930" cy="688858"/>
              </a:xfrm>
              <a:custGeom>
                <a:avLst/>
                <a:gdLst>
                  <a:gd name="T0" fmla="*/ 37 w 95"/>
                  <a:gd name="T1" fmla="*/ 97 h 98"/>
                  <a:gd name="T2" fmla="*/ 38 w 95"/>
                  <a:gd name="T3" fmla="*/ 97 h 98"/>
                  <a:gd name="T4" fmla="*/ 37 w 95"/>
                  <a:gd name="T5" fmla="*/ 97 h 98"/>
                  <a:gd name="T6" fmla="*/ 37 w 95"/>
                  <a:gd name="T7" fmla="*/ 96 h 98"/>
                  <a:gd name="T8" fmla="*/ 37 w 95"/>
                  <a:gd name="T9" fmla="*/ 97 h 98"/>
                  <a:gd name="T10" fmla="*/ 37 w 95"/>
                  <a:gd name="T11" fmla="*/ 96 h 98"/>
                  <a:gd name="T12" fmla="*/ 95 w 95"/>
                  <a:gd name="T13" fmla="*/ 64 h 98"/>
                  <a:gd name="T14" fmla="*/ 74 w 95"/>
                  <a:gd name="T15" fmla="*/ 90 h 98"/>
                  <a:gd name="T16" fmla="*/ 48 w 95"/>
                  <a:gd name="T17" fmla="*/ 98 h 98"/>
                  <a:gd name="T18" fmla="*/ 48 w 95"/>
                  <a:gd name="T19" fmla="*/ 98 h 98"/>
                  <a:gd name="T20" fmla="*/ 74 w 95"/>
                  <a:gd name="T21" fmla="*/ 90 h 98"/>
                  <a:gd name="T22" fmla="*/ 95 w 95"/>
                  <a:gd name="T23" fmla="*/ 64 h 98"/>
                  <a:gd name="T24" fmla="*/ 1 w 95"/>
                  <a:gd name="T25" fmla="*/ 37 h 98"/>
                  <a:gd name="T26" fmla="*/ 1 w 95"/>
                  <a:gd name="T27" fmla="*/ 37 h 98"/>
                  <a:gd name="T28" fmla="*/ 0 w 95"/>
                  <a:gd name="T29" fmla="*/ 38 h 98"/>
                  <a:gd name="T30" fmla="*/ 1 w 95"/>
                  <a:gd name="T31" fmla="*/ 37 h 98"/>
                  <a:gd name="T32" fmla="*/ 1 w 95"/>
                  <a:gd name="T33" fmla="*/ 37 h 98"/>
                  <a:gd name="T34" fmla="*/ 1 w 95"/>
                  <a:gd name="T35" fmla="*/ 37 h 98"/>
                  <a:gd name="T36" fmla="*/ 1 w 95"/>
                  <a:gd name="T37" fmla="*/ 37 h 98"/>
                  <a:gd name="T38" fmla="*/ 1 w 95"/>
                  <a:gd name="T39" fmla="*/ 37 h 98"/>
                  <a:gd name="T40" fmla="*/ 90 w 95"/>
                  <a:gd name="T41" fmla="*/ 23 h 98"/>
                  <a:gd name="T42" fmla="*/ 90 w 95"/>
                  <a:gd name="T43" fmla="*/ 23 h 98"/>
                  <a:gd name="T44" fmla="*/ 90 w 95"/>
                  <a:gd name="T45" fmla="*/ 23 h 98"/>
                  <a:gd name="T46" fmla="*/ 90 w 95"/>
                  <a:gd name="T47" fmla="*/ 23 h 98"/>
                  <a:gd name="T48" fmla="*/ 90 w 95"/>
                  <a:gd name="T49" fmla="*/ 23 h 98"/>
                  <a:gd name="T50" fmla="*/ 59 w 95"/>
                  <a:gd name="T51" fmla="*/ 1 h 98"/>
                  <a:gd name="T52" fmla="*/ 60 w 95"/>
                  <a:gd name="T53" fmla="*/ 1 h 98"/>
                  <a:gd name="T54" fmla="*/ 60 w 95"/>
                  <a:gd name="T55" fmla="*/ 1 h 98"/>
                  <a:gd name="T56" fmla="*/ 60 w 95"/>
                  <a:gd name="T57" fmla="*/ 1 h 98"/>
                  <a:gd name="T58" fmla="*/ 59 w 95"/>
                  <a:gd name="T59" fmla="*/ 1 h 98"/>
                  <a:gd name="T60" fmla="*/ 48 w 95"/>
                  <a:gd name="T61" fmla="*/ 0 h 98"/>
                  <a:gd name="T62" fmla="*/ 1 w 95"/>
                  <a:gd name="T63" fmla="*/ 36 h 98"/>
                  <a:gd name="T64" fmla="*/ 13 w 95"/>
                  <a:gd name="T65" fmla="*/ 15 h 98"/>
                  <a:gd name="T66" fmla="*/ 14 w 95"/>
                  <a:gd name="T67" fmla="*/ 14 h 98"/>
                  <a:gd name="T68" fmla="*/ 19 w 95"/>
                  <a:gd name="T69" fmla="*/ 9 h 98"/>
                  <a:gd name="T70" fmla="*/ 20 w 95"/>
                  <a:gd name="T71" fmla="*/ 9 h 98"/>
                  <a:gd name="T72" fmla="*/ 34 w 95"/>
                  <a:gd name="T73" fmla="*/ 2 h 98"/>
                  <a:gd name="T74" fmla="*/ 35 w 95"/>
                  <a:gd name="T75" fmla="*/ 2 h 98"/>
                  <a:gd name="T76" fmla="*/ 36 w 95"/>
                  <a:gd name="T77" fmla="*/ 1 h 98"/>
                  <a:gd name="T78" fmla="*/ 48 w 95"/>
                  <a:gd name="T79" fmla="*/ 0 h 98"/>
                  <a:gd name="T80" fmla="*/ 48 w 95"/>
                  <a:gd name="T81" fmla="*/ 0 h 98"/>
                  <a:gd name="T82" fmla="*/ 48 w 95"/>
                  <a:gd name="T83" fmla="*/ 0 h 98"/>
                  <a:gd name="T84" fmla="*/ 48 w 95"/>
                  <a:gd name="T85" fmla="*/ 0 h 98"/>
                  <a:gd name="T86" fmla="*/ 48 w 95"/>
                  <a:gd name="T8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5" h="98">
                    <a:moveTo>
                      <a:pt x="37" y="97"/>
                    </a:move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7" y="97"/>
                    </a:cubicBezTo>
                    <a:moveTo>
                      <a:pt x="37" y="96"/>
                    </a:moveTo>
                    <a:cubicBezTo>
                      <a:pt x="37" y="97"/>
                      <a:pt x="37" y="97"/>
                      <a:pt x="37" y="97"/>
                    </a:cubicBezTo>
                    <a:cubicBezTo>
                      <a:pt x="37" y="97"/>
                      <a:pt x="37" y="97"/>
                      <a:pt x="37" y="96"/>
                    </a:cubicBezTo>
                    <a:moveTo>
                      <a:pt x="95" y="64"/>
                    </a:moveTo>
                    <a:cubicBezTo>
                      <a:pt x="92" y="75"/>
                      <a:pt x="84" y="84"/>
                      <a:pt x="74" y="90"/>
                    </a:cubicBezTo>
                    <a:cubicBezTo>
                      <a:pt x="66" y="95"/>
                      <a:pt x="57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7" y="98"/>
                      <a:pt x="66" y="95"/>
                      <a:pt x="74" y="90"/>
                    </a:cubicBezTo>
                    <a:cubicBezTo>
                      <a:pt x="84" y="84"/>
                      <a:pt x="92" y="75"/>
                      <a:pt x="95" y="64"/>
                    </a:cubicBezTo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0" y="38"/>
                      <a:pt x="0" y="38"/>
                    </a:cubicBezTo>
                    <a:cubicBezTo>
                      <a:pt x="0" y="38"/>
                      <a:pt x="1" y="38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moveTo>
                      <a:pt x="1" y="37"/>
                    </a:move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moveTo>
                      <a:pt x="90" y="23"/>
                    </a:move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moveTo>
                      <a:pt x="59" y="1"/>
                    </a:moveTo>
                    <a:cubicBezTo>
                      <a:pt x="59" y="1"/>
                      <a:pt x="60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0" y="1"/>
                      <a:pt x="59" y="1"/>
                      <a:pt x="59" y="1"/>
                    </a:cubicBezTo>
                    <a:moveTo>
                      <a:pt x="48" y="0"/>
                    </a:moveTo>
                    <a:cubicBezTo>
                      <a:pt x="26" y="0"/>
                      <a:pt x="6" y="14"/>
                      <a:pt x="1" y="36"/>
                    </a:cubicBezTo>
                    <a:cubicBezTo>
                      <a:pt x="3" y="28"/>
                      <a:pt x="7" y="21"/>
                      <a:pt x="13" y="15"/>
                    </a:cubicBezTo>
                    <a:cubicBezTo>
                      <a:pt x="13" y="15"/>
                      <a:pt x="13" y="14"/>
                      <a:pt x="14" y="14"/>
                    </a:cubicBezTo>
                    <a:cubicBezTo>
                      <a:pt x="15" y="12"/>
                      <a:pt x="17" y="10"/>
                      <a:pt x="19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4" y="6"/>
                      <a:pt x="29" y="3"/>
                      <a:pt x="34" y="2"/>
                    </a:cubicBezTo>
                    <a:cubicBezTo>
                      <a:pt x="34" y="2"/>
                      <a:pt x="34" y="2"/>
                      <a:pt x="35" y="2"/>
                    </a:cubicBezTo>
                    <a:cubicBezTo>
                      <a:pt x="35" y="1"/>
                      <a:pt x="35" y="1"/>
                      <a:pt x="36" y="1"/>
                    </a:cubicBezTo>
                    <a:cubicBezTo>
                      <a:pt x="40" y="0"/>
                      <a:pt x="44" y="0"/>
                      <a:pt x="48" y="0"/>
                    </a:cubicBezTo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595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2" name="Freeform 928"/>
              <p:cNvSpPr>
                <a:spLocks/>
              </p:cNvSpPr>
              <p:nvPr userDrawn="1"/>
            </p:nvSpPr>
            <p:spPr bwMode="auto">
              <a:xfrm>
                <a:off x="4683803" y="995689"/>
                <a:ext cx="288332" cy="541666"/>
              </a:xfrm>
              <a:custGeom>
                <a:avLst/>
                <a:gdLst>
                  <a:gd name="T0" fmla="*/ 0 w 41"/>
                  <a:gd name="T1" fmla="*/ 0 h 77"/>
                  <a:gd name="T2" fmla="*/ 0 w 41"/>
                  <a:gd name="T3" fmla="*/ 10 h 77"/>
                  <a:gd name="T4" fmla="*/ 27 w 41"/>
                  <a:gd name="T5" fmla="*/ 30 h 77"/>
                  <a:gd name="T6" fmla="*/ 33 w 41"/>
                  <a:gd name="T7" fmla="*/ 64 h 77"/>
                  <a:gd name="T8" fmla="*/ 33 w 41"/>
                  <a:gd name="T9" fmla="*/ 64 h 77"/>
                  <a:gd name="T10" fmla="*/ 28 w 41"/>
                  <a:gd name="T11" fmla="*/ 77 h 77"/>
                  <a:gd name="T12" fmla="*/ 40 w 41"/>
                  <a:gd name="T13" fmla="*/ 55 h 77"/>
                  <a:gd name="T14" fmla="*/ 40 w 41"/>
                  <a:gd name="T15" fmla="*/ 55 h 77"/>
                  <a:gd name="T16" fmla="*/ 41 w 41"/>
                  <a:gd name="T17" fmla="*/ 45 h 77"/>
                  <a:gd name="T18" fmla="*/ 41 w 41"/>
                  <a:gd name="T19" fmla="*/ 44 h 77"/>
                  <a:gd name="T20" fmla="*/ 34 w 41"/>
                  <a:gd name="T21" fmla="*/ 21 h 77"/>
                  <a:gd name="T22" fmla="*/ 7 w 41"/>
                  <a:gd name="T23" fmla="*/ 1 h 77"/>
                  <a:gd name="T24" fmla="*/ 0 w 41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77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1" y="13"/>
                      <a:pt x="21" y="20"/>
                      <a:pt x="27" y="30"/>
                    </a:cubicBezTo>
                    <a:cubicBezTo>
                      <a:pt x="33" y="40"/>
                      <a:pt x="35" y="52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2" y="69"/>
                      <a:pt x="30" y="73"/>
                      <a:pt x="28" y="77"/>
                    </a:cubicBezTo>
                    <a:cubicBezTo>
                      <a:pt x="34" y="71"/>
                      <a:pt x="38" y="63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1" y="52"/>
                      <a:pt x="41" y="48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36"/>
                      <a:pt x="39" y="28"/>
                      <a:pt x="34" y="21"/>
                    </a:cubicBezTo>
                    <a:cubicBezTo>
                      <a:pt x="28" y="11"/>
                      <a:pt x="18" y="4"/>
                      <a:pt x="7" y="1"/>
                    </a:cubicBezTo>
                    <a:cubicBezTo>
                      <a:pt x="4" y="1"/>
                      <a:pt x="2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4" name="Freeform 930"/>
              <p:cNvSpPr>
                <a:spLocks/>
              </p:cNvSpPr>
              <p:nvPr userDrawn="1"/>
            </p:nvSpPr>
            <p:spPr bwMode="auto">
              <a:xfrm>
                <a:off x="4677918" y="995689"/>
                <a:ext cx="5884" cy="70652"/>
              </a:xfrm>
              <a:custGeom>
                <a:avLst/>
                <a:gdLst>
                  <a:gd name="T0" fmla="*/ 0 w 1"/>
                  <a:gd name="T1" fmla="*/ 0 h 10"/>
                  <a:gd name="T2" fmla="*/ 0 w 1"/>
                  <a:gd name="T3" fmla="*/ 10 h 10"/>
                  <a:gd name="T4" fmla="*/ 0 w 1"/>
                  <a:gd name="T5" fmla="*/ 10 h 10"/>
                  <a:gd name="T6" fmla="*/ 1 w 1"/>
                  <a:gd name="T7" fmla="*/ 10 h 10"/>
                  <a:gd name="T8" fmla="*/ 1 w 1"/>
                  <a:gd name="T9" fmla="*/ 0 h 10"/>
                  <a:gd name="T10" fmla="*/ 0 w 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CDCD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5" name="Freeform 931"/>
              <p:cNvSpPr>
                <a:spLocks/>
              </p:cNvSpPr>
              <p:nvPr userDrawn="1"/>
            </p:nvSpPr>
            <p:spPr bwMode="auto">
              <a:xfrm>
                <a:off x="4560232" y="1010408"/>
                <a:ext cx="5884" cy="55933"/>
              </a:xfrm>
              <a:custGeom>
                <a:avLst/>
                <a:gdLst>
                  <a:gd name="T0" fmla="*/ 1 w 1"/>
                  <a:gd name="T1" fmla="*/ 0 h 8"/>
                  <a:gd name="T2" fmla="*/ 0 w 1"/>
                  <a:gd name="T3" fmla="*/ 0 h 8"/>
                  <a:gd name="T4" fmla="*/ 0 w 1"/>
                  <a:gd name="T5" fmla="*/ 8 h 8"/>
                  <a:gd name="T6" fmla="*/ 1 w 1"/>
                  <a:gd name="T7" fmla="*/ 8 h 8"/>
                  <a:gd name="T8" fmla="*/ 1 w 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6" name="Freeform 932"/>
              <p:cNvSpPr>
                <a:spLocks/>
              </p:cNvSpPr>
              <p:nvPr userDrawn="1"/>
            </p:nvSpPr>
            <p:spPr bwMode="auto">
              <a:xfrm>
                <a:off x="4566116" y="1010408"/>
                <a:ext cx="5884" cy="55933"/>
              </a:xfrm>
              <a:custGeom>
                <a:avLst/>
                <a:gdLst>
                  <a:gd name="T0" fmla="*/ 1 w 1"/>
                  <a:gd name="T1" fmla="*/ 0 h 8"/>
                  <a:gd name="T2" fmla="*/ 0 w 1"/>
                  <a:gd name="T3" fmla="*/ 0 h 8"/>
                  <a:gd name="T4" fmla="*/ 0 w 1"/>
                  <a:gd name="T5" fmla="*/ 8 h 8"/>
                  <a:gd name="T6" fmla="*/ 1 w 1"/>
                  <a:gd name="T7" fmla="*/ 7 h 8"/>
                  <a:gd name="T8" fmla="*/ 1 w 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DCD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7" name="Freeform 933"/>
              <p:cNvSpPr>
                <a:spLocks/>
              </p:cNvSpPr>
              <p:nvPr userDrawn="1"/>
            </p:nvSpPr>
            <p:spPr bwMode="auto">
              <a:xfrm>
                <a:off x="4389586" y="1010408"/>
                <a:ext cx="170646" cy="141304"/>
              </a:xfrm>
              <a:custGeom>
                <a:avLst/>
                <a:gdLst>
                  <a:gd name="T0" fmla="*/ 24 w 24"/>
                  <a:gd name="T1" fmla="*/ 0 h 20"/>
                  <a:gd name="T2" fmla="*/ 15 w 24"/>
                  <a:gd name="T3" fmla="*/ 5 h 20"/>
                  <a:gd name="T4" fmla="*/ 0 w 24"/>
                  <a:gd name="T5" fmla="*/ 20 h 20"/>
                  <a:gd name="T6" fmla="*/ 8 w 24"/>
                  <a:gd name="T7" fmla="*/ 14 h 20"/>
                  <a:gd name="T8" fmla="*/ 24 w 24"/>
                  <a:gd name="T9" fmla="*/ 8 h 20"/>
                  <a:gd name="T10" fmla="*/ 24 w 2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0">
                    <a:moveTo>
                      <a:pt x="24" y="0"/>
                    </a:moveTo>
                    <a:cubicBezTo>
                      <a:pt x="21" y="1"/>
                      <a:pt x="18" y="3"/>
                      <a:pt x="15" y="5"/>
                    </a:cubicBezTo>
                    <a:cubicBezTo>
                      <a:pt x="9" y="8"/>
                      <a:pt x="4" y="14"/>
                      <a:pt x="0" y="20"/>
                    </a:cubicBezTo>
                    <a:cubicBezTo>
                      <a:pt x="2" y="18"/>
                      <a:pt x="5" y="15"/>
                      <a:pt x="8" y="14"/>
                    </a:cubicBezTo>
                    <a:cubicBezTo>
                      <a:pt x="13" y="11"/>
                      <a:pt x="18" y="8"/>
                      <a:pt x="24" y="8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F9F7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8" name="Freeform 934"/>
              <p:cNvSpPr>
                <a:spLocks/>
              </p:cNvSpPr>
              <p:nvPr userDrawn="1"/>
            </p:nvSpPr>
            <p:spPr bwMode="auto">
              <a:xfrm>
                <a:off x="4292494" y="892655"/>
                <a:ext cx="756137" cy="506340"/>
              </a:xfrm>
              <a:custGeom>
                <a:avLst/>
                <a:gdLst>
                  <a:gd name="T0" fmla="*/ 5 w 108"/>
                  <a:gd name="T1" fmla="*/ 48 h 72"/>
                  <a:gd name="T2" fmla="*/ 64 w 108"/>
                  <a:gd name="T3" fmla="*/ 12 h 72"/>
                  <a:gd name="T4" fmla="*/ 94 w 108"/>
                  <a:gd name="T5" fmla="*/ 34 h 72"/>
                  <a:gd name="T6" fmla="*/ 100 w 108"/>
                  <a:gd name="T7" fmla="*/ 71 h 72"/>
                  <a:gd name="T8" fmla="*/ 105 w 108"/>
                  <a:gd name="T9" fmla="*/ 72 h 72"/>
                  <a:gd name="T10" fmla="*/ 105 w 108"/>
                  <a:gd name="T11" fmla="*/ 72 h 72"/>
                  <a:gd name="T12" fmla="*/ 98 w 108"/>
                  <a:gd name="T13" fmla="*/ 31 h 72"/>
                  <a:gd name="T14" fmla="*/ 65 w 108"/>
                  <a:gd name="T15" fmla="*/ 7 h 72"/>
                  <a:gd name="T16" fmla="*/ 0 w 108"/>
                  <a:gd name="T17" fmla="*/ 47 h 72"/>
                  <a:gd name="T18" fmla="*/ 5 w 108"/>
                  <a:gd name="T19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72">
                    <a:moveTo>
                      <a:pt x="5" y="48"/>
                    </a:moveTo>
                    <a:cubicBezTo>
                      <a:pt x="11" y="22"/>
                      <a:pt x="37" y="6"/>
                      <a:pt x="64" y="12"/>
                    </a:cubicBezTo>
                    <a:cubicBezTo>
                      <a:pt x="76" y="15"/>
                      <a:pt x="87" y="23"/>
                      <a:pt x="94" y="34"/>
                    </a:cubicBezTo>
                    <a:cubicBezTo>
                      <a:pt x="101" y="45"/>
                      <a:pt x="103" y="58"/>
                      <a:pt x="100" y="71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8" y="58"/>
                      <a:pt x="106" y="43"/>
                      <a:pt x="98" y="31"/>
                    </a:cubicBezTo>
                    <a:cubicBezTo>
                      <a:pt x="91" y="19"/>
                      <a:pt x="79" y="10"/>
                      <a:pt x="65" y="7"/>
                    </a:cubicBezTo>
                    <a:cubicBezTo>
                      <a:pt x="36" y="0"/>
                      <a:pt x="7" y="18"/>
                      <a:pt x="0" y="47"/>
                    </a:cubicBezTo>
                    <a:cubicBezTo>
                      <a:pt x="5" y="48"/>
                      <a:pt x="5" y="48"/>
                      <a:pt x="5" y="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xtLst/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89" name="Freeform 935"/>
              <p:cNvSpPr>
                <a:spLocks/>
              </p:cNvSpPr>
              <p:nvPr userDrawn="1"/>
            </p:nvSpPr>
            <p:spPr bwMode="auto">
              <a:xfrm>
                <a:off x="4207171" y="1454928"/>
                <a:ext cx="182414" cy="161911"/>
              </a:xfrm>
              <a:custGeom>
                <a:avLst/>
                <a:gdLst>
                  <a:gd name="T0" fmla="*/ 11 w 26"/>
                  <a:gd name="T1" fmla="*/ 21 h 23"/>
                  <a:gd name="T2" fmla="*/ 22 w 26"/>
                  <a:gd name="T3" fmla="*/ 14 h 23"/>
                  <a:gd name="T4" fmla="*/ 26 w 26"/>
                  <a:gd name="T5" fmla="*/ 10 h 23"/>
                  <a:gd name="T6" fmla="*/ 23 w 26"/>
                  <a:gd name="T7" fmla="*/ 6 h 23"/>
                  <a:gd name="T8" fmla="*/ 20 w 26"/>
                  <a:gd name="T9" fmla="*/ 1 h 23"/>
                  <a:gd name="T10" fmla="*/ 15 w 26"/>
                  <a:gd name="T11" fmla="*/ 2 h 23"/>
                  <a:gd name="T12" fmla="*/ 3 w 26"/>
                  <a:gd name="T13" fmla="*/ 9 h 23"/>
                  <a:gd name="T14" fmla="*/ 2 w 26"/>
                  <a:gd name="T15" fmla="*/ 18 h 23"/>
                  <a:gd name="T16" fmla="*/ 2 w 26"/>
                  <a:gd name="T17" fmla="*/ 18 h 23"/>
                  <a:gd name="T18" fmla="*/ 11 w 26"/>
                  <a:gd name="T19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3">
                    <a:moveTo>
                      <a:pt x="11" y="21"/>
                    </a:moveTo>
                    <a:cubicBezTo>
                      <a:pt x="15" y="19"/>
                      <a:pt x="19" y="17"/>
                      <a:pt x="22" y="14"/>
                    </a:cubicBezTo>
                    <a:cubicBezTo>
                      <a:pt x="24" y="13"/>
                      <a:pt x="25" y="12"/>
                      <a:pt x="26" y="10"/>
                    </a:cubicBezTo>
                    <a:cubicBezTo>
                      <a:pt x="25" y="8"/>
                      <a:pt x="24" y="7"/>
                      <a:pt x="23" y="6"/>
                    </a:cubicBezTo>
                    <a:cubicBezTo>
                      <a:pt x="22" y="4"/>
                      <a:pt x="21" y="3"/>
                      <a:pt x="20" y="1"/>
                    </a:cubicBezTo>
                    <a:cubicBezTo>
                      <a:pt x="18" y="0"/>
                      <a:pt x="16" y="1"/>
                      <a:pt x="15" y="2"/>
                    </a:cubicBezTo>
                    <a:cubicBezTo>
                      <a:pt x="11" y="4"/>
                      <a:pt x="7" y="6"/>
                      <a:pt x="3" y="9"/>
                    </a:cubicBezTo>
                    <a:cubicBezTo>
                      <a:pt x="0" y="11"/>
                      <a:pt x="0" y="14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5" y="21"/>
                      <a:pt x="8" y="23"/>
                      <a:pt x="11" y="2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90" name="Freeform 936"/>
              <p:cNvSpPr>
                <a:spLocks/>
              </p:cNvSpPr>
              <p:nvPr userDrawn="1"/>
            </p:nvSpPr>
            <p:spPr bwMode="auto">
              <a:xfrm>
                <a:off x="3724656" y="1552074"/>
                <a:ext cx="482515" cy="323822"/>
              </a:xfrm>
              <a:custGeom>
                <a:avLst/>
                <a:gdLst>
                  <a:gd name="T0" fmla="*/ 9 w 69"/>
                  <a:gd name="T1" fmla="*/ 44 h 46"/>
                  <a:gd name="T2" fmla="*/ 69 w 69"/>
                  <a:gd name="T3" fmla="*/ 7 h 46"/>
                  <a:gd name="T4" fmla="*/ 68 w 69"/>
                  <a:gd name="T5" fmla="*/ 6 h 46"/>
                  <a:gd name="T6" fmla="*/ 68 w 69"/>
                  <a:gd name="T7" fmla="*/ 6 h 46"/>
                  <a:gd name="T8" fmla="*/ 65 w 69"/>
                  <a:gd name="T9" fmla="*/ 0 h 46"/>
                  <a:gd name="T10" fmla="*/ 5 w 69"/>
                  <a:gd name="T11" fmla="*/ 37 h 46"/>
                  <a:gd name="T12" fmla="*/ 1 w 69"/>
                  <a:gd name="T13" fmla="*/ 44 h 46"/>
                  <a:gd name="T14" fmla="*/ 1 w 69"/>
                  <a:gd name="T15" fmla="*/ 44 h 46"/>
                  <a:gd name="T16" fmla="*/ 9 w 69"/>
                  <a:gd name="T17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46">
                    <a:moveTo>
                      <a:pt x="9" y="44"/>
                    </a:moveTo>
                    <a:cubicBezTo>
                      <a:pt x="69" y="7"/>
                      <a:pt x="69" y="7"/>
                      <a:pt x="69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7" y="4"/>
                      <a:pt x="66" y="2"/>
                      <a:pt x="65" y="0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2" y="39"/>
                      <a:pt x="0" y="42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6"/>
                      <a:pt x="6" y="46"/>
                      <a:pt x="9" y="44"/>
                    </a:cubicBezTo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98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B3E1726-52E3-4F8C-B256-0C493B25CF0C}"/>
              </a:ext>
            </a:extLst>
          </p:cNvPr>
          <p:cNvSpPr/>
          <p:nvPr userDrawn="1"/>
        </p:nvSpPr>
        <p:spPr>
          <a:xfrm>
            <a:off x="3598525" y="0"/>
            <a:ext cx="1828800" cy="4115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14">
            <a:extLst>
              <a:ext uri="{FF2B5EF4-FFF2-40B4-BE49-F238E27FC236}">
                <a16:creationId xmlns="" xmlns:a16="http://schemas.microsoft.com/office/drawing/2014/main" id="{15CBDB0B-27A3-4C12-8FD8-1A52AE3DB566}"/>
              </a:ext>
            </a:extLst>
          </p:cNvPr>
          <p:cNvSpPr/>
          <p:nvPr userDrawn="1"/>
        </p:nvSpPr>
        <p:spPr>
          <a:xfrm>
            <a:off x="7089856" y="915566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15">
            <a:extLst>
              <a:ext uri="{FF2B5EF4-FFF2-40B4-BE49-F238E27FC236}">
                <a16:creationId xmlns="" xmlns:a16="http://schemas.microsoft.com/office/drawing/2014/main" id="{F22AACA2-8D4F-4D0B-B897-00B64505935B}"/>
              </a:ext>
            </a:extLst>
          </p:cNvPr>
          <p:cNvCxnSpPr>
            <a:cxnSpLocks/>
            <a:stCxn id="7" idx="2"/>
            <a:endCxn id="9" idx="6"/>
          </p:cNvCxnSpPr>
          <p:nvPr userDrawn="1"/>
        </p:nvCxnSpPr>
        <p:spPr>
          <a:xfrm flipH="1">
            <a:off x="1881575" y="969566"/>
            <a:ext cx="5208281" cy="0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16">
            <a:extLst>
              <a:ext uri="{FF2B5EF4-FFF2-40B4-BE49-F238E27FC236}">
                <a16:creationId xmlns="" xmlns:a16="http://schemas.microsoft.com/office/drawing/2014/main" id="{5DF93E6E-0082-480D-8724-3BA2ACFC6BE2}"/>
              </a:ext>
            </a:extLst>
          </p:cNvPr>
          <p:cNvSpPr/>
          <p:nvPr userDrawn="1"/>
        </p:nvSpPr>
        <p:spPr>
          <a:xfrm>
            <a:off x="1773575" y="915566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22">
            <a:extLst>
              <a:ext uri="{FF2B5EF4-FFF2-40B4-BE49-F238E27FC236}">
                <a16:creationId xmlns="" xmlns:a16="http://schemas.microsoft.com/office/drawing/2014/main" id="{9F8127C1-E4F9-4E0A-94C7-98F8853F5EEE}"/>
              </a:ext>
            </a:extLst>
          </p:cNvPr>
          <p:cNvSpPr/>
          <p:nvPr userDrawn="1"/>
        </p:nvSpPr>
        <p:spPr>
          <a:xfrm>
            <a:off x="7089856" y="357510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23">
            <a:extLst>
              <a:ext uri="{FF2B5EF4-FFF2-40B4-BE49-F238E27FC236}">
                <a16:creationId xmlns="" xmlns:a16="http://schemas.microsoft.com/office/drawing/2014/main" id="{AF872B8D-368B-478D-94F9-0D015B34A5F1}"/>
              </a:ext>
            </a:extLst>
          </p:cNvPr>
          <p:cNvCxnSpPr>
            <a:cxnSpLocks/>
            <a:stCxn id="12" idx="2"/>
            <a:endCxn id="14" idx="6"/>
          </p:cNvCxnSpPr>
          <p:nvPr userDrawn="1"/>
        </p:nvCxnSpPr>
        <p:spPr>
          <a:xfrm flipH="1">
            <a:off x="1881575" y="411510"/>
            <a:ext cx="5208281" cy="0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24">
            <a:extLst>
              <a:ext uri="{FF2B5EF4-FFF2-40B4-BE49-F238E27FC236}">
                <a16:creationId xmlns="" xmlns:a16="http://schemas.microsoft.com/office/drawing/2014/main" id="{96464865-92A3-404B-8E69-1E535DC3B6B7}"/>
              </a:ext>
            </a:extLst>
          </p:cNvPr>
          <p:cNvSpPr/>
          <p:nvPr userDrawn="1"/>
        </p:nvSpPr>
        <p:spPr>
          <a:xfrm>
            <a:off x="1773575" y="357510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08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739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64149-FFC0-485E-A73E-BA6A2B507F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B3E1726-52E3-4F8C-B256-0C493B25CF0C}"/>
              </a:ext>
            </a:extLst>
          </p:cNvPr>
          <p:cNvSpPr/>
          <p:nvPr userDrawn="1"/>
        </p:nvSpPr>
        <p:spPr>
          <a:xfrm>
            <a:off x="3598525" y="0"/>
            <a:ext cx="1828800" cy="4115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14">
            <a:extLst>
              <a:ext uri="{FF2B5EF4-FFF2-40B4-BE49-F238E27FC236}">
                <a16:creationId xmlns="" xmlns:a16="http://schemas.microsoft.com/office/drawing/2014/main" id="{15CBDB0B-27A3-4C12-8FD8-1A52AE3DB566}"/>
              </a:ext>
            </a:extLst>
          </p:cNvPr>
          <p:cNvSpPr/>
          <p:nvPr userDrawn="1"/>
        </p:nvSpPr>
        <p:spPr>
          <a:xfrm>
            <a:off x="7089856" y="915566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15">
            <a:extLst>
              <a:ext uri="{FF2B5EF4-FFF2-40B4-BE49-F238E27FC236}">
                <a16:creationId xmlns="" xmlns:a16="http://schemas.microsoft.com/office/drawing/2014/main" id="{F22AACA2-8D4F-4D0B-B897-00B64505935B}"/>
              </a:ext>
            </a:extLst>
          </p:cNvPr>
          <p:cNvCxnSpPr>
            <a:cxnSpLocks/>
            <a:stCxn id="7" idx="2"/>
            <a:endCxn id="9" idx="6"/>
          </p:cNvCxnSpPr>
          <p:nvPr userDrawn="1"/>
        </p:nvCxnSpPr>
        <p:spPr>
          <a:xfrm flipH="1">
            <a:off x="1881575" y="969566"/>
            <a:ext cx="5208281" cy="0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16">
            <a:extLst>
              <a:ext uri="{FF2B5EF4-FFF2-40B4-BE49-F238E27FC236}">
                <a16:creationId xmlns="" xmlns:a16="http://schemas.microsoft.com/office/drawing/2014/main" id="{5DF93E6E-0082-480D-8724-3BA2ACFC6BE2}"/>
              </a:ext>
            </a:extLst>
          </p:cNvPr>
          <p:cNvSpPr/>
          <p:nvPr userDrawn="1"/>
        </p:nvSpPr>
        <p:spPr>
          <a:xfrm>
            <a:off x="1773575" y="915566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22">
            <a:extLst>
              <a:ext uri="{FF2B5EF4-FFF2-40B4-BE49-F238E27FC236}">
                <a16:creationId xmlns="" xmlns:a16="http://schemas.microsoft.com/office/drawing/2014/main" id="{9F8127C1-E4F9-4E0A-94C7-98F8853F5EEE}"/>
              </a:ext>
            </a:extLst>
          </p:cNvPr>
          <p:cNvSpPr/>
          <p:nvPr userDrawn="1"/>
        </p:nvSpPr>
        <p:spPr>
          <a:xfrm>
            <a:off x="7089856" y="357510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23">
            <a:extLst>
              <a:ext uri="{FF2B5EF4-FFF2-40B4-BE49-F238E27FC236}">
                <a16:creationId xmlns="" xmlns:a16="http://schemas.microsoft.com/office/drawing/2014/main" id="{AF872B8D-368B-478D-94F9-0D015B34A5F1}"/>
              </a:ext>
            </a:extLst>
          </p:cNvPr>
          <p:cNvCxnSpPr>
            <a:cxnSpLocks/>
            <a:stCxn id="12" idx="2"/>
            <a:endCxn id="14" idx="6"/>
          </p:cNvCxnSpPr>
          <p:nvPr userDrawn="1"/>
        </p:nvCxnSpPr>
        <p:spPr>
          <a:xfrm flipH="1">
            <a:off x="1881575" y="411510"/>
            <a:ext cx="5208281" cy="0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24">
            <a:extLst>
              <a:ext uri="{FF2B5EF4-FFF2-40B4-BE49-F238E27FC236}">
                <a16:creationId xmlns="" xmlns:a16="http://schemas.microsoft.com/office/drawing/2014/main" id="{96464865-92A3-404B-8E69-1E535DC3B6B7}"/>
              </a:ext>
            </a:extLst>
          </p:cNvPr>
          <p:cNvSpPr/>
          <p:nvPr userDrawn="1"/>
        </p:nvSpPr>
        <p:spPr>
          <a:xfrm>
            <a:off x="1773575" y="357510"/>
            <a:ext cx="108000" cy="108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2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rot="5400000">
            <a:off x="494178" y="-358876"/>
            <a:ext cx="987570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7E111-890C-4886-B607-8A43C1E7E358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>
            <a:off x="1" y="627534"/>
            <a:ext cx="6841876" cy="108000"/>
            <a:chOff x="1" y="771550"/>
            <a:chExt cx="6841876" cy="108000"/>
          </a:xfrm>
        </p:grpSpPr>
        <p:sp>
          <p:nvSpPr>
            <p:cNvPr id="8" name="椭圆 14">
              <a:extLst>
                <a:ext uri="{FF2B5EF4-FFF2-40B4-BE49-F238E27FC236}">
                  <a16:creationId xmlns="" xmlns:a16="http://schemas.microsoft.com/office/drawing/2014/main" id="{15CBDB0B-27A3-4C12-8FD8-1A52AE3DB566}"/>
                </a:ext>
              </a:extLst>
            </p:cNvPr>
            <p:cNvSpPr/>
            <p:nvPr userDrawn="1"/>
          </p:nvSpPr>
          <p:spPr>
            <a:xfrm>
              <a:off x="6733877" y="771550"/>
              <a:ext cx="108000" cy="108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15">
              <a:extLst>
                <a:ext uri="{FF2B5EF4-FFF2-40B4-BE49-F238E27FC236}">
                  <a16:creationId xmlns="" xmlns:a16="http://schemas.microsoft.com/office/drawing/2014/main" id="{F22AACA2-8D4F-4D0B-B897-00B64505935B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" y="825550"/>
              <a:ext cx="6733876" cy="0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1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 rot="5400000">
            <a:off x="494178" y="-358876"/>
            <a:ext cx="987570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D731-46DD-4266-88EB-F93D7B57F956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群組 6"/>
          <p:cNvGrpSpPr/>
          <p:nvPr userDrawn="1"/>
        </p:nvGrpSpPr>
        <p:grpSpPr>
          <a:xfrm>
            <a:off x="1" y="627534"/>
            <a:ext cx="6841876" cy="108000"/>
            <a:chOff x="1" y="771550"/>
            <a:chExt cx="6841876" cy="108000"/>
          </a:xfrm>
        </p:grpSpPr>
        <p:sp>
          <p:nvSpPr>
            <p:cNvPr id="8" name="椭圆 14">
              <a:extLst>
                <a:ext uri="{FF2B5EF4-FFF2-40B4-BE49-F238E27FC236}">
                  <a16:creationId xmlns="" xmlns:a16="http://schemas.microsoft.com/office/drawing/2014/main" id="{15CBDB0B-27A3-4C12-8FD8-1A52AE3DB566}"/>
                </a:ext>
              </a:extLst>
            </p:cNvPr>
            <p:cNvSpPr/>
            <p:nvPr userDrawn="1"/>
          </p:nvSpPr>
          <p:spPr>
            <a:xfrm>
              <a:off x="6733877" y="771550"/>
              <a:ext cx="108000" cy="108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15">
              <a:extLst>
                <a:ext uri="{FF2B5EF4-FFF2-40B4-BE49-F238E27FC236}">
                  <a16:creationId xmlns="" xmlns:a16="http://schemas.microsoft.com/office/drawing/2014/main" id="{F22AACA2-8D4F-4D0B-B897-00B64505935B}"/>
                </a:ext>
              </a:extLst>
            </p:cNvPr>
            <p:cNvCxnSpPr>
              <a:cxnSpLocks/>
              <a:stCxn id="8" idx="2"/>
            </p:cNvCxnSpPr>
            <p:nvPr userDrawn="1"/>
          </p:nvCxnSpPr>
          <p:spPr>
            <a:xfrm flipH="1">
              <a:off x="1" y="825550"/>
              <a:ext cx="6733876" cy="0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628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1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/>
          <p:cNvSpPr/>
          <p:nvPr userDrawn="1"/>
        </p:nvSpPr>
        <p:spPr>
          <a:xfrm>
            <a:off x="5197002" y="3291830"/>
            <a:ext cx="1624465" cy="1624465"/>
          </a:xfrm>
          <a:prstGeom prst="ellipse">
            <a:avLst/>
          </a:prstGeom>
          <a:solidFill>
            <a:srgbClr val="ADE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 userDrawn="1"/>
        </p:nvSpPr>
        <p:spPr>
          <a:xfrm>
            <a:off x="5580112" y="915566"/>
            <a:ext cx="1179562" cy="1179562"/>
          </a:xfrm>
          <a:prstGeom prst="ellipse">
            <a:avLst/>
          </a:prstGeom>
          <a:pattFill prst="ltUpDiag">
            <a:fgClr>
              <a:srgbClr val="ADE4F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 userDrawn="1"/>
        </p:nvSpPr>
        <p:spPr>
          <a:xfrm>
            <a:off x="6009235" y="192088"/>
            <a:ext cx="936104" cy="936104"/>
          </a:xfrm>
          <a:prstGeom prst="ellipse">
            <a:avLst/>
          </a:prstGeom>
          <a:solidFill>
            <a:srgbClr val="ADE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5354A-EB6F-4182-BDBA-79FB99A5DF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18" descr="e7d195523061f1c01d60fa9f1cfcbfb3d7dea265119d71e15FBB43640B43E9A75E03FE54C774D5D4779ED45933E78901D3CB0E69E39D04A9E1E9B25CF060C4BCA4D072860494D0D8E683C2FE58414E15B4EE7CEF1DF2ECBC036FDF4FA2F4DEACFD5C7223227E58EB6F2C194EC526F92005D0C07CA7FDAC3201BF60CCE39DA4BEBFFE96DD96DD2E3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2546"/>
            <a:ext cx="6344766" cy="5817548"/>
          </a:xfrm>
          <a:prstGeom prst="rect">
            <a:avLst/>
          </a:prstGeom>
        </p:spPr>
      </p:pic>
      <p:sp>
        <p:nvSpPr>
          <p:cNvPr id="8" name="文字方塊 7"/>
          <p:cNvSpPr txBox="1"/>
          <p:nvPr userDrawn="1"/>
        </p:nvSpPr>
        <p:spPr>
          <a:xfrm>
            <a:off x="6344766" y="411510"/>
            <a:ext cx="14670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影片名稱：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影片來源：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 userDrawn="1"/>
        </p:nvSpPr>
        <p:spPr>
          <a:xfrm>
            <a:off x="8136532" y="2402182"/>
            <a:ext cx="828092" cy="828092"/>
          </a:xfrm>
          <a:prstGeom prst="ellipse">
            <a:avLst/>
          </a:prstGeom>
          <a:solidFill>
            <a:srgbClr val="ADE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 userDrawn="1"/>
        </p:nvSpPr>
        <p:spPr>
          <a:xfrm>
            <a:off x="8316416" y="1358650"/>
            <a:ext cx="1368152" cy="1368152"/>
          </a:xfrm>
          <a:prstGeom prst="ellipse">
            <a:avLst/>
          </a:prstGeom>
          <a:pattFill prst="ltDnDiag">
            <a:fgClr>
              <a:srgbClr val="ADE4F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921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0B41C-8DD8-4123-802D-6225B0DE4A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流程圖: 替代處理程序 1"/>
          <p:cNvSpPr/>
          <p:nvPr userDrawn="1"/>
        </p:nvSpPr>
        <p:spPr>
          <a:xfrm>
            <a:off x="395536" y="214586"/>
            <a:ext cx="8352928" cy="458941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971600" y="214586"/>
            <a:ext cx="432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商業實境</a:t>
            </a:r>
            <a:r>
              <a:rPr lang="en-US" altLang="zh-TW" sz="4400" dirty="0" smtClean="0">
                <a:ln>
                  <a:noFill/>
                </a:ln>
                <a:pattFill prst="pct70">
                  <a:fgClr>
                    <a:schemeClr val="accent1">
                      <a:lumMod val="75000"/>
                    </a:schemeClr>
                  </a:fgClr>
                  <a:bgClr>
                    <a:schemeClr val="bg1"/>
                  </a:bgClr>
                </a:patt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show</a:t>
            </a:r>
            <a:endParaRPr lang="zh-TW" altLang="en-US" sz="4400" dirty="0">
              <a:ln>
                <a:noFill/>
              </a:ln>
              <a:pattFill prst="pct70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effectLst/>
              <a:latin typeface="Segoe UI Black" panose="020B0A02040204020203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3651870"/>
            <a:ext cx="1975148" cy="197514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74402"/>
            <a:ext cx="151216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9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txStyles>
    <p:titleStyle>
      <a:lvl1pPr algn="dist" defTabSz="914400" rtl="0" eaLnBrk="1" latinLnBrk="0" hangingPunct="1">
        <a:spcBef>
          <a:spcPct val="0"/>
        </a:spcBef>
        <a:buNone/>
        <a:defRPr sz="4400" b="1" i="0" kern="1200">
          <a:ln>
            <a:solidFill>
              <a:srgbClr val="953735"/>
            </a:solidFill>
          </a:ln>
          <a:solidFill>
            <a:srgbClr val="FF9999"/>
          </a:solidFill>
          <a:latin typeface="Segoe UI Black" panose="020B0A02040204020203" pitchFamily="34" charset="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0B41C-8DD8-4123-802D-6225B0DE4A2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971600" y="214586"/>
            <a:ext cx="432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商業實境</a:t>
            </a:r>
            <a:r>
              <a:rPr lang="en-US" altLang="zh-TW" sz="4400" dirty="0" smtClean="0">
                <a:ln>
                  <a:noFill/>
                </a:ln>
                <a:pattFill prst="pct70">
                  <a:fgClr>
                    <a:schemeClr val="accent1">
                      <a:lumMod val="75000"/>
                    </a:schemeClr>
                  </a:fgClr>
                  <a:bgClr>
                    <a:schemeClr val="bg1"/>
                  </a:bgClr>
                </a:pattFill>
                <a:effectLst/>
                <a:latin typeface="Segoe UI Black" panose="020B0A02040204020203" pitchFamily="34" charset="0"/>
                <a:ea typeface="Segoe UI Black" panose="020B0A02040204020203" pitchFamily="34" charset="0"/>
              </a:rPr>
              <a:t>show</a:t>
            </a:r>
            <a:endParaRPr lang="zh-TW" altLang="en-US" sz="4400" dirty="0">
              <a:ln>
                <a:noFill/>
              </a:ln>
              <a:pattFill prst="pct70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effectLst/>
              <a:latin typeface="Segoe UI Black" panose="020B0A02040204020203" pitchFamily="34" charset="0"/>
            </a:endParaRPr>
          </a:p>
        </p:txBody>
      </p:sp>
      <p:pic>
        <p:nvPicPr>
          <p:cNvPr id="96" name="圖片 9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5753">
            <a:off x="5442089" y="21499"/>
            <a:ext cx="944793" cy="944793"/>
          </a:xfrm>
          <a:prstGeom prst="rect">
            <a:avLst/>
          </a:prstGeom>
        </p:spPr>
      </p:pic>
      <p:sp>
        <p:nvSpPr>
          <p:cNvPr id="97" name="文字方塊 96"/>
          <p:cNvSpPr txBox="1"/>
          <p:nvPr userDrawn="1"/>
        </p:nvSpPr>
        <p:spPr>
          <a:xfrm rot="21321665">
            <a:off x="6563475" y="136307"/>
            <a:ext cx="2225590" cy="707886"/>
          </a:xfrm>
          <a:prstGeom prst="rect">
            <a:avLst/>
          </a:prstGeom>
          <a:noFill/>
        </p:spPr>
        <p:txBody>
          <a:bodyPr wrap="square" rtlCol="0">
            <a:prstTxWarp prst="textFadeLeft">
              <a:avLst>
                <a:gd name="adj" fmla="val 18743"/>
              </a:avLst>
            </a:prstTxWarp>
            <a:spAutoFit/>
          </a:bodyPr>
          <a:lstStyle/>
          <a:p>
            <a:r>
              <a:rPr lang="zh-TW" altLang="en-US" sz="4000" b="1" cap="none" spc="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試討論</a:t>
            </a:r>
            <a:endParaRPr lang="zh-TW" altLang="en-US" sz="4000" b="1" cap="none" spc="0" dirty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106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7" grpId="0"/>
    </p:bldLst>
  </p:timing>
  <p:txStyles>
    <p:titleStyle>
      <a:lvl1pPr algn="dist" defTabSz="914400" rtl="0" eaLnBrk="1" latinLnBrk="0" hangingPunct="1">
        <a:spcBef>
          <a:spcPct val="0"/>
        </a:spcBef>
        <a:buNone/>
        <a:defRPr sz="4400" b="1" i="0" kern="1200">
          <a:ln>
            <a:solidFill>
              <a:srgbClr val="953735"/>
            </a:solidFill>
          </a:ln>
          <a:solidFill>
            <a:srgbClr val="FF9999"/>
          </a:solidFill>
          <a:latin typeface="Segoe UI Black" panose="020B0A02040204020203" pitchFamily="34" charset="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6A424-322C-47CF-9D83-C5777CFF3A34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图片 2">
            <a:extLst>
              <a:ext uri="{FF2B5EF4-FFF2-40B4-BE49-F238E27FC236}">
                <a16:creationId xmlns:a16="http://schemas.microsoft.com/office/drawing/2014/main" xmlns="" id="{917617CC-4813-462C-9FC5-4B9FBB8765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210"/>
            <a:ext cx="4876397" cy="4614290"/>
          </a:xfrm>
          <a:prstGeom prst="rect">
            <a:avLst/>
          </a:prstGeom>
        </p:spPr>
      </p:pic>
      <p:grpSp>
        <p:nvGrpSpPr>
          <p:cNvPr id="2" name="群組 1"/>
          <p:cNvGrpSpPr/>
          <p:nvPr userDrawn="1"/>
        </p:nvGrpSpPr>
        <p:grpSpPr>
          <a:xfrm>
            <a:off x="4797110" y="2157477"/>
            <a:ext cx="6000328" cy="5917813"/>
            <a:chOff x="4797110" y="2157477"/>
            <a:chExt cx="6000328" cy="5917813"/>
          </a:xfrm>
        </p:grpSpPr>
        <p:pic>
          <p:nvPicPr>
            <p:cNvPr id="13" name="圖片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5844">
              <a:off x="5087045" y="2801640"/>
              <a:ext cx="982422" cy="1562291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8278">
              <a:off x="5884480" y="2157477"/>
              <a:ext cx="1038031" cy="1406042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3938" y="2931790"/>
              <a:ext cx="5143500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052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4.png"/><Relationship Id="rId5" Type="http://schemas.openxmlformats.org/officeDocument/2006/relationships/hyperlink" Target="&#21490;&#28961;&#21069;&#20363;!SpaceX&#30332;&#23556;&#20108;&#25163;&#28779;&#31661;&#22826;&#31354;&#33337;.wmv" TargetMode="External"/><Relationship Id="rId4" Type="http://schemas.openxmlformats.org/officeDocument/2006/relationships/hyperlink" Target="https://bit.ly/2WcOiHC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slideLayout" Target="../slideLayouts/slideLayout1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23928" y="1597819"/>
            <a:ext cx="4896544" cy="205405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dirty="0" smtClean="0"/>
              <a:t>第二章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企業家精神與</a:t>
            </a:r>
            <a:r>
              <a:rPr lang="zh-TW" altLang="en-US" dirty="0"/>
              <a:t>創業</a:t>
            </a:r>
          </a:p>
        </p:txBody>
      </p:sp>
    </p:spTree>
    <p:extLst>
      <p:ext uri="{BB962C8B-B14F-4D97-AF65-F5344CB8AC3E}">
        <p14:creationId xmlns:p14="http://schemas.microsoft.com/office/powerpoint/2010/main" val="114182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>
          <a:xfrm>
            <a:off x="4904170" y="411510"/>
            <a:ext cx="3484253" cy="719137"/>
          </a:xfrm>
        </p:spPr>
        <p:txBody>
          <a:bodyPr/>
          <a:lstStyle/>
          <a:p>
            <a:r>
              <a:rPr lang="zh-TW" altLang="en-US" dirty="0"/>
              <a:t>企業家精神與</a:t>
            </a:r>
            <a:r>
              <a:rPr lang="zh-TW" altLang="en-US" dirty="0" smtClean="0"/>
              <a:t>特質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4355976" y="1347614"/>
            <a:ext cx="4608512" cy="719137"/>
          </a:xfrm>
        </p:spPr>
        <p:txBody>
          <a:bodyPr/>
          <a:lstStyle/>
          <a:p>
            <a:r>
              <a:rPr lang="zh-TW" altLang="en-US" dirty="0"/>
              <a:t>企業家在商業上</a:t>
            </a:r>
            <a:r>
              <a:rPr lang="zh-TW" altLang="en-US" dirty="0" smtClean="0"/>
              <a:t>的</a:t>
            </a:r>
            <a:endParaRPr lang="en-US" altLang="zh-TW" dirty="0" smtClean="0"/>
          </a:p>
          <a:p>
            <a:r>
              <a:rPr lang="en-US" altLang="zh-TW" dirty="0"/>
              <a:t>	</a:t>
            </a:r>
            <a:r>
              <a:rPr lang="en-US" altLang="zh-TW" dirty="0" smtClean="0"/>
              <a:t>	</a:t>
            </a:r>
            <a:r>
              <a:rPr lang="zh-TW" altLang="en-US" dirty="0" smtClean="0"/>
              <a:t>     角色</a:t>
            </a:r>
            <a:r>
              <a:rPr lang="zh-TW" altLang="en-US" dirty="0"/>
              <a:t>與貢獻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5"/>
          </p:nvPr>
        </p:nvSpPr>
        <p:spPr>
          <a:xfrm>
            <a:off x="3707904" y="2355726"/>
            <a:ext cx="3168650" cy="719137"/>
          </a:xfrm>
        </p:spPr>
        <p:txBody>
          <a:bodyPr/>
          <a:lstStyle/>
          <a:p>
            <a:r>
              <a:rPr lang="zh-TW" altLang="en-US" dirty="0"/>
              <a:t>創業方式與風險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6"/>
          </p:nvPr>
        </p:nvSpPr>
        <p:spPr>
          <a:xfrm>
            <a:off x="3059832" y="3291830"/>
            <a:ext cx="4608512" cy="719137"/>
          </a:xfrm>
        </p:spPr>
        <p:txBody>
          <a:bodyPr/>
          <a:lstStyle/>
          <a:p>
            <a:r>
              <a:rPr lang="zh-TW" altLang="en-US" dirty="0"/>
              <a:t>企業問題防範與解決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TW" altLang="en-US" dirty="0"/>
              <a:t>企業願景</a:t>
            </a:r>
          </a:p>
        </p:txBody>
      </p:sp>
    </p:spTree>
    <p:extLst>
      <p:ext uri="{BB962C8B-B14F-4D97-AF65-F5344CB8AC3E}">
        <p14:creationId xmlns:p14="http://schemas.microsoft.com/office/powerpoint/2010/main" val="293200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1326009"/>
            <a:ext cx="6120680" cy="1101725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-1</a:t>
            </a:r>
            <a:r>
              <a:rPr lang="zh-TW" altLang="en-US" sz="5400" dirty="0" smtClean="0"/>
              <a:t>　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dirty="0" smtClean="0"/>
              <a:t>企業家</a:t>
            </a:r>
            <a:r>
              <a:rPr lang="zh-TW" altLang="en-US" dirty="0"/>
              <a:t>精神與特質</a:t>
            </a:r>
          </a:p>
        </p:txBody>
      </p:sp>
    </p:spTree>
    <p:extLst>
      <p:ext uri="{BB962C8B-B14F-4D97-AF65-F5344CB8AC3E}">
        <p14:creationId xmlns:p14="http://schemas.microsoft.com/office/powerpoint/2010/main" val="29547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一、企業家精神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企業家精神</a:t>
            </a:r>
            <a:r>
              <a:rPr lang="en-US" altLang="zh-TW" sz="2400" dirty="0"/>
              <a:t>(entrepreneurship) </a:t>
            </a:r>
            <a:r>
              <a:rPr lang="zh-TW" altLang="en-US" sz="2400" dirty="0"/>
              <a:t>是指企業家展現其</a:t>
            </a:r>
            <a:r>
              <a:rPr lang="zh-TW" altLang="en-US" sz="2400" b="1" dirty="0">
                <a:solidFill>
                  <a:srgbClr val="00B0F0"/>
                </a:solidFill>
              </a:rPr>
              <a:t>創新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整合資源</a:t>
            </a:r>
            <a:r>
              <a:rPr lang="zh-TW" altLang="en-US" sz="2400" dirty="0"/>
              <a:t>、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解決</a:t>
            </a:r>
            <a:r>
              <a:rPr lang="zh-TW" altLang="en-US" sz="2400" b="1" dirty="0">
                <a:solidFill>
                  <a:srgbClr val="00B0F0"/>
                </a:solidFill>
              </a:rPr>
              <a:t>問題</a:t>
            </a:r>
            <a:r>
              <a:rPr lang="zh-TW" altLang="en-US" sz="2400" dirty="0"/>
              <a:t>等能力，為企業創造價值，並帶領企業追求成長，進而開創出</a:t>
            </a:r>
            <a:r>
              <a:rPr lang="zh-TW" altLang="en-US" sz="2400" dirty="0" smtClean="0"/>
              <a:t>不同的</a:t>
            </a:r>
            <a:r>
              <a:rPr lang="zh-TW" altLang="en-US" sz="2400" dirty="0"/>
              <a:t>企業景象。</a:t>
            </a:r>
          </a:p>
        </p:txBody>
      </p:sp>
    </p:spTree>
    <p:extLst>
      <p:ext uri="{BB962C8B-B14F-4D97-AF65-F5344CB8AC3E}">
        <p14:creationId xmlns:p14="http://schemas.microsoft.com/office/powerpoint/2010/main" val="195748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zh-TW" altLang="en-US" sz="3200" dirty="0"/>
              <a:t>郭台銘的鴻海帝國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35646"/>
            <a:ext cx="8435280" cy="3168351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郭台銘所領導的鴻海集團，主要專注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於電子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代工服務，為全球第一大代工集團。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郭台銘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的領導風格強調紀律與賞罰分明，曾說過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魔鬼藏在細節裡。」、「出了實驗室，就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沒有高科技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，只有執行的紀律。」顯示出鴻海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集團最大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的特色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hangingPunct="0">
              <a:buNone/>
            </a:pPr>
            <a:endParaRPr lang="en-US" altLang="zh-TW" sz="1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hangingPunct="0">
              <a:buNone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近幾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年內，在董事長郭台銘的率領下，接連併購夏普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(Sharp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諾基亞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(Nokia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個曾經叱咋風雲的國際科技品牌，展現強大企圖心，預期未來鴻海集團從代工走向品牌的可能性將大幅提升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293" y="1707654"/>
            <a:ext cx="2425179" cy="331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35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二、企業家特質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通常知名的企業家大多具備以下幾項特質：</a:t>
            </a:r>
          </a:p>
        </p:txBody>
      </p:sp>
      <p:grpSp>
        <p:nvGrpSpPr>
          <p:cNvPr id="107" name="群組 106"/>
          <p:cNvGrpSpPr/>
          <p:nvPr/>
        </p:nvGrpSpPr>
        <p:grpSpPr>
          <a:xfrm>
            <a:off x="611560" y="1635646"/>
            <a:ext cx="8496944" cy="3339714"/>
            <a:chOff x="611560" y="1635646"/>
            <a:chExt cx="8496944" cy="3339714"/>
          </a:xfrm>
        </p:grpSpPr>
        <p:grpSp>
          <p:nvGrpSpPr>
            <p:cNvPr id="4" name="4c3f26d7-f6b0-44c6-aab9-325bab46a2c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xmlns="" id="{B22083EF-94A0-4844-93DB-E21FC2559587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3059832" y="2549697"/>
              <a:ext cx="2382953" cy="2305222"/>
              <a:chOff x="3686969" y="1449272"/>
              <a:chExt cx="4818063" cy="4660900"/>
            </a:xfrm>
          </p:grpSpPr>
          <p:sp>
            <p:nvSpPr>
              <p:cNvPr id="5" name="îSḷidè">
                <a:extLst>
                  <a:ext uri="{FF2B5EF4-FFF2-40B4-BE49-F238E27FC236}">
                    <a16:creationId xmlns:a16="http://schemas.microsoft.com/office/drawing/2014/main" xmlns="" id="{F2EE0DB4-2B80-4380-88E0-FFE81F5977F5}"/>
                  </a:ext>
                </a:extLst>
              </p:cNvPr>
              <p:cNvSpPr/>
              <p:nvPr/>
            </p:nvSpPr>
            <p:spPr bwMode="auto">
              <a:xfrm>
                <a:off x="5072857" y="5616460"/>
                <a:ext cx="3368675" cy="32861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ïšľiḓè">
                <a:extLst>
                  <a:ext uri="{FF2B5EF4-FFF2-40B4-BE49-F238E27FC236}">
                    <a16:creationId xmlns:a16="http://schemas.microsoft.com/office/drawing/2014/main" xmlns="" id="{35E82250-0D5E-4922-AA45-FCD3C1F835E1}"/>
                  </a:ext>
                </a:extLst>
              </p:cNvPr>
              <p:cNvSpPr/>
              <p:nvPr/>
            </p:nvSpPr>
            <p:spPr bwMode="auto">
              <a:xfrm>
                <a:off x="5187157" y="1735022"/>
                <a:ext cx="3143250" cy="2970213"/>
              </a:xfrm>
              <a:custGeom>
                <a:avLst/>
                <a:gdLst>
                  <a:gd name="T0" fmla="*/ 1888 w 1980"/>
                  <a:gd name="T1" fmla="*/ 1871 h 1871"/>
                  <a:gd name="T2" fmla="*/ 89 w 1980"/>
                  <a:gd name="T3" fmla="*/ 1871 h 1871"/>
                  <a:gd name="T4" fmla="*/ 0 w 1980"/>
                  <a:gd name="T5" fmla="*/ 0 h 1871"/>
                  <a:gd name="T6" fmla="*/ 1980 w 1980"/>
                  <a:gd name="T7" fmla="*/ 0 h 1871"/>
                  <a:gd name="T8" fmla="*/ 1888 w 1980"/>
                  <a:gd name="T9" fmla="*/ 1871 h 1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0" h="1871">
                    <a:moveTo>
                      <a:pt x="1888" y="1871"/>
                    </a:moveTo>
                    <a:lnTo>
                      <a:pt x="89" y="1871"/>
                    </a:lnTo>
                    <a:lnTo>
                      <a:pt x="0" y="0"/>
                    </a:lnTo>
                    <a:lnTo>
                      <a:pt x="1980" y="0"/>
                    </a:lnTo>
                    <a:lnTo>
                      <a:pt x="1888" y="1871"/>
                    </a:lnTo>
                    <a:close/>
                  </a:path>
                </a:pathLst>
              </a:custGeom>
              <a:solidFill>
                <a:srgbClr val="CC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iṡļïďe">
                <a:extLst>
                  <a:ext uri="{FF2B5EF4-FFF2-40B4-BE49-F238E27FC236}">
                    <a16:creationId xmlns:a16="http://schemas.microsoft.com/office/drawing/2014/main" xmlns="" id="{44E827FD-23E7-4C02-9C57-95A757F43488}"/>
                  </a:ext>
                </a:extLst>
              </p:cNvPr>
              <p:cNvSpPr/>
              <p:nvPr/>
            </p:nvSpPr>
            <p:spPr bwMode="auto">
              <a:xfrm>
                <a:off x="5276057" y="1852497"/>
                <a:ext cx="2965450" cy="2747963"/>
              </a:xfrm>
              <a:custGeom>
                <a:avLst/>
                <a:gdLst>
                  <a:gd name="T0" fmla="*/ 1782 w 1868"/>
                  <a:gd name="T1" fmla="*/ 1731 h 1731"/>
                  <a:gd name="T2" fmla="*/ 83 w 1868"/>
                  <a:gd name="T3" fmla="*/ 1731 h 1731"/>
                  <a:gd name="T4" fmla="*/ 0 w 1868"/>
                  <a:gd name="T5" fmla="*/ 0 h 1731"/>
                  <a:gd name="T6" fmla="*/ 1868 w 1868"/>
                  <a:gd name="T7" fmla="*/ 0 h 1731"/>
                  <a:gd name="T8" fmla="*/ 1782 w 1868"/>
                  <a:gd name="T9" fmla="*/ 1731 h 1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8" h="1731">
                    <a:moveTo>
                      <a:pt x="1782" y="1731"/>
                    </a:moveTo>
                    <a:lnTo>
                      <a:pt x="83" y="1731"/>
                    </a:lnTo>
                    <a:lnTo>
                      <a:pt x="0" y="0"/>
                    </a:lnTo>
                    <a:lnTo>
                      <a:pt x="1868" y="0"/>
                    </a:lnTo>
                    <a:lnTo>
                      <a:pt x="1782" y="1731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îṥľíḑé">
                <a:extLst>
                  <a:ext uri="{FF2B5EF4-FFF2-40B4-BE49-F238E27FC236}">
                    <a16:creationId xmlns:a16="http://schemas.microsoft.com/office/drawing/2014/main" xmlns="" id="{E92530CB-7CDC-494D-B3FC-841B90ACD345}"/>
                  </a:ext>
                </a:extLst>
              </p:cNvPr>
              <p:cNvSpPr/>
              <p:nvPr/>
            </p:nvSpPr>
            <p:spPr bwMode="auto">
              <a:xfrm>
                <a:off x="5699919" y="4094047"/>
                <a:ext cx="2114550" cy="103188"/>
              </a:xfrm>
              <a:custGeom>
                <a:avLst/>
                <a:gdLst>
                  <a:gd name="T0" fmla="*/ 1142 w 1142"/>
                  <a:gd name="T1" fmla="*/ 28 h 56"/>
                  <a:gd name="T2" fmla="*/ 1114 w 1142"/>
                  <a:gd name="T3" fmla="*/ 56 h 56"/>
                  <a:gd name="T4" fmla="*/ 28 w 1142"/>
                  <a:gd name="T5" fmla="*/ 56 h 56"/>
                  <a:gd name="T6" fmla="*/ 0 w 1142"/>
                  <a:gd name="T7" fmla="*/ 28 h 56"/>
                  <a:gd name="T8" fmla="*/ 0 w 1142"/>
                  <a:gd name="T9" fmla="*/ 28 h 56"/>
                  <a:gd name="T10" fmla="*/ 28 w 1142"/>
                  <a:gd name="T11" fmla="*/ 0 h 56"/>
                  <a:gd name="T12" fmla="*/ 1114 w 1142"/>
                  <a:gd name="T13" fmla="*/ 0 h 56"/>
                  <a:gd name="T14" fmla="*/ 1142 w 1142"/>
                  <a:gd name="T15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2" h="56">
                    <a:moveTo>
                      <a:pt x="1142" y="28"/>
                    </a:moveTo>
                    <a:cubicBezTo>
                      <a:pt x="1142" y="43"/>
                      <a:pt x="1130" y="56"/>
                      <a:pt x="1114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1114" y="0"/>
                      <a:pt x="1114" y="0"/>
                      <a:pt x="1114" y="0"/>
                    </a:cubicBezTo>
                    <a:cubicBezTo>
                      <a:pt x="1130" y="0"/>
                      <a:pt x="1142" y="13"/>
                      <a:pt x="1142" y="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íşḻiḓè">
                <a:extLst>
                  <a:ext uri="{FF2B5EF4-FFF2-40B4-BE49-F238E27FC236}">
                    <a16:creationId xmlns:a16="http://schemas.microsoft.com/office/drawing/2014/main" xmlns="" id="{F5698DBD-1BA2-4F60-95FC-6C09E6EDB1F4}"/>
                  </a:ext>
                </a:extLst>
              </p:cNvPr>
              <p:cNvSpPr/>
              <p:nvPr/>
            </p:nvSpPr>
            <p:spPr bwMode="auto">
              <a:xfrm>
                <a:off x="6755607" y="2036647"/>
                <a:ext cx="693738" cy="422275"/>
              </a:xfrm>
              <a:custGeom>
                <a:avLst/>
                <a:gdLst>
                  <a:gd name="T0" fmla="*/ 2 w 375"/>
                  <a:gd name="T1" fmla="*/ 105 h 228"/>
                  <a:gd name="T2" fmla="*/ 301 w 375"/>
                  <a:gd name="T3" fmla="*/ 228 h 228"/>
                  <a:gd name="T4" fmla="*/ 375 w 375"/>
                  <a:gd name="T5" fmla="*/ 153 h 228"/>
                  <a:gd name="T6" fmla="*/ 2 w 375"/>
                  <a:gd name="T7" fmla="*/ 0 h 228"/>
                  <a:gd name="T8" fmla="*/ 0 w 375"/>
                  <a:gd name="T9" fmla="*/ 0 h 228"/>
                  <a:gd name="T10" fmla="*/ 0 w 375"/>
                  <a:gd name="T11" fmla="*/ 105 h 228"/>
                  <a:gd name="T12" fmla="*/ 2 w 375"/>
                  <a:gd name="T13" fmla="*/ 105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228">
                    <a:moveTo>
                      <a:pt x="2" y="105"/>
                    </a:moveTo>
                    <a:cubicBezTo>
                      <a:pt x="119" y="105"/>
                      <a:pt x="224" y="152"/>
                      <a:pt x="301" y="228"/>
                    </a:cubicBezTo>
                    <a:cubicBezTo>
                      <a:pt x="375" y="153"/>
                      <a:pt x="375" y="153"/>
                      <a:pt x="375" y="153"/>
                    </a:cubicBezTo>
                    <a:cubicBezTo>
                      <a:pt x="279" y="59"/>
                      <a:pt x="148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1" y="105"/>
                      <a:pt x="2" y="105"/>
                      <a:pt x="2" y="105"/>
                    </a:cubicBezTo>
                    <a:close/>
                  </a:path>
                </a:pathLst>
              </a:custGeom>
              <a:solidFill>
                <a:srgbClr val="F9E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iSļiḑé">
                <a:extLst>
                  <a:ext uri="{FF2B5EF4-FFF2-40B4-BE49-F238E27FC236}">
                    <a16:creationId xmlns:a16="http://schemas.microsoft.com/office/drawing/2014/main" xmlns="" id="{B4552031-44EE-416C-A924-846D57D506C3}"/>
                  </a:ext>
                </a:extLst>
              </p:cNvPr>
              <p:cNvSpPr/>
              <p:nvPr/>
            </p:nvSpPr>
            <p:spPr bwMode="auto">
              <a:xfrm>
                <a:off x="6065044" y="2036647"/>
                <a:ext cx="690563" cy="423863"/>
              </a:xfrm>
              <a:custGeom>
                <a:avLst/>
                <a:gdLst>
                  <a:gd name="T0" fmla="*/ 373 w 373"/>
                  <a:gd name="T1" fmla="*/ 105 h 229"/>
                  <a:gd name="T2" fmla="*/ 373 w 373"/>
                  <a:gd name="T3" fmla="*/ 0 h 229"/>
                  <a:gd name="T4" fmla="*/ 0 w 373"/>
                  <a:gd name="T5" fmla="*/ 155 h 229"/>
                  <a:gd name="T6" fmla="*/ 75 w 373"/>
                  <a:gd name="T7" fmla="*/ 229 h 229"/>
                  <a:gd name="T8" fmla="*/ 373 w 373"/>
                  <a:gd name="T9" fmla="*/ 10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" h="229">
                    <a:moveTo>
                      <a:pt x="373" y="105"/>
                    </a:moveTo>
                    <a:cubicBezTo>
                      <a:pt x="373" y="0"/>
                      <a:pt x="373" y="0"/>
                      <a:pt x="373" y="0"/>
                    </a:cubicBezTo>
                    <a:cubicBezTo>
                      <a:pt x="228" y="1"/>
                      <a:pt x="96" y="60"/>
                      <a:pt x="0" y="155"/>
                    </a:cubicBezTo>
                    <a:cubicBezTo>
                      <a:pt x="75" y="229"/>
                      <a:pt x="75" y="229"/>
                      <a:pt x="75" y="229"/>
                    </a:cubicBezTo>
                    <a:cubicBezTo>
                      <a:pt x="151" y="153"/>
                      <a:pt x="257" y="106"/>
                      <a:pt x="373" y="10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is1íḑé">
                <a:extLst>
                  <a:ext uri="{FF2B5EF4-FFF2-40B4-BE49-F238E27FC236}">
                    <a16:creationId xmlns:a16="http://schemas.microsoft.com/office/drawing/2014/main" xmlns="" id="{59B49271-7DEA-4A84-9F60-41AA3EB04DA1}"/>
                  </a:ext>
                </a:extLst>
              </p:cNvPr>
              <p:cNvSpPr/>
              <p:nvPr/>
            </p:nvSpPr>
            <p:spPr bwMode="auto">
              <a:xfrm>
                <a:off x="7312819" y="2319222"/>
                <a:ext cx="428625" cy="695325"/>
              </a:xfrm>
              <a:custGeom>
                <a:avLst/>
                <a:gdLst>
                  <a:gd name="T0" fmla="*/ 127 w 232"/>
                  <a:gd name="T1" fmla="*/ 375 h 375"/>
                  <a:gd name="T2" fmla="*/ 232 w 232"/>
                  <a:gd name="T3" fmla="*/ 375 h 375"/>
                  <a:gd name="T4" fmla="*/ 74 w 232"/>
                  <a:gd name="T5" fmla="*/ 0 h 375"/>
                  <a:gd name="T6" fmla="*/ 0 w 232"/>
                  <a:gd name="T7" fmla="*/ 75 h 375"/>
                  <a:gd name="T8" fmla="*/ 127 w 232"/>
                  <a:gd name="T9" fmla="*/ 375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375">
                    <a:moveTo>
                      <a:pt x="127" y="375"/>
                    </a:moveTo>
                    <a:cubicBezTo>
                      <a:pt x="232" y="375"/>
                      <a:pt x="232" y="375"/>
                      <a:pt x="232" y="375"/>
                    </a:cubicBezTo>
                    <a:cubicBezTo>
                      <a:pt x="231" y="228"/>
                      <a:pt x="171" y="96"/>
                      <a:pt x="74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151"/>
                      <a:pt x="126" y="258"/>
                      <a:pt x="127" y="37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S1iḋè">
                <a:extLst>
                  <a:ext uri="{FF2B5EF4-FFF2-40B4-BE49-F238E27FC236}">
                    <a16:creationId xmlns:a16="http://schemas.microsoft.com/office/drawing/2014/main" xmlns="" id="{CA1CD74D-43C1-4136-859E-29EB9BD370FA}"/>
                  </a:ext>
                </a:extLst>
              </p:cNvPr>
              <p:cNvSpPr/>
              <p:nvPr/>
            </p:nvSpPr>
            <p:spPr bwMode="auto">
              <a:xfrm>
                <a:off x="6755607" y="3574935"/>
                <a:ext cx="700088" cy="428625"/>
              </a:xfrm>
              <a:custGeom>
                <a:avLst/>
                <a:gdLst>
                  <a:gd name="T0" fmla="*/ 2 w 378"/>
                  <a:gd name="T1" fmla="*/ 126 h 231"/>
                  <a:gd name="T2" fmla="*/ 0 w 378"/>
                  <a:gd name="T3" fmla="*/ 126 h 231"/>
                  <a:gd name="T4" fmla="*/ 0 w 378"/>
                  <a:gd name="T5" fmla="*/ 231 h 231"/>
                  <a:gd name="T6" fmla="*/ 2 w 378"/>
                  <a:gd name="T7" fmla="*/ 231 h 231"/>
                  <a:gd name="T8" fmla="*/ 378 w 378"/>
                  <a:gd name="T9" fmla="*/ 75 h 231"/>
                  <a:gd name="T10" fmla="*/ 304 w 378"/>
                  <a:gd name="T11" fmla="*/ 0 h 231"/>
                  <a:gd name="T12" fmla="*/ 2 w 378"/>
                  <a:gd name="T13" fmla="*/ 12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8" h="231">
                    <a:moveTo>
                      <a:pt x="2" y="126"/>
                    </a:moveTo>
                    <a:cubicBezTo>
                      <a:pt x="2" y="126"/>
                      <a:pt x="1" y="126"/>
                      <a:pt x="0" y="12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" y="231"/>
                      <a:pt x="2" y="231"/>
                      <a:pt x="2" y="231"/>
                    </a:cubicBezTo>
                    <a:cubicBezTo>
                      <a:pt x="149" y="231"/>
                      <a:pt x="282" y="171"/>
                      <a:pt x="378" y="75"/>
                    </a:cubicBezTo>
                    <a:cubicBezTo>
                      <a:pt x="304" y="0"/>
                      <a:pt x="304" y="0"/>
                      <a:pt x="304" y="0"/>
                    </a:cubicBezTo>
                    <a:cubicBezTo>
                      <a:pt x="227" y="78"/>
                      <a:pt x="120" y="126"/>
                      <a:pt x="2" y="1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ṥḻiďe">
                <a:extLst>
                  <a:ext uri="{FF2B5EF4-FFF2-40B4-BE49-F238E27FC236}">
                    <a16:creationId xmlns:a16="http://schemas.microsoft.com/office/drawing/2014/main" xmlns="" id="{F6F92979-F5C2-492F-AC86-8013197A0DF7}"/>
                  </a:ext>
                </a:extLst>
              </p:cNvPr>
              <p:cNvSpPr/>
              <p:nvPr/>
            </p:nvSpPr>
            <p:spPr bwMode="auto">
              <a:xfrm>
                <a:off x="7317582" y="3014547"/>
                <a:ext cx="423863" cy="700088"/>
              </a:xfrm>
              <a:custGeom>
                <a:avLst/>
                <a:gdLst>
                  <a:gd name="T0" fmla="*/ 229 w 229"/>
                  <a:gd name="T1" fmla="*/ 0 h 378"/>
                  <a:gd name="T2" fmla="*/ 124 w 229"/>
                  <a:gd name="T3" fmla="*/ 0 h 378"/>
                  <a:gd name="T4" fmla="*/ 124 w 229"/>
                  <a:gd name="T5" fmla="*/ 3 h 378"/>
                  <a:gd name="T6" fmla="*/ 0 w 229"/>
                  <a:gd name="T7" fmla="*/ 303 h 378"/>
                  <a:gd name="T8" fmla="*/ 74 w 229"/>
                  <a:gd name="T9" fmla="*/ 378 h 378"/>
                  <a:gd name="T10" fmla="*/ 229 w 229"/>
                  <a:gd name="T11" fmla="*/ 3 h 378"/>
                  <a:gd name="T12" fmla="*/ 229 w 229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9" h="378">
                    <a:moveTo>
                      <a:pt x="229" y="0"/>
                    </a:move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1"/>
                      <a:pt x="124" y="2"/>
                      <a:pt x="124" y="3"/>
                    </a:cubicBezTo>
                    <a:cubicBezTo>
                      <a:pt x="124" y="120"/>
                      <a:pt x="76" y="226"/>
                      <a:pt x="0" y="303"/>
                    </a:cubicBezTo>
                    <a:cubicBezTo>
                      <a:pt x="74" y="378"/>
                      <a:pt x="74" y="378"/>
                      <a:pt x="74" y="378"/>
                    </a:cubicBezTo>
                    <a:cubicBezTo>
                      <a:pt x="170" y="282"/>
                      <a:pt x="229" y="149"/>
                      <a:pt x="229" y="3"/>
                    </a:cubicBezTo>
                    <a:cubicBezTo>
                      <a:pt x="229" y="2"/>
                      <a:pt x="229" y="1"/>
                      <a:pt x="229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sľiḓe">
                <a:extLst>
                  <a:ext uri="{FF2B5EF4-FFF2-40B4-BE49-F238E27FC236}">
                    <a16:creationId xmlns:a16="http://schemas.microsoft.com/office/drawing/2014/main" xmlns="" id="{F606B5F2-AF90-4B9E-A143-A09AA4FE13E2}"/>
                  </a:ext>
                </a:extLst>
              </p:cNvPr>
              <p:cNvSpPr/>
              <p:nvPr/>
            </p:nvSpPr>
            <p:spPr bwMode="auto">
              <a:xfrm>
                <a:off x="6060282" y="3573347"/>
                <a:ext cx="695325" cy="430213"/>
              </a:xfrm>
              <a:custGeom>
                <a:avLst/>
                <a:gdLst>
                  <a:gd name="T0" fmla="*/ 74 w 375"/>
                  <a:gd name="T1" fmla="*/ 0 h 232"/>
                  <a:gd name="T2" fmla="*/ 0 w 375"/>
                  <a:gd name="T3" fmla="*/ 74 h 232"/>
                  <a:gd name="T4" fmla="*/ 375 w 375"/>
                  <a:gd name="T5" fmla="*/ 232 h 232"/>
                  <a:gd name="T6" fmla="*/ 375 w 375"/>
                  <a:gd name="T7" fmla="*/ 127 h 232"/>
                  <a:gd name="T8" fmla="*/ 74 w 375"/>
                  <a:gd name="T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232">
                    <a:moveTo>
                      <a:pt x="74" y="0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95" y="171"/>
                      <a:pt x="228" y="231"/>
                      <a:pt x="375" y="232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257" y="126"/>
                      <a:pt x="151" y="78"/>
                      <a:pt x="74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ş1iďé">
                <a:extLst>
                  <a:ext uri="{FF2B5EF4-FFF2-40B4-BE49-F238E27FC236}">
                    <a16:creationId xmlns:a16="http://schemas.microsoft.com/office/drawing/2014/main" xmlns="" id="{78C4C0B8-78AE-45DF-8926-04475C3BC45B}"/>
                  </a:ext>
                </a:extLst>
              </p:cNvPr>
              <p:cNvSpPr/>
              <p:nvPr/>
            </p:nvSpPr>
            <p:spPr bwMode="auto">
              <a:xfrm>
                <a:off x="5776119" y="3014547"/>
                <a:ext cx="422275" cy="695325"/>
              </a:xfrm>
              <a:custGeom>
                <a:avLst/>
                <a:gdLst>
                  <a:gd name="T0" fmla="*/ 106 w 228"/>
                  <a:gd name="T1" fmla="*/ 3 h 376"/>
                  <a:gd name="T2" fmla="*/ 106 w 228"/>
                  <a:gd name="T3" fmla="*/ 0 h 376"/>
                  <a:gd name="T4" fmla="*/ 0 w 228"/>
                  <a:gd name="T5" fmla="*/ 0 h 376"/>
                  <a:gd name="T6" fmla="*/ 0 w 228"/>
                  <a:gd name="T7" fmla="*/ 3 h 376"/>
                  <a:gd name="T8" fmla="*/ 154 w 228"/>
                  <a:gd name="T9" fmla="*/ 376 h 376"/>
                  <a:gd name="T10" fmla="*/ 228 w 228"/>
                  <a:gd name="T11" fmla="*/ 302 h 376"/>
                  <a:gd name="T12" fmla="*/ 106 w 228"/>
                  <a:gd name="T13" fmla="*/ 3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376">
                    <a:moveTo>
                      <a:pt x="106" y="3"/>
                    </a:moveTo>
                    <a:cubicBezTo>
                      <a:pt x="106" y="2"/>
                      <a:pt x="106" y="1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148"/>
                      <a:pt x="59" y="280"/>
                      <a:pt x="154" y="376"/>
                    </a:cubicBezTo>
                    <a:cubicBezTo>
                      <a:pt x="228" y="302"/>
                      <a:pt x="228" y="302"/>
                      <a:pt x="228" y="302"/>
                    </a:cubicBezTo>
                    <a:cubicBezTo>
                      <a:pt x="152" y="225"/>
                      <a:pt x="106" y="119"/>
                      <a:pt x="106" y="3"/>
                    </a:cubicBezTo>
                    <a:close/>
                  </a:path>
                </a:pathLst>
              </a:custGeom>
              <a:solidFill>
                <a:srgbClr val="E26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ïsḷïḓê">
                <a:extLst>
                  <a:ext uri="{FF2B5EF4-FFF2-40B4-BE49-F238E27FC236}">
                    <a16:creationId xmlns:a16="http://schemas.microsoft.com/office/drawing/2014/main" xmlns="" id="{602AEE54-EEC9-40CF-A179-87AF06D499FD}"/>
                  </a:ext>
                </a:extLst>
              </p:cNvPr>
              <p:cNvSpPr/>
              <p:nvPr/>
            </p:nvSpPr>
            <p:spPr bwMode="auto">
              <a:xfrm>
                <a:off x="5776119" y="2323985"/>
                <a:ext cx="427038" cy="690563"/>
              </a:xfrm>
              <a:custGeom>
                <a:avLst/>
                <a:gdLst>
                  <a:gd name="T0" fmla="*/ 231 w 231"/>
                  <a:gd name="T1" fmla="*/ 74 h 373"/>
                  <a:gd name="T2" fmla="*/ 156 w 231"/>
                  <a:gd name="T3" fmla="*/ 0 h 373"/>
                  <a:gd name="T4" fmla="*/ 0 w 231"/>
                  <a:gd name="T5" fmla="*/ 373 h 373"/>
                  <a:gd name="T6" fmla="*/ 106 w 231"/>
                  <a:gd name="T7" fmla="*/ 373 h 373"/>
                  <a:gd name="T8" fmla="*/ 231 w 231"/>
                  <a:gd name="T9" fmla="*/ 74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373">
                    <a:moveTo>
                      <a:pt x="231" y="74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61" y="96"/>
                      <a:pt x="1" y="227"/>
                      <a:pt x="0" y="373"/>
                    </a:cubicBezTo>
                    <a:cubicBezTo>
                      <a:pt x="106" y="373"/>
                      <a:pt x="106" y="373"/>
                      <a:pt x="106" y="373"/>
                    </a:cubicBezTo>
                    <a:cubicBezTo>
                      <a:pt x="106" y="256"/>
                      <a:pt x="154" y="151"/>
                      <a:pt x="231" y="74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i$ḻïḋé">
                <a:extLst>
                  <a:ext uri="{FF2B5EF4-FFF2-40B4-BE49-F238E27FC236}">
                    <a16:creationId xmlns:a16="http://schemas.microsoft.com/office/drawing/2014/main" xmlns="" id="{A746C16A-AC1F-465A-8A60-8AAD6A468399}"/>
                  </a:ext>
                </a:extLst>
              </p:cNvPr>
              <p:cNvSpPr/>
              <p:nvPr/>
            </p:nvSpPr>
            <p:spPr bwMode="auto">
              <a:xfrm>
                <a:off x="5784057" y="425279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$ļîďe">
                <a:extLst>
                  <a:ext uri="{FF2B5EF4-FFF2-40B4-BE49-F238E27FC236}">
                    <a16:creationId xmlns:a16="http://schemas.microsoft.com/office/drawing/2014/main" xmlns="" id="{D57442EC-E9DD-4A83-A9DA-F971FE7FBB6D}"/>
                  </a:ext>
                </a:extLst>
              </p:cNvPr>
              <p:cNvSpPr/>
              <p:nvPr/>
            </p:nvSpPr>
            <p:spPr bwMode="auto">
              <a:xfrm>
                <a:off x="5784057" y="4321060"/>
                <a:ext cx="246063" cy="22225"/>
              </a:xfrm>
              <a:custGeom>
                <a:avLst/>
                <a:gdLst>
                  <a:gd name="T0" fmla="*/ 133 w 133"/>
                  <a:gd name="T1" fmla="*/ 6 h 12"/>
                  <a:gd name="T2" fmla="*/ 127 w 133"/>
                  <a:gd name="T3" fmla="*/ 12 h 12"/>
                  <a:gd name="T4" fmla="*/ 5 w 133"/>
                  <a:gd name="T5" fmla="*/ 12 h 12"/>
                  <a:gd name="T6" fmla="*/ 0 w 133"/>
                  <a:gd name="T7" fmla="*/ 6 h 12"/>
                  <a:gd name="T8" fmla="*/ 0 w 133"/>
                  <a:gd name="T9" fmla="*/ 6 h 12"/>
                  <a:gd name="T10" fmla="*/ 5 w 133"/>
                  <a:gd name="T11" fmla="*/ 0 h 12"/>
                  <a:gd name="T12" fmla="*/ 127 w 133"/>
                  <a:gd name="T13" fmla="*/ 0 h 12"/>
                  <a:gd name="T14" fmla="*/ 133 w 13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2">
                    <a:moveTo>
                      <a:pt x="133" y="6"/>
                    </a:moveTo>
                    <a:cubicBezTo>
                      <a:pt x="133" y="9"/>
                      <a:pt x="130" y="12"/>
                      <a:pt x="127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Slíḑè">
                <a:extLst>
                  <a:ext uri="{FF2B5EF4-FFF2-40B4-BE49-F238E27FC236}">
                    <a16:creationId xmlns:a16="http://schemas.microsoft.com/office/drawing/2014/main" xmlns="" id="{1CE2011A-F92D-4A52-8739-8BE218773191}"/>
                  </a:ext>
                </a:extLst>
              </p:cNvPr>
              <p:cNvSpPr/>
              <p:nvPr/>
            </p:nvSpPr>
            <p:spPr bwMode="auto">
              <a:xfrm>
                <a:off x="5784057" y="4390910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sľiďé">
                <a:extLst>
                  <a:ext uri="{FF2B5EF4-FFF2-40B4-BE49-F238E27FC236}">
                    <a16:creationId xmlns:a16="http://schemas.microsoft.com/office/drawing/2014/main" xmlns="" id="{AFAAEA74-6314-41E2-95EB-194D6B895B1B}"/>
                  </a:ext>
                </a:extLst>
              </p:cNvPr>
              <p:cNvSpPr/>
              <p:nvPr/>
            </p:nvSpPr>
            <p:spPr bwMode="auto">
              <a:xfrm>
                <a:off x="5784057" y="446234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š1íḋe">
                <a:extLst>
                  <a:ext uri="{FF2B5EF4-FFF2-40B4-BE49-F238E27FC236}">
                    <a16:creationId xmlns:a16="http://schemas.microsoft.com/office/drawing/2014/main" xmlns="" id="{80C7C206-74F8-4171-A4E1-95D87885FDD2}"/>
                  </a:ext>
                </a:extLst>
              </p:cNvPr>
              <p:cNvSpPr/>
              <p:nvPr/>
            </p:nvSpPr>
            <p:spPr bwMode="auto">
              <a:xfrm>
                <a:off x="6209507" y="425279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sḻidé">
                <a:extLst>
                  <a:ext uri="{FF2B5EF4-FFF2-40B4-BE49-F238E27FC236}">
                    <a16:creationId xmlns:a16="http://schemas.microsoft.com/office/drawing/2014/main" xmlns="" id="{35FF9097-708E-4FDF-99AF-CA16031F9D30}"/>
                  </a:ext>
                </a:extLst>
              </p:cNvPr>
              <p:cNvSpPr/>
              <p:nvPr/>
            </p:nvSpPr>
            <p:spPr bwMode="auto">
              <a:xfrm>
                <a:off x="6209507" y="4321060"/>
                <a:ext cx="246063" cy="22225"/>
              </a:xfrm>
              <a:custGeom>
                <a:avLst/>
                <a:gdLst>
                  <a:gd name="T0" fmla="*/ 133 w 133"/>
                  <a:gd name="T1" fmla="*/ 6 h 12"/>
                  <a:gd name="T2" fmla="*/ 127 w 133"/>
                  <a:gd name="T3" fmla="*/ 12 h 12"/>
                  <a:gd name="T4" fmla="*/ 5 w 133"/>
                  <a:gd name="T5" fmla="*/ 12 h 12"/>
                  <a:gd name="T6" fmla="*/ 0 w 133"/>
                  <a:gd name="T7" fmla="*/ 6 h 12"/>
                  <a:gd name="T8" fmla="*/ 0 w 133"/>
                  <a:gd name="T9" fmla="*/ 6 h 12"/>
                  <a:gd name="T10" fmla="*/ 5 w 133"/>
                  <a:gd name="T11" fmla="*/ 0 h 12"/>
                  <a:gd name="T12" fmla="*/ 127 w 133"/>
                  <a:gd name="T13" fmla="*/ 0 h 12"/>
                  <a:gd name="T14" fmla="*/ 133 w 13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2">
                    <a:moveTo>
                      <a:pt x="133" y="6"/>
                    </a:moveTo>
                    <a:cubicBezTo>
                      <a:pt x="133" y="9"/>
                      <a:pt x="130" y="12"/>
                      <a:pt x="127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ṣḻïḍè">
                <a:extLst>
                  <a:ext uri="{FF2B5EF4-FFF2-40B4-BE49-F238E27FC236}">
                    <a16:creationId xmlns:a16="http://schemas.microsoft.com/office/drawing/2014/main" xmlns="" id="{3877F333-1C7D-4D5A-845E-E15895918334}"/>
                  </a:ext>
                </a:extLst>
              </p:cNvPr>
              <p:cNvSpPr/>
              <p:nvPr/>
            </p:nvSpPr>
            <p:spPr bwMode="auto">
              <a:xfrm>
                <a:off x="6209507" y="4390910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ṧḻiḓê">
                <a:extLst>
                  <a:ext uri="{FF2B5EF4-FFF2-40B4-BE49-F238E27FC236}">
                    <a16:creationId xmlns:a16="http://schemas.microsoft.com/office/drawing/2014/main" xmlns="" id="{EC71082B-623E-4934-B598-F20144B0D343}"/>
                  </a:ext>
                </a:extLst>
              </p:cNvPr>
              <p:cNvSpPr/>
              <p:nvPr/>
            </p:nvSpPr>
            <p:spPr bwMode="auto">
              <a:xfrm>
                <a:off x="6209507" y="446234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ṩľíḑé">
                <a:extLst>
                  <a:ext uri="{FF2B5EF4-FFF2-40B4-BE49-F238E27FC236}">
                    <a16:creationId xmlns:a16="http://schemas.microsoft.com/office/drawing/2014/main" xmlns="" id="{A0B75AFA-06A8-40FC-933C-C1F5A028FAE4}"/>
                  </a:ext>
                </a:extLst>
              </p:cNvPr>
              <p:cNvSpPr/>
              <p:nvPr/>
            </p:nvSpPr>
            <p:spPr bwMode="auto">
              <a:xfrm>
                <a:off x="5772944" y="1985847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8 w 133"/>
                  <a:gd name="T3" fmla="*/ 11 h 11"/>
                  <a:gd name="T4" fmla="*/ 6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6 w 133"/>
                  <a:gd name="T11" fmla="*/ 0 h 11"/>
                  <a:gd name="T12" fmla="*/ 128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1" y="11"/>
                      <a:pt x="12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1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liḍè">
                <a:extLst>
                  <a:ext uri="{FF2B5EF4-FFF2-40B4-BE49-F238E27FC236}">
                    <a16:creationId xmlns:a16="http://schemas.microsoft.com/office/drawing/2014/main" xmlns="" id="{32941258-67CF-4A9C-A9A9-5B24AC10B42B}"/>
                  </a:ext>
                </a:extLst>
              </p:cNvPr>
              <p:cNvSpPr/>
              <p:nvPr/>
            </p:nvSpPr>
            <p:spPr bwMode="auto">
              <a:xfrm>
                <a:off x="5772944" y="2057285"/>
                <a:ext cx="246063" cy="19050"/>
              </a:xfrm>
              <a:custGeom>
                <a:avLst/>
                <a:gdLst>
                  <a:gd name="T0" fmla="*/ 133 w 133"/>
                  <a:gd name="T1" fmla="*/ 6 h 11"/>
                  <a:gd name="T2" fmla="*/ 128 w 133"/>
                  <a:gd name="T3" fmla="*/ 11 h 11"/>
                  <a:gd name="T4" fmla="*/ 6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6 w 133"/>
                  <a:gd name="T11" fmla="*/ 0 h 11"/>
                  <a:gd name="T12" fmla="*/ 128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1" y="11"/>
                      <a:pt x="12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1" y="0"/>
                      <a:pt x="133" y="2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ṡ1ídê">
                <a:extLst>
                  <a:ext uri="{FF2B5EF4-FFF2-40B4-BE49-F238E27FC236}">
                    <a16:creationId xmlns:a16="http://schemas.microsoft.com/office/drawing/2014/main" xmlns="" id="{2888AD99-AA87-459C-9B1C-AE08CCCD4240}"/>
                  </a:ext>
                </a:extLst>
              </p:cNvPr>
              <p:cNvSpPr/>
              <p:nvPr/>
            </p:nvSpPr>
            <p:spPr bwMode="auto">
              <a:xfrm>
                <a:off x="5772944" y="2127135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8 w 133"/>
                  <a:gd name="T3" fmla="*/ 11 h 11"/>
                  <a:gd name="T4" fmla="*/ 6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6 w 133"/>
                  <a:gd name="T11" fmla="*/ 0 h 11"/>
                  <a:gd name="T12" fmla="*/ 128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1" y="11"/>
                      <a:pt x="12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1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$ḻîḋê">
                <a:extLst>
                  <a:ext uri="{FF2B5EF4-FFF2-40B4-BE49-F238E27FC236}">
                    <a16:creationId xmlns:a16="http://schemas.microsoft.com/office/drawing/2014/main" xmlns="" id="{FC480134-0013-428A-9917-D320C6AD3B6D}"/>
                  </a:ext>
                </a:extLst>
              </p:cNvPr>
              <p:cNvSpPr/>
              <p:nvPr/>
            </p:nvSpPr>
            <p:spPr bwMode="auto">
              <a:xfrm>
                <a:off x="5772944" y="2195397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8 w 133"/>
                  <a:gd name="T3" fmla="*/ 11 h 11"/>
                  <a:gd name="T4" fmla="*/ 6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6 w 133"/>
                  <a:gd name="T11" fmla="*/ 0 h 11"/>
                  <a:gd name="T12" fmla="*/ 128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1" y="11"/>
                      <a:pt x="12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1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ṩḷïḑe">
                <a:extLst>
                  <a:ext uri="{FF2B5EF4-FFF2-40B4-BE49-F238E27FC236}">
                    <a16:creationId xmlns:a16="http://schemas.microsoft.com/office/drawing/2014/main" xmlns="" id="{169C22DE-009F-490F-BBB2-DA781921874F}"/>
                  </a:ext>
                </a:extLst>
              </p:cNvPr>
              <p:cNvSpPr/>
              <p:nvPr/>
            </p:nvSpPr>
            <p:spPr bwMode="auto">
              <a:xfrm>
                <a:off x="6634957" y="425279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iďê">
                <a:extLst>
                  <a:ext uri="{FF2B5EF4-FFF2-40B4-BE49-F238E27FC236}">
                    <a16:creationId xmlns:a16="http://schemas.microsoft.com/office/drawing/2014/main" xmlns="" id="{3C15811B-DA21-4A5E-A369-6C4577E83362}"/>
                  </a:ext>
                </a:extLst>
              </p:cNvPr>
              <p:cNvSpPr/>
              <p:nvPr/>
            </p:nvSpPr>
            <p:spPr bwMode="auto">
              <a:xfrm>
                <a:off x="6634957" y="4321060"/>
                <a:ext cx="246063" cy="22225"/>
              </a:xfrm>
              <a:custGeom>
                <a:avLst/>
                <a:gdLst>
                  <a:gd name="T0" fmla="*/ 133 w 133"/>
                  <a:gd name="T1" fmla="*/ 6 h 12"/>
                  <a:gd name="T2" fmla="*/ 127 w 133"/>
                  <a:gd name="T3" fmla="*/ 12 h 12"/>
                  <a:gd name="T4" fmla="*/ 5 w 133"/>
                  <a:gd name="T5" fmla="*/ 12 h 12"/>
                  <a:gd name="T6" fmla="*/ 0 w 133"/>
                  <a:gd name="T7" fmla="*/ 6 h 12"/>
                  <a:gd name="T8" fmla="*/ 0 w 133"/>
                  <a:gd name="T9" fmla="*/ 6 h 12"/>
                  <a:gd name="T10" fmla="*/ 5 w 133"/>
                  <a:gd name="T11" fmla="*/ 0 h 12"/>
                  <a:gd name="T12" fmla="*/ 127 w 133"/>
                  <a:gd name="T13" fmla="*/ 0 h 12"/>
                  <a:gd name="T14" fmla="*/ 133 w 13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2">
                    <a:moveTo>
                      <a:pt x="133" y="6"/>
                    </a:moveTo>
                    <a:cubicBezTo>
                      <a:pt x="133" y="9"/>
                      <a:pt x="130" y="12"/>
                      <a:pt x="127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ṡļíḓe">
                <a:extLst>
                  <a:ext uri="{FF2B5EF4-FFF2-40B4-BE49-F238E27FC236}">
                    <a16:creationId xmlns:a16="http://schemas.microsoft.com/office/drawing/2014/main" xmlns="" id="{9AF09102-42FE-42FF-9CF2-482973916C1F}"/>
                  </a:ext>
                </a:extLst>
              </p:cNvPr>
              <p:cNvSpPr/>
              <p:nvPr/>
            </p:nvSpPr>
            <p:spPr bwMode="auto">
              <a:xfrm>
                <a:off x="6634957" y="4390910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1íḍe">
                <a:extLst>
                  <a:ext uri="{FF2B5EF4-FFF2-40B4-BE49-F238E27FC236}">
                    <a16:creationId xmlns:a16="http://schemas.microsoft.com/office/drawing/2014/main" xmlns="" id="{90874269-CE01-43F5-B2AF-25F10A951AA7}"/>
                  </a:ext>
                </a:extLst>
              </p:cNvPr>
              <p:cNvSpPr/>
              <p:nvPr/>
            </p:nvSpPr>
            <p:spPr bwMode="auto">
              <a:xfrm>
                <a:off x="6634957" y="446234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5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5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sḷiḓé">
                <a:extLst>
                  <a:ext uri="{FF2B5EF4-FFF2-40B4-BE49-F238E27FC236}">
                    <a16:creationId xmlns:a16="http://schemas.microsoft.com/office/drawing/2014/main" xmlns="" id="{E4538C0A-36FE-4393-8C7B-77110B5DA45C}"/>
                  </a:ext>
                </a:extLst>
              </p:cNvPr>
              <p:cNvSpPr/>
              <p:nvPr/>
            </p:nvSpPr>
            <p:spPr bwMode="auto">
              <a:xfrm>
                <a:off x="7060407" y="425279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š1íḓe">
                <a:extLst>
                  <a:ext uri="{FF2B5EF4-FFF2-40B4-BE49-F238E27FC236}">
                    <a16:creationId xmlns:a16="http://schemas.microsoft.com/office/drawing/2014/main" xmlns="" id="{4B3EB4B1-0BBD-4F34-A920-D51C1884E554}"/>
                  </a:ext>
                </a:extLst>
              </p:cNvPr>
              <p:cNvSpPr/>
              <p:nvPr/>
            </p:nvSpPr>
            <p:spPr bwMode="auto">
              <a:xfrm>
                <a:off x="7060407" y="4321060"/>
                <a:ext cx="246063" cy="22225"/>
              </a:xfrm>
              <a:custGeom>
                <a:avLst/>
                <a:gdLst>
                  <a:gd name="T0" fmla="*/ 133 w 133"/>
                  <a:gd name="T1" fmla="*/ 6 h 12"/>
                  <a:gd name="T2" fmla="*/ 127 w 133"/>
                  <a:gd name="T3" fmla="*/ 12 h 12"/>
                  <a:gd name="T4" fmla="*/ 6 w 133"/>
                  <a:gd name="T5" fmla="*/ 12 h 12"/>
                  <a:gd name="T6" fmla="*/ 0 w 133"/>
                  <a:gd name="T7" fmla="*/ 6 h 12"/>
                  <a:gd name="T8" fmla="*/ 0 w 133"/>
                  <a:gd name="T9" fmla="*/ 6 h 12"/>
                  <a:gd name="T10" fmla="*/ 6 w 133"/>
                  <a:gd name="T11" fmla="*/ 0 h 12"/>
                  <a:gd name="T12" fmla="*/ 127 w 133"/>
                  <a:gd name="T13" fmla="*/ 0 h 12"/>
                  <a:gd name="T14" fmla="*/ 133 w 13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2">
                    <a:moveTo>
                      <a:pt x="133" y="6"/>
                    </a:moveTo>
                    <a:cubicBezTo>
                      <a:pt x="133" y="9"/>
                      <a:pt x="130" y="12"/>
                      <a:pt x="12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ṩľiḍe">
                <a:extLst>
                  <a:ext uri="{FF2B5EF4-FFF2-40B4-BE49-F238E27FC236}">
                    <a16:creationId xmlns:a16="http://schemas.microsoft.com/office/drawing/2014/main" xmlns="" id="{2F414254-64C3-4CB0-A438-C7E52C242A43}"/>
                  </a:ext>
                </a:extLst>
              </p:cNvPr>
              <p:cNvSpPr/>
              <p:nvPr/>
            </p:nvSpPr>
            <p:spPr bwMode="auto">
              <a:xfrm>
                <a:off x="7060407" y="4390910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0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$ľiḑé">
                <a:extLst>
                  <a:ext uri="{FF2B5EF4-FFF2-40B4-BE49-F238E27FC236}">
                    <a16:creationId xmlns:a16="http://schemas.microsoft.com/office/drawing/2014/main" xmlns="" id="{DBBCFE44-7DA8-4C0C-8610-02B97BED8623}"/>
                  </a:ext>
                </a:extLst>
              </p:cNvPr>
              <p:cNvSpPr/>
              <p:nvPr/>
            </p:nvSpPr>
            <p:spPr bwMode="auto">
              <a:xfrm>
                <a:off x="7060407" y="446234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0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şľïdè">
                <a:extLst>
                  <a:ext uri="{FF2B5EF4-FFF2-40B4-BE49-F238E27FC236}">
                    <a16:creationId xmlns:a16="http://schemas.microsoft.com/office/drawing/2014/main" xmlns="" id="{8C9E366F-DE22-421F-9E6D-5C972D1CFD31}"/>
                  </a:ext>
                </a:extLst>
              </p:cNvPr>
              <p:cNvSpPr/>
              <p:nvPr/>
            </p:nvSpPr>
            <p:spPr bwMode="auto">
              <a:xfrm>
                <a:off x="7487444" y="425279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1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s1ïḍè">
                <a:extLst>
                  <a:ext uri="{FF2B5EF4-FFF2-40B4-BE49-F238E27FC236}">
                    <a16:creationId xmlns:a16="http://schemas.microsoft.com/office/drawing/2014/main" xmlns="" id="{C090B08A-B23D-4255-B24B-C8388BD1F212}"/>
                  </a:ext>
                </a:extLst>
              </p:cNvPr>
              <p:cNvSpPr/>
              <p:nvPr/>
            </p:nvSpPr>
            <p:spPr bwMode="auto">
              <a:xfrm>
                <a:off x="7487444" y="4321060"/>
                <a:ext cx="246063" cy="22225"/>
              </a:xfrm>
              <a:custGeom>
                <a:avLst/>
                <a:gdLst>
                  <a:gd name="T0" fmla="*/ 133 w 133"/>
                  <a:gd name="T1" fmla="*/ 6 h 12"/>
                  <a:gd name="T2" fmla="*/ 127 w 133"/>
                  <a:gd name="T3" fmla="*/ 12 h 12"/>
                  <a:gd name="T4" fmla="*/ 6 w 133"/>
                  <a:gd name="T5" fmla="*/ 12 h 12"/>
                  <a:gd name="T6" fmla="*/ 0 w 133"/>
                  <a:gd name="T7" fmla="*/ 6 h 12"/>
                  <a:gd name="T8" fmla="*/ 0 w 133"/>
                  <a:gd name="T9" fmla="*/ 6 h 12"/>
                  <a:gd name="T10" fmla="*/ 6 w 133"/>
                  <a:gd name="T11" fmla="*/ 0 h 12"/>
                  <a:gd name="T12" fmla="*/ 127 w 133"/>
                  <a:gd name="T13" fmla="*/ 0 h 12"/>
                  <a:gd name="T14" fmla="*/ 133 w 13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2">
                    <a:moveTo>
                      <a:pt x="133" y="6"/>
                    </a:moveTo>
                    <a:cubicBezTo>
                      <a:pt x="133" y="9"/>
                      <a:pt x="131" y="12"/>
                      <a:pt x="12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ṥļîḍe">
                <a:extLst>
                  <a:ext uri="{FF2B5EF4-FFF2-40B4-BE49-F238E27FC236}">
                    <a16:creationId xmlns:a16="http://schemas.microsoft.com/office/drawing/2014/main" xmlns="" id="{E553AD93-A40D-415B-8E14-E8D7EA5E33C1}"/>
                  </a:ext>
                </a:extLst>
              </p:cNvPr>
              <p:cNvSpPr/>
              <p:nvPr/>
            </p:nvSpPr>
            <p:spPr bwMode="auto">
              <a:xfrm>
                <a:off x="7487444" y="4390910"/>
                <a:ext cx="246063" cy="20638"/>
              </a:xfrm>
              <a:custGeom>
                <a:avLst/>
                <a:gdLst>
                  <a:gd name="T0" fmla="*/ 133 w 133"/>
                  <a:gd name="T1" fmla="*/ 6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6 h 11"/>
                  <a:gd name="T8" fmla="*/ 0 w 133"/>
                  <a:gd name="T9" fmla="*/ 6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6"/>
                    </a:moveTo>
                    <a:cubicBezTo>
                      <a:pt x="133" y="9"/>
                      <a:pt x="131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3" y="3"/>
                      <a:pt x="133" y="6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śļíḍè">
                <a:extLst>
                  <a:ext uri="{FF2B5EF4-FFF2-40B4-BE49-F238E27FC236}">
                    <a16:creationId xmlns:a16="http://schemas.microsoft.com/office/drawing/2014/main" xmlns="" id="{B7D12E8F-A851-4F6B-B3CB-0294CE262024}"/>
                  </a:ext>
                </a:extLst>
              </p:cNvPr>
              <p:cNvSpPr/>
              <p:nvPr/>
            </p:nvSpPr>
            <p:spPr bwMode="auto">
              <a:xfrm>
                <a:off x="7487444" y="4462347"/>
                <a:ext cx="246063" cy="20638"/>
              </a:xfrm>
              <a:custGeom>
                <a:avLst/>
                <a:gdLst>
                  <a:gd name="T0" fmla="*/ 133 w 133"/>
                  <a:gd name="T1" fmla="*/ 5 h 11"/>
                  <a:gd name="T2" fmla="*/ 127 w 133"/>
                  <a:gd name="T3" fmla="*/ 11 h 11"/>
                  <a:gd name="T4" fmla="*/ 6 w 133"/>
                  <a:gd name="T5" fmla="*/ 11 h 11"/>
                  <a:gd name="T6" fmla="*/ 0 w 133"/>
                  <a:gd name="T7" fmla="*/ 5 h 11"/>
                  <a:gd name="T8" fmla="*/ 0 w 133"/>
                  <a:gd name="T9" fmla="*/ 5 h 11"/>
                  <a:gd name="T10" fmla="*/ 6 w 133"/>
                  <a:gd name="T11" fmla="*/ 0 h 11"/>
                  <a:gd name="T12" fmla="*/ 127 w 133"/>
                  <a:gd name="T13" fmla="*/ 0 h 11"/>
                  <a:gd name="T14" fmla="*/ 133 w 133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11">
                    <a:moveTo>
                      <a:pt x="133" y="5"/>
                    </a:moveTo>
                    <a:cubicBezTo>
                      <a:pt x="133" y="8"/>
                      <a:pt x="131" y="11"/>
                      <a:pt x="12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3" y="2"/>
                      <a:pt x="133" y="5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ṡļïḋe">
                <a:extLst>
                  <a:ext uri="{FF2B5EF4-FFF2-40B4-BE49-F238E27FC236}">
                    <a16:creationId xmlns:a16="http://schemas.microsoft.com/office/drawing/2014/main" xmlns="" id="{5DD13634-52B1-4633-91E0-2CDD95D48BD1}"/>
                  </a:ext>
                </a:extLst>
              </p:cNvPr>
              <p:cNvSpPr/>
              <p:nvPr/>
            </p:nvSpPr>
            <p:spPr bwMode="auto">
              <a:xfrm>
                <a:off x="7722394" y="1906472"/>
                <a:ext cx="444500" cy="130175"/>
              </a:xfrm>
              <a:custGeom>
                <a:avLst/>
                <a:gdLst>
                  <a:gd name="T0" fmla="*/ 240 w 240"/>
                  <a:gd name="T1" fmla="*/ 52 h 70"/>
                  <a:gd name="T2" fmla="*/ 221 w 240"/>
                  <a:gd name="T3" fmla="*/ 70 h 70"/>
                  <a:gd name="T4" fmla="*/ 19 w 240"/>
                  <a:gd name="T5" fmla="*/ 70 h 70"/>
                  <a:gd name="T6" fmla="*/ 0 w 240"/>
                  <a:gd name="T7" fmla="*/ 52 h 70"/>
                  <a:gd name="T8" fmla="*/ 0 w 240"/>
                  <a:gd name="T9" fmla="*/ 18 h 70"/>
                  <a:gd name="T10" fmla="*/ 19 w 240"/>
                  <a:gd name="T11" fmla="*/ 0 h 70"/>
                  <a:gd name="T12" fmla="*/ 221 w 240"/>
                  <a:gd name="T13" fmla="*/ 0 h 70"/>
                  <a:gd name="T14" fmla="*/ 240 w 240"/>
                  <a:gd name="T15" fmla="*/ 18 h 70"/>
                  <a:gd name="T16" fmla="*/ 240 w 240"/>
                  <a:gd name="T17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0" h="70">
                    <a:moveTo>
                      <a:pt x="240" y="52"/>
                    </a:moveTo>
                    <a:cubicBezTo>
                      <a:pt x="240" y="62"/>
                      <a:pt x="232" y="70"/>
                      <a:pt x="221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8" y="70"/>
                      <a:pt x="0" y="62"/>
                      <a:pt x="0" y="5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32" y="0"/>
                      <a:pt x="240" y="8"/>
                      <a:pt x="240" y="18"/>
                    </a:cubicBezTo>
                    <a:lnTo>
                      <a:pt x="240" y="5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$ľiďê">
                <a:extLst>
                  <a:ext uri="{FF2B5EF4-FFF2-40B4-BE49-F238E27FC236}">
                    <a16:creationId xmlns:a16="http://schemas.microsoft.com/office/drawing/2014/main" xmlns="" id="{DD4D0A07-38F7-4297-8B57-65660B10A928}"/>
                  </a:ext>
                </a:extLst>
              </p:cNvPr>
              <p:cNvSpPr/>
              <p:nvPr/>
            </p:nvSpPr>
            <p:spPr bwMode="auto">
              <a:xfrm>
                <a:off x="7722394" y="2085860"/>
                <a:ext cx="444500" cy="130175"/>
              </a:xfrm>
              <a:custGeom>
                <a:avLst/>
                <a:gdLst>
                  <a:gd name="T0" fmla="*/ 240 w 240"/>
                  <a:gd name="T1" fmla="*/ 52 h 70"/>
                  <a:gd name="T2" fmla="*/ 221 w 240"/>
                  <a:gd name="T3" fmla="*/ 70 h 70"/>
                  <a:gd name="T4" fmla="*/ 19 w 240"/>
                  <a:gd name="T5" fmla="*/ 70 h 70"/>
                  <a:gd name="T6" fmla="*/ 0 w 240"/>
                  <a:gd name="T7" fmla="*/ 52 h 70"/>
                  <a:gd name="T8" fmla="*/ 0 w 240"/>
                  <a:gd name="T9" fmla="*/ 18 h 70"/>
                  <a:gd name="T10" fmla="*/ 19 w 240"/>
                  <a:gd name="T11" fmla="*/ 0 h 70"/>
                  <a:gd name="T12" fmla="*/ 221 w 240"/>
                  <a:gd name="T13" fmla="*/ 0 h 70"/>
                  <a:gd name="T14" fmla="*/ 240 w 240"/>
                  <a:gd name="T15" fmla="*/ 18 h 70"/>
                  <a:gd name="T16" fmla="*/ 240 w 240"/>
                  <a:gd name="T17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0" h="70">
                    <a:moveTo>
                      <a:pt x="240" y="52"/>
                    </a:moveTo>
                    <a:cubicBezTo>
                      <a:pt x="240" y="62"/>
                      <a:pt x="232" y="70"/>
                      <a:pt x="221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8" y="70"/>
                      <a:pt x="0" y="62"/>
                      <a:pt x="0" y="5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32" y="0"/>
                      <a:pt x="240" y="8"/>
                      <a:pt x="240" y="18"/>
                    </a:cubicBezTo>
                    <a:lnTo>
                      <a:pt x="240" y="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şḷïḑé">
                <a:extLst>
                  <a:ext uri="{FF2B5EF4-FFF2-40B4-BE49-F238E27FC236}">
                    <a16:creationId xmlns:a16="http://schemas.microsoft.com/office/drawing/2014/main" xmlns="" id="{84163F31-3072-44DF-ADE6-10CADE0056F6}"/>
                  </a:ext>
                </a:extLst>
              </p:cNvPr>
              <p:cNvSpPr/>
              <p:nvPr/>
            </p:nvSpPr>
            <p:spPr bwMode="auto">
              <a:xfrm>
                <a:off x="7722394" y="2265247"/>
                <a:ext cx="444500" cy="130175"/>
              </a:xfrm>
              <a:custGeom>
                <a:avLst/>
                <a:gdLst>
                  <a:gd name="T0" fmla="*/ 240 w 240"/>
                  <a:gd name="T1" fmla="*/ 52 h 70"/>
                  <a:gd name="T2" fmla="*/ 221 w 240"/>
                  <a:gd name="T3" fmla="*/ 70 h 70"/>
                  <a:gd name="T4" fmla="*/ 19 w 240"/>
                  <a:gd name="T5" fmla="*/ 70 h 70"/>
                  <a:gd name="T6" fmla="*/ 0 w 240"/>
                  <a:gd name="T7" fmla="*/ 52 h 70"/>
                  <a:gd name="T8" fmla="*/ 0 w 240"/>
                  <a:gd name="T9" fmla="*/ 18 h 70"/>
                  <a:gd name="T10" fmla="*/ 19 w 240"/>
                  <a:gd name="T11" fmla="*/ 0 h 70"/>
                  <a:gd name="T12" fmla="*/ 221 w 240"/>
                  <a:gd name="T13" fmla="*/ 0 h 70"/>
                  <a:gd name="T14" fmla="*/ 240 w 240"/>
                  <a:gd name="T15" fmla="*/ 18 h 70"/>
                  <a:gd name="T16" fmla="*/ 240 w 240"/>
                  <a:gd name="T17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0" h="70">
                    <a:moveTo>
                      <a:pt x="240" y="52"/>
                    </a:moveTo>
                    <a:cubicBezTo>
                      <a:pt x="240" y="62"/>
                      <a:pt x="232" y="70"/>
                      <a:pt x="221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8" y="70"/>
                      <a:pt x="0" y="62"/>
                      <a:pt x="0" y="5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32" y="0"/>
                      <a:pt x="240" y="8"/>
                      <a:pt x="240" y="18"/>
                    </a:cubicBezTo>
                    <a:lnTo>
                      <a:pt x="240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ḻiḑê">
                <a:extLst>
                  <a:ext uri="{FF2B5EF4-FFF2-40B4-BE49-F238E27FC236}">
                    <a16:creationId xmlns:a16="http://schemas.microsoft.com/office/drawing/2014/main" xmlns="" id="{E9C4435D-7979-4E06-95F8-4F050D55FB6D}"/>
                  </a:ext>
                </a:extLst>
              </p:cNvPr>
              <p:cNvSpPr/>
              <p:nvPr/>
            </p:nvSpPr>
            <p:spPr bwMode="auto">
              <a:xfrm>
                <a:off x="7768432" y="2457335"/>
                <a:ext cx="176213" cy="336550"/>
              </a:xfrm>
              <a:custGeom>
                <a:avLst/>
                <a:gdLst>
                  <a:gd name="T0" fmla="*/ 0 w 111"/>
                  <a:gd name="T1" fmla="*/ 212 h 212"/>
                  <a:gd name="T2" fmla="*/ 111 w 111"/>
                  <a:gd name="T3" fmla="*/ 151 h 212"/>
                  <a:gd name="T4" fmla="*/ 111 w 111"/>
                  <a:gd name="T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212">
                    <a:moveTo>
                      <a:pt x="0" y="212"/>
                    </a:moveTo>
                    <a:lnTo>
                      <a:pt x="111" y="151"/>
                    </a:lnTo>
                    <a:lnTo>
                      <a:pt x="111" y="0"/>
                    </a:lnTo>
                  </a:path>
                </a:pathLst>
              </a:custGeom>
              <a:noFill/>
              <a:ln w="30163" cap="rnd">
                <a:solidFill>
                  <a:srgbClr val="706F6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ṣḻíḑè">
                <a:extLst>
                  <a:ext uri="{FF2B5EF4-FFF2-40B4-BE49-F238E27FC236}">
                    <a16:creationId xmlns:a16="http://schemas.microsoft.com/office/drawing/2014/main" xmlns="" id="{C2A9A2BA-07F7-4DEC-8BC6-EAA9A9896357}"/>
                  </a:ext>
                </a:extLst>
              </p:cNvPr>
              <p:cNvSpPr/>
              <p:nvPr/>
            </p:nvSpPr>
            <p:spPr bwMode="auto">
              <a:xfrm>
                <a:off x="5463382" y="1971560"/>
                <a:ext cx="242888" cy="842963"/>
              </a:xfrm>
              <a:custGeom>
                <a:avLst/>
                <a:gdLst>
                  <a:gd name="T0" fmla="*/ 131 w 131"/>
                  <a:gd name="T1" fmla="*/ 418 h 455"/>
                  <a:gd name="T2" fmla="*/ 93 w 131"/>
                  <a:gd name="T3" fmla="*/ 455 h 455"/>
                  <a:gd name="T4" fmla="*/ 38 w 131"/>
                  <a:gd name="T5" fmla="*/ 455 h 455"/>
                  <a:gd name="T6" fmla="*/ 0 w 131"/>
                  <a:gd name="T7" fmla="*/ 418 h 455"/>
                  <a:gd name="T8" fmla="*/ 0 w 131"/>
                  <a:gd name="T9" fmla="*/ 37 h 455"/>
                  <a:gd name="T10" fmla="*/ 38 w 131"/>
                  <a:gd name="T11" fmla="*/ 0 h 455"/>
                  <a:gd name="T12" fmla="*/ 93 w 131"/>
                  <a:gd name="T13" fmla="*/ 0 h 455"/>
                  <a:gd name="T14" fmla="*/ 131 w 131"/>
                  <a:gd name="T15" fmla="*/ 37 h 455"/>
                  <a:gd name="T16" fmla="*/ 131 w 131"/>
                  <a:gd name="T17" fmla="*/ 418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455">
                    <a:moveTo>
                      <a:pt x="131" y="418"/>
                    </a:moveTo>
                    <a:cubicBezTo>
                      <a:pt x="131" y="439"/>
                      <a:pt x="114" y="455"/>
                      <a:pt x="93" y="455"/>
                    </a:cubicBezTo>
                    <a:cubicBezTo>
                      <a:pt x="38" y="455"/>
                      <a:pt x="38" y="455"/>
                      <a:pt x="38" y="455"/>
                    </a:cubicBezTo>
                    <a:cubicBezTo>
                      <a:pt x="17" y="455"/>
                      <a:pt x="0" y="439"/>
                      <a:pt x="0" y="418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14" y="0"/>
                      <a:pt x="131" y="17"/>
                      <a:pt x="131" y="37"/>
                    </a:cubicBezTo>
                    <a:lnTo>
                      <a:pt x="131" y="418"/>
                    </a:lnTo>
                    <a:close/>
                  </a:path>
                </a:pathLst>
              </a:custGeom>
              <a:solidFill>
                <a:srgbClr val="F7A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şļiḋê">
                <a:extLst>
                  <a:ext uri="{FF2B5EF4-FFF2-40B4-BE49-F238E27FC236}">
                    <a16:creationId xmlns:a16="http://schemas.microsoft.com/office/drawing/2014/main" xmlns="" id="{AA9D0BEF-9B51-4289-A211-F21AD2776DD8}"/>
                  </a:ext>
                </a:extLst>
              </p:cNvPr>
              <p:cNvSpPr/>
              <p:nvPr/>
            </p:nvSpPr>
            <p:spPr bwMode="auto">
              <a:xfrm>
                <a:off x="5580857" y="2874847"/>
                <a:ext cx="185738" cy="396875"/>
              </a:xfrm>
              <a:custGeom>
                <a:avLst/>
                <a:gdLst>
                  <a:gd name="T0" fmla="*/ 0 w 117"/>
                  <a:gd name="T1" fmla="*/ 0 h 250"/>
                  <a:gd name="T2" fmla="*/ 0 w 117"/>
                  <a:gd name="T3" fmla="*/ 203 h 250"/>
                  <a:gd name="T4" fmla="*/ 117 w 117"/>
                  <a:gd name="T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" h="250">
                    <a:moveTo>
                      <a:pt x="0" y="0"/>
                    </a:moveTo>
                    <a:lnTo>
                      <a:pt x="0" y="203"/>
                    </a:lnTo>
                    <a:lnTo>
                      <a:pt x="117" y="250"/>
                    </a:lnTo>
                  </a:path>
                </a:pathLst>
              </a:custGeom>
              <a:noFill/>
              <a:ln w="30163" cap="rnd">
                <a:solidFill>
                  <a:srgbClr val="706F6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šḻïḋè">
                <a:extLst>
                  <a:ext uri="{FF2B5EF4-FFF2-40B4-BE49-F238E27FC236}">
                    <a16:creationId xmlns:a16="http://schemas.microsoft.com/office/drawing/2014/main" xmlns="" id="{5E643E92-362E-494A-811B-A3BB70CDF4E9}"/>
                  </a:ext>
                </a:extLst>
              </p:cNvPr>
              <p:cNvSpPr/>
              <p:nvPr/>
            </p:nvSpPr>
            <p:spPr bwMode="auto">
              <a:xfrm>
                <a:off x="5015707" y="1636597"/>
                <a:ext cx="3489325" cy="125413"/>
              </a:xfrm>
              <a:custGeom>
                <a:avLst/>
                <a:gdLst>
                  <a:gd name="T0" fmla="*/ 1885 w 1885"/>
                  <a:gd name="T1" fmla="*/ 34 h 68"/>
                  <a:gd name="T2" fmla="*/ 1851 w 1885"/>
                  <a:gd name="T3" fmla="*/ 68 h 68"/>
                  <a:gd name="T4" fmla="*/ 33 w 1885"/>
                  <a:gd name="T5" fmla="*/ 68 h 68"/>
                  <a:gd name="T6" fmla="*/ 0 w 1885"/>
                  <a:gd name="T7" fmla="*/ 34 h 68"/>
                  <a:gd name="T8" fmla="*/ 0 w 1885"/>
                  <a:gd name="T9" fmla="*/ 34 h 68"/>
                  <a:gd name="T10" fmla="*/ 33 w 1885"/>
                  <a:gd name="T11" fmla="*/ 0 h 68"/>
                  <a:gd name="T12" fmla="*/ 1851 w 1885"/>
                  <a:gd name="T13" fmla="*/ 0 h 68"/>
                  <a:gd name="T14" fmla="*/ 1885 w 1885"/>
                  <a:gd name="T15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5" h="68">
                    <a:moveTo>
                      <a:pt x="1885" y="34"/>
                    </a:moveTo>
                    <a:cubicBezTo>
                      <a:pt x="1885" y="53"/>
                      <a:pt x="1870" y="68"/>
                      <a:pt x="1851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15" y="68"/>
                      <a:pt x="0" y="53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6"/>
                      <a:pt x="15" y="0"/>
                      <a:pt x="33" y="0"/>
                    </a:cubicBezTo>
                    <a:cubicBezTo>
                      <a:pt x="1851" y="0"/>
                      <a:pt x="1851" y="0"/>
                      <a:pt x="1851" y="0"/>
                    </a:cubicBezTo>
                    <a:cubicBezTo>
                      <a:pt x="1870" y="0"/>
                      <a:pt x="1885" y="16"/>
                      <a:pt x="1885" y="34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ṡḷîḍè">
                <a:extLst>
                  <a:ext uri="{FF2B5EF4-FFF2-40B4-BE49-F238E27FC236}">
                    <a16:creationId xmlns:a16="http://schemas.microsoft.com/office/drawing/2014/main" xmlns="" id="{0E3C7173-4FBE-461C-9FF2-5B4F45422A9D}"/>
                  </a:ext>
                </a:extLst>
              </p:cNvPr>
              <p:cNvSpPr/>
              <p:nvPr/>
            </p:nvSpPr>
            <p:spPr bwMode="auto">
              <a:xfrm>
                <a:off x="6560344" y="1449272"/>
                <a:ext cx="390525" cy="249238"/>
              </a:xfrm>
              <a:custGeom>
                <a:avLst/>
                <a:gdLst>
                  <a:gd name="T0" fmla="*/ 211 w 211"/>
                  <a:gd name="T1" fmla="*/ 38 h 135"/>
                  <a:gd name="T2" fmla="*/ 173 w 211"/>
                  <a:gd name="T3" fmla="*/ 0 h 135"/>
                  <a:gd name="T4" fmla="*/ 38 w 211"/>
                  <a:gd name="T5" fmla="*/ 0 h 135"/>
                  <a:gd name="T6" fmla="*/ 0 w 211"/>
                  <a:gd name="T7" fmla="*/ 38 h 135"/>
                  <a:gd name="T8" fmla="*/ 0 w 211"/>
                  <a:gd name="T9" fmla="*/ 98 h 135"/>
                  <a:gd name="T10" fmla="*/ 38 w 211"/>
                  <a:gd name="T11" fmla="*/ 135 h 135"/>
                  <a:gd name="T12" fmla="*/ 173 w 211"/>
                  <a:gd name="T13" fmla="*/ 135 h 135"/>
                  <a:gd name="T14" fmla="*/ 211 w 211"/>
                  <a:gd name="T15" fmla="*/ 98 h 135"/>
                  <a:gd name="T16" fmla="*/ 211 w 211"/>
                  <a:gd name="T17" fmla="*/ 3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1" h="135">
                    <a:moveTo>
                      <a:pt x="211" y="38"/>
                    </a:moveTo>
                    <a:cubicBezTo>
                      <a:pt x="211" y="17"/>
                      <a:pt x="194" y="0"/>
                      <a:pt x="173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18"/>
                      <a:pt x="17" y="135"/>
                      <a:pt x="38" y="135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94" y="135"/>
                      <a:pt x="211" y="118"/>
                      <a:pt x="211" y="98"/>
                    </a:cubicBezTo>
                    <a:lnTo>
                      <a:pt x="211" y="38"/>
                    </a:ln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ṧļiḋè">
                <a:extLst>
                  <a:ext uri="{FF2B5EF4-FFF2-40B4-BE49-F238E27FC236}">
                    <a16:creationId xmlns:a16="http://schemas.microsoft.com/office/drawing/2014/main" xmlns="" id="{760D8038-BEDB-458C-86C2-72EF873C133B}"/>
                  </a:ext>
                </a:extLst>
              </p:cNvPr>
              <p:cNvSpPr/>
              <p:nvPr/>
            </p:nvSpPr>
            <p:spPr bwMode="auto">
              <a:xfrm>
                <a:off x="6968332" y="4787785"/>
                <a:ext cx="868363" cy="1001713"/>
              </a:xfrm>
              <a:custGeom>
                <a:avLst/>
                <a:gdLst>
                  <a:gd name="T0" fmla="*/ 469 w 469"/>
                  <a:gd name="T1" fmla="*/ 541 h 541"/>
                  <a:gd name="T2" fmla="*/ 135 w 469"/>
                  <a:gd name="T3" fmla="*/ 0 h 541"/>
                  <a:gd name="T4" fmla="*/ 0 w 469"/>
                  <a:gd name="T5" fmla="*/ 0 h 541"/>
                  <a:gd name="T6" fmla="*/ 334 w 469"/>
                  <a:gd name="T7" fmla="*/ 541 h 541"/>
                  <a:gd name="T8" fmla="*/ 469 w 469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9" h="541">
                    <a:moveTo>
                      <a:pt x="469" y="541"/>
                    </a:moveTo>
                    <a:cubicBezTo>
                      <a:pt x="469" y="541"/>
                      <a:pt x="139" y="0"/>
                      <a:pt x="135" y="0"/>
                    </a:cubicBezTo>
                    <a:cubicBezTo>
                      <a:pt x="131" y="0"/>
                      <a:pt x="0" y="0"/>
                      <a:pt x="0" y="0"/>
                    </a:cubicBezTo>
                    <a:cubicBezTo>
                      <a:pt x="334" y="541"/>
                      <a:pt x="334" y="541"/>
                      <a:pt x="334" y="541"/>
                    </a:cubicBezTo>
                    <a:cubicBezTo>
                      <a:pt x="334" y="541"/>
                      <a:pt x="431" y="541"/>
                      <a:pt x="469" y="54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ṥḻïḋé">
                <a:extLst>
                  <a:ext uri="{FF2B5EF4-FFF2-40B4-BE49-F238E27FC236}">
                    <a16:creationId xmlns:a16="http://schemas.microsoft.com/office/drawing/2014/main" xmlns="" id="{AE843534-654A-4BE8-A51B-9DBC2D55009F}"/>
                  </a:ext>
                </a:extLst>
              </p:cNvPr>
              <p:cNvSpPr/>
              <p:nvPr/>
            </p:nvSpPr>
            <p:spPr bwMode="auto">
              <a:xfrm>
                <a:off x="5677694" y="4787785"/>
                <a:ext cx="869950" cy="1001713"/>
              </a:xfrm>
              <a:custGeom>
                <a:avLst/>
                <a:gdLst>
                  <a:gd name="T0" fmla="*/ 0 w 470"/>
                  <a:gd name="T1" fmla="*/ 541 h 541"/>
                  <a:gd name="T2" fmla="*/ 334 w 470"/>
                  <a:gd name="T3" fmla="*/ 0 h 541"/>
                  <a:gd name="T4" fmla="*/ 470 w 470"/>
                  <a:gd name="T5" fmla="*/ 0 h 541"/>
                  <a:gd name="T6" fmla="*/ 135 w 470"/>
                  <a:gd name="T7" fmla="*/ 541 h 541"/>
                  <a:gd name="T8" fmla="*/ 0 w 470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0" h="541">
                    <a:moveTo>
                      <a:pt x="0" y="541"/>
                    </a:moveTo>
                    <a:cubicBezTo>
                      <a:pt x="0" y="541"/>
                      <a:pt x="331" y="0"/>
                      <a:pt x="334" y="0"/>
                    </a:cubicBezTo>
                    <a:cubicBezTo>
                      <a:pt x="338" y="0"/>
                      <a:pt x="470" y="0"/>
                      <a:pt x="470" y="0"/>
                    </a:cubicBezTo>
                    <a:cubicBezTo>
                      <a:pt x="135" y="541"/>
                      <a:pt x="135" y="541"/>
                      <a:pt x="135" y="541"/>
                    </a:cubicBezTo>
                    <a:cubicBezTo>
                      <a:pt x="135" y="541"/>
                      <a:pt x="44" y="540"/>
                      <a:pt x="0" y="54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śļidê">
                <a:extLst>
                  <a:ext uri="{FF2B5EF4-FFF2-40B4-BE49-F238E27FC236}">
                    <a16:creationId xmlns:a16="http://schemas.microsoft.com/office/drawing/2014/main" xmlns="" id="{5AF110D3-324E-4401-AE4A-093A3120E945}"/>
                  </a:ext>
                </a:extLst>
              </p:cNvPr>
              <p:cNvSpPr/>
              <p:nvPr/>
            </p:nvSpPr>
            <p:spPr bwMode="auto">
              <a:xfrm>
                <a:off x="5160169" y="4662372"/>
                <a:ext cx="3198813" cy="125413"/>
              </a:xfrm>
              <a:custGeom>
                <a:avLst/>
                <a:gdLst>
                  <a:gd name="T0" fmla="*/ 1728 w 1728"/>
                  <a:gd name="T1" fmla="*/ 34 h 68"/>
                  <a:gd name="T2" fmla="*/ 1697 w 1728"/>
                  <a:gd name="T3" fmla="*/ 68 h 68"/>
                  <a:gd name="T4" fmla="*/ 31 w 1728"/>
                  <a:gd name="T5" fmla="*/ 68 h 68"/>
                  <a:gd name="T6" fmla="*/ 0 w 1728"/>
                  <a:gd name="T7" fmla="*/ 34 h 68"/>
                  <a:gd name="T8" fmla="*/ 0 w 1728"/>
                  <a:gd name="T9" fmla="*/ 34 h 68"/>
                  <a:gd name="T10" fmla="*/ 31 w 1728"/>
                  <a:gd name="T11" fmla="*/ 0 h 68"/>
                  <a:gd name="T12" fmla="*/ 1697 w 1728"/>
                  <a:gd name="T13" fmla="*/ 0 h 68"/>
                  <a:gd name="T14" fmla="*/ 1728 w 1728"/>
                  <a:gd name="T15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8" h="68">
                    <a:moveTo>
                      <a:pt x="1728" y="34"/>
                    </a:moveTo>
                    <a:cubicBezTo>
                      <a:pt x="1728" y="53"/>
                      <a:pt x="1714" y="68"/>
                      <a:pt x="1697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14" y="68"/>
                      <a:pt x="0" y="53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5"/>
                      <a:pt x="14" y="0"/>
                      <a:pt x="31" y="0"/>
                    </a:cubicBezTo>
                    <a:cubicBezTo>
                      <a:pt x="1697" y="0"/>
                      <a:pt x="1697" y="0"/>
                      <a:pt x="1697" y="0"/>
                    </a:cubicBezTo>
                    <a:cubicBezTo>
                      <a:pt x="1714" y="0"/>
                      <a:pt x="1728" y="15"/>
                      <a:pt x="1728" y="34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ḷïdê">
                <a:extLst>
                  <a:ext uri="{FF2B5EF4-FFF2-40B4-BE49-F238E27FC236}">
                    <a16:creationId xmlns:a16="http://schemas.microsoft.com/office/drawing/2014/main" xmlns="" id="{A81BA3F0-CE27-42B0-ADB6-B7D64913A0AF}"/>
                  </a:ext>
                </a:extLst>
              </p:cNvPr>
              <p:cNvSpPr/>
              <p:nvPr/>
            </p:nvSpPr>
            <p:spPr bwMode="auto">
              <a:xfrm>
                <a:off x="3718719" y="5779972"/>
                <a:ext cx="2170113" cy="3302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śḻîde">
                <a:extLst>
                  <a:ext uri="{FF2B5EF4-FFF2-40B4-BE49-F238E27FC236}">
                    <a16:creationId xmlns:a16="http://schemas.microsoft.com/office/drawing/2014/main" xmlns="" id="{18EB63E4-163C-440C-A195-F698CDD4B499}"/>
                  </a:ext>
                </a:extLst>
              </p:cNvPr>
              <p:cNvSpPr/>
              <p:nvPr/>
            </p:nvSpPr>
            <p:spPr bwMode="auto">
              <a:xfrm>
                <a:off x="5779294" y="3332047"/>
                <a:ext cx="325438" cy="188913"/>
              </a:xfrm>
              <a:custGeom>
                <a:avLst/>
                <a:gdLst>
                  <a:gd name="T0" fmla="*/ 176 w 176"/>
                  <a:gd name="T1" fmla="*/ 63 h 102"/>
                  <a:gd name="T2" fmla="*/ 115 w 176"/>
                  <a:gd name="T3" fmla="*/ 49 h 102"/>
                  <a:gd name="T4" fmla="*/ 59 w 176"/>
                  <a:gd name="T5" fmla="*/ 99 h 102"/>
                  <a:gd name="T6" fmla="*/ 3 w 176"/>
                  <a:gd name="T7" fmla="*/ 65 h 102"/>
                  <a:gd name="T8" fmla="*/ 51 w 176"/>
                  <a:gd name="T9" fmla="*/ 0 h 102"/>
                  <a:gd name="T10" fmla="*/ 176 w 176"/>
                  <a:gd name="T11" fmla="*/ 6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02">
                    <a:moveTo>
                      <a:pt x="176" y="63"/>
                    </a:moveTo>
                    <a:cubicBezTo>
                      <a:pt x="176" y="63"/>
                      <a:pt x="129" y="49"/>
                      <a:pt x="115" y="49"/>
                    </a:cubicBezTo>
                    <a:cubicBezTo>
                      <a:pt x="101" y="50"/>
                      <a:pt x="71" y="102"/>
                      <a:pt x="59" y="99"/>
                    </a:cubicBezTo>
                    <a:cubicBezTo>
                      <a:pt x="47" y="96"/>
                      <a:pt x="7" y="88"/>
                      <a:pt x="3" y="65"/>
                    </a:cubicBezTo>
                    <a:cubicBezTo>
                      <a:pt x="0" y="41"/>
                      <a:pt x="51" y="0"/>
                      <a:pt x="51" y="0"/>
                    </a:cubicBezTo>
                    <a:cubicBezTo>
                      <a:pt x="51" y="0"/>
                      <a:pt x="159" y="44"/>
                      <a:pt x="176" y="63"/>
                    </a:cubicBezTo>
                    <a:close/>
                  </a:path>
                </a:pathLst>
              </a:custGeom>
              <a:solidFill>
                <a:srgbClr val="F2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şlîďê">
                <a:extLst>
                  <a:ext uri="{FF2B5EF4-FFF2-40B4-BE49-F238E27FC236}">
                    <a16:creationId xmlns:a16="http://schemas.microsoft.com/office/drawing/2014/main" xmlns="" id="{8E902343-C354-45D9-94EF-BFE91F38C00D}"/>
                  </a:ext>
                </a:extLst>
              </p:cNvPr>
              <p:cNvSpPr/>
              <p:nvPr/>
            </p:nvSpPr>
            <p:spPr bwMode="auto">
              <a:xfrm>
                <a:off x="5580857" y="2309697"/>
                <a:ext cx="1425575" cy="1468438"/>
              </a:xfrm>
              <a:custGeom>
                <a:avLst/>
                <a:gdLst>
                  <a:gd name="T0" fmla="*/ 0 w 770"/>
                  <a:gd name="T1" fmla="*/ 763 h 793"/>
                  <a:gd name="T2" fmla="*/ 753 w 770"/>
                  <a:gd name="T3" fmla="*/ 0 h 793"/>
                  <a:gd name="T4" fmla="*/ 770 w 770"/>
                  <a:gd name="T5" fmla="*/ 16 h 793"/>
                  <a:gd name="T6" fmla="*/ 45 w 770"/>
                  <a:gd name="T7" fmla="*/ 793 h 793"/>
                  <a:gd name="T8" fmla="*/ 0 w 770"/>
                  <a:gd name="T9" fmla="*/ 76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793">
                    <a:moveTo>
                      <a:pt x="0" y="763"/>
                    </a:moveTo>
                    <a:cubicBezTo>
                      <a:pt x="0" y="763"/>
                      <a:pt x="700" y="39"/>
                      <a:pt x="753" y="0"/>
                    </a:cubicBezTo>
                    <a:cubicBezTo>
                      <a:pt x="753" y="0"/>
                      <a:pt x="762" y="8"/>
                      <a:pt x="770" y="16"/>
                    </a:cubicBezTo>
                    <a:cubicBezTo>
                      <a:pt x="770" y="16"/>
                      <a:pt x="97" y="744"/>
                      <a:pt x="45" y="793"/>
                    </a:cubicBezTo>
                    <a:cubicBezTo>
                      <a:pt x="45" y="793"/>
                      <a:pt x="7" y="791"/>
                      <a:pt x="0" y="763"/>
                    </a:cubicBez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şḷiḓê">
                <a:extLst>
                  <a:ext uri="{FF2B5EF4-FFF2-40B4-BE49-F238E27FC236}">
                    <a16:creationId xmlns:a16="http://schemas.microsoft.com/office/drawing/2014/main" xmlns="" id="{EE882308-F687-4D0D-9B6C-F4C6526F3788}"/>
                  </a:ext>
                </a:extLst>
              </p:cNvPr>
              <p:cNvSpPr/>
              <p:nvPr/>
            </p:nvSpPr>
            <p:spPr bwMode="auto">
              <a:xfrm>
                <a:off x="6014244" y="3333635"/>
                <a:ext cx="142875" cy="119063"/>
              </a:xfrm>
              <a:custGeom>
                <a:avLst/>
                <a:gdLst>
                  <a:gd name="T0" fmla="*/ 77 w 77"/>
                  <a:gd name="T1" fmla="*/ 28 h 64"/>
                  <a:gd name="T2" fmla="*/ 24 w 77"/>
                  <a:gd name="T3" fmla="*/ 4 h 64"/>
                  <a:gd name="T4" fmla="*/ 4 w 77"/>
                  <a:gd name="T5" fmla="*/ 41 h 64"/>
                  <a:gd name="T6" fmla="*/ 58 w 77"/>
                  <a:gd name="T7" fmla="*/ 64 h 64"/>
                  <a:gd name="T8" fmla="*/ 77 w 77"/>
                  <a:gd name="T9" fmla="*/ 2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64">
                    <a:moveTo>
                      <a:pt x="77" y="28"/>
                    </a:moveTo>
                    <a:cubicBezTo>
                      <a:pt x="77" y="28"/>
                      <a:pt x="33" y="7"/>
                      <a:pt x="24" y="4"/>
                    </a:cubicBezTo>
                    <a:cubicBezTo>
                      <a:pt x="15" y="0"/>
                      <a:pt x="0" y="30"/>
                      <a:pt x="4" y="41"/>
                    </a:cubicBezTo>
                    <a:cubicBezTo>
                      <a:pt x="9" y="53"/>
                      <a:pt x="50" y="64"/>
                      <a:pt x="58" y="64"/>
                    </a:cubicBezTo>
                    <a:cubicBezTo>
                      <a:pt x="65" y="64"/>
                      <a:pt x="77" y="28"/>
                      <a:pt x="77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şļíḑê">
                <a:extLst>
                  <a:ext uri="{FF2B5EF4-FFF2-40B4-BE49-F238E27FC236}">
                    <a16:creationId xmlns:a16="http://schemas.microsoft.com/office/drawing/2014/main" xmlns="" id="{CD23086C-CA16-4B83-B545-0C6AA6E2FB5C}"/>
                  </a:ext>
                </a:extLst>
              </p:cNvPr>
              <p:cNvSpPr/>
              <p:nvPr/>
            </p:nvSpPr>
            <p:spPr bwMode="auto">
              <a:xfrm>
                <a:off x="5906294" y="3387610"/>
                <a:ext cx="149225" cy="139700"/>
              </a:xfrm>
              <a:custGeom>
                <a:avLst/>
                <a:gdLst>
                  <a:gd name="T0" fmla="*/ 47 w 81"/>
                  <a:gd name="T1" fmla="*/ 19 h 75"/>
                  <a:gd name="T2" fmla="*/ 74 w 81"/>
                  <a:gd name="T3" fmla="*/ 62 h 75"/>
                  <a:gd name="T4" fmla="*/ 17 w 81"/>
                  <a:gd name="T5" fmla="*/ 36 h 75"/>
                  <a:gd name="T6" fmla="*/ 47 w 81"/>
                  <a:gd name="T7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5">
                    <a:moveTo>
                      <a:pt x="47" y="19"/>
                    </a:moveTo>
                    <a:cubicBezTo>
                      <a:pt x="47" y="19"/>
                      <a:pt x="81" y="49"/>
                      <a:pt x="74" y="62"/>
                    </a:cubicBezTo>
                    <a:cubicBezTo>
                      <a:pt x="68" y="75"/>
                      <a:pt x="34" y="72"/>
                      <a:pt x="17" y="36"/>
                    </a:cubicBezTo>
                    <a:cubicBezTo>
                      <a:pt x="0" y="0"/>
                      <a:pt x="38" y="10"/>
                      <a:pt x="47" y="1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şlïḍè">
                <a:extLst>
                  <a:ext uri="{FF2B5EF4-FFF2-40B4-BE49-F238E27FC236}">
                    <a16:creationId xmlns:a16="http://schemas.microsoft.com/office/drawing/2014/main" xmlns="" id="{47598A3F-FA04-4F81-8291-15136CDBB7C6}"/>
                  </a:ext>
                </a:extLst>
              </p:cNvPr>
              <p:cNvSpPr/>
              <p:nvPr/>
            </p:nvSpPr>
            <p:spPr bwMode="auto">
              <a:xfrm>
                <a:off x="5868194" y="3451110"/>
                <a:ext cx="120650" cy="115888"/>
              </a:xfrm>
              <a:custGeom>
                <a:avLst/>
                <a:gdLst>
                  <a:gd name="T0" fmla="*/ 21 w 65"/>
                  <a:gd name="T1" fmla="*/ 1 h 63"/>
                  <a:gd name="T2" fmla="*/ 64 w 65"/>
                  <a:gd name="T3" fmla="*/ 35 h 63"/>
                  <a:gd name="T4" fmla="*/ 33 w 65"/>
                  <a:gd name="T5" fmla="*/ 51 h 63"/>
                  <a:gd name="T6" fmla="*/ 21 w 65"/>
                  <a:gd name="T7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3">
                    <a:moveTo>
                      <a:pt x="21" y="1"/>
                    </a:moveTo>
                    <a:cubicBezTo>
                      <a:pt x="34" y="0"/>
                      <a:pt x="65" y="24"/>
                      <a:pt x="64" y="35"/>
                    </a:cubicBezTo>
                    <a:cubicBezTo>
                      <a:pt x="63" y="46"/>
                      <a:pt x="51" y="63"/>
                      <a:pt x="33" y="51"/>
                    </a:cubicBezTo>
                    <a:cubicBezTo>
                      <a:pt x="14" y="38"/>
                      <a:pt x="0" y="2"/>
                      <a:pt x="21" y="1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ṩļïḍê">
                <a:extLst>
                  <a:ext uri="{FF2B5EF4-FFF2-40B4-BE49-F238E27FC236}">
                    <a16:creationId xmlns:a16="http://schemas.microsoft.com/office/drawing/2014/main" xmlns="" id="{4B715AAE-E4B3-49EE-99C9-7A362357E722}"/>
                  </a:ext>
                </a:extLst>
              </p:cNvPr>
              <p:cNvSpPr/>
              <p:nvPr/>
            </p:nvSpPr>
            <p:spPr bwMode="auto">
              <a:xfrm>
                <a:off x="5747544" y="3278072"/>
                <a:ext cx="298450" cy="192088"/>
              </a:xfrm>
              <a:custGeom>
                <a:avLst/>
                <a:gdLst>
                  <a:gd name="T0" fmla="*/ 12 w 161"/>
                  <a:gd name="T1" fmla="*/ 62 h 103"/>
                  <a:gd name="T2" fmla="*/ 54 w 161"/>
                  <a:gd name="T3" fmla="*/ 5 h 103"/>
                  <a:gd name="T4" fmla="*/ 143 w 161"/>
                  <a:gd name="T5" fmla="*/ 48 h 103"/>
                  <a:gd name="T6" fmla="*/ 113 w 161"/>
                  <a:gd name="T7" fmla="*/ 71 h 103"/>
                  <a:gd name="T8" fmla="*/ 69 w 161"/>
                  <a:gd name="T9" fmla="*/ 48 h 103"/>
                  <a:gd name="T10" fmla="*/ 37 w 161"/>
                  <a:gd name="T11" fmla="*/ 94 h 103"/>
                  <a:gd name="T12" fmla="*/ 12 w 161"/>
                  <a:gd name="T13" fmla="*/ 6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03">
                    <a:moveTo>
                      <a:pt x="12" y="62"/>
                    </a:moveTo>
                    <a:cubicBezTo>
                      <a:pt x="12" y="62"/>
                      <a:pt x="42" y="11"/>
                      <a:pt x="54" y="5"/>
                    </a:cubicBezTo>
                    <a:cubicBezTo>
                      <a:pt x="67" y="0"/>
                      <a:pt x="126" y="48"/>
                      <a:pt x="143" y="48"/>
                    </a:cubicBezTo>
                    <a:cubicBezTo>
                      <a:pt x="161" y="49"/>
                      <a:pt x="131" y="75"/>
                      <a:pt x="113" y="71"/>
                    </a:cubicBezTo>
                    <a:cubicBezTo>
                      <a:pt x="96" y="67"/>
                      <a:pt x="69" y="48"/>
                      <a:pt x="69" y="48"/>
                    </a:cubicBezTo>
                    <a:cubicBezTo>
                      <a:pt x="69" y="48"/>
                      <a:pt x="73" y="85"/>
                      <a:pt x="37" y="94"/>
                    </a:cubicBezTo>
                    <a:cubicBezTo>
                      <a:pt x="0" y="103"/>
                      <a:pt x="12" y="62"/>
                      <a:pt x="12" y="62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ṣľîḑè">
                <a:extLst>
                  <a:ext uri="{FF2B5EF4-FFF2-40B4-BE49-F238E27FC236}">
                    <a16:creationId xmlns:a16="http://schemas.microsoft.com/office/drawing/2014/main" xmlns="" id="{279A10FC-1EE9-4490-BFDB-DC3F8F1F3541}"/>
                  </a:ext>
                </a:extLst>
              </p:cNvPr>
              <p:cNvSpPr/>
              <p:nvPr/>
            </p:nvSpPr>
            <p:spPr bwMode="auto">
              <a:xfrm>
                <a:off x="4523582" y="3216160"/>
                <a:ext cx="1311275" cy="606425"/>
              </a:xfrm>
              <a:custGeom>
                <a:avLst/>
                <a:gdLst>
                  <a:gd name="T0" fmla="*/ 60 w 708"/>
                  <a:gd name="T1" fmla="*/ 6 h 328"/>
                  <a:gd name="T2" fmla="*/ 668 w 708"/>
                  <a:gd name="T3" fmla="*/ 92 h 328"/>
                  <a:gd name="T4" fmla="*/ 708 w 708"/>
                  <a:gd name="T5" fmla="*/ 155 h 328"/>
                  <a:gd name="T6" fmla="*/ 88 w 708"/>
                  <a:gd name="T7" fmla="*/ 105 h 328"/>
                  <a:gd name="T8" fmla="*/ 60 w 708"/>
                  <a:gd name="T9" fmla="*/ 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328">
                    <a:moveTo>
                      <a:pt x="60" y="6"/>
                    </a:moveTo>
                    <a:cubicBezTo>
                      <a:pt x="79" y="0"/>
                      <a:pt x="350" y="233"/>
                      <a:pt x="668" y="92"/>
                    </a:cubicBezTo>
                    <a:cubicBezTo>
                      <a:pt x="668" y="92"/>
                      <a:pt x="698" y="111"/>
                      <a:pt x="708" y="155"/>
                    </a:cubicBezTo>
                    <a:cubicBezTo>
                      <a:pt x="708" y="155"/>
                      <a:pt x="375" y="328"/>
                      <a:pt x="88" y="105"/>
                    </a:cubicBezTo>
                    <a:cubicBezTo>
                      <a:pt x="88" y="105"/>
                      <a:pt x="0" y="23"/>
                      <a:pt x="60" y="6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ṧlîḋe">
                <a:extLst>
                  <a:ext uri="{FF2B5EF4-FFF2-40B4-BE49-F238E27FC236}">
                    <a16:creationId xmlns:a16="http://schemas.microsoft.com/office/drawing/2014/main" xmlns="" id="{E7014E7F-AFDD-4FB8-AFF0-23D2214D6F42}"/>
                  </a:ext>
                </a:extLst>
              </p:cNvPr>
              <p:cNvSpPr/>
              <p:nvPr/>
            </p:nvSpPr>
            <p:spPr bwMode="auto">
              <a:xfrm>
                <a:off x="4479132" y="2287472"/>
                <a:ext cx="252413" cy="547688"/>
              </a:xfrm>
              <a:custGeom>
                <a:avLst/>
                <a:gdLst>
                  <a:gd name="T0" fmla="*/ 64 w 136"/>
                  <a:gd name="T1" fmla="*/ 13 h 295"/>
                  <a:gd name="T2" fmla="*/ 77 w 136"/>
                  <a:gd name="T3" fmla="*/ 197 h 295"/>
                  <a:gd name="T4" fmla="*/ 64 w 136"/>
                  <a:gd name="T5" fmla="*/ 1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95">
                    <a:moveTo>
                      <a:pt x="64" y="13"/>
                    </a:moveTo>
                    <a:cubicBezTo>
                      <a:pt x="64" y="13"/>
                      <a:pt x="136" y="99"/>
                      <a:pt x="77" y="197"/>
                    </a:cubicBezTo>
                    <a:cubicBezTo>
                      <a:pt x="18" y="295"/>
                      <a:pt x="0" y="0"/>
                      <a:pt x="64" y="13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$ľïde">
                <a:extLst>
                  <a:ext uri="{FF2B5EF4-FFF2-40B4-BE49-F238E27FC236}">
                    <a16:creationId xmlns:a16="http://schemas.microsoft.com/office/drawing/2014/main" xmlns="" id="{A1B5FC00-FE3C-48B0-B876-5E0EFFF3C522}"/>
                  </a:ext>
                </a:extLst>
              </p:cNvPr>
              <p:cNvSpPr/>
              <p:nvPr/>
            </p:nvSpPr>
            <p:spPr bwMode="auto">
              <a:xfrm>
                <a:off x="4017169" y="2206510"/>
                <a:ext cx="687388" cy="957263"/>
              </a:xfrm>
              <a:custGeom>
                <a:avLst/>
                <a:gdLst>
                  <a:gd name="T0" fmla="*/ 302 w 371"/>
                  <a:gd name="T1" fmla="*/ 84 h 517"/>
                  <a:gd name="T2" fmla="*/ 360 w 371"/>
                  <a:gd name="T3" fmla="*/ 406 h 517"/>
                  <a:gd name="T4" fmla="*/ 109 w 371"/>
                  <a:gd name="T5" fmla="*/ 479 h 517"/>
                  <a:gd name="T6" fmla="*/ 35 w 371"/>
                  <a:gd name="T7" fmla="*/ 301 h 517"/>
                  <a:gd name="T8" fmla="*/ 54 w 371"/>
                  <a:gd name="T9" fmla="*/ 76 h 517"/>
                  <a:gd name="T10" fmla="*/ 302 w 371"/>
                  <a:gd name="T11" fmla="*/ 84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517">
                    <a:moveTo>
                      <a:pt x="302" y="84"/>
                    </a:moveTo>
                    <a:cubicBezTo>
                      <a:pt x="302" y="84"/>
                      <a:pt x="371" y="305"/>
                      <a:pt x="360" y="406"/>
                    </a:cubicBezTo>
                    <a:cubicBezTo>
                      <a:pt x="349" y="508"/>
                      <a:pt x="152" y="517"/>
                      <a:pt x="109" y="479"/>
                    </a:cubicBezTo>
                    <a:cubicBezTo>
                      <a:pt x="65" y="442"/>
                      <a:pt x="35" y="301"/>
                      <a:pt x="35" y="301"/>
                    </a:cubicBezTo>
                    <a:cubicBezTo>
                      <a:pt x="35" y="301"/>
                      <a:pt x="0" y="121"/>
                      <a:pt x="54" y="76"/>
                    </a:cubicBezTo>
                    <a:cubicBezTo>
                      <a:pt x="108" y="31"/>
                      <a:pt x="263" y="0"/>
                      <a:pt x="302" y="84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ṩḷïde">
                <a:extLst>
                  <a:ext uri="{FF2B5EF4-FFF2-40B4-BE49-F238E27FC236}">
                    <a16:creationId xmlns:a16="http://schemas.microsoft.com/office/drawing/2014/main" xmlns="" id="{A70FF8B1-54F7-4613-8283-C1C14DDA4BB9}"/>
                  </a:ext>
                </a:extLst>
              </p:cNvPr>
              <p:cNvSpPr/>
              <p:nvPr/>
            </p:nvSpPr>
            <p:spPr bwMode="auto">
              <a:xfrm>
                <a:off x="3725069" y="1987435"/>
                <a:ext cx="1160463" cy="887413"/>
              </a:xfrm>
              <a:custGeom>
                <a:avLst/>
                <a:gdLst>
                  <a:gd name="T0" fmla="*/ 208 w 627"/>
                  <a:gd name="T1" fmla="*/ 464 h 479"/>
                  <a:gd name="T2" fmla="*/ 229 w 627"/>
                  <a:gd name="T3" fmla="*/ 453 h 479"/>
                  <a:gd name="T4" fmla="*/ 208 w 627"/>
                  <a:gd name="T5" fmla="*/ 256 h 479"/>
                  <a:gd name="T6" fmla="*/ 266 w 627"/>
                  <a:gd name="T7" fmla="*/ 269 h 479"/>
                  <a:gd name="T8" fmla="*/ 257 w 627"/>
                  <a:gd name="T9" fmla="*/ 235 h 479"/>
                  <a:gd name="T10" fmla="*/ 357 w 627"/>
                  <a:gd name="T11" fmla="*/ 252 h 479"/>
                  <a:gd name="T12" fmla="*/ 336 w 627"/>
                  <a:gd name="T13" fmla="*/ 216 h 479"/>
                  <a:gd name="T14" fmla="*/ 485 w 627"/>
                  <a:gd name="T15" fmla="*/ 231 h 479"/>
                  <a:gd name="T16" fmla="*/ 460 w 627"/>
                  <a:gd name="T17" fmla="*/ 202 h 479"/>
                  <a:gd name="T18" fmla="*/ 475 w 627"/>
                  <a:gd name="T19" fmla="*/ 36 h 479"/>
                  <a:gd name="T20" fmla="*/ 430 w 627"/>
                  <a:gd name="T21" fmla="*/ 79 h 479"/>
                  <a:gd name="T22" fmla="*/ 281 w 627"/>
                  <a:gd name="T23" fmla="*/ 36 h 479"/>
                  <a:gd name="T24" fmla="*/ 306 w 627"/>
                  <a:gd name="T25" fmla="*/ 96 h 479"/>
                  <a:gd name="T26" fmla="*/ 97 w 627"/>
                  <a:gd name="T27" fmla="*/ 188 h 479"/>
                  <a:gd name="T28" fmla="*/ 82 w 627"/>
                  <a:gd name="T29" fmla="*/ 130 h 479"/>
                  <a:gd name="T30" fmla="*/ 54 w 627"/>
                  <a:gd name="T31" fmla="*/ 197 h 479"/>
                  <a:gd name="T32" fmla="*/ 0 w 627"/>
                  <a:gd name="T33" fmla="*/ 220 h 479"/>
                  <a:gd name="T34" fmla="*/ 37 w 627"/>
                  <a:gd name="T35" fmla="*/ 266 h 479"/>
                  <a:gd name="T36" fmla="*/ 161 w 627"/>
                  <a:gd name="T37" fmla="*/ 479 h 479"/>
                  <a:gd name="T38" fmla="*/ 208 w 627"/>
                  <a:gd name="T39" fmla="*/ 464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7" h="479">
                    <a:moveTo>
                      <a:pt x="208" y="464"/>
                    </a:moveTo>
                    <a:cubicBezTo>
                      <a:pt x="229" y="453"/>
                      <a:pt x="229" y="453"/>
                      <a:pt x="229" y="453"/>
                    </a:cubicBezTo>
                    <a:cubicBezTo>
                      <a:pt x="229" y="453"/>
                      <a:pt x="244" y="286"/>
                      <a:pt x="208" y="256"/>
                    </a:cubicBezTo>
                    <a:cubicBezTo>
                      <a:pt x="208" y="256"/>
                      <a:pt x="253" y="276"/>
                      <a:pt x="266" y="269"/>
                    </a:cubicBezTo>
                    <a:cubicBezTo>
                      <a:pt x="280" y="261"/>
                      <a:pt x="257" y="235"/>
                      <a:pt x="257" y="235"/>
                    </a:cubicBezTo>
                    <a:cubicBezTo>
                      <a:pt x="257" y="235"/>
                      <a:pt x="340" y="261"/>
                      <a:pt x="357" y="252"/>
                    </a:cubicBezTo>
                    <a:cubicBezTo>
                      <a:pt x="374" y="242"/>
                      <a:pt x="336" y="216"/>
                      <a:pt x="336" y="216"/>
                    </a:cubicBezTo>
                    <a:cubicBezTo>
                      <a:pt x="336" y="216"/>
                      <a:pt x="474" y="252"/>
                      <a:pt x="485" y="231"/>
                    </a:cubicBezTo>
                    <a:cubicBezTo>
                      <a:pt x="496" y="210"/>
                      <a:pt x="460" y="202"/>
                      <a:pt x="460" y="202"/>
                    </a:cubicBezTo>
                    <a:cubicBezTo>
                      <a:pt x="460" y="202"/>
                      <a:pt x="627" y="128"/>
                      <a:pt x="475" y="36"/>
                    </a:cubicBezTo>
                    <a:cubicBezTo>
                      <a:pt x="475" y="36"/>
                      <a:pt x="449" y="32"/>
                      <a:pt x="430" y="79"/>
                    </a:cubicBezTo>
                    <a:cubicBezTo>
                      <a:pt x="430" y="79"/>
                      <a:pt x="302" y="0"/>
                      <a:pt x="281" y="36"/>
                    </a:cubicBezTo>
                    <a:cubicBezTo>
                      <a:pt x="261" y="72"/>
                      <a:pt x="306" y="96"/>
                      <a:pt x="306" y="96"/>
                    </a:cubicBezTo>
                    <a:cubicBezTo>
                      <a:pt x="306" y="96"/>
                      <a:pt x="141" y="83"/>
                      <a:pt x="97" y="188"/>
                    </a:cubicBezTo>
                    <a:cubicBezTo>
                      <a:pt x="97" y="188"/>
                      <a:pt x="90" y="135"/>
                      <a:pt x="82" y="130"/>
                    </a:cubicBezTo>
                    <a:cubicBezTo>
                      <a:pt x="75" y="124"/>
                      <a:pt x="41" y="145"/>
                      <a:pt x="54" y="197"/>
                    </a:cubicBezTo>
                    <a:cubicBezTo>
                      <a:pt x="54" y="197"/>
                      <a:pt x="0" y="177"/>
                      <a:pt x="0" y="220"/>
                    </a:cubicBezTo>
                    <a:cubicBezTo>
                      <a:pt x="0" y="263"/>
                      <a:pt x="37" y="266"/>
                      <a:pt x="37" y="266"/>
                    </a:cubicBezTo>
                    <a:cubicBezTo>
                      <a:pt x="37" y="266"/>
                      <a:pt x="26" y="432"/>
                      <a:pt x="161" y="479"/>
                    </a:cubicBezTo>
                    <a:lnTo>
                      <a:pt x="208" y="464"/>
                    </a:ln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$ļïḓé">
                <a:extLst>
                  <a:ext uri="{FF2B5EF4-FFF2-40B4-BE49-F238E27FC236}">
                    <a16:creationId xmlns:a16="http://schemas.microsoft.com/office/drawing/2014/main" xmlns="" id="{F4BE7DAF-8CDF-424D-8C20-57D4D44FCB44}"/>
                  </a:ext>
                </a:extLst>
              </p:cNvPr>
              <p:cNvSpPr/>
              <p:nvPr/>
            </p:nvSpPr>
            <p:spPr bwMode="auto">
              <a:xfrm>
                <a:off x="3921919" y="2768485"/>
                <a:ext cx="296863" cy="315913"/>
              </a:xfrm>
              <a:custGeom>
                <a:avLst/>
                <a:gdLst>
                  <a:gd name="T0" fmla="*/ 109 w 160"/>
                  <a:gd name="T1" fmla="*/ 39 h 171"/>
                  <a:gd name="T2" fmla="*/ 36 w 160"/>
                  <a:gd name="T3" fmla="*/ 20 h 171"/>
                  <a:gd name="T4" fmla="*/ 126 w 160"/>
                  <a:gd name="T5" fmla="*/ 124 h 171"/>
                  <a:gd name="T6" fmla="*/ 109 w 160"/>
                  <a:gd name="T7" fmla="*/ 3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71">
                    <a:moveTo>
                      <a:pt x="109" y="39"/>
                    </a:moveTo>
                    <a:cubicBezTo>
                      <a:pt x="109" y="39"/>
                      <a:pt x="71" y="0"/>
                      <a:pt x="36" y="20"/>
                    </a:cubicBezTo>
                    <a:cubicBezTo>
                      <a:pt x="0" y="41"/>
                      <a:pt x="47" y="171"/>
                      <a:pt x="126" y="124"/>
                    </a:cubicBezTo>
                    <a:cubicBezTo>
                      <a:pt x="160" y="105"/>
                      <a:pt x="109" y="39"/>
                      <a:pt x="109" y="3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šļïḑe">
                <a:extLst>
                  <a:ext uri="{FF2B5EF4-FFF2-40B4-BE49-F238E27FC236}">
                    <a16:creationId xmlns:a16="http://schemas.microsoft.com/office/drawing/2014/main" xmlns="" id="{A1F2F959-A085-478C-A1E4-8CFA0834DE81}"/>
                  </a:ext>
                </a:extLst>
              </p:cNvPr>
              <p:cNvSpPr/>
              <p:nvPr/>
            </p:nvSpPr>
            <p:spPr bwMode="auto">
              <a:xfrm>
                <a:off x="4495007" y="2571635"/>
                <a:ext cx="127000" cy="163513"/>
              </a:xfrm>
              <a:custGeom>
                <a:avLst/>
                <a:gdLst>
                  <a:gd name="T0" fmla="*/ 9 w 69"/>
                  <a:gd name="T1" fmla="*/ 0 h 88"/>
                  <a:gd name="T2" fmla="*/ 9 w 69"/>
                  <a:gd name="T3" fmla="*/ 58 h 88"/>
                  <a:gd name="T4" fmla="*/ 56 w 69"/>
                  <a:gd name="T5" fmla="*/ 58 h 88"/>
                  <a:gd name="T6" fmla="*/ 24 w 69"/>
                  <a:gd name="T7" fmla="*/ 88 h 88"/>
                  <a:gd name="T8" fmla="*/ 69 w 69"/>
                  <a:gd name="T9" fmla="*/ 68 h 88"/>
                  <a:gd name="T10" fmla="*/ 26 w 69"/>
                  <a:gd name="T11" fmla="*/ 49 h 88"/>
                  <a:gd name="T12" fmla="*/ 9 w 69"/>
                  <a:gd name="T13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8">
                    <a:moveTo>
                      <a:pt x="9" y="0"/>
                    </a:moveTo>
                    <a:cubicBezTo>
                      <a:pt x="9" y="0"/>
                      <a:pt x="0" y="45"/>
                      <a:pt x="9" y="58"/>
                    </a:cubicBezTo>
                    <a:cubicBezTo>
                      <a:pt x="18" y="70"/>
                      <a:pt x="52" y="44"/>
                      <a:pt x="56" y="58"/>
                    </a:cubicBezTo>
                    <a:cubicBezTo>
                      <a:pt x="59" y="71"/>
                      <a:pt x="55" y="83"/>
                      <a:pt x="24" y="88"/>
                    </a:cubicBezTo>
                    <a:cubicBezTo>
                      <a:pt x="24" y="88"/>
                      <a:pt x="69" y="87"/>
                      <a:pt x="69" y="68"/>
                    </a:cubicBezTo>
                    <a:cubicBezTo>
                      <a:pt x="69" y="39"/>
                      <a:pt x="51" y="36"/>
                      <a:pt x="26" y="49"/>
                    </a:cubicBezTo>
                    <a:cubicBezTo>
                      <a:pt x="9" y="58"/>
                      <a:pt x="9" y="25"/>
                      <a:pt x="9" y="0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śliďê">
                <a:extLst>
                  <a:ext uri="{FF2B5EF4-FFF2-40B4-BE49-F238E27FC236}">
                    <a16:creationId xmlns:a16="http://schemas.microsoft.com/office/drawing/2014/main" xmlns="" id="{3AEBCFCD-027D-47DE-A672-59AF4355A786}"/>
                  </a:ext>
                </a:extLst>
              </p:cNvPr>
              <p:cNvSpPr/>
              <p:nvPr/>
            </p:nvSpPr>
            <p:spPr bwMode="auto">
              <a:xfrm>
                <a:off x="4342607" y="2603385"/>
                <a:ext cx="55563" cy="77788"/>
              </a:xfrm>
              <a:custGeom>
                <a:avLst/>
                <a:gdLst>
                  <a:gd name="T0" fmla="*/ 28 w 30"/>
                  <a:gd name="T1" fmla="*/ 18 h 42"/>
                  <a:gd name="T2" fmla="*/ 19 w 30"/>
                  <a:gd name="T3" fmla="*/ 40 h 42"/>
                  <a:gd name="T4" fmla="*/ 2 w 30"/>
                  <a:gd name="T5" fmla="*/ 23 h 42"/>
                  <a:gd name="T6" fmla="*/ 11 w 30"/>
                  <a:gd name="T7" fmla="*/ 1 h 42"/>
                  <a:gd name="T8" fmla="*/ 28 w 30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2">
                    <a:moveTo>
                      <a:pt x="28" y="18"/>
                    </a:moveTo>
                    <a:cubicBezTo>
                      <a:pt x="30" y="29"/>
                      <a:pt x="26" y="39"/>
                      <a:pt x="19" y="40"/>
                    </a:cubicBezTo>
                    <a:cubicBezTo>
                      <a:pt x="12" y="42"/>
                      <a:pt x="4" y="34"/>
                      <a:pt x="2" y="23"/>
                    </a:cubicBezTo>
                    <a:cubicBezTo>
                      <a:pt x="0" y="12"/>
                      <a:pt x="4" y="2"/>
                      <a:pt x="11" y="1"/>
                    </a:cubicBezTo>
                    <a:cubicBezTo>
                      <a:pt x="18" y="0"/>
                      <a:pt x="26" y="7"/>
                      <a:pt x="28" y="18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îşļiḓe">
                <a:extLst>
                  <a:ext uri="{FF2B5EF4-FFF2-40B4-BE49-F238E27FC236}">
                    <a16:creationId xmlns:a16="http://schemas.microsoft.com/office/drawing/2014/main" xmlns="" id="{DA7D19A1-E99B-487D-8A19-83F132D49A53}"/>
                  </a:ext>
                </a:extLst>
              </p:cNvPr>
              <p:cNvSpPr/>
              <p:nvPr/>
            </p:nvSpPr>
            <p:spPr bwMode="auto">
              <a:xfrm>
                <a:off x="4555332" y="2570047"/>
                <a:ext cx="50800" cy="69850"/>
              </a:xfrm>
              <a:custGeom>
                <a:avLst/>
                <a:gdLst>
                  <a:gd name="T0" fmla="*/ 25 w 27"/>
                  <a:gd name="T1" fmla="*/ 16 h 38"/>
                  <a:gd name="T2" fmla="*/ 17 w 27"/>
                  <a:gd name="T3" fmla="*/ 36 h 38"/>
                  <a:gd name="T4" fmla="*/ 2 w 27"/>
                  <a:gd name="T5" fmla="*/ 21 h 38"/>
                  <a:gd name="T6" fmla="*/ 10 w 27"/>
                  <a:gd name="T7" fmla="*/ 1 h 38"/>
                  <a:gd name="T8" fmla="*/ 25 w 27"/>
                  <a:gd name="T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25" y="16"/>
                    </a:moveTo>
                    <a:cubicBezTo>
                      <a:pt x="27" y="26"/>
                      <a:pt x="23" y="35"/>
                      <a:pt x="17" y="36"/>
                    </a:cubicBezTo>
                    <a:cubicBezTo>
                      <a:pt x="10" y="38"/>
                      <a:pt x="4" y="31"/>
                      <a:pt x="2" y="21"/>
                    </a:cubicBezTo>
                    <a:cubicBezTo>
                      <a:pt x="0" y="11"/>
                      <a:pt x="3" y="3"/>
                      <a:pt x="10" y="1"/>
                    </a:cubicBezTo>
                    <a:cubicBezTo>
                      <a:pt x="16" y="0"/>
                      <a:pt x="23" y="7"/>
                      <a:pt x="25" y="16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ṧľíḑê">
                <a:extLst>
                  <a:ext uri="{FF2B5EF4-FFF2-40B4-BE49-F238E27FC236}">
                    <a16:creationId xmlns:a16="http://schemas.microsoft.com/office/drawing/2014/main" xmlns="" id="{B526C43A-29B1-417F-BAF6-78B1875901E1}"/>
                  </a:ext>
                </a:extLst>
              </p:cNvPr>
              <p:cNvSpPr/>
              <p:nvPr/>
            </p:nvSpPr>
            <p:spPr bwMode="auto">
              <a:xfrm>
                <a:off x="4282282" y="2960572"/>
                <a:ext cx="247650" cy="120650"/>
              </a:xfrm>
              <a:custGeom>
                <a:avLst/>
                <a:gdLst>
                  <a:gd name="T0" fmla="*/ 0 w 134"/>
                  <a:gd name="T1" fmla="*/ 6 h 65"/>
                  <a:gd name="T2" fmla="*/ 101 w 134"/>
                  <a:gd name="T3" fmla="*/ 59 h 65"/>
                  <a:gd name="T4" fmla="*/ 134 w 134"/>
                  <a:gd name="T5" fmla="*/ 43 h 65"/>
                  <a:gd name="T6" fmla="*/ 0 w 134"/>
                  <a:gd name="T7" fmla="*/ 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65">
                    <a:moveTo>
                      <a:pt x="0" y="6"/>
                    </a:moveTo>
                    <a:cubicBezTo>
                      <a:pt x="24" y="35"/>
                      <a:pt x="59" y="65"/>
                      <a:pt x="101" y="59"/>
                    </a:cubicBezTo>
                    <a:cubicBezTo>
                      <a:pt x="114" y="57"/>
                      <a:pt x="126" y="51"/>
                      <a:pt x="134" y="43"/>
                    </a:cubicBezTo>
                    <a:cubicBezTo>
                      <a:pt x="100" y="0"/>
                      <a:pt x="35" y="1"/>
                      <a:pt x="0" y="6"/>
                    </a:cubicBezTo>
                    <a:close/>
                  </a:path>
                </a:pathLst>
              </a:custGeom>
              <a:solidFill>
                <a:srgbClr val="DA9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ṣļíḑè">
                <a:extLst>
                  <a:ext uri="{FF2B5EF4-FFF2-40B4-BE49-F238E27FC236}">
                    <a16:creationId xmlns:a16="http://schemas.microsoft.com/office/drawing/2014/main" xmlns="" id="{BC216065-5759-4E37-A51A-43472ABC1630}"/>
                  </a:ext>
                </a:extLst>
              </p:cNvPr>
              <p:cNvSpPr/>
              <p:nvPr/>
            </p:nvSpPr>
            <p:spPr bwMode="auto">
              <a:xfrm>
                <a:off x="4218782" y="2793885"/>
                <a:ext cx="388938" cy="246063"/>
              </a:xfrm>
              <a:custGeom>
                <a:avLst/>
                <a:gdLst>
                  <a:gd name="T0" fmla="*/ 204 w 210"/>
                  <a:gd name="T1" fmla="*/ 0 h 133"/>
                  <a:gd name="T2" fmla="*/ 0 w 210"/>
                  <a:gd name="T3" fmla="*/ 44 h 133"/>
                  <a:gd name="T4" fmla="*/ 34 w 210"/>
                  <a:gd name="T5" fmla="*/ 96 h 133"/>
                  <a:gd name="T6" fmla="*/ 168 w 210"/>
                  <a:gd name="T7" fmla="*/ 133 h 133"/>
                  <a:gd name="T8" fmla="*/ 204 w 210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33">
                    <a:moveTo>
                      <a:pt x="204" y="0"/>
                    </a:moveTo>
                    <a:cubicBezTo>
                      <a:pt x="125" y="0"/>
                      <a:pt x="0" y="44"/>
                      <a:pt x="0" y="44"/>
                    </a:cubicBezTo>
                    <a:cubicBezTo>
                      <a:pt x="0" y="44"/>
                      <a:pt x="12" y="70"/>
                      <a:pt x="34" y="96"/>
                    </a:cubicBezTo>
                    <a:cubicBezTo>
                      <a:pt x="69" y="91"/>
                      <a:pt x="134" y="90"/>
                      <a:pt x="168" y="133"/>
                    </a:cubicBezTo>
                    <a:cubicBezTo>
                      <a:pt x="210" y="94"/>
                      <a:pt x="204" y="0"/>
                      <a:pt x="204" y="0"/>
                    </a:cubicBezTo>
                    <a:close/>
                  </a:path>
                </a:pathLst>
              </a:custGeom>
              <a:solidFill>
                <a:srgbClr val="753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ṩḻïḍè">
                <a:extLst>
                  <a:ext uri="{FF2B5EF4-FFF2-40B4-BE49-F238E27FC236}">
                    <a16:creationId xmlns:a16="http://schemas.microsoft.com/office/drawing/2014/main" xmlns="" id="{F344CB41-E1E0-4637-9162-A112D3C74464}"/>
                  </a:ext>
                </a:extLst>
              </p:cNvPr>
              <p:cNvSpPr/>
              <p:nvPr/>
            </p:nvSpPr>
            <p:spPr bwMode="auto">
              <a:xfrm>
                <a:off x="4282282" y="2471622"/>
                <a:ext cx="114300" cy="82550"/>
              </a:xfrm>
              <a:custGeom>
                <a:avLst/>
                <a:gdLst>
                  <a:gd name="T0" fmla="*/ 0 w 62"/>
                  <a:gd name="T1" fmla="*/ 45 h 45"/>
                  <a:gd name="T2" fmla="*/ 62 w 62"/>
                  <a:gd name="T3" fmla="*/ 25 h 45"/>
                  <a:gd name="T4" fmla="*/ 0 w 62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45">
                    <a:moveTo>
                      <a:pt x="0" y="45"/>
                    </a:moveTo>
                    <a:cubicBezTo>
                      <a:pt x="0" y="45"/>
                      <a:pt x="30" y="21"/>
                      <a:pt x="62" y="25"/>
                    </a:cubicBezTo>
                    <a:cubicBezTo>
                      <a:pt x="62" y="25"/>
                      <a:pt x="19" y="0"/>
                      <a:pt x="0" y="45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śḷíḑé">
                <a:extLst>
                  <a:ext uri="{FF2B5EF4-FFF2-40B4-BE49-F238E27FC236}">
                    <a16:creationId xmlns:a16="http://schemas.microsoft.com/office/drawing/2014/main" xmlns="" id="{B8E7319E-4B9D-43E9-9928-F5A04CE94284}"/>
                  </a:ext>
                </a:extLst>
              </p:cNvPr>
              <p:cNvSpPr/>
              <p:nvPr/>
            </p:nvSpPr>
            <p:spPr bwMode="auto">
              <a:xfrm>
                <a:off x="4504532" y="2443047"/>
                <a:ext cx="92075" cy="61913"/>
              </a:xfrm>
              <a:custGeom>
                <a:avLst/>
                <a:gdLst>
                  <a:gd name="T0" fmla="*/ 0 w 50"/>
                  <a:gd name="T1" fmla="*/ 33 h 33"/>
                  <a:gd name="T2" fmla="*/ 50 w 50"/>
                  <a:gd name="T3" fmla="*/ 33 h 33"/>
                  <a:gd name="T4" fmla="*/ 0 w 50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3">
                    <a:moveTo>
                      <a:pt x="0" y="33"/>
                    </a:moveTo>
                    <a:cubicBezTo>
                      <a:pt x="0" y="33"/>
                      <a:pt x="37" y="21"/>
                      <a:pt x="50" y="33"/>
                    </a:cubicBezTo>
                    <a:cubicBezTo>
                      <a:pt x="50" y="33"/>
                      <a:pt x="21" y="0"/>
                      <a:pt x="0" y="33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ļïḍe">
                <a:extLst>
                  <a:ext uri="{FF2B5EF4-FFF2-40B4-BE49-F238E27FC236}">
                    <a16:creationId xmlns:a16="http://schemas.microsoft.com/office/drawing/2014/main" xmlns="" id="{0A872731-F7DF-416E-877A-6AA9EE8B907D}"/>
                  </a:ext>
                </a:extLst>
              </p:cNvPr>
              <p:cNvSpPr/>
              <p:nvPr/>
            </p:nvSpPr>
            <p:spPr bwMode="auto">
              <a:xfrm>
                <a:off x="4717257" y="5724410"/>
                <a:ext cx="409575" cy="266700"/>
              </a:xfrm>
              <a:custGeom>
                <a:avLst/>
                <a:gdLst>
                  <a:gd name="T0" fmla="*/ 102 w 221"/>
                  <a:gd name="T1" fmla="*/ 30 h 144"/>
                  <a:gd name="T2" fmla="*/ 132 w 221"/>
                  <a:gd name="T3" fmla="*/ 72 h 144"/>
                  <a:gd name="T4" fmla="*/ 206 w 221"/>
                  <a:gd name="T5" fmla="*/ 86 h 144"/>
                  <a:gd name="T6" fmla="*/ 206 w 221"/>
                  <a:gd name="T7" fmla="*/ 124 h 144"/>
                  <a:gd name="T8" fmla="*/ 14 w 221"/>
                  <a:gd name="T9" fmla="*/ 124 h 144"/>
                  <a:gd name="T10" fmla="*/ 14 w 221"/>
                  <a:gd name="T11" fmla="*/ 30 h 144"/>
                  <a:gd name="T12" fmla="*/ 102 w 221"/>
                  <a:gd name="T13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144">
                    <a:moveTo>
                      <a:pt x="102" y="30"/>
                    </a:moveTo>
                    <a:cubicBezTo>
                      <a:pt x="102" y="30"/>
                      <a:pt x="114" y="66"/>
                      <a:pt x="132" y="72"/>
                    </a:cubicBezTo>
                    <a:cubicBezTo>
                      <a:pt x="149" y="78"/>
                      <a:pt x="191" y="74"/>
                      <a:pt x="206" y="86"/>
                    </a:cubicBezTo>
                    <a:cubicBezTo>
                      <a:pt x="221" y="98"/>
                      <a:pt x="206" y="124"/>
                      <a:pt x="206" y="124"/>
                    </a:cubicBezTo>
                    <a:cubicBezTo>
                      <a:pt x="206" y="124"/>
                      <a:pt x="49" y="144"/>
                      <a:pt x="14" y="124"/>
                    </a:cubicBezTo>
                    <a:cubicBezTo>
                      <a:pt x="14" y="124"/>
                      <a:pt x="0" y="60"/>
                      <a:pt x="14" y="30"/>
                    </a:cubicBezTo>
                    <a:cubicBezTo>
                      <a:pt x="28" y="0"/>
                      <a:pt x="102" y="30"/>
                      <a:pt x="102" y="30"/>
                    </a:cubicBezTo>
                    <a:close/>
                  </a:path>
                </a:pathLst>
              </a:custGeom>
              <a:solidFill>
                <a:srgbClr val="281D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ľíďe">
                <a:extLst>
                  <a:ext uri="{FF2B5EF4-FFF2-40B4-BE49-F238E27FC236}">
                    <a16:creationId xmlns:a16="http://schemas.microsoft.com/office/drawing/2014/main" xmlns="" id="{30DD7D4F-D85E-4A99-9810-20823B6C71D0}"/>
                  </a:ext>
                </a:extLst>
              </p:cNvPr>
              <p:cNvSpPr/>
              <p:nvPr/>
            </p:nvSpPr>
            <p:spPr bwMode="auto">
              <a:xfrm>
                <a:off x="4534694" y="5756160"/>
                <a:ext cx="387350" cy="284163"/>
              </a:xfrm>
              <a:custGeom>
                <a:avLst/>
                <a:gdLst>
                  <a:gd name="T0" fmla="*/ 112 w 209"/>
                  <a:gd name="T1" fmla="*/ 23 h 153"/>
                  <a:gd name="T2" fmla="*/ 142 w 209"/>
                  <a:gd name="T3" fmla="*/ 72 h 153"/>
                  <a:gd name="T4" fmla="*/ 200 w 209"/>
                  <a:gd name="T5" fmla="*/ 94 h 153"/>
                  <a:gd name="T6" fmla="*/ 200 w 209"/>
                  <a:gd name="T7" fmla="*/ 122 h 153"/>
                  <a:gd name="T8" fmla="*/ 0 w 209"/>
                  <a:gd name="T9" fmla="*/ 107 h 153"/>
                  <a:gd name="T10" fmla="*/ 9 w 209"/>
                  <a:gd name="T11" fmla="*/ 23 h 153"/>
                  <a:gd name="T12" fmla="*/ 112 w 209"/>
                  <a:gd name="T13" fmla="*/ 2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153">
                    <a:moveTo>
                      <a:pt x="112" y="23"/>
                    </a:moveTo>
                    <a:cubicBezTo>
                      <a:pt x="112" y="23"/>
                      <a:pt x="113" y="60"/>
                      <a:pt x="142" y="72"/>
                    </a:cubicBezTo>
                    <a:cubicBezTo>
                      <a:pt x="159" y="78"/>
                      <a:pt x="189" y="84"/>
                      <a:pt x="200" y="94"/>
                    </a:cubicBezTo>
                    <a:cubicBezTo>
                      <a:pt x="209" y="100"/>
                      <a:pt x="201" y="108"/>
                      <a:pt x="200" y="122"/>
                    </a:cubicBezTo>
                    <a:cubicBezTo>
                      <a:pt x="198" y="153"/>
                      <a:pt x="38" y="121"/>
                      <a:pt x="0" y="107"/>
                    </a:cubicBezTo>
                    <a:cubicBezTo>
                      <a:pt x="0" y="107"/>
                      <a:pt x="2" y="46"/>
                      <a:pt x="9" y="23"/>
                    </a:cubicBezTo>
                    <a:cubicBezTo>
                      <a:pt x="16" y="0"/>
                      <a:pt x="112" y="23"/>
                      <a:pt x="112" y="23"/>
                    </a:cubicBezTo>
                    <a:close/>
                  </a:path>
                </a:pathLst>
              </a:custGeom>
              <a:solidFill>
                <a:srgbClr val="382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išlîḑê">
                <a:extLst>
                  <a:ext uri="{FF2B5EF4-FFF2-40B4-BE49-F238E27FC236}">
                    <a16:creationId xmlns:a16="http://schemas.microsoft.com/office/drawing/2014/main" xmlns="" id="{C72EE3D5-4D4E-4FE2-8B93-05286429C32D}"/>
                  </a:ext>
                </a:extLst>
              </p:cNvPr>
              <p:cNvSpPr/>
              <p:nvPr/>
            </p:nvSpPr>
            <p:spPr bwMode="auto">
              <a:xfrm>
                <a:off x="4477544" y="4206760"/>
                <a:ext cx="538163" cy="1639888"/>
              </a:xfrm>
              <a:custGeom>
                <a:avLst/>
                <a:gdLst>
                  <a:gd name="T0" fmla="*/ 0 w 290"/>
                  <a:gd name="T1" fmla="*/ 62 h 886"/>
                  <a:gd name="T2" fmla="*/ 35 w 290"/>
                  <a:gd name="T3" fmla="*/ 866 h 886"/>
                  <a:gd name="T4" fmla="*/ 162 w 290"/>
                  <a:gd name="T5" fmla="*/ 866 h 886"/>
                  <a:gd name="T6" fmla="*/ 224 w 290"/>
                  <a:gd name="T7" fmla="*/ 135 h 886"/>
                  <a:gd name="T8" fmla="*/ 290 w 290"/>
                  <a:gd name="T9" fmla="*/ 15 h 886"/>
                  <a:gd name="T10" fmla="*/ 0 w 290"/>
                  <a:gd name="T11" fmla="*/ 62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886">
                    <a:moveTo>
                      <a:pt x="0" y="62"/>
                    </a:moveTo>
                    <a:cubicBezTo>
                      <a:pt x="0" y="62"/>
                      <a:pt x="69" y="543"/>
                      <a:pt x="35" y="866"/>
                    </a:cubicBezTo>
                    <a:cubicBezTo>
                      <a:pt x="35" y="866"/>
                      <a:pt x="105" y="886"/>
                      <a:pt x="162" y="866"/>
                    </a:cubicBezTo>
                    <a:cubicBezTo>
                      <a:pt x="162" y="866"/>
                      <a:pt x="224" y="195"/>
                      <a:pt x="224" y="135"/>
                    </a:cubicBezTo>
                    <a:cubicBezTo>
                      <a:pt x="224" y="75"/>
                      <a:pt x="290" y="15"/>
                      <a:pt x="290" y="15"/>
                    </a:cubicBezTo>
                    <a:cubicBezTo>
                      <a:pt x="290" y="15"/>
                      <a:pt x="29" y="0"/>
                      <a:pt x="0" y="62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îSļïḋè">
                <a:extLst>
                  <a:ext uri="{FF2B5EF4-FFF2-40B4-BE49-F238E27FC236}">
                    <a16:creationId xmlns:a16="http://schemas.microsoft.com/office/drawing/2014/main" xmlns="" id="{9DD506BF-CC08-4FC2-8E28-5F6FBAC730E0}"/>
                  </a:ext>
                </a:extLst>
              </p:cNvPr>
              <p:cNvSpPr/>
              <p:nvPr/>
            </p:nvSpPr>
            <p:spPr bwMode="auto">
              <a:xfrm>
                <a:off x="4731544" y="4182947"/>
                <a:ext cx="354013" cy="1643063"/>
              </a:xfrm>
              <a:custGeom>
                <a:avLst/>
                <a:gdLst>
                  <a:gd name="T0" fmla="*/ 173 w 191"/>
                  <a:gd name="T1" fmla="*/ 28 h 888"/>
                  <a:gd name="T2" fmla="*/ 98 w 191"/>
                  <a:gd name="T3" fmla="*/ 873 h 888"/>
                  <a:gd name="T4" fmla="*/ 0 w 191"/>
                  <a:gd name="T5" fmla="*/ 863 h 888"/>
                  <a:gd name="T6" fmla="*/ 20 w 191"/>
                  <a:gd name="T7" fmla="*/ 356 h 888"/>
                  <a:gd name="T8" fmla="*/ 52 w 191"/>
                  <a:gd name="T9" fmla="*/ 45 h 888"/>
                  <a:gd name="T10" fmla="*/ 173 w 191"/>
                  <a:gd name="T11" fmla="*/ 2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1" h="888">
                    <a:moveTo>
                      <a:pt x="173" y="28"/>
                    </a:moveTo>
                    <a:cubicBezTo>
                      <a:pt x="173" y="28"/>
                      <a:pt x="191" y="485"/>
                      <a:pt x="98" y="873"/>
                    </a:cubicBezTo>
                    <a:cubicBezTo>
                      <a:pt x="98" y="873"/>
                      <a:pt x="44" y="888"/>
                      <a:pt x="0" y="863"/>
                    </a:cubicBezTo>
                    <a:cubicBezTo>
                      <a:pt x="0" y="863"/>
                      <a:pt x="20" y="436"/>
                      <a:pt x="20" y="356"/>
                    </a:cubicBezTo>
                    <a:cubicBezTo>
                      <a:pt x="20" y="276"/>
                      <a:pt x="45" y="64"/>
                      <a:pt x="52" y="45"/>
                    </a:cubicBezTo>
                    <a:cubicBezTo>
                      <a:pt x="60" y="26"/>
                      <a:pt x="127" y="0"/>
                      <a:pt x="173" y="28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ľiḑè">
                <a:extLst>
                  <a:ext uri="{FF2B5EF4-FFF2-40B4-BE49-F238E27FC236}">
                    <a16:creationId xmlns:a16="http://schemas.microsoft.com/office/drawing/2014/main" xmlns="" id="{7682D8DC-8083-425A-A97A-42ED62AF473C}"/>
                  </a:ext>
                </a:extLst>
              </p:cNvPr>
              <p:cNvSpPr/>
              <p:nvPr/>
            </p:nvSpPr>
            <p:spPr bwMode="auto">
              <a:xfrm>
                <a:off x="4801394" y="4332172"/>
                <a:ext cx="131763" cy="1323975"/>
              </a:xfrm>
              <a:custGeom>
                <a:avLst/>
                <a:gdLst>
                  <a:gd name="T0" fmla="*/ 71 w 71"/>
                  <a:gd name="T1" fmla="*/ 0 h 715"/>
                  <a:gd name="T2" fmla="*/ 47 w 71"/>
                  <a:gd name="T3" fmla="*/ 99 h 715"/>
                  <a:gd name="T4" fmla="*/ 0 w 71"/>
                  <a:gd name="T5" fmla="*/ 715 h 715"/>
                  <a:gd name="T6" fmla="*/ 36 w 71"/>
                  <a:gd name="T7" fmla="*/ 103 h 715"/>
                  <a:gd name="T8" fmla="*/ 71 w 71"/>
                  <a:gd name="T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15">
                    <a:moveTo>
                      <a:pt x="71" y="0"/>
                    </a:moveTo>
                    <a:cubicBezTo>
                      <a:pt x="71" y="0"/>
                      <a:pt x="50" y="30"/>
                      <a:pt x="47" y="99"/>
                    </a:cubicBezTo>
                    <a:cubicBezTo>
                      <a:pt x="43" y="169"/>
                      <a:pt x="16" y="606"/>
                      <a:pt x="0" y="715"/>
                    </a:cubicBezTo>
                    <a:cubicBezTo>
                      <a:pt x="0" y="715"/>
                      <a:pt x="38" y="156"/>
                      <a:pt x="36" y="103"/>
                    </a:cubicBezTo>
                    <a:cubicBezTo>
                      <a:pt x="34" y="51"/>
                      <a:pt x="63" y="13"/>
                      <a:pt x="71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ṣlîḍé">
                <a:extLst>
                  <a:ext uri="{FF2B5EF4-FFF2-40B4-BE49-F238E27FC236}">
                    <a16:creationId xmlns:a16="http://schemas.microsoft.com/office/drawing/2014/main" xmlns="" id="{2BD1B0FF-2866-4011-87C9-FC188D5421F1}"/>
                  </a:ext>
                </a:extLst>
              </p:cNvPr>
              <p:cNvSpPr/>
              <p:nvPr/>
            </p:nvSpPr>
            <p:spPr bwMode="auto">
              <a:xfrm>
                <a:off x="4061619" y="3227272"/>
                <a:ext cx="1060450" cy="1173163"/>
              </a:xfrm>
              <a:custGeom>
                <a:avLst/>
                <a:gdLst>
                  <a:gd name="T0" fmla="*/ 127 w 573"/>
                  <a:gd name="T1" fmla="*/ 11 h 634"/>
                  <a:gd name="T2" fmla="*/ 19 w 573"/>
                  <a:gd name="T3" fmla="*/ 35 h 634"/>
                  <a:gd name="T4" fmla="*/ 85 w 573"/>
                  <a:gd name="T5" fmla="*/ 178 h 634"/>
                  <a:gd name="T6" fmla="*/ 201 w 573"/>
                  <a:gd name="T7" fmla="*/ 634 h 634"/>
                  <a:gd name="T8" fmla="*/ 458 w 573"/>
                  <a:gd name="T9" fmla="*/ 578 h 634"/>
                  <a:gd name="T10" fmla="*/ 458 w 573"/>
                  <a:gd name="T11" fmla="*/ 539 h 634"/>
                  <a:gd name="T12" fmla="*/ 475 w 573"/>
                  <a:gd name="T13" fmla="*/ 573 h 634"/>
                  <a:gd name="T14" fmla="*/ 573 w 573"/>
                  <a:gd name="T15" fmla="*/ 573 h 634"/>
                  <a:gd name="T16" fmla="*/ 310 w 573"/>
                  <a:gd name="T17" fmla="*/ 0 h 634"/>
                  <a:gd name="T18" fmla="*/ 127 w 573"/>
                  <a:gd name="T19" fmla="*/ 11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3" h="634">
                    <a:moveTo>
                      <a:pt x="127" y="11"/>
                    </a:moveTo>
                    <a:cubicBezTo>
                      <a:pt x="127" y="11"/>
                      <a:pt x="38" y="30"/>
                      <a:pt x="19" y="35"/>
                    </a:cubicBezTo>
                    <a:cubicBezTo>
                      <a:pt x="0" y="41"/>
                      <a:pt x="56" y="114"/>
                      <a:pt x="85" y="178"/>
                    </a:cubicBezTo>
                    <a:cubicBezTo>
                      <a:pt x="113" y="242"/>
                      <a:pt x="193" y="537"/>
                      <a:pt x="201" y="634"/>
                    </a:cubicBezTo>
                    <a:cubicBezTo>
                      <a:pt x="201" y="634"/>
                      <a:pt x="421" y="578"/>
                      <a:pt x="458" y="578"/>
                    </a:cubicBezTo>
                    <a:cubicBezTo>
                      <a:pt x="458" y="539"/>
                      <a:pt x="458" y="539"/>
                      <a:pt x="458" y="539"/>
                    </a:cubicBezTo>
                    <a:cubicBezTo>
                      <a:pt x="458" y="539"/>
                      <a:pt x="469" y="557"/>
                      <a:pt x="475" y="573"/>
                    </a:cubicBezTo>
                    <a:cubicBezTo>
                      <a:pt x="475" y="573"/>
                      <a:pt x="550" y="571"/>
                      <a:pt x="573" y="573"/>
                    </a:cubicBezTo>
                    <a:cubicBezTo>
                      <a:pt x="573" y="573"/>
                      <a:pt x="382" y="116"/>
                      <a:pt x="310" y="0"/>
                    </a:cubicBezTo>
                    <a:cubicBezTo>
                      <a:pt x="310" y="0"/>
                      <a:pt x="174" y="0"/>
                      <a:pt x="127" y="11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ṡlíḓê">
                <a:extLst>
                  <a:ext uri="{FF2B5EF4-FFF2-40B4-BE49-F238E27FC236}">
                    <a16:creationId xmlns:a16="http://schemas.microsoft.com/office/drawing/2014/main" xmlns="" id="{8E9F8873-25B9-44C6-AFEB-90E38E286A3C}"/>
                  </a:ext>
                </a:extLst>
              </p:cNvPr>
              <p:cNvSpPr/>
              <p:nvPr/>
            </p:nvSpPr>
            <p:spPr bwMode="auto">
              <a:xfrm>
                <a:off x="4336257" y="3060585"/>
                <a:ext cx="203200" cy="411163"/>
              </a:xfrm>
              <a:custGeom>
                <a:avLst/>
                <a:gdLst>
                  <a:gd name="T0" fmla="*/ 55 w 110"/>
                  <a:gd name="T1" fmla="*/ 28 h 222"/>
                  <a:gd name="T2" fmla="*/ 100 w 110"/>
                  <a:gd name="T3" fmla="*/ 99 h 222"/>
                  <a:gd name="T4" fmla="*/ 32 w 110"/>
                  <a:gd name="T5" fmla="*/ 114 h 222"/>
                  <a:gd name="T6" fmla="*/ 6 w 110"/>
                  <a:gd name="T7" fmla="*/ 28 h 222"/>
                  <a:gd name="T8" fmla="*/ 55 w 110"/>
                  <a:gd name="T9" fmla="*/ 2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2">
                    <a:moveTo>
                      <a:pt x="55" y="28"/>
                    </a:moveTo>
                    <a:cubicBezTo>
                      <a:pt x="55" y="28"/>
                      <a:pt x="88" y="90"/>
                      <a:pt x="100" y="99"/>
                    </a:cubicBezTo>
                    <a:cubicBezTo>
                      <a:pt x="110" y="222"/>
                      <a:pt x="32" y="114"/>
                      <a:pt x="32" y="114"/>
                    </a:cubicBezTo>
                    <a:cubicBezTo>
                      <a:pt x="32" y="114"/>
                      <a:pt x="12" y="56"/>
                      <a:pt x="6" y="28"/>
                    </a:cubicBezTo>
                    <a:cubicBezTo>
                      <a:pt x="0" y="0"/>
                      <a:pt x="55" y="28"/>
                      <a:pt x="55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ṣļïḓé">
                <a:extLst>
                  <a:ext uri="{FF2B5EF4-FFF2-40B4-BE49-F238E27FC236}">
                    <a16:creationId xmlns:a16="http://schemas.microsoft.com/office/drawing/2014/main" xmlns="" id="{8FB68BCE-826D-4749-A0F6-0A695CDD94EE}"/>
                  </a:ext>
                </a:extLst>
              </p:cNvPr>
              <p:cNvSpPr/>
              <p:nvPr/>
            </p:nvSpPr>
            <p:spPr bwMode="auto">
              <a:xfrm>
                <a:off x="4296569" y="3227272"/>
                <a:ext cx="425450" cy="531813"/>
              </a:xfrm>
              <a:custGeom>
                <a:avLst/>
                <a:gdLst>
                  <a:gd name="T0" fmla="*/ 74 w 230"/>
                  <a:gd name="T1" fmla="*/ 0 h 287"/>
                  <a:gd name="T2" fmla="*/ 112 w 230"/>
                  <a:gd name="T3" fmla="*/ 62 h 287"/>
                  <a:gd name="T4" fmla="*/ 96 w 230"/>
                  <a:gd name="T5" fmla="*/ 0 h 287"/>
                  <a:gd name="T6" fmla="*/ 144 w 230"/>
                  <a:gd name="T7" fmla="*/ 0 h 287"/>
                  <a:gd name="T8" fmla="*/ 230 w 230"/>
                  <a:gd name="T9" fmla="*/ 287 h 287"/>
                  <a:gd name="T10" fmla="*/ 0 w 230"/>
                  <a:gd name="T11" fmla="*/ 38 h 287"/>
                  <a:gd name="T12" fmla="*/ 74 w 230"/>
                  <a:gd name="T13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287">
                    <a:moveTo>
                      <a:pt x="74" y="0"/>
                    </a:moveTo>
                    <a:cubicBezTo>
                      <a:pt x="112" y="62"/>
                      <a:pt x="112" y="62"/>
                      <a:pt x="112" y="6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221" y="197"/>
                      <a:pt x="230" y="287"/>
                    </a:cubicBezTo>
                    <a:cubicBezTo>
                      <a:pt x="230" y="287"/>
                      <a:pt x="46" y="72"/>
                      <a:pt x="0" y="38"/>
                    </a:cubicBez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iṧḷïḓè">
                <a:extLst>
                  <a:ext uri="{FF2B5EF4-FFF2-40B4-BE49-F238E27FC236}">
                    <a16:creationId xmlns:a16="http://schemas.microsoft.com/office/drawing/2014/main" xmlns="" id="{9EB76E89-BD6F-4C1A-8CB2-ADC1D118DD0B}"/>
                  </a:ext>
                </a:extLst>
              </p:cNvPr>
              <p:cNvSpPr/>
              <p:nvPr/>
            </p:nvSpPr>
            <p:spPr bwMode="auto">
              <a:xfrm>
                <a:off x="4282282" y="3203460"/>
                <a:ext cx="150813" cy="138113"/>
              </a:xfrm>
              <a:custGeom>
                <a:avLst/>
                <a:gdLst>
                  <a:gd name="T0" fmla="*/ 0 w 82"/>
                  <a:gd name="T1" fmla="*/ 0 h 75"/>
                  <a:gd name="T2" fmla="*/ 82 w 82"/>
                  <a:gd name="T3" fmla="*/ 13 h 75"/>
                  <a:gd name="T4" fmla="*/ 82 w 82"/>
                  <a:gd name="T5" fmla="*/ 75 h 75"/>
                  <a:gd name="T6" fmla="*/ 0 w 82"/>
                  <a:gd name="T7" fmla="*/ 47 h 75"/>
                  <a:gd name="T8" fmla="*/ 0 w 82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5">
                    <a:moveTo>
                      <a:pt x="0" y="0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4" y="52"/>
                      <a:pt x="0" y="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Sḷidé">
                <a:extLst>
                  <a:ext uri="{FF2B5EF4-FFF2-40B4-BE49-F238E27FC236}">
                    <a16:creationId xmlns:a16="http://schemas.microsoft.com/office/drawing/2014/main" xmlns="" id="{C15BCD42-0F15-423B-86FA-EF21CAA725B4}"/>
                  </a:ext>
                </a:extLst>
              </p:cNvPr>
              <p:cNvSpPr/>
              <p:nvPr/>
            </p:nvSpPr>
            <p:spPr bwMode="auto">
              <a:xfrm>
                <a:off x="4456907" y="3317760"/>
                <a:ext cx="122238" cy="92075"/>
              </a:xfrm>
              <a:custGeom>
                <a:avLst/>
                <a:gdLst>
                  <a:gd name="T0" fmla="*/ 0 w 66"/>
                  <a:gd name="T1" fmla="*/ 22 h 50"/>
                  <a:gd name="T2" fmla="*/ 54 w 66"/>
                  <a:gd name="T3" fmla="*/ 5 h 50"/>
                  <a:gd name="T4" fmla="*/ 66 w 66"/>
                  <a:gd name="T5" fmla="*/ 37 h 50"/>
                  <a:gd name="T6" fmla="*/ 39 w 66"/>
                  <a:gd name="T7" fmla="*/ 50 h 50"/>
                  <a:gd name="T8" fmla="*/ 0 w 66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0">
                    <a:moveTo>
                      <a:pt x="0" y="22"/>
                    </a:moveTo>
                    <a:cubicBezTo>
                      <a:pt x="0" y="22"/>
                      <a:pt x="29" y="0"/>
                      <a:pt x="54" y="5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39" y="50"/>
                      <a:pt x="39" y="50"/>
                      <a:pt x="39" y="50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ṩliḓè">
                <a:extLst>
                  <a:ext uri="{FF2B5EF4-FFF2-40B4-BE49-F238E27FC236}">
                    <a16:creationId xmlns:a16="http://schemas.microsoft.com/office/drawing/2014/main" xmlns="" id="{947CC498-09B2-4654-AFAA-FF3A9666765D}"/>
                  </a:ext>
                </a:extLst>
              </p:cNvPr>
              <p:cNvSpPr/>
              <p:nvPr/>
            </p:nvSpPr>
            <p:spPr bwMode="auto">
              <a:xfrm>
                <a:off x="4529932" y="3386022"/>
                <a:ext cx="209550" cy="392113"/>
              </a:xfrm>
              <a:custGeom>
                <a:avLst/>
                <a:gdLst>
                  <a:gd name="T0" fmla="*/ 11 w 113"/>
                  <a:gd name="T1" fmla="*/ 95 h 212"/>
                  <a:gd name="T2" fmla="*/ 0 w 113"/>
                  <a:gd name="T3" fmla="*/ 13 h 212"/>
                  <a:gd name="T4" fmla="*/ 27 w 113"/>
                  <a:gd name="T5" fmla="*/ 0 h 212"/>
                  <a:gd name="T6" fmla="*/ 94 w 113"/>
                  <a:gd name="T7" fmla="*/ 109 h 212"/>
                  <a:gd name="T8" fmla="*/ 113 w 113"/>
                  <a:gd name="T9" fmla="*/ 212 h 212"/>
                  <a:gd name="T10" fmla="*/ 11 w 113"/>
                  <a:gd name="T11" fmla="*/ 9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12">
                    <a:moveTo>
                      <a:pt x="11" y="95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79" y="86"/>
                      <a:pt x="94" y="109"/>
                    </a:cubicBezTo>
                    <a:cubicBezTo>
                      <a:pt x="113" y="212"/>
                      <a:pt x="113" y="212"/>
                      <a:pt x="113" y="212"/>
                    </a:cubicBezTo>
                    <a:lnTo>
                      <a:pt x="11" y="95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ṩľîḍe">
                <a:extLst>
                  <a:ext uri="{FF2B5EF4-FFF2-40B4-BE49-F238E27FC236}">
                    <a16:creationId xmlns:a16="http://schemas.microsoft.com/office/drawing/2014/main" xmlns="" id="{D390A215-8EEE-422F-9A5F-0D9F6B3B9208}"/>
                  </a:ext>
                </a:extLst>
              </p:cNvPr>
              <p:cNvSpPr/>
              <p:nvPr/>
            </p:nvSpPr>
            <p:spPr bwMode="auto">
              <a:xfrm>
                <a:off x="4218782" y="3227272"/>
                <a:ext cx="520700" cy="550863"/>
              </a:xfrm>
              <a:custGeom>
                <a:avLst/>
                <a:gdLst>
                  <a:gd name="T0" fmla="*/ 34 w 281"/>
                  <a:gd name="T1" fmla="*/ 0 h 298"/>
                  <a:gd name="T2" fmla="*/ 0 w 281"/>
                  <a:gd name="T3" fmla="*/ 99 h 298"/>
                  <a:gd name="T4" fmla="*/ 102 w 281"/>
                  <a:gd name="T5" fmla="*/ 122 h 298"/>
                  <a:gd name="T6" fmla="*/ 84 w 281"/>
                  <a:gd name="T7" fmla="*/ 221 h 298"/>
                  <a:gd name="T8" fmla="*/ 281 w 281"/>
                  <a:gd name="T9" fmla="*/ 298 h 298"/>
                  <a:gd name="T10" fmla="*/ 42 w 281"/>
                  <a:gd name="T11" fmla="*/ 35 h 298"/>
                  <a:gd name="T12" fmla="*/ 34 w 281"/>
                  <a:gd name="T1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98">
                    <a:moveTo>
                      <a:pt x="34" y="0"/>
                    </a:moveTo>
                    <a:cubicBezTo>
                      <a:pt x="34" y="0"/>
                      <a:pt x="11" y="60"/>
                      <a:pt x="0" y="99"/>
                    </a:cubicBezTo>
                    <a:cubicBezTo>
                      <a:pt x="0" y="99"/>
                      <a:pt x="47" y="116"/>
                      <a:pt x="102" y="122"/>
                    </a:cubicBezTo>
                    <a:cubicBezTo>
                      <a:pt x="102" y="122"/>
                      <a:pt x="81" y="214"/>
                      <a:pt x="84" y="221"/>
                    </a:cubicBezTo>
                    <a:cubicBezTo>
                      <a:pt x="84" y="221"/>
                      <a:pt x="221" y="265"/>
                      <a:pt x="281" y="298"/>
                    </a:cubicBezTo>
                    <a:cubicBezTo>
                      <a:pt x="241" y="251"/>
                      <a:pt x="82" y="73"/>
                      <a:pt x="42" y="35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îSľïďé">
                <a:extLst>
                  <a:ext uri="{FF2B5EF4-FFF2-40B4-BE49-F238E27FC236}">
                    <a16:creationId xmlns:a16="http://schemas.microsoft.com/office/drawing/2014/main" xmlns="" id="{0CAE0524-BB2F-4AE9-891F-61F9A07A2199}"/>
                  </a:ext>
                </a:extLst>
              </p:cNvPr>
              <p:cNvSpPr/>
              <p:nvPr/>
            </p:nvSpPr>
            <p:spPr bwMode="auto">
              <a:xfrm>
                <a:off x="4550569" y="3197110"/>
                <a:ext cx="239713" cy="581025"/>
              </a:xfrm>
              <a:custGeom>
                <a:avLst/>
                <a:gdLst>
                  <a:gd name="T0" fmla="*/ 0 w 130"/>
                  <a:gd name="T1" fmla="*/ 0 h 314"/>
                  <a:gd name="T2" fmla="*/ 73 w 130"/>
                  <a:gd name="T3" fmla="*/ 53 h 314"/>
                  <a:gd name="T4" fmla="*/ 55 w 130"/>
                  <a:gd name="T5" fmla="*/ 102 h 314"/>
                  <a:gd name="T6" fmla="*/ 130 w 130"/>
                  <a:gd name="T7" fmla="*/ 159 h 314"/>
                  <a:gd name="T8" fmla="*/ 102 w 130"/>
                  <a:gd name="T9" fmla="*/ 314 h 314"/>
                  <a:gd name="T10" fmla="*/ 0 w 130"/>
                  <a:gd name="T1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314">
                    <a:moveTo>
                      <a:pt x="0" y="0"/>
                    </a:moveTo>
                    <a:cubicBezTo>
                      <a:pt x="0" y="0"/>
                      <a:pt x="39" y="36"/>
                      <a:pt x="73" y="53"/>
                    </a:cubicBezTo>
                    <a:cubicBezTo>
                      <a:pt x="73" y="53"/>
                      <a:pt x="66" y="84"/>
                      <a:pt x="55" y="102"/>
                    </a:cubicBezTo>
                    <a:cubicBezTo>
                      <a:pt x="55" y="102"/>
                      <a:pt x="108" y="138"/>
                      <a:pt x="130" y="159"/>
                    </a:cubicBezTo>
                    <a:cubicBezTo>
                      <a:pt x="130" y="159"/>
                      <a:pt x="102" y="239"/>
                      <a:pt x="102" y="314"/>
                    </a:cubicBezTo>
                    <a:cubicBezTo>
                      <a:pt x="102" y="314"/>
                      <a:pt x="20" y="30"/>
                      <a:pt x="0" y="0"/>
                    </a:cubicBez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š1ïďê">
                <a:extLst>
                  <a:ext uri="{FF2B5EF4-FFF2-40B4-BE49-F238E27FC236}">
                    <a16:creationId xmlns:a16="http://schemas.microsoft.com/office/drawing/2014/main" xmlns="" id="{D1177C69-171C-4034-9D98-1FAC9C5A89E5}"/>
                  </a:ext>
                </a:extLst>
              </p:cNvPr>
              <p:cNvSpPr/>
              <p:nvPr/>
            </p:nvSpPr>
            <p:spPr bwMode="auto">
              <a:xfrm>
                <a:off x="4745832" y="3800360"/>
                <a:ext cx="160338" cy="396875"/>
              </a:xfrm>
              <a:custGeom>
                <a:avLst/>
                <a:gdLst>
                  <a:gd name="T0" fmla="*/ 0 w 86"/>
                  <a:gd name="T1" fmla="*/ 0 h 214"/>
                  <a:gd name="T2" fmla="*/ 86 w 86"/>
                  <a:gd name="T3" fmla="*/ 214 h 214"/>
                  <a:gd name="T4" fmla="*/ 0 w 86"/>
                  <a:gd name="T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14">
                    <a:moveTo>
                      <a:pt x="0" y="0"/>
                    </a:moveTo>
                    <a:cubicBezTo>
                      <a:pt x="0" y="0"/>
                      <a:pt x="75" y="154"/>
                      <a:pt x="86" y="214"/>
                    </a:cubicBezTo>
                    <a:cubicBezTo>
                      <a:pt x="86" y="214"/>
                      <a:pt x="9" y="35"/>
                      <a:pt x="0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ŝḻîḑè">
                <a:extLst>
                  <a:ext uri="{FF2B5EF4-FFF2-40B4-BE49-F238E27FC236}">
                    <a16:creationId xmlns:a16="http://schemas.microsoft.com/office/drawing/2014/main" xmlns="" id="{DF85DC24-9052-498D-BDBC-89266BE88155}"/>
                  </a:ext>
                </a:extLst>
              </p:cNvPr>
              <p:cNvSpPr/>
              <p:nvPr/>
            </p:nvSpPr>
            <p:spPr bwMode="auto">
              <a:xfrm>
                <a:off x="4774407" y="4081347"/>
                <a:ext cx="55563" cy="58738"/>
              </a:xfrm>
              <a:custGeom>
                <a:avLst/>
                <a:gdLst>
                  <a:gd name="T0" fmla="*/ 27 w 30"/>
                  <a:gd name="T1" fmla="*/ 11 h 32"/>
                  <a:gd name="T2" fmla="*/ 21 w 30"/>
                  <a:gd name="T3" fmla="*/ 30 h 32"/>
                  <a:gd name="T4" fmla="*/ 3 w 30"/>
                  <a:gd name="T5" fmla="*/ 21 h 32"/>
                  <a:gd name="T6" fmla="*/ 9 w 30"/>
                  <a:gd name="T7" fmla="*/ 2 h 32"/>
                  <a:gd name="T8" fmla="*/ 27 w 30"/>
                  <a:gd name="T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2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2"/>
                      <a:pt x="6" y="29"/>
                      <a:pt x="3" y="21"/>
                    </a:cubicBezTo>
                    <a:cubicBezTo>
                      <a:pt x="0" y="14"/>
                      <a:pt x="3" y="5"/>
                      <a:pt x="9" y="2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$lîďè">
                <a:extLst>
                  <a:ext uri="{FF2B5EF4-FFF2-40B4-BE49-F238E27FC236}">
                    <a16:creationId xmlns:a16="http://schemas.microsoft.com/office/drawing/2014/main" xmlns="" id="{7040D7DC-1ED2-4730-A73F-775E2C92D588}"/>
                  </a:ext>
                </a:extLst>
              </p:cNvPr>
              <p:cNvSpPr/>
              <p:nvPr/>
            </p:nvSpPr>
            <p:spPr bwMode="auto">
              <a:xfrm>
                <a:off x="4710907" y="3892435"/>
                <a:ext cx="55563" cy="60325"/>
              </a:xfrm>
              <a:custGeom>
                <a:avLst/>
                <a:gdLst>
                  <a:gd name="T0" fmla="*/ 27 w 30"/>
                  <a:gd name="T1" fmla="*/ 11 h 33"/>
                  <a:gd name="T2" fmla="*/ 21 w 30"/>
                  <a:gd name="T3" fmla="*/ 30 h 33"/>
                  <a:gd name="T4" fmla="*/ 3 w 30"/>
                  <a:gd name="T5" fmla="*/ 21 h 33"/>
                  <a:gd name="T6" fmla="*/ 10 w 30"/>
                  <a:gd name="T7" fmla="*/ 3 h 33"/>
                  <a:gd name="T8" fmla="*/ 27 w 30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3"/>
                      <a:pt x="6" y="29"/>
                      <a:pt x="3" y="21"/>
                    </a:cubicBezTo>
                    <a:cubicBezTo>
                      <a:pt x="0" y="14"/>
                      <a:pt x="3" y="6"/>
                      <a:pt x="10" y="3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ṧḷidè">
                <a:extLst>
                  <a:ext uri="{FF2B5EF4-FFF2-40B4-BE49-F238E27FC236}">
                    <a16:creationId xmlns:a16="http://schemas.microsoft.com/office/drawing/2014/main" xmlns="" id="{CBE5D7E4-A868-436E-82F7-70F23D44B515}"/>
                  </a:ext>
                </a:extLst>
              </p:cNvPr>
              <p:cNvSpPr/>
              <p:nvPr/>
            </p:nvSpPr>
            <p:spPr bwMode="auto">
              <a:xfrm>
                <a:off x="4474369" y="3170122"/>
                <a:ext cx="96838" cy="144463"/>
              </a:xfrm>
              <a:custGeom>
                <a:avLst/>
                <a:gdLst>
                  <a:gd name="T0" fmla="*/ 0 w 52"/>
                  <a:gd name="T1" fmla="*/ 31 h 78"/>
                  <a:gd name="T2" fmla="*/ 45 w 52"/>
                  <a:gd name="T3" fmla="*/ 78 h 78"/>
                  <a:gd name="T4" fmla="*/ 48 w 52"/>
                  <a:gd name="T5" fmla="*/ 18 h 78"/>
                  <a:gd name="T6" fmla="*/ 25 w 52"/>
                  <a:gd name="T7" fmla="*/ 0 h 78"/>
                  <a:gd name="T8" fmla="*/ 0 w 52"/>
                  <a:gd name="T9" fmla="*/ 3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8">
                    <a:moveTo>
                      <a:pt x="0" y="31"/>
                    </a:move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52" y="31"/>
                      <a:pt x="48" y="18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ṣľîḋé">
                <a:extLst>
                  <a:ext uri="{FF2B5EF4-FFF2-40B4-BE49-F238E27FC236}">
                    <a16:creationId xmlns:a16="http://schemas.microsoft.com/office/drawing/2014/main" xmlns="" id="{2317B207-9885-41E7-9C0C-53D416F877A4}"/>
                  </a:ext>
                </a:extLst>
              </p:cNvPr>
              <p:cNvSpPr/>
              <p:nvPr/>
            </p:nvSpPr>
            <p:spPr bwMode="auto">
              <a:xfrm>
                <a:off x="4550569" y="4211522"/>
                <a:ext cx="557213" cy="161925"/>
              </a:xfrm>
              <a:custGeom>
                <a:avLst/>
                <a:gdLst>
                  <a:gd name="T0" fmla="*/ 0 w 301"/>
                  <a:gd name="T1" fmla="*/ 87 h 87"/>
                  <a:gd name="T2" fmla="*/ 188 w 301"/>
                  <a:gd name="T3" fmla="*/ 43 h 87"/>
                  <a:gd name="T4" fmla="*/ 194 w 301"/>
                  <a:gd name="T5" fmla="*/ 0 h 87"/>
                  <a:gd name="T6" fmla="*/ 211 w 301"/>
                  <a:gd name="T7" fmla="*/ 41 h 87"/>
                  <a:gd name="T8" fmla="*/ 301 w 301"/>
                  <a:gd name="T9" fmla="*/ 40 h 87"/>
                  <a:gd name="T10" fmla="*/ 207 w 301"/>
                  <a:gd name="T11" fmla="*/ 49 h 87"/>
                  <a:gd name="T12" fmla="*/ 200 w 301"/>
                  <a:gd name="T13" fmla="*/ 32 h 87"/>
                  <a:gd name="T14" fmla="*/ 197 w 301"/>
                  <a:gd name="T15" fmla="*/ 52 h 87"/>
                  <a:gd name="T16" fmla="*/ 0 w 301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1" h="87">
                    <a:moveTo>
                      <a:pt x="0" y="87"/>
                    </a:moveTo>
                    <a:cubicBezTo>
                      <a:pt x="0" y="87"/>
                      <a:pt x="85" y="58"/>
                      <a:pt x="188" y="43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206" y="28"/>
                      <a:pt x="211" y="41"/>
                    </a:cubicBezTo>
                    <a:cubicBezTo>
                      <a:pt x="211" y="41"/>
                      <a:pt x="283" y="38"/>
                      <a:pt x="301" y="40"/>
                    </a:cubicBezTo>
                    <a:cubicBezTo>
                      <a:pt x="301" y="40"/>
                      <a:pt x="217" y="47"/>
                      <a:pt x="207" y="49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0" y="32"/>
                      <a:pt x="198" y="46"/>
                      <a:pt x="197" y="52"/>
                    </a:cubicBezTo>
                    <a:cubicBezTo>
                      <a:pt x="194" y="55"/>
                      <a:pt x="45" y="67"/>
                      <a:pt x="0" y="87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$1iḋe">
                <a:extLst>
                  <a:ext uri="{FF2B5EF4-FFF2-40B4-BE49-F238E27FC236}">
                    <a16:creationId xmlns:a16="http://schemas.microsoft.com/office/drawing/2014/main" xmlns="" id="{D625D49E-FCA2-4677-8F6F-AA1E625AE04D}"/>
                  </a:ext>
                </a:extLst>
              </p:cNvPr>
              <p:cNvSpPr/>
              <p:nvPr/>
            </p:nvSpPr>
            <p:spPr bwMode="auto">
              <a:xfrm>
                <a:off x="3686969" y="3260610"/>
                <a:ext cx="644525" cy="969963"/>
              </a:xfrm>
              <a:custGeom>
                <a:avLst/>
                <a:gdLst>
                  <a:gd name="T0" fmla="*/ 221 w 348"/>
                  <a:gd name="T1" fmla="*/ 17 h 524"/>
                  <a:gd name="T2" fmla="*/ 20 w 348"/>
                  <a:gd name="T3" fmla="*/ 356 h 524"/>
                  <a:gd name="T4" fmla="*/ 289 w 348"/>
                  <a:gd name="T5" fmla="*/ 456 h 524"/>
                  <a:gd name="T6" fmla="*/ 306 w 348"/>
                  <a:gd name="T7" fmla="*/ 356 h 524"/>
                  <a:gd name="T8" fmla="*/ 116 w 348"/>
                  <a:gd name="T9" fmla="*/ 380 h 524"/>
                  <a:gd name="T10" fmla="*/ 257 w 348"/>
                  <a:gd name="T11" fmla="*/ 104 h 524"/>
                  <a:gd name="T12" fmla="*/ 221 w 348"/>
                  <a:gd name="T13" fmla="*/ 17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524">
                    <a:moveTo>
                      <a:pt x="221" y="17"/>
                    </a:moveTo>
                    <a:cubicBezTo>
                      <a:pt x="221" y="17"/>
                      <a:pt x="39" y="246"/>
                      <a:pt x="20" y="356"/>
                    </a:cubicBezTo>
                    <a:cubicBezTo>
                      <a:pt x="0" y="466"/>
                      <a:pt x="68" y="524"/>
                      <a:pt x="289" y="456"/>
                    </a:cubicBezTo>
                    <a:cubicBezTo>
                      <a:pt x="289" y="456"/>
                      <a:pt x="348" y="383"/>
                      <a:pt x="306" y="356"/>
                    </a:cubicBezTo>
                    <a:cubicBezTo>
                      <a:pt x="306" y="356"/>
                      <a:pt x="153" y="448"/>
                      <a:pt x="116" y="380"/>
                    </a:cubicBezTo>
                    <a:cubicBezTo>
                      <a:pt x="78" y="313"/>
                      <a:pt x="186" y="215"/>
                      <a:pt x="257" y="104"/>
                    </a:cubicBezTo>
                    <a:cubicBezTo>
                      <a:pt x="257" y="104"/>
                      <a:pt x="296" y="0"/>
                      <a:pt x="221" y="17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îŝļíḍe">
                <a:extLst>
                  <a:ext uri="{FF2B5EF4-FFF2-40B4-BE49-F238E27FC236}">
                    <a16:creationId xmlns:a16="http://schemas.microsoft.com/office/drawing/2014/main" xmlns="" id="{EAAAC49B-FA59-465C-BDCE-D8237E45308B}"/>
                  </a:ext>
                </a:extLst>
              </p:cNvPr>
              <p:cNvSpPr/>
              <p:nvPr/>
            </p:nvSpPr>
            <p:spPr bwMode="auto">
              <a:xfrm>
                <a:off x="4063207" y="3732097"/>
                <a:ext cx="452438" cy="382588"/>
              </a:xfrm>
              <a:custGeom>
                <a:avLst/>
                <a:gdLst>
                  <a:gd name="T0" fmla="*/ 134 w 244"/>
                  <a:gd name="T1" fmla="*/ 188 h 206"/>
                  <a:gd name="T2" fmla="*/ 36 w 244"/>
                  <a:gd name="T3" fmla="*/ 162 h 206"/>
                  <a:gd name="T4" fmla="*/ 26 w 244"/>
                  <a:gd name="T5" fmla="*/ 46 h 206"/>
                  <a:gd name="T6" fmla="*/ 48 w 244"/>
                  <a:gd name="T7" fmla="*/ 80 h 206"/>
                  <a:gd name="T8" fmla="*/ 65 w 244"/>
                  <a:gd name="T9" fmla="*/ 109 h 206"/>
                  <a:gd name="T10" fmla="*/ 73 w 244"/>
                  <a:gd name="T11" fmla="*/ 21 h 206"/>
                  <a:gd name="T12" fmla="*/ 107 w 244"/>
                  <a:gd name="T13" fmla="*/ 30 h 206"/>
                  <a:gd name="T14" fmla="*/ 113 w 244"/>
                  <a:gd name="T15" fmla="*/ 103 h 206"/>
                  <a:gd name="T16" fmla="*/ 138 w 244"/>
                  <a:gd name="T17" fmla="*/ 34 h 206"/>
                  <a:gd name="T18" fmla="*/ 164 w 244"/>
                  <a:gd name="T19" fmla="*/ 52 h 206"/>
                  <a:gd name="T20" fmla="*/ 149 w 244"/>
                  <a:gd name="T21" fmla="*/ 103 h 206"/>
                  <a:gd name="T22" fmla="*/ 172 w 244"/>
                  <a:gd name="T23" fmla="*/ 129 h 206"/>
                  <a:gd name="T24" fmla="*/ 228 w 244"/>
                  <a:gd name="T25" fmla="*/ 111 h 206"/>
                  <a:gd name="T26" fmla="*/ 244 w 244"/>
                  <a:gd name="T27" fmla="*/ 139 h 206"/>
                  <a:gd name="T28" fmla="*/ 187 w 244"/>
                  <a:gd name="T29" fmla="*/ 166 h 206"/>
                  <a:gd name="T30" fmla="*/ 134 w 244"/>
                  <a:gd name="T31" fmla="*/ 18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4" h="206">
                    <a:moveTo>
                      <a:pt x="134" y="188"/>
                    </a:moveTo>
                    <a:cubicBezTo>
                      <a:pt x="109" y="197"/>
                      <a:pt x="71" y="206"/>
                      <a:pt x="36" y="162"/>
                    </a:cubicBezTo>
                    <a:cubicBezTo>
                      <a:pt x="0" y="119"/>
                      <a:pt x="0" y="60"/>
                      <a:pt x="26" y="46"/>
                    </a:cubicBezTo>
                    <a:cubicBezTo>
                      <a:pt x="43" y="37"/>
                      <a:pt x="47" y="51"/>
                      <a:pt x="48" y="80"/>
                    </a:cubicBezTo>
                    <a:cubicBezTo>
                      <a:pt x="48" y="108"/>
                      <a:pt x="65" y="109"/>
                      <a:pt x="65" y="109"/>
                    </a:cubicBezTo>
                    <a:cubicBezTo>
                      <a:pt x="65" y="109"/>
                      <a:pt x="53" y="45"/>
                      <a:pt x="73" y="21"/>
                    </a:cubicBezTo>
                    <a:cubicBezTo>
                      <a:pt x="90" y="0"/>
                      <a:pt x="117" y="11"/>
                      <a:pt x="107" y="30"/>
                    </a:cubicBezTo>
                    <a:cubicBezTo>
                      <a:pt x="98" y="48"/>
                      <a:pt x="110" y="93"/>
                      <a:pt x="113" y="103"/>
                    </a:cubicBezTo>
                    <a:cubicBezTo>
                      <a:pt x="113" y="103"/>
                      <a:pt x="115" y="43"/>
                      <a:pt x="138" y="34"/>
                    </a:cubicBezTo>
                    <a:cubicBezTo>
                      <a:pt x="158" y="26"/>
                      <a:pt x="165" y="41"/>
                      <a:pt x="164" y="52"/>
                    </a:cubicBezTo>
                    <a:cubicBezTo>
                      <a:pt x="162" y="62"/>
                      <a:pt x="153" y="67"/>
                      <a:pt x="149" y="103"/>
                    </a:cubicBezTo>
                    <a:cubicBezTo>
                      <a:pt x="146" y="140"/>
                      <a:pt x="169" y="134"/>
                      <a:pt x="172" y="129"/>
                    </a:cubicBezTo>
                    <a:cubicBezTo>
                      <a:pt x="176" y="124"/>
                      <a:pt x="215" y="103"/>
                      <a:pt x="228" y="111"/>
                    </a:cubicBezTo>
                    <a:cubicBezTo>
                      <a:pt x="240" y="118"/>
                      <a:pt x="244" y="139"/>
                      <a:pt x="244" y="139"/>
                    </a:cubicBezTo>
                    <a:cubicBezTo>
                      <a:pt x="244" y="139"/>
                      <a:pt x="206" y="156"/>
                      <a:pt x="187" y="166"/>
                    </a:cubicBezTo>
                    <a:cubicBezTo>
                      <a:pt x="167" y="176"/>
                      <a:pt x="151" y="181"/>
                      <a:pt x="134" y="18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Sḻiḓe">
                <a:extLst>
                  <a:ext uri="{FF2B5EF4-FFF2-40B4-BE49-F238E27FC236}">
                    <a16:creationId xmlns:a16="http://schemas.microsoft.com/office/drawing/2014/main" xmlns="" id="{03E6DAE6-5D3A-445D-BF5E-747ED480B6D9}"/>
                  </a:ext>
                </a:extLst>
              </p:cNvPr>
              <p:cNvSpPr/>
              <p:nvPr/>
            </p:nvSpPr>
            <p:spPr bwMode="auto">
              <a:xfrm>
                <a:off x="4217194" y="3944822"/>
                <a:ext cx="85725" cy="111125"/>
              </a:xfrm>
              <a:custGeom>
                <a:avLst/>
                <a:gdLst>
                  <a:gd name="T0" fmla="*/ 0 w 46"/>
                  <a:gd name="T1" fmla="*/ 24 h 60"/>
                  <a:gd name="T2" fmla="*/ 45 w 46"/>
                  <a:gd name="T3" fmla="*/ 60 h 60"/>
                  <a:gd name="T4" fmla="*/ 0 w 46"/>
                  <a:gd name="T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60">
                    <a:moveTo>
                      <a:pt x="0" y="24"/>
                    </a:moveTo>
                    <a:cubicBezTo>
                      <a:pt x="0" y="24"/>
                      <a:pt x="40" y="12"/>
                      <a:pt x="45" y="60"/>
                    </a:cubicBezTo>
                    <a:cubicBezTo>
                      <a:pt x="45" y="60"/>
                      <a:pt x="46" y="0"/>
                      <a:pt x="0" y="24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3" name="文本框 91">
              <a:extLst>
                <a:ext uri="{FF2B5EF4-FFF2-40B4-BE49-F238E27FC236}">
                  <a16:creationId xmlns:a16="http://schemas.microsoft.com/office/drawing/2014/main" xmlns="" id="{2637FC8D-1D78-4622-8B46-7E818D8737C4}"/>
                </a:ext>
              </a:extLst>
            </p:cNvPr>
            <p:cNvSpPr txBox="1"/>
            <p:nvPr/>
          </p:nvSpPr>
          <p:spPr>
            <a:xfrm>
              <a:off x="5364088" y="3775031"/>
              <a:ext cx="37444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 </a:t>
              </a:r>
              <a:r>
                <a:rPr lang="zh-TW" altLang="en-US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競爭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積極性</a:t>
              </a:r>
              <a:endParaRPr lang="en-US" altLang="zh-TW" sz="2400" b="1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en-US" altLang="zh-TW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competitive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aggressiveness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6" name="文本框 94">
              <a:extLst>
                <a:ext uri="{FF2B5EF4-FFF2-40B4-BE49-F238E27FC236}">
                  <a16:creationId xmlns:a16="http://schemas.microsoft.com/office/drawing/2014/main" xmlns="" id="{550A3E1A-3F82-40DF-9C7E-3E939B547652}"/>
                </a:ext>
              </a:extLst>
            </p:cNvPr>
            <p:cNvSpPr txBox="1"/>
            <p:nvPr/>
          </p:nvSpPr>
          <p:spPr>
            <a:xfrm>
              <a:off x="611560" y="3775031"/>
              <a:ext cx="19104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</a:t>
              </a:r>
              <a:r>
                <a:rPr lang="zh-TW" altLang="en-US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自主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性</a:t>
              </a:r>
              <a:r>
                <a:rPr lang="en-US" altLang="zh-TW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autonomy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9" name="文本框 97">
              <a:extLst>
                <a:ext uri="{FF2B5EF4-FFF2-40B4-BE49-F238E27FC236}">
                  <a16:creationId xmlns:a16="http://schemas.microsoft.com/office/drawing/2014/main" xmlns="" id="{1CEA8502-5812-4837-AE7E-77C8ABCC4CB3}"/>
                </a:ext>
              </a:extLst>
            </p:cNvPr>
            <p:cNvSpPr txBox="1"/>
            <p:nvPr/>
          </p:nvSpPr>
          <p:spPr>
            <a:xfrm>
              <a:off x="5724128" y="2351931"/>
              <a:ext cx="23693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 </a:t>
              </a:r>
              <a:r>
                <a:rPr lang="zh-TW" altLang="en-US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風險承擔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性</a:t>
              </a:r>
              <a:r>
                <a:rPr lang="en-US" altLang="zh-TW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risk-taking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2" name="文本框 100">
              <a:extLst>
                <a:ext uri="{FF2B5EF4-FFF2-40B4-BE49-F238E27FC236}">
                  <a16:creationId xmlns:a16="http://schemas.microsoft.com/office/drawing/2014/main" xmlns="" id="{798FA0EE-DA58-4015-9319-F45C87D26D57}"/>
                </a:ext>
              </a:extLst>
            </p:cNvPr>
            <p:cNvSpPr txBox="1"/>
            <p:nvPr/>
          </p:nvSpPr>
          <p:spPr>
            <a:xfrm>
              <a:off x="611560" y="2351931"/>
              <a:ext cx="24414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</a:t>
              </a:r>
              <a:r>
                <a:rPr lang="zh-TW" altLang="en-US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創新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性</a:t>
              </a:r>
              <a:r>
                <a:rPr lang="en-US" altLang="zh-TW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innovativeness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5" name="文本框 103">
              <a:extLst>
                <a:ext uri="{FF2B5EF4-FFF2-40B4-BE49-F238E27FC236}">
                  <a16:creationId xmlns:a16="http://schemas.microsoft.com/office/drawing/2014/main" xmlns="" id="{D7627968-A40D-4BD2-AF7D-89F7FEC92513}"/>
                </a:ext>
              </a:extLst>
            </p:cNvPr>
            <p:cNvSpPr txBox="1"/>
            <p:nvPr/>
          </p:nvSpPr>
          <p:spPr>
            <a:xfrm>
              <a:off x="3347864" y="1635646"/>
              <a:ext cx="23473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</a:t>
              </a:r>
              <a:r>
                <a:rPr lang="zh-TW" altLang="en-US" sz="2400" b="1" dirty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預警</a:t>
              </a:r>
              <a:r>
                <a:rPr lang="zh-TW" altLang="en-US" sz="2400" b="1" dirty="0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性</a:t>
              </a:r>
              <a:r>
                <a:rPr lang="en-US" altLang="zh-TW" sz="2400" b="1" dirty="0" err="1" smtClean="0">
                  <a:solidFill>
                    <a:schemeClr val="tx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proactiveness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5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自主</a:t>
            </a:r>
            <a:r>
              <a:rPr lang="zh-TW" altLang="en-US" dirty="0"/>
              <a:t>性</a:t>
            </a:r>
            <a:r>
              <a:rPr lang="en-US" altLang="zh-TW" sz="2800" dirty="0"/>
              <a:t>(autonomy</a:t>
            </a:r>
            <a:r>
              <a:rPr lang="en-US" altLang="zh-TW" sz="2800" dirty="0" smtClean="0"/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8229600" cy="801787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企業家擁有</a:t>
            </a:r>
            <a:r>
              <a:rPr lang="zh-TW" altLang="en-US" b="1" dirty="0">
                <a:solidFill>
                  <a:srgbClr val="00B0F0"/>
                </a:solidFill>
              </a:rPr>
              <a:t>高度的決策權</a:t>
            </a:r>
            <a:r>
              <a:rPr lang="zh-TW" altLang="en-US" dirty="0"/>
              <a:t>，從概念構思到具體實現的過程中，</a:t>
            </a:r>
            <a:r>
              <a:rPr lang="zh-TW" altLang="en-US" dirty="0" smtClean="0"/>
              <a:t>所展現</a:t>
            </a:r>
            <a:r>
              <a:rPr lang="zh-TW" altLang="en-US" dirty="0"/>
              <a:t>出獨立與自我決策的能力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69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1259632" y="1563638"/>
            <a:ext cx="7344816" cy="86409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從概念構思到設計出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iPod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iPhone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iPad 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等商品，賈伯斯擁有完全的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決定權。</a:t>
            </a:r>
            <a:endParaRPr lang="zh-TW" altLang="en-US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666131" y="2293093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679721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創新性</a:t>
              </a:r>
              <a:r>
                <a:rPr lang="en-US" altLang="zh-TW" sz="2800" dirty="0"/>
                <a:t>(innovativeness)</a:t>
              </a:r>
              <a:endParaRPr lang="zh-TW" altLang="en-US" sz="2800" dirty="0"/>
            </a:p>
          </p:txBody>
        </p:sp>
      </p:grpSp>
      <p:sp>
        <p:nvSpPr>
          <p:cNvPr id="13" name="文字版面配置區 4"/>
          <p:cNvSpPr txBox="1">
            <a:spLocks/>
          </p:cNvSpPr>
          <p:nvPr/>
        </p:nvSpPr>
        <p:spPr>
          <a:xfrm>
            <a:off x="682477" y="2526554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sp>
        <p:nvSpPr>
          <p:cNvPr id="14" name="內容版面配置區 2"/>
          <p:cNvSpPr txBox="1">
            <a:spLocks/>
          </p:cNvSpPr>
          <p:nvPr/>
        </p:nvSpPr>
        <p:spPr>
          <a:xfrm>
            <a:off x="467544" y="3282131"/>
            <a:ext cx="8229600" cy="801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/>
              <a:t>企業家擁有</a:t>
            </a:r>
            <a:r>
              <a:rPr lang="zh-TW" altLang="en-US" b="1" dirty="0">
                <a:solidFill>
                  <a:srgbClr val="00B0F0"/>
                </a:solidFill>
              </a:rPr>
              <a:t>追求創新</a:t>
            </a:r>
            <a:r>
              <a:rPr lang="zh-TW" altLang="en-US" dirty="0"/>
              <a:t>的傾向，致力於從事新創意、新生產程序</a:t>
            </a:r>
            <a:r>
              <a:rPr lang="zh-TW" altLang="en-US" dirty="0" smtClean="0"/>
              <a:t>或新</a:t>
            </a:r>
            <a:r>
              <a:rPr lang="zh-TW" altLang="en-US" dirty="0"/>
              <a:t>管理方法等活動，以創造出新的消費者需求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15" name="圓角矩形 14"/>
          <p:cNvSpPr/>
          <p:nvPr/>
        </p:nvSpPr>
        <p:spPr>
          <a:xfrm>
            <a:off x="1259632" y="4083918"/>
            <a:ext cx="7344816" cy="98338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家具廠商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IKEA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運用擴增實境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(AR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，推出相關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(APP)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，使用者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只要幫自己家拍照，再掃描紙本目錄，就可以看到產品擺在家裡的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樣子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5065240" y="4514659"/>
            <a:ext cx="3971256" cy="590890"/>
            <a:chOff x="528736" y="6353638"/>
            <a:chExt cx="3971256" cy="590890"/>
          </a:xfrm>
        </p:grpSpPr>
        <p:sp>
          <p:nvSpPr>
            <p:cNvPr id="17" name="文字方塊 16"/>
            <p:cNvSpPr txBox="1"/>
            <p:nvPr/>
          </p:nvSpPr>
          <p:spPr>
            <a:xfrm>
              <a:off x="528736" y="6577141"/>
              <a:ext cx="3457998" cy="3077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TW" altLang="en-US" sz="1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企業家特質</a:t>
              </a:r>
              <a:r>
                <a:rPr lang="en-US" altLang="zh-TW" sz="1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-</a:t>
              </a:r>
              <a:r>
                <a:rPr lang="zh-TW" altLang="en-US" sz="1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創新性相關影片（</a:t>
              </a:r>
              <a:r>
                <a:rPr lang="en-US" altLang="zh-TW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</a:t>
              </a:r>
              <a:r>
                <a:rPr lang="en-US" altLang="zh-TW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32</a:t>
              </a:r>
              <a:r>
                <a:rPr lang="zh-TW" altLang="en-US" sz="1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秒）</a:t>
              </a:r>
              <a:endParaRPr lang="zh-TW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8" name="圖片 17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102" y="6353638"/>
              <a:ext cx="590890" cy="5908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05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372200" y="2274426"/>
            <a:ext cx="2347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hlinkClick r:id="rId4"/>
              </a:rPr>
              <a:t>https://</a:t>
            </a:r>
            <a:r>
              <a:rPr lang="en-US" altLang="zh-TW" dirty="0" smtClean="0">
                <a:hlinkClick r:id="rId4"/>
              </a:rPr>
              <a:t>bit.ly/2WcOiHC</a:t>
            </a:r>
            <a:endParaRPr lang="en-US" altLang="zh-TW" dirty="0" smtClean="0"/>
          </a:p>
          <a:p>
            <a:endParaRPr lang="en-US" altLang="zh-TW" dirty="0"/>
          </a:p>
        </p:txBody>
      </p:sp>
      <p:sp>
        <p:nvSpPr>
          <p:cNvPr id="3" name="文字方塊 2"/>
          <p:cNvSpPr txBox="1"/>
          <p:nvPr/>
        </p:nvSpPr>
        <p:spPr>
          <a:xfrm>
            <a:off x="6350128" y="771550"/>
            <a:ext cx="2686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史無前例！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SpaceX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發射二手火箭太空船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6327284" y="4150222"/>
            <a:ext cx="2637205" cy="864096"/>
            <a:chOff x="6327284" y="4150222"/>
            <a:chExt cx="2637205" cy="864096"/>
          </a:xfrm>
        </p:grpSpPr>
        <p:pic>
          <p:nvPicPr>
            <p:cNvPr id="5" name="圖片 4">
              <a:hlinkClick r:id="rId5" action="ppaction://hlinkfile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3" y="4150222"/>
              <a:ext cx="864096" cy="864096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6327284" y="441739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無法播放請點我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7" name="史無前例!SpaceX發射二手火箭太空船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267494"/>
            <a:ext cx="558011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3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/>
              <a:t>熊彼得創新說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059582"/>
            <a:ext cx="8568952" cy="3816424"/>
          </a:xfrm>
        </p:spPr>
        <p:txBody>
          <a:bodyPr/>
          <a:lstStyle/>
          <a:p>
            <a:r>
              <a:rPr lang="zh-TW" altLang="en-US" sz="2400" dirty="0"/>
              <a:t>經濟學大師熊彼得</a:t>
            </a:r>
            <a:r>
              <a:rPr lang="en-US" altLang="zh-TW" sz="2400" dirty="0"/>
              <a:t>(J. Schumpeter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認為創新</a:t>
            </a:r>
            <a:r>
              <a:rPr lang="zh-TW" altLang="en-US" sz="2400" dirty="0"/>
              <a:t>的</a:t>
            </a:r>
            <a:r>
              <a:rPr lang="zh-TW" altLang="en-US" sz="2400" dirty="0" smtClean="0"/>
              <a:t>模式</a:t>
            </a:r>
            <a:endParaRPr lang="en-US" altLang="zh-TW" sz="2400" dirty="0" smtClean="0"/>
          </a:p>
          <a:p>
            <a:r>
              <a:rPr lang="zh-TW" altLang="en-US" sz="2400" dirty="0" smtClean="0"/>
              <a:t>包含</a:t>
            </a:r>
            <a:r>
              <a:rPr lang="zh-TW" altLang="en-US" sz="2400" dirty="0"/>
              <a:t>以下五種：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zh-TW" altLang="en-US" sz="2400" b="1" dirty="0">
                <a:solidFill>
                  <a:schemeClr val="accent6">
                    <a:lumMod val="75000"/>
                  </a:schemeClr>
                </a:solidFill>
              </a:rPr>
              <a:t>新產品的生產</a:t>
            </a:r>
            <a:r>
              <a:rPr lang="zh-TW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TW" altLang="en-US" sz="2400" dirty="0" smtClean="0"/>
              <a:t>如</a:t>
            </a:r>
            <a:r>
              <a:rPr lang="zh-TW" altLang="en-US" sz="2400" dirty="0"/>
              <a:t>小米推出的智慧喇叭。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zh-TW" altLang="en-US" sz="2400" b="1" dirty="0">
                <a:solidFill>
                  <a:schemeClr val="accent6">
                    <a:lumMod val="75000"/>
                  </a:schemeClr>
                </a:solidFill>
              </a:rPr>
              <a:t>新技術的採用</a:t>
            </a:r>
            <a:r>
              <a:rPr lang="zh-TW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TW" altLang="en-US" sz="2400" dirty="0" smtClean="0"/>
              <a:t>如</a:t>
            </a:r>
            <a:r>
              <a:rPr lang="zh-TW" altLang="en-US" sz="2400" dirty="0"/>
              <a:t>擴增實境</a:t>
            </a:r>
            <a:r>
              <a:rPr lang="en-US" altLang="zh-TW" sz="2400" dirty="0"/>
              <a:t>(AR)</a:t>
            </a:r>
            <a:r>
              <a:rPr lang="zh-TW" altLang="en-US" sz="2400" dirty="0"/>
              <a:t>、虛擬實</a:t>
            </a:r>
            <a:r>
              <a:rPr lang="zh-TW" altLang="en-US" sz="2400" dirty="0" smtClean="0"/>
              <a:t>境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VR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的</a:t>
            </a:r>
            <a:r>
              <a:rPr lang="zh-TW" altLang="en-US" sz="2400" dirty="0"/>
              <a:t>應用。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zh-TW" altLang="en-US" sz="2400" b="1" dirty="0">
                <a:solidFill>
                  <a:schemeClr val="accent6">
                    <a:lumMod val="75000"/>
                  </a:schemeClr>
                </a:solidFill>
              </a:rPr>
              <a:t>新市場的開發</a:t>
            </a:r>
            <a:r>
              <a:rPr lang="zh-TW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TW" altLang="en-US" sz="2400" dirty="0" smtClean="0"/>
              <a:t>如</a:t>
            </a:r>
            <a:r>
              <a:rPr lang="en-US" altLang="zh-TW" sz="2400" dirty="0" smtClean="0"/>
              <a:t>Gogoro</a:t>
            </a:r>
            <a:r>
              <a:rPr lang="zh-TW" altLang="en-US" sz="2400" dirty="0" smtClean="0"/>
              <a:t>的</a:t>
            </a:r>
            <a:r>
              <a:rPr lang="zh-TW" altLang="en-US" sz="2400" dirty="0"/>
              <a:t>電動機車市場。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zh-TW" altLang="en-US" sz="2400" b="1" dirty="0">
                <a:solidFill>
                  <a:schemeClr val="accent6">
                    <a:lumMod val="75000"/>
                  </a:schemeClr>
                </a:solidFill>
              </a:rPr>
              <a:t>新原料的使用</a:t>
            </a:r>
            <a:r>
              <a:rPr lang="zh-TW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TW" altLang="en-US" sz="2400" dirty="0" smtClean="0"/>
              <a:t>如</a:t>
            </a:r>
            <a:r>
              <a:rPr lang="zh-TW" altLang="en-US" sz="2400" dirty="0"/>
              <a:t>可燃冰成為煤、石油和</a:t>
            </a:r>
            <a:r>
              <a:rPr lang="zh-TW" altLang="en-US" sz="2400" dirty="0" smtClean="0"/>
              <a:t>天然氣</a:t>
            </a:r>
            <a:r>
              <a:rPr lang="zh-TW" altLang="en-US" sz="2400" dirty="0"/>
              <a:t>以外</a:t>
            </a:r>
            <a:r>
              <a:rPr lang="zh-TW" altLang="en-US" sz="2400" dirty="0" smtClean="0"/>
              <a:t>的新</a:t>
            </a:r>
            <a:r>
              <a:rPr lang="en-US" altLang="zh-TW" sz="2400" dirty="0" smtClean="0"/>
              <a:t>			</a:t>
            </a:r>
            <a:r>
              <a:rPr lang="zh-TW" altLang="en-US" sz="2400" dirty="0" smtClean="0"/>
              <a:t>        替代</a:t>
            </a:r>
            <a:r>
              <a:rPr lang="zh-TW" altLang="en-US" sz="2400" dirty="0"/>
              <a:t>能源。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zh-TW" altLang="en-US" sz="2400" b="1" dirty="0">
                <a:solidFill>
                  <a:schemeClr val="accent6">
                    <a:lumMod val="75000"/>
                  </a:schemeClr>
                </a:solidFill>
              </a:rPr>
              <a:t>新產業組織的成立</a:t>
            </a:r>
            <a:r>
              <a:rPr lang="zh-TW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TW" altLang="en-US" sz="2400" dirty="0" smtClean="0"/>
              <a:t>如</a:t>
            </a:r>
            <a:r>
              <a:rPr lang="zh-TW" altLang="en-US" sz="2400" dirty="0"/>
              <a:t>主打共享經濟而</a:t>
            </a:r>
            <a:r>
              <a:rPr lang="zh-TW" altLang="en-US" sz="2400" dirty="0" smtClean="0"/>
              <a:t>成立的</a:t>
            </a:r>
            <a:r>
              <a:rPr lang="en-US" altLang="zh-TW" sz="2400" dirty="0" smtClean="0"/>
              <a:t>Uber</a:t>
            </a:r>
            <a:r>
              <a:rPr lang="zh-TW" altLang="en-US" sz="2400" dirty="0" smtClean="0"/>
              <a:t>公司及</a:t>
            </a:r>
            <a:r>
              <a:rPr lang="en-US" altLang="zh-TW" sz="2400" dirty="0" smtClean="0"/>
              <a:t>				</a:t>
            </a:r>
            <a:r>
              <a:rPr lang="zh-TW" altLang="en-US" sz="2400" dirty="0" smtClean="0"/>
              <a:t>    </a:t>
            </a:r>
            <a:r>
              <a:rPr lang="en-US" altLang="zh-TW" sz="2400" dirty="0" smtClean="0"/>
              <a:t>Airbnb</a:t>
            </a:r>
            <a:r>
              <a:rPr lang="zh-TW" altLang="en-US" sz="2400" dirty="0" smtClean="0"/>
              <a:t>公司</a:t>
            </a:r>
            <a:r>
              <a:rPr lang="zh-TW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4721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預警性</a:t>
            </a:r>
            <a:r>
              <a:rPr lang="en-US" altLang="zh-TW" sz="2800" dirty="0"/>
              <a:t>(</a:t>
            </a:r>
            <a:r>
              <a:rPr lang="en-US" altLang="zh-TW" sz="2800" dirty="0" err="1"/>
              <a:t>proactiveness</a:t>
            </a:r>
            <a:r>
              <a:rPr lang="en-US" altLang="zh-TW" sz="2800" dirty="0"/>
              <a:t>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71551"/>
            <a:ext cx="8229600" cy="136815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企業家具備</a:t>
            </a:r>
            <a:r>
              <a:rPr lang="zh-TW" altLang="en-US" b="1" dirty="0">
                <a:solidFill>
                  <a:srgbClr val="00B0F0"/>
                </a:solidFill>
              </a:rPr>
              <a:t>敏銳的洞察力</a:t>
            </a:r>
            <a:r>
              <a:rPr lang="zh-TW" altLang="en-US" dirty="0"/>
              <a:t>，能察覺未來商業環境的變化趨勢、</a:t>
            </a:r>
            <a:r>
              <a:rPr lang="zh-TW" altLang="en-US" dirty="0" smtClean="0"/>
              <a:t>潛在</a:t>
            </a:r>
            <a:r>
              <a:rPr lang="zh-TW" altLang="en-US" dirty="0"/>
              <a:t>的商機或危機，並提早採取相關的因應策略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2477" y="51470"/>
            <a:ext cx="865187" cy="720081"/>
          </a:xfrm>
        </p:spPr>
        <p:txBody>
          <a:bodyPr/>
          <a:lstStyle/>
          <a:p>
            <a:r>
              <a:rPr lang="en-US" altLang="zh-TW" sz="4400" dirty="0"/>
              <a:t>3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1259632" y="1563638"/>
            <a:ext cx="7344816" cy="96291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台灣逐漸走向少子化社會，使得小家庭越來越多，部分家電業者看準此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商機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，紛紛推出迷你家電，如三明治機、隨身型果汁機、迷你烤箱、小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冰淇淋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機等，並造成熱賣的現象。</a:t>
            </a:r>
          </a:p>
        </p:txBody>
      </p:sp>
      <p:sp>
        <p:nvSpPr>
          <p:cNvPr id="6" name="矩形 5"/>
          <p:cNvSpPr/>
          <p:nvPr/>
        </p:nvSpPr>
        <p:spPr>
          <a:xfrm rot="5400000">
            <a:off x="666131" y="2410296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796924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風險承擔性</a:t>
              </a:r>
              <a:r>
                <a:rPr lang="en-US" altLang="zh-TW" sz="2800" dirty="0"/>
                <a:t>(risk-taking)</a:t>
              </a:r>
              <a:endParaRPr lang="zh-TW" altLang="en-US" sz="2800" dirty="0"/>
            </a:p>
          </p:txBody>
        </p:sp>
      </p:grpSp>
      <p:sp>
        <p:nvSpPr>
          <p:cNvPr id="13" name="文字版面配置區 4"/>
          <p:cNvSpPr txBox="1">
            <a:spLocks/>
          </p:cNvSpPr>
          <p:nvPr/>
        </p:nvSpPr>
        <p:spPr>
          <a:xfrm>
            <a:off x="682477" y="2643757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/>
              <a:t>4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14" name="內容版面配置區 2"/>
          <p:cNvSpPr txBox="1">
            <a:spLocks/>
          </p:cNvSpPr>
          <p:nvPr/>
        </p:nvSpPr>
        <p:spPr>
          <a:xfrm>
            <a:off x="467544" y="3282131"/>
            <a:ext cx="8229600" cy="801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/>
              <a:t>企業家具備冒險精神，能勇於承擔經營過程中所產生的</a:t>
            </a:r>
            <a:r>
              <a:rPr lang="zh-TW" altLang="en-US" b="1" dirty="0">
                <a:solidFill>
                  <a:srgbClr val="00B0F0"/>
                </a:solidFill>
              </a:rPr>
              <a:t>風險與</a:t>
            </a:r>
            <a:r>
              <a:rPr lang="zh-TW" altLang="en-US" b="1" dirty="0" smtClean="0">
                <a:solidFill>
                  <a:srgbClr val="00B0F0"/>
                </a:solidFill>
              </a:rPr>
              <a:t>不確定</a:t>
            </a:r>
            <a:r>
              <a:rPr lang="zh-TW" altLang="en-US" b="1" dirty="0">
                <a:solidFill>
                  <a:srgbClr val="00B0F0"/>
                </a:solidFill>
              </a:rPr>
              <a:t>性</a:t>
            </a:r>
            <a:r>
              <a:rPr lang="zh-TW" altLang="en-US" dirty="0"/>
              <a:t>，並從中尋找獲利機會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zh-TW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15" name="圓角矩形 14"/>
          <p:cNvSpPr/>
          <p:nvPr/>
        </p:nvSpPr>
        <p:spPr>
          <a:xfrm>
            <a:off x="1259632" y="4083918"/>
            <a:ext cx="7344816" cy="98338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夏普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(SHARP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連續虧損，一度面臨下市危機，在社長戴正吳的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帶領下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，不到一年的時間就轉虧為盈，讓百年老店起死回生。</a:t>
            </a:r>
          </a:p>
        </p:txBody>
      </p:sp>
    </p:spTree>
    <p:extLst>
      <p:ext uri="{BB962C8B-B14F-4D97-AF65-F5344CB8AC3E}">
        <p14:creationId xmlns:p14="http://schemas.microsoft.com/office/powerpoint/2010/main" val="125905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-1"/>
          <a:stretch/>
        </p:blipFill>
        <p:spPr bwMode="auto">
          <a:xfrm>
            <a:off x="0" y="1593168"/>
            <a:ext cx="5497388" cy="382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206375"/>
            <a:ext cx="7776864" cy="565175"/>
          </a:xfrm>
        </p:spPr>
        <p:txBody>
          <a:bodyPr/>
          <a:lstStyle/>
          <a:p>
            <a:r>
              <a:rPr lang="zh-TW" altLang="en-US" dirty="0"/>
              <a:t>競爭積極性</a:t>
            </a:r>
            <a:r>
              <a:rPr lang="en-US" altLang="zh-TW" sz="2800" dirty="0"/>
              <a:t>(competitive aggressiveness)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71551"/>
            <a:ext cx="8229600" cy="136815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企業家具有</a:t>
            </a:r>
            <a:r>
              <a:rPr lang="zh-TW" altLang="en-US" b="1" dirty="0">
                <a:solidFill>
                  <a:srgbClr val="00B0F0"/>
                </a:solidFill>
              </a:rPr>
              <a:t>強烈的企圖心</a:t>
            </a:r>
            <a:r>
              <a:rPr lang="zh-TW" altLang="en-US" dirty="0"/>
              <a:t>，及</a:t>
            </a:r>
            <a:r>
              <a:rPr lang="zh-TW" altLang="en-US" b="1" dirty="0">
                <a:solidFill>
                  <a:srgbClr val="00B0F0"/>
                </a:solidFill>
              </a:rPr>
              <a:t>積極進取的態度</a:t>
            </a:r>
            <a:r>
              <a:rPr lang="zh-TW" altLang="en-US" dirty="0"/>
              <a:t>，以求在激烈的</a:t>
            </a:r>
            <a:r>
              <a:rPr lang="zh-TW" altLang="en-US" dirty="0" smtClean="0"/>
              <a:t>市場</a:t>
            </a:r>
            <a:r>
              <a:rPr lang="zh-TW" altLang="en-US" dirty="0"/>
              <a:t>競爭下脫穎而出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zh-TW" altLang="en-US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2477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5.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4211960" y="1593168"/>
            <a:ext cx="4536504" cy="162665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六福旅遊集團朝多元經營發展，除了跨足飯店、遊樂園、野生動物園、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餐飲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、戲院等事業，未來更將進軍零售市場，包含電子商務及實體零售通路等。</a:t>
            </a:r>
          </a:p>
        </p:txBody>
      </p:sp>
    </p:spTree>
    <p:extLst>
      <p:ext uri="{BB962C8B-B14F-4D97-AF65-F5344CB8AC3E}">
        <p14:creationId xmlns:p14="http://schemas.microsoft.com/office/powerpoint/2010/main" val="69851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55776" y="1181993"/>
            <a:ext cx="7056784" cy="1101725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-2</a:t>
            </a:r>
            <a:r>
              <a:rPr lang="zh-TW" altLang="en-US" sz="5400" dirty="0" smtClean="0"/>
              <a:t>　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dirty="0"/>
              <a:t>企業家在商業</a:t>
            </a:r>
            <a:r>
              <a:rPr lang="zh-TW" altLang="en-US" dirty="0" smtClean="0"/>
              <a:t>上的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		</a:t>
            </a:r>
            <a:r>
              <a:rPr lang="zh-TW" altLang="en-US" dirty="0" smtClean="0"/>
              <a:t>角色</a:t>
            </a:r>
            <a:r>
              <a:rPr lang="zh-TW" altLang="en-US" dirty="0"/>
              <a:t>與</a:t>
            </a:r>
            <a:r>
              <a:rPr lang="zh-TW" altLang="en-US" dirty="0" smtClean="0"/>
              <a:t>貢獻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702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一、企業家在商業上的角色</a:t>
            </a:r>
          </a:p>
        </p:txBody>
      </p:sp>
      <p:grpSp>
        <p:nvGrpSpPr>
          <p:cNvPr id="24" name="群組 23"/>
          <p:cNvGrpSpPr/>
          <p:nvPr/>
        </p:nvGrpSpPr>
        <p:grpSpPr>
          <a:xfrm>
            <a:off x="370913" y="1561662"/>
            <a:ext cx="2809594" cy="3530368"/>
            <a:chOff x="370913" y="1561662"/>
            <a:chExt cx="2809594" cy="3530368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13" y="1561662"/>
              <a:ext cx="1464783" cy="1464783"/>
            </a:xfrm>
            <a:prstGeom prst="rect">
              <a:avLst/>
            </a:prstGeom>
          </p:spPr>
        </p:pic>
        <p:grpSp>
          <p:nvGrpSpPr>
            <p:cNvPr id="21" name="群組 20"/>
            <p:cNvGrpSpPr/>
            <p:nvPr/>
          </p:nvGrpSpPr>
          <p:grpSpPr>
            <a:xfrm>
              <a:off x="1259632" y="2875880"/>
              <a:ext cx="1920875" cy="2216150"/>
              <a:chOff x="2267744" y="2875880"/>
              <a:chExt cx="1920875" cy="2216150"/>
            </a:xfrm>
          </p:grpSpPr>
          <p:sp>
            <p:nvSpPr>
              <p:cNvPr id="8" name="AutoShape 9"/>
              <p:cNvSpPr/>
              <p:nvPr/>
            </p:nvSpPr>
            <p:spPr bwMode="auto">
              <a:xfrm>
                <a:off x="2267744" y="2875880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pattFill prst="ltUpDiag">
                <a:fgClr>
                  <a:srgbClr val="FFC000"/>
                </a:fgClr>
                <a:bgClr>
                  <a:schemeClr val="bg1"/>
                </a:bgClr>
              </a:patt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文字方塊 14"/>
              <p:cNvSpPr txBox="1"/>
              <p:nvPr/>
            </p:nvSpPr>
            <p:spPr>
              <a:xfrm>
                <a:off x="2627784" y="3704714"/>
                <a:ext cx="12618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28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決策者</a:t>
                </a:r>
                <a:endPara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7" name="文字方塊 16"/>
              <p:cNvSpPr txBox="1"/>
              <p:nvPr/>
            </p:nvSpPr>
            <p:spPr>
              <a:xfrm>
                <a:off x="2267744" y="3105130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3059832" y="1059582"/>
            <a:ext cx="3338947" cy="2216150"/>
            <a:chOff x="3059832" y="1059582"/>
            <a:chExt cx="3338947" cy="2216150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1138833"/>
              <a:ext cx="1106699" cy="1106699"/>
            </a:xfrm>
            <a:prstGeom prst="rect">
              <a:avLst/>
            </a:prstGeom>
          </p:spPr>
        </p:pic>
        <p:grpSp>
          <p:nvGrpSpPr>
            <p:cNvPr id="23" name="群組 22"/>
            <p:cNvGrpSpPr/>
            <p:nvPr/>
          </p:nvGrpSpPr>
          <p:grpSpPr>
            <a:xfrm>
              <a:off x="3059832" y="1059582"/>
              <a:ext cx="1920875" cy="2216150"/>
              <a:chOff x="3635896" y="1059582"/>
              <a:chExt cx="1920875" cy="2216150"/>
            </a:xfrm>
          </p:grpSpPr>
          <p:sp>
            <p:nvSpPr>
              <p:cNvPr id="6" name="AutoShape 9"/>
              <p:cNvSpPr/>
              <p:nvPr/>
            </p:nvSpPr>
            <p:spPr bwMode="auto">
              <a:xfrm>
                <a:off x="3635896" y="1059582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FFC000"/>
              </a:solid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文字方塊 13"/>
              <p:cNvSpPr txBox="1"/>
              <p:nvPr/>
            </p:nvSpPr>
            <p:spPr>
              <a:xfrm>
                <a:off x="3779912" y="1689651"/>
                <a:ext cx="1620957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28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人際關係</a:t>
                </a:r>
                <a:endParaRPr lang="en-US" altLang="zh-TW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en-US" sz="28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維繫者</a:t>
                </a:r>
                <a:endPara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8" name="文字方塊 17"/>
              <p:cNvSpPr txBox="1"/>
              <p:nvPr/>
            </p:nvSpPr>
            <p:spPr>
              <a:xfrm>
                <a:off x="3635896" y="1131590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26" name="群組 25"/>
          <p:cNvGrpSpPr/>
          <p:nvPr/>
        </p:nvGrpSpPr>
        <p:grpSpPr>
          <a:xfrm>
            <a:off x="4883373" y="2643758"/>
            <a:ext cx="3505051" cy="2448272"/>
            <a:chOff x="4883373" y="2643758"/>
            <a:chExt cx="3505051" cy="2448272"/>
          </a:xfrm>
        </p:grpSpPr>
        <p:grpSp>
          <p:nvGrpSpPr>
            <p:cNvPr id="22" name="群組 21"/>
            <p:cNvGrpSpPr/>
            <p:nvPr/>
          </p:nvGrpSpPr>
          <p:grpSpPr>
            <a:xfrm>
              <a:off x="4883373" y="2875880"/>
              <a:ext cx="1920875" cy="2216150"/>
              <a:chOff x="4739357" y="2875880"/>
              <a:chExt cx="1920875" cy="2216150"/>
            </a:xfrm>
          </p:grpSpPr>
          <p:sp>
            <p:nvSpPr>
              <p:cNvPr id="5" name="AutoShape 9"/>
              <p:cNvSpPr/>
              <p:nvPr/>
            </p:nvSpPr>
            <p:spPr bwMode="auto">
              <a:xfrm>
                <a:off x="4739357" y="2875880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FFD85B"/>
              </a:solid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文字方塊 15"/>
              <p:cNvSpPr txBox="1"/>
              <p:nvPr/>
            </p:nvSpPr>
            <p:spPr>
              <a:xfrm>
                <a:off x="5076056" y="3489851"/>
                <a:ext cx="126188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公益</a:t>
                </a:r>
                <a:endParaRPr lang="en-US" altLang="zh-TW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28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推廣者</a:t>
                </a:r>
                <a:endPara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9" name="文字方塊 18"/>
              <p:cNvSpPr txBox="1"/>
              <p:nvPr/>
            </p:nvSpPr>
            <p:spPr>
              <a:xfrm>
                <a:off x="4757384" y="3026445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</a:t>
                </a:r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589" y="2643758"/>
              <a:ext cx="1440835" cy="1440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314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決策者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8229600" cy="123383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企業家在瞬息萬變的環境中，找尋</a:t>
            </a:r>
            <a:r>
              <a:rPr lang="zh-TW" altLang="en-US" dirty="0" smtClean="0"/>
              <a:t>各種</a:t>
            </a:r>
            <a:r>
              <a:rPr lang="zh-TW" altLang="en-US" dirty="0"/>
              <a:t>機會，並</a:t>
            </a:r>
            <a:r>
              <a:rPr lang="zh-TW" altLang="en-US" b="1" dirty="0">
                <a:solidFill>
                  <a:srgbClr val="00B0F0"/>
                </a:solidFill>
              </a:rPr>
              <a:t>將資源做適當的分配與運用</a:t>
            </a:r>
            <a:r>
              <a:rPr lang="zh-TW" altLang="en-US" dirty="0" smtClean="0"/>
              <a:t>，且</a:t>
            </a:r>
            <a:r>
              <a:rPr lang="zh-TW" altLang="en-US" dirty="0"/>
              <a:t>能針對問題，提出可行的解決方案，</a:t>
            </a:r>
            <a:r>
              <a:rPr lang="zh-TW" altLang="en-US" dirty="0" smtClean="0"/>
              <a:t>以</a:t>
            </a:r>
            <a:r>
              <a:rPr lang="zh-TW" altLang="en-US" b="1" dirty="0" smtClean="0">
                <a:solidFill>
                  <a:srgbClr val="00B0F0"/>
                </a:solidFill>
              </a:rPr>
              <a:t>化解</a:t>
            </a:r>
            <a:r>
              <a:rPr lang="zh-TW" altLang="en-US" b="1" dirty="0">
                <a:solidFill>
                  <a:srgbClr val="00B0F0"/>
                </a:solidFill>
              </a:rPr>
              <a:t>企業內</a:t>
            </a:r>
            <a:r>
              <a:rPr lang="zh-TW" altLang="en-US" dirty="0"/>
              <a:t>、</a:t>
            </a:r>
            <a:r>
              <a:rPr lang="zh-TW" altLang="en-US" b="1" dirty="0">
                <a:solidFill>
                  <a:srgbClr val="00B0F0"/>
                </a:solidFill>
              </a:rPr>
              <a:t>外部的危機與障礙</a:t>
            </a:r>
            <a:r>
              <a:rPr lang="zh-TW" altLang="en-US" dirty="0" smtClean="0"/>
              <a:t>。</a:t>
            </a:r>
            <a:endParaRPr lang="en-US" altLang="zh-TW" sz="3200" b="1" dirty="0" smtClean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69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6" name="矩形 5"/>
          <p:cNvSpPr/>
          <p:nvPr/>
        </p:nvSpPr>
        <p:spPr>
          <a:xfrm rot="5400000">
            <a:off x="666131" y="1933053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319681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人際關係維繫者</a:t>
              </a:r>
              <a:endParaRPr lang="zh-TW" altLang="en-US" sz="2800" dirty="0"/>
            </a:p>
          </p:txBody>
        </p:sp>
      </p:grpSp>
      <p:sp>
        <p:nvSpPr>
          <p:cNvPr id="13" name="文字版面配置區 4"/>
          <p:cNvSpPr txBox="1">
            <a:spLocks/>
          </p:cNvSpPr>
          <p:nvPr/>
        </p:nvSpPr>
        <p:spPr>
          <a:xfrm>
            <a:off x="682477" y="2166514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sp>
        <p:nvSpPr>
          <p:cNvPr id="14" name="內容版面配置區 2"/>
          <p:cNvSpPr txBox="1">
            <a:spLocks/>
          </p:cNvSpPr>
          <p:nvPr/>
        </p:nvSpPr>
        <p:spPr>
          <a:xfrm>
            <a:off x="467544" y="2931790"/>
            <a:ext cx="8229600" cy="1440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/>
              <a:t>企業家重視人際關係的建立與維繫，因此</a:t>
            </a:r>
            <a:r>
              <a:rPr lang="zh-TW" altLang="en-US" b="1" dirty="0">
                <a:solidFill>
                  <a:srgbClr val="00B0F0"/>
                </a:solidFill>
              </a:rPr>
              <a:t>參加各種社交應酬及</a:t>
            </a:r>
            <a:r>
              <a:rPr lang="zh-TW" altLang="en-US" b="1" dirty="0" smtClean="0">
                <a:solidFill>
                  <a:srgbClr val="00B0F0"/>
                </a:solidFill>
              </a:rPr>
              <a:t>內部</a:t>
            </a:r>
            <a:r>
              <a:rPr lang="zh-TW" altLang="en-US" b="1" dirty="0">
                <a:solidFill>
                  <a:srgbClr val="00B0F0"/>
                </a:solidFill>
              </a:rPr>
              <a:t>典禮儀式等活動</a:t>
            </a:r>
            <a:r>
              <a:rPr lang="zh-TW" altLang="en-US" dirty="0"/>
              <a:t>，如主持宴會、迎接訪客、代表簽約、剪綵、</a:t>
            </a:r>
            <a:r>
              <a:rPr lang="zh-TW" altLang="en-US" dirty="0" smtClean="0"/>
              <a:t>致詞等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250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公益推廣者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6888672" cy="1875794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企業家在帶領企業獲取利潤的同時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也</a:t>
            </a:r>
            <a:r>
              <a:rPr lang="zh-TW" altLang="en-US" dirty="0"/>
              <a:t>秉持「取之於社會、用</a:t>
            </a:r>
            <a:r>
              <a:rPr lang="zh-TW" altLang="en-US" dirty="0" smtClean="0"/>
              <a:t>之於</a:t>
            </a:r>
            <a:r>
              <a:rPr lang="zh-TW" altLang="en-US" dirty="0"/>
              <a:t>社會」的回饋精神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b="1" dirty="0" smtClean="0">
                <a:solidFill>
                  <a:srgbClr val="00B0F0"/>
                </a:solidFill>
              </a:rPr>
              <a:t>積極</a:t>
            </a:r>
            <a:r>
              <a:rPr lang="zh-TW" altLang="en-US" b="1" dirty="0">
                <a:solidFill>
                  <a:srgbClr val="00B0F0"/>
                </a:solidFill>
              </a:rPr>
              <a:t>參與各項公益及關懷活動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以</a:t>
            </a:r>
            <a:r>
              <a:rPr lang="zh-TW" altLang="en-US" dirty="0"/>
              <a:t>善盡企業</a:t>
            </a:r>
            <a:r>
              <a:rPr lang="zh-TW" altLang="en-US" dirty="0" smtClean="0"/>
              <a:t>社會</a:t>
            </a:r>
            <a:r>
              <a:rPr lang="zh-TW" altLang="en-US" dirty="0"/>
              <a:t>責任。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69"/>
            <a:ext cx="865187" cy="720081"/>
          </a:xfrm>
        </p:spPr>
        <p:txBody>
          <a:bodyPr/>
          <a:lstStyle/>
          <a:p>
            <a:r>
              <a:rPr lang="en-US" altLang="zh-TW" sz="4400" dirty="0"/>
              <a:t>3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grpSp>
        <p:nvGrpSpPr>
          <p:cNvPr id="5" name="群組 4"/>
          <p:cNvGrpSpPr/>
          <p:nvPr/>
        </p:nvGrpSpPr>
        <p:grpSpPr>
          <a:xfrm>
            <a:off x="5173098" y="1707654"/>
            <a:ext cx="3647373" cy="3384376"/>
            <a:chOff x="1859037" y="1203598"/>
            <a:chExt cx="4345806" cy="4032448"/>
          </a:xfrm>
        </p:grpSpPr>
        <p:grpSp>
          <p:nvGrpSpPr>
            <p:cNvPr id="17" name="群組 16"/>
            <p:cNvGrpSpPr/>
            <p:nvPr/>
          </p:nvGrpSpPr>
          <p:grpSpPr>
            <a:xfrm>
              <a:off x="1859037" y="3019896"/>
              <a:ext cx="1920875" cy="2216150"/>
              <a:chOff x="2267744" y="2875880"/>
              <a:chExt cx="1920875" cy="2216150"/>
            </a:xfrm>
          </p:grpSpPr>
          <p:sp>
            <p:nvSpPr>
              <p:cNvPr id="18" name="AutoShape 9"/>
              <p:cNvSpPr/>
              <p:nvPr/>
            </p:nvSpPr>
            <p:spPr bwMode="auto">
              <a:xfrm>
                <a:off x="2267744" y="2875880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pattFill prst="ltUpDiag">
                <a:fgClr>
                  <a:srgbClr val="FFC000"/>
                </a:fgClr>
                <a:bgClr>
                  <a:schemeClr val="bg1"/>
                </a:bgClr>
              </a:patt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文字方塊 18"/>
              <p:cNvSpPr txBox="1"/>
              <p:nvPr/>
            </p:nvSpPr>
            <p:spPr>
              <a:xfrm>
                <a:off x="2645450" y="3843132"/>
                <a:ext cx="1136808" cy="476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決策者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0" name="文字方塊 19"/>
              <p:cNvSpPr txBox="1"/>
              <p:nvPr/>
            </p:nvSpPr>
            <p:spPr>
              <a:xfrm>
                <a:off x="2267744" y="3032908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3" name="群組 22"/>
            <p:cNvGrpSpPr/>
            <p:nvPr/>
          </p:nvGrpSpPr>
          <p:grpSpPr>
            <a:xfrm>
              <a:off x="3059832" y="1203598"/>
              <a:ext cx="1920875" cy="2216150"/>
              <a:chOff x="3635896" y="1059582"/>
              <a:chExt cx="1920875" cy="2216150"/>
            </a:xfrm>
          </p:grpSpPr>
          <p:sp>
            <p:nvSpPr>
              <p:cNvPr id="24" name="AutoShape 9"/>
              <p:cNvSpPr/>
              <p:nvPr/>
            </p:nvSpPr>
            <p:spPr bwMode="auto">
              <a:xfrm>
                <a:off x="3635896" y="1059582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FFC000"/>
              </a:solid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文字方塊 24"/>
              <p:cNvSpPr txBox="1"/>
              <p:nvPr/>
            </p:nvSpPr>
            <p:spPr>
              <a:xfrm>
                <a:off x="3879961" y="1846282"/>
                <a:ext cx="1442403" cy="84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人際關係</a:t>
                </a:r>
                <a:endPara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ctr"/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維繫者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6" name="文字方塊 25"/>
              <p:cNvSpPr txBox="1"/>
              <p:nvPr/>
            </p:nvSpPr>
            <p:spPr>
              <a:xfrm>
                <a:off x="3635896" y="1059582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8" name="群組 27"/>
            <p:cNvGrpSpPr/>
            <p:nvPr/>
          </p:nvGrpSpPr>
          <p:grpSpPr>
            <a:xfrm>
              <a:off x="4283968" y="3019896"/>
              <a:ext cx="1920875" cy="2216150"/>
              <a:chOff x="4739357" y="2875880"/>
              <a:chExt cx="1920875" cy="2216150"/>
            </a:xfrm>
          </p:grpSpPr>
          <p:sp>
            <p:nvSpPr>
              <p:cNvPr id="30" name="AutoShape 9"/>
              <p:cNvSpPr/>
              <p:nvPr/>
            </p:nvSpPr>
            <p:spPr bwMode="auto">
              <a:xfrm>
                <a:off x="4739357" y="2875880"/>
                <a:ext cx="1920875" cy="2216150"/>
              </a:xfrm>
              <a:custGeom>
                <a:avLst/>
                <a:gdLst>
                  <a:gd name="T0" fmla="*/ 960438 w 21600"/>
                  <a:gd name="T1" fmla="*/ 0 h 21600"/>
                  <a:gd name="T2" fmla="*/ 1920786 w 21600"/>
                  <a:gd name="T3" fmla="*/ 554038 h 21600"/>
                  <a:gd name="T4" fmla="*/ 1920786 w 21600"/>
                  <a:gd name="T5" fmla="*/ 1662113 h 21600"/>
                  <a:gd name="T6" fmla="*/ 960349 w 21600"/>
                  <a:gd name="T7" fmla="*/ 2216047 h 21600"/>
                  <a:gd name="T8" fmla="*/ 0 w 21600"/>
                  <a:gd name="T9" fmla="*/ 1662010 h 21600"/>
                  <a:gd name="T10" fmla="*/ 0 w 21600"/>
                  <a:gd name="T11" fmla="*/ 554038 h 21600"/>
                  <a:gd name="T12" fmla="*/ 960438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599" y="5400"/>
                    </a:lnTo>
                    <a:lnTo>
                      <a:pt x="21599" y="16200"/>
                    </a:lnTo>
                    <a:lnTo>
                      <a:pt x="10799" y="21599"/>
                    </a:lnTo>
                    <a:lnTo>
                      <a:pt x="0" y="16199"/>
                    </a:lnTo>
                    <a:lnTo>
                      <a:pt x="0" y="54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FFD85B"/>
              </a:solidFill>
              <a:ln w="25400" cap="flat" cmpd="sng">
                <a:solidFill>
                  <a:srgbClr val="000000">
                    <a:alpha val="0"/>
                  </a:srgbClr>
                </a:solidFill>
                <a:round/>
              </a:ln>
            </p:spPr>
            <p:txBody>
              <a:bodyPr lIns="0" tIns="0" rIns="0" bIns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文字方塊 30"/>
              <p:cNvSpPr txBox="1"/>
              <p:nvPr/>
            </p:nvSpPr>
            <p:spPr>
              <a:xfrm>
                <a:off x="5180238" y="3648014"/>
                <a:ext cx="1136808" cy="84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公益</a:t>
                </a:r>
                <a:endPara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推廣者</a:t>
                </a:r>
                <a:endPara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文字方塊 31"/>
              <p:cNvSpPr txBox="1"/>
              <p:nvPr/>
            </p:nvSpPr>
            <p:spPr>
              <a:xfrm>
                <a:off x="4757384" y="2947111"/>
                <a:ext cx="6655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400" b="1" dirty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</a:t>
                </a:r>
                <a:r>
                  <a:rPr lang="en-US" altLang="zh-TW" sz="4400" b="1" dirty="0" smtClean="0">
                    <a:ln>
                      <a:solidFill>
                        <a:schemeClr val="tx1"/>
                      </a:solidFill>
                    </a:ln>
                    <a:noFill/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endParaRPr lang="zh-TW" altLang="en-US" sz="4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033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二、企業家在商業上的貢獻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企業家在經濟發展過程中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扮演</a:t>
            </a:r>
            <a:r>
              <a:rPr lang="zh-TW" altLang="en-US" sz="2400" dirty="0"/>
              <a:t>舉足輕重的角色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其</a:t>
            </a:r>
            <a:r>
              <a:rPr lang="zh-TW" altLang="en-US" sz="2400" dirty="0"/>
              <a:t>主要貢獻</a:t>
            </a:r>
            <a:r>
              <a:rPr lang="zh-TW" altLang="en-US" sz="2400" dirty="0" smtClean="0"/>
              <a:t>包括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00B0F0"/>
                </a:solidFill>
              </a:rPr>
              <a:t>創造</a:t>
            </a:r>
            <a:r>
              <a:rPr lang="zh-TW" altLang="en-US" sz="2400" b="1" dirty="0">
                <a:solidFill>
                  <a:srgbClr val="00B0F0"/>
                </a:solidFill>
              </a:rPr>
              <a:t>就業機會</a:t>
            </a:r>
            <a:r>
              <a:rPr lang="zh-TW" altLang="en-US" sz="2400" dirty="0" smtClean="0"/>
              <a:t>、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00B0F0"/>
                </a:solidFill>
              </a:rPr>
              <a:t>協助</a:t>
            </a:r>
            <a:r>
              <a:rPr lang="zh-TW" altLang="en-US" sz="2400" b="1" dirty="0">
                <a:solidFill>
                  <a:srgbClr val="00B0F0"/>
                </a:solidFill>
              </a:rPr>
              <a:t>地方經濟發展</a:t>
            </a:r>
            <a:r>
              <a:rPr lang="zh-TW" altLang="en-US" sz="2400" dirty="0" smtClean="0"/>
              <a:t>、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00B0F0"/>
                </a:solidFill>
              </a:rPr>
              <a:t>促進</a:t>
            </a:r>
            <a:r>
              <a:rPr lang="zh-TW" altLang="en-US" sz="2400" b="1" dirty="0">
                <a:solidFill>
                  <a:srgbClr val="00B0F0"/>
                </a:solidFill>
              </a:rPr>
              <a:t>社會安定</a:t>
            </a:r>
            <a:r>
              <a:rPr lang="zh-TW" altLang="en-US" sz="2400" dirty="0" smtClean="0"/>
              <a:t>及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00B0F0"/>
                </a:solidFill>
              </a:rPr>
              <a:t>提升</a:t>
            </a:r>
            <a:r>
              <a:rPr lang="zh-TW" altLang="en-US" sz="2400" b="1" dirty="0">
                <a:solidFill>
                  <a:srgbClr val="00B0F0"/>
                </a:solidFill>
              </a:rPr>
              <a:t>國家競爭力</a:t>
            </a:r>
            <a:r>
              <a:rPr lang="zh-TW" altLang="en-US" sz="2400" dirty="0"/>
              <a:t>等。</a:t>
            </a:r>
          </a:p>
        </p:txBody>
      </p:sp>
      <p:grpSp>
        <p:nvGrpSpPr>
          <p:cNvPr id="4" name="4cade77c-d2b5-4cda-8fc3-4b9bc398e84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A502604-6746-4F2B-AAB2-7E43080E8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961501" y="1423583"/>
            <a:ext cx="4656077" cy="3698857"/>
            <a:chOff x="2989007" y="1195085"/>
            <a:chExt cx="6213987" cy="4936483"/>
          </a:xfrm>
        </p:grpSpPr>
        <p:sp>
          <p:nvSpPr>
            <p:cNvPr id="5" name="ïṩ1îḋè">
              <a:extLst>
                <a:ext uri="{FF2B5EF4-FFF2-40B4-BE49-F238E27FC236}">
                  <a16:creationId xmlns:a16="http://schemas.microsoft.com/office/drawing/2014/main" xmlns="" id="{ED4E9B71-FC53-4746-A458-3EB12C7D82BE}"/>
                </a:ext>
              </a:extLst>
            </p:cNvPr>
            <p:cNvSpPr/>
            <p:nvPr/>
          </p:nvSpPr>
          <p:spPr bwMode="auto">
            <a:xfrm>
              <a:off x="5782822" y="3370806"/>
              <a:ext cx="996552" cy="766832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$ļïḓè">
              <a:extLst>
                <a:ext uri="{FF2B5EF4-FFF2-40B4-BE49-F238E27FC236}">
                  <a16:creationId xmlns:a16="http://schemas.microsoft.com/office/drawing/2014/main" xmlns="" id="{3EF71D63-5866-4336-A7BC-F00906704A46}"/>
                </a:ext>
              </a:extLst>
            </p:cNvPr>
            <p:cNvSpPr/>
            <p:nvPr/>
          </p:nvSpPr>
          <p:spPr bwMode="auto">
            <a:xfrm>
              <a:off x="6177807" y="3461702"/>
              <a:ext cx="206582" cy="68420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19"/>
                </a:cxn>
                <a:cxn ang="0">
                  <a:pos x="70" y="269"/>
                </a:cxn>
                <a:cxn ang="0">
                  <a:pos x="0" y="828"/>
                </a:cxn>
                <a:cxn ang="0">
                  <a:pos x="250" y="828"/>
                </a:cxn>
                <a:cxn ang="0">
                  <a:pos x="170" y="269"/>
                </a:cxn>
                <a:cxn ang="0">
                  <a:pos x="220" y="99"/>
                </a:cxn>
                <a:cxn ang="0">
                  <a:pos x="120" y="0"/>
                </a:cxn>
              </a:cxnLst>
              <a:rect l="0" t="0" r="r" b="b"/>
              <a:pathLst>
                <a:path w="250" h="828">
                  <a:moveTo>
                    <a:pt x="120" y="0"/>
                  </a:moveTo>
                  <a:lnTo>
                    <a:pt x="0" y="119"/>
                  </a:lnTo>
                  <a:lnTo>
                    <a:pt x="70" y="269"/>
                  </a:lnTo>
                  <a:lnTo>
                    <a:pt x="0" y="828"/>
                  </a:lnTo>
                  <a:lnTo>
                    <a:pt x="250" y="828"/>
                  </a:lnTo>
                  <a:lnTo>
                    <a:pt x="170" y="269"/>
                  </a:lnTo>
                  <a:lnTo>
                    <a:pt x="220" y="99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ṣ1ïḍe">
              <a:extLst>
                <a:ext uri="{FF2B5EF4-FFF2-40B4-BE49-F238E27FC236}">
                  <a16:creationId xmlns:a16="http://schemas.microsoft.com/office/drawing/2014/main" xmlns="" id="{59E74157-F65D-47C1-A180-7336BBA01C8F}"/>
                </a:ext>
              </a:extLst>
            </p:cNvPr>
            <p:cNvSpPr/>
            <p:nvPr/>
          </p:nvSpPr>
          <p:spPr bwMode="auto">
            <a:xfrm>
              <a:off x="6161281" y="3238594"/>
              <a:ext cx="231372" cy="7437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8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8" y="7"/>
                </a:cxn>
              </a:cxnLst>
              <a:rect l="0" t="0" r="r" b="b"/>
              <a:pathLst>
                <a:path w="28" h="9">
                  <a:moveTo>
                    <a:pt x="28" y="7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6"/>
                    <a:pt x="13" y="9"/>
                    <a:pt x="28" y="7"/>
                  </a:cubicBez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ṧľiḓé">
              <a:extLst>
                <a:ext uri="{FF2B5EF4-FFF2-40B4-BE49-F238E27FC236}">
                  <a16:creationId xmlns:a16="http://schemas.microsoft.com/office/drawing/2014/main" xmlns="" id="{AA6019AE-3C5D-4D45-AB1B-2E1E9CF1DD8B}"/>
                </a:ext>
              </a:extLst>
            </p:cNvPr>
            <p:cNvSpPr/>
            <p:nvPr/>
          </p:nvSpPr>
          <p:spPr bwMode="auto">
            <a:xfrm>
              <a:off x="6161281" y="3271647"/>
              <a:ext cx="231372" cy="1570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14" y="19"/>
                </a:cxn>
                <a:cxn ang="0">
                  <a:pos x="28" y="12"/>
                </a:cxn>
                <a:cxn ang="0">
                  <a:pos x="28" y="3"/>
                </a:cxn>
                <a:cxn ang="0">
                  <a:pos x="0" y="0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ḻíďè">
              <a:extLst>
                <a:ext uri="{FF2B5EF4-FFF2-40B4-BE49-F238E27FC236}">
                  <a16:creationId xmlns:a16="http://schemas.microsoft.com/office/drawing/2014/main" xmlns="" id="{CF60BB75-BB21-4832-A31D-72E4E382EEBC}"/>
                </a:ext>
              </a:extLst>
            </p:cNvPr>
            <p:cNvSpPr/>
            <p:nvPr/>
          </p:nvSpPr>
          <p:spPr bwMode="auto">
            <a:xfrm>
              <a:off x="7299134" y="3551772"/>
              <a:ext cx="1161817" cy="53628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80" y="53"/>
                </a:cxn>
                <a:cxn ang="0">
                  <a:pos x="140" y="23"/>
                </a:cxn>
                <a:cxn ang="0">
                  <a:pos x="141" y="0"/>
                </a:cxn>
                <a:cxn ang="0">
                  <a:pos x="70" y="33"/>
                </a:cxn>
                <a:cxn ang="0">
                  <a:pos x="0" y="1"/>
                </a:cxn>
                <a:cxn ang="0">
                  <a:pos x="0" y="30"/>
                </a:cxn>
              </a:cxnLst>
              <a:rect l="0" t="0" r="r" b="b"/>
              <a:pathLst>
                <a:path w="141" h="65">
                  <a:moveTo>
                    <a:pt x="0" y="30"/>
                  </a:moveTo>
                  <a:cubicBezTo>
                    <a:pt x="0" y="30"/>
                    <a:pt x="44" y="65"/>
                    <a:pt x="80" y="53"/>
                  </a:cubicBezTo>
                  <a:cubicBezTo>
                    <a:pt x="117" y="41"/>
                    <a:pt x="126" y="33"/>
                    <a:pt x="140" y="2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95" y="32"/>
                    <a:pt x="70" y="33"/>
                  </a:cubicBezTo>
                  <a:cubicBezTo>
                    <a:pt x="39" y="33"/>
                    <a:pt x="30" y="23"/>
                    <a:pt x="0" y="1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ḷíḑè">
              <a:extLst>
                <a:ext uri="{FF2B5EF4-FFF2-40B4-BE49-F238E27FC236}">
                  <a16:creationId xmlns:a16="http://schemas.microsoft.com/office/drawing/2014/main" xmlns="" id="{27A8F100-86F0-45D8-90A9-2C404B9883AC}"/>
                </a:ext>
              </a:extLst>
            </p:cNvPr>
            <p:cNvSpPr/>
            <p:nvPr/>
          </p:nvSpPr>
          <p:spPr bwMode="auto">
            <a:xfrm>
              <a:off x="8361792" y="3659195"/>
              <a:ext cx="82633" cy="115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cubicBezTo>
                    <a:pt x="10" y="0"/>
                    <a:pt x="0" y="2"/>
                    <a:pt x="8" y="7"/>
                  </a:cubicBezTo>
                  <a:cubicBezTo>
                    <a:pt x="8" y="7"/>
                    <a:pt x="0" y="11"/>
                    <a:pt x="7" y="1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ṡļîḍè">
              <a:extLst>
                <a:ext uri="{FF2B5EF4-FFF2-40B4-BE49-F238E27FC236}">
                  <a16:creationId xmlns:a16="http://schemas.microsoft.com/office/drawing/2014/main" xmlns="" id="{FC070CB5-B73D-412F-BBA0-D00F6D610C45}"/>
                </a:ext>
              </a:extLst>
            </p:cNvPr>
            <p:cNvSpPr/>
            <p:nvPr/>
          </p:nvSpPr>
          <p:spPr bwMode="auto">
            <a:xfrm>
              <a:off x="8353529" y="3659195"/>
              <a:ext cx="181792" cy="18179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0"/>
                </a:cxn>
                <a:cxn ang="0">
                  <a:pos x="11" y="20"/>
                </a:cxn>
                <a:cxn ang="0">
                  <a:pos x="11" y="14"/>
                </a:cxn>
                <a:cxn ang="0">
                  <a:pos x="12" y="6"/>
                </a:cxn>
                <a:cxn ang="0">
                  <a:pos x="11" y="0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2" y="15"/>
                    <a:pt x="11" y="20"/>
                  </a:cubicBezTo>
                  <a:cubicBezTo>
                    <a:pt x="8" y="22"/>
                    <a:pt x="7" y="16"/>
                    <a:pt x="11" y="14"/>
                  </a:cubicBezTo>
                  <a:cubicBezTo>
                    <a:pt x="11" y="14"/>
                    <a:pt x="0" y="13"/>
                    <a:pt x="12" y="6"/>
                  </a:cubicBezTo>
                  <a:cubicBezTo>
                    <a:pt x="12" y="6"/>
                    <a:pt x="1" y="4"/>
                    <a:pt x="11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1iḑe">
              <a:extLst>
                <a:ext uri="{FF2B5EF4-FFF2-40B4-BE49-F238E27FC236}">
                  <a16:creationId xmlns:a16="http://schemas.microsoft.com/office/drawing/2014/main" xmlns="" id="{96BEDDB0-466D-4879-80DA-6462FA34FE71}"/>
                </a:ext>
              </a:extLst>
            </p:cNvPr>
            <p:cNvSpPr/>
            <p:nvPr/>
          </p:nvSpPr>
          <p:spPr bwMode="auto">
            <a:xfrm>
              <a:off x="8419635" y="3469966"/>
              <a:ext cx="387548" cy="3297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3"/>
                </a:cxn>
                <a:cxn ang="0">
                  <a:pos x="9" y="26"/>
                </a:cxn>
                <a:cxn ang="0">
                  <a:pos x="12" y="26"/>
                </a:cxn>
                <a:cxn ang="0">
                  <a:pos x="28" y="40"/>
                </a:cxn>
                <a:cxn ang="0">
                  <a:pos x="47" y="13"/>
                </a:cxn>
                <a:cxn ang="0">
                  <a:pos x="47" y="0"/>
                </a:cxn>
                <a:cxn ang="0">
                  <a:pos x="9" y="0"/>
                </a:cxn>
                <a:cxn ang="0">
                  <a:pos x="9" y="20"/>
                </a:cxn>
                <a:cxn ang="0">
                  <a:pos x="4" y="13"/>
                </a:cxn>
                <a:cxn ang="0">
                  <a:pos x="9" y="6"/>
                </a:cxn>
                <a:cxn ang="0">
                  <a:pos x="9" y="13"/>
                </a:cxn>
                <a:cxn ang="0">
                  <a:pos x="10" y="20"/>
                </a:cxn>
                <a:cxn ang="0">
                  <a:pos x="9" y="20"/>
                </a:cxn>
              </a:cxnLst>
              <a:rect l="0" t="0" r="r" b="b"/>
              <a:pathLst>
                <a:path w="47" h="40">
                  <a:moveTo>
                    <a:pt x="9" y="0"/>
                  </a:moveTo>
                  <a:cubicBezTo>
                    <a:pt x="4" y="0"/>
                    <a:pt x="0" y="6"/>
                    <a:pt x="0" y="13"/>
                  </a:cubicBezTo>
                  <a:cubicBezTo>
                    <a:pt x="0" y="20"/>
                    <a:pt x="4" y="26"/>
                    <a:pt x="9" y="26"/>
                  </a:cubicBezTo>
                  <a:cubicBezTo>
                    <a:pt x="10" y="26"/>
                    <a:pt x="11" y="26"/>
                    <a:pt x="12" y="26"/>
                  </a:cubicBezTo>
                  <a:cubicBezTo>
                    <a:pt x="15" y="34"/>
                    <a:pt x="21" y="40"/>
                    <a:pt x="28" y="40"/>
                  </a:cubicBezTo>
                  <a:cubicBezTo>
                    <a:pt x="39" y="40"/>
                    <a:pt x="47" y="28"/>
                    <a:pt x="47" y="13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9" y="0"/>
                  </a:lnTo>
                  <a:close/>
                  <a:moveTo>
                    <a:pt x="9" y="20"/>
                  </a:moveTo>
                  <a:cubicBezTo>
                    <a:pt x="6" y="20"/>
                    <a:pt x="4" y="17"/>
                    <a:pt x="4" y="13"/>
                  </a:cubicBezTo>
                  <a:cubicBezTo>
                    <a:pt x="4" y="9"/>
                    <a:pt x="7" y="6"/>
                    <a:pt x="9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8"/>
                    <a:pt x="10" y="20"/>
                  </a:cubicBezTo>
                  <a:cubicBezTo>
                    <a:pt x="10" y="20"/>
                    <a:pt x="9" y="20"/>
                    <a:pt x="9" y="20"/>
                  </a:cubicBez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ṡḻïḍé">
              <a:extLst>
                <a:ext uri="{FF2B5EF4-FFF2-40B4-BE49-F238E27FC236}">
                  <a16:creationId xmlns:a16="http://schemas.microsoft.com/office/drawing/2014/main" xmlns="" id="{467BFC93-CF06-4F3D-86B7-854494C047DA}"/>
                </a:ext>
              </a:extLst>
            </p:cNvPr>
            <p:cNvSpPr/>
            <p:nvPr/>
          </p:nvSpPr>
          <p:spPr bwMode="auto">
            <a:xfrm>
              <a:off x="8386582" y="3560036"/>
              <a:ext cx="132212" cy="7437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7"/>
                </a:cxn>
                <a:cxn ang="0">
                  <a:pos x="9" y="0"/>
                </a:cxn>
              </a:cxnLst>
              <a:rect l="0" t="0" r="r" b="b"/>
              <a:pathLst>
                <a:path w="16" h="9">
                  <a:moveTo>
                    <a:pt x="9" y="0"/>
                  </a:moveTo>
                  <a:cubicBezTo>
                    <a:pt x="8" y="0"/>
                    <a:pt x="0" y="9"/>
                    <a:pt x="8" y="7"/>
                  </a:cubicBezTo>
                  <a:cubicBezTo>
                    <a:pt x="16" y="4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ŝļîḓè">
              <a:extLst>
                <a:ext uri="{FF2B5EF4-FFF2-40B4-BE49-F238E27FC236}">
                  <a16:creationId xmlns:a16="http://schemas.microsoft.com/office/drawing/2014/main" xmlns="" id="{A523F2F1-73C9-4A38-AD01-BA0D846B805A}"/>
                </a:ext>
              </a:extLst>
            </p:cNvPr>
            <p:cNvSpPr/>
            <p:nvPr/>
          </p:nvSpPr>
          <p:spPr bwMode="auto">
            <a:xfrm>
              <a:off x="7299134" y="2628764"/>
              <a:ext cx="1128764" cy="775096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94"/>
                </a:cxn>
                <a:cxn ang="0">
                  <a:pos x="137" y="12"/>
                </a:cxn>
                <a:cxn ang="0">
                  <a:pos x="117" y="0"/>
                </a:cxn>
                <a:cxn ang="0">
                  <a:pos x="0" y="71"/>
                </a:cxn>
              </a:cxnLst>
              <a:rect l="0" t="0" r="r" b="b"/>
              <a:pathLst>
                <a:path w="137" h="94">
                  <a:moveTo>
                    <a:pt x="0" y="71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98" y="73"/>
                    <a:pt x="137" y="12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69" y="61"/>
                    <a:pt x="0" y="71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ṩliḑé">
              <a:extLst>
                <a:ext uri="{FF2B5EF4-FFF2-40B4-BE49-F238E27FC236}">
                  <a16:creationId xmlns:a16="http://schemas.microsoft.com/office/drawing/2014/main" xmlns="" id="{EB327212-791E-46A5-B64D-FFA71053067F}"/>
                </a:ext>
              </a:extLst>
            </p:cNvPr>
            <p:cNvSpPr/>
            <p:nvPr/>
          </p:nvSpPr>
          <p:spPr bwMode="auto">
            <a:xfrm>
              <a:off x="8023824" y="2389955"/>
              <a:ext cx="602393" cy="758569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14" y="29"/>
                </a:cxn>
                <a:cxn ang="0">
                  <a:pos x="0" y="12"/>
                </a:cxn>
                <a:cxn ang="0">
                  <a:pos x="20" y="5"/>
                </a:cxn>
                <a:cxn ang="0">
                  <a:pos x="52" y="36"/>
                </a:cxn>
                <a:cxn ang="0">
                  <a:pos x="67" y="83"/>
                </a:cxn>
                <a:cxn ang="0">
                  <a:pos x="57" y="92"/>
                </a:cxn>
                <a:cxn ang="0">
                  <a:pos x="43" y="76"/>
                </a:cxn>
                <a:cxn ang="0">
                  <a:pos x="52" y="67"/>
                </a:cxn>
                <a:cxn ang="0">
                  <a:pos x="24" y="24"/>
                </a:cxn>
              </a:cxnLst>
              <a:rect l="0" t="0" r="r" b="b"/>
              <a:pathLst>
                <a:path w="73" h="92">
                  <a:moveTo>
                    <a:pt x="24" y="24"/>
                  </a:moveTo>
                  <a:cubicBezTo>
                    <a:pt x="24" y="24"/>
                    <a:pt x="16" y="29"/>
                    <a:pt x="14" y="29"/>
                  </a:cubicBezTo>
                  <a:cubicBezTo>
                    <a:pt x="11" y="30"/>
                    <a:pt x="0" y="12"/>
                    <a:pt x="0" y="12"/>
                  </a:cubicBezTo>
                  <a:cubicBezTo>
                    <a:pt x="0" y="12"/>
                    <a:pt x="11" y="0"/>
                    <a:pt x="20" y="5"/>
                  </a:cubicBezTo>
                  <a:cubicBezTo>
                    <a:pt x="28" y="9"/>
                    <a:pt x="43" y="23"/>
                    <a:pt x="52" y="36"/>
                  </a:cubicBezTo>
                  <a:cubicBezTo>
                    <a:pt x="60" y="49"/>
                    <a:pt x="73" y="75"/>
                    <a:pt x="67" y="83"/>
                  </a:cubicBezTo>
                  <a:cubicBezTo>
                    <a:pt x="61" y="91"/>
                    <a:pt x="57" y="92"/>
                    <a:pt x="57" y="92"/>
                  </a:cubicBezTo>
                  <a:cubicBezTo>
                    <a:pt x="57" y="92"/>
                    <a:pt x="43" y="77"/>
                    <a:pt x="43" y="76"/>
                  </a:cubicBezTo>
                  <a:cubicBezTo>
                    <a:pt x="42" y="73"/>
                    <a:pt x="52" y="67"/>
                    <a:pt x="52" y="67"/>
                  </a:cubicBezTo>
                  <a:cubicBezTo>
                    <a:pt x="52" y="67"/>
                    <a:pt x="53" y="49"/>
                    <a:pt x="24" y="24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1îďê">
              <a:extLst>
                <a:ext uri="{FF2B5EF4-FFF2-40B4-BE49-F238E27FC236}">
                  <a16:creationId xmlns:a16="http://schemas.microsoft.com/office/drawing/2014/main" xmlns="" id="{DFC4A041-5ACF-4391-BDA5-2E15E2837960}"/>
                </a:ext>
              </a:extLst>
            </p:cNvPr>
            <p:cNvSpPr/>
            <p:nvPr/>
          </p:nvSpPr>
          <p:spPr bwMode="auto">
            <a:xfrm>
              <a:off x="8527058" y="3082418"/>
              <a:ext cx="675936" cy="659410"/>
            </a:xfrm>
            <a:custGeom>
              <a:avLst/>
              <a:gdLst/>
              <a:ahLst/>
              <a:cxnLst>
                <a:cxn ang="0">
                  <a:pos x="78" y="80"/>
                </a:cxn>
                <a:cxn ang="0">
                  <a:pos x="76" y="80"/>
                </a:cxn>
                <a:cxn ang="0">
                  <a:pos x="33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4" y="31"/>
                </a:cxn>
                <a:cxn ang="0">
                  <a:pos x="78" y="80"/>
                </a:cxn>
              </a:cxnLst>
              <a:rect l="0" t="0" r="r" b="b"/>
              <a:pathLst>
                <a:path w="82" h="80">
                  <a:moveTo>
                    <a:pt x="78" y="80"/>
                  </a:moveTo>
                  <a:cubicBezTo>
                    <a:pt x="76" y="80"/>
                    <a:pt x="76" y="80"/>
                    <a:pt x="76" y="80"/>
                  </a:cubicBezTo>
                  <a:cubicBezTo>
                    <a:pt x="80" y="63"/>
                    <a:pt x="63" y="40"/>
                    <a:pt x="33" y="33"/>
                  </a:cubicBezTo>
                  <a:cubicBezTo>
                    <a:pt x="7" y="27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8" y="26"/>
                    <a:pt x="34" y="31"/>
                  </a:cubicBezTo>
                  <a:cubicBezTo>
                    <a:pt x="65" y="39"/>
                    <a:pt x="82" y="62"/>
                    <a:pt x="78" y="8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ṧľiďé">
              <a:extLst>
                <a:ext uri="{FF2B5EF4-FFF2-40B4-BE49-F238E27FC236}">
                  <a16:creationId xmlns:a16="http://schemas.microsoft.com/office/drawing/2014/main" xmlns="" id="{5AC769ED-5CBE-41FD-9DA6-4A658CB63C62}"/>
                </a:ext>
              </a:extLst>
            </p:cNvPr>
            <p:cNvSpPr/>
            <p:nvPr/>
          </p:nvSpPr>
          <p:spPr bwMode="auto">
            <a:xfrm>
              <a:off x="8255196" y="2513904"/>
              <a:ext cx="313179" cy="2801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4" y="9"/>
                </a:cxn>
                <a:cxn ang="0">
                  <a:pos x="19" y="15"/>
                </a:cxn>
                <a:cxn ang="0">
                  <a:pos x="24" y="21"/>
                </a:cxn>
                <a:cxn ang="0">
                  <a:pos x="26" y="25"/>
                </a:cxn>
                <a:cxn ang="0">
                  <a:pos x="28" y="8"/>
                </a:cxn>
                <a:cxn ang="0">
                  <a:pos x="9" y="4"/>
                </a:cxn>
              </a:cxnLst>
              <a:rect l="0" t="0" r="r" b="b"/>
              <a:pathLst>
                <a:path w="38" h="34">
                  <a:moveTo>
                    <a:pt x="9" y="4"/>
                  </a:moveTo>
                  <a:cubicBezTo>
                    <a:pt x="9" y="4"/>
                    <a:pt x="0" y="20"/>
                    <a:pt x="14" y="9"/>
                  </a:cubicBezTo>
                  <a:cubicBezTo>
                    <a:pt x="14" y="9"/>
                    <a:pt x="5" y="26"/>
                    <a:pt x="19" y="15"/>
                  </a:cubicBezTo>
                  <a:cubicBezTo>
                    <a:pt x="19" y="15"/>
                    <a:pt x="11" y="29"/>
                    <a:pt x="24" y="21"/>
                  </a:cubicBezTo>
                  <a:cubicBezTo>
                    <a:pt x="24" y="21"/>
                    <a:pt x="15" y="34"/>
                    <a:pt x="26" y="25"/>
                  </a:cubicBezTo>
                  <a:cubicBezTo>
                    <a:pt x="38" y="17"/>
                    <a:pt x="31" y="11"/>
                    <a:pt x="28" y="8"/>
                  </a:cubicBezTo>
                  <a:cubicBezTo>
                    <a:pt x="23" y="2"/>
                    <a:pt x="12" y="0"/>
                    <a:pt x="9" y="4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ṧlïdé">
              <a:extLst>
                <a:ext uri="{FF2B5EF4-FFF2-40B4-BE49-F238E27FC236}">
                  <a16:creationId xmlns:a16="http://schemas.microsoft.com/office/drawing/2014/main" xmlns="" id="{9A3BCD92-0D10-4D8D-8B97-395E832ED5FC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371021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ṩḻiḍê">
              <a:extLst>
                <a:ext uri="{FF2B5EF4-FFF2-40B4-BE49-F238E27FC236}">
                  <a16:creationId xmlns:a16="http://schemas.microsoft.com/office/drawing/2014/main" xmlns="" id="{CD04F51A-D908-42C1-ADDD-3CFB9E7B7CE1}"/>
                </a:ext>
              </a:extLst>
            </p:cNvPr>
            <p:cNvSpPr/>
            <p:nvPr/>
          </p:nvSpPr>
          <p:spPr bwMode="auto">
            <a:xfrm>
              <a:off x="8172563" y="1252928"/>
              <a:ext cx="321442" cy="23880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0" y="27"/>
                </a:cxn>
                <a:cxn ang="0">
                  <a:pos x="38" y="0"/>
                </a:cxn>
                <a:cxn ang="0">
                  <a:pos x="39" y="0"/>
                </a:cxn>
                <a:cxn ang="0">
                  <a:pos x="39" y="1"/>
                </a:cxn>
              </a:cxnLst>
              <a:rect l="0" t="0" r="r" b="b"/>
              <a:pathLst>
                <a:path w="39" h="29">
                  <a:moveTo>
                    <a:pt x="39" y="1"/>
                  </a:moveTo>
                  <a:cubicBezTo>
                    <a:pt x="39" y="1"/>
                    <a:pt x="12" y="29"/>
                    <a:pt x="0" y="2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ṡḷíḋê">
              <a:extLst>
                <a:ext uri="{FF2B5EF4-FFF2-40B4-BE49-F238E27FC236}">
                  <a16:creationId xmlns:a16="http://schemas.microsoft.com/office/drawing/2014/main" xmlns="" id="{FB7C5D16-8733-42F1-9C11-522BD339F471}"/>
                </a:ext>
              </a:extLst>
            </p:cNvPr>
            <p:cNvSpPr/>
            <p:nvPr/>
          </p:nvSpPr>
          <p:spPr bwMode="auto">
            <a:xfrm>
              <a:off x="7867648" y="1252928"/>
              <a:ext cx="321442" cy="23880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9" y="27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9" h="29">
                  <a:moveTo>
                    <a:pt x="0" y="1"/>
                  </a:moveTo>
                  <a:cubicBezTo>
                    <a:pt x="0" y="1"/>
                    <a:pt x="27" y="29"/>
                    <a:pt x="39" y="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íḑê">
              <a:extLst>
                <a:ext uri="{FF2B5EF4-FFF2-40B4-BE49-F238E27FC236}">
                  <a16:creationId xmlns:a16="http://schemas.microsoft.com/office/drawing/2014/main" xmlns="" id="{A5EC5E22-3D7D-47D8-8C9C-A3D7AF858AE5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2222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27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27">
                  <a:moveTo>
                    <a:pt x="0" y="0"/>
                  </a:moveTo>
                  <a:cubicBezTo>
                    <a:pt x="0" y="0"/>
                    <a:pt x="31" y="27"/>
                    <a:pt x="38" y="27"/>
                  </a:cubicBezTo>
                  <a:cubicBezTo>
                    <a:pt x="48" y="27"/>
                    <a:pt x="76" y="0"/>
                    <a:pt x="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ṥľïḋé">
              <a:extLst>
                <a:ext uri="{FF2B5EF4-FFF2-40B4-BE49-F238E27FC236}">
                  <a16:creationId xmlns:a16="http://schemas.microsoft.com/office/drawing/2014/main" xmlns="" id="{BD470B12-9F42-4289-AB89-E76B94F60FB5}"/>
                </a:ext>
              </a:extLst>
            </p:cNvPr>
            <p:cNvSpPr/>
            <p:nvPr/>
          </p:nvSpPr>
          <p:spPr bwMode="auto">
            <a:xfrm>
              <a:off x="7299134" y="1327297"/>
              <a:ext cx="766006" cy="1755121"/>
            </a:xfrm>
            <a:custGeom>
              <a:avLst/>
              <a:gdLst/>
              <a:ahLst/>
              <a:cxnLst>
                <a:cxn ang="0">
                  <a:pos x="69" y="7"/>
                </a:cxn>
                <a:cxn ang="0">
                  <a:pos x="18" y="104"/>
                </a:cxn>
                <a:cxn ang="0">
                  <a:pos x="0" y="178"/>
                </a:cxn>
                <a:cxn ang="0">
                  <a:pos x="0" y="213"/>
                </a:cxn>
                <a:cxn ang="0">
                  <a:pos x="39" y="106"/>
                </a:cxn>
                <a:cxn ang="0">
                  <a:pos x="75" y="24"/>
                </a:cxn>
                <a:cxn ang="0">
                  <a:pos x="80" y="16"/>
                </a:cxn>
                <a:cxn ang="0">
                  <a:pos x="78" y="12"/>
                </a:cxn>
                <a:cxn ang="0">
                  <a:pos x="76" y="8"/>
                </a:cxn>
                <a:cxn ang="0">
                  <a:pos x="69" y="7"/>
                </a:cxn>
              </a:cxnLst>
              <a:rect l="0" t="0" r="r" b="b"/>
              <a:pathLst>
                <a:path w="93" h="213">
                  <a:moveTo>
                    <a:pt x="69" y="7"/>
                  </a:moveTo>
                  <a:cubicBezTo>
                    <a:pt x="69" y="7"/>
                    <a:pt x="15" y="28"/>
                    <a:pt x="18" y="104"/>
                  </a:cubicBezTo>
                  <a:cubicBezTo>
                    <a:pt x="18" y="134"/>
                    <a:pt x="17" y="154"/>
                    <a:pt x="0" y="17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43" y="171"/>
                    <a:pt x="39" y="106"/>
                  </a:cubicBezTo>
                  <a:cubicBezTo>
                    <a:pt x="36" y="52"/>
                    <a:pt x="49" y="39"/>
                    <a:pt x="75" y="24"/>
                  </a:cubicBezTo>
                  <a:cubicBezTo>
                    <a:pt x="75" y="24"/>
                    <a:pt x="93" y="13"/>
                    <a:pt x="80" y="16"/>
                  </a:cubicBezTo>
                  <a:cubicBezTo>
                    <a:pt x="80" y="16"/>
                    <a:pt x="88" y="9"/>
                    <a:pt x="78" y="12"/>
                  </a:cubicBezTo>
                  <a:cubicBezTo>
                    <a:pt x="78" y="12"/>
                    <a:pt x="85" y="4"/>
                    <a:pt x="76" y="8"/>
                  </a:cubicBezTo>
                  <a:cubicBezTo>
                    <a:pt x="76" y="8"/>
                    <a:pt x="84" y="0"/>
                    <a:pt x="69" y="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šḷïdê">
              <a:extLst>
                <a:ext uri="{FF2B5EF4-FFF2-40B4-BE49-F238E27FC236}">
                  <a16:creationId xmlns:a16="http://schemas.microsoft.com/office/drawing/2014/main" xmlns="" id="{C7A4E10E-3FA6-473F-B810-53793640B9A7}"/>
                </a:ext>
              </a:extLst>
            </p:cNvPr>
            <p:cNvSpPr/>
            <p:nvPr/>
          </p:nvSpPr>
          <p:spPr bwMode="auto">
            <a:xfrm>
              <a:off x="4727601" y="3288173"/>
              <a:ext cx="527197" cy="337968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27" y="41"/>
                </a:cxn>
                <a:cxn ang="0">
                  <a:pos x="0" y="41"/>
                </a:cxn>
                <a:cxn ang="0">
                  <a:pos x="64" y="0"/>
                </a:cxn>
                <a:cxn ang="0">
                  <a:pos x="64" y="21"/>
                </a:cxn>
              </a:cxnLst>
              <a:rect l="0" t="0" r="r" b="b"/>
              <a:pathLst>
                <a:path w="64" h="41">
                  <a:moveTo>
                    <a:pt x="64" y="21"/>
                  </a:moveTo>
                  <a:cubicBezTo>
                    <a:pt x="64" y="21"/>
                    <a:pt x="37" y="20"/>
                    <a:pt x="2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21" y="2"/>
                    <a:pt x="64" y="0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ṣlîḑe">
              <a:extLst>
                <a:ext uri="{FF2B5EF4-FFF2-40B4-BE49-F238E27FC236}">
                  <a16:creationId xmlns:a16="http://schemas.microsoft.com/office/drawing/2014/main" xmlns="" id="{9D879BD2-84BC-4093-9F41-44F240F8801F}"/>
                </a:ext>
              </a:extLst>
            </p:cNvPr>
            <p:cNvSpPr/>
            <p:nvPr/>
          </p:nvSpPr>
          <p:spPr bwMode="auto">
            <a:xfrm>
              <a:off x="2989007" y="2851872"/>
              <a:ext cx="988288" cy="134278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ṡliďé">
              <a:extLst>
                <a:ext uri="{FF2B5EF4-FFF2-40B4-BE49-F238E27FC236}">
                  <a16:creationId xmlns:a16="http://schemas.microsoft.com/office/drawing/2014/main" xmlns="" id="{13E044DE-8FB0-4817-A813-36EF8E5F3EEA}"/>
                </a:ext>
              </a:extLst>
            </p:cNvPr>
            <p:cNvSpPr/>
            <p:nvPr/>
          </p:nvSpPr>
          <p:spPr bwMode="auto">
            <a:xfrm>
              <a:off x="3095604" y="2991522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ļîďê">
              <a:extLst>
                <a:ext uri="{FF2B5EF4-FFF2-40B4-BE49-F238E27FC236}">
                  <a16:creationId xmlns:a16="http://schemas.microsoft.com/office/drawing/2014/main" xmlns="" id="{BC2A5B2E-C7E7-4241-8F8E-A46F07A6F139}"/>
                </a:ext>
              </a:extLst>
            </p:cNvPr>
            <p:cNvSpPr/>
            <p:nvPr/>
          </p:nvSpPr>
          <p:spPr bwMode="auto">
            <a:xfrm>
              <a:off x="3095604" y="30658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Slíḓé">
              <a:extLst>
                <a:ext uri="{FF2B5EF4-FFF2-40B4-BE49-F238E27FC236}">
                  <a16:creationId xmlns:a16="http://schemas.microsoft.com/office/drawing/2014/main" xmlns="" id="{AF1D1BFF-0652-4D78-9CF0-1B180811211C}"/>
                </a:ext>
              </a:extLst>
            </p:cNvPr>
            <p:cNvSpPr/>
            <p:nvPr/>
          </p:nvSpPr>
          <p:spPr bwMode="auto">
            <a:xfrm>
              <a:off x="3095604" y="314026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ŝlidé">
              <a:extLst>
                <a:ext uri="{FF2B5EF4-FFF2-40B4-BE49-F238E27FC236}">
                  <a16:creationId xmlns:a16="http://schemas.microsoft.com/office/drawing/2014/main" xmlns="" id="{9D6CA519-75DA-4166-9C10-A0B9082C25CC}"/>
                </a:ext>
              </a:extLst>
            </p:cNvPr>
            <p:cNvSpPr/>
            <p:nvPr/>
          </p:nvSpPr>
          <p:spPr bwMode="auto">
            <a:xfrm>
              <a:off x="3095604" y="3206367"/>
              <a:ext cx="329705" cy="321441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šlïḋé">
              <a:extLst>
                <a:ext uri="{FF2B5EF4-FFF2-40B4-BE49-F238E27FC236}">
                  <a16:creationId xmlns:a16="http://schemas.microsoft.com/office/drawing/2014/main" xmlns="" id="{498967DD-C2C1-4D02-B915-C6D6D151783B}"/>
                </a:ext>
              </a:extLst>
            </p:cNvPr>
            <p:cNvSpPr/>
            <p:nvPr/>
          </p:nvSpPr>
          <p:spPr bwMode="auto">
            <a:xfrm>
              <a:off x="3458361" y="320636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ṩļíḓe">
              <a:extLst>
                <a:ext uri="{FF2B5EF4-FFF2-40B4-BE49-F238E27FC236}">
                  <a16:creationId xmlns:a16="http://schemas.microsoft.com/office/drawing/2014/main" xmlns="" id="{E38A2A62-C5CD-4AB9-83F1-DB67BDAD3F0B}"/>
                </a:ext>
              </a:extLst>
            </p:cNvPr>
            <p:cNvSpPr/>
            <p:nvPr/>
          </p:nvSpPr>
          <p:spPr bwMode="auto">
            <a:xfrm>
              <a:off x="3458361" y="327164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ḑê">
              <a:extLst>
                <a:ext uri="{FF2B5EF4-FFF2-40B4-BE49-F238E27FC236}">
                  <a16:creationId xmlns:a16="http://schemas.microsoft.com/office/drawing/2014/main" xmlns="" id="{620CAAEE-6F42-4C18-B6CD-1259DC46A9B8}"/>
                </a:ext>
              </a:extLst>
            </p:cNvPr>
            <p:cNvSpPr/>
            <p:nvPr/>
          </p:nvSpPr>
          <p:spPr bwMode="auto">
            <a:xfrm>
              <a:off x="3458361" y="333775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1ïḑe">
              <a:extLst>
                <a:ext uri="{FF2B5EF4-FFF2-40B4-BE49-F238E27FC236}">
                  <a16:creationId xmlns:a16="http://schemas.microsoft.com/office/drawing/2014/main" xmlns="" id="{AB215DB7-3AAE-4055-9440-C92D47BE4E3D}"/>
                </a:ext>
              </a:extLst>
            </p:cNvPr>
            <p:cNvSpPr/>
            <p:nvPr/>
          </p:nvSpPr>
          <p:spPr bwMode="auto">
            <a:xfrm>
              <a:off x="3458361" y="341212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ṥḷîḍê">
              <a:extLst>
                <a:ext uri="{FF2B5EF4-FFF2-40B4-BE49-F238E27FC236}">
                  <a16:creationId xmlns:a16="http://schemas.microsoft.com/office/drawing/2014/main" xmlns="" id="{29B29A2A-EFE7-4B16-A510-3DE6CAE0EA96}"/>
                </a:ext>
              </a:extLst>
            </p:cNvPr>
            <p:cNvSpPr/>
            <p:nvPr/>
          </p:nvSpPr>
          <p:spPr bwMode="auto">
            <a:xfrm>
              <a:off x="3458361" y="3486492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ṩľïde">
              <a:extLst>
                <a:ext uri="{FF2B5EF4-FFF2-40B4-BE49-F238E27FC236}">
                  <a16:creationId xmlns:a16="http://schemas.microsoft.com/office/drawing/2014/main" xmlns="" id="{1B2C832E-12F8-449F-9766-A2B57196C790}"/>
                </a:ext>
              </a:extLst>
            </p:cNvPr>
            <p:cNvSpPr/>
            <p:nvPr/>
          </p:nvSpPr>
          <p:spPr bwMode="auto">
            <a:xfrm>
              <a:off x="3095604" y="3593089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ṩ1iďè">
              <a:extLst>
                <a:ext uri="{FF2B5EF4-FFF2-40B4-BE49-F238E27FC236}">
                  <a16:creationId xmlns:a16="http://schemas.microsoft.com/office/drawing/2014/main" xmlns="" id="{E79EBECE-1E8F-4D93-A259-58D58FA69861}"/>
                </a:ext>
              </a:extLst>
            </p:cNvPr>
            <p:cNvSpPr/>
            <p:nvPr/>
          </p:nvSpPr>
          <p:spPr bwMode="auto">
            <a:xfrm>
              <a:off x="3095604" y="367572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šliďê">
              <a:extLst>
                <a:ext uri="{FF2B5EF4-FFF2-40B4-BE49-F238E27FC236}">
                  <a16:creationId xmlns:a16="http://schemas.microsoft.com/office/drawing/2014/main" xmlns="" id="{97C06810-358F-492B-BE65-CAA0878B3661}"/>
                </a:ext>
              </a:extLst>
            </p:cNvPr>
            <p:cNvSpPr/>
            <p:nvPr/>
          </p:nvSpPr>
          <p:spPr bwMode="auto">
            <a:xfrm>
              <a:off x="3095604" y="37500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ṥ1idé">
              <a:extLst>
                <a:ext uri="{FF2B5EF4-FFF2-40B4-BE49-F238E27FC236}">
                  <a16:creationId xmlns:a16="http://schemas.microsoft.com/office/drawing/2014/main" xmlns="" id="{B11838B7-31B2-40D2-B014-C23F51858ADF}"/>
                </a:ext>
              </a:extLst>
            </p:cNvPr>
            <p:cNvSpPr/>
            <p:nvPr/>
          </p:nvSpPr>
          <p:spPr bwMode="auto">
            <a:xfrm>
              <a:off x="3095604" y="3824460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$liḋé">
              <a:extLst>
                <a:ext uri="{FF2B5EF4-FFF2-40B4-BE49-F238E27FC236}">
                  <a16:creationId xmlns:a16="http://schemas.microsoft.com/office/drawing/2014/main" xmlns="" id="{55EFC9F3-3FD6-4EF6-B03A-F020977D6863}"/>
                </a:ext>
              </a:extLst>
            </p:cNvPr>
            <p:cNvSpPr/>
            <p:nvPr/>
          </p:nvSpPr>
          <p:spPr bwMode="auto">
            <a:xfrm>
              <a:off x="3095604" y="3898003"/>
              <a:ext cx="783359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ş1îḍè">
              <a:extLst>
                <a:ext uri="{FF2B5EF4-FFF2-40B4-BE49-F238E27FC236}">
                  <a16:creationId xmlns:a16="http://schemas.microsoft.com/office/drawing/2014/main" xmlns="" id="{02CEFBDF-DF3E-4776-ADA6-04DCBA6C7487}"/>
                </a:ext>
              </a:extLst>
            </p:cNvPr>
            <p:cNvSpPr/>
            <p:nvPr/>
          </p:nvSpPr>
          <p:spPr bwMode="auto">
            <a:xfrm>
              <a:off x="3095604" y="3972373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ŝḻîḋe">
              <a:extLst>
                <a:ext uri="{FF2B5EF4-FFF2-40B4-BE49-F238E27FC236}">
                  <a16:creationId xmlns:a16="http://schemas.microsoft.com/office/drawing/2014/main" xmlns="" id="{2F348E8F-2ADF-496A-8EC5-0C6C5A6A4DDB}"/>
                </a:ext>
              </a:extLst>
            </p:cNvPr>
            <p:cNvSpPr/>
            <p:nvPr/>
          </p:nvSpPr>
          <p:spPr bwMode="auto">
            <a:xfrm>
              <a:off x="3532731" y="2439535"/>
              <a:ext cx="1722068" cy="766832"/>
            </a:xfrm>
            <a:custGeom>
              <a:avLst/>
              <a:gdLst/>
              <a:ahLst/>
              <a:cxnLst>
                <a:cxn ang="0">
                  <a:pos x="209" y="72"/>
                </a:cxn>
                <a:cxn ang="0">
                  <a:pos x="12" y="44"/>
                </a:cxn>
                <a:cxn ang="0">
                  <a:pos x="16" y="49"/>
                </a:cxn>
                <a:cxn ang="0">
                  <a:pos x="25" y="53"/>
                </a:cxn>
                <a:cxn ang="0">
                  <a:pos x="32" y="56"/>
                </a:cxn>
                <a:cxn ang="0">
                  <a:pos x="41" y="57"/>
                </a:cxn>
                <a:cxn ang="0">
                  <a:pos x="106" y="59"/>
                </a:cxn>
                <a:cxn ang="0">
                  <a:pos x="209" y="93"/>
                </a:cxn>
                <a:cxn ang="0">
                  <a:pos x="209" y="72"/>
                </a:cxn>
              </a:cxnLst>
              <a:rect l="0" t="0" r="r" b="b"/>
              <a:pathLst>
                <a:path w="209" h="93">
                  <a:moveTo>
                    <a:pt x="209" y="72"/>
                  </a:moveTo>
                  <a:cubicBezTo>
                    <a:pt x="209" y="72"/>
                    <a:pt x="51" y="0"/>
                    <a:pt x="12" y="44"/>
                  </a:cubicBezTo>
                  <a:cubicBezTo>
                    <a:pt x="0" y="57"/>
                    <a:pt x="10" y="58"/>
                    <a:pt x="16" y="49"/>
                  </a:cubicBezTo>
                  <a:cubicBezTo>
                    <a:pt x="16" y="49"/>
                    <a:pt x="11" y="68"/>
                    <a:pt x="25" y="53"/>
                  </a:cubicBezTo>
                  <a:cubicBezTo>
                    <a:pt x="25" y="53"/>
                    <a:pt x="21" y="70"/>
                    <a:pt x="32" y="56"/>
                  </a:cubicBezTo>
                  <a:cubicBezTo>
                    <a:pt x="32" y="56"/>
                    <a:pt x="32" y="69"/>
                    <a:pt x="41" y="57"/>
                  </a:cubicBezTo>
                  <a:cubicBezTo>
                    <a:pt x="50" y="46"/>
                    <a:pt x="97" y="56"/>
                    <a:pt x="106" y="59"/>
                  </a:cubicBezTo>
                  <a:cubicBezTo>
                    <a:pt x="118" y="64"/>
                    <a:pt x="209" y="93"/>
                    <a:pt x="209" y="93"/>
                  </a:cubicBezTo>
                  <a:lnTo>
                    <a:pt x="209" y="72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Sļîḑê">
              <a:extLst>
                <a:ext uri="{FF2B5EF4-FFF2-40B4-BE49-F238E27FC236}">
                  <a16:creationId xmlns:a16="http://schemas.microsoft.com/office/drawing/2014/main" xmlns="" id="{61052147-4631-473B-8BF6-69428BBC9A18}"/>
                </a:ext>
              </a:extLst>
            </p:cNvPr>
            <p:cNvSpPr/>
            <p:nvPr/>
          </p:nvSpPr>
          <p:spPr bwMode="auto">
            <a:xfrm>
              <a:off x="4258247" y="1211612"/>
              <a:ext cx="81807" cy="743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9" y="70"/>
                </a:cxn>
                <a:cxn ang="0">
                  <a:pos x="79" y="90"/>
                </a:cxn>
                <a:cxn ang="0">
                  <a:pos x="0" y="20"/>
                </a:cxn>
                <a:cxn ang="0">
                  <a:pos x="19" y="0"/>
                </a:cxn>
              </a:cxnLst>
              <a:rect l="0" t="0" r="r" b="b"/>
              <a:pathLst>
                <a:path w="99" h="90">
                  <a:moveTo>
                    <a:pt x="19" y="0"/>
                  </a:moveTo>
                  <a:lnTo>
                    <a:pt x="99" y="70"/>
                  </a:lnTo>
                  <a:lnTo>
                    <a:pt x="79" y="90"/>
                  </a:lnTo>
                  <a:lnTo>
                    <a:pt x="0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F6E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ṡļïḓê">
              <a:extLst>
                <a:ext uri="{FF2B5EF4-FFF2-40B4-BE49-F238E27FC236}">
                  <a16:creationId xmlns:a16="http://schemas.microsoft.com/office/drawing/2014/main" xmlns="" id="{D2E5A0AF-800A-4CBB-A0AA-8CAF34DC4A71}"/>
                </a:ext>
              </a:extLst>
            </p:cNvPr>
            <p:cNvSpPr/>
            <p:nvPr/>
          </p:nvSpPr>
          <p:spPr bwMode="auto">
            <a:xfrm>
              <a:off x="4273947" y="1195085"/>
              <a:ext cx="82633" cy="7437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8" y="9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5" y="7"/>
                </a:cxn>
              </a:cxnLst>
              <a:rect l="0" t="0" r="r" b="b"/>
              <a:pathLst>
                <a:path w="10" h="9">
                  <a:moveTo>
                    <a:pt x="5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7"/>
                    <a:pt x="10" y="3"/>
                    <a:pt x="8" y="1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ṣlïḋê">
              <a:extLst>
                <a:ext uri="{FF2B5EF4-FFF2-40B4-BE49-F238E27FC236}">
                  <a16:creationId xmlns:a16="http://schemas.microsoft.com/office/drawing/2014/main" xmlns="" id="{6958EFA4-35BF-4447-9BE0-07D5B231AAF3}"/>
                </a:ext>
              </a:extLst>
            </p:cNvPr>
            <p:cNvSpPr/>
            <p:nvPr/>
          </p:nvSpPr>
          <p:spPr bwMode="auto">
            <a:xfrm>
              <a:off x="3845909" y="1228138"/>
              <a:ext cx="477618" cy="494144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578" y="70"/>
                </a:cxn>
                <a:cxn ang="0">
                  <a:pos x="70" y="598"/>
                </a:cxn>
                <a:cxn ang="0">
                  <a:pos x="0" y="529"/>
                </a:cxn>
                <a:cxn ang="0">
                  <a:pos x="499" y="0"/>
                </a:cxn>
              </a:cxnLst>
              <a:rect l="0" t="0" r="r" b="b"/>
              <a:pathLst>
                <a:path w="578" h="598">
                  <a:moveTo>
                    <a:pt x="499" y="0"/>
                  </a:moveTo>
                  <a:lnTo>
                    <a:pt x="578" y="70"/>
                  </a:lnTo>
                  <a:lnTo>
                    <a:pt x="70" y="598"/>
                  </a:lnTo>
                  <a:lnTo>
                    <a:pt x="0" y="52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89D8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ślíḋê">
              <a:extLst>
                <a:ext uri="{FF2B5EF4-FFF2-40B4-BE49-F238E27FC236}">
                  <a16:creationId xmlns:a16="http://schemas.microsoft.com/office/drawing/2014/main" xmlns="" id="{5691E4E3-C5BA-4787-BB48-1AB281EAE182}"/>
                </a:ext>
              </a:extLst>
            </p:cNvPr>
            <p:cNvSpPr/>
            <p:nvPr/>
          </p:nvSpPr>
          <p:spPr bwMode="auto">
            <a:xfrm>
              <a:off x="3887226" y="1269455"/>
              <a:ext cx="436301" cy="452828"/>
            </a:xfrm>
            <a:custGeom>
              <a:avLst/>
              <a:gdLst/>
              <a:ahLst/>
              <a:cxnLst>
                <a:cxn ang="0">
                  <a:pos x="20" y="548"/>
                </a:cxn>
                <a:cxn ang="0">
                  <a:pos x="0" y="528"/>
                </a:cxn>
                <a:cxn ang="0">
                  <a:pos x="508" y="0"/>
                </a:cxn>
                <a:cxn ang="0">
                  <a:pos x="528" y="20"/>
                </a:cxn>
                <a:cxn ang="0">
                  <a:pos x="20" y="548"/>
                </a:cxn>
              </a:cxnLst>
              <a:rect l="0" t="0" r="r" b="b"/>
              <a:pathLst>
                <a:path w="528" h="548">
                  <a:moveTo>
                    <a:pt x="20" y="548"/>
                  </a:moveTo>
                  <a:lnTo>
                    <a:pt x="0" y="528"/>
                  </a:lnTo>
                  <a:lnTo>
                    <a:pt x="508" y="0"/>
                  </a:lnTo>
                  <a:lnTo>
                    <a:pt x="528" y="20"/>
                  </a:lnTo>
                  <a:lnTo>
                    <a:pt x="20" y="548"/>
                  </a:lnTo>
                  <a:close/>
                </a:path>
              </a:pathLst>
            </a:custGeom>
            <a:solidFill>
              <a:srgbClr val="CC6A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ľiḍe">
              <a:extLst>
                <a:ext uri="{FF2B5EF4-FFF2-40B4-BE49-F238E27FC236}">
                  <a16:creationId xmlns:a16="http://schemas.microsoft.com/office/drawing/2014/main" xmlns="" id="{2D44829C-9DD8-4B26-B3B3-D497B184A73B}"/>
                </a:ext>
              </a:extLst>
            </p:cNvPr>
            <p:cNvSpPr/>
            <p:nvPr/>
          </p:nvSpPr>
          <p:spPr bwMode="auto">
            <a:xfrm>
              <a:off x="3862436" y="1244665"/>
              <a:ext cx="444564" cy="461091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538" y="30"/>
                </a:cxn>
                <a:cxn ang="0">
                  <a:pos x="30" y="558"/>
                </a:cxn>
                <a:cxn ang="0">
                  <a:pos x="0" y="528"/>
                </a:cxn>
                <a:cxn ang="0">
                  <a:pos x="498" y="0"/>
                </a:cxn>
              </a:cxnLst>
              <a:rect l="0" t="0" r="r" b="b"/>
              <a:pathLst>
                <a:path w="538" h="558">
                  <a:moveTo>
                    <a:pt x="498" y="0"/>
                  </a:moveTo>
                  <a:lnTo>
                    <a:pt x="538" y="30"/>
                  </a:lnTo>
                  <a:lnTo>
                    <a:pt x="30" y="558"/>
                  </a:lnTo>
                  <a:lnTo>
                    <a:pt x="0" y="52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$lïḋe">
              <a:extLst>
                <a:ext uri="{FF2B5EF4-FFF2-40B4-BE49-F238E27FC236}">
                  <a16:creationId xmlns:a16="http://schemas.microsoft.com/office/drawing/2014/main" xmlns="" id="{B5F66EAE-40E3-4610-A35D-EB5E273B7227}"/>
                </a:ext>
              </a:extLst>
            </p:cNvPr>
            <p:cNvSpPr/>
            <p:nvPr/>
          </p:nvSpPr>
          <p:spPr bwMode="auto">
            <a:xfrm>
              <a:off x="3796330" y="1665265"/>
              <a:ext cx="107423" cy="10659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0" y="109"/>
                </a:cxn>
                <a:cxn ang="0">
                  <a:pos x="20" y="129"/>
                </a:cxn>
                <a:cxn ang="0">
                  <a:pos x="130" y="69"/>
                </a:cxn>
                <a:cxn ang="0">
                  <a:pos x="60" y="0"/>
                </a:cxn>
              </a:cxnLst>
              <a:rect l="0" t="0" r="r" b="b"/>
              <a:pathLst>
                <a:path w="130" h="129">
                  <a:moveTo>
                    <a:pt x="60" y="0"/>
                  </a:moveTo>
                  <a:lnTo>
                    <a:pt x="0" y="109"/>
                  </a:lnTo>
                  <a:lnTo>
                    <a:pt x="20" y="129"/>
                  </a:lnTo>
                  <a:lnTo>
                    <a:pt x="130" y="69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ļíḍê">
              <a:extLst>
                <a:ext uri="{FF2B5EF4-FFF2-40B4-BE49-F238E27FC236}">
                  <a16:creationId xmlns:a16="http://schemas.microsoft.com/office/drawing/2014/main" xmlns="" id="{1033739A-8098-418A-BEAE-F2B004201662}"/>
                </a:ext>
              </a:extLst>
            </p:cNvPr>
            <p:cNvSpPr/>
            <p:nvPr/>
          </p:nvSpPr>
          <p:spPr bwMode="auto">
            <a:xfrm>
              <a:off x="3804593" y="1680966"/>
              <a:ext cx="82633" cy="9089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100" y="30"/>
                </a:cxn>
                <a:cxn ang="0">
                  <a:pos x="70" y="0"/>
                </a:cxn>
              </a:cxnLst>
              <a:rect l="0" t="0" r="r" b="b"/>
              <a:pathLst>
                <a:path w="100" h="110">
                  <a:moveTo>
                    <a:pt x="70" y="0"/>
                  </a:moveTo>
                  <a:lnTo>
                    <a:pt x="0" y="100"/>
                  </a:lnTo>
                  <a:lnTo>
                    <a:pt x="0" y="110"/>
                  </a:lnTo>
                  <a:lnTo>
                    <a:pt x="10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š1íďê">
              <a:extLst>
                <a:ext uri="{FF2B5EF4-FFF2-40B4-BE49-F238E27FC236}">
                  <a16:creationId xmlns:a16="http://schemas.microsoft.com/office/drawing/2014/main" xmlns="" id="{E0933054-A68F-4354-8516-7E50E4BACE5C}"/>
                </a:ext>
              </a:extLst>
            </p:cNvPr>
            <p:cNvSpPr/>
            <p:nvPr/>
          </p:nvSpPr>
          <p:spPr bwMode="auto">
            <a:xfrm>
              <a:off x="3796330" y="1665265"/>
              <a:ext cx="66106" cy="98333"/>
            </a:xfrm>
            <a:custGeom>
              <a:avLst/>
              <a:gdLst/>
              <a:ahLst/>
              <a:cxnLst>
                <a:cxn ang="0">
                  <a:pos x="10" y="119"/>
                </a:cxn>
                <a:cxn ang="0">
                  <a:pos x="0" y="109"/>
                </a:cxn>
                <a:cxn ang="0">
                  <a:pos x="60" y="0"/>
                </a:cxn>
                <a:cxn ang="0">
                  <a:pos x="80" y="19"/>
                </a:cxn>
                <a:cxn ang="0">
                  <a:pos x="10" y="119"/>
                </a:cxn>
              </a:cxnLst>
              <a:rect l="0" t="0" r="r" b="b"/>
              <a:pathLst>
                <a:path w="80" h="119">
                  <a:moveTo>
                    <a:pt x="10" y="119"/>
                  </a:moveTo>
                  <a:lnTo>
                    <a:pt x="0" y="109"/>
                  </a:lnTo>
                  <a:lnTo>
                    <a:pt x="60" y="0"/>
                  </a:lnTo>
                  <a:lnTo>
                    <a:pt x="80" y="19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rgbClr val="FFE8C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şļiďê">
              <a:extLst>
                <a:ext uri="{FF2B5EF4-FFF2-40B4-BE49-F238E27FC236}">
                  <a16:creationId xmlns:a16="http://schemas.microsoft.com/office/drawing/2014/main" xmlns="" id="{B131C568-AEC3-461F-8EA1-AF5F61D83B2D}"/>
                </a:ext>
              </a:extLst>
            </p:cNvPr>
            <p:cNvSpPr/>
            <p:nvPr/>
          </p:nvSpPr>
          <p:spPr bwMode="auto">
            <a:xfrm>
              <a:off x="3779803" y="1755335"/>
              <a:ext cx="33053" cy="3305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40" y="20"/>
                </a:cxn>
                <a:cxn ang="0">
                  <a:pos x="30" y="20"/>
                </a:cxn>
                <a:cxn ang="0">
                  <a:pos x="30" y="10"/>
                </a:cxn>
                <a:cxn ang="0">
                  <a:pos x="20" y="0"/>
                </a:cxn>
                <a:cxn ang="0">
                  <a:pos x="0" y="40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20"/>
                  </a:lnTo>
                  <a:lnTo>
                    <a:pt x="30" y="20"/>
                  </a:lnTo>
                  <a:lnTo>
                    <a:pt x="30" y="10"/>
                  </a:lnTo>
                  <a:lnTo>
                    <a:pt x="2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ṣḷîḋê">
              <a:extLst>
                <a:ext uri="{FF2B5EF4-FFF2-40B4-BE49-F238E27FC236}">
                  <a16:creationId xmlns:a16="http://schemas.microsoft.com/office/drawing/2014/main" xmlns="" id="{1E7B3501-CF25-4C5C-996E-1715E56545C5}"/>
                </a:ext>
              </a:extLst>
            </p:cNvPr>
            <p:cNvSpPr/>
            <p:nvPr/>
          </p:nvSpPr>
          <p:spPr bwMode="auto">
            <a:xfrm>
              <a:off x="3878963" y="1458683"/>
              <a:ext cx="139650" cy="7437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0" y="6"/>
                </a:cxn>
                <a:cxn ang="0">
                  <a:pos x="14" y="6"/>
                </a:cxn>
                <a:cxn ang="0">
                  <a:pos x="17" y="2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7" y="2"/>
                    <a:pt x="0" y="0"/>
                    <a:pt x="0" y="6"/>
                  </a:cubicBezTo>
                  <a:cubicBezTo>
                    <a:pt x="1" y="9"/>
                    <a:pt x="10" y="4"/>
                    <a:pt x="14" y="6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ṧḻíďé">
              <a:extLst>
                <a:ext uri="{FF2B5EF4-FFF2-40B4-BE49-F238E27FC236}">
                  <a16:creationId xmlns:a16="http://schemas.microsoft.com/office/drawing/2014/main" xmlns="" id="{B10827EF-C6CC-4DE5-9924-6B1B6756BDFC}"/>
                </a:ext>
              </a:extLst>
            </p:cNvPr>
            <p:cNvSpPr/>
            <p:nvPr/>
          </p:nvSpPr>
          <p:spPr bwMode="auto">
            <a:xfrm>
              <a:off x="3870699" y="1433894"/>
              <a:ext cx="1384100" cy="1516311"/>
            </a:xfrm>
            <a:custGeom>
              <a:avLst/>
              <a:gdLst/>
              <a:ahLst/>
              <a:cxnLst>
                <a:cxn ang="0">
                  <a:pos x="100" y="90"/>
                </a:cxn>
                <a:cxn ang="0">
                  <a:pos x="38" y="10"/>
                </a:cxn>
                <a:cxn ang="0">
                  <a:pos x="5" y="13"/>
                </a:cxn>
                <a:cxn ang="0">
                  <a:pos x="9" y="15"/>
                </a:cxn>
                <a:cxn ang="0">
                  <a:pos x="21" y="15"/>
                </a:cxn>
                <a:cxn ang="0">
                  <a:pos x="8" y="23"/>
                </a:cxn>
                <a:cxn ang="0">
                  <a:pos x="29" y="25"/>
                </a:cxn>
                <a:cxn ang="0">
                  <a:pos x="78" y="90"/>
                </a:cxn>
                <a:cxn ang="0">
                  <a:pos x="168" y="184"/>
                </a:cxn>
                <a:cxn ang="0">
                  <a:pos x="168" y="161"/>
                </a:cxn>
                <a:cxn ang="0">
                  <a:pos x="100" y="90"/>
                </a:cxn>
              </a:cxnLst>
              <a:rect l="0" t="0" r="r" b="b"/>
              <a:pathLst>
                <a:path w="168" h="184">
                  <a:moveTo>
                    <a:pt x="100" y="90"/>
                  </a:moveTo>
                  <a:cubicBezTo>
                    <a:pt x="83" y="47"/>
                    <a:pt x="56" y="16"/>
                    <a:pt x="38" y="10"/>
                  </a:cubicBezTo>
                  <a:cubicBezTo>
                    <a:pt x="38" y="10"/>
                    <a:pt x="14" y="0"/>
                    <a:pt x="5" y="13"/>
                  </a:cubicBezTo>
                  <a:cubicBezTo>
                    <a:pt x="0" y="20"/>
                    <a:pt x="4" y="19"/>
                    <a:pt x="9" y="15"/>
                  </a:cubicBezTo>
                  <a:cubicBezTo>
                    <a:pt x="11" y="13"/>
                    <a:pt x="20" y="12"/>
                    <a:pt x="21" y="15"/>
                  </a:cubicBezTo>
                  <a:cubicBezTo>
                    <a:pt x="23" y="20"/>
                    <a:pt x="9" y="20"/>
                    <a:pt x="8" y="23"/>
                  </a:cubicBezTo>
                  <a:cubicBezTo>
                    <a:pt x="8" y="26"/>
                    <a:pt x="22" y="24"/>
                    <a:pt x="29" y="25"/>
                  </a:cubicBezTo>
                  <a:cubicBezTo>
                    <a:pt x="29" y="25"/>
                    <a:pt x="60" y="41"/>
                    <a:pt x="78" y="90"/>
                  </a:cubicBezTo>
                  <a:cubicBezTo>
                    <a:pt x="88" y="116"/>
                    <a:pt x="124" y="166"/>
                    <a:pt x="168" y="184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16" y="129"/>
                    <a:pt x="100" y="9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šľiďè">
              <a:extLst>
                <a:ext uri="{FF2B5EF4-FFF2-40B4-BE49-F238E27FC236}">
                  <a16:creationId xmlns:a16="http://schemas.microsoft.com/office/drawing/2014/main" xmlns="" id="{A72A11A8-AA0C-42EE-A054-7F2A74DDD9B5}"/>
                </a:ext>
              </a:extLst>
            </p:cNvPr>
            <p:cNvSpPr/>
            <p:nvPr/>
          </p:nvSpPr>
          <p:spPr bwMode="auto">
            <a:xfrm>
              <a:off x="5815876" y="1920601"/>
              <a:ext cx="947799" cy="1351046"/>
            </a:xfrm>
            <a:prstGeom prst="ellipse">
              <a:avLst/>
            </a:pr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ḻídè">
              <a:extLst>
                <a:ext uri="{FF2B5EF4-FFF2-40B4-BE49-F238E27FC236}">
                  <a16:creationId xmlns:a16="http://schemas.microsoft.com/office/drawing/2014/main" xmlns="" id="{7A437E3B-F79D-4881-A2BA-DF6963874413}"/>
                </a:ext>
              </a:extLst>
            </p:cNvPr>
            <p:cNvSpPr/>
            <p:nvPr/>
          </p:nvSpPr>
          <p:spPr bwMode="auto">
            <a:xfrm>
              <a:off x="5592767" y="1680966"/>
              <a:ext cx="1442769" cy="1228749"/>
            </a:xfrm>
            <a:custGeom>
              <a:avLst/>
              <a:gdLst/>
              <a:ahLst/>
              <a:cxnLst>
                <a:cxn ang="0">
                  <a:pos x="140" y="47"/>
                </a:cxn>
                <a:cxn ang="0">
                  <a:pos x="123" y="22"/>
                </a:cxn>
                <a:cxn ang="0">
                  <a:pos x="57" y="18"/>
                </a:cxn>
                <a:cxn ang="0">
                  <a:pos x="29" y="0"/>
                </a:cxn>
                <a:cxn ang="0">
                  <a:pos x="25" y="46"/>
                </a:cxn>
                <a:cxn ang="0">
                  <a:pos x="33" y="149"/>
                </a:cxn>
                <a:cxn ang="0">
                  <a:pos x="45" y="62"/>
                </a:cxn>
                <a:cxn ang="0">
                  <a:pos x="62" y="65"/>
                </a:cxn>
                <a:cxn ang="0">
                  <a:pos x="71" y="83"/>
                </a:cxn>
                <a:cxn ang="0">
                  <a:pos x="70" y="66"/>
                </a:cxn>
                <a:cxn ang="0">
                  <a:pos x="126" y="65"/>
                </a:cxn>
                <a:cxn ang="0">
                  <a:pos x="136" y="149"/>
                </a:cxn>
                <a:cxn ang="0">
                  <a:pos x="140" y="47"/>
                </a:cxn>
              </a:cxnLst>
              <a:rect l="0" t="0" r="r" b="b"/>
              <a:pathLst>
                <a:path w="175" h="149">
                  <a:moveTo>
                    <a:pt x="140" y="47"/>
                  </a:moveTo>
                  <a:cubicBezTo>
                    <a:pt x="140" y="47"/>
                    <a:pt x="140" y="31"/>
                    <a:pt x="123" y="22"/>
                  </a:cubicBezTo>
                  <a:cubicBezTo>
                    <a:pt x="97" y="8"/>
                    <a:pt x="85" y="25"/>
                    <a:pt x="57" y="18"/>
                  </a:cubicBezTo>
                  <a:cubicBezTo>
                    <a:pt x="38" y="13"/>
                    <a:pt x="29" y="0"/>
                    <a:pt x="29" y="0"/>
                  </a:cubicBezTo>
                  <a:cubicBezTo>
                    <a:pt x="29" y="0"/>
                    <a:pt x="7" y="29"/>
                    <a:pt x="25" y="46"/>
                  </a:cubicBezTo>
                  <a:cubicBezTo>
                    <a:pt x="0" y="89"/>
                    <a:pt x="33" y="149"/>
                    <a:pt x="33" y="149"/>
                  </a:cubicBezTo>
                  <a:cubicBezTo>
                    <a:pt x="21" y="106"/>
                    <a:pt x="45" y="62"/>
                    <a:pt x="45" y="62"/>
                  </a:cubicBezTo>
                  <a:cubicBezTo>
                    <a:pt x="45" y="62"/>
                    <a:pt x="60" y="65"/>
                    <a:pt x="62" y="65"/>
                  </a:cubicBezTo>
                  <a:cubicBezTo>
                    <a:pt x="57" y="76"/>
                    <a:pt x="71" y="83"/>
                    <a:pt x="71" y="83"/>
                  </a:cubicBezTo>
                  <a:cubicBezTo>
                    <a:pt x="67" y="74"/>
                    <a:pt x="68" y="69"/>
                    <a:pt x="70" y="66"/>
                  </a:cubicBezTo>
                  <a:cubicBezTo>
                    <a:pt x="106" y="68"/>
                    <a:pt x="126" y="65"/>
                    <a:pt x="126" y="65"/>
                  </a:cubicBezTo>
                  <a:cubicBezTo>
                    <a:pt x="126" y="65"/>
                    <a:pt x="146" y="103"/>
                    <a:pt x="136" y="149"/>
                  </a:cubicBezTo>
                  <a:cubicBezTo>
                    <a:pt x="136" y="149"/>
                    <a:pt x="175" y="86"/>
                    <a:pt x="140" y="47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şļîdé">
              <a:extLst>
                <a:ext uri="{FF2B5EF4-FFF2-40B4-BE49-F238E27FC236}">
                  <a16:creationId xmlns:a16="http://schemas.microsoft.com/office/drawing/2014/main" xmlns="" id="{39313052-8FED-4B06-B6A3-A122529B5B90}"/>
                </a:ext>
              </a:extLst>
            </p:cNvPr>
            <p:cNvSpPr/>
            <p:nvPr/>
          </p:nvSpPr>
          <p:spPr bwMode="auto">
            <a:xfrm>
              <a:off x="6672777" y="2522168"/>
              <a:ext cx="147913" cy="247072"/>
            </a:xfrm>
            <a:custGeom>
              <a:avLst/>
              <a:gdLst/>
              <a:ahLst/>
              <a:cxnLst>
                <a:cxn ang="0">
                  <a:pos x="17" y="17"/>
                </a:cxn>
                <a:cxn ang="0">
                  <a:pos x="6" y="29"/>
                </a:cxn>
                <a:cxn ang="0">
                  <a:pos x="2" y="13"/>
                </a:cxn>
                <a:cxn ang="0">
                  <a:pos x="13" y="2"/>
                </a:cxn>
                <a:cxn ang="0">
                  <a:pos x="17" y="17"/>
                </a:cxn>
              </a:cxnLst>
              <a:rect l="0" t="0" r="r" b="b"/>
              <a:pathLst>
                <a:path w="18" h="30">
                  <a:moveTo>
                    <a:pt x="17" y="17"/>
                  </a:moveTo>
                  <a:cubicBezTo>
                    <a:pt x="15" y="25"/>
                    <a:pt x="10" y="30"/>
                    <a:pt x="6" y="29"/>
                  </a:cubicBezTo>
                  <a:cubicBezTo>
                    <a:pt x="2" y="28"/>
                    <a:pt x="0" y="21"/>
                    <a:pt x="2" y="13"/>
                  </a:cubicBezTo>
                  <a:cubicBezTo>
                    <a:pt x="4" y="6"/>
                    <a:pt x="9" y="0"/>
                    <a:pt x="13" y="2"/>
                  </a:cubicBezTo>
                  <a:cubicBezTo>
                    <a:pt x="17" y="3"/>
                    <a:pt x="18" y="10"/>
                    <a:pt x="17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Slídé">
              <a:extLst>
                <a:ext uri="{FF2B5EF4-FFF2-40B4-BE49-F238E27FC236}">
                  <a16:creationId xmlns:a16="http://schemas.microsoft.com/office/drawing/2014/main" xmlns="" id="{D766FFCE-8C43-4E45-AD26-9595B6FDE5AD}"/>
                </a:ext>
              </a:extLst>
            </p:cNvPr>
            <p:cNvSpPr/>
            <p:nvPr/>
          </p:nvSpPr>
          <p:spPr bwMode="auto">
            <a:xfrm>
              <a:off x="5733243" y="2522168"/>
              <a:ext cx="156176" cy="247072"/>
            </a:xfrm>
            <a:custGeom>
              <a:avLst/>
              <a:gdLst/>
              <a:ahLst/>
              <a:cxnLst>
                <a:cxn ang="0">
                  <a:pos x="2" y="17"/>
                </a:cxn>
                <a:cxn ang="0">
                  <a:pos x="13" y="29"/>
                </a:cxn>
                <a:cxn ang="0">
                  <a:pos x="17" y="13"/>
                </a:cxn>
                <a:cxn ang="0">
                  <a:pos x="6" y="2"/>
                </a:cxn>
                <a:cxn ang="0">
                  <a:pos x="2" y="17"/>
                </a:cxn>
              </a:cxnLst>
              <a:rect l="0" t="0" r="r" b="b"/>
              <a:pathLst>
                <a:path w="19" h="30">
                  <a:moveTo>
                    <a:pt x="2" y="17"/>
                  </a:moveTo>
                  <a:cubicBezTo>
                    <a:pt x="4" y="25"/>
                    <a:pt x="9" y="30"/>
                    <a:pt x="13" y="29"/>
                  </a:cubicBezTo>
                  <a:cubicBezTo>
                    <a:pt x="17" y="28"/>
                    <a:pt x="19" y="21"/>
                    <a:pt x="17" y="13"/>
                  </a:cubicBezTo>
                  <a:cubicBezTo>
                    <a:pt x="15" y="6"/>
                    <a:pt x="10" y="0"/>
                    <a:pt x="6" y="2"/>
                  </a:cubicBezTo>
                  <a:cubicBezTo>
                    <a:pt x="2" y="3"/>
                    <a:pt x="0" y="10"/>
                    <a:pt x="2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$ļîdé">
              <a:extLst>
                <a:ext uri="{FF2B5EF4-FFF2-40B4-BE49-F238E27FC236}">
                  <a16:creationId xmlns:a16="http://schemas.microsoft.com/office/drawing/2014/main" xmlns="" id="{5AD4491E-41B1-499D-912D-5FC68767F49E}"/>
                </a:ext>
              </a:extLst>
            </p:cNvPr>
            <p:cNvSpPr/>
            <p:nvPr/>
          </p:nvSpPr>
          <p:spPr bwMode="auto">
            <a:xfrm>
              <a:off x="6021631" y="2505641"/>
              <a:ext cx="74370" cy="13138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9" y="8"/>
                </a:cxn>
                <a:cxn ang="0">
                  <a:pos x="5" y="0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12"/>
                    <a:pt x="2" y="16"/>
                    <a:pt x="5" y="16"/>
                  </a:cubicBezTo>
                  <a:cubicBezTo>
                    <a:pt x="7" y="16"/>
                    <a:pt x="9" y="12"/>
                    <a:pt x="9" y="8"/>
                  </a:cubicBezTo>
                  <a:cubicBezTo>
                    <a:pt x="9" y="4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š1îďe">
              <a:extLst>
                <a:ext uri="{FF2B5EF4-FFF2-40B4-BE49-F238E27FC236}">
                  <a16:creationId xmlns:a16="http://schemas.microsoft.com/office/drawing/2014/main" xmlns="" id="{5558705F-A894-44E6-B28B-DDDAFC04D44A}"/>
                </a:ext>
              </a:extLst>
            </p:cNvPr>
            <p:cNvSpPr/>
            <p:nvPr/>
          </p:nvSpPr>
          <p:spPr bwMode="auto">
            <a:xfrm>
              <a:off x="6474459" y="2505641"/>
              <a:ext cx="66106" cy="1313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4" y="0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2"/>
                    <a:pt x="2" y="16"/>
                    <a:pt x="4" y="16"/>
                  </a:cubicBezTo>
                  <a:cubicBezTo>
                    <a:pt x="6" y="16"/>
                    <a:pt x="8" y="12"/>
                    <a:pt x="8" y="8"/>
                  </a:cubicBezTo>
                  <a:cubicBezTo>
                    <a:pt x="8" y="4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ŝḻiḓé">
              <a:extLst>
                <a:ext uri="{FF2B5EF4-FFF2-40B4-BE49-F238E27FC236}">
                  <a16:creationId xmlns:a16="http://schemas.microsoft.com/office/drawing/2014/main" xmlns="" id="{9936171D-DEEF-4B62-B6E4-33C2EB3F0166}"/>
                </a:ext>
              </a:extLst>
            </p:cNvPr>
            <p:cNvSpPr/>
            <p:nvPr/>
          </p:nvSpPr>
          <p:spPr bwMode="auto">
            <a:xfrm>
              <a:off x="4126034" y="4137638"/>
              <a:ext cx="4120898" cy="22228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ṡľíďè">
              <a:extLst>
                <a:ext uri="{FF2B5EF4-FFF2-40B4-BE49-F238E27FC236}">
                  <a16:creationId xmlns:a16="http://schemas.microsoft.com/office/drawing/2014/main" xmlns="" id="{3FA448A9-9850-4C46-A153-E6443F0747F7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1771647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šļíḑê">
              <a:extLst>
                <a:ext uri="{FF2B5EF4-FFF2-40B4-BE49-F238E27FC236}">
                  <a16:creationId xmlns:a16="http://schemas.microsoft.com/office/drawing/2014/main" xmlns="" id="{3801AECE-D0A2-4B6D-89B6-B35ECEC00D66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2140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8" y="0"/>
                </a:cxn>
                <a:cxn ang="0">
                  <a:pos x="4568" y="259"/>
                </a:cxn>
                <a:cxn ang="0">
                  <a:pos x="0" y="0"/>
                </a:cxn>
              </a:cxnLst>
              <a:rect l="0" t="0" r="r" b="b"/>
              <a:pathLst>
                <a:path w="4568" h="259">
                  <a:moveTo>
                    <a:pt x="0" y="0"/>
                  </a:moveTo>
                  <a:lnTo>
                    <a:pt x="4568" y="0"/>
                  </a:lnTo>
                  <a:lnTo>
                    <a:pt x="4568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$ḷîďé">
              <a:extLst>
                <a:ext uri="{FF2B5EF4-FFF2-40B4-BE49-F238E27FC236}">
                  <a16:creationId xmlns:a16="http://schemas.microsoft.com/office/drawing/2014/main" xmlns="" id="{942014F3-CADF-4063-B6D0-9A1D83BF53DE}"/>
                </a:ext>
              </a:extLst>
            </p:cNvPr>
            <p:cNvSpPr/>
            <p:nvPr/>
          </p:nvSpPr>
          <p:spPr bwMode="auto">
            <a:xfrm>
              <a:off x="4422686" y="4013689"/>
              <a:ext cx="1285766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ṥ1íḑè">
              <a:extLst>
                <a:ext uri="{FF2B5EF4-FFF2-40B4-BE49-F238E27FC236}">
                  <a16:creationId xmlns:a16="http://schemas.microsoft.com/office/drawing/2014/main" xmlns="" id="{C86A24B3-A2C0-478D-8BE5-4DB5D3DD4E6A}"/>
                </a:ext>
              </a:extLst>
            </p:cNvPr>
            <p:cNvSpPr/>
            <p:nvPr/>
          </p:nvSpPr>
          <p:spPr bwMode="auto">
            <a:xfrm>
              <a:off x="4406160" y="3980636"/>
              <a:ext cx="1269240" cy="3305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$1îdè">
              <a:extLst>
                <a:ext uri="{FF2B5EF4-FFF2-40B4-BE49-F238E27FC236}">
                  <a16:creationId xmlns:a16="http://schemas.microsoft.com/office/drawing/2014/main" xmlns="" id="{B714A0B2-E4F1-48C6-AA4A-F75C7E36884B}"/>
                </a:ext>
              </a:extLst>
            </p:cNvPr>
            <p:cNvSpPr/>
            <p:nvPr/>
          </p:nvSpPr>
          <p:spPr bwMode="auto">
            <a:xfrm>
              <a:off x="4389633" y="3881477"/>
              <a:ext cx="1285766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ṥlîḋé">
              <a:extLst>
                <a:ext uri="{FF2B5EF4-FFF2-40B4-BE49-F238E27FC236}">
                  <a16:creationId xmlns:a16="http://schemas.microsoft.com/office/drawing/2014/main" xmlns="" id="{F8C663E4-0362-4A1D-BEA3-5B25F205C0B0}"/>
                </a:ext>
              </a:extLst>
            </p:cNvPr>
            <p:cNvSpPr/>
            <p:nvPr/>
          </p:nvSpPr>
          <p:spPr bwMode="auto">
            <a:xfrm>
              <a:off x="4307001" y="3824460"/>
              <a:ext cx="1285766" cy="652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šľiḍè">
              <a:extLst>
                <a:ext uri="{FF2B5EF4-FFF2-40B4-BE49-F238E27FC236}">
                  <a16:creationId xmlns:a16="http://schemas.microsoft.com/office/drawing/2014/main" xmlns="" id="{E138923E-34D8-403C-951D-09CBB61EE33B}"/>
                </a:ext>
              </a:extLst>
            </p:cNvPr>
            <p:cNvSpPr/>
            <p:nvPr/>
          </p:nvSpPr>
          <p:spPr bwMode="auto">
            <a:xfrm>
              <a:off x="4356580" y="4096322"/>
              <a:ext cx="1302293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liḍé">
              <a:extLst>
                <a:ext uri="{FF2B5EF4-FFF2-40B4-BE49-F238E27FC236}">
                  <a16:creationId xmlns:a16="http://schemas.microsoft.com/office/drawing/2014/main" xmlns="" id="{93D33103-5BF7-4A83-9A5E-D700674379CA}"/>
                </a:ext>
              </a:extLst>
            </p:cNvPr>
            <p:cNvSpPr/>
            <p:nvPr/>
          </p:nvSpPr>
          <p:spPr bwMode="auto">
            <a:xfrm>
              <a:off x="4356580" y="4055006"/>
              <a:ext cx="1302293" cy="41316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ŝḻiḑè">
              <a:extLst>
                <a:ext uri="{FF2B5EF4-FFF2-40B4-BE49-F238E27FC236}">
                  <a16:creationId xmlns:a16="http://schemas.microsoft.com/office/drawing/2014/main" xmlns="" id="{7BEE04F5-4196-42F4-8AC4-75EFBD66DFCA}"/>
                </a:ext>
              </a:extLst>
            </p:cNvPr>
            <p:cNvSpPr/>
            <p:nvPr/>
          </p:nvSpPr>
          <p:spPr bwMode="auto">
            <a:xfrm>
              <a:off x="4356580" y="3906267"/>
              <a:ext cx="1285766" cy="74370"/>
            </a:xfrm>
            <a:custGeom>
              <a:avLst/>
              <a:gdLst/>
              <a:ahLst/>
              <a:cxnLst>
                <a:cxn ang="0">
                  <a:pos x="1556" y="0"/>
                </a:cxn>
                <a:cxn ang="0">
                  <a:pos x="0" y="0"/>
                </a:cxn>
                <a:cxn ang="0">
                  <a:pos x="0" y="90"/>
                </a:cxn>
                <a:cxn ang="0">
                  <a:pos x="1556" y="80"/>
                </a:cxn>
                <a:cxn ang="0">
                  <a:pos x="1556" y="0"/>
                </a:cxn>
              </a:cxnLst>
              <a:rect l="0" t="0" r="r" b="b"/>
              <a:pathLst>
                <a:path w="1556" h="90">
                  <a:moveTo>
                    <a:pt x="1556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1556" y="80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ṧḷidé">
              <a:extLst>
                <a:ext uri="{FF2B5EF4-FFF2-40B4-BE49-F238E27FC236}">
                  <a16:creationId xmlns:a16="http://schemas.microsoft.com/office/drawing/2014/main" xmlns="" id="{527493F4-C804-4909-A41B-8F25C8C2D37F}"/>
                </a:ext>
              </a:extLst>
            </p:cNvPr>
            <p:cNvSpPr/>
            <p:nvPr/>
          </p:nvSpPr>
          <p:spPr bwMode="auto">
            <a:xfrm>
              <a:off x="4356580" y="3972373"/>
              <a:ext cx="1285766" cy="165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0"/>
                </a:cxn>
                <a:cxn ang="0">
                  <a:pos x="1556" y="20"/>
                </a:cxn>
                <a:cxn ang="0">
                  <a:pos x="1556" y="0"/>
                </a:cxn>
                <a:cxn ang="0">
                  <a:pos x="0" y="10"/>
                </a:cxn>
              </a:cxnLst>
              <a:rect l="0" t="0" r="r" b="b"/>
              <a:pathLst>
                <a:path w="1556" h="20">
                  <a:moveTo>
                    <a:pt x="0" y="10"/>
                  </a:moveTo>
                  <a:lnTo>
                    <a:pt x="0" y="20"/>
                  </a:lnTo>
                  <a:lnTo>
                    <a:pt x="1556" y="20"/>
                  </a:lnTo>
                  <a:lnTo>
                    <a:pt x="15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CCEC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ṧḷíḓe">
              <a:extLst>
                <a:ext uri="{FF2B5EF4-FFF2-40B4-BE49-F238E27FC236}">
                  <a16:creationId xmlns:a16="http://schemas.microsoft.com/office/drawing/2014/main" xmlns="" id="{96296FAA-AA55-4E77-936C-7399F1871E69}"/>
                </a:ext>
              </a:extLst>
            </p:cNvPr>
            <p:cNvSpPr/>
            <p:nvPr/>
          </p:nvSpPr>
          <p:spPr bwMode="auto">
            <a:xfrm>
              <a:off x="4381370" y="3766617"/>
              <a:ext cx="1318820" cy="495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ṣḻiḑê">
              <a:extLst>
                <a:ext uri="{FF2B5EF4-FFF2-40B4-BE49-F238E27FC236}">
                  <a16:creationId xmlns:a16="http://schemas.microsoft.com/office/drawing/2014/main" xmlns="" id="{97032322-7547-467E-8D47-9D5DF4D6C231}"/>
                </a:ext>
              </a:extLst>
            </p:cNvPr>
            <p:cNvSpPr/>
            <p:nvPr/>
          </p:nvSpPr>
          <p:spPr bwMode="auto">
            <a:xfrm>
              <a:off x="4381370" y="3816197"/>
              <a:ext cx="1318820" cy="826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íṩlïḋê">
              <a:extLst>
                <a:ext uri="{FF2B5EF4-FFF2-40B4-BE49-F238E27FC236}">
                  <a16:creationId xmlns:a16="http://schemas.microsoft.com/office/drawing/2014/main" xmlns="" id="{6E9DF8E1-422F-442B-A9B7-D14F75BCED24}"/>
                </a:ext>
              </a:extLst>
            </p:cNvPr>
            <p:cNvSpPr/>
            <p:nvPr/>
          </p:nvSpPr>
          <p:spPr bwMode="auto">
            <a:xfrm>
              <a:off x="4340054" y="3626142"/>
              <a:ext cx="1335346" cy="11568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$ḻíḋè">
              <a:extLst>
                <a:ext uri="{FF2B5EF4-FFF2-40B4-BE49-F238E27FC236}">
                  <a16:creationId xmlns:a16="http://schemas.microsoft.com/office/drawing/2014/main" xmlns="" id="{C7BDA6AC-4A9E-49A4-A7D3-C0EBDEE9D044}"/>
                </a:ext>
              </a:extLst>
            </p:cNvPr>
            <p:cNvSpPr/>
            <p:nvPr/>
          </p:nvSpPr>
          <p:spPr bwMode="auto">
            <a:xfrm>
              <a:off x="4340054" y="3741828"/>
              <a:ext cx="1335346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îṡ1ïdè">
              <a:extLst>
                <a:ext uri="{FF2B5EF4-FFF2-40B4-BE49-F238E27FC236}">
                  <a16:creationId xmlns:a16="http://schemas.microsoft.com/office/drawing/2014/main" xmlns="" id="{BD388837-B5D0-4AC6-AA6E-252332DE24D2}"/>
                </a:ext>
              </a:extLst>
            </p:cNvPr>
            <p:cNvSpPr/>
            <p:nvPr/>
          </p:nvSpPr>
          <p:spPr bwMode="auto">
            <a:xfrm>
              <a:off x="5254799" y="2670080"/>
              <a:ext cx="2044336" cy="1260976"/>
            </a:xfrm>
            <a:custGeom>
              <a:avLst/>
              <a:gdLst/>
              <a:ahLst/>
              <a:cxnLst>
                <a:cxn ang="0">
                  <a:pos x="248" y="143"/>
                </a:cxn>
                <a:cxn ang="0">
                  <a:pos x="231" y="153"/>
                </a:cxn>
                <a:cxn ang="0">
                  <a:pos x="17" y="153"/>
                </a:cxn>
                <a:cxn ang="0">
                  <a:pos x="0" y="143"/>
                </a:cxn>
                <a:cxn ang="0">
                  <a:pos x="0" y="10"/>
                </a:cxn>
                <a:cxn ang="0">
                  <a:pos x="17" y="0"/>
                </a:cxn>
                <a:cxn ang="0">
                  <a:pos x="231" y="0"/>
                </a:cxn>
                <a:cxn ang="0">
                  <a:pos x="248" y="10"/>
                </a:cxn>
                <a:cxn ang="0">
                  <a:pos x="248" y="143"/>
                </a:cxn>
              </a:cxnLst>
              <a:rect l="0" t="0" r="r" b="b"/>
              <a:pathLst>
                <a:path w="248" h="153">
                  <a:moveTo>
                    <a:pt x="248" y="143"/>
                  </a:moveTo>
                  <a:cubicBezTo>
                    <a:pt x="248" y="149"/>
                    <a:pt x="241" y="153"/>
                    <a:pt x="2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7" y="153"/>
                    <a:pt x="0" y="149"/>
                    <a:pt x="0" y="1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7" y="0"/>
                    <a:pt x="17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41" y="0"/>
                    <a:pt x="248" y="4"/>
                    <a:pt x="248" y="10"/>
                  </a:cubicBezTo>
                  <a:lnTo>
                    <a:pt x="248" y="14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şḻîďé">
              <a:extLst>
                <a:ext uri="{FF2B5EF4-FFF2-40B4-BE49-F238E27FC236}">
                  <a16:creationId xmlns:a16="http://schemas.microsoft.com/office/drawing/2014/main" xmlns="" id="{73FBE567-103E-4E25-8F8A-720590AFD66D}"/>
                </a:ext>
              </a:extLst>
            </p:cNvPr>
            <p:cNvSpPr/>
            <p:nvPr/>
          </p:nvSpPr>
          <p:spPr bwMode="auto">
            <a:xfrm>
              <a:off x="5815876" y="3271647"/>
              <a:ext cx="881692" cy="865992"/>
            </a:xfrm>
            <a:custGeom>
              <a:avLst/>
              <a:gdLst/>
              <a:ahLst/>
              <a:cxnLst>
                <a:cxn ang="0">
                  <a:pos x="777" y="938"/>
                </a:cxn>
                <a:cxn ang="0">
                  <a:pos x="738" y="0"/>
                </a:cxn>
                <a:cxn ang="0">
                  <a:pos x="329" y="0"/>
                </a:cxn>
                <a:cxn ang="0">
                  <a:pos x="309" y="938"/>
                </a:cxn>
                <a:cxn ang="0">
                  <a:pos x="0" y="938"/>
                </a:cxn>
                <a:cxn ang="0">
                  <a:pos x="0" y="1048"/>
                </a:cxn>
                <a:cxn ang="0">
                  <a:pos x="1067" y="1048"/>
                </a:cxn>
                <a:cxn ang="0">
                  <a:pos x="1057" y="938"/>
                </a:cxn>
                <a:cxn ang="0">
                  <a:pos x="777" y="938"/>
                </a:cxn>
              </a:cxnLst>
              <a:rect l="0" t="0" r="r" b="b"/>
              <a:pathLst>
                <a:path w="1067" h="1048">
                  <a:moveTo>
                    <a:pt x="777" y="938"/>
                  </a:moveTo>
                  <a:lnTo>
                    <a:pt x="738" y="0"/>
                  </a:lnTo>
                  <a:lnTo>
                    <a:pt x="329" y="0"/>
                  </a:lnTo>
                  <a:lnTo>
                    <a:pt x="309" y="938"/>
                  </a:lnTo>
                  <a:lnTo>
                    <a:pt x="0" y="938"/>
                  </a:lnTo>
                  <a:lnTo>
                    <a:pt x="0" y="1048"/>
                  </a:lnTo>
                  <a:lnTo>
                    <a:pt x="1067" y="1048"/>
                  </a:lnTo>
                  <a:lnTo>
                    <a:pt x="1057" y="938"/>
                  </a:lnTo>
                  <a:lnTo>
                    <a:pt x="777" y="9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ŝḻíḑê">
              <a:extLst>
                <a:ext uri="{FF2B5EF4-FFF2-40B4-BE49-F238E27FC236}">
                  <a16:creationId xmlns:a16="http://schemas.microsoft.com/office/drawing/2014/main" xmlns="" id="{8DA94B48-8C85-465B-BC75-A8E8145A6495}"/>
                </a:ext>
              </a:extLst>
            </p:cNvPr>
            <p:cNvSpPr/>
            <p:nvPr/>
          </p:nvSpPr>
          <p:spPr bwMode="auto">
            <a:xfrm>
              <a:off x="6425706" y="3271647"/>
              <a:ext cx="205756" cy="6594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798"/>
                </a:cxn>
                <a:cxn ang="0">
                  <a:pos x="249" y="798"/>
                </a:cxn>
                <a:cxn ang="0">
                  <a:pos x="0" y="0"/>
                </a:cxn>
              </a:cxnLst>
              <a:rect l="0" t="0" r="r" b="b"/>
              <a:pathLst>
                <a:path w="249" h="798">
                  <a:moveTo>
                    <a:pt x="0" y="0"/>
                  </a:moveTo>
                  <a:lnTo>
                    <a:pt x="39" y="798"/>
                  </a:lnTo>
                  <a:lnTo>
                    <a:pt x="249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î$lïḓe">
              <a:extLst>
                <a:ext uri="{FF2B5EF4-FFF2-40B4-BE49-F238E27FC236}">
                  <a16:creationId xmlns:a16="http://schemas.microsoft.com/office/drawing/2014/main" xmlns="" id="{E58B5A97-8E11-48C1-9055-B40613D4C0BF}"/>
                </a:ext>
              </a:extLst>
            </p:cNvPr>
            <p:cNvSpPr/>
            <p:nvPr/>
          </p:nvSpPr>
          <p:spPr bwMode="auto">
            <a:xfrm>
              <a:off x="5815876" y="4121112"/>
              <a:ext cx="881692" cy="16527"/>
            </a:xfrm>
            <a:custGeom>
              <a:avLst/>
              <a:gdLst/>
              <a:ahLst/>
              <a:cxnLst>
                <a:cxn ang="0">
                  <a:pos x="1067" y="0"/>
                </a:cxn>
                <a:cxn ang="0">
                  <a:pos x="0" y="20"/>
                </a:cxn>
                <a:cxn ang="0">
                  <a:pos x="1067" y="20"/>
                </a:cxn>
                <a:cxn ang="0">
                  <a:pos x="1067" y="0"/>
                </a:cxn>
              </a:cxnLst>
              <a:rect l="0" t="0" r="r" b="b"/>
              <a:pathLst>
                <a:path w="1067" h="20">
                  <a:moveTo>
                    <a:pt x="1067" y="0"/>
                  </a:moveTo>
                  <a:lnTo>
                    <a:pt x="0" y="20"/>
                  </a:lnTo>
                  <a:lnTo>
                    <a:pt x="1067" y="2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23221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6114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hangingPunct="0">
              <a:buNone/>
            </a:pPr>
            <a:r>
              <a:rPr lang="en-US" altLang="zh-TW" sz="2400" dirty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/>
              <a:t>) 1. </a:t>
            </a:r>
            <a:r>
              <a:rPr lang="zh-TW" altLang="en-US" sz="2400" dirty="0"/>
              <a:t>經營績效卓越之企業，通常有位帶領整個組織</a:t>
            </a:r>
            <a:r>
              <a:rPr lang="zh-TW" altLang="en-US" sz="2400" dirty="0" smtClean="0"/>
              <a:t>邁向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zh-TW" altLang="en-US" sz="2400" dirty="0" smtClean="0"/>
              <a:t>　　　  成功</a:t>
            </a:r>
            <a:r>
              <a:rPr lang="zh-TW" altLang="en-US" sz="2400" dirty="0"/>
              <a:t>之路的</a:t>
            </a:r>
            <a:r>
              <a:rPr lang="zh-TW" altLang="en-US" sz="2400" dirty="0" smtClean="0"/>
              <a:t>領導者</a:t>
            </a:r>
            <a:r>
              <a:rPr lang="zh-TW" altLang="en-US" sz="2400" dirty="0"/>
              <a:t>，他們身上通常會具備幾</a:t>
            </a:r>
            <a:r>
              <a:rPr lang="zh-TW" altLang="en-US" sz="2400" dirty="0" smtClean="0"/>
              <a:t>項特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　　　  質，請問</a:t>
            </a:r>
            <a:r>
              <a:rPr lang="zh-TW" altLang="en-US" sz="2400" dirty="0"/>
              <a:t>下列何者</a:t>
            </a:r>
            <a:r>
              <a:rPr lang="zh-TW" altLang="en-US" sz="2400" u="dbl" dirty="0"/>
              <a:t>不屬</a:t>
            </a:r>
            <a:r>
              <a:rPr lang="zh-TW" altLang="en-US" sz="2400" dirty="0"/>
              <a:t>於成功</a:t>
            </a:r>
            <a:r>
              <a:rPr lang="zh-TW" altLang="en-US" sz="2400" dirty="0" smtClean="0"/>
              <a:t>企業家</a:t>
            </a:r>
            <a:r>
              <a:rPr lang="zh-TW" altLang="en-US" sz="2400" dirty="0"/>
              <a:t>的特質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zh-TW" altLang="en-US" sz="2400" dirty="0"/>
              <a:t>　　　 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創新性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自主性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風險</a:t>
            </a:r>
            <a:r>
              <a:rPr lang="zh-TW" altLang="en-US" sz="2400" dirty="0"/>
              <a:t>趨避</a:t>
            </a:r>
            <a:r>
              <a:rPr lang="zh-TW" altLang="en-US" sz="2400" dirty="0" smtClean="0"/>
              <a:t>性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預警性。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/>
              <a:t>) 2. </a:t>
            </a:r>
            <a:r>
              <a:rPr lang="zh-TW" altLang="en-US" sz="2400" dirty="0"/>
              <a:t>下列哪一項</a:t>
            </a:r>
            <a:r>
              <a:rPr lang="zh-TW" altLang="en-US" sz="2400" u="dbl" dirty="0"/>
              <a:t>不是</a:t>
            </a:r>
            <a:r>
              <a:rPr lang="zh-TW" altLang="en-US" sz="2400" dirty="0"/>
              <a:t>熊彼得</a:t>
            </a:r>
            <a:r>
              <a:rPr lang="en-US" altLang="zh-TW" sz="2400" dirty="0"/>
              <a:t>(J. Schumpeter) </a:t>
            </a:r>
            <a:r>
              <a:rPr lang="zh-TW" altLang="en-US" sz="2400" dirty="0"/>
              <a:t>認為的</a:t>
            </a:r>
            <a:r>
              <a:rPr lang="zh-TW" altLang="en-US" sz="2400" dirty="0" smtClean="0"/>
              <a:t>創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新</a:t>
            </a:r>
            <a:r>
              <a:rPr lang="zh-TW" altLang="en-US" sz="2400" dirty="0"/>
              <a:t>？　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新產品的</a:t>
            </a:r>
            <a:r>
              <a:rPr lang="zh-TW" altLang="en-US" sz="2400" dirty="0"/>
              <a:t>生產　</a:t>
            </a:r>
            <a:r>
              <a:rPr lang="en-US" altLang="zh-TW" sz="2400" dirty="0"/>
              <a:t>(B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新</a:t>
            </a:r>
            <a:r>
              <a:rPr lang="zh-TW" altLang="en-US" sz="2400" dirty="0"/>
              <a:t>員工的</a:t>
            </a:r>
            <a:r>
              <a:rPr lang="zh-TW" altLang="en-US" sz="2400" dirty="0" smtClean="0"/>
              <a:t>招募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新</a:t>
            </a:r>
            <a:r>
              <a:rPr lang="zh-TW" altLang="en-US" sz="2400" dirty="0"/>
              <a:t>市場的開發　</a:t>
            </a:r>
            <a:r>
              <a:rPr lang="en-US" altLang="zh-TW" sz="2400" dirty="0"/>
              <a:t>(D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新</a:t>
            </a:r>
            <a:r>
              <a:rPr lang="zh-TW" altLang="en-US" sz="2400" dirty="0"/>
              <a:t>原料的使用。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1872208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2-1~2-2</a:t>
            </a:r>
            <a:endParaRPr lang="zh-TW" altLang="en-US" sz="3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721668" y="968410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 rot="667977">
            <a:off x="677365" y="1485427"/>
            <a:ext cx="755214" cy="755214"/>
            <a:chOff x="5688994" y="3832760"/>
            <a:chExt cx="755214" cy="755214"/>
          </a:xfrm>
        </p:grpSpPr>
        <p:sp>
          <p:nvSpPr>
            <p:cNvPr id="6" name="橢圓 5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103</a:t>
              </a: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721668" y="2643758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089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hangingPunc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</a:t>
            </a:r>
            <a:r>
              <a:rPr lang="en-US" altLang="zh-TW" sz="2400" dirty="0"/>
              <a:t>3. </a:t>
            </a:r>
            <a:r>
              <a:rPr lang="zh-TW" altLang="en-US" sz="2400" dirty="0"/>
              <a:t>台灣區電工器材工業同業公會的廠商大多為台灣</a:t>
            </a:r>
            <a:r>
              <a:rPr lang="zh-TW" altLang="en-US" sz="2400" dirty="0" smtClean="0"/>
              <a:t>頗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具</a:t>
            </a:r>
            <a:r>
              <a:rPr lang="zh-TW" altLang="en-US" sz="2400" dirty="0"/>
              <a:t>份量的出口</a:t>
            </a:r>
            <a:r>
              <a:rPr lang="zh-TW" altLang="en-US" sz="2400" dirty="0" smtClean="0"/>
              <a:t>廠商</a:t>
            </a:r>
            <a:r>
              <a:rPr lang="zh-TW" altLang="en-US" sz="2400" dirty="0"/>
              <a:t>，該公會理事長經常需要代表</a:t>
            </a:r>
            <a:r>
              <a:rPr lang="zh-TW" altLang="en-US" sz="2400" dirty="0" smtClean="0"/>
              <a:t>廠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商</a:t>
            </a:r>
            <a:r>
              <a:rPr lang="zh-TW" altLang="en-US" sz="2400" dirty="0"/>
              <a:t>與政府溝通產業或財經政策</a:t>
            </a:r>
            <a:r>
              <a:rPr lang="zh-TW" altLang="en-US" sz="2400" dirty="0" smtClean="0"/>
              <a:t>。請問</a:t>
            </a:r>
            <a:r>
              <a:rPr lang="zh-TW" altLang="en-US" sz="2400" dirty="0"/>
              <a:t>該理事長</a:t>
            </a:r>
            <a:r>
              <a:rPr lang="zh-TW" altLang="en-US" sz="2400" u="dbl" dirty="0" smtClean="0"/>
              <a:t>不是</a:t>
            </a:r>
            <a:endParaRPr lang="en-US" altLang="zh-TW" sz="2400" u="dbl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扮演</a:t>
            </a:r>
            <a:r>
              <a:rPr lang="zh-TW" altLang="en-US" sz="2400" dirty="0"/>
              <a:t>下列何種企業家的角色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 smtClean="0"/>
              <a:t>	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聯絡</a:t>
            </a:r>
            <a:r>
              <a:rPr lang="zh-TW" altLang="en-US" sz="2400" dirty="0"/>
              <a:t>者　</a:t>
            </a:r>
            <a:r>
              <a:rPr lang="en-US" altLang="zh-TW" sz="2400" dirty="0"/>
              <a:t>(B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仲裁</a:t>
            </a:r>
            <a:r>
              <a:rPr lang="zh-TW" altLang="en-US" sz="2400" dirty="0"/>
              <a:t>者　</a:t>
            </a:r>
            <a:r>
              <a:rPr lang="en-US" altLang="zh-TW" sz="2400" dirty="0"/>
              <a:t>(C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協商</a:t>
            </a:r>
            <a:r>
              <a:rPr lang="zh-TW" altLang="en-US" sz="2400" dirty="0"/>
              <a:t>者　</a:t>
            </a:r>
            <a:r>
              <a:rPr lang="en-US" altLang="zh-TW" sz="2400" dirty="0"/>
              <a:t>(D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意見</a:t>
            </a:r>
            <a:r>
              <a:rPr lang="zh-TW" altLang="en-US" sz="2400" dirty="0"/>
              <a:t>領袖。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1872208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2-1~2-2</a:t>
            </a:r>
            <a:endParaRPr lang="zh-TW" altLang="en-US" sz="32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742550" y="94964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 rot="667977">
            <a:off x="698247" y="1562223"/>
            <a:ext cx="755214" cy="755214"/>
            <a:chOff x="5688994" y="3832760"/>
            <a:chExt cx="755214" cy="755214"/>
          </a:xfrm>
        </p:grpSpPr>
        <p:sp>
          <p:nvSpPr>
            <p:cNvPr id="9" name="橢圓 8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</a:t>
              </a:r>
              <a:r>
                <a:rPr lang="en-US" altLang="zh-TW" b="1" dirty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5</a:t>
              </a:r>
              <a:endParaRPr lang="en-US" altLang="zh-TW" b="1" dirty="0" smtClean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06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87824" y="1326009"/>
            <a:ext cx="7056784" cy="1101725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-3</a:t>
            </a:r>
            <a:r>
              <a:rPr lang="zh-TW" altLang="en-US" sz="5400" dirty="0" smtClean="0"/>
              <a:t>　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dirty="0"/>
              <a:t>創業方式與風險</a:t>
            </a:r>
            <a:br>
              <a:rPr lang="zh-TW" altLang="en-US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03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創業方式與</a:t>
            </a:r>
            <a:r>
              <a:rPr lang="zh-TW" altLang="en-US" dirty="0" smtClean="0"/>
              <a:t>風險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/>
              <a:t>2-3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創業是創業者開創事業的過程，在國內外有許多成功的企業家，都</a:t>
            </a:r>
            <a:r>
              <a:rPr lang="zh-TW" altLang="en-US" sz="2400" dirty="0" smtClean="0"/>
              <a:t>是以</a:t>
            </a:r>
            <a:r>
              <a:rPr lang="zh-TW" altLang="en-US" sz="2400" dirty="0"/>
              <a:t>創業的方式起家，而逐漸發展成為大企業，例如</a:t>
            </a:r>
            <a:r>
              <a:rPr lang="en-US" altLang="zh-TW" sz="2400" dirty="0"/>
              <a:t>Facebook </a:t>
            </a:r>
            <a:r>
              <a:rPr lang="zh-TW" altLang="en-US" sz="2400" dirty="0"/>
              <a:t>創辦人馬克</a:t>
            </a:r>
            <a:r>
              <a:rPr lang="en-US" altLang="zh-TW" sz="2400" dirty="0" smtClean="0"/>
              <a:t>‧</a:t>
            </a:r>
            <a:r>
              <a:rPr lang="zh-TW" altLang="en-US" sz="2400" dirty="0" smtClean="0"/>
              <a:t>祖</a:t>
            </a:r>
            <a:r>
              <a:rPr lang="zh-TW" altLang="en-US" sz="2400" dirty="0"/>
              <a:t>克柏</a:t>
            </a:r>
            <a:r>
              <a:rPr lang="en-US" altLang="zh-TW" sz="2400" dirty="0"/>
              <a:t>(Mark Zuckerberg)</a:t>
            </a:r>
            <a:r>
              <a:rPr lang="zh-TW" altLang="en-US" sz="2400" dirty="0"/>
              <a:t>、台塑集團創辦人王永慶、鴻海集團董事長</a:t>
            </a:r>
            <a:r>
              <a:rPr lang="zh-TW" altLang="en-US" sz="2400" dirty="0" smtClean="0"/>
              <a:t>郭台銘</a:t>
            </a:r>
            <a:r>
              <a:rPr lang="zh-TW" altLang="en-US" sz="2400" dirty="0"/>
              <a:t>等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endParaRPr lang="zh-TW" altLang="en-US" sz="1000" dirty="0"/>
          </a:p>
          <a:p>
            <a:pPr marL="0" indent="0">
              <a:buNone/>
            </a:pPr>
            <a:r>
              <a:rPr lang="zh-TW" altLang="en-US" sz="2400" dirty="0"/>
              <a:t>近幾年來，有愈來愈多人不願受雇於人，選擇自己當老闆，而走上</a:t>
            </a:r>
            <a:r>
              <a:rPr lang="zh-TW" altLang="en-US" sz="2400" dirty="0" smtClean="0"/>
              <a:t>創業</a:t>
            </a:r>
            <a:r>
              <a:rPr lang="zh-TW" altLang="en-US" sz="2400" dirty="0"/>
              <a:t>之路，包括開設實體商店、個人工作室、網路商店或加入連鎖加盟</a:t>
            </a:r>
            <a:r>
              <a:rPr lang="zh-TW" altLang="en-US" sz="2400" dirty="0" smtClean="0"/>
              <a:t>體系等</a:t>
            </a:r>
            <a:r>
              <a:rPr lang="zh-TW" altLang="en-US" sz="2400" dirty="0"/>
              <a:t>，以下將介紹「</a:t>
            </a:r>
            <a:r>
              <a:rPr lang="zh-TW" altLang="en-US" sz="2400" b="1" dirty="0">
                <a:solidFill>
                  <a:srgbClr val="00B0F0"/>
                </a:solidFill>
              </a:rPr>
              <a:t>個人工作室</a:t>
            </a:r>
            <a:r>
              <a:rPr lang="zh-TW" altLang="en-US" sz="2400" dirty="0"/>
              <a:t>」與「</a:t>
            </a:r>
            <a:r>
              <a:rPr lang="zh-TW" altLang="en-US" sz="2400" b="1" dirty="0">
                <a:solidFill>
                  <a:srgbClr val="00B0F0"/>
                </a:solidFill>
              </a:rPr>
              <a:t>網路開業</a:t>
            </a:r>
            <a:r>
              <a:rPr lang="zh-TW" altLang="en-US" sz="2400" dirty="0"/>
              <a:t>」這兩種常見的創業</a:t>
            </a:r>
            <a:r>
              <a:rPr lang="zh-TW" altLang="en-US" sz="2400" dirty="0" smtClean="0"/>
              <a:t>方式</a:t>
            </a:r>
            <a:r>
              <a:rPr lang="zh-TW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1476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39752" y="1974081"/>
            <a:ext cx="6336704" cy="1101725"/>
          </a:xfrm>
        </p:spPr>
        <p:txBody>
          <a:bodyPr/>
          <a:lstStyle/>
          <a:p>
            <a:r>
              <a:rPr lang="zh-TW" altLang="en-US" dirty="0"/>
              <a:t>個人工作室</a:t>
            </a:r>
            <a:r>
              <a:rPr lang="en-US" altLang="zh-TW" dirty="0"/>
              <a:t>(SOHO</a:t>
            </a:r>
            <a:r>
              <a:rPr lang="en-US" altLang="zh-TW" dirty="0" smtClean="0"/>
              <a:t>)</a:t>
            </a:r>
            <a:r>
              <a:rPr lang="zh-TW" altLang="en-US" dirty="0" smtClean="0"/>
              <a:t>與</a:t>
            </a:r>
            <a:r>
              <a:rPr lang="en-US" altLang="zh-TW" dirty="0" smtClean="0"/>
              <a:t>					</a:t>
            </a:r>
            <a:r>
              <a:rPr lang="zh-TW" altLang="en-US" dirty="0" smtClean="0"/>
              <a:t>網路</a:t>
            </a:r>
            <a:r>
              <a:rPr lang="zh-TW" altLang="en-US" dirty="0"/>
              <a:t>開業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2195736" y="1204367"/>
            <a:ext cx="2304256" cy="935335"/>
          </a:xfrm>
        </p:spPr>
        <p:txBody>
          <a:bodyPr/>
          <a:lstStyle/>
          <a:p>
            <a:r>
              <a:rPr lang="en-US" altLang="zh-TW" dirty="0" smtClean="0"/>
              <a:t>2-3.1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9977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一、個人工作室</a:t>
            </a:r>
            <a:r>
              <a:rPr lang="en-US" altLang="zh-TW" dirty="0"/>
              <a:t>(SOHO)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hangingPunct="0">
              <a:buNone/>
            </a:pPr>
            <a:r>
              <a:rPr lang="zh-TW" altLang="en-US" sz="2400" dirty="0"/>
              <a:t>個人工作室</a:t>
            </a:r>
            <a:r>
              <a:rPr lang="zh-TW" altLang="en-US" sz="2400" dirty="0" smtClean="0"/>
              <a:t>（</a:t>
            </a:r>
            <a:r>
              <a:rPr lang="en-US" altLang="zh-TW" sz="2400" dirty="0" smtClean="0"/>
              <a:t>Small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Office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Home Office</a:t>
            </a:r>
            <a:r>
              <a:rPr lang="zh-TW" altLang="en-US" sz="2400" dirty="0"/>
              <a:t>，簡稱</a:t>
            </a:r>
            <a:r>
              <a:rPr lang="en-US" altLang="zh-TW" sz="2400" b="1" dirty="0">
                <a:solidFill>
                  <a:srgbClr val="00B0F0"/>
                </a:solidFill>
              </a:rPr>
              <a:t>SOHO</a:t>
            </a:r>
            <a:r>
              <a:rPr lang="zh-TW" altLang="en-US" sz="2400" dirty="0"/>
              <a:t>）起源於美國，是指</a:t>
            </a:r>
            <a:r>
              <a:rPr lang="zh-TW" altLang="en-US" sz="2400" b="1" dirty="0">
                <a:solidFill>
                  <a:srgbClr val="00B0F0"/>
                </a:solidFill>
              </a:rPr>
              <a:t>小型的家庭辦公室</a:t>
            </a:r>
            <a:r>
              <a:rPr lang="zh-TW" altLang="en-US" sz="2400" dirty="0"/>
              <a:t>。由於</a:t>
            </a:r>
            <a:r>
              <a:rPr lang="en-US" altLang="zh-TW" sz="2400" dirty="0" smtClean="0"/>
              <a:t>SOHO</a:t>
            </a:r>
            <a:r>
              <a:rPr lang="zh-TW" altLang="en-US" sz="2400" dirty="0" smtClean="0"/>
              <a:t>族</a:t>
            </a:r>
            <a:r>
              <a:rPr lang="zh-TW" altLang="en-US" sz="2400" dirty="0"/>
              <a:t>可以在家工作，因此</a:t>
            </a:r>
            <a:r>
              <a:rPr lang="zh-TW" altLang="en-US" sz="2400" b="1" dirty="0">
                <a:solidFill>
                  <a:srgbClr val="00B0F0"/>
                </a:solidFill>
              </a:rPr>
              <a:t>工作時間較有彈性</a:t>
            </a:r>
            <a:r>
              <a:rPr lang="zh-TW" altLang="en-US" sz="2400" dirty="0"/>
              <a:t>，且</a:t>
            </a:r>
            <a:r>
              <a:rPr lang="zh-TW" altLang="en-US" sz="2400" b="1" dirty="0">
                <a:solidFill>
                  <a:srgbClr val="00B0F0"/>
                </a:solidFill>
              </a:rPr>
              <a:t>自主性較高</a:t>
            </a:r>
            <a:r>
              <a:rPr lang="zh-TW" altLang="en-US" sz="2400" dirty="0"/>
              <a:t>，又能</a:t>
            </a:r>
            <a:r>
              <a:rPr lang="zh-TW" altLang="en-US" sz="2400" b="1" dirty="0">
                <a:solidFill>
                  <a:srgbClr val="00B0F0"/>
                </a:solidFill>
              </a:rPr>
              <a:t>兼顧家庭與工作</a:t>
            </a:r>
            <a:r>
              <a:rPr lang="zh-TW" altLang="en-US" sz="2400" dirty="0"/>
              <a:t>，故為小額創業的選擇之一。例如馬克、</a:t>
            </a:r>
            <a:r>
              <a:rPr lang="en-US" altLang="zh-TW" sz="2400" dirty="0" smtClean="0"/>
              <a:t>Duncan</a:t>
            </a:r>
            <a:r>
              <a:rPr lang="zh-TW" altLang="en-US" sz="2400" dirty="0" smtClean="0"/>
              <a:t>等</a:t>
            </a:r>
            <a:r>
              <a:rPr lang="zh-TW" altLang="en-US" sz="2400" dirty="0"/>
              <a:t>圖文創作者。</a:t>
            </a:r>
          </a:p>
        </p:txBody>
      </p:sp>
    </p:spTree>
    <p:extLst>
      <p:ext uri="{BB962C8B-B14F-4D97-AF65-F5344CB8AC3E}">
        <p14:creationId xmlns:p14="http://schemas.microsoft.com/office/powerpoint/2010/main" val="18344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一、個人工作室</a:t>
            </a:r>
            <a:r>
              <a:rPr lang="en-US" altLang="zh-TW" dirty="0"/>
              <a:t>(SOHO)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395536" y="1131590"/>
            <a:ext cx="8353177" cy="352874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300" dirty="0"/>
              <a:t>常見的</a:t>
            </a:r>
            <a:r>
              <a:rPr lang="en-US" altLang="zh-TW" sz="2300" dirty="0"/>
              <a:t>SOHO </a:t>
            </a:r>
            <a:r>
              <a:rPr lang="zh-TW" altLang="en-US" sz="2300" dirty="0"/>
              <a:t>族，依「工作性質」區分，可分為以下幾種</a:t>
            </a:r>
            <a:r>
              <a:rPr lang="zh-TW" altLang="en-US" sz="2300" dirty="0" smtClean="0"/>
              <a:t>類型：</a:t>
            </a:r>
            <a:endParaRPr lang="zh-TW" altLang="en-US" sz="23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763364"/>
              </p:ext>
            </p:extLst>
          </p:nvPr>
        </p:nvGraphicFramePr>
        <p:xfrm>
          <a:off x="0" y="1707654"/>
          <a:ext cx="9144000" cy="345835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38243"/>
                <a:gridCol w="3923680"/>
                <a:gridCol w="3682077"/>
              </a:tblGrid>
              <a:tr h="43469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類型</a:t>
                      </a:r>
                      <a:endParaRPr lang="zh-TW" altLang="en-US"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  <a:endParaRPr lang="zh-TW" altLang="en-US"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實例</a:t>
                      </a:r>
                      <a:endParaRPr lang="zh-TW" altLang="en-US"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28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創意類</a:t>
                      </a:r>
                      <a:r>
                        <a:rPr lang="en-US" altLang="zh-TW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SOHO</a:t>
                      </a:r>
                      <a:endParaRPr lang="en-US" altLang="zh-TW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從事創作或設計的工作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圖文創作者、廣告設計者、</a:t>
                      </a:r>
                      <a:endParaRPr lang="en-US" altLang="zh-TW" sz="2000" b="1" u="none" strike="noStrike" kern="12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音樂創作者等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資訊類</a:t>
                      </a:r>
                      <a:r>
                        <a:rPr lang="en-US" altLang="zh-TW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SOHO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從事電腦軟體設計或硬體維護的工作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軟體設計者、網頁設計者、</a:t>
                      </a:r>
                      <a:endParaRPr lang="en-US" altLang="zh-TW" sz="2000" b="1" u="none" strike="noStrike" kern="12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系統維護者等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諮詢類</a:t>
                      </a:r>
                      <a:r>
                        <a:rPr lang="en-US" altLang="zh-TW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SOHO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從事溝通的工作，並提供專業知識諮詢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顧問、代書、律師、</a:t>
                      </a:r>
                      <a:endParaRPr lang="en-US" altLang="zh-TW" sz="2000" b="1" u="none" strike="noStrike" kern="12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心理諮詢師等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28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業務類</a:t>
                      </a:r>
                      <a:r>
                        <a:rPr lang="en-US" altLang="zh-TW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SOHO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從事銷售的工作</a:t>
                      </a:r>
                      <a:endParaRPr lang="zh-TW" altLang="en-US" sz="2000" b="1" i="0" u="none" strike="noStrike" kern="1200" baseline="0" dirty="0" smtClean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房仲業務、保險業務、</a:t>
                      </a:r>
                      <a:endParaRPr lang="en-US" altLang="zh-TW" sz="2000" b="1" u="none" strike="noStrike" kern="1200" baseline="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000" b="1" u="none" strike="noStrike" kern="1200" baseline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傳銷人員等</a:t>
                      </a:r>
                      <a:endParaRPr lang="zh-TW" altLang="en-US" sz="20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32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en-US" altLang="zh-TW" sz="3200" dirty="0" smtClean="0"/>
              <a:t>Hoffice</a:t>
            </a:r>
            <a:r>
              <a:rPr lang="zh-TW" altLang="en-US" sz="3200" dirty="0" smtClean="0"/>
              <a:t>讓</a:t>
            </a:r>
            <a:r>
              <a:rPr lang="zh-TW" altLang="en-US" sz="3200" dirty="0"/>
              <a:t>陌生人來我家工作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4"/>
            <a:ext cx="8219256" cy="3096344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自瑞典興起的新工作方式「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Hoffice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」，為「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Home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」和「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Office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」的合體單字，主要是結合「家」與「辦公室」的概念，鼓勵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SOHO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族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將自己家，開放給其他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SOHO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族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SOHO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族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之間可以共享資源，互相幫忙解決問題。目前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Hoffice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據點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，已從歐洲擴展到美洲及亞洲，並在各大城市中設有據點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35646"/>
            <a:ext cx="5687816" cy="408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55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2895415" y="3418116"/>
            <a:ext cx="2879435" cy="497097"/>
            <a:chOff x="2895415" y="3418116"/>
            <a:chExt cx="2879435" cy="497097"/>
          </a:xfrm>
        </p:grpSpPr>
        <p:sp>
          <p:nvSpPr>
            <p:cNvPr id="28" name="直接连接符 25"/>
            <p:cNvSpPr>
              <a:spLocks noChangeShapeType="1"/>
            </p:cNvSpPr>
            <p:nvPr/>
          </p:nvSpPr>
          <p:spPr bwMode="auto">
            <a:xfrm rot="21338737">
              <a:off x="5087026" y="3418116"/>
              <a:ext cx="687824" cy="162719"/>
            </a:xfrm>
            <a:prstGeom prst="line">
              <a:avLst/>
            </a:prstGeom>
            <a:noFill/>
            <a:ln w="12700">
              <a:solidFill>
                <a:srgbClr val="3F3F3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27" tIns="45715" rIns="91427" bIns="45715"/>
            <a:lstStyle/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直接连接符 21"/>
            <p:cNvSpPr>
              <a:spLocks noChangeShapeType="1"/>
            </p:cNvSpPr>
            <p:nvPr/>
          </p:nvSpPr>
          <p:spPr bwMode="auto">
            <a:xfrm rot="21338737" flipH="1">
              <a:off x="2895415" y="3668064"/>
              <a:ext cx="610454" cy="247149"/>
            </a:xfrm>
            <a:prstGeom prst="line">
              <a:avLst/>
            </a:prstGeom>
            <a:noFill/>
            <a:ln w="12700">
              <a:solidFill>
                <a:srgbClr val="3F3F3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27" tIns="45715" rIns="91427" bIns="45715"/>
            <a:lstStyle/>
            <a:p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二、網路開業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隨著網際網路普及後，許多民眾紛紛透過網路來創業，常見的網路</a:t>
            </a:r>
            <a:r>
              <a:rPr lang="zh-TW" altLang="en-US" sz="2400" dirty="0" smtClean="0"/>
              <a:t>開業型態有</a:t>
            </a:r>
            <a:r>
              <a:rPr lang="zh-TW" altLang="en-US" sz="2400" dirty="0"/>
              <a:t>三</a:t>
            </a:r>
            <a:r>
              <a:rPr lang="zh-TW" altLang="en-US" sz="2400" dirty="0" smtClean="0"/>
              <a:t>種，包括：</a:t>
            </a:r>
            <a:endParaRPr lang="zh-TW" altLang="en-US" sz="2400" dirty="0"/>
          </a:p>
        </p:txBody>
      </p:sp>
      <p:sp>
        <p:nvSpPr>
          <p:cNvPr id="40" name="Rectangle 30">
            <a:extLst>
              <a:ext uri="{FF2B5EF4-FFF2-40B4-BE49-F238E27FC236}">
                <a16:creationId xmlns="" xmlns:a16="http://schemas.microsoft.com/office/drawing/2014/main" id="{295C1755-EB0E-4EF5-9486-75CC4E0AF43D}"/>
              </a:ext>
            </a:extLst>
          </p:cNvPr>
          <p:cNvSpPr/>
          <p:nvPr/>
        </p:nvSpPr>
        <p:spPr>
          <a:xfrm>
            <a:off x="4752664" y="-5091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5292080" y="2414571"/>
            <a:ext cx="3523722" cy="2311632"/>
            <a:chOff x="5292080" y="2414571"/>
            <a:chExt cx="3523722" cy="2311632"/>
          </a:xfrm>
        </p:grpSpPr>
        <p:sp>
          <p:nvSpPr>
            <p:cNvPr id="39" name="Rectangle 30">
              <a:extLst>
                <a:ext uri="{FF2B5EF4-FFF2-40B4-BE49-F238E27FC236}">
                  <a16:creationId xmlns="" xmlns:a16="http://schemas.microsoft.com/office/drawing/2014/main" id="{6FE8B239-DFAD-40C4-91B9-D6F9DB358056}"/>
                </a:ext>
              </a:extLst>
            </p:cNvPr>
            <p:cNvSpPr/>
            <p:nvPr/>
          </p:nvSpPr>
          <p:spPr>
            <a:xfrm>
              <a:off x="5292080" y="2414571"/>
              <a:ext cx="35237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3.</a:t>
              </a:r>
              <a:r>
                <a:rPr lang="zh-TW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經營社群網站與部落</a:t>
              </a:r>
              <a:r>
                <a:rPr lang="zh-TW" altLang="en-US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格</a:t>
              </a:r>
              <a:endParaRPr lang="en-US" sz="24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grpSp>
          <p:nvGrpSpPr>
            <p:cNvPr id="44" name="群組 43"/>
            <p:cNvGrpSpPr/>
            <p:nvPr/>
          </p:nvGrpSpPr>
          <p:grpSpPr>
            <a:xfrm rot="20364061">
              <a:off x="5745701" y="3013291"/>
              <a:ext cx="1714501" cy="1712912"/>
              <a:chOff x="6254700" y="3960711"/>
              <a:chExt cx="1714501" cy="1712912"/>
            </a:xfrm>
            <a:solidFill>
              <a:srgbClr val="2BC7A2"/>
            </a:solidFill>
          </p:grpSpPr>
          <p:sp>
            <p:nvSpPr>
              <p:cNvPr id="45" name="椭圆 35"/>
              <p:cNvSpPr>
                <a:spLocks noChangeAspect="1" noChangeArrowheads="1"/>
              </p:cNvSpPr>
              <p:nvPr/>
            </p:nvSpPr>
            <p:spPr bwMode="auto">
              <a:xfrm>
                <a:off x="6321375" y="4124224"/>
                <a:ext cx="252413" cy="250825"/>
              </a:xfrm>
              <a:prstGeom prst="ellipse">
                <a:avLst/>
              </a:prstGeom>
              <a:grpFill/>
              <a:ln w="76200"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椭圆 36"/>
              <p:cNvSpPr>
                <a:spLocks noChangeAspect="1" noChangeArrowheads="1"/>
              </p:cNvSpPr>
              <p:nvPr/>
            </p:nvSpPr>
            <p:spPr bwMode="auto">
              <a:xfrm>
                <a:off x="7716789" y="5171974"/>
                <a:ext cx="252412" cy="252413"/>
              </a:xfrm>
              <a:prstGeom prst="ellipse">
                <a:avLst/>
              </a:prstGeom>
              <a:grpFill/>
              <a:ln w="76200"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39"/>
              <p:cNvSpPr>
                <a:spLocks noChangeArrowheads="1"/>
              </p:cNvSpPr>
              <p:nvPr/>
            </p:nvSpPr>
            <p:spPr bwMode="auto">
              <a:xfrm>
                <a:off x="6254700" y="3960711"/>
                <a:ext cx="1712913" cy="1712912"/>
              </a:xfrm>
              <a:prstGeom prst="ellipse">
                <a:avLst/>
              </a:prstGeom>
              <a:grpFill/>
              <a:ln w="76200"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59" name="圖片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243" y="3392479"/>
              <a:ext cx="581515" cy="581515"/>
            </a:xfrm>
            <a:prstGeom prst="rect">
              <a:avLst/>
            </a:prstGeom>
          </p:spPr>
        </p:pic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8196" y="3823143"/>
              <a:ext cx="539345" cy="539345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611560" y="2536171"/>
            <a:ext cx="2321363" cy="2472030"/>
            <a:chOff x="611560" y="2536171"/>
            <a:chExt cx="2321363" cy="2472030"/>
          </a:xfrm>
        </p:grpSpPr>
        <p:sp>
          <p:nvSpPr>
            <p:cNvPr id="38" name="Rectangle 30">
              <a:extLst>
                <a:ext uri="{FF2B5EF4-FFF2-40B4-BE49-F238E27FC236}">
                  <a16:creationId xmlns="" xmlns:a16="http://schemas.microsoft.com/office/drawing/2014/main" id="{210704F8-37B6-42A2-9849-343E993B98EE}"/>
                </a:ext>
              </a:extLst>
            </p:cNvPr>
            <p:cNvSpPr/>
            <p:nvPr/>
          </p:nvSpPr>
          <p:spPr>
            <a:xfrm>
              <a:off x="611560" y="2536171"/>
              <a:ext cx="22926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1.</a:t>
              </a:r>
              <a:r>
                <a:rPr lang="zh-TW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開設網路商店</a:t>
              </a:r>
              <a:endParaRPr lang="en-US" sz="24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grpSp>
          <p:nvGrpSpPr>
            <p:cNvPr id="53" name="群組 52"/>
            <p:cNvGrpSpPr/>
            <p:nvPr/>
          </p:nvGrpSpPr>
          <p:grpSpPr>
            <a:xfrm rot="17406834">
              <a:off x="1059850" y="3135128"/>
              <a:ext cx="1888902" cy="1857244"/>
              <a:chOff x="6078711" y="3960711"/>
              <a:chExt cx="1888902" cy="1857244"/>
            </a:xfrm>
            <a:solidFill>
              <a:srgbClr val="3BB6B7"/>
            </a:solidFill>
          </p:grpSpPr>
          <p:sp>
            <p:nvSpPr>
              <p:cNvPr id="54" name="椭圆 35"/>
              <p:cNvSpPr>
                <a:spLocks noChangeAspect="1" noChangeArrowheads="1"/>
              </p:cNvSpPr>
              <p:nvPr/>
            </p:nvSpPr>
            <p:spPr bwMode="auto">
              <a:xfrm>
                <a:off x="6078711" y="4643008"/>
                <a:ext cx="252413" cy="2508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椭圆 36"/>
              <p:cNvSpPr>
                <a:spLocks noChangeAspect="1" noChangeArrowheads="1"/>
              </p:cNvSpPr>
              <p:nvPr/>
            </p:nvSpPr>
            <p:spPr bwMode="auto">
              <a:xfrm>
                <a:off x="7333090" y="5565542"/>
                <a:ext cx="252412" cy="25241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椭圆 39"/>
              <p:cNvSpPr>
                <a:spLocks noChangeArrowheads="1"/>
              </p:cNvSpPr>
              <p:nvPr/>
            </p:nvSpPr>
            <p:spPr bwMode="auto">
              <a:xfrm>
                <a:off x="6254700" y="3960711"/>
                <a:ext cx="1712913" cy="1712912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213" y="3388585"/>
              <a:ext cx="1064768" cy="1064768"/>
            </a:xfrm>
            <a:prstGeom prst="rect">
              <a:avLst/>
            </a:prstGeom>
          </p:spPr>
        </p:pic>
      </p:grpSp>
      <p:grpSp>
        <p:nvGrpSpPr>
          <p:cNvPr id="66" name="群組 65"/>
          <p:cNvGrpSpPr/>
          <p:nvPr/>
        </p:nvGrpSpPr>
        <p:grpSpPr>
          <a:xfrm>
            <a:off x="3222056" y="2232851"/>
            <a:ext cx="2388253" cy="2320881"/>
            <a:chOff x="3222056" y="2232851"/>
            <a:chExt cx="2388253" cy="2320881"/>
          </a:xfrm>
        </p:grpSpPr>
        <p:sp>
          <p:nvSpPr>
            <p:cNvPr id="41" name="Rectangle 30">
              <a:extLst>
                <a:ext uri="{FF2B5EF4-FFF2-40B4-BE49-F238E27FC236}">
                  <a16:creationId xmlns="" xmlns:a16="http://schemas.microsoft.com/office/drawing/2014/main" id="{72F53069-95DA-4F8B-8908-F219E5DF2D39}"/>
                </a:ext>
              </a:extLst>
            </p:cNvPr>
            <p:cNvSpPr/>
            <p:nvPr/>
          </p:nvSpPr>
          <p:spPr>
            <a:xfrm>
              <a:off x="3317694" y="4092067"/>
              <a:ext cx="22926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2.</a:t>
              </a:r>
              <a:r>
                <a:rPr lang="zh-TW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經營網路</a:t>
              </a:r>
              <a:r>
                <a:rPr lang="zh-TW" altLang="en-US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拍賣</a:t>
              </a:r>
              <a:endParaRPr lang="en-US" sz="24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grpSp>
          <p:nvGrpSpPr>
            <p:cNvPr id="49" name="群組 48"/>
            <p:cNvGrpSpPr/>
            <p:nvPr/>
          </p:nvGrpSpPr>
          <p:grpSpPr>
            <a:xfrm rot="18947973">
              <a:off x="3222056" y="2232851"/>
              <a:ext cx="1888902" cy="1857244"/>
              <a:chOff x="6078711" y="3960711"/>
              <a:chExt cx="1888902" cy="1857244"/>
            </a:xfrm>
            <a:pattFill prst="dkUp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</p:grpSpPr>
          <p:sp>
            <p:nvSpPr>
              <p:cNvPr id="50" name="椭圆 35"/>
              <p:cNvSpPr>
                <a:spLocks noChangeAspect="1" noChangeArrowheads="1"/>
              </p:cNvSpPr>
              <p:nvPr/>
            </p:nvSpPr>
            <p:spPr bwMode="auto">
              <a:xfrm>
                <a:off x="6078711" y="4643008"/>
                <a:ext cx="252413" cy="2508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椭圆 36"/>
              <p:cNvSpPr>
                <a:spLocks noChangeAspect="1" noChangeArrowheads="1"/>
              </p:cNvSpPr>
              <p:nvPr/>
            </p:nvSpPr>
            <p:spPr bwMode="auto">
              <a:xfrm>
                <a:off x="7333090" y="5565542"/>
                <a:ext cx="252412" cy="25241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椭圆 39"/>
              <p:cNvSpPr>
                <a:spLocks noChangeArrowheads="1"/>
              </p:cNvSpPr>
              <p:nvPr/>
            </p:nvSpPr>
            <p:spPr bwMode="auto">
              <a:xfrm>
                <a:off x="6254700" y="3960711"/>
                <a:ext cx="1712913" cy="1712912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lIns="91427" tIns="45715" rIns="91427" bIns="45715"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2664" y="2394017"/>
              <a:ext cx="1105458" cy="1105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00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開設網路商店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開設網路</a:t>
            </a:r>
            <a:r>
              <a:rPr lang="zh-TW" altLang="en-US" dirty="0" smtClean="0"/>
              <a:t>商店亦</a:t>
            </a:r>
            <a:r>
              <a:rPr lang="zh-TW" altLang="en-US" dirty="0"/>
              <a:t>為在</a:t>
            </a:r>
            <a:r>
              <a:rPr lang="zh-TW" altLang="en-US" dirty="0" smtClean="0"/>
              <a:t>網路上</a:t>
            </a:r>
            <a:r>
              <a:rPr lang="zh-TW" altLang="en-US" dirty="0"/>
              <a:t>販售商品的方法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開設方式主要</a:t>
            </a:r>
            <a:r>
              <a:rPr lang="zh-TW" altLang="en-US" dirty="0"/>
              <a:t>有兩種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包括</a:t>
            </a:r>
            <a:r>
              <a:rPr lang="zh-TW" altLang="en-US" dirty="0"/>
              <a:t>自行架設</a:t>
            </a:r>
            <a:r>
              <a:rPr lang="zh-TW" altLang="en-US" dirty="0" smtClean="0"/>
              <a:t>網路商店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及</a:t>
            </a:r>
            <a:r>
              <a:rPr lang="zh-TW" altLang="en-US" dirty="0"/>
              <a:t>利用電子商務</a:t>
            </a:r>
            <a:r>
              <a:rPr lang="zh-TW" altLang="en-US" dirty="0" smtClean="0"/>
              <a:t>平台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（</a:t>
            </a:r>
            <a:r>
              <a:rPr lang="zh-TW" altLang="en-US" dirty="0"/>
              <a:t>如</a:t>
            </a:r>
            <a:r>
              <a:rPr lang="en-US" altLang="zh-TW" dirty="0"/>
              <a:t>Yahoo! </a:t>
            </a:r>
            <a:r>
              <a:rPr lang="zh-TW" altLang="en-US" dirty="0"/>
              <a:t>奇摩超級商城</a:t>
            </a:r>
            <a:r>
              <a:rPr lang="zh-TW" altLang="en-US" dirty="0" smtClean="0"/>
              <a:t>、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err="1" smtClean="0"/>
              <a:t>PChome</a:t>
            </a:r>
            <a:r>
              <a:rPr lang="zh-TW" altLang="en-US" dirty="0" smtClean="0"/>
              <a:t>商店</a:t>
            </a:r>
            <a:r>
              <a:rPr lang="zh-TW" altLang="en-US" dirty="0"/>
              <a:t>街等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來</a:t>
            </a:r>
            <a:r>
              <a:rPr lang="zh-TW" altLang="en-US" dirty="0"/>
              <a:t>建立</a:t>
            </a:r>
            <a:r>
              <a:rPr lang="zh-TW" altLang="en-US" dirty="0" smtClean="0"/>
              <a:t>網路</a:t>
            </a:r>
            <a:r>
              <a:rPr lang="zh-TW" altLang="en-US" dirty="0"/>
              <a:t>商店。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6"/>
          <a:stretch/>
        </p:blipFill>
        <p:spPr bwMode="auto">
          <a:xfrm>
            <a:off x="4427984" y="1563637"/>
            <a:ext cx="5040560" cy="337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39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95485"/>
            <a:ext cx="7144402" cy="648073"/>
          </a:xfrm>
        </p:spPr>
        <p:txBody>
          <a:bodyPr/>
          <a:lstStyle/>
          <a:p>
            <a:r>
              <a:rPr lang="zh-TW" altLang="en-US" dirty="0"/>
              <a:t>開設網路商店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由於開設網路商店可節省經營實體店面所需的租金、水電、</a:t>
            </a:r>
            <a:r>
              <a:rPr lang="zh-TW" altLang="en-US" dirty="0" smtClean="0"/>
              <a:t>人事等</a:t>
            </a:r>
            <a:r>
              <a:rPr lang="zh-TW" altLang="en-US" dirty="0"/>
              <a:t>成本，透過網路的無遠弗屆、不受空間及時間限制、購買隱密性</a:t>
            </a:r>
            <a:r>
              <a:rPr lang="zh-TW" altLang="en-US" dirty="0" smtClean="0"/>
              <a:t>高等</a:t>
            </a:r>
            <a:r>
              <a:rPr lang="zh-TW" altLang="en-US" dirty="0"/>
              <a:t>特性，使得網購市場蓬勃發展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5055" y="72008"/>
            <a:ext cx="936625" cy="627534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16091"/>
              </p:ext>
            </p:extLst>
          </p:nvPr>
        </p:nvGraphicFramePr>
        <p:xfrm>
          <a:off x="323528" y="2363086"/>
          <a:ext cx="72008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3592"/>
                <a:gridCol w="6487208"/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主要獲利來源：銷售商品的</a:t>
                      </a:r>
                      <a:r>
                        <a:rPr lang="zh-TW" altLang="en-US" sz="24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銷貨收入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實例：</a:t>
                      </a:r>
                      <a:r>
                        <a:rPr lang="en-US" altLang="zh-TW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Yahoo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！奇摩購物中心、</a:t>
                      </a:r>
                      <a:endParaRPr lang="en-US" altLang="zh-TW" sz="24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</a:t>
                      </a:r>
                      <a:r>
                        <a:rPr lang="en-US" altLang="zh-TW" sz="2400" dirty="0" err="1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PChome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購物中心、</a:t>
                      </a:r>
                      <a:endParaRPr lang="en-US" altLang="zh-TW" sz="24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博客來等。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688523" y="2382354"/>
            <a:ext cx="367042" cy="367042"/>
            <a:chOff x="1331640" y="1822375"/>
            <a:chExt cx="749594" cy="749594"/>
          </a:xfrm>
        </p:grpSpPr>
        <p:sp>
          <p:nvSpPr>
            <p:cNvPr id="8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7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88523" y="2859782"/>
            <a:ext cx="367042" cy="367042"/>
            <a:chOff x="1331640" y="1822375"/>
            <a:chExt cx="749594" cy="749594"/>
          </a:xfrm>
        </p:grpSpPr>
        <p:sp>
          <p:nvSpPr>
            <p:cNvPr id="14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15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37" y="2460013"/>
            <a:ext cx="2683487" cy="268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5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經營網路拍賣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創業者可於網路拍賣平台開設會員帳號，透過該平台販售商品</a:t>
            </a:r>
            <a:r>
              <a:rPr lang="zh-TW" altLang="en-US" dirty="0" smtClean="0"/>
              <a:t>，消費者</a:t>
            </a:r>
            <a:r>
              <a:rPr lang="zh-TW" altLang="en-US" dirty="0"/>
              <a:t>可以競價的方式或直接下單購買商品。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114903"/>
              </p:ext>
            </p:extLst>
          </p:nvPr>
        </p:nvGraphicFramePr>
        <p:xfrm>
          <a:off x="323528" y="1923678"/>
          <a:ext cx="7200800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3592"/>
                <a:gridCol w="6487208"/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主要獲利來源：商品進貨與銷貨價格的</a:t>
                      </a:r>
                      <a:r>
                        <a:rPr lang="zh-TW" altLang="en-US" sz="24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價差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實例：</a:t>
                      </a:r>
                      <a:r>
                        <a:rPr lang="en-US" altLang="zh-TW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Yahoo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！奇摩拍賣、</a:t>
                      </a:r>
                      <a:endParaRPr lang="en-US" altLang="zh-TW" sz="24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露天拍賣、</a:t>
                      </a:r>
                      <a:endParaRPr lang="en-US" altLang="zh-TW" sz="24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蝦皮拍賣等。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群組 6"/>
          <p:cNvGrpSpPr/>
          <p:nvPr/>
        </p:nvGrpSpPr>
        <p:grpSpPr>
          <a:xfrm>
            <a:off x="688523" y="1942946"/>
            <a:ext cx="367042" cy="367042"/>
            <a:chOff x="1331640" y="1822375"/>
            <a:chExt cx="749594" cy="749594"/>
          </a:xfrm>
        </p:grpSpPr>
        <p:sp>
          <p:nvSpPr>
            <p:cNvPr id="8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9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688523" y="2420374"/>
            <a:ext cx="367042" cy="367042"/>
            <a:chOff x="1331640" y="1822375"/>
            <a:chExt cx="749594" cy="749594"/>
          </a:xfrm>
        </p:grpSpPr>
        <p:sp>
          <p:nvSpPr>
            <p:cNvPr id="11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12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436745"/>
            <a:ext cx="25717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6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zh-TW" altLang="en-US" sz="2800" dirty="0"/>
              <a:t>全民賣家時代來臨，「蝦皮拍賣」手機隨拍隨賣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2304256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隨著行動裝置普及，使用手機購物的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民眾逐漸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增加，來自新加坡的行動拍賣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「蝦皮拍賣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」，一開始主打年輕學生，讓賣家可簡單在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手機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上做買賣，並靠著「免運費、免手續費」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行銷策略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，在台灣打響知名度。此外，賣家除了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支付上架費，還有第三方支付「蝦皮承諾」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，讓買家先付款，收到商品後再撥款給賣家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，以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確保買賣交易安全。</a:t>
            </a:r>
          </a:p>
        </p:txBody>
      </p:sp>
    </p:spTree>
    <p:extLst>
      <p:ext uri="{BB962C8B-B14F-4D97-AF65-F5344CB8AC3E}">
        <p14:creationId xmlns:p14="http://schemas.microsoft.com/office/powerpoint/2010/main" val="233752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zh-TW" altLang="en-US" sz="2800" dirty="0"/>
              <a:t>全民賣家時代來臨，「蝦皮拍賣」手機隨拍隨賣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201622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另一方面，「蝦皮拍賣」觀察到傳統商業模式分類的購物體驗，已無法滿足消費者需求，因此決定整合旗下「拍賣」與「商城」兩大模式，並升級為「蝦皮購物」，讓消費者於同一個平台上操作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 rot="20457061">
            <a:off x="6093264" y="1464973"/>
            <a:ext cx="2533571" cy="5139687"/>
            <a:chOff x="5058717" y="28575"/>
            <a:chExt cx="2914997" cy="591346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560" b="9367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27760">
              <a:off x="5058717" y="439402"/>
              <a:ext cx="2914997" cy="5237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28575"/>
              <a:ext cx="2880320" cy="5913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06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經營社群網站或部落格</a:t>
            </a:r>
            <a:r>
              <a:rPr lang="en-US" altLang="zh-TW" dirty="0"/>
              <a:t>(Blog)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394075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dirty="0"/>
              <a:t>創業者加入會員後，可在社群網站或部落格平台上，分享個人</a:t>
            </a:r>
            <a:r>
              <a:rPr lang="zh-TW" altLang="en-US" dirty="0" smtClean="0"/>
              <a:t>動態</a:t>
            </a:r>
            <a:r>
              <a:rPr lang="zh-TW" altLang="en-US" dirty="0"/>
              <a:t>、心得、照片、影片等資訊，並與其他網友進行互動，或與廠商</a:t>
            </a:r>
            <a:r>
              <a:rPr lang="zh-TW" altLang="en-US" dirty="0" smtClean="0"/>
              <a:t>合作</a:t>
            </a:r>
            <a:r>
              <a:rPr lang="zh-TW" altLang="en-US" dirty="0"/>
              <a:t>撰寫業配文章、直播賣東西。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3.</a:t>
            </a:r>
            <a:endParaRPr lang="zh-TW" altLang="en-US" sz="44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376689"/>
              </p:ext>
            </p:extLst>
          </p:nvPr>
        </p:nvGraphicFramePr>
        <p:xfrm>
          <a:off x="323528" y="2293982"/>
          <a:ext cx="720080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3592"/>
                <a:gridCol w="6487208"/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主要獲利來源：</a:t>
                      </a:r>
                      <a:r>
                        <a:rPr lang="zh-TW" altLang="en-US" sz="24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網路廣告費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zh-TW" altLang="en-US" sz="24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業配合作費用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實例：</a:t>
                      </a:r>
                      <a:r>
                        <a:rPr lang="en-US" altLang="zh-TW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Facebook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Twitter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lang="en-US" altLang="zh-TW" sz="24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痞客邦、交友</a:t>
                      </a:r>
                      <a:r>
                        <a:rPr lang="en-US" altLang="zh-TW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APP </a:t>
                      </a:r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等。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688523" y="2313250"/>
            <a:ext cx="367042" cy="367042"/>
            <a:chOff x="1331640" y="1822375"/>
            <a:chExt cx="749594" cy="749594"/>
          </a:xfrm>
        </p:grpSpPr>
        <p:sp>
          <p:nvSpPr>
            <p:cNvPr id="7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8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688523" y="2790678"/>
            <a:ext cx="367042" cy="367042"/>
            <a:chOff x="1331640" y="1822375"/>
            <a:chExt cx="749594" cy="749594"/>
          </a:xfrm>
        </p:grpSpPr>
        <p:sp>
          <p:nvSpPr>
            <p:cNvPr id="10" name="椭圆 21">
              <a:extLst>
                <a:ext uri="{FF2B5EF4-FFF2-40B4-BE49-F238E27FC236}">
                  <a16:creationId xmlns="" xmlns:a16="http://schemas.microsoft.com/office/drawing/2014/main" id="{8F699F38-9D27-4C9A-8869-9B9ADEAB4F39}"/>
                </a:ext>
              </a:extLst>
            </p:cNvPr>
            <p:cNvSpPr/>
            <p:nvPr/>
          </p:nvSpPr>
          <p:spPr>
            <a:xfrm>
              <a:off x="1331640" y="1822375"/>
              <a:ext cx="749594" cy="7495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577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F2F2F2"/>
                </a:solidFill>
                <a:latin typeface="汉仪雅酷黑W" panose="00020600040101010101" pitchFamily="18" charset="-122"/>
                <a:ea typeface="汉仪雅酷黑W" panose="00020600040101010101" pitchFamily="18" charset="-122"/>
              </a:endParaRPr>
            </a:p>
          </p:txBody>
        </p:sp>
        <p:sp>
          <p:nvSpPr>
            <p:cNvPr id="11" name="箭头: 右 7">
              <a:extLst>
                <a:ext uri="{FF2B5EF4-FFF2-40B4-BE49-F238E27FC236}">
                  <a16:creationId xmlns="" xmlns:a16="http://schemas.microsoft.com/office/drawing/2014/main" id="{D778837B-BFC0-4847-BB67-3D4CCDFE2D94}"/>
                </a:ext>
              </a:extLst>
            </p:cNvPr>
            <p:cNvSpPr/>
            <p:nvPr/>
          </p:nvSpPr>
          <p:spPr>
            <a:xfrm rot="10800000" flipH="1">
              <a:off x="1331640" y="1981148"/>
              <a:ext cx="571771" cy="432048"/>
            </a:xfrm>
            <a:prstGeom prst="rightArrow">
              <a:avLst/>
            </a:prstGeom>
            <a:solidFill>
              <a:srgbClr val="F577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47646"/>
            <a:ext cx="1574356" cy="157435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27" y="3634824"/>
            <a:ext cx="1460188" cy="146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zh-TW" altLang="en-US" sz="3200" dirty="0"/>
              <a:t>直播平台興起，帶動「網紅經濟」商機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201622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影音平台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YouTube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全球各地的素人上傳影片及音樂，熱門影片的點閱率甚至可達數億次，因此孕育出許多網路紅人。隨著智慧型手機及行動網路普及，也掀起網路直播熱潮，各式各樣的直播平台興起，如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Twitch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Facebook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Instagram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紛紛加入競爭，也讓每個人都有機會從素人變成網路紅人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300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987574"/>
            <a:ext cx="8229600" cy="720080"/>
          </a:xfrm>
        </p:spPr>
        <p:txBody>
          <a:bodyPr/>
          <a:lstStyle/>
          <a:p>
            <a:r>
              <a:rPr lang="zh-TW" altLang="en-US" sz="3200" dirty="0"/>
              <a:t>直播平台興起，帶動「網紅經濟」商機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201622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由於直播具備即時性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和互動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性，可吸引大批網友的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，許多業者看準此商機，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都希望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藉由「網紅」的影響力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，來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推廣自家商品，也創造出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的「網紅經濟」。</a:t>
            </a:r>
            <a:endParaRPr lang="zh-TW" alt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020" y="1635646"/>
            <a:ext cx="5422928" cy="350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22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2067694"/>
            <a:ext cx="5544616" cy="1101725"/>
          </a:xfrm>
        </p:spPr>
        <p:txBody>
          <a:bodyPr/>
          <a:lstStyle/>
          <a:p>
            <a:r>
              <a:rPr lang="zh-TW" altLang="en-US" dirty="0"/>
              <a:t>風險與潛在商業機會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2195736" y="1203598"/>
            <a:ext cx="2304256" cy="935335"/>
          </a:xfrm>
        </p:spPr>
        <p:txBody>
          <a:bodyPr/>
          <a:lstStyle/>
          <a:p>
            <a:r>
              <a:rPr lang="en-US" altLang="zh-TW" dirty="0" smtClean="0"/>
              <a:t>2-3.2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083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一、創業風險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創業風險</a:t>
            </a:r>
            <a:r>
              <a:rPr lang="zh-TW" altLang="en-US" sz="2400" dirty="0" smtClean="0"/>
              <a:t>是指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創業者</a:t>
            </a:r>
            <a:r>
              <a:rPr lang="zh-TW" altLang="en-US" sz="2400" dirty="0"/>
              <a:t>在創業及經營過程中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所</a:t>
            </a:r>
            <a:r>
              <a:rPr lang="zh-TW" altLang="en-US" sz="2400" dirty="0"/>
              <a:t>可能面臨的風險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其可分為：</a:t>
            </a:r>
            <a:endParaRPr lang="zh-TW" alt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558" y="1095374"/>
            <a:ext cx="44577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21"/>
          <p:cNvGrpSpPr/>
          <p:nvPr/>
        </p:nvGrpSpPr>
        <p:grpSpPr>
          <a:xfrm rot="16200000">
            <a:off x="1595854" y="1827851"/>
            <a:ext cx="1991853" cy="4392487"/>
            <a:chOff x="11193636" y="2692732"/>
            <a:chExt cx="3996135" cy="10123887"/>
          </a:xfrm>
        </p:grpSpPr>
        <p:grpSp>
          <p:nvGrpSpPr>
            <p:cNvPr id="18" name="Group 5"/>
            <p:cNvGrpSpPr/>
            <p:nvPr/>
          </p:nvGrpSpPr>
          <p:grpSpPr>
            <a:xfrm>
              <a:off x="11394448" y="6605626"/>
              <a:ext cx="2334579" cy="6210993"/>
              <a:chOff x="11394448" y="6605626"/>
              <a:chExt cx="2334579" cy="6210993"/>
            </a:xfrm>
            <a:solidFill>
              <a:schemeClr val="accent3"/>
            </a:solidFill>
          </p:grpSpPr>
          <p:sp>
            <p:nvSpPr>
              <p:cNvPr id="24" name="Freeform 123"/>
              <p:cNvSpPr>
                <a:spLocks noChangeArrowheads="1"/>
              </p:cNvSpPr>
              <p:nvPr/>
            </p:nvSpPr>
            <p:spPr bwMode="auto">
              <a:xfrm>
                <a:off x="11970623" y="6605626"/>
                <a:ext cx="1187678" cy="5305910"/>
              </a:xfrm>
              <a:custGeom>
                <a:avLst/>
                <a:gdLst>
                  <a:gd name="T0" fmla="*/ 0 w 1934"/>
                  <a:gd name="T1" fmla="*/ 6364 h 6365"/>
                  <a:gd name="T2" fmla="*/ 0 w 1934"/>
                  <a:gd name="T3" fmla="*/ 0 h 6365"/>
                  <a:gd name="T4" fmla="*/ 1933 w 1934"/>
                  <a:gd name="T5" fmla="*/ 1529 h 6365"/>
                  <a:gd name="T6" fmla="*/ 1933 w 1934"/>
                  <a:gd name="T7" fmla="*/ 6364 h 6365"/>
                  <a:gd name="T8" fmla="*/ 0 w 1934"/>
                  <a:gd name="T9" fmla="*/ 6364 h 6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4" h="6365">
                    <a:moveTo>
                      <a:pt x="0" y="6364"/>
                    </a:moveTo>
                    <a:lnTo>
                      <a:pt x="0" y="0"/>
                    </a:lnTo>
                    <a:lnTo>
                      <a:pt x="1933" y="1529"/>
                    </a:lnTo>
                    <a:lnTo>
                      <a:pt x="1933" y="6364"/>
                    </a:lnTo>
                    <a:lnTo>
                      <a:pt x="0" y="6364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Freeform 126"/>
              <p:cNvSpPr>
                <a:spLocks noChangeArrowheads="1"/>
              </p:cNvSpPr>
              <p:nvPr/>
            </p:nvSpPr>
            <p:spPr bwMode="auto">
              <a:xfrm>
                <a:off x="11394448" y="11810971"/>
                <a:ext cx="2334579" cy="1005648"/>
              </a:xfrm>
              <a:custGeom>
                <a:avLst/>
                <a:gdLst>
                  <a:gd name="T0" fmla="*/ 1895 w 3798"/>
                  <a:gd name="T1" fmla="*/ 1641 h 1642"/>
                  <a:gd name="T2" fmla="*/ 3797 w 3798"/>
                  <a:gd name="T3" fmla="*/ 0 h 1642"/>
                  <a:gd name="T4" fmla="*/ 1895 w 3798"/>
                  <a:gd name="T5" fmla="*/ 0 h 1642"/>
                  <a:gd name="T6" fmla="*/ 0 w 3798"/>
                  <a:gd name="T7" fmla="*/ 0 h 1642"/>
                  <a:gd name="T8" fmla="*/ 1895 w 3798"/>
                  <a:gd name="T9" fmla="*/ 1641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8" h="1642">
                    <a:moveTo>
                      <a:pt x="1895" y="1641"/>
                    </a:moveTo>
                    <a:lnTo>
                      <a:pt x="3797" y="0"/>
                    </a:lnTo>
                    <a:lnTo>
                      <a:pt x="1895" y="0"/>
                    </a:lnTo>
                    <a:lnTo>
                      <a:pt x="0" y="0"/>
                    </a:lnTo>
                    <a:lnTo>
                      <a:pt x="1895" y="1641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3"/>
            <p:cNvGrpSpPr/>
            <p:nvPr/>
          </p:nvGrpSpPr>
          <p:grpSpPr>
            <a:xfrm>
              <a:off x="12849756" y="2692732"/>
              <a:ext cx="2340015" cy="6196964"/>
              <a:chOff x="12849756" y="2692732"/>
              <a:chExt cx="2340015" cy="6196964"/>
            </a:xfrm>
            <a:solidFill>
              <a:schemeClr val="accent2"/>
            </a:solidFill>
          </p:grpSpPr>
          <p:sp>
            <p:nvSpPr>
              <p:cNvPr id="22" name="Freeform 119"/>
              <p:cNvSpPr>
                <a:spLocks noChangeArrowheads="1"/>
              </p:cNvSpPr>
              <p:nvPr/>
            </p:nvSpPr>
            <p:spPr bwMode="auto">
              <a:xfrm>
                <a:off x="13428649" y="3597819"/>
                <a:ext cx="1182239" cy="5291877"/>
              </a:xfrm>
              <a:custGeom>
                <a:avLst/>
                <a:gdLst>
                  <a:gd name="T0" fmla="*/ 0 w 1927"/>
                  <a:gd name="T1" fmla="*/ 0 h 8596"/>
                  <a:gd name="T2" fmla="*/ 0 w 1927"/>
                  <a:gd name="T3" fmla="*/ 8595 h 8596"/>
                  <a:gd name="T4" fmla="*/ 1926 w 1927"/>
                  <a:gd name="T5" fmla="*/ 7072 h 8596"/>
                  <a:gd name="T6" fmla="*/ 1926 w 1927"/>
                  <a:gd name="T7" fmla="*/ 0 h 8596"/>
                  <a:gd name="T8" fmla="*/ 0 w 1927"/>
                  <a:gd name="T9" fmla="*/ 0 h 8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8596">
                    <a:moveTo>
                      <a:pt x="0" y="0"/>
                    </a:moveTo>
                    <a:lnTo>
                      <a:pt x="0" y="8595"/>
                    </a:lnTo>
                    <a:lnTo>
                      <a:pt x="1926" y="7072"/>
                    </a:lnTo>
                    <a:lnTo>
                      <a:pt x="1926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3" name="Freeform 121"/>
              <p:cNvSpPr>
                <a:spLocks noChangeArrowheads="1"/>
              </p:cNvSpPr>
              <p:nvPr/>
            </p:nvSpPr>
            <p:spPr bwMode="auto">
              <a:xfrm>
                <a:off x="12849756" y="2692732"/>
                <a:ext cx="2340015" cy="1005648"/>
              </a:xfrm>
              <a:custGeom>
                <a:avLst/>
                <a:gdLst>
                  <a:gd name="T0" fmla="*/ 1901 w 3804"/>
                  <a:gd name="T1" fmla="*/ 0 h 1641"/>
                  <a:gd name="T2" fmla="*/ 3803 w 3804"/>
                  <a:gd name="T3" fmla="*/ 1640 h 1641"/>
                  <a:gd name="T4" fmla="*/ 1901 w 3804"/>
                  <a:gd name="T5" fmla="*/ 1640 h 1641"/>
                  <a:gd name="T6" fmla="*/ 0 w 3804"/>
                  <a:gd name="T7" fmla="*/ 1640 h 1641"/>
                  <a:gd name="T8" fmla="*/ 1901 w 3804"/>
                  <a:gd name="T9" fmla="*/ 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1" y="0"/>
                    </a:moveTo>
                    <a:lnTo>
                      <a:pt x="3803" y="1640"/>
                    </a:lnTo>
                    <a:lnTo>
                      <a:pt x="1901" y="1640"/>
                    </a:lnTo>
                    <a:lnTo>
                      <a:pt x="0" y="1640"/>
                    </a:lnTo>
                    <a:lnTo>
                      <a:pt x="190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18"/>
            <p:cNvSpPr txBox="1"/>
            <p:nvPr/>
          </p:nvSpPr>
          <p:spPr>
            <a:xfrm rot="5400000">
              <a:off x="11552616" y="5466260"/>
              <a:ext cx="4892996" cy="111137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(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一</a:t>
              </a:r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)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內部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風險</a:t>
              </a:r>
              <a:endParaRPr lang="id-ID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parajita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5400000">
              <a:off x="9673312" y="9357985"/>
              <a:ext cx="4892997" cy="1852349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(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二</a:t>
              </a:r>
              <a:r>
                <a:rPr lang="en-US" altLang="zh-TW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)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parajita" panose="020B0604020202020204" pitchFamily="34" charset="0"/>
                </a:rPr>
                <a:t>外部風險</a:t>
              </a:r>
              <a:endParaRPr lang="id-ID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parajita" panose="020B0604020202020204" pitchFamily="34" charset="0"/>
              </a:endParaRPr>
            </a:p>
            <a:p>
              <a:endParaRPr lang="id-ID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parajit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1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群組 35"/>
          <p:cNvGrpSpPr/>
          <p:nvPr/>
        </p:nvGrpSpPr>
        <p:grpSpPr>
          <a:xfrm>
            <a:off x="395536" y="4083918"/>
            <a:ext cx="7757138" cy="923330"/>
            <a:chOff x="414655" y="4083918"/>
            <a:chExt cx="7757138" cy="923330"/>
          </a:xfrm>
        </p:grpSpPr>
        <p:grpSp>
          <p:nvGrpSpPr>
            <p:cNvPr id="13" name="组合 26">
              <a:extLst>
                <a:ext uri="{FF2B5EF4-FFF2-40B4-BE49-F238E27FC236}">
                  <a16:creationId xmlns="" xmlns:a16="http://schemas.microsoft.com/office/drawing/2014/main" id="{E2072732-03AA-42F2-9252-34D0486881B4}"/>
                </a:ext>
              </a:extLst>
            </p:cNvPr>
            <p:cNvGrpSpPr/>
            <p:nvPr/>
          </p:nvGrpSpPr>
          <p:grpSpPr>
            <a:xfrm>
              <a:off x="1043001" y="4135996"/>
              <a:ext cx="7128792" cy="779796"/>
              <a:chOff x="5830186" y="2232837"/>
              <a:chExt cx="8650901" cy="946295"/>
            </a:xfrm>
          </p:grpSpPr>
          <p:sp>
            <p:nvSpPr>
              <p:cNvPr id="14" name="平行四边形 27">
                <a:extLst>
                  <a:ext uri="{FF2B5EF4-FFF2-40B4-BE49-F238E27FC236}">
                    <a16:creationId xmlns="" xmlns:a16="http://schemas.microsoft.com/office/drawing/2014/main" id="{C0D9F45F-0E6F-4AB0-83FD-DD6D0DEA3640}"/>
                  </a:ext>
                </a:extLst>
              </p:cNvPr>
              <p:cNvSpPr/>
              <p:nvPr/>
            </p:nvSpPr>
            <p:spPr>
              <a:xfrm>
                <a:off x="5830186" y="2232837"/>
                <a:ext cx="1623238" cy="946295"/>
              </a:xfrm>
              <a:prstGeom prst="parallelogram">
                <a:avLst/>
              </a:prstGeom>
              <a:solidFill>
                <a:srgbClr val="C050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合夥</a:t>
                </a:r>
                <a:endParaRPr lang="en-US" altLang="zh-TW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28">
                <a:extLst>
                  <a:ext uri="{FF2B5EF4-FFF2-40B4-BE49-F238E27FC236}">
                    <a16:creationId xmlns="" xmlns:a16="http://schemas.microsoft.com/office/drawing/2014/main" id="{42258954-86FE-44F0-B20A-B177C31E6979}"/>
                  </a:ext>
                </a:extLst>
              </p:cNvPr>
              <p:cNvSpPr txBox="1"/>
              <p:nvPr/>
            </p:nvSpPr>
            <p:spPr>
              <a:xfrm>
                <a:off x="7626192" y="2293890"/>
                <a:ext cx="6854895" cy="859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創業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夥伴間，因意見不合、利益衝突、職位、分工等因素</a:t>
                </a:r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而有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拆夥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的風險。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3" name="文字方塊 32"/>
            <p:cNvSpPr txBox="1"/>
            <p:nvPr/>
          </p:nvSpPr>
          <p:spPr>
            <a:xfrm>
              <a:off x="414655" y="4083918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 smtClean="0">
                  <a:ln>
                    <a:solidFill>
                      <a:srgbClr val="C00000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endParaRPr lang="zh-TW" altLang="en-US" sz="5400" b="1" dirty="0">
                <a:ln>
                  <a:solidFill>
                    <a:srgbClr val="C00000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683568" y="2996735"/>
            <a:ext cx="7685131" cy="930393"/>
            <a:chOff x="702687" y="2996735"/>
            <a:chExt cx="7685131" cy="930393"/>
          </a:xfrm>
        </p:grpSpPr>
        <p:grpSp>
          <p:nvGrpSpPr>
            <p:cNvPr id="10" name="组合 20">
              <a:extLst>
                <a:ext uri="{FF2B5EF4-FFF2-40B4-BE49-F238E27FC236}">
                  <a16:creationId xmlns="" xmlns:a16="http://schemas.microsoft.com/office/drawing/2014/main" id="{3F6778A8-D1FB-426B-8243-9A0D14F8C1F6}"/>
                </a:ext>
              </a:extLst>
            </p:cNvPr>
            <p:cNvGrpSpPr/>
            <p:nvPr/>
          </p:nvGrpSpPr>
          <p:grpSpPr>
            <a:xfrm>
              <a:off x="1344770" y="2996735"/>
              <a:ext cx="7043048" cy="779796"/>
              <a:chOff x="5830186" y="2232837"/>
              <a:chExt cx="8546849" cy="946295"/>
            </a:xfrm>
          </p:grpSpPr>
          <p:sp>
            <p:nvSpPr>
              <p:cNvPr id="11" name="平行四边形 21">
                <a:extLst>
                  <a:ext uri="{FF2B5EF4-FFF2-40B4-BE49-F238E27FC236}">
                    <a16:creationId xmlns="" xmlns:a16="http://schemas.microsoft.com/office/drawing/2014/main" id="{BD3D0D6B-FE3B-4252-93BE-8AE205E94378}"/>
                  </a:ext>
                </a:extLst>
              </p:cNvPr>
              <p:cNvSpPr/>
              <p:nvPr/>
            </p:nvSpPr>
            <p:spPr>
              <a:xfrm>
                <a:off x="5830186" y="2232837"/>
                <a:ext cx="1623238" cy="946295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rgbClr val="C050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>
                    <a:solidFill>
                      <a:srgbClr val="C0504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經營</a:t>
                </a:r>
                <a:endParaRPr lang="en-US" altLang="zh-TW" sz="2000" b="1" dirty="0" smtClean="0">
                  <a:solidFill>
                    <a:srgbClr val="C050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solidFill>
                      <a:srgbClr val="C0504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solidFill>
                    <a:srgbClr val="C050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25">
                <a:extLst>
                  <a:ext uri="{FF2B5EF4-FFF2-40B4-BE49-F238E27FC236}">
                    <a16:creationId xmlns="" xmlns:a16="http://schemas.microsoft.com/office/drawing/2014/main" id="{803F675C-D400-4360-B030-96C546A7E1D2}"/>
                  </a:ext>
                </a:extLst>
              </p:cNvPr>
              <p:cNvSpPr txBox="1"/>
              <p:nvPr/>
            </p:nvSpPr>
            <p:spPr>
              <a:xfrm>
                <a:off x="7626192" y="2293890"/>
                <a:ext cx="6750843" cy="859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經營過程中，因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營運策略失當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錯估市場潛力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產銷</a:t>
                </a:r>
                <a:r>
                  <a:rPr lang="zh-TW" altLang="en-US" sz="2000" b="1" dirty="0" smtClean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無法配合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技術不足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等所引起的風險。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2" name="文字方塊 31"/>
            <p:cNvSpPr txBox="1"/>
            <p:nvPr/>
          </p:nvSpPr>
          <p:spPr>
            <a:xfrm>
              <a:off x="702687" y="3003798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>
                  <a:ln>
                    <a:solidFill>
                      <a:srgbClr val="C00000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sz="5400" b="1" dirty="0" smtClean="0">
                  <a:ln>
                    <a:solidFill>
                      <a:srgbClr val="C00000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</a:t>
              </a:r>
              <a:endParaRPr lang="zh-TW" altLang="en-US" sz="5400" b="1" dirty="0">
                <a:ln>
                  <a:solidFill>
                    <a:srgbClr val="C00000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971600" y="1840200"/>
            <a:ext cx="7685130" cy="937091"/>
            <a:chOff x="990719" y="1840200"/>
            <a:chExt cx="7685130" cy="937091"/>
          </a:xfrm>
        </p:grpSpPr>
        <p:grpSp>
          <p:nvGrpSpPr>
            <p:cNvPr id="7" name="组合 7">
              <a:extLst>
                <a:ext uri="{FF2B5EF4-FFF2-40B4-BE49-F238E27FC236}">
                  <a16:creationId xmlns="" xmlns:a16="http://schemas.microsoft.com/office/drawing/2014/main" id="{096DB480-BAA3-4524-A54E-A7BC422A1473}"/>
                </a:ext>
              </a:extLst>
            </p:cNvPr>
            <p:cNvGrpSpPr/>
            <p:nvPr/>
          </p:nvGrpSpPr>
          <p:grpSpPr>
            <a:xfrm>
              <a:off x="1647925" y="1840200"/>
              <a:ext cx="7027924" cy="779796"/>
              <a:chOff x="5830187" y="2232837"/>
              <a:chExt cx="8528496" cy="946295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8" name="平行四边形 5">
                <a:extLst>
                  <a:ext uri="{FF2B5EF4-FFF2-40B4-BE49-F238E27FC236}">
                    <a16:creationId xmlns="" xmlns:a16="http://schemas.microsoft.com/office/drawing/2014/main" id="{8B630B15-D9A9-4AC2-B4AD-ABE9F53656D8}"/>
                  </a:ext>
                </a:extLst>
              </p:cNvPr>
              <p:cNvSpPr/>
              <p:nvPr/>
            </p:nvSpPr>
            <p:spPr>
              <a:xfrm>
                <a:off x="5830187" y="2232837"/>
                <a:ext cx="1623238" cy="946295"/>
              </a:xfrm>
              <a:prstGeom prst="parallelogram">
                <a:avLst/>
              </a:prstGeom>
              <a:solidFill>
                <a:srgbClr val="C050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資金</a:t>
                </a:r>
                <a:endParaRPr lang="en-US" altLang="zh-TW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19">
                <a:extLst>
                  <a:ext uri="{FF2B5EF4-FFF2-40B4-BE49-F238E27FC236}">
                    <a16:creationId xmlns="" xmlns:a16="http://schemas.microsoft.com/office/drawing/2014/main" id="{67AF8614-258B-479F-87AA-60928CF1AE6E}"/>
                  </a:ext>
                </a:extLst>
              </p:cNvPr>
              <p:cNvSpPr txBox="1"/>
              <p:nvPr/>
            </p:nvSpPr>
            <p:spPr>
              <a:xfrm>
                <a:off x="7626188" y="2293890"/>
                <a:ext cx="6732495" cy="859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b="1" dirty="0" smtClean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低估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創業與經營所需的資金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，或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資金操作錯誤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，進而影響</a:t>
                </a:r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到企業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正常營運的風險。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990719" y="1853961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 smtClean="0">
                  <a:ln>
                    <a:solidFill>
                      <a:srgbClr val="C00000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endParaRPr lang="zh-TW" altLang="en-US" sz="5400" b="1" dirty="0">
                <a:ln>
                  <a:solidFill>
                    <a:srgbClr val="C00000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一、創業風險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-30870" y="1203598"/>
            <a:ext cx="2370622" cy="513348"/>
            <a:chOff x="-30870" y="2099052"/>
            <a:chExt cx="4026806" cy="513348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-30870" y="2099052"/>
              <a:ext cx="4026806" cy="5133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667301" y="2124893"/>
              <a:ext cx="3328635" cy="461665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內部風險</a:t>
              </a:r>
              <a:endPara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3059832" y="1563638"/>
            <a:ext cx="6055594" cy="1067926"/>
            <a:chOff x="5668137" y="1275606"/>
            <a:chExt cx="3290389" cy="1067926"/>
          </a:xfrm>
        </p:grpSpPr>
        <p:grpSp>
          <p:nvGrpSpPr>
            <p:cNvPr id="17" name="群組 16"/>
            <p:cNvGrpSpPr/>
            <p:nvPr/>
          </p:nvGrpSpPr>
          <p:grpSpPr>
            <a:xfrm>
              <a:off x="5668137" y="1560162"/>
              <a:ext cx="3290389" cy="783370"/>
              <a:chOff x="5746106" y="1231524"/>
              <a:chExt cx="3290389" cy="783370"/>
            </a:xfrm>
          </p:grpSpPr>
          <p:sp>
            <p:nvSpPr>
              <p:cNvPr id="19" name="平行四边形 5">
                <a:extLst>
                  <a:ext uri="{FF2B5EF4-FFF2-40B4-BE49-F238E27FC236}">
                    <a16:creationId xmlns="" xmlns:a16="http://schemas.microsoft.com/office/drawing/2014/main" id="{8B630B15-D9A9-4AC2-B4AD-ABE9F53656D8}"/>
                  </a:ext>
                </a:extLst>
              </p:cNvPr>
              <p:cNvSpPr/>
              <p:nvPr/>
            </p:nvSpPr>
            <p:spPr>
              <a:xfrm>
                <a:off x="5746106" y="1231524"/>
                <a:ext cx="3290389" cy="779500"/>
              </a:xfrm>
              <a:prstGeom prst="parallelogram">
                <a:avLst/>
              </a:prstGeom>
              <a:solidFill>
                <a:srgbClr val="F6BB00"/>
              </a:solidFill>
              <a:ln>
                <a:solidFill>
                  <a:srgbClr val="F6BB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907982" y="1307008"/>
                <a:ext cx="312851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知名科技人翟本喬所創立的和沛科技公司，因為資金週轉不靈，而宣布</a:t>
                </a:r>
                <a:r>
                  <a:rPr lang="zh-TW" altLang="en-US" sz="2000" b="1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大裁員</a:t>
                </a:r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8" name="文字方塊 17"/>
            <p:cNvSpPr txBox="1"/>
            <p:nvPr/>
          </p:nvSpPr>
          <p:spPr>
            <a:xfrm>
              <a:off x="5844532" y="1275606"/>
              <a:ext cx="497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n>
                    <a:solidFill>
                      <a:srgbClr val="F6BB00"/>
                    </a:solidFill>
                  </a:ln>
                  <a:solidFill>
                    <a:srgbClr val="F6BB00"/>
                  </a:solidFill>
                </a:rPr>
                <a:t>EX.</a:t>
              </a:r>
              <a:endParaRPr lang="zh-TW" altLang="en-US" b="1" dirty="0">
                <a:ln>
                  <a:solidFill>
                    <a:srgbClr val="F6BB00"/>
                  </a:solidFill>
                </a:ln>
                <a:solidFill>
                  <a:srgbClr val="F6BB00"/>
                </a:solidFill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2771194" y="2686289"/>
            <a:ext cx="6055594" cy="1088692"/>
            <a:chOff x="5379499" y="2398257"/>
            <a:chExt cx="3290389" cy="1088692"/>
          </a:xfrm>
        </p:grpSpPr>
        <p:sp>
          <p:nvSpPr>
            <p:cNvPr id="22" name="平行四边形 21">
              <a:extLst>
                <a:ext uri="{FF2B5EF4-FFF2-40B4-BE49-F238E27FC236}">
                  <a16:creationId xmlns="" xmlns:a16="http://schemas.microsoft.com/office/drawing/2014/main" id="{BD3D0D6B-FE3B-4252-93BE-8AE205E94378}"/>
                </a:ext>
              </a:extLst>
            </p:cNvPr>
            <p:cNvSpPr/>
            <p:nvPr/>
          </p:nvSpPr>
          <p:spPr>
            <a:xfrm>
              <a:off x="5379499" y="2695394"/>
              <a:ext cx="3290389" cy="779500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 dirty="0">
                <a:solidFill>
                  <a:schemeClr val="tx1"/>
                </a:solidFill>
                <a:latin typeface="文鼎中仿" panose="020B0609010101010101" pitchFamily="49" charset="-120"/>
                <a:ea typeface="文鼎中仿" panose="020B0609010101010101" pitchFamily="49" charset="-120"/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541375" y="2398257"/>
              <a:ext cx="3128513" cy="1088692"/>
              <a:chOff x="5541375" y="2398257"/>
              <a:chExt cx="3128513" cy="1088692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541375" y="2779063"/>
                <a:ext cx="312851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知名美語補教業者威爾斯美語，因為經營不善且陸續傳出消費糾紛，而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無預警</a:t>
                </a: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宣布倒閉。</a:t>
                </a:r>
                <a:endParaRPr lang="zh-CN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5" name="文字方塊 24"/>
              <p:cNvSpPr txBox="1"/>
              <p:nvPr/>
            </p:nvSpPr>
            <p:spPr>
              <a:xfrm>
                <a:off x="5595788" y="2398257"/>
                <a:ext cx="497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>
                    <a:ln>
                      <a:solidFill>
                        <a:srgbClr val="F6BB00"/>
                      </a:solidFill>
                    </a:ln>
                    <a:solidFill>
                      <a:srgbClr val="F6BB00"/>
                    </a:solidFill>
                  </a:rPr>
                  <a:t>EX.</a:t>
                </a:r>
                <a:endParaRPr lang="zh-TW" altLang="en-US" b="1" dirty="0">
                  <a:ln>
                    <a:solidFill>
                      <a:srgbClr val="F6BB00"/>
                    </a:solidFill>
                  </a:ln>
                  <a:solidFill>
                    <a:srgbClr val="F6BB00"/>
                  </a:solidFill>
                </a:endParaRPr>
              </a:p>
            </p:txBody>
          </p:sp>
        </p:grpSp>
      </p:grpSp>
      <p:grpSp>
        <p:nvGrpSpPr>
          <p:cNvPr id="26" name="群組 25"/>
          <p:cNvGrpSpPr/>
          <p:nvPr/>
        </p:nvGrpSpPr>
        <p:grpSpPr>
          <a:xfrm>
            <a:off x="2438828" y="3867894"/>
            <a:ext cx="6055594" cy="1070100"/>
            <a:chOff x="5047133" y="3612084"/>
            <a:chExt cx="3290389" cy="1070100"/>
          </a:xfrm>
        </p:grpSpPr>
        <p:grpSp>
          <p:nvGrpSpPr>
            <p:cNvPr id="27" name="群組 26"/>
            <p:cNvGrpSpPr/>
            <p:nvPr/>
          </p:nvGrpSpPr>
          <p:grpSpPr>
            <a:xfrm>
              <a:off x="5047133" y="3902684"/>
              <a:ext cx="3290389" cy="779500"/>
              <a:chOff x="5012891" y="4159265"/>
              <a:chExt cx="3290389" cy="779500"/>
            </a:xfrm>
          </p:grpSpPr>
          <p:sp>
            <p:nvSpPr>
              <p:cNvPr id="29" name="平行四边形 27">
                <a:extLst>
                  <a:ext uri="{FF2B5EF4-FFF2-40B4-BE49-F238E27FC236}">
                    <a16:creationId xmlns="" xmlns:a16="http://schemas.microsoft.com/office/drawing/2014/main" id="{C0D9F45F-0E6F-4AB0-83FD-DD6D0DEA3640}"/>
                  </a:ext>
                </a:extLst>
              </p:cNvPr>
              <p:cNvSpPr/>
              <p:nvPr/>
            </p:nvSpPr>
            <p:spPr>
              <a:xfrm>
                <a:off x="5012891" y="4159265"/>
                <a:ext cx="3290389" cy="779500"/>
              </a:xfrm>
              <a:prstGeom prst="parallelogram">
                <a:avLst/>
              </a:prstGeom>
              <a:solidFill>
                <a:srgbClr val="F6BB00"/>
              </a:solidFill>
              <a:ln>
                <a:solidFill>
                  <a:srgbClr val="F6BB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096800" y="4228705"/>
                <a:ext cx="312851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台北健身院的合夥人，在業務執行及帳目收支上，屢屢發生爭執，因此</a:t>
                </a:r>
                <a:r>
                  <a:rPr lang="zh-TW" altLang="en-US" sz="2000" b="1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決定</a:t>
                </a:r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拆夥並對簿公堂。</a:t>
                </a:r>
                <a:endPara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8" name="文字方塊 27"/>
            <p:cNvSpPr txBox="1"/>
            <p:nvPr/>
          </p:nvSpPr>
          <p:spPr>
            <a:xfrm>
              <a:off x="5239612" y="3612084"/>
              <a:ext cx="497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n>
                    <a:solidFill>
                      <a:srgbClr val="F6BB00"/>
                    </a:solidFill>
                  </a:ln>
                  <a:solidFill>
                    <a:srgbClr val="F6BB00"/>
                  </a:solidFill>
                </a:rPr>
                <a:t>EX.</a:t>
              </a:r>
              <a:endParaRPr lang="zh-TW" altLang="en-US" b="1" dirty="0">
                <a:ln>
                  <a:solidFill>
                    <a:srgbClr val="F6BB00"/>
                  </a:solidFill>
                </a:ln>
                <a:solidFill>
                  <a:srgbClr val="F6BB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890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群組 33"/>
          <p:cNvGrpSpPr/>
          <p:nvPr/>
        </p:nvGrpSpPr>
        <p:grpSpPr>
          <a:xfrm>
            <a:off x="971600" y="1840203"/>
            <a:ext cx="7973769" cy="937088"/>
            <a:chOff x="990719" y="1840203"/>
            <a:chExt cx="7973769" cy="937088"/>
          </a:xfrm>
        </p:grpSpPr>
        <p:grpSp>
          <p:nvGrpSpPr>
            <p:cNvPr id="7" name="组合 7">
              <a:extLst>
                <a:ext uri="{FF2B5EF4-FFF2-40B4-BE49-F238E27FC236}">
                  <a16:creationId xmlns="" xmlns:a16="http://schemas.microsoft.com/office/drawing/2014/main" id="{096DB480-BAA3-4524-A54E-A7BC422A1473}"/>
                </a:ext>
              </a:extLst>
            </p:cNvPr>
            <p:cNvGrpSpPr/>
            <p:nvPr/>
          </p:nvGrpSpPr>
          <p:grpSpPr>
            <a:xfrm>
              <a:off x="1647925" y="1840203"/>
              <a:ext cx="7316563" cy="893473"/>
              <a:chOff x="5830187" y="2232837"/>
              <a:chExt cx="8878764" cy="1084242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8" name="平行四边形 5">
                <a:extLst>
                  <a:ext uri="{FF2B5EF4-FFF2-40B4-BE49-F238E27FC236}">
                    <a16:creationId xmlns="" xmlns:a16="http://schemas.microsoft.com/office/drawing/2014/main" id="{8B630B15-D9A9-4AC2-B4AD-ABE9F53656D8}"/>
                  </a:ext>
                </a:extLst>
              </p:cNvPr>
              <p:cNvSpPr/>
              <p:nvPr/>
            </p:nvSpPr>
            <p:spPr>
              <a:xfrm>
                <a:off x="5830187" y="2232837"/>
                <a:ext cx="1623237" cy="1084242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市場</a:t>
                </a:r>
                <a:endParaRPr lang="en-US" altLang="zh-TW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19">
                <a:extLst>
                  <a:ext uri="{FF2B5EF4-FFF2-40B4-BE49-F238E27FC236}">
                    <a16:creationId xmlns="" xmlns:a16="http://schemas.microsoft.com/office/drawing/2014/main" id="{67AF8614-258B-479F-87AA-60928CF1AE6E}"/>
                  </a:ext>
                </a:extLst>
              </p:cNvPr>
              <p:cNvSpPr txBox="1"/>
              <p:nvPr/>
            </p:nvSpPr>
            <p:spPr>
              <a:xfrm>
                <a:off x="7626189" y="2293888"/>
                <a:ext cx="7082762" cy="859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市場環境變化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而導致創業失敗的風險，包括政治動盪、</a:t>
                </a:r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景氣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變動、競爭者增加、消費者喜好改變等。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990719" y="1853961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 smtClean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endParaRPr lang="zh-TW" altLang="en-US" sz="5400" b="1" dirty="0">
                <a:ln>
                  <a:solidFill>
                    <a:schemeClr val="tx1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395536" y="4083918"/>
            <a:ext cx="7757138" cy="923330"/>
            <a:chOff x="414655" y="4083918"/>
            <a:chExt cx="7757138" cy="923330"/>
          </a:xfrm>
        </p:grpSpPr>
        <p:grpSp>
          <p:nvGrpSpPr>
            <p:cNvPr id="13" name="组合 26">
              <a:extLst>
                <a:ext uri="{FF2B5EF4-FFF2-40B4-BE49-F238E27FC236}">
                  <a16:creationId xmlns="" xmlns:a16="http://schemas.microsoft.com/office/drawing/2014/main" id="{E2072732-03AA-42F2-9252-34D0486881B4}"/>
                </a:ext>
              </a:extLst>
            </p:cNvPr>
            <p:cNvGrpSpPr/>
            <p:nvPr/>
          </p:nvGrpSpPr>
          <p:grpSpPr>
            <a:xfrm>
              <a:off x="1043001" y="4135996"/>
              <a:ext cx="7128792" cy="779796"/>
              <a:chOff x="5830186" y="2232837"/>
              <a:chExt cx="8650901" cy="946295"/>
            </a:xfrm>
          </p:grpSpPr>
          <p:sp>
            <p:nvSpPr>
              <p:cNvPr id="14" name="平行四边形 27">
                <a:extLst>
                  <a:ext uri="{FF2B5EF4-FFF2-40B4-BE49-F238E27FC236}">
                    <a16:creationId xmlns="" xmlns:a16="http://schemas.microsoft.com/office/drawing/2014/main" id="{C0D9F45F-0E6F-4AB0-83FD-DD6D0DEA3640}"/>
                  </a:ext>
                </a:extLst>
              </p:cNvPr>
              <p:cNvSpPr/>
              <p:nvPr/>
            </p:nvSpPr>
            <p:spPr>
              <a:xfrm>
                <a:off x="5830186" y="2232837"/>
                <a:ext cx="1623238" cy="946295"/>
              </a:xfrm>
              <a:prstGeom prst="parallelogram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法律</a:t>
                </a:r>
                <a:endParaRPr lang="en-US" altLang="zh-TW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28">
                <a:extLst>
                  <a:ext uri="{FF2B5EF4-FFF2-40B4-BE49-F238E27FC236}">
                    <a16:creationId xmlns="" xmlns:a16="http://schemas.microsoft.com/office/drawing/2014/main" id="{42258954-86FE-44F0-B20A-B177C31E6979}"/>
                  </a:ext>
                </a:extLst>
              </p:cNvPr>
              <p:cNvSpPr txBox="1"/>
              <p:nvPr/>
            </p:nvSpPr>
            <p:spPr>
              <a:xfrm>
                <a:off x="7626192" y="2470545"/>
                <a:ext cx="6854895" cy="485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政府政策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或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相關法律</a:t>
                </a:r>
                <a:r>
                  <a:rPr lang="zh-TW" altLang="en-US" sz="2000" b="1" dirty="0" smtClean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改變</a:t>
                </a:r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造成的風險。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3" name="文字方塊 32"/>
            <p:cNvSpPr txBox="1"/>
            <p:nvPr/>
          </p:nvSpPr>
          <p:spPr>
            <a:xfrm>
              <a:off x="414655" y="4083918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 smtClean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endParaRPr lang="zh-TW" altLang="en-US" sz="5400" b="1" dirty="0">
                <a:ln>
                  <a:solidFill>
                    <a:schemeClr val="tx1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683568" y="3081517"/>
            <a:ext cx="7685131" cy="930393"/>
            <a:chOff x="702687" y="2996735"/>
            <a:chExt cx="7685131" cy="930393"/>
          </a:xfrm>
        </p:grpSpPr>
        <p:grpSp>
          <p:nvGrpSpPr>
            <p:cNvPr id="10" name="组合 20">
              <a:extLst>
                <a:ext uri="{FF2B5EF4-FFF2-40B4-BE49-F238E27FC236}">
                  <a16:creationId xmlns="" xmlns:a16="http://schemas.microsoft.com/office/drawing/2014/main" id="{3F6778A8-D1FB-426B-8243-9A0D14F8C1F6}"/>
                </a:ext>
              </a:extLst>
            </p:cNvPr>
            <p:cNvGrpSpPr/>
            <p:nvPr/>
          </p:nvGrpSpPr>
          <p:grpSpPr>
            <a:xfrm>
              <a:off x="1344770" y="2996735"/>
              <a:ext cx="7043048" cy="779796"/>
              <a:chOff x="5830186" y="2232837"/>
              <a:chExt cx="8546849" cy="946295"/>
            </a:xfrm>
          </p:grpSpPr>
          <p:sp>
            <p:nvSpPr>
              <p:cNvPr id="11" name="平行四边形 21">
                <a:extLst>
                  <a:ext uri="{FF2B5EF4-FFF2-40B4-BE49-F238E27FC236}">
                    <a16:creationId xmlns="" xmlns:a16="http://schemas.microsoft.com/office/drawing/2014/main" id="{BD3D0D6B-FE3B-4252-93BE-8AE205E94378}"/>
                  </a:ext>
                </a:extLst>
              </p:cNvPr>
              <p:cNvSpPr/>
              <p:nvPr/>
            </p:nvSpPr>
            <p:spPr>
              <a:xfrm>
                <a:off x="5830186" y="2232837"/>
                <a:ext cx="1623238" cy="946295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b="1" dirty="0">
                    <a:solidFill>
                      <a:schemeClr val="accent5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災害</a:t>
                </a:r>
                <a:endParaRPr lang="en-US" altLang="zh-TW" sz="2000" b="1" dirty="0" smtClean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風險</a:t>
                </a:r>
                <a:endPara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25">
                <a:extLst>
                  <a:ext uri="{FF2B5EF4-FFF2-40B4-BE49-F238E27FC236}">
                    <a16:creationId xmlns="" xmlns:a16="http://schemas.microsoft.com/office/drawing/2014/main" id="{803F675C-D400-4360-B030-96C546A7E1D2}"/>
                  </a:ext>
                </a:extLst>
              </p:cNvPr>
              <p:cNvSpPr txBox="1"/>
              <p:nvPr/>
            </p:nvSpPr>
            <p:spPr>
              <a:xfrm>
                <a:off x="7626192" y="2293890"/>
                <a:ext cx="6750843" cy="859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</a:t>
                </a:r>
                <a:r>
                  <a:rPr lang="zh-TW" altLang="en-US" sz="20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天災人禍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所造成的風險，包括颱風、地震、流行性</a:t>
                </a:r>
                <a:r>
                  <a:rPr lang="zh-TW" altLang="en-US" sz="20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疾病等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2" name="文字方塊 31"/>
            <p:cNvSpPr txBox="1"/>
            <p:nvPr/>
          </p:nvSpPr>
          <p:spPr>
            <a:xfrm>
              <a:off x="702687" y="3003798"/>
              <a:ext cx="7729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400" b="1" dirty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sz="5400" b="1" dirty="0" smtClean="0">
                  <a:ln>
                    <a:solidFill>
                      <a:schemeClr val="tx1"/>
                    </a:solidFill>
                  </a:ln>
                  <a:noFill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</a:t>
              </a:r>
              <a:endParaRPr lang="zh-TW" altLang="en-US" sz="5400" b="1" dirty="0">
                <a:ln>
                  <a:solidFill>
                    <a:schemeClr val="tx1"/>
                  </a:solidFill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一、創業風險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-30870" y="1203598"/>
            <a:ext cx="2370622" cy="513348"/>
            <a:chOff x="-30870" y="2099052"/>
            <a:chExt cx="4026806" cy="513348"/>
          </a:xfrm>
          <a:solidFill>
            <a:schemeClr val="accent1">
              <a:lumMod val="7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-30870" y="2099052"/>
              <a:ext cx="4026806" cy="51334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667300" y="2124893"/>
              <a:ext cx="3328636" cy="461665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外部風險</a:t>
              </a:r>
              <a:endPara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3032765" y="1563638"/>
            <a:ext cx="6082660" cy="1231687"/>
            <a:chOff x="5668138" y="1275606"/>
            <a:chExt cx="3290389" cy="1231687"/>
          </a:xfrm>
        </p:grpSpPr>
        <p:grpSp>
          <p:nvGrpSpPr>
            <p:cNvPr id="17" name="群組 16"/>
            <p:cNvGrpSpPr/>
            <p:nvPr/>
          </p:nvGrpSpPr>
          <p:grpSpPr>
            <a:xfrm>
              <a:off x="5668138" y="1491630"/>
              <a:ext cx="3290389" cy="1015663"/>
              <a:chOff x="5746107" y="1162992"/>
              <a:chExt cx="3290389" cy="1015663"/>
            </a:xfrm>
          </p:grpSpPr>
          <p:sp>
            <p:nvSpPr>
              <p:cNvPr id="19" name="平行四边形 5">
                <a:extLst>
                  <a:ext uri="{FF2B5EF4-FFF2-40B4-BE49-F238E27FC236}">
                    <a16:creationId xmlns="" xmlns:a16="http://schemas.microsoft.com/office/drawing/2014/main" id="{8B630B15-D9A9-4AC2-B4AD-ABE9F53656D8}"/>
                  </a:ext>
                </a:extLst>
              </p:cNvPr>
              <p:cNvSpPr/>
              <p:nvPr/>
            </p:nvSpPr>
            <p:spPr>
              <a:xfrm>
                <a:off x="5746107" y="1231523"/>
                <a:ext cx="3290389" cy="885482"/>
              </a:xfrm>
              <a:prstGeom prst="parallelogram">
                <a:avLst/>
              </a:prstGeom>
              <a:solidFill>
                <a:srgbClr val="3B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838654" y="1162992"/>
                <a:ext cx="3128513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日本知名的拉麵店，紛紛來台灣開設分店，使得消費者的選擇變多，</a:t>
                </a:r>
                <a:r>
                  <a:rPr lang="zh-TW" altLang="en-US" sz="2000" b="1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造成部分</a:t>
                </a:r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台式拉麵店乏人問津而結束營業。</a:t>
                </a:r>
                <a:endPara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8" name="文字方塊 17"/>
            <p:cNvSpPr txBox="1"/>
            <p:nvPr/>
          </p:nvSpPr>
          <p:spPr>
            <a:xfrm>
              <a:off x="5844532" y="1275606"/>
              <a:ext cx="497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n>
                    <a:solidFill>
                      <a:srgbClr val="3BB6B7"/>
                    </a:solidFill>
                  </a:ln>
                  <a:solidFill>
                    <a:srgbClr val="3BB6B7"/>
                  </a:solidFill>
                </a:rPr>
                <a:t>EX.</a:t>
              </a:r>
              <a:endParaRPr lang="zh-TW" altLang="en-US" b="1" dirty="0">
                <a:ln>
                  <a:solidFill>
                    <a:srgbClr val="3BB6B7"/>
                  </a:solidFill>
                </a:ln>
                <a:solidFill>
                  <a:srgbClr val="3BB6B7"/>
                </a:solidFill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2744126" y="2771071"/>
            <a:ext cx="6082660" cy="1076637"/>
            <a:chOff x="5379499" y="2398257"/>
            <a:chExt cx="3290389" cy="1076637"/>
          </a:xfrm>
        </p:grpSpPr>
        <p:sp>
          <p:nvSpPr>
            <p:cNvPr id="22" name="平行四边形 21">
              <a:extLst>
                <a:ext uri="{FF2B5EF4-FFF2-40B4-BE49-F238E27FC236}">
                  <a16:creationId xmlns="" xmlns:a16="http://schemas.microsoft.com/office/drawing/2014/main" id="{BD3D0D6B-FE3B-4252-93BE-8AE205E94378}"/>
                </a:ext>
              </a:extLst>
            </p:cNvPr>
            <p:cNvSpPr/>
            <p:nvPr/>
          </p:nvSpPr>
          <p:spPr>
            <a:xfrm>
              <a:off x="5379499" y="2695394"/>
              <a:ext cx="3290389" cy="779500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rgbClr val="3BB6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 dirty="0">
                <a:solidFill>
                  <a:schemeClr val="tx1"/>
                </a:solidFill>
                <a:latin typeface="文鼎中仿" panose="020B0609010101010101" pitchFamily="49" charset="-120"/>
                <a:ea typeface="文鼎中仿" panose="020B0609010101010101" pitchFamily="49" charset="-120"/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421102" y="2398257"/>
              <a:ext cx="3128513" cy="1012621"/>
              <a:chOff x="5421102" y="2398257"/>
              <a:chExt cx="3128513" cy="1012621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421102" y="2702992"/>
                <a:ext cx="312851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颱風侵襲台灣，造成農產品損失慘重，導致產量減少且價格上漲，連帶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使得</a:t>
                </a: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餐飲業者的食材成本增加。</a:t>
                </a:r>
                <a:endParaRPr lang="zh-CN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5" name="文字方塊 24"/>
              <p:cNvSpPr txBox="1"/>
              <p:nvPr/>
            </p:nvSpPr>
            <p:spPr>
              <a:xfrm>
                <a:off x="5595788" y="2398257"/>
                <a:ext cx="497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 smtClean="0">
                    <a:ln>
                      <a:solidFill>
                        <a:srgbClr val="3BB6B7"/>
                      </a:solidFill>
                    </a:ln>
                    <a:solidFill>
                      <a:srgbClr val="3BB6B7"/>
                    </a:solidFill>
                  </a:rPr>
                  <a:t>EX.</a:t>
                </a:r>
                <a:endParaRPr lang="zh-TW" altLang="en-US" b="1" dirty="0">
                  <a:ln>
                    <a:solidFill>
                      <a:srgbClr val="3BB6B7"/>
                    </a:solidFill>
                  </a:ln>
                  <a:solidFill>
                    <a:srgbClr val="3BB6B7"/>
                  </a:solidFill>
                </a:endParaRPr>
              </a:p>
            </p:txBody>
          </p:sp>
        </p:grpSp>
      </p:grpSp>
      <p:grpSp>
        <p:nvGrpSpPr>
          <p:cNvPr id="26" name="群組 25"/>
          <p:cNvGrpSpPr/>
          <p:nvPr/>
        </p:nvGrpSpPr>
        <p:grpSpPr>
          <a:xfrm>
            <a:off x="2411760" y="3867894"/>
            <a:ext cx="6082660" cy="1070100"/>
            <a:chOff x="5047133" y="3612084"/>
            <a:chExt cx="3290389" cy="1070100"/>
          </a:xfrm>
        </p:grpSpPr>
        <p:grpSp>
          <p:nvGrpSpPr>
            <p:cNvPr id="27" name="群組 26"/>
            <p:cNvGrpSpPr/>
            <p:nvPr/>
          </p:nvGrpSpPr>
          <p:grpSpPr>
            <a:xfrm>
              <a:off x="5047133" y="3902684"/>
              <a:ext cx="3290389" cy="779500"/>
              <a:chOff x="5012891" y="4159265"/>
              <a:chExt cx="3290389" cy="779500"/>
            </a:xfrm>
          </p:grpSpPr>
          <p:sp>
            <p:nvSpPr>
              <p:cNvPr id="29" name="平行四边形 27">
                <a:extLst>
                  <a:ext uri="{FF2B5EF4-FFF2-40B4-BE49-F238E27FC236}">
                    <a16:creationId xmlns="" xmlns:a16="http://schemas.microsoft.com/office/drawing/2014/main" id="{C0D9F45F-0E6F-4AB0-83FD-DD6D0DEA3640}"/>
                  </a:ext>
                </a:extLst>
              </p:cNvPr>
              <p:cNvSpPr/>
              <p:nvPr/>
            </p:nvSpPr>
            <p:spPr>
              <a:xfrm>
                <a:off x="5012891" y="4159265"/>
                <a:ext cx="3290389" cy="779500"/>
              </a:xfrm>
              <a:prstGeom prst="parallelogram">
                <a:avLst/>
              </a:prstGeom>
              <a:solidFill>
                <a:srgbClr val="3BB6B7"/>
              </a:solidFill>
              <a:ln>
                <a:solidFill>
                  <a:srgbClr val="3BB6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090796" y="4372721"/>
                <a:ext cx="31285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政府調漲基本工資，使得企業的</a:t>
                </a:r>
                <a:r>
                  <a:rPr lang="zh-TW" altLang="en-US" sz="2000" b="1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人事成本</a:t>
                </a:r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增加。</a:t>
                </a:r>
                <a:endPara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8" name="文字方塊 27"/>
            <p:cNvSpPr txBox="1"/>
            <p:nvPr/>
          </p:nvSpPr>
          <p:spPr>
            <a:xfrm>
              <a:off x="5239612" y="3612084"/>
              <a:ext cx="497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 smtClean="0">
                  <a:ln>
                    <a:solidFill>
                      <a:srgbClr val="3BB6B7"/>
                    </a:solidFill>
                  </a:ln>
                  <a:solidFill>
                    <a:srgbClr val="3BB6B7"/>
                  </a:solidFill>
                </a:rPr>
                <a:t>EX.</a:t>
              </a:r>
              <a:endParaRPr lang="zh-TW" altLang="en-US" b="1" dirty="0">
                <a:ln>
                  <a:solidFill>
                    <a:srgbClr val="3BB6B7"/>
                  </a:solidFill>
                </a:ln>
                <a:solidFill>
                  <a:srgbClr val="3BB6B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3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>
          <a:xfrm>
            <a:off x="323528" y="987574"/>
            <a:ext cx="8496944" cy="1296143"/>
          </a:xfrm>
        </p:spPr>
        <p:txBody>
          <a:bodyPr/>
          <a:lstStyle/>
          <a:p>
            <a:r>
              <a:rPr lang="zh-TW" altLang="en-US" sz="2200" b="1" dirty="0"/>
              <a:t>宥勝決定創業開設咖啡店，請判斷以下事件分別屬於何種創業風險</a:t>
            </a:r>
            <a:r>
              <a:rPr lang="zh-TW" altLang="en-US" sz="2200" b="1" dirty="0" smtClean="0"/>
              <a:t>。</a:t>
            </a:r>
            <a:endParaRPr lang="en-US" altLang="zh-TW" sz="2200" b="1" dirty="0" smtClean="0"/>
          </a:p>
          <a:p>
            <a:pPr algn="ctr"/>
            <a:r>
              <a:rPr lang="en-US" altLang="zh-TW" sz="2200" b="1" dirty="0" smtClean="0"/>
              <a:t>(A)</a:t>
            </a:r>
            <a:r>
              <a:rPr lang="zh-TW" altLang="en-US" sz="2200" b="1" dirty="0" smtClean="0"/>
              <a:t>資金</a:t>
            </a:r>
            <a:r>
              <a:rPr lang="zh-TW" altLang="en-US" sz="2200" b="1" dirty="0"/>
              <a:t>風險　</a:t>
            </a:r>
            <a:r>
              <a:rPr lang="en-US" altLang="zh-TW" sz="2200" b="1" dirty="0" smtClean="0"/>
              <a:t>(B)</a:t>
            </a:r>
            <a:r>
              <a:rPr lang="zh-TW" altLang="en-US" sz="2200" b="1" dirty="0" smtClean="0"/>
              <a:t>經營</a:t>
            </a:r>
            <a:r>
              <a:rPr lang="zh-TW" altLang="en-US" sz="2200" b="1" dirty="0"/>
              <a:t>風險　</a:t>
            </a:r>
            <a:r>
              <a:rPr lang="en-US" altLang="zh-TW" sz="2200" b="1" dirty="0" smtClean="0"/>
              <a:t>(C)</a:t>
            </a:r>
            <a:r>
              <a:rPr lang="zh-TW" altLang="en-US" sz="2200" b="1" dirty="0" smtClean="0"/>
              <a:t>合夥</a:t>
            </a:r>
            <a:r>
              <a:rPr lang="zh-TW" altLang="en-US" sz="2200" b="1" dirty="0"/>
              <a:t>風險　</a:t>
            </a:r>
            <a:r>
              <a:rPr lang="en-US" altLang="zh-TW" sz="2200" b="1" dirty="0" smtClean="0"/>
              <a:t>(D)</a:t>
            </a:r>
            <a:r>
              <a:rPr lang="zh-TW" altLang="en-US" sz="2200" b="1" dirty="0" smtClean="0"/>
              <a:t>市場風險</a:t>
            </a:r>
            <a:endParaRPr lang="en-US" altLang="zh-TW" sz="2200" b="1" dirty="0" smtClean="0"/>
          </a:p>
          <a:p>
            <a:pPr algn="ctr"/>
            <a:r>
              <a:rPr lang="en-US" altLang="zh-TW" sz="2200" b="1" dirty="0" smtClean="0"/>
              <a:t>(E)</a:t>
            </a:r>
            <a:r>
              <a:rPr lang="zh-TW" altLang="en-US" sz="2200" b="1" dirty="0" smtClean="0"/>
              <a:t>災害</a:t>
            </a:r>
            <a:r>
              <a:rPr lang="zh-TW" altLang="en-US" sz="2200" b="1" dirty="0"/>
              <a:t>風險　</a:t>
            </a:r>
            <a:r>
              <a:rPr lang="en-US" altLang="zh-TW" sz="2200" b="1" dirty="0" smtClean="0"/>
              <a:t>(F)</a:t>
            </a:r>
            <a:r>
              <a:rPr lang="zh-TW" altLang="en-US" sz="2200" b="1" dirty="0" smtClean="0"/>
              <a:t>法律</a:t>
            </a:r>
            <a:r>
              <a:rPr lang="zh-TW" altLang="en-US" sz="2200" b="1" dirty="0"/>
              <a:t>風險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6"/>
          </p:nvPr>
        </p:nvSpPr>
        <p:spPr>
          <a:xfrm>
            <a:off x="467544" y="2427734"/>
            <a:ext cx="8281169" cy="2159669"/>
          </a:xfrm>
        </p:spPr>
        <p:txBody>
          <a:bodyPr/>
          <a:lstStyle/>
          <a:p>
            <a:r>
              <a:rPr lang="en-US" altLang="zh-TW" sz="2400" dirty="0"/>
              <a:t>1</a:t>
            </a:r>
            <a:r>
              <a:rPr lang="en-US" altLang="zh-TW" sz="2400" dirty="0" smtClean="0"/>
              <a:t>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宥勝與創業夥伴之間，因為意見不合而決定拆夥。</a:t>
            </a:r>
          </a:p>
          <a:p>
            <a:r>
              <a:rPr lang="en-US" altLang="zh-TW" sz="2400" dirty="0" smtClean="0"/>
              <a:t>2.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受到</a:t>
            </a:r>
            <a:r>
              <a:rPr lang="zh-TW" altLang="en-US" sz="2400" dirty="0"/>
              <a:t>地震的影響，造成咖啡店內的機器設備受損。</a:t>
            </a:r>
          </a:p>
          <a:p>
            <a:r>
              <a:rPr lang="en-US" altLang="zh-TW" sz="2400" dirty="0"/>
              <a:t>3</a:t>
            </a:r>
            <a:r>
              <a:rPr lang="en-US" altLang="zh-TW" sz="2400" dirty="0" smtClean="0"/>
              <a:t>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消費者的偏好改變，使得來喝咖啡的人數減少。</a:t>
            </a:r>
          </a:p>
          <a:p>
            <a:r>
              <a:rPr lang="en-US" altLang="zh-TW" sz="2400" dirty="0"/>
              <a:t>4</a:t>
            </a:r>
            <a:r>
              <a:rPr lang="en-US" altLang="zh-TW" sz="2400" dirty="0" smtClean="0"/>
              <a:t>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店鋪設置地點太偏僻，導致幾乎沒有客人來消費。</a:t>
            </a:r>
          </a:p>
          <a:p>
            <a:r>
              <a:rPr lang="en-US" altLang="zh-TW" sz="2400" dirty="0"/>
              <a:t>5</a:t>
            </a:r>
            <a:r>
              <a:rPr lang="en-US" altLang="zh-TW" sz="2400" dirty="0" smtClean="0"/>
              <a:t>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政府調升基本工資，使得咖啡店的人事成本上升。</a:t>
            </a:r>
          </a:p>
          <a:p>
            <a:r>
              <a:rPr lang="en-US" altLang="zh-TW" sz="2400" dirty="0"/>
              <a:t>6</a:t>
            </a:r>
            <a:r>
              <a:rPr lang="en-US" altLang="zh-TW" sz="2400" dirty="0" smtClean="0"/>
              <a:t>.</a:t>
            </a:r>
            <a:r>
              <a:rPr lang="zh-TW" altLang="en-US" sz="2400" u="sng" dirty="0"/>
              <a:t> 　　　</a:t>
            </a:r>
            <a:r>
              <a:rPr lang="zh-TW" altLang="en-US" sz="2400" dirty="0" smtClean="0"/>
              <a:t> </a:t>
            </a:r>
            <a:r>
              <a:rPr lang="zh-TW" altLang="en-US" sz="2400" dirty="0"/>
              <a:t>店內裝潢花費過多預算，導致資金周轉不靈而倒閉。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TW" altLang="en-US" dirty="0"/>
              <a:t>分辨創業風險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043608" y="242773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C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043608" y="286826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Ｅ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43608" y="330878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Ｄ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043608" y="374931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Ｂ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043608" y="418983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Ｆ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043608" y="463036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Ａ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061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二、潛在商業機會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395536" y="1059582"/>
            <a:ext cx="8353177" cy="93610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在創業過程中會遭遇到許多風險，而這些風險背後，往往也存在著</a:t>
            </a:r>
            <a:r>
              <a:rPr lang="zh-TW" altLang="en-US" sz="2400" dirty="0" smtClean="0"/>
              <a:t>許多</a:t>
            </a:r>
            <a:r>
              <a:rPr lang="zh-TW" altLang="en-US" sz="2400" dirty="0"/>
              <a:t>潛在的商業</a:t>
            </a:r>
            <a:r>
              <a:rPr lang="zh-TW" altLang="en-US" sz="2400" dirty="0" smtClean="0"/>
              <a:t>機會。</a:t>
            </a:r>
            <a:endParaRPr lang="en-US" altLang="zh-TW" sz="2400" dirty="0" smtClean="0"/>
          </a:p>
          <a:p>
            <a:pPr marL="0" indent="0">
              <a:buNone/>
            </a:pPr>
            <a:endParaRPr lang="en-US" altLang="zh-TW" sz="2400" dirty="0"/>
          </a:p>
        </p:txBody>
      </p:sp>
      <p:grpSp>
        <p:nvGrpSpPr>
          <p:cNvPr id="6" name="群組 5"/>
          <p:cNvGrpSpPr/>
          <p:nvPr/>
        </p:nvGrpSpPr>
        <p:grpSpPr>
          <a:xfrm>
            <a:off x="303362" y="1923678"/>
            <a:ext cx="2736304" cy="3057567"/>
            <a:chOff x="303362" y="2028784"/>
            <a:chExt cx="2736304" cy="3057567"/>
          </a:xfrm>
        </p:grpSpPr>
        <p:grpSp>
          <p:nvGrpSpPr>
            <p:cNvPr id="34" name="群組 33"/>
            <p:cNvGrpSpPr/>
            <p:nvPr/>
          </p:nvGrpSpPr>
          <p:grpSpPr>
            <a:xfrm>
              <a:off x="303362" y="2028784"/>
              <a:ext cx="2736304" cy="3057567"/>
              <a:chOff x="107504" y="1958674"/>
              <a:chExt cx="2736304" cy="2908417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07504" y="1995686"/>
                <a:ext cx="2736304" cy="2871405"/>
              </a:xfrm>
              <a:prstGeom prst="rect">
                <a:avLst/>
              </a:prstGeom>
              <a:solidFill>
                <a:srgbClr val="3B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" name="TextBox 5"/>
              <p:cNvSpPr txBox="1"/>
              <p:nvPr/>
            </p:nvSpPr>
            <p:spPr>
              <a:xfrm>
                <a:off x="847750" y="1958674"/>
                <a:ext cx="1923669" cy="790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spc="3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市場風險</a:t>
                </a:r>
                <a:endParaRPr lang="en-US" altLang="zh-TW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  <a:p>
                <a:r>
                  <a:rPr lang="zh-TW" altLang="en-US" sz="2400" b="1" spc="3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的商業機會</a:t>
                </a:r>
                <a:endParaRPr lang="en-US" altLang="zh-TW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79893" y="2741804"/>
                <a:ext cx="2591526" cy="20621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hangingPunct="0"/>
                <a:r>
                  <a:rPr lang="zh-TW" altLang="en-US" sz="2000" spc="30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受到政治動盪的</a:t>
                </a:r>
                <a:r>
                  <a:rPr lang="zh-TW" altLang="en-US" sz="2000" spc="300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影響，</a:t>
                </a:r>
                <a:r>
                  <a:rPr lang="zh-TW" altLang="en-US" sz="2000" spc="30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造成土耳其的觀光產業大幅衰退，連帶使得其他國家的觀光產業成長</a:t>
                </a:r>
                <a:r>
                  <a:rPr lang="zh-TW" altLang="en-US" sz="2000" spc="300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。</a:t>
                </a:r>
                <a:endParaRPr lang="en-US" altLang="zh-TW" sz="2000" spc="3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  <a:p>
                <a:pPr hangingPunct="0"/>
                <a:endParaRPr lang="en-US" altLang="zh-CN" sz="2000" spc="3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467544" y="2067694"/>
              <a:ext cx="6480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4000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1.</a:t>
              </a:r>
              <a:endParaRPr lang="zh-TW" altLang="en-US" sz="4000" dirty="0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3193765" y="1923678"/>
            <a:ext cx="2880320" cy="3057566"/>
            <a:chOff x="3193765" y="2028784"/>
            <a:chExt cx="2880320" cy="3057566"/>
          </a:xfrm>
        </p:grpSpPr>
        <p:grpSp>
          <p:nvGrpSpPr>
            <p:cNvPr id="35" name="群組 34"/>
            <p:cNvGrpSpPr/>
            <p:nvPr/>
          </p:nvGrpSpPr>
          <p:grpSpPr>
            <a:xfrm>
              <a:off x="3193765" y="2067694"/>
              <a:ext cx="2880320" cy="3018656"/>
              <a:chOff x="107504" y="1995686"/>
              <a:chExt cx="2880320" cy="287140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07504" y="1995686"/>
                <a:ext cx="2736304" cy="2871405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TextBox 5"/>
              <p:cNvSpPr txBox="1"/>
              <p:nvPr/>
            </p:nvSpPr>
            <p:spPr>
              <a:xfrm>
                <a:off x="107504" y="1995686"/>
                <a:ext cx="2880320" cy="380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20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79893" y="2741806"/>
                <a:ext cx="2591526" cy="20621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hangingPunct="0"/>
                <a:r>
                  <a:rPr lang="zh-TW" altLang="en-US" sz="2000" spc="30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颱風過境後，國內蔬菜供應不足，造成蔬菜價格飆漲，連帶使得進口蔬菜的貿易商擴大銷售商機</a:t>
                </a:r>
                <a:r>
                  <a:rPr lang="zh-TW" altLang="en-US" sz="2000" spc="300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。</a:t>
                </a:r>
                <a:endParaRPr lang="en-US" altLang="zh-TW" sz="2000" spc="3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  <a:p>
                <a:pPr hangingPunct="0"/>
                <a:endParaRPr lang="en-US" altLang="zh-CN" sz="2000" spc="3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</p:txBody>
          </p:sp>
        </p:grpSp>
        <p:sp>
          <p:nvSpPr>
            <p:cNvPr id="18" name="TextBox 5"/>
            <p:cNvSpPr txBox="1"/>
            <p:nvPr/>
          </p:nvSpPr>
          <p:spPr>
            <a:xfrm>
              <a:off x="3944475" y="2028784"/>
              <a:ext cx="19236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災害風險</a:t>
              </a:r>
              <a:endParaRPr lang="en-US" altLang="zh-TW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Open Sans" pitchFamily="34" charset="0"/>
              </a:endParaRPr>
            </a:p>
            <a:p>
              <a:r>
                <a:rPr lang="zh-TW" altLang="en-US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的</a:t>
              </a:r>
              <a:r>
                <a:rPr lang="zh-TW" altLang="en-US" sz="2400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商業機會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368411" y="2067694"/>
              <a:ext cx="6480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40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2.</a:t>
              </a:r>
              <a:endParaRPr lang="zh-TW" altLang="en-US" sz="4000" dirty="0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6084168" y="1923679"/>
            <a:ext cx="2880320" cy="3048039"/>
            <a:chOff x="6084168" y="2028785"/>
            <a:chExt cx="2880320" cy="3048039"/>
          </a:xfrm>
        </p:grpSpPr>
        <p:grpSp>
          <p:nvGrpSpPr>
            <p:cNvPr id="39" name="群組 38"/>
            <p:cNvGrpSpPr/>
            <p:nvPr/>
          </p:nvGrpSpPr>
          <p:grpSpPr>
            <a:xfrm>
              <a:off x="6084168" y="2067693"/>
              <a:ext cx="2880320" cy="3009131"/>
              <a:chOff x="107504" y="1995685"/>
              <a:chExt cx="2880320" cy="286234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07504" y="1995685"/>
                <a:ext cx="2736304" cy="2862344"/>
              </a:xfrm>
              <a:prstGeom prst="rect">
                <a:avLst/>
              </a:prstGeom>
              <a:solidFill>
                <a:srgbClr val="3B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1" name="TextBox 5"/>
              <p:cNvSpPr txBox="1"/>
              <p:nvPr/>
            </p:nvSpPr>
            <p:spPr>
              <a:xfrm>
                <a:off x="107504" y="1995686"/>
                <a:ext cx="2880320" cy="380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20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79893" y="2741804"/>
                <a:ext cx="2591526" cy="20621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hangingPunct="0"/>
                <a:r>
                  <a:rPr lang="zh-TW" altLang="en-US" sz="2000" spc="30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「</a:t>
                </a:r>
                <a:r>
                  <a:rPr lang="zh-TW" altLang="en-US" sz="2000" spc="300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一例</a:t>
                </a:r>
                <a:r>
                  <a:rPr lang="zh-TW" altLang="en-US" sz="2000" spc="300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Open Sans" pitchFamily="34" charset="0"/>
                  </a:rPr>
                  <a:t>一休」政策上路後，企業的人事成本上升，為了降低成本，因此以機器人來取代部分人力，連帶使得機器人的商機擴大。</a:t>
                </a:r>
              </a:p>
            </p:txBody>
          </p:sp>
        </p:grpSp>
        <p:sp>
          <p:nvSpPr>
            <p:cNvPr id="20" name="TextBox 5"/>
            <p:cNvSpPr txBox="1"/>
            <p:nvPr/>
          </p:nvSpPr>
          <p:spPr>
            <a:xfrm>
              <a:off x="6824795" y="2028785"/>
              <a:ext cx="19236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法律風險</a:t>
              </a:r>
              <a:endParaRPr lang="en-US" altLang="zh-TW" sz="2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Open Sans" pitchFamily="34" charset="0"/>
              </a:endParaRPr>
            </a:p>
            <a:p>
              <a:r>
                <a:rPr lang="zh-TW" altLang="en-US" sz="2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的</a:t>
              </a:r>
              <a:r>
                <a:rPr lang="zh-TW" altLang="en-US" sz="2400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商業機會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248731" y="2067695"/>
              <a:ext cx="6480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40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" pitchFamily="34" charset="0"/>
                </a:rPr>
                <a:t>3.</a:t>
              </a:r>
              <a:endParaRPr lang="zh-TW" alt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940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hangingPunc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1.</a:t>
            </a:r>
            <a:r>
              <a:rPr lang="zh-TW" altLang="en-US" sz="2400" dirty="0"/>
              <a:t> </a:t>
            </a:r>
            <a:r>
              <a:rPr lang="en-US" altLang="zh-TW" sz="2400" dirty="0" smtClean="0"/>
              <a:t>LINE</a:t>
            </a:r>
            <a:r>
              <a:rPr lang="zh-TW" altLang="en-US" sz="2400" dirty="0" smtClean="0"/>
              <a:t>原</a:t>
            </a:r>
            <a:r>
              <a:rPr lang="zh-TW" altLang="en-US" sz="2400" dirty="0"/>
              <a:t>創貼圖商機大，也讓許多素人畫家能在家</a:t>
            </a:r>
            <a:r>
              <a:rPr lang="zh-TW" altLang="en-US" sz="2400" dirty="0" smtClean="0"/>
              <a:t>從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</a:t>
            </a:r>
            <a:r>
              <a:rPr lang="zh-TW" altLang="en-US" sz="2400" dirty="0" smtClean="0"/>
              <a:t>事</a:t>
            </a:r>
            <a:r>
              <a:rPr lang="zh-TW" altLang="en-US" sz="2400" dirty="0"/>
              <a:t>創作，當</a:t>
            </a:r>
            <a:r>
              <a:rPr lang="zh-TW" altLang="en-US" sz="2400" dirty="0" smtClean="0"/>
              <a:t>個</a:t>
            </a:r>
            <a:r>
              <a:rPr lang="en-US" altLang="zh-TW" sz="2400" dirty="0" smtClean="0"/>
              <a:t>SOHO</a:t>
            </a:r>
            <a:r>
              <a:rPr lang="zh-TW" altLang="en-US" sz="2400" dirty="0" smtClean="0"/>
              <a:t>族</a:t>
            </a:r>
            <a:r>
              <a:rPr lang="zh-TW" altLang="en-US" sz="2400" dirty="0"/>
              <a:t>，來實現創業夢想。下列</a:t>
            </a:r>
            <a:r>
              <a:rPr lang="zh-TW" altLang="en-US" sz="2400" dirty="0" smtClean="0"/>
              <a:t>何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 </a:t>
            </a:r>
            <a:r>
              <a:rPr lang="en-US" altLang="zh-TW" sz="2400" dirty="0" smtClean="0"/>
              <a:t> </a:t>
            </a:r>
            <a:r>
              <a:rPr lang="zh-TW" altLang="en-US" sz="2400" dirty="0" smtClean="0"/>
              <a:t>者</a:t>
            </a:r>
            <a:r>
              <a:rPr lang="zh-TW" altLang="en-US" sz="2400" u="dbl" dirty="0"/>
              <a:t>不是</a:t>
            </a:r>
            <a:r>
              <a:rPr lang="zh-TW" altLang="en-US" sz="2400" dirty="0"/>
              <a:t>該創業方式的特性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工作</a:t>
            </a:r>
            <a:r>
              <a:rPr lang="zh-TW" altLang="en-US" sz="2400" dirty="0"/>
              <a:t>時間彈性大　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創業</a:t>
            </a:r>
            <a:r>
              <a:rPr lang="zh-TW" altLang="en-US" sz="2400" dirty="0"/>
              <a:t>資金門檻</a:t>
            </a:r>
            <a:r>
              <a:rPr lang="zh-TW" altLang="en-US" sz="2400" dirty="0" smtClean="0"/>
              <a:t>高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 smtClean="0"/>
              <a:t>	  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能</a:t>
            </a:r>
            <a:r>
              <a:rPr lang="zh-TW" altLang="en-US" sz="2400" dirty="0"/>
              <a:t>兼顧家庭與工作　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自主</a:t>
            </a:r>
            <a:r>
              <a:rPr lang="zh-TW" altLang="en-US" sz="2400" dirty="0"/>
              <a:t>性高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9" y="195486"/>
            <a:ext cx="936104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2-3</a:t>
            </a:r>
            <a:endParaRPr lang="zh-TW" altLang="en-US" sz="3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721668" y="968410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255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2. </a:t>
            </a:r>
            <a:r>
              <a:rPr lang="zh-TW" altLang="en-US" sz="2400" dirty="0" smtClean="0"/>
              <a:t>小</a:t>
            </a:r>
            <a:r>
              <a:rPr lang="zh-TW" altLang="en-US" sz="2400" dirty="0"/>
              <a:t>美因擅於烘焙，所製作的糕點甚受好友稱讚，</a:t>
            </a:r>
            <a:r>
              <a:rPr lang="zh-TW" altLang="en-US" sz="2400" dirty="0" smtClean="0"/>
              <a:t>因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</a:t>
            </a:r>
            <a:r>
              <a:rPr lang="zh-TW" altLang="en-US" sz="2400" dirty="0" smtClean="0"/>
              <a:t>而</a:t>
            </a:r>
            <a:r>
              <a:rPr lang="zh-TW" altLang="en-US" sz="2400" dirty="0"/>
              <a:t>獨自在家</a:t>
            </a:r>
            <a:r>
              <a:rPr lang="zh-TW" altLang="en-US" sz="2400" dirty="0" smtClean="0"/>
              <a:t>小規模</a:t>
            </a:r>
            <a:r>
              <a:rPr lang="zh-TW" altLang="en-US" sz="2400" dirty="0"/>
              <a:t>創業，透過網路接單生產。</a:t>
            </a:r>
            <a:r>
              <a:rPr lang="zh-TW" altLang="en-US" sz="2400" dirty="0" smtClean="0"/>
              <a:t>請問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</a:t>
            </a:r>
            <a:r>
              <a:rPr lang="zh-TW" altLang="en-US" sz="2400" dirty="0" smtClean="0"/>
              <a:t>下列</a:t>
            </a:r>
            <a:r>
              <a:rPr lang="zh-TW" altLang="en-US" sz="2400" dirty="0"/>
              <a:t>關於小美創業的敘述，何</a:t>
            </a:r>
            <a:r>
              <a:rPr lang="zh-TW" altLang="en-US" sz="2400" dirty="0" smtClean="0"/>
              <a:t>者較</a:t>
            </a:r>
            <a:r>
              <a:rPr lang="zh-TW" altLang="en-US" sz="2400" u="dbl" dirty="0"/>
              <a:t>不正確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 smtClean="0"/>
              <a:t>	  (</a:t>
            </a:r>
            <a:r>
              <a:rPr lang="en-US" altLang="zh-TW" sz="2400" dirty="0"/>
              <a:t>A) </a:t>
            </a:r>
            <a:r>
              <a:rPr lang="zh-TW" altLang="en-US" sz="2400" dirty="0"/>
              <a:t>為自雇型</a:t>
            </a:r>
            <a:r>
              <a:rPr lang="en-US" altLang="zh-TW" sz="2400" dirty="0"/>
              <a:t>SOHO</a:t>
            </a:r>
            <a:r>
              <a:rPr lang="zh-TW" altLang="en-US" sz="2400" dirty="0" smtClean="0"/>
              <a:t>族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(</a:t>
            </a:r>
            <a:r>
              <a:rPr lang="en-US" altLang="zh-TW" sz="2400" dirty="0"/>
              <a:t>B) </a:t>
            </a:r>
            <a:r>
              <a:rPr lang="zh-TW" altLang="en-US" sz="2400" dirty="0"/>
              <a:t>可節省經營實體商店所</a:t>
            </a:r>
            <a:r>
              <a:rPr lang="zh-TW" altLang="en-US" sz="2400" dirty="0" smtClean="0"/>
              <a:t>需的成本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 smtClean="0"/>
              <a:t>	  (</a:t>
            </a:r>
            <a:r>
              <a:rPr lang="en-US" altLang="zh-TW" sz="2400" dirty="0"/>
              <a:t>C) </a:t>
            </a:r>
            <a:r>
              <a:rPr lang="zh-TW" altLang="en-US" sz="2400" dirty="0"/>
              <a:t>主要收入為成交的</a:t>
            </a:r>
            <a:r>
              <a:rPr lang="zh-TW" altLang="en-US" sz="2400" dirty="0" smtClean="0"/>
              <a:t>手續費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en-US" altLang="zh-TW" sz="2400" dirty="0" smtClean="0"/>
              <a:t>  (</a:t>
            </a:r>
            <a:r>
              <a:rPr lang="en-US" altLang="zh-TW" sz="2400" dirty="0"/>
              <a:t>D) </a:t>
            </a:r>
            <a:r>
              <a:rPr lang="zh-TW" altLang="en-US" sz="2400" dirty="0"/>
              <a:t>在家創業，不會面臨</a:t>
            </a:r>
            <a:r>
              <a:rPr lang="zh-TW" altLang="en-US" sz="2400" dirty="0" smtClean="0"/>
              <a:t>團隊</a:t>
            </a:r>
            <a:r>
              <a:rPr lang="zh-TW" altLang="en-US" sz="2400" dirty="0"/>
              <a:t>風險。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42550" y="94964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 rot="667977">
            <a:off x="698247" y="1562223"/>
            <a:ext cx="755214" cy="755214"/>
            <a:chOff x="5688994" y="3832760"/>
            <a:chExt cx="755214" cy="755214"/>
          </a:xfrm>
        </p:grpSpPr>
        <p:sp>
          <p:nvSpPr>
            <p:cNvPr id="9" name="橢圓 8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106</a:t>
              </a: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  <p:sp>
        <p:nvSpPr>
          <p:cNvPr id="11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936104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2-3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3976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>
          <a:xfrm>
            <a:off x="539552" y="987574"/>
            <a:ext cx="8136904" cy="3816424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3.</a:t>
            </a:r>
            <a:r>
              <a:rPr lang="zh-TW" altLang="en-US" sz="2400" dirty="0" smtClean="0"/>
              <a:t> 某</a:t>
            </a:r>
            <a:r>
              <a:rPr lang="zh-TW" altLang="en-US" sz="2400" dirty="0"/>
              <a:t>創業家經過與重要的策略投資人近一個月的談判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宣佈</a:t>
            </a:r>
            <a:r>
              <a:rPr lang="zh-TW" altLang="en-US" sz="2400" dirty="0"/>
              <a:t>已達成</a:t>
            </a:r>
            <a:r>
              <a:rPr lang="zh-TW" altLang="en-US" sz="2400" dirty="0" smtClean="0"/>
              <a:t>了超過</a:t>
            </a:r>
            <a:r>
              <a:rPr lang="en-US" altLang="zh-TW" sz="2400" dirty="0" smtClean="0"/>
              <a:t>10</a:t>
            </a:r>
            <a:r>
              <a:rPr lang="zh-TW" altLang="en-US" sz="2400" dirty="0" smtClean="0"/>
              <a:t>億</a:t>
            </a:r>
            <a:r>
              <a:rPr lang="zh-TW" altLang="en-US" sz="2400" dirty="0"/>
              <a:t>元的股權融資，並得到該</a:t>
            </a:r>
            <a:r>
              <a:rPr lang="zh-TW" altLang="en-US" sz="2400" dirty="0" smtClean="0"/>
              <a:t>策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略</a:t>
            </a:r>
            <a:r>
              <a:rPr lang="zh-TW" altLang="en-US" sz="2400" dirty="0"/>
              <a:t>投資人的支持，將出任新</a:t>
            </a:r>
            <a:r>
              <a:rPr lang="zh-TW" altLang="en-US" sz="2400" dirty="0" smtClean="0"/>
              <a:t>公司</a:t>
            </a:r>
            <a:r>
              <a:rPr lang="zh-TW" altLang="en-US" sz="2400" dirty="0"/>
              <a:t>的</a:t>
            </a:r>
            <a:r>
              <a:rPr lang="en-US" altLang="zh-TW" sz="2400" dirty="0" smtClean="0"/>
              <a:t>CEO</a:t>
            </a:r>
            <a:r>
              <a:rPr lang="zh-TW" altLang="en-US" sz="2400" dirty="0" smtClean="0"/>
              <a:t>（首席執行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官</a:t>
            </a:r>
            <a:r>
              <a:rPr lang="zh-TW" altLang="en-US" sz="2400" dirty="0"/>
              <a:t>）負責管理和組織建構，以確保新產品</a:t>
            </a:r>
            <a:r>
              <a:rPr lang="zh-TW" altLang="en-US" sz="2400" dirty="0" smtClean="0"/>
              <a:t>開發完成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與</a:t>
            </a:r>
            <a:r>
              <a:rPr lang="zh-TW" altLang="en-US" sz="2400" dirty="0"/>
              <a:t>策略執行完成，達到其對策略投資人所承諾的</a:t>
            </a:r>
            <a:r>
              <a:rPr lang="zh-TW" altLang="en-US" sz="2400" dirty="0" smtClean="0"/>
              <a:t>願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景</a:t>
            </a:r>
            <a:r>
              <a:rPr lang="zh-TW" altLang="en-US" sz="2400" dirty="0"/>
              <a:t>，以</a:t>
            </a:r>
            <a:r>
              <a:rPr lang="zh-TW" altLang="en-US" sz="2400" dirty="0" smtClean="0"/>
              <a:t>確保策略</a:t>
            </a:r>
            <a:r>
              <a:rPr lang="zh-TW" altLang="en-US" sz="2400" dirty="0"/>
              <a:t>投資人未來的繼續支持。請問</a:t>
            </a:r>
            <a:r>
              <a:rPr lang="zh-TW" altLang="en-US" sz="2400" dirty="0" smtClean="0"/>
              <a:t>上面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敘述</a:t>
            </a:r>
            <a:r>
              <a:rPr lang="zh-TW" altLang="en-US" sz="2400" u="dbl" dirty="0"/>
              <a:t>不包含</a:t>
            </a:r>
            <a:r>
              <a:rPr lang="zh-TW" altLang="en-US" sz="2400" dirty="0"/>
              <a:t>下列何種風險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資金風險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合夥風險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經營風險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災害</a:t>
            </a:r>
            <a:r>
              <a:rPr lang="zh-TW" altLang="en-US" sz="2400" dirty="0"/>
              <a:t>風險。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42550" y="968410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 rot="667977">
            <a:off x="698247" y="1606715"/>
            <a:ext cx="755214" cy="755214"/>
            <a:chOff x="5688994" y="3832760"/>
            <a:chExt cx="755214" cy="755214"/>
          </a:xfrm>
        </p:grpSpPr>
        <p:sp>
          <p:nvSpPr>
            <p:cNvPr id="9" name="橢圓 8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107</a:t>
              </a: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  <p:sp>
        <p:nvSpPr>
          <p:cNvPr id="11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8" y="195486"/>
            <a:ext cx="936104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2-3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9920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99792" y="1203598"/>
            <a:ext cx="6516216" cy="1101725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-4</a:t>
            </a:r>
            <a:r>
              <a:rPr lang="zh-TW" altLang="en-US" sz="5400" dirty="0" smtClean="0"/>
              <a:t>　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dirty="0"/>
              <a:t>企業問題</a:t>
            </a:r>
            <a:r>
              <a:rPr lang="zh-TW" altLang="en-US" dirty="0" smtClean="0"/>
              <a:t>防範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			</a:t>
            </a:r>
            <a:r>
              <a:rPr lang="zh-TW" altLang="en-US" dirty="0" smtClean="0"/>
              <a:t>與解決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26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39752" y="51471"/>
            <a:ext cx="5184576" cy="576063"/>
          </a:xfrm>
        </p:spPr>
        <p:txBody>
          <a:bodyPr/>
          <a:lstStyle/>
          <a:p>
            <a:r>
              <a:rPr lang="zh-TW" altLang="en-US" dirty="0"/>
              <a:t>企業問題防範與解決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1331640" y="52239"/>
            <a:ext cx="936104" cy="575295"/>
          </a:xfrm>
        </p:spPr>
        <p:txBody>
          <a:bodyPr/>
          <a:lstStyle/>
          <a:p>
            <a:r>
              <a:rPr lang="en-US" altLang="zh-TW" dirty="0" smtClean="0"/>
              <a:t>2-4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95288" y="844649"/>
            <a:ext cx="8353425" cy="3743325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sz="2400" dirty="0"/>
              <a:t>企業在經營過程中，常面臨各種風險（包括天災人禍、營運策略</a:t>
            </a:r>
            <a:r>
              <a:rPr lang="zh-TW" altLang="en-US" sz="2400" dirty="0" smtClean="0"/>
              <a:t>失當</a:t>
            </a:r>
            <a:r>
              <a:rPr lang="zh-TW" altLang="en-US" sz="2400" dirty="0"/>
              <a:t>等），而這些風險可能對企業經營帶來危機，因此企業通常會在</a:t>
            </a:r>
            <a:r>
              <a:rPr lang="zh-TW" altLang="en-US" sz="2400" b="1" dirty="0">
                <a:solidFill>
                  <a:srgbClr val="00B0F0"/>
                </a:solidFill>
              </a:rPr>
              <a:t>風險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發生</a:t>
            </a:r>
            <a:r>
              <a:rPr lang="zh-TW" altLang="en-US" sz="2400" b="1" dirty="0">
                <a:solidFill>
                  <a:srgbClr val="00B0F0"/>
                </a:solidFill>
              </a:rPr>
              <a:t>前</a:t>
            </a:r>
            <a:r>
              <a:rPr lang="zh-TW" altLang="en-US" sz="2400" dirty="0"/>
              <a:t>，透過各種預防措施來規避風險（如投保</a:t>
            </a:r>
            <a:r>
              <a:rPr lang="zh-TW" altLang="en-US" sz="2400" b="1" dirty="0">
                <a:solidFill>
                  <a:srgbClr val="00B0F0"/>
                </a:solidFill>
              </a:rPr>
              <a:t>保險</a:t>
            </a:r>
            <a:r>
              <a:rPr lang="zh-TW" altLang="en-US" sz="2400" dirty="0"/>
              <a:t>、建立標準作業</a:t>
            </a:r>
            <a:r>
              <a:rPr lang="zh-TW" altLang="en-US" sz="2400" dirty="0" smtClean="0"/>
              <a:t>程序等</a:t>
            </a:r>
            <a:r>
              <a:rPr lang="zh-TW" altLang="en-US" sz="2400" dirty="0"/>
              <a:t>），或在</a:t>
            </a:r>
            <a:r>
              <a:rPr lang="zh-TW" altLang="en-US" sz="2400" b="1" dirty="0">
                <a:solidFill>
                  <a:srgbClr val="00B0F0"/>
                </a:solidFill>
              </a:rPr>
              <a:t>風險發生後</a:t>
            </a:r>
            <a:r>
              <a:rPr lang="zh-TW" altLang="en-US" sz="2400" dirty="0"/>
              <a:t>，進行</a:t>
            </a:r>
            <a:r>
              <a:rPr lang="zh-TW" altLang="en-US" sz="2400" b="1" dirty="0">
                <a:solidFill>
                  <a:srgbClr val="00B0F0"/>
                </a:solidFill>
              </a:rPr>
              <a:t>危機處理</a:t>
            </a:r>
            <a:r>
              <a:rPr lang="zh-TW" altLang="en-US" sz="2400" dirty="0"/>
              <a:t>，以降低可能帶來的傷害。</a:t>
            </a:r>
          </a:p>
        </p:txBody>
      </p:sp>
    </p:spTree>
    <p:extLst>
      <p:ext uri="{BB962C8B-B14F-4D97-AF65-F5344CB8AC3E}">
        <p14:creationId xmlns:p14="http://schemas.microsoft.com/office/powerpoint/2010/main" val="6008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2046089"/>
            <a:ext cx="5544616" cy="1101725"/>
          </a:xfrm>
        </p:spPr>
        <p:txBody>
          <a:bodyPr/>
          <a:lstStyle/>
          <a:p>
            <a:r>
              <a:rPr lang="zh-TW" altLang="en-US" dirty="0"/>
              <a:t>企業保險的</a:t>
            </a:r>
            <a:r>
              <a:rPr lang="zh-TW" altLang="en-US" dirty="0" smtClean="0"/>
              <a:t>意義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			</a:t>
            </a:r>
            <a:r>
              <a:rPr lang="zh-TW" altLang="en-US" dirty="0" smtClean="0"/>
              <a:t>與</a:t>
            </a:r>
            <a:r>
              <a:rPr lang="zh-TW" altLang="en-US" dirty="0"/>
              <a:t>種類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/>
              <a:t>2-4.1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057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一、企業保險的意義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企業保險是指企業與保險公司簽訂保險契約，並按時支付保險費給</a:t>
            </a:r>
            <a:r>
              <a:rPr lang="zh-TW" altLang="en-US" sz="2400" dirty="0" smtClean="0"/>
              <a:t>保險公司</a:t>
            </a:r>
            <a:r>
              <a:rPr lang="zh-TW" altLang="en-US" sz="2400" dirty="0"/>
              <a:t>，而保險公司在承保事故發生時，於承保範圍內給予企業財務的</a:t>
            </a:r>
            <a:r>
              <a:rPr lang="zh-TW" altLang="en-US" sz="2400" dirty="0" smtClean="0"/>
              <a:t>補償</a:t>
            </a:r>
            <a:r>
              <a:rPr lang="zh-TW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1495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 dirty="0"/>
              <a:t>保險關係人</a:t>
            </a:r>
            <a:r>
              <a:rPr lang="zh-TW" altLang="en-US" dirty="0" smtClean="0"/>
              <a:t>簡介</a:t>
            </a:r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7416532"/>
              </p:ext>
            </p:extLst>
          </p:nvPr>
        </p:nvGraphicFramePr>
        <p:xfrm>
          <a:off x="467544" y="1217622"/>
          <a:ext cx="8229600" cy="3442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4904"/>
                <a:gridCol w="62646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保險人</a:t>
                      </a:r>
                      <a:endParaRPr lang="en-US" altLang="zh-TW" sz="22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TW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insurer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即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承保人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，也就是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保險公司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。在保險契約成立時，有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保險費的請求權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，在承保危險事故發生時，依約負擔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賠償保險金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的義務。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21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要保人</a:t>
                      </a:r>
                      <a:endParaRPr lang="en-US" altLang="zh-TW" sz="22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proposer</a:t>
                      </a:r>
                      <a:endParaRPr lang="zh-TW" altLang="en-US" sz="22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向保險公司申請訂立保險契約，並負有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繳交保險費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義務的人。</a:t>
                      </a:r>
                      <a:endParaRPr lang="en-US" altLang="zh-TW" sz="22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被保險人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insured</a:t>
                      </a:r>
                      <a:endParaRPr lang="zh-TW" altLang="en-US" sz="2200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保險事故發生時，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遭受損害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的人。</a:t>
                      </a:r>
                      <a:endParaRPr lang="en-US" altLang="zh-TW" sz="22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（要保人得為被保險人）</a:t>
                      </a:r>
                      <a:endParaRPr lang="zh-TW" altLang="en-US" sz="2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受益人</a:t>
                      </a:r>
                      <a:r>
                        <a:rPr lang="en-US" altLang="zh-TW" sz="22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beneficiary 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被保險人或要保人約定享有</a:t>
                      </a:r>
                      <a:r>
                        <a:rPr lang="zh-TW" altLang="en-US" sz="22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賠償請求權</a:t>
                      </a:r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的人。（要保人或被保險人均得為受益人）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6" y="924272"/>
            <a:ext cx="889635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04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二、企業保險的種類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395536" y="1203598"/>
            <a:ext cx="8353177" cy="89545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/>
              <a:t>依我國保險法的規定，保險可分為</a:t>
            </a:r>
            <a:r>
              <a:rPr lang="zh-TW" altLang="en-US" sz="2400" b="1" dirty="0">
                <a:solidFill>
                  <a:srgbClr val="00B0F0"/>
                </a:solidFill>
              </a:rPr>
              <a:t>人身保險</a:t>
            </a:r>
            <a:r>
              <a:rPr lang="zh-TW" altLang="en-US" sz="2400" dirty="0"/>
              <a:t>與</a:t>
            </a:r>
            <a:r>
              <a:rPr lang="zh-TW" altLang="en-US" sz="2400" b="1" dirty="0">
                <a:solidFill>
                  <a:srgbClr val="00B0F0"/>
                </a:solidFill>
              </a:rPr>
              <a:t>財產保險</a:t>
            </a:r>
            <a:r>
              <a:rPr lang="zh-TW" altLang="en-US" sz="2400" dirty="0"/>
              <a:t>，分別說明</a:t>
            </a:r>
            <a:r>
              <a:rPr lang="zh-TW" altLang="en-US" sz="2400" dirty="0" smtClean="0"/>
              <a:t>如下。</a:t>
            </a:r>
            <a:endParaRPr lang="en-US" altLang="zh-TW" sz="2400" dirty="0" smtClean="0"/>
          </a:p>
        </p:txBody>
      </p:sp>
      <p:grpSp>
        <p:nvGrpSpPr>
          <p:cNvPr id="4" name="群組 3"/>
          <p:cNvGrpSpPr/>
          <p:nvPr/>
        </p:nvGrpSpPr>
        <p:grpSpPr>
          <a:xfrm>
            <a:off x="-36512" y="2099052"/>
            <a:ext cx="2448272" cy="513348"/>
            <a:chOff x="-30870" y="2099052"/>
            <a:chExt cx="4026806" cy="513348"/>
          </a:xfrm>
          <a:solidFill>
            <a:schemeClr val="accent1">
              <a:lumMod val="7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-30870" y="2099052"/>
              <a:ext cx="4026806" cy="51334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66620" y="2110085"/>
              <a:ext cx="3529316" cy="461665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人身保險</a:t>
              </a:r>
              <a:endPara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" name="文字版面配置區 2"/>
          <p:cNvSpPr txBox="1">
            <a:spLocks/>
          </p:cNvSpPr>
          <p:nvPr/>
        </p:nvSpPr>
        <p:spPr>
          <a:xfrm>
            <a:off x="395536" y="2684408"/>
            <a:ext cx="8353177" cy="11834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dirty="0"/>
              <a:t>是指以</a:t>
            </a:r>
            <a:r>
              <a:rPr lang="zh-TW" altLang="en-US" sz="2400" b="1" dirty="0">
                <a:solidFill>
                  <a:srgbClr val="00B0F0"/>
                </a:solidFill>
              </a:rPr>
              <a:t>人的生命或身體</a:t>
            </a:r>
            <a:r>
              <a:rPr lang="zh-TW" altLang="en-US" sz="2400" dirty="0"/>
              <a:t>為保險標的</a:t>
            </a:r>
            <a:r>
              <a:rPr lang="zh-TW" altLang="en-US" sz="2400" dirty="0" smtClean="0"/>
              <a:t>，並</a:t>
            </a:r>
            <a:r>
              <a:rPr lang="zh-TW" altLang="en-US" sz="2400" dirty="0"/>
              <a:t>以其</a:t>
            </a:r>
            <a:r>
              <a:rPr lang="zh-TW" altLang="en-US" sz="2400" b="1" dirty="0">
                <a:solidFill>
                  <a:srgbClr val="00B0F0"/>
                </a:solidFill>
              </a:rPr>
              <a:t>生存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死亡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傷害</a:t>
            </a:r>
            <a:r>
              <a:rPr lang="zh-TW" altLang="en-US" sz="2400" dirty="0"/>
              <a:t>、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疾病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老年</a:t>
            </a:r>
            <a:r>
              <a:rPr lang="zh-TW" altLang="en-US" sz="2400" dirty="0"/>
              <a:t>等情況</a:t>
            </a:r>
            <a:r>
              <a:rPr lang="zh-TW" altLang="en-US" sz="2400" dirty="0" smtClean="0"/>
              <a:t>，做為</a:t>
            </a:r>
            <a:r>
              <a:rPr lang="zh-TW" altLang="en-US" sz="2400" dirty="0"/>
              <a:t>保險金給付條件的保險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以下</a:t>
            </a:r>
            <a:r>
              <a:rPr lang="zh-TW" altLang="en-US" sz="2400" dirty="0"/>
              <a:t>將介紹</a:t>
            </a:r>
            <a:r>
              <a:rPr lang="zh-TW" altLang="en-US" sz="2400" dirty="0" smtClean="0"/>
              <a:t>常見的保險，包括：</a:t>
            </a:r>
            <a:endParaRPr lang="en-US" altLang="zh-TW" sz="2400" dirty="0" smtClean="0"/>
          </a:p>
        </p:txBody>
      </p:sp>
      <p:sp>
        <p:nvSpPr>
          <p:cNvPr id="9" name="MH_Entry_1"/>
          <p:cNvSpPr/>
          <p:nvPr>
            <p:custDataLst>
              <p:tags r:id="rId1"/>
            </p:custDataLst>
          </p:nvPr>
        </p:nvSpPr>
        <p:spPr>
          <a:xfrm>
            <a:off x="1933093" y="4301103"/>
            <a:ext cx="236651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職業災害保險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Entry_2"/>
          <p:cNvSpPr/>
          <p:nvPr>
            <p:custDataLst>
              <p:tags r:id="rId2"/>
            </p:custDataLst>
          </p:nvPr>
        </p:nvSpPr>
        <p:spPr>
          <a:xfrm>
            <a:off x="6021904" y="4301103"/>
            <a:ext cx="236651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人壽保險</a:t>
            </a:r>
            <a:endParaRPr lang="zh-CN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279">
            <a:extLst>
              <a:ext uri="{FF2B5EF4-FFF2-40B4-BE49-F238E27FC236}">
                <a16:creationId xmlns="" xmlns:a16="http://schemas.microsoft.com/office/drawing/2014/main" id="{2B5051E4-EEB0-477D-83A7-F1429A51EDA6}"/>
              </a:ext>
            </a:extLst>
          </p:cNvPr>
          <p:cNvGrpSpPr/>
          <p:nvPr/>
        </p:nvGrpSpPr>
        <p:grpSpPr>
          <a:xfrm>
            <a:off x="1331640" y="4099010"/>
            <a:ext cx="498278" cy="498215"/>
            <a:chOff x="846989" y="1401020"/>
            <a:chExt cx="877416" cy="877416"/>
          </a:xfrm>
          <a:effectLst/>
        </p:grpSpPr>
        <p:sp>
          <p:nvSpPr>
            <p:cNvPr id="12" name="Teardrop 108">
              <a:extLst>
                <a:ext uri="{FF2B5EF4-FFF2-40B4-BE49-F238E27FC236}">
                  <a16:creationId xmlns="" xmlns:a16="http://schemas.microsoft.com/office/drawing/2014/main" id="{B7816AAD-EA9C-4698-B51C-8F39CE467597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3BB6B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11">
              <a:extLst>
                <a:ext uri="{FF2B5EF4-FFF2-40B4-BE49-F238E27FC236}">
                  <a16:creationId xmlns="" xmlns:a16="http://schemas.microsoft.com/office/drawing/2014/main" id="{F6FABAE5-1996-4AE9-B4C7-D12804C2205E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79">
            <a:extLst>
              <a:ext uri="{FF2B5EF4-FFF2-40B4-BE49-F238E27FC236}">
                <a16:creationId xmlns="" xmlns:a16="http://schemas.microsoft.com/office/drawing/2014/main" id="{73F0587D-8B78-4839-80FB-1D279FA485AD}"/>
              </a:ext>
            </a:extLst>
          </p:cNvPr>
          <p:cNvGrpSpPr/>
          <p:nvPr/>
        </p:nvGrpSpPr>
        <p:grpSpPr>
          <a:xfrm>
            <a:off x="5420451" y="4099010"/>
            <a:ext cx="498278" cy="498215"/>
            <a:chOff x="846989" y="1401020"/>
            <a:chExt cx="877416" cy="877416"/>
          </a:xfrm>
          <a:effectLst/>
        </p:grpSpPr>
        <p:sp>
          <p:nvSpPr>
            <p:cNvPr id="15" name="Teardrop 108">
              <a:extLst>
                <a:ext uri="{FF2B5EF4-FFF2-40B4-BE49-F238E27FC236}">
                  <a16:creationId xmlns="" xmlns:a16="http://schemas.microsoft.com/office/drawing/2014/main" id="{808BCAF1-37AA-4CA5-B5A7-08B24E4FE758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2BC7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11">
              <a:extLst>
                <a:ext uri="{FF2B5EF4-FFF2-40B4-BE49-F238E27FC236}">
                  <a16:creationId xmlns="" xmlns:a16="http://schemas.microsoft.com/office/drawing/2014/main" id="{B54ACA7F-B699-47DF-B2AF-C41D01B45EDB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568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職業災害保險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172819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是指企業為了因應員工在</a:t>
            </a:r>
            <a:r>
              <a:rPr lang="zh-TW" altLang="en-US" b="1" dirty="0">
                <a:solidFill>
                  <a:srgbClr val="00B0F0"/>
                </a:solidFill>
              </a:rPr>
              <a:t>執行職務</a:t>
            </a:r>
            <a:r>
              <a:rPr lang="zh-TW" altLang="en-US" dirty="0"/>
              <a:t>過程中，或因工作上的原因</a:t>
            </a:r>
            <a:r>
              <a:rPr lang="zh-TW" altLang="en-US" dirty="0" smtClean="0"/>
              <a:t>引起</a:t>
            </a:r>
            <a:r>
              <a:rPr lang="zh-TW" altLang="en-US" dirty="0"/>
              <a:t>之意外災害，所給予醫療及現金的補償，而向保險公司投保的保險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3568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539552" y="2616946"/>
            <a:ext cx="7920880" cy="8909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工人在進行大樓興建工程時，因為鷹架倒塌而被壓傷，此情況符合職業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災害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保險的理賠範圍。</a:t>
            </a:r>
          </a:p>
        </p:txBody>
      </p:sp>
    </p:spTree>
    <p:extLst>
      <p:ext uri="{BB962C8B-B14F-4D97-AF65-F5344CB8AC3E}">
        <p14:creationId xmlns:p14="http://schemas.microsoft.com/office/powerpoint/2010/main" val="193320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04719"/>
            <a:ext cx="7395245" cy="2635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9912" y="206375"/>
            <a:ext cx="5400600" cy="493167"/>
          </a:xfrm>
        </p:spPr>
        <p:txBody>
          <a:bodyPr/>
          <a:lstStyle/>
          <a:p>
            <a:pPr algn="l"/>
            <a:r>
              <a:rPr lang="zh-TW" altLang="en-US" dirty="0"/>
              <a:t>可視為職業災害的狀況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2880" y="987574"/>
            <a:ext cx="8229600" cy="795536"/>
          </a:xfrm>
        </p:spPr>
        <p:txBody>
          <a:bodyPr/>
          <a:lstStyle/>
          <a:p>
            <a:r>
              <a:rPr lang="zh-TW" altLang="en-US" sz="2200" dirty="0"/>
              <a:t>除了「工作受傷」和「罹患職業病」，以下狀況也可算是職業災害</a:t>
            </a:r>
            <a:r>
              <a:rPr lang="zh-TW" altLang="en-US" sz="2200" dirty="0" smtClean="0"/>
              <a:t>：</a:t>
            </a:r>
            <a:endParaRPr lang="en-US" altLang="zh-TW" sz="2200" dirty="0" smtClean="0"/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endParaRPr lang="en-US" altLang="zh-TW" sz="24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62880" y="3867894"/>
            <a:ext cx="8229600" cy="11521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zh-TW" altLang="en-US" sz="2200" dirty="0" smtClean="0"/>
              <a:t>但上下班或出公差時發生事故，還須符合「無違反特定交通規則」、「沒有無照駕駛」、「在適當時間內未偏離合理途徑」等條件才算是職業災害。</a:t>
            </a:r>
            <a:endParaRPr lang="zh-TW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12235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人壽保險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是指以</a:t>
            </a:r>
            <a:r>
              <a:rPr lang="zh-TW" altLang="en-US" b="1" dirty="0">
                <a:solidFill>
                  <a:srgbClr val="00B0F0"/>
                </a:solidFill>
              </a:rPr>
              <a:t>人的生命</a:t>
            </a:r>
            <a:r>
              <a:rPr lang="zh-TW" altLang="en-US" dirty="0"/>
              <a:t>為保險標的，並以生存或死亡為保險事故，而</a:t>
            </a:r>
            <a:r>
              <a:rPr lang="zh-TW" altLang="en-US" dirty="0" smtClean="0"/>
              <a:t>向保險公司</a:t>
            </a:r>
            <a:r>
              <a:rPr lang="zh-TW" altLang="en-US" dirty="0"/>
              <a:t>投保的保險。其包括生存保險、死亡保險、生死合險等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2477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504156" y="2609850"/>
            <a:ext cx="8100292" cy="90943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企業替員工投保生存保險，若員工在保險期間屆滿仍生存時，保險公司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依契約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所約定的金額給付生存保險金。</a:t>
            </a:r>
          </a:p>
        </p:txBody>
      </p:sp>
    </p:spTree>
    <p:extLst>
      <p:ext uri="{BB962C8B-B14F-4D97-AF65-F5344CB8AC3E}">
        <p14:creationId xmlns:p14="http://schemas.microsoft.com/office/powerpoint/2010/main" val="109570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二、企業保險的種類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-36512" y="1131590"/>
            <a:ext cx="2448272" cy="513348"/>
            <a:chOff x="-30870" y="2099052"/>
            <a:chExt cx="4026806" cy="513348"/>
          </a:xfrm>
          <a:solidFill>
            <a:schemeClr val="accent1">
              <a:lumMod val="7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-30870" y="2099052"/>
              <a:ext cx="4026806" cy="51334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66620" y="2110085"/>
              <a:ext cx="3529316" cy="461665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財產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保險</a:t>
              </a:r>
              <a:endPara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" name="文字版面配置區 2"/>
          <p:cNvSpPr txBox="1">
            <a:spLocks/>
          </p:cNvSpPr>
          <p:nvPr/>
        </p:nvSpPr>
        <p:spPr>
          <a:xfrm>
            <a:off x="395536" y="1676296"/>
            <a:ext cx="8353177" cy="161553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dirty="0"/>
              <a:t>又稱為</a:t>
            </a:r>
            <a:r>
              <a:rPr lang="zh-TW" altLang="en-US" sz="2400" b="1" dirty="0">
                <a:solidFill>
                  <a:srgbClr val="00B0F0"/>
                </a:solidFill>
              </a:rPr>
              <a:t>產物保險</a:t>
            </a:r>
            <a:r>
              <a:rPr lang="zh-TW" altLang="en-US" sz="2400" dirty="0"/>
              <a:t>，是指因意外事故發生造成</a:t>
            </a:r>
            <a:r>
              <a:rPr lang="zh-TW" altLang="en-US" sz="2400" b="1" dirty="0">
                <a:solidFill>
                  <a:srgbClr val="00B0F0"/>
                </a:solidFill>
              </a:rPr>
              <a:t>財產發生直接或間接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損失</a:t>
            </a:r>
            <a:r>
              <a:rPr lang="zh-TW" altLang="en-US" sz="2400" dirty="0"/>
              <a:t>，而由保險公司負責賠償的保險，包含有形的財物及無形的責任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以下將</a:t>
            </a:r>
            <a:r>
              <a:rPr lang="zh-TW" altLang="en-US" sz="2400" dirty="0"/>
              <a:t>介紹企業常投保</a:t>
            </a:r>
            <a:r>
              <a:rPr lang="zh-TW" altLang="en-US" sz="2400" dirty="0" smtClean="0"/>
              <a:t>的保險，包括：</a:t>
            </a:r>
          </a:p>
        </p:txBody>
      </p:sp>
      <p:sp>
        <p:nvSpPr>
          <p:cNvPr id="9" name="MH_Entry_1"/>
          <p:cNvSpPr/>
          <p:nvPr>
            <p:custDataLst>
              <p:tags r:id="rId1"/>
            </p:custDataLst>
          </p:nvPr>
        </p:nvSpPr>
        <p:spPr>
          <a:xfrm>
            <a:off x="1717069" y="3797047"/>
            <a:ext cx="272680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公共意外責任險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Entry_2"/>
          <p:cNvSpPr/>
          <p:nvPr>
            <p:custDataLst>
              <p:tags r:id="rId2"/>
            </p:custDataLst>
          </p:nvPr>
        </p:nvSpPr>
        <p:spPr>
          <a:xfrm>
            <a:off x="5733623" y="3797047"/>
            <a:ext cx="236651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產品責任險</a:t>
            </a:r>
            <a:endParaRPr lang="zh-CN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279">
            <a:extLst>
              <a:ext uri="{FF2B5EF4-FFF2-40B4-BE49-F238E27FC236}">
                <a16:creationId xmlns="" xmlns:a16="http://schemas.microsoft.com/office/drawing/2014/main" id="{2B5051E4-EEB0-477D-83A7-F1429A51EDA6}"/>
              </a:ext>
            </a:extLst>
          </p:cNvPr>
          <p:cNvGrpSpPr/>
          <p:nvPr/>
        </p:nvGrpSpPr>
        <p:grpSpPr>
          <a:xfrm>
            <a:off x="1115616" y="3594954"/>
            <a:ext cx="498278" cy="498215"/>
            <a:chOff x="846989" y="1401020"/>
            <a:chExt cx="877416" cy="877416"/>
          </a:xfrm>
          <a:effectLst/>
        </p:grpSpPr>
        <p:sp>
          <p:nvSpPr>
            <p:cNvPr id="12" name="Teardrop 108">
              <a:extLst>
                <a:ext uri="{FF2B5EF4-FFF2-40B4-BE49-F238E27FC236}">
                  <a16:creationId xmlns="" xmlns:a16="http://schemas.microsoft.com/office/drawing/2014/main" id="{B7816AAD-EA9C-4698-B51C-8F39CE467597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3BB6B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11">
              <a:extLst>
                <a:ext uri="{FF2B5EF4-FFF2-40B4-BE49-F238E27FC236}">
                  <a16:creationId xmlns="" xmlns:a16="http://schemas.microsoft.com/office/drawing/2014/main" id="{F6FABAE5-1996-4AE9-B4C7-D12804C2205E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79">
            <a:extLst>
              <a:ext uri="{FF2B5EF4-FFF2-40B4-BE49-F238E27FC236}">
                <a16:creationId xmlns="" xmlns:a16="http://schemas.microsoft.com/office/drawing/2014/main" id="{73F0587D-8B78-4839-80FB-1D279FA485AD}"/>
              </a:ext>
            </a:extLst>
          </p:cNvPr>
          <p:cNvGrpSpPr/>
          <p:nvPr/>
        </p:nvGrpSpPr>
        <p:grpSpPr>
          <a:xfrm>
            <a:off x="5132170" y="3594954"/>
            <a:ext cx="498278" cy="498215"/>
            <a:chOff x="846989" y="1401020"/>
            <a:chExt cx="877416" cy="877416"/>
          </a:xfrm>
          <a:effectLst/>
        </p:grpSpPr>
        <p:sp>
          <p:nvSpPr>
            <p:cNvPr id="15" name="Teardrop 108">
              <a:extLst>
                <a:ext uri="{FF2B5EF4-FFF2-40B4-BE49-F238E27FC236}">
                  <a16:creationId xmlns="" xmlns:a16="http://schemas.microsoft.com/office/drawing/2014/main" id="{808BCAF1-37AA-4CA5-B5A7-08B24E4FE758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2BC7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11">
              <a:extLst>
                <a:ext uri="{FF2B5EF4-FFF2-40B4-BE49-F238E27FC236}">
                  <a16:creationId xmlns="" xmlns:a16="http://schemas.microsoft.com/office/drawing/2014/main" id="{B54ACA7F-B699-47DF-B2AF-C41D01B45EDB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49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公共意外責任險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2016224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dirty="0"/>
              <a:t>是指企業為了避免所經營的事業，因</a:t>
            </a:r>
            <a:r>
              <a:rPr lang="zh-TW" altLang="en-US" b="1" dirty="0">
                <a:solidFill>
                  <a:srgbClr val="00B0F0"/>
                </a:solidFill>
              </a:rPr>
              <a:t>公共場所</a:t>
            </a:r>
            <a:r>
              <a:rPr lang="zh-TW" altLang="en-US" dirty="0"/>
              <a:t>發生意外事故，</a:t>
            </a:r>
            <a:r>
              <a:rPr lang="zh-TW" altLang="en-US" dirty="0" smtClean="0"/>
              <a:t>所造成</a:t>
            </a:r>
            <a:r>
              <a:rPr lang="zh-TW" altLang="en-US" b="1" dirty="0">
                <a:solidFill>
                  <a:srgbClr val="00B0F0"/>
                </a:solidFill>
              </a:rPr>
              <a:t>第三人</a:t>
            </a:r>
            <a:r>
              <a:rPr lang="zh-TW" altLang="en-US" dirty="0"/>
              <a:t>傷亡或財物損失的法律賠償責任，而向保險公司投保的</a:t>
            </a:r>
            <a:r>
              <a:rPr lang="zh-TW" altLang="en-US" dirty="0" smtClean="0"/>
              <a:t>保險</a:t>
            </a:r>
            <a:r>
              <a:rPr lang="zh-TW" altLang="en-US" dirty="0"/>
              <a:t>。其理賠範圍包括員工的</a:t>
            </a:r>
            <a:r>
              <a:rPr lang="zh-TW" altLang="en-US" b="1" dirty="0">
                <a:solidFill>
                  <a:srgbClr val="00B0F0"/>
                </a:solidFill>
              </a:rPr>
              <a:t>業務疏失</a:t>
            </a:r>
            <a:r>
              <a:rPr lang="zh-TW" altLang="en-US" dirty="0"/>
              <a:t>，以及營業處所的</a:t>
            </a:r>
            <a:r>
              <a:rPr lang="zh-TW" altLang="en-US" b="1" dirty="0">
                <a:solidFill>
                  <a:srgbClr val="00B0F0"/>
                </a:solidFill>
              </a:rPr>
              <a:t>建築物</a:t>
            </a:r>
            <a:r>
              <a:rPr lang="zh-TW" altLang="en-US" dirty="0"/>
              <a:t>、</a:t>
            </a:r>
            <a:r>
              <a:rPr lang="zh-TW" altLang="en-US" b="1" dirty="0" smtClean="0">
                <a:solidFill>
                  <a:srgbClr val="00B0F0"/>
                </a:solidFill>
              </a:rPr>
              <a:t>通道</a:t>
            </a:r>
            <a:r>
              <a:rPr lang="zh-TW" altLang="en-US" dirty="0"/>
              <a:t>、</a:t>
            </a:r>
            <a:r>
              <a:rPr lang="zh-TW" altLang="en-US" b="1" dirty="0">
                <a:solidFill>
                  <a:srgbClr val="00B0F0"/>
                </a:solidFill>
              </a:rPr>
              <a:t>機器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00B0F0"/>
                </a:solidFill>
              </a:rPr>
              <a:t>其他工作物</a:t>
            </a:r>
            <a:r>
              <a:rPr lang="zh-TW" altLang="en-US" dirty="0"/>
              <a:t>所導致的意外事故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 hangingPunc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altLang="zh-TW" sz="3200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hangingPunct="0">
              <a:buNone/>
            </a:pP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3568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539552" y="3337026"/>
            <a:ext cx="7920880" cy="8909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百貨公司因地板濕滑，且未放置警示標誌，導致顧客滑倒受傷，此情況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符合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公共意外責任險的理賠範圍。</a:t>
            </a:r>
          </a:p>
        </p:txBody>
      </p:sp>
    </p:spTree>
    <p:extLst>
      <p:ext uri="{BB962C8B-B14F-4D97-AF65-F5344CB8AC3E}">
        <p14:creationId xmlns:p14="http://schemas.microsoft.com/office/powerpoint/2010/main" val="861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產品責任險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是指企業為了降低因</a:t>
            </a:r>
            <a:r>
              <a:rPr lang="zh-TW" altLang="en-US" b="1" dirty="0">
                <a:solidFill>
                  <a:srgbClr val="00B0F0"/>
                </a:solidFill>
              </a:rPr>
              <a:t>產品設計錯誤</a:t>
            </a:r>
            <a:r>
              <a:rPr lang="zh-TW" altLang="en-US" dirty="0"/>
              <a:t>、</a:t>
            </a:r>
            <a:r>
              <a:rPr lang="zh-TW" altLang="en-US" b="1" dirty="0">
                <a:solidFill>
                  <a:srgbClr val="00B0F0"/>
                </a:solidFill>
              </a:rPr>
              <a:t>製造錯誤</a:t>
            </a:r>
            <a:r>
              <a:rPr lang="zh-TW" altLang="en-US" dirty="0"/>
              <a:t>、</a:t>
            </a:r>
            <a:r>
              <a:rPr lang="zh-TW" altLang="en-US" b="1" dirty="0">
                <a:solidFill>
                  <a:srgbClr val="00B0F0"/>
                </a:solidFill>
              </a:rPr>
              <a:t>使用說明不當</a:t>
            </a:r>
            <a:r>
              <a:rPr lang="zh-TW" altLang="en-US" dirty="0" smtClean="0"/>
              <a:t>、</a:t>
            </a:r>
            <a:r>
              <a:rPr lang="zh-TW" altLang="en-US" b="1" dirty="0" smtClean="0">
                <a:solidFill>
                  <a:srgbClr val="00B0F0"/>
                </a:solidFill>
              </a:rPr>
              <a:t>包裝</a:t>
            </a:r>
            <a:r>
              <a:rPr lang="zh-TW" altLang="en-US" b="1" dirty="0">
                <a:solidFill>
                  <a:srgbClr val="00B0F0"/>
                </a:solidFill>
              </a:rPr>
              <a:t>錯誤出現瑕疵</a:t>
            </a:r>
            <a:r>
              <a:rPr lang="zh-TW" altLang="en-US" dirty="0"/>
              <a:t>，所造成第三人傷亡或財物損失的法律賠償責任</a:t>
            </a:r>
            <a:r>
              <a:rPr lang="zh-TW" altLang="en-US" dirty="0" smtClean="0"/>
              <a:t>，而</a:t>
            </a:r>
            <a:r>
              <a:rPr lang="zh-TW" altLang="en-US" dirty="0"/>
              <a:t>向保險公司投保的保險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682477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495300" y="2598415"/>
            <a:ext cx="7965132" cy="90943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汽車製造商因油箱位置設計不當，使得車禍撞擊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後發生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火燒車，並導致駕駛人死亡，此情況符合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產品責任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險的理賠範圍。</a:t>
            </a:r>
          </a:p>
        </p:txBody>
      </p:sp>
    </p:spTree>
    <p:extLst>
      <p:ext uri="{BB962C8B-B14F-4D97-AF65-F5344CB8AC3E}">
        <p14:creationId xmlns:p14="http://schemas.microsoft.com/office/powerpoint/2010/main" val="226423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投保產品責任險不等於品質保證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223224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許多業者常會在商品標示上，強調「本產品已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投保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數千萬元產品責任險」，來作為宣傳重點，使得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誤以為投保產品責任險就代表「功效保證」或「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品質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保證」，但實際上產品的功效與品質，並不在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產品責任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險的理賠範圍。此外，這些金額並非針對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個人」理賠的額度，通常是指「一年內各個事件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累積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的理賠總金額」。</a:t>
            </a:r>
          </a:p>
        </p:txBody>
      </p:sp>
    </p:spTree>
    <p:extLst>
      <p:ext uri="{BB962C8B-B14F-4D97-AF65-F5344CB8AC3E}">
        <p14:creationId xmlns:p14="http://schemas.microsoft.com/office/powerpoint/2010/main" val="31476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投保產品責任險不等於品質保證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>
          <a:xfrm>
            <a:off x="457200" y="1707655"/>
            <a:ext cx="8219256" cy="1584176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舉例來說， 瘦身產品雖然標榜已投保產品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責任險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，消費者使用後若未達預期效果，並不符合產品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責任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險的理賠範圍，但消費者若因使用而造成身體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不適的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狀況，則符合產品責任保險的理賠範圍。</a:t>
            </a:r>
          </a:p>
        </p:txBody>
      </p:sp>
    </p:spTree>
    <p:extLst>
      <p:ext uri="{BB962C8B-B14F-4D97-AF65-F5344CB8AC3E}">
        <p14:creationId xmlns:p14="http://schemas.microsoft.com/office/powerpoint/2010/main" val="7019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sz="2200" b="1" dirty="0"/>
              <a:t>一</a:t>
            </a:r>
            <a:r>
              <a:rPr lang="zh-TW" altLang="en-US" sz="2200" b="1" dirty="0" smtClean="0"/>
              <a:t>、爸爸</a:t>
            </a:r>
            <a:r>
              <a:rPr lang="zh-TW" altLang="en-US" sz="2200" b="1" dirty="0"/>
              <a:t>替兒子投保人壽保險，並支付保險費給保險公司，若</a:t>
            </a:r>
            <a:r>
              <a:rPr lang="zh-TW" altLang="en-US" sz="2200" b="1" dirty="0" smtClean="0"/>
              <a:t>某</a:t>
            </a:r>
            <a:endParaRPr lang="en-US" altLang="zh-TW" sz="2200" b="1" dirty="0" smtClean="0"/>
          </a:p>
          <a:p>
            <a:r>
              <a:rPr lang="zh-TW" altLang="en-US" sz="2200" b="1" dirty="0"/>
              <a:t>　</a:t>
            </a:r>
            <a:r>
              <a:rPr lang="zh-TW" altLang="en-US" sz="2200" b="1" dirty="0" smtClean="0"/>
              <a:t>　天兒子發生意外</a:t>
            </a:r>
            <a:r>
              <a:rPr lang="zh-TW" altLang="en-US" sz="2200" b="1" dirty="0"/>
              <a:t>事故時，則保險公司將會支付保險金給兒子</a:t>
            </a:r>
            <a:r>
              <a:rPr lang="zh-TW" altLang="en-US" sz="2200" b="1" dirty="0" smtClean="0"/>
              <a:t>。</a:t>
            </a:r>
            <a:endParaRPr lang="en-US" altLang="zh-TW" sz="2200" b="1" dirty="0" smtClean="0"/>
          </a:p>
          <a:p>
            <a:r>
              <a:rPr lang="zh-TW" altLang="en-US" sz="2200" b="1" dirty="0"/>
              <a:t>　</a:t>
            </a:r>
            <a:r>
              <a:rPr lang="zh-TW" altLang="en-US" sz="2200" b="1" dirty="0" smtClean="0"/>
              <a:t>　請</a:t>
            </a:r>
            <a:r>
              <a:rPr lang="zh-TW" altLang="en-US" sz="2200" b="1" dirty="0"/>
              <a:t>由此</a:t>
            </a:r>
            <a:r>
              <a:rPr lang="zh-TW" altLang="en-US" sz="2200" b="1" dirty="0" smtClean="0"/>
              <a:t>情境判斷以下人物</a:t>
            </a:r>
            <a:r>
              <a:rPr lang="zh-TW" altLang="en-US" sz="2200" b="1" dirty="0"/>
              <a:t>的保險關係</a:t>
            </a:r>
            <a:r>
              <a:rPr lang="zh-TW" altLang="en-US" sz="2200" b="1" dirty="0" smtClean="0"/>
              <a:t>：</a:t>
            </a:r>
            <a:endParaRPr lang="zh-TW" altLang="en-US" sz="2200" b="1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TW" altLang="en-US" sz="2800" dirty="0"/>
              <a:t>分辨保險關係人與企業保險種類</a:t>
            </a: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TW" altLang="en-US" sz="2400" dirty="0" smtClean="0"/>
              <a:t>⑴ </a:t>
            </a:r>
            <a:r>
              <a:rPr lang="zh-TW" altLang="en-US" sz="2400" dirty="0"/>
              <a:t>爸爸是</a:t>
            </a:r>
            <a:r>
              <a:rPr lang="zh-TW" altLang="en-US" sz="2400" u="sng" dirty="0"/>
              <a:t>　</a:t>
            </a:r>
            <a:r>
              <a:rPr lang="zh-TW" altLang="en-US" sz="2400" u="sng" dirty="0" smtClean="0"/>
              <a:t>　　　</a:t>
            </a:r>
            <a:r>
              <a:rPr lang="zh-TW" altLang="en-US" sz="2400" u="sng" dirty="0"/>
              <a:t>　</a:t>
            </a:r>
            <a:r>
              <a:rPr lang="zh-TW" altLang="en-US" sz="2400" dirty="0"/>
              <a:t>。　　　　</a:t>
            </a:r>
            <a:endParaRPr lang="en-US" altLang="zh-TW" sz="2400" dirty="0" smtClean="0"/>
          </a:p>
          <a:p>
            <a:r>
              <a:rPr lang="zh-TW" altLang="en-US" sz="2400" dirty="0" smtClean="0"/>
              <a:t>⑵</a:t>
            </a:r>
            <a:r>
              <a:rPr lang="zh-TW" altLang="en-US" sz="2400" dirty="0"/>
              <a:t>兒子</a:t>
            </a:r>
            <a:r>
              <a:rPr lang="zh-TW" altLang="en-US" sz="2400" dirty="0" smtClean="0"/>
              <a:t>是</a:t>
            </a:r>
            <a:r>
              <a:rPr lang="zh-TW" altLang="en-US" sz="2400" u="sng" dirty="0"/>
              <a:t>　　　　　</a:t>
            </a:r>
            <a:r>
              <a:rPr lang="zh-TW" altLang="en-US" sz="2400" dirty="0" smtClean="0"/>
              <a:t>、</a:t>
            </a:r>
            <a:r>
              <a:rPr lang="zh-TW" altLang="en-US" sz="2400" u="sng" dirty="0"/>
              <a:t>　　　　　</a:t>
            </a:r>
            <a:r>
              <a:rPr lang="zh-TW" altLang="en-US" sz="2400" dirty="0" smtClean="0"/>
              <a:t>。</a:t>
            </a:r>
            <a:endParaRPr lang="zh-TW" altLang="en-US" sz="2400" dirty="0"/>
          </a:p>
          <a:p>
            <a:r>
              <a:rPr lang="zh-TW" altLang="en-US" sz="2400" dirty="0"/>
              <a:t>⑶ 保險公司</a:t>
            </a:r>
            <a:r>
              <a:rPr lang="zh-TW" altLang="en-US" sz="2400" dirty="0" smtClean="0"/>
              <a:t>是</a:t>
            </a:r>
            <a:r>
              <a:rPr lang="zh-TW" altLang="en-US" sz="2400" u="sng" dirty="0"/>
              <a:t>　　　　　</a:t>
            </a:r>
            <a:r>
              <a:rPr lang="zh-TW" altLang="en-US" sz="2400" dirty="0" smtClean="0"/>
              <a:t>。</a:t>
            </a:r>
            <a:endParaRPr lang="zh-TW" altLang="en-US" sz="2400" dirty="0"/>
          </a:p>
          <a:p>
            <a:endParaRPr lang="zh-TW" altLang="en-US" sz="24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123728" y="24997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要保人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1835696" y="2915741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被保險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779912" y="2915741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受益人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699792" y="336383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保險人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974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  <p:bldP spid="14" grpId="0"/>
      <p:bldP spid="15" grpId="0"/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sz="2200" b="1" dirty="0"/>
              <a:t>二</a:t>
            </a:r>
            <a:r>
              <a:rPr lang="zh-TW" altLang="en-US" sz="2200" b="1" dirty="0" smtClean="0"/>
              <a:t>、請</a:t>
            </a:r>
            <a:r>
              <a:rPr lang="zh-TW" altLang="en-US" sz="2200" b="1" dirty="0"/>
              <a:t>判斷以下事件分別屬於何種保險的理賠範圍。</a:t>
            </a:r>
          </a:p>
          <a:p>
            <a:r>
              <a:rPr lang="zh-TW" altLang="en-US" sz="2200" b="1" dirty="0"/>
              <a:t>　</a:t>
            </a:r>
            <a:r>
              <a:rPr lang="zh-TW" altLang="en-US" sz="2200" b="1" dirty="0" smtClean="0"/>
              <a:t>　</a:t>
            </a:r>
            <a:r>
              <a:rPr lang="en-US" altLang="zh-TW" sz="2200" b="1" dirty="0" smtClean="0"/>
              <a:t>(A)</a:t>
            </a:r>
            <a:r>
              <a:rPr lang="zh-TW" altLang="en-US" sz="2200" b="1" dirty="0" smtClean="0"/>
              <a:t>職業</a:t>
            </a:r>
            <a:r>
              <a:rPr lang="zh-TW" altLang="en-US" sz="2200" b="1" dirty="0"/>
              <a:t>災害保險 </a:t>
            </a:r>
            <a:r>
              <a:rPr lang="zh-TW" altLang="en-US" sz="2200" b="1" dirty="0" smtClean="0"/>
              <a:t>　　　　</a:t>
            </a:r>
            <a:r>
              <a:rPr lang="en-US" altLang="zh-TW" sz="2200" b="1" dirty="0" smtClean="0"/>
              <a:t>(B)</a:t>
            </a:r>
            <a:r>
              <a:rPr lang="zh-TW" altLang="en-US" sz="2200" b="1" dirty="0" smtClean="0"/>
              <a:t>人壽保險 </a:t>
            </a:r>
            <a:endParaRPr lang="en-US" altLang="zh-TW" sz="2200" b="1" dirty="0" smtClean="0"/>
          </a:p>
          <a:p>
            <a:r>
              <a:rPr lang="zh-TW" altLang="en-US" sz="2200" b="1" dirty="0" smtClean="0"/>
              <a:t>　　</a:t>
            </a:r>
            <a:r>
              <a:rPr lang="en-US" altLang="zh-TW" sz="2200" b="1" dirty="0" smtClean="0"/>
              <a:t>(C)</a:t>
            </a:r>
            <a:r>
              <a:rPr lang="zh-TW" altLang="en-US" sz="2200" b="1" dirty="0" smtClean="0"/>
              <a:t>公共</a:t>
            </a:r>
            <a:r>
              <a:rPr lang="zh-TW" altLang="en-US" sz="2200" b="1" dirty="0"/>
              <a:t>意外責任險 　</a:t>
            </a:r>
            <a:r>
              <a:rPr lang="zh-TW" altLang="en-US" sz="2200" b="1" dirty="0" smtClean="0"/>
              <a:t>　　</a:t>
            </a:r>
            <a:r>
              <a:rPr lang="en-US" altLang="zh-TW" sz="2200" b="1" dirty="0" smtClean="0"/>
              <a:t>(D)</a:t>
            </a:r>
            <a:r>
              <a:rPr lang="zh-TW" altLang="en-US" sz="2200" b="1" dirty="0" smtClean="0"/>
              <a:t>產品</a:t>
            </a:r>
            <a:r>
              <a:rPr lang="zh-TW" altLang="en-US" sz="2200" b="1" dirty="0"/>
              <a:t>責任險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TW" altLang="en-US" sz="2800" dirty="0"/>
              <a:t>分辨保險關係人與企業保險種類</a:t>
            </a:r>
          </a:p>
        </p:txBody>
      </p:sp>
      <p:sp>
        <p:nvSpPr>
          <p:cNvPr id="12" name="文字版面配置區 2"/>
          <p:cNvSpPr>
            <a:spLocks noGrp="1"/>
          </p:cNvSpPr>
          <p:nvPr>
            <p:ph type="body" sz="quarter" idx="16"/>
          </p:nvPr>
        </p:nvSpPr>
        <p:spPr>
          <a:xfrm>
            <a:off x="467544" y="2427734"/>
            <a:ext cx="8281169" cy="2664296"/>
          </a:xfrm>
        </p:spPr>
        <p:txBody>
          <a:bodyPr/>
          <a:lstStyle/>
          <a:p>
            <a:r>
              <a:rPr lang="en-US" altLang="zh-TW" sz="2400" dirty="0" smtClean="0"/>
              <a:t>1.</a:t>
            </a:r>
            <a:r>
              <a:rPr lang="zh-TW" altLang="en-US" sz="2400" u="sng" dirty="0" smtClean="0"/>
              <a:t> 　　　</a:t>
            </a:r>
            <a:r>
              <a:rPr lang="zh-TW" altLang="en-US" sz="2400" dirty="0" smtClean="0"/>
              <a:t>搬家</a:t>
            </a:r>
            <a:r>
              <a:rPr lang="zh-TW" altLang="en-US" sz="2400" dirty="0"/>
              <a:t>工人經常抬舉重物，造成肌腱炎、椎間盤</a:t>
            </a:r>
            <a:r>
              <a:rPr lang="zh-TW" altLang="en-US" sz="2400" dirty="0" smtClean="0"/>
              <a:t>突出</a:t>
            </a:r>
            <a:endParaRPr lang="en-US" altLang="zh-TW" sz="2400" dirty="0" smtClean="0"/>
          </a:p>
          <a:p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  等</a:t>
            </a:r>
            <a:r>
              <a:rPr lang="zh-TW" altLang="en-US" sz="2400" dirty="0"/>
              <a:t>疾病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en-US" altLang="zh-TW" sz="2400" dirty="0" smtClean="0"/>
              <a:t>2.</a:t>
            </a:r>
            <a:r>
              <a:rPr lang="zh-TW" altLang="en-US" sz="2400" u="sng" dirty="0" smtClean="0"/>
              <a:t> 　　　</a:t>
            </a:r>
            <a:r>
              <a:rPr lang="zh-TW" altLang="en-US" sz="2400" dirty="0" smtClean="0"/>
              <a:t>消費者</a:t>
            </a:r>
            <a:r>
              <a:rPr lang="zh-TW" altLang="en-US" sz="2400" dirty="0"/>
              <a:t>在家使用電風扇時，因碰觸開關而觸電受傷。</a:t>
            </a:r>
            <a:r>
              <a:rPr lang="en-US" altLang="zh-TW" sz="2400" dirty="0" smtClean="0"/>
              <a:t>3.</a:t>
            </a:r>
            <a:r>
              <a:rPr lang="zh-TW" altLang="en-US" sz="2400" u="sng" dirty="0"/>
              <a:t> 　　　</a:t>
            </a:r>
            <a:r>
              <a:rPr lang="zh-TW" altLang="en-US" sz="2400" dirty="0"/>
              <a:t>民眾在保險期間內，因意外事件而死亡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en-US" altLang="zh-TW" sz="2400" dirty="0" smtClean="0"/>
              <a:t>4.</a:t>
            </a:r>
            <a:r>
              <a:rPr lang="zh-TW" altLang="en-US" sz="2400" u="sng" dirty="0"/>
              <a:t> 　　　</a:t>
            </a:r>
            <a:r>
              <a:rPr lang="zh-TW" altLang="en-US" sz="2400" dirty="0"/>
              <a:t>遊客在使用遊樂園的遊樂設施時，因機械故障而</a:t>
            </a:r>
            <a:r>
              <a:rPr lang="zh-TW" altLang="en-US" sz="2400" dirty="0" smtClean="0"/>
              <a:t>導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    致</a:t>
            </a:r>
            <a:r>
              <a:rPr lang="zh-TW" altLang="en-US" sz="2400" dirty="0"/>
              <a:t>受傷</a:t>
            </a:r>
            <a:r>
              <a:rPr lang="zh-TW" altLang="en-US" sz="2400" dirty="0" smtClean="0"/>
              <a:t>。</a:t>
            </a:r>
            <a:endParaRPr lang="zh-TW" altLang="en-US" sz="24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115616" y="242773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043608" y="330232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Ｄ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43608" y="3694261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Ｂ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086322" y="412295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94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2046089"/>
            <a:ext cx="5616624" cy="1101725"/>
          </a:xfrm>
        </p:spPr>
        <p:txBody>
          <a:bodyPr/>
          <a:lstStyle/>
          <a:p>
            <a:pPr algn="l"/>
            <a:r>
              <a:rPr lang="zh-TW" altLang="en-US" dirty="0"/>
              <a:t>危機的</a:t>
            </a:r>
            <a:r>
              <a:rPr lang="zh-TW" altLang="en-US" dirty="0" smtClean="0"/>
              <a:t>特性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	</a:t>
            </a:r>
            <a:r>
              <a:rPr lang="zh-TW" altLang="en-US" dirty="0" smtClean="0"/>
              <a:t>　 與</a:t>
            </a:r>
            <a:r>
              <a:rPr lang="zh-TW" altLang="en-US" dirty="0"/>
              <a:t>處理原則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/>
              <a:t>2-4.2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159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一、危機的特性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 smtClean="0"/>
              <a:t>危機通常具有以下特性：</a:t>
            </a:r>
            <a:endParaRPr lang="zh-TW" altLang="en-US" sz="2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941719"/>
              </p:ext>
            </p:extLst>
          </p:nvPr>
        </p:nvGraphicFramePr>
        <p:xfrm>
          <a:off x="179512" y="1707654"/>
          <a:ext cx="9001000" cy="3168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3114"/>
                <a:gridCol w="7317886"/>
              </a:tblGrid>
              <a:tr h="633670">
                <a:tc>
                  <a:txBody>
                    <a:bodyPr/>
                    <a:lstStyle/>
                    <a:p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突發性：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危機常在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無預警</a:t>
                      </a: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的狀況下發生，令人來不及防備。</a:t>
                      </a:r>
                    </a:p>
                  </a:txBody>
                  <a:tcPr anchor="ctr"/>
                </a:tc>
              </a:tr>
              <a:tr h="633670">
                <a:tc>
                  <a:txBody>
                    <a:bodyPr/>
                    <a:lstStyle/>
                    <a:p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急迫性：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企業必須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立即</a:t>
                      </a: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作出適當的反應，以降低危機造成的傷害。</a:t>
                      </a:r>
                    </a:p>
                  </a:txBody>
                  <a:tcPr anchor="ctr"/>
                </a:tc>
              </a:tr>
              <a:tr h="6336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嚴重性：</a:t>
                      </a:r>
                      <a:endParaRPr lang="zh-CN" altLang="en-US" sz="2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企業若未能及時處理，情況將持續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惡化</a:t>
                      </a: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，造成更大的損失。</a:t>
                      </a:r>
                      <a:endParaRPr lang="zh-TW" altLang="en-US"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6336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複雜性：</a:t>
                      </a:r>
                      <a:endParaRPr lang="zh-CN" altLang="en-US" sz="20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危機的發展因素是多元的，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很難預測</a:t>
                      </a: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其走向。</a:t>
                      </a:r>
                    </a:p>
                  </a:txBody>
                  <a:tcPr anchor="ctr"/>
                </a:tc>
              </a:tr>
              <a:tr h="6336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雙面性：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危機會產生負面的效果，但若處理得當，危機也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可能帶來轉機</a:t>
                      </a:r>
                      <a:r>
                        <a:rPr lang="zh-TW" altLang="en-US" sz="20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8" name="群組 27"/>
          <p:cNvGrpSpPr/>
          <p:nvPr/>
        </p:nvGrpSpPr>
        <p:grpSpPr>
          <a:xfrm>
            <a:off x="1530944" y="1851670"/>
            <a:ext cx="7537524" cy="360040"/>
            <a:chOff x="1530944" y="1851670"/>
            <a:chExt cx="7537524" cy="360040"/>
          </a:xfrm>
        </p:grpSpPr>
        <p:sp>
          <p:nvSpPr>
            <p:cNvPr id="6" name="向右箭號 5"/>
            <p:cNvSpPr/>
            <p:nvPr/>
          </p:nvSpPr>
          <p:spPr>
            <a:xfrm>
              <a:off x="1530944" y="1975495"/>
              <a:ext cx="216024" cy="144016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1907703" y="1851670"/>
              <a:ext cx="7160765" cy="360040"/>
              <a:chOff x="2094685" y="1721371"/>
              <a:chExt cx="5760640" cy="360040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2094686" y="1721371"/>
                <a:ext cx="5760639" cy="360040"/>
              </a:xfrm>
              <a:prstGeom prst="roundRect">
                <a:avLst/>
              </a:prstGeom>
              <a:pattFill prst="ltUpDiag">
                <a:fgClr>
                  <a:srgbClr val="FFFF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094685" y="1721371"/>
                <a:ext cx="5760640" cy="36004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b="1" dirty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EX</a:t>
                </a:r>
                <a:r>
                  <a:rPr lang="en-US" altLang="zh-TW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中壢</a:t>
                </a:r>
                <a:r>
                  <a:rPr lang="zh-TW" alt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泰豐輪胎工廠因為火災，而導致停工。</a:t>
                </a:r>
              </a:p>
            </p:txBody>
          </p:sp>
        </p:grpSp>
      </p:grpSp>
      <p:grpSp>
        <p:nvGrpSpPr>
          <p:cNvPr id="27" name="群組 26"/>
          <p:cNvGrpSpPr/>
          <p:nvPr/>
        </p:nvGrpSpPr>
        <p:grpSpPr>
          <a:xfrm>
            <a:off x="1530944" y="2357467"/>
            <a:ext cx="7537525" cy="646331"/>
            <a:chOff x="1530944" y="2356596"/>
            <a:chExt cx="7537525" cy="646331"/>
          </a:xfrm>
        </p:grpSpPr>
        <p:sp>
          <p:nvSpPr>
            <p:cNvPr id="7" name="向右箭號 6"/>
            <p:cNvSpPr/>
            <p:nvPr/>
          </p:nvSpPr>
          <p:spPr>
            <a:xfrm>
              <a:off x="1530944" y="2610613"/>
              <a:ext cx="216024" cy="144016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1907704" y="2356596"/>
              <a:ext cx="7160765" cy="646331"/>
              <a:chOff x="1907704" y="2356596"/>
              <a:chExt cx="7160765" cy="64633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907705" y="2427734"/>
                <a:ext cx="7128791" cy="5040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4" name="文字方塊 13"/>
              <p:cNvSpPr txBox="1"/>
              <p:nvPr/>
            </p:nvSpPr>
            <p:spPr>
              <a:xfrm>
                <a:off x="1907704" y="2356596"/>
                <a:ext cx="71607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EX</a:t>
                </a:r>
                <a:r>
                  <a:rPr lang="en-US" altLang="zh-TW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美濃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大地震造成台積電南科廠受損，該公司立即進行搶修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　   幾天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內已復工。</a:t>
                </a:r>
              </a:p>
            </p:txBody>
          </p:sp>
        </p:grpSp>
      </p:grpSp>
      <p:grpSp>
        <p:nvGrpSpPr>
          <p:cNvPr id="29" name="群組 28"/>
          <p:cNvGrpSpPr/>
          <p:nvPr/>
        </p:nvGrpSpPr>
        <p:grpSpPr>
          <a:xfrm>
            <a:off x="1530944" y="3055742"/>
            <a:ext cx="8009608" cy="596127"/>
            <a:chOff x="1530944" y="3055744"/>
            <a:chExt cx="8009608" cy="596127"/>
          </a:xfrm>
        </p:grpSpPr>
        <p:sp>
          <p:nvSpPr>
            <p:cNvPr id="8" name="向右箭號 7"/>
            <p:cNvSpPr/>
            <p:nvPr/>
          </p:nvSpPr>
          <p:spPr>
            <a:xfrm>
              <a:off x="1530944" y="3245731"/>
              <a:ext cx="216024" cy="144016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1890983" y="3055744"/>
              <a:ext cx="7649569" cy="596127"/>
              <a:chOff x="2081639" y="1714394"/>
              <a:chExt cx="5968098" cy="417445"/>
            </a:xfrm>
          </p:grpSpPr>
          <p:sp>
            <p:nvSpPr>
              <p:cNvPr id="18" name="圓角矩形 17"/>
              <p:cNvSpPr/>
              <p:nvPr/>
            </p:nvSpPr>
            <p:spPr>
              <a:xfrm>
                <a:off x="2109231" y="1714394"/>
                <a:ext cx="5585604" cy="392452"/>
              </a:xfrm>
              <a:prstGeom prst="roundRect">
                <a:avLst>
                  <a:gd name="adj" fmla="val 0"/>
                </a:avLst>
              </a:prstGeom>
              <a:pattFill prst="ltUpDiag">
                <a:fgClr>
                  <a:srgbClr val="FFFF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081639" y="1727833"/>
                <a:ext cx="5968098" cy="404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b="1" dirty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EX</a:t>
                </a:r>
                <a:r>
                  <a:rPr lang="en-US" altLang="zh-TW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摩</a:t>
                </a:r>
                <a:r>
                  <a:rPr lang="zh-TW" alt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斯漢堡的薯條被驗出含有龍葵鹼毒素，為避免損失擴大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 </a:t>
                </a:r>
                <a:endParaRPr lang="en-US" altLang="zh-TW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　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因此</a:t>
                </a:r>
                <a:r>
                  <a:rPr lang="zh-TW" alt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決定停售。</a:t>
                </a:r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1522560" y="3653611"/>
            <a:ext cx="7585944" cy="646331"/>
            <a:chOff x="1530944" y="3651870"/>
            <a:chExt cx="7585944" cy="646331"/>
          </a:xfrm>
        </p:grpSpPr>
        <p:sp>
          <p:nvSpPr>
            <p:cNvPr id="9" name="向右箭號 8"/>
            <p:cNvSpPr/>
            <p:nvPr/>
          </p:nvSpPr>
          <p:spPr>
            <a:xfrm>
              <a:off x="1530944" y="3880849"/>
              <a:ext cx="216024" cy="144016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907704" y="3651870"/>
              <a:ext cx="7209184" cy="646331"/>
              <a:chOff x="1827312" y="2354638"/>
              <a:chExt cx="7209184" cy="726266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907705" y="2427734"/>
                <a:ext cx="7128791" cy="5040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1827312" y="2354638"/>
                <a:ext cx="7160765" cy="726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EX</a:t>
                </a:r>
                <a:r>
                  <a:rPr lang="en-US" altLang="zh-TW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地震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可能造成企業廠房設備損毀，也可能造成瓦斯管線破損而</a:t>
                </a:r>
              </a:p>
              <a:p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　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引發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火災。</a:t>
                </a:r>
              </a:p>
            </p:txBody>
          </p:sp>
        </p:grpSp>
      </p:grpSp>
      <p:grpSp>
        <p:nvGrpSpPr>
          <p:cNvPr id="31" name="群組 30"/>
          <p:cNvGrpSpPr/>
          <p:nvPr/>
        </p:nvGrpSpPr>
        <p:grpSpPr>
          <a:xfrm>
            <a:off x="1530944" y="4371950"/>
            <a:ext cx="7613056" cy="360040"/>
            <a:chOff x="1530944" y="4394220"/>
            <a:chExt cx="7613056" cy="360040"/>
          </a:xfrm>
        </p:grpSpPr>
        <p:sp>
          <p:nvSpPr>
            <p:cNvPr id="10" name="向右箭號 9"/>
            <p:cNvSpPr/>
            <p:nvPr/>
          </p:nvSpPr>
          <p:spPr>
            <a:xfrm>
              <a:off x="1530944" y="4515966"/>
              <a:ext cx="216024" cy="144016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1907703" y="4394220"/>
              <a:ext cx="7236297" cy="360040"/>
              <a:chOff x="2094686" y="1793379"/>
              <a:chExt cx="5821404" cy="360040"/>
            </a:xfrm>
          </p:grpSpPr>
          <p:sp>
            <p:nvSpPr>
              <p:cNvPr id="25" name="圓角矩形 24"/>
              <p:cNvSpPr/>
              <p:nvPr/>
            </p:nvSpPr>
            <p:spPr>
              <a:xfrm>
                <a:off x="2094686" y="1793379"/>
                <a:ext cx="5774470" cy="360040"/>
              </a:xfrm>
              <a:prstGeom prst="roundRect">
                <a:avLst/>
              </a:prstGeom>
              <a:pattFill prst="ltUpDiag">
                <a:fgClr>
                  <a:srgbClr val="FFFF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094686" y="1793379"/>
                <a:ext cx="5821404" cy="36004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b="1" dirty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EX</a:t>
                </a:r>
                <a:r>
                  <a:rPr lang="en-US" altLang="zh-TW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b="1" dirty="0" smtClean="0">
                    <a:ln>
                      <a:solidFill>
                        <a:schemeClr val="tx1"/>
                      </a:solidFill>
                    </a:ln>
                    <a:solidFill>
                      <a:srgbClr val="F6BB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霾</a:t>
                </a:r>
                <a:r>
                  <a:rPr lang="zh-TW" alt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害造成空氣品質不佳，卻也讓口罩、空氣清淨機等商品熱賣。</a:t>
                </a:r>
              </a:p>
            </p:txBody>
          </p:sp>
        </p:grpSp>
      </p:grpSp>
      <p:grpSp>
        <p:nvGrpSpPr>
          <p:cNvPr id="35" name="群組 34"/>
          <p:cNvGrpSpPr/>
          <p:nvPr/>
        </p:nvGrpSpPr>
        <p:grpSpPr>
          <a:xfrm>
            <a:off x="7194016" y="282137"/>
            <a:ext cx="1800904" cy="1914343"/>
            <a:chOff x="7039403" y="520733"/>
            <a:chExt cx="1800904" cy="1914343"/>
          </a:xfrm>
        </p:grpSpPr>
        <p:sp>
          <p:nvSpPr>
            <p:cNvPr id="34" name="爆炸 1 33"/>
            <p:cNvSpPr/>
            <p:nvPr/>
          </p:nvSpPr>
          <p:spPr>
            <a:xfrm rot="20219594">
              <a:off x="7039403" y="950401"/>
              <a:ext cx="1573342" cy="1484675"/>
            </a:xfrm>
            <a:prstGeom prst="irregularSeal1">
              <a:avLst/>
            </a:prstGeom>
            <a:pattFill prst="ltUpDiag">
              <a:fgClr>
                <a:srgbClr val="F6BB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68344" y="520733"/>
              <a:ext cx="1171963" cy="1171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938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二、危機處理原則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危機處理通常有以下幾項原則可供依循：</a:t>
            </a:r>
          </a:p>
        </p:txBody>
      </p:sp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1757887" y="2077216"/>
            <a:ext cx="229215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即時性原則</a:t>
            </a:r>
            <a:endParaRPr lang="zh-CN" altLang="en-US" sz="1050" b="1" dirty="0">
              <a:solidFill>
                <a:srgbClr val="3BB6B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2"/>
          <p:cNvSpPr/>
          <p:nvPr>
            <p:custDataLst>
              <p:tags r:id="rId2"/>
            </p:custDataLst>
          </p:nvPr>
        </p:nvSpPr>
        <p:spPr>
          <a:xfrm>
            <a:off x="1757887" y="3132991"/>
            <a:ext cx="229215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積極性原則</a:t>
            </a:r>
            <a:endParaRPr lang="zh-CN" altLang="en-US" sz="1200" b="1" dirty="0">
              <a:solidFill>
                <a:srgbClr val="3BB6B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279">
            <a:extLst>
              <a:ext uri="{FF2B5EF4-FFF2-40B4-BE49-F238E27FC236}">
                <a16:creationId xmlns="" xmlns:a16="http://schemas.microsoft.com/office/drawing/2014/main" id="{2B5051E4-EEB0-477D-83A7-F1429A51EDA6}"/>
              </a:ext>
            </a:extLst>
          </p:cNvPr>
          <p:cNvGrpSpPr/>
          <p:nvPr/>
        </p:nvGrpSpPr>
        <p:grpSpPr>
          <a:xfrm>
            <a:off x="779461" y="1694793"/>
            <a:ext cx="770665" cy="770568"/>
            <a:chOff x="846989" y="1401020"/>
            <a:chExt cx="877416" cy="877416"/>
          </a:xfrm>
          <a:effectLst/>
        </p:grpSpPr>
        <p:sp>
          <p:nvSpPr>
            <p:cNvPr id="7" name="Teardrop 108">
              <a:extLst>
                <a:ext uri="{FF2B5EF4-FFF2-40B4-BE49-F238E27FC236}">
                  <a16:creationId xmlns="" xmlns:a16="http://schemas.microsoft.com/office/drawing/2014/main" id="{B7816AAD-EA9C-4698-B51C-8F39CE467597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pattFill prst="dk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111">
              <a:extLst>
                <a:ext uri="{FF2B5EF4-FFF2-40B4-BE49-F238E27FC236}">
                  <a16:creationId xmlns="" xmlns:a16="http://schemas.microsoft.com/office/drawing/2014/main" id="{F6FABAE5-1996-4AE9-B4C7-D12804C2205E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79">
            <a:extLst>
              <a:ext uri="{FF2B5EF4-FFF2-40B4-BE49-F238E27FC236}">
                <a16:creationId xmlns="" xmlns:a16="http://schemas.microsoft.com/office/drawing/2014/main" id="{73F0587D-8B78-4839-80FB-1D279FA485AD}"/>
              </a:ext>
            </a:extLst>
          </p:cNvPr>
          <p:cNvGrpSpPr/>
          <p:nvPr/>
        </p:nvGrpSpPr>
        <p:grpSpPr>
          <a:xfrm>
            <a:off x="779461" y="2787774"/>
            <a:ext cx="770665" cy="770568"/>
            <a:chOff x="846989" y="1401020"/>
            <a:chExt cx="877416" cy="877416"/>
          </a:xfrm>
          <a:effectLst/>
        </p:grpSpPr>
        <p:sp>
          <p:nvSpPr>
            <p:cNvPr id="10" name="Teardrop 108">
              <a:extLst>
                <a:ext uri="{FF2B5EF4-FFF2-40B4-BE49-F238E27FC236}">
                  <a16:creationId xmlns="" xmlns:a16="http://schemas.microsoft.com/office/drawing/2014/main" id="{808BCAF1-37AA-4CA5-B5A7-08B24E4FE758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11">
              <a:extLst>
                <a:ext uri="{FF2B5EF4-FFF2-40B4-BE49-F238E27FC236}">
                  <a16:creationId xmlns="" xmlns:a16="http://schemas.microsoft.com/office/drawing/2014/main" id="{B54ACA7F-B699-47DF-B2AF-C41D01B45EDB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MH_Entry_3"/>
          <p:cNvSpPr/>
          <p:nvPr>
            <p:custDataLst>
              <p:tags r:id="rId3"/>
            </p:custDataLst>
          </p:nvPr>
        </p:nvSpPr>
        <p:spPr>
          <a:xfrm>
            <a:off x="1697455" y="4343675"/>
            <a:ext cx="229215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真實性原則</a:t>
            </a:r>
          </a:p>
        </p:txBody>
      </p:sp>
      <p:sp>
        <p:nvSpPr>
          <p:cNvPr id="13" name="MH_Entry_4"/>
          <p:cNvSpPr/>
          <p:nvPr>
            <p:custDataLst>
              <p:tags r:id="rId4"/>
            </p:custDataLst>
          </p:nvPr>
        </p:nvSpPr>
        <p:spPr>
          <a:xfrm>
            <a:off x="5844753" y="2036848"/>
            <a:ext cx="301223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責任性原則</a:t>
            </a:r>
          </a:p>
        </p:txBody>
      </p:sp>
      <p:grpSp>
        <p:nvGrpSpPr>
          <p:cNvPr id="14" name="Group 279">
            <a:extLst>
              <a:ext uri="{FF2B5EF4-FFF2-40B4-BE49-F238E27FC236}">
                <a16:creationId xmlns="" xmlns:a16="http://schemas.microsoft.com/office/drawing/2014/main" id="{CE4274FC-B69A-4044-81C6-2F1C680520C6}"/>
              </a:ext>
            </a:extLst>
          </p:cNvPr>
          <p:cNvGrpSpPr/>
          <p:nvPr/>
        </p:nvGrpSpPr>
        <p:grpSpPr>
          <a:xfrm>
            <a:off x="779461" y="3867894"/>
            <a:ext cx="770665" cy="770568"/>
            <a:chOff x="846989" y="1401020"/>
            <a:chExt cx="877416" cy="877416"/>
          </a:xfrm>
          <a:effectLst/>
        </p:grpSpPr>
        <p:sp>
          <p:nvSpPr>
            <p:cNvPr id="15" name="Teardrop 108">
              <a:extLst>
                <a:ext uri="{FF2B5EF4-FFF2-40B4-BE49-F238E27FC236}">
                  <a16:creationId xmlns="" xmlns:a16="http://schemas.microsoft.com/office/drawing/2014/main" id="{AC502185-9132-4C2C-A0A9-26D12C13D250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F6BB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11">
              <a:extLst>
                <a:ext uri="{FF2B5EF4-FFF2-40B4-BE49-F238E27FC236}">
                  <a16:creationId xmlns="" xmlns:a16="http://schemas.microsoft.com/office/drawing/2014/main" id="{8843DCD9-49F3-4E9E-BC8A-11BDC46D7524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79">
            <a:extLst>
              <a:ext uri="{FF2B5EF4-FFF2-40B4-BE49-F238E27FC236}">
                <a16:creationId xmlns="" xmlns:a16="http://schemas.microsoft.com/office/drawing/2014/main" id="{BEB35325-64CF-4974-B72B-D880C3E514E6}"/>
              </a:ext>
            </a:extLst>
          </p:cNvPr>
          <p:cNvGrpSpPr/>
          <p:nvPr/>
        </p:nvGrpSpPr>
        <p:grpSpPr>
          <a:xfrm>
            <a:off x="4896546" y="1694793"/>
            <a:ext cx="770665" cy="770568"/>
            <a:chOff x="846989" y="1401020"/>
            <a:chExt cx="877416" cy="877416"/>
          </a:xfrm>
          <a:effectLst/>
        </p:grpSpPr>
        <p:sp>
          <p:nvSpPr>
            <p:cNvPr id="18" name="Teardrop 108">
              <a:extLst>
                <a:ext uri="{FF2B5EF4-FFF2-40B4-BE49-F238E27FC236}">
                  <a16:creationId xmlns="" xmlns:a16="http://schemas.microsoft.com/office/drawing/2014/main" id="{746C8B15-531E-403F-B484-95F9E8041067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Oval 111">
              <a:extLst>
                <a:ext uri="{FF2B5EF4-FFF2-40B4-BE49-F238E27FC236}">
                  <a16:creationId xmlns="" xmlns:a16="http://schemas.microsoft.com/office/drawing/2014/main" id="{D321EFC4-FD2D-43FE-9757-281FB12C6879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" name="MH_Entry_3"/>
          <p:cNvSpPr/>
          <p:nvPr>
            <p:custDataLst>
              <p:tags r:id="rId5"/>
            </p:custDataLst>
          </p:nvPr>
        </p:nvSpPr>
        <p:spPr>
          <a:xfrm>
            <a:off x="5844753" y="3132991"/>
            <a:ext cx="3767807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TW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靈活性原則</a:t>
            </a:r>
            <a:endParaRPr lang="zh-CN" altLang="en-US" sz="3200" b="1" dirty="0">
              <a:solidFill>
                <a:srgbClr val="3BB6B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279">
            <a:extLst>
              <a:ext uri="{FF2B5EF4-FFF2-40B4-BE49-F238E27FC236}">
                <a16:creationId xmlns="" xmlns:a16="http://schemas.microsoft.com/office/drawing/2014/main" id="{CE4274FC-B69A-4044-81C6-2F1C680520C6}"/>
              </a:ext>
            </a:extLst>
          </p:cNvPr>
          <p:cNvGrpSpPr/>
          <p:nvPr/>
        </p:nvGrpSpPr>
        <p:grpSpPr>
          <a:xfrm>
            <a:off x="4896546" y="2787774"/>
            <a:ext cx="770665" cy="770568"/>
            <a:chOff x="846989" y="1401020"/>
            <a:chExt cx="877416" cy="877416"/>
          </a:xfrm>
          <a:effectLst/>
        </p:grpSpPr>
        <p:sp>
          <p:nvSpPr>
            <p:cNvPr id="22" name="Teardrop 108">
              <a:extLst>
                <a:ext uri="{FF2B5EF4-FFF2-40B4-BE49-F238E27FC236}">
                  <a16:creationId xmlns="" xmlns:a16="http://schemas.microsoft.com/office/drawing/2014/main" id="{AC502185-9132-4C2C-A0A9-26D12C13D250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111">
              <a:extLst>
                <a:ext uri="{FF2B5EF4-FFF2-40B4-BE49-F238E27FC236}">
                  <a16:creationId xmlns="" xmlns:a16="http://schemas.microsoft.com/office/drawing/2014/main" id="{8843DCD9-49F3-4E9E-BC8A-11BDC46D7524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TW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MH_Entry_3"/>
          <p:cNvSpPr/>
          <p:nvPr>
            <p:custDataLst>
              <p:tags r:id="rId6"/>
            </p:custDataLst>
          </p:nvPr>
        </p:nvSpPr>
        <p:spPr>
          <a:xfrm>
            <a:off x="5844753" y="4343675"/>
            <a:ext cx="3767807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TW" altLang="en-US" sz="3200" b="1" dirty="0">
                <a:solidFill>
                  <a:srgbClr val="3BB6B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統一性原則</a:t>
            </a:r>
            <a:endParaRPr lang="zh-CN" altLang="en-US" sz="3200" b="1" dirty="0">
              <a:solidFill>
                <a:srgbClr val="3BB6B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Group 279">
            <a:extLst>
              <a:ext uri="{FF2B5EF4-FFF2-40B4-BE49-F238E27FC236}">
                <a16:creationId xmlns="" xmlns:a16="http://schemas.microsoft.com/office/drawing/2014/main" id="{CE4274FC-B69A-4044-81C6-2F1C680520C6}"/>
              </a:ext>
            </a:extLst>
          </p:cNvPr>
          <p:cNvGrpSpPr/>
          <p:nvPr/>
        </p:nvGrpSpPr>
        <p:grpSpPr>
          <a:xfrm>
            <a:off x="4896546" y="3867894"/>
            <a:ext cx="770665" cy="770568"/>
            <a:chOff x="846989" y="1401020"/>
            <a:chExt cx="877416" cy="877416"/>
          </a:xfrm>
          <a:effectLst/>
        </p:grpSpPr>
        <p:sp>
          <p:nvSpPr>
            <p:cNvPr id="47" name="Teardrop 108">
              <a:extLst>
                <a:ext uri="{FF2B5EF4-FFF2-40B4-BE49-F238E27FC236}">
                  <a16:creationId xmlns="" xmlns:a16="http://schemas.microsoft.com/office/drawing/2014/main" id="{AC502185-9132-4C2C-A0A9-26D12C13D250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pattFill prst="dkDn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Oval 111">
              <a:extLst>
                <a:ext uri="{FF2B5EF4-FFF2-40B4-BE49-F238E27FC236}">
                  <a16:creationId xmlns="" xmlns:a16="http://schemas.microsoft.com/office/drawing/2014/main" id="{8843DCD9-49F3-4E9E-BC8A-11BDC46D7524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536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3" grpId="0"/>
      <p:bldP spid="20" grpId="0"/>
      <p:bldP spid="4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即時性原則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8229600" cy="1341847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危機發生時，企業應</a:t>
            </a:r>
            <a:r>
              <a:rPr lang="zh-TW" altLang="en-US" b="1" dirty="0">
                <a:solidFill>
                  <a:srgbClr val="00B0F0"/>
                </a:solidFill>
              </a:rPr>
              <a:t>立即</a:t>
            </a:r>
            <a:r>
              <a:rPr lang="zh-TW" altLang="en-US" dirty="0"/>
              <a:t>確認危機發生的原因，並掌握危機的</a:t>
            </a:r>
            <a:r>
              <a:rPr lang="zh-TW" altLang="en-US" dirty="0" smtClean="0"/>
              <a:t>發展</a:t>
            </a:r>
            <a:r>
              <a:rPr lang="zh-TW" altLang="en-US" dirty="0"/>
              <a:t>動態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1187624" y="1563638"/>
            <a:ext cx="7488832" cy="108012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日本核災地區食品解禁議題受到台灣民眾關注，而全家便利商店販售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的「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綜合蔬菜味噌杯湯」疑似為福島進口，為避免消費者疑慮，業者主動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將該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產品下架。</a:t>
            </a:r>
          </a:p>
        </p:txBody>
      </p:sp>
      <p:sp>
        <p:nvSpPr>
          <p:cNvPr id="6" name="矩形 5"/>
          <p:cNvSpPr/>
          <p:nvPr/>
        </p:nvSpPr>
        <p:spPr>
          <a:xfrm rot="5400000">
            <a:off x="666131" y="2554312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940940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積極性原則</a:t>
              </a:r>
              <a:endParaRPr lang="zh-TW" altLang="en-US" sz="2800" dirty="0"/>
            </a:p>
          </p:txBody>
        </p:sp>
      </p:grpSp>
      <p:sp>
        <p:nvSpPr>
          <p:cNvPr id="12" name="文字版面配置區 4"/>
          <p:cNvSpPr txBox="1">
            <a:spLocks/>
          </p:cNvSpPr>
          <p:nvPr/>
        </p:nvSpPr>
        <p:spPr>
          <a:xfrm>
            <a:off x="682477" y="2787773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 smtClean="0"/>
              <a:t>2.</a:t>
            </a:r>
            <a:endParaRPr lang="zh-TW" altLang="en-US" sz="4400" dirty="0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67544" y="3534159"/>
            <a:ext cx="8229600" cy="13418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dirty="0" smtClean="0"/>
              <a:t>危機發生時，企業應</a:t>
            </a:r>
            <a:r>
              <a:rPr lang="zh-TW" altLang="en-US" b="1" dirty="0" smtClean="0">
                <a:solidFill>
                  <a:srgbClr val="00B0F0"/>
                </a:solidFill>
              </a:rPr>
              <a:t>勇於面對問題</a:t>
            </a:r>
            <a:r>
              <a:rPr lang="zh-TW" altLang="en-US" dirty="0" smtClean="0"/>
              <a:t>，積極找尋可行的解決方案。</a:t>
            </a:r>
            <a:endParaRPr lang="en-US" altLang="zh-TW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1187624" y="4011910"/>
            <a:ext cx="7488832" cy="108012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某連鎖早餐店遭民眾投訴，拿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紙鈔付款時，女店員竟然拒收，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店家出面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表示，因該店員沒看過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元紙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鈔才拒收，會再加強員工訓練。</a:t>
            </a:r>
          </a:p>
        </p:txBody>
      </p:sp>
    </p:spTree>
    <p:extLst>
      <p:ext uri="{BB962C8B-B14F-4D97-AF65-F5344CB8AC3E}">
        <p14:creationId xmlns:p14="http://schemas.microsoft.com/office/powerpoint/2010/main" val="282146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真實性原則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8229600" cy="1341847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危機發生時，企業應</a:t>
            </a:r>
            <a:r>
              <a:rPr lang="zh-TW" altLang="en-US" b="1" dirty="0">
                <a:solidFill>
                  <a:srgbClr val="00B0F0"/>
                </a:solidFill>
              </a:rPr>
              <a:t>對外說明</a:t>
            </a:r>
            <a:r>
              <a:rPr lang="zh-TW" altLang="en-US" dirty="0"/>
              <a:t>發生的</a:t>
            </a:r>
            <a:r>
              <a:rPr lang="zh-TW" altLang="en-US" b="1" dirty="0">
                <a:solidFill>
                  <a:srgbClr val="00B0F0"/>
                </a:solidFill>
              </a:rPr>
              <a:t>真正原因</a:t>
            </a:r>
            <a:r>
              <a:rPr lang="zh-TW" altLang="en-US" dirty="0"/>
              <a:t>，以免危機惡化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/>
              <a:t>3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1187624" y="1563638"/>
            <a:ext cx="7488832" cy="79208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中油在發現桃園煉油廠生產的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95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無鉛汽油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品質出現瑕疵後，第一時間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即召開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記者會，向社會大眾說明具體原因、影響範圍等。</a:t>
            </a:r>
          </a:p>
        </p:txBody>
      </p:sp>
      <p:sp>
        <p:nvSpPr>
          <p:cNvPr id="6" name="矩形 5"/>
          <p:cNvSpPr/>
          <p:nvPr/>
        </p:nvSpPr>
        <p:spPr>
          <a:xfrm rot="5400000">
            <a:off x="666131" y="2554312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940940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責任性原則</a:t>
              </a:r>
              <a:endParaRPr lang="zh-TW" altLang="en-US" sz="2800" dirty="0"/>
            </a:p>
          </p:txBody>
        </p:sp>
      </p:grpSp>
      <p:sp>
        <p:nvSpPr>
          <p:cNvPr id="12" name="文字版面配置區 4"/>
          <p:cNvSpPr txBox="1">
            <a:spLocks/>
          </p:cNvSpPr>
          <p:nvPr/>
        </p:nvSpPr>
        <p:spPr>
          <a:xfrm>
            <a:off x="682477" y="2787773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 smtClean="0"/>
              <a:t>4.</a:t>
            </a:r>
            <a:endParaRPr lang="zh-TW" altLang="en-US" sz="4400" dirty="0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67544" y="3534159"/>
            <a:ext cx="8229600" cy="13418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/>
              <a:t>危機發生時，企業應</a:t>
            </a:r>
            <a:r>
              <a:rPr lang="zh-TW" altLang="en-US" b="1" dirty="0">
                <a:solidFill>
                  <a:srgbClr val="00B0F0"/>
                </a:solidFill>
              </a:rPr>
              <a:t>勇於承擔責任</a:t>
            </a:r>
            <a:r>
              <a:rPr lang="zh-TW" altLang="en-US" dirty="0"/>
              <a:t>，不可推諉卸責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1187624" y="4011910"/>
            <a:ext cx="7488832" cy="108012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某業者為了增加營業面積，私自將停在停車格的機車移走，並在該空位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擺設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餐桌，而引起民眾撻伐，業者則緊急出面道歉，並恢復原狀。</a:t>
            </a:r>
          </a:p>
        </p:txBody>
      </p:sp>
    </p:spTree>
    <p:extLst>
      <p:ext uri="{BB962C8B-B14F-4D97-AF65-F5344CB8AC3E}">
        <p14:creationId xmlns:p14="http://schemas.microsoft.com/office/powerpoint/2010/main" val="346083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靈活性原則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61851"/>
            <a:ext cx="8229600" cy="801787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危機發生時，企業應依據不同的危機狀況，採取</a:t>
            </a:r>
            <a:r>
              <a:rPr lang="zh-TW" altLang="en-US" b="1" dirty="0">
                <a:solidFill>
                  <a:srgbClr val="00B0F0"/>
                </a:solidFill>
              </a:rPr>
              <a:t>彈性的應變</a:t>
            </a:r>
            <a:r>
              <a:rPr lang="zh-TW" altLang="en-US" dirty="0"/>
              <a:t>措施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5.</a:t>
            </a:r>
            <a:endParaRPr lang="zh-TW" altLang="en-US" sz="4400" dirty="0"/>
          </a:p>
        </p:txBody>
      </p:sp>
      <p:sp>
        <p:nvSpPr>
          <p:cNvPr id="6" name="矩形 5"/>
          <p:cNvSpPr/>
          <p:nvPr/>
        </p:nvSpPr>
        <p:spPr>
          <a:xfrm rot="5400000">
            <a:off x="666131" y="2050256"/>
            <a:ext cx="674883" cy="10881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3096" y="2436884"/>
            <a:ext cx="6841876" cy="566913"/>
            <a:chOff x="-17377" y="2616893"/>
            <a:chExt cx="6841876" cy="566913"/>
          </a:xfrm>
        </p:grpSpPr>
        <p:grpSp>
          <p:nvGrpSpPr>
            <p:cNvPr id="8" name="群組 7"/>
            <p:cNvGrpSpPr/>
            <p:nvPr/>
          </p:nvGrpSpPr>
          <p:grpSpPr>
            <a:xfrm>
              <a:off x="-17377" y="3075806"/>
              <a:ext cx="6841876" cy="108000"/>
              <a:chOff x="1" y="771550"/>
              <a:chExt cx="6841876" cy="108000"/>
            </a:xfrm>
          </p:grpSpPr>
          <p:sp>
            <p:nvSpPr>
              <p:cNvPr id="10" name="椭圆 14">
                <a:extLst>
                  <a:ext uri="{FF2B5EF4-FFF2-40B4-BE49-F238E27FC236}">
                    <a16:creationId xmlns="" xmlns:a16="http://schemas.microsoft.com/office/drawing/2014/main" id="{15CBDB0B-27A3-4C12-8FD8-1A52AE3DB566}"/>
                  </a:ext>
                </a:extLst>
              </p:cNvPr>
              <p:cNvSpPr/>
              <p:nvPr userDrawn="1"/>
            </p:nvSpPr>
            <p:spPr>
              <a:xfrm>
                <a:off x="6733877" y="771550"/>
                <a:ext cx="108000" cy="108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连接符 15">
                <a:extLst>
                  <a:ext uri="{FF2B5EF4-FFF2-40B4-BE49-F238E27FC236}">
                    <a16:creationId xmlns="" xmlns:a16="http://schemas.microsoft.com/office/drawing/2014/main" id="{F22AACA2-8D4F-4D0B-B897-00B64505935B}"/>
                  </a:ext>
                </a:extLst>
              </p:cNvPr>
              <p:cNvCxnSpPr>
                <a:cxnSpLocks/>
                <a:stCxn id="10" idx="2"/>
              </p:cNvCxnSpPr>
              <p:nvPr userDrawn="1"/>
            </p:nvCxnSpPr>
            <p:spPr>
              <a:xfrm flipH="1">
                <a:off x="1" y="825550"/>
                <a:ext cx="6733876" cy="0"/>
              </a:xfrm>
              <a:prstGeom prst="line">
                <a:avLst/>
              </a:prstGeom>
              <a:ln w="254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標題 1"/>
            <p:cNvSpPr txBox="1">
              <a:spLocks/>
            </p:cNvSpPr>
            <p:nvPr/>
          </p:nvSpPr>
          <p:spPr>
            <a:xfrm>
              <a:off x="1603685" y="2616893"/>
              <a:ext cx="4954066" cy="565175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defRPr>
              </a:lvl1pPr>
            </a:lstStyle>
            <a:p>
              <a:pPr algn="l"/>
              <a:r>
                <a:rPr lang="zh-TW" altLang="en-US" sz="3200" dirty="0"/>
                <a:t>責任性原則</a:t>
              </a:r>
              <a:endParaRPr lang="zh-TW" altLang="en-US" sz="2800" dirty="0"/>
            </a:p>
          </p:txBody>
        </p:sp>
      </p:grpSp>
      <p:sp>
        <p:nvSpPr>
          <p:cNvPr id="12" name="文字版面配置區 4"/>
          <p:cNvSpPr txBox="1">
            <a:spLocks/>
          </p:cNvSpPr>
          <p:nvPr/>
        </p:nvSpPr>
        <p:spPr>
          <a:xfrm>
            <a:off x="682477" y="2283717"/>
            <a:ext cx="865187" cy="7200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bg1"/>
                </a:solidFill>
                <a:latin typeface="Segoe UI Black" panose="020B0A02040204020203" pitchFamily="34" charset="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400" dirty="0"/>
              <a:t>6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467544" y="3030103"/>
            <a:ext cx="8229600" cy="13418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/>
              <a:t>危機發生時，企業在指揮調度，對外發言的窗口必須統一，</a:t>
            </a:r>
            <a:r>
              <a:rPr lang="zh-TW" altLang="en-US" dirty="0" smtClean="0"/>
              <a:t>以免造成</a:t>
            </a:r>
            <a:r>
              <a:rPr lang="zh-TW" altLang="en-US" dirty="0"/>
              <a:t>更大混亂，導致局勢失控。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15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/>
          <p:cNvGrpSpPr/>
          <p:nvPr/>
        </p:nvGrpSpPr>
        <p:grpSpPr>
          <a:xfrm>
            <a:off x="5076056" y="3363838"/>
            <a:ext cx="3960440" cy="1488361"/>
            <a:chOff x="5004048" y="3363838"/>
            <a:chExt cx="3960440" cy="1488361"/>
          </a:xfrm>
        </p:grpSpPr>
        <p:cxnSp>
          <p:nvCxnSpPr>
            <p:cNvPr id="33" name="直接连接符 63"/>
            <p:cNvCxnSpPr/>
            <p:nvPr/>
          </p:nvCxnSpPr>
          <p:spPr>
            <a:xfrm>
              <a:off x="5004048" y="3363838"/>
              <a:ext cx="0" cy="1370968"/>
            </a:xfrm>
            <a:prstGeom prst="line">
              <a:avLst/>
            </a:prstGeom>
            <a:ln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11"/>
            <p:cNvSpPr txBox="1"/>
            <p:nvPr/>
          </p:nvSpPr>
          <p:spPr>
            <a:xfrm>
              <a:off x="5051632" y="3651870"/>
              <a:ext cx="39128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hangingPunct="0">
                <a:defRPr/>
              </a:pP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在危機落幕後，企業應處理相關的善後</a:t>
              </a:r>
              <a:r>
                <a:rPr lang="zh-TW" altLang="en-US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工作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，如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重塑企業形象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等。此外，必須</a:t>
              </a:r>
              <a:r>
                <a:rPr lang="zh-TW" altLang="en-US" b="1" kern="0" dirty="0" smtClean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從中吸取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經驗教訓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，以避免類似危機事件</a:t>
              </a:r>
              <a:r>
                <a:rPr lang="zh-TW" altLang="en-US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再次發生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kumimoji="0" lang="zh-CN" alt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3650333" y="1111803"/>
            <a:ext cx="3946003" cy="1688758"/>
            <a:chOff x="2714229" y="1111803"/>
            <a:chExt cx="3946003" cy="1688758"/>
          </a:xfrm>
        </p:grpSpPr>
        <p:cxnSp>
          <p:nvCxnSpPr>
            <p:cNvPr id="38" name="直接连接符 60"/>
            <p:cNvCxnSpPr/>
            <p:nvPr/>
          </p:nvCxnSpPr>
          <p:spPr>
            <a:xfrm flipV="1">
              <a:off x="2714229" y="1478248"/>
              <a:ext cx="0" cy="1322313"/>
            </a:xfrm>
            <a:prstGeom prst="line">
              <a:avLst/>
            </a:prstGeom>
            <a:ln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11"/>
            <p:cNvSpPr txBox="1"/>
            <p:nvPr/>
          </p:nvSpPr>
          <p:spPr>
            <a:xfrm>
              <a:off x="2771800" y="1111803"/>
              <a:ext cx="388843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在危機發生時，企業應立即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成立危機</a:t>
              </a:r>
              <a:r>
                <a:rPr lang="zh-TW" altLang="en-US" b="1" kern="0" dirty="0" smtClean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處理小組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，擬定解決方案。此外，應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適時與</a:t>
              </a:r>
              <a:r>
                <a:rPr lang="zh-TW" altLang="en-US" b="1" kern="0" dirty="0" smtClean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媒體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溝通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事件始末，並透過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跨部門相互</a:t>
              </a:r>
              <a:r>
                <a:rPr lang="zh-TW" altLang="en-US" b="1" kern="0" dirty="0" smtClean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支援合作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，以減少危機帶來的損害。</a:t>
              </a:r>
              <a:endParaRPr kumimoji="0" lang="zh-CN" alt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4708996" y="2597912"/>
            <a:ext cx="4327500" cy="1048608"/>
            <a:chOff x="4716016" y="2597912"/>
            <a:chExt cx="4327500" cy="1048608"/>
          </a:xfrm>
        </p:grpSpPr>
        <p:sp>
          <p:nvSpPr>
            <p:cNvPr id="16" name="Shape 549"/>
            <p:cNvSpPr/>
            <p:nvPr/>
          </p:nvSpPr>
          <p:spPr bwMode="auto">
            <a:xfrm>
              <a:off x="4716016" y="2597912"/>
              <a:ext cx="2527300" cy="1048608"/>
            </a:xfrm>
            <a:custGeom>
              <a:avLst/>
              <a:gdLst>
                <a:gd name="T0" fmla="*/ 5499 w 21600"/>
                <a:gd name="T1" fmla="*/ 0 h 21600"/>
                <a:gd name="T2" fmla="*/ 364703 w 21600"/>
                <a:gd name="T3" fmla="*/ 642134 h 21600"/>
                <a:gd name="T4" fmla="*/ 0 w 21600"/>
                <a:gd name="T5" fmla="*/ 1276350 h 21600"/>
                <a:gd name="T6" fmla="*/ 2169851 w 21600"/>
                <a:gd name="T7" fmla="*/ 1276350 h 21600"/>
                <a:gd name="T8" fmla="*/ 2527300 w 21600"/>
                <a:gd name="T9" fmla="*/ 647807 h 21600"/>
                <a:gd name="T10" fmla="*/ 2184593 w 21600"/>
                <a:gd name="T11" fmla="*/ 1064 h 21600"/>
                <a:gd name="T12" fmla="*/ 5499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 extrusionOk="0">
                  <a:moveTo>
                    <a:pt x="47" y="0"/>
                  </a:moveTo>
                  <a:lnTo>
                    <a:pt x="3117" y="10867"/>
                  </a:lnTo>
                  <a:lnTo>
                    <a:pt x="0" y="21600"/>
                  </a:lnTo>
                  <a:lnTo>
                    <a:pt x="18545" y="21600"/>
                  </a:lnTo>
                  <a:lnTo>
                    <a:pt x="21600" y="10963"/>
                  </a:lnTo>
                  <a:lnTo>
                    <a:pt x="18671" y="1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ED0D0"/>
            </a:solidFill>
            <a:ln>
              <a:noFill/>
            </a:ln>
          </p:spPr>
          <p:txBody>
            <a:bodyPr lIns="0" tIns="0" rIns="0" bIns="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Shape 549"/>
            <p:cNvSpPr/>
            <p:nvPr/>
          </p:nvSpPr>
          <p:spPr bwMode="auto">
            <a:xfrm>
              <a:off x="6516216" y="2597912"/>
              <a:ext cx="2527300" cy="1048608"/>
            </a:xfrm>
            <a:custGeom>
              <a:avLst/>
              <a:gdLst>
                <a:gd name="T0" fmla="*/ 5499 w 21600"/>
                <a:gd name="T1" fmla="*/ 0 h 21600"/>
                <a:gd name="T2" fmla="*/ 364703 w 21600"/>
                <a:gd name="T3" fmla="*/ 642134 h 21600"/>
                <a:gd name="T4" fmla="*/ 0 w 21600"/>
                <a:gd name="T5" fmla="*/ 1276350 h 21600"/>
                <a:gd name="T6" fmla="*/ 2169851 w 21600"/>
                <a:gd name="T7" fmla="*/ 1276350 h 21600"/>
                <a:gd name="T8" fmla="*/ 2527300 w 21600"/>
                <a:gd name="T9" fmla="*/ 647807 h 21600"/>
                <a:gd name="T10" fmla="*/ 2184593 w 21600"/>
                <a:gd name="T11" fmla="*/ 1064 h 21600"/>
                <a:gd name="T12" fmla="*/ 5499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 extrusionOk="0">
                  <a:moveTo>
                    <a:pt x="47" y="0"/>
                  </a:moveTo>
                  <a:lnTo>
                    <a:pt x="3117" y="10867"/>
                  </a:lnTo>
                  <a:lnTo>
                    <a:pt x="0" y="21600"/>
                  </a:lnTo>
                  <a:lnTo>
                    <a:pt x="18545" y="21600"/>
                  </a:lnTo>
                  <a:lnTo>
                    <a:pt x="21600" y="10963"/>
                  </a:lnTo>
                  <a:lnTo>
                    <a:pt x="18671" y="1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ED0D0"/>
            </a:solidFill>
            <a:ln>
              <a:noFill/>
            </a:ln>
          </p:spPr>
          <p:txBody>
            <a:bodyPr lIns="0" tIns="0" rIns="0" bIns="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5292080" y="2727200"/>
              <a:ext cx="295465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危機發生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善後期和解決期）</a:t>
              </a: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2477195" y="2602978"/>
            <a:ext cx="2528888" cy="1048608"/>
            <a:chOff x="2477195" y="2602978"/>
            <a:chExt cx="2528888" cy="1048608"/>
          </a:xfrm>
        </p:grpSpPr>
        <p:sp>
          <p:nvSpPr>
            <p:cNvPr id="15" name="Shape 544"/>
            <p:cNvSpPr/>
            <p:nvPr/>
          </p:nvSpPr>
          <p:spPr bwMode="auto">
            <a:xfrm>
              <a:off x="2477195" y="2602978"/>
              <a:ext cx="2528888" cy="1048608"/>
            </a:xfrm>
            <a:custGeom>
              <a:avLst/>
              <a:gdLst>
                <a:gd name="T0" fmla="*/ 5503 w 21600"/>
                <a:gd name="T1" fmla="*/ 0 h 21600"/>
                <a:gd name="T2" fmla="*/ 364933 w 21600"/>
                <a:gd name="T3" fmla="*/ 642134 h 21600"/>
                <a:gd name="T4" fmla="*/ 0 w 21600"/>
                <a:gd name="T5" fmla="*/ 1276350 h 21600"/>
                <a:gd name="T6" fmla="*/ 2171214 w 21600"/>
                <a:gd name="T7" fmla="*/ 1276350 h 21600"/>
                <a:gd name="T8" fmla="*/ 2528888 w 21600"/>
                <a:gd name="T9" fmla="*/ 647807 h 21600"/>
                <a:gd name="T10" fmla="*/ 2185966 w 21600"/>
                <a:gd name="T11" fmla="*/ 1064 h 21600"/>
                <a:gd name="T12" fmla="*/ 5503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 extrusionOk="0">
                  <a:moveTo>
                    <a:pt x="47" y="0"/>
                  </a:moveTo>
                  <a:lnTo>
                    <a:pt x="3117" y="10867"/>
                  </a:lnTo>
                  <a:lnTo>
                    <a:pt x="0" y="21600"/>
                  </a:lnTo>
                  <a:lnTo>
                    <a:pt x="18545" y="21600"/>
                  </a:lnTo>
                  <a:lnTo>
                    <a:pt x="21600" y="10963"/>
                  </a:lnTo>
                  <a:lnTo>
                    <a:pt x="18671" y="1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3BB6B7"/>
            </a:solidFill>
            <a:ln>
              <a:noFill/>
            </a:ln>
          </p:spPr>
          <p:txBody>
            <a:bodyPr lIns="0" tIns="0" rIns="0" bIns="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2915816" y="2727200"/>
              <a:ext cx="172354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危機發生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爆發期）</a:t>
              </a: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539552" y="3361022"/>
            <a:ext cx="3984864" cy="1762826"/>
            <a:chOff x="395536" y="3361022"/>
            <a:chExt cx="3984864" cy="1762826"/>
          </a:xfrm>
        </p:grpSpPr>
        <p:cxnSp>
          <p:nvCxnSpPr>
            <p:cNvPr id="41" name="直接连接符 63"/>
            <p:cNvCxnSpPr/>
            <p:nvPr/>
          </p:nvCxnSpPr>
          <p:spPr>
            <a:xfrm>
              <a:off x="395536" y="3361022"/>
              <a:ext cx="0" cy="1370968"/>
            </a:xfrm>
            <a:prstGeom prst="line">
              <a:avLst/>
            </a:prstGeom>
            <a:ln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11"/>
            <p:cNvSpPr txBox="1"/>
            <p:nvPr/>
          </p:nvSpPr>
          <p:spPr>
            <a:xfrm>
              <a:off x="467544" y="3646520"/>
              <a:ext cx="391285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hangingPunct="0">
                <a:defRPr/>
              </a:pP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在危機發生前，企業應做好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預防工作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事先</a:t>
              </a:r>
              <a:r>
                <a:rPr lang="zh-TW" altLang="en-US" b="1" kern="0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擬定危機應變計畫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（如演習或防災</a:t>
              </a:r>
              <a:r>
                <a:rPr lang="zh-TW" altLang="en-US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訓練等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），並對危機的警告訊息作適當偵查</a:t>
              </a:r>
              <a:r>
                <a:rPr lang="zh-TW" altLang="en-US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監測</a:t>
              </a:r>
              <a:r>
                <a:rPr lang="zh-TW" altLang="en-US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，以防範危機的發生。</a:t>
              </a:r>
              <a:endParaRPr kumimoji="0" lang="zh-CN" alt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三、危機處理的各階段工作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251520" y="2604566"/>
            <a:ext cx="2527300" cy="1047304"/>
            <a:chOff x="251520" y="2604566"/>
            <a:chExt cx="2527300" cy="1047304"/>
          </a:xfrm>
        </p:grpSpPr>
        <p:sp>
          <p:nvSpPr>
            <p:cNvPr id="14" name="Shape 539"/>
            <p:cNvSpPr/>
            <p:nvPr/>
          </p:nvSpPr>
          <p:spPr bwMode="auto">
            <a:xfrm>
              <a:off x="251520" y="2604566"/>
              <a:ext cx="2527300" cy="1047304"/>
            </a:xfrm>
            <a:custGeom>
              <a:avLst/>
              <a:gdLst>
                <a:gd name="T0" fmla="*/ 5499 w 21600"/>
                <a:gd name="T1" fmla="*/ 0 h 21600"/>
                <a:gd name="T2" fmla="*/ 364703 w 21600"/>
                <a:gd name="T3" fmla="*/ 641336 h 21600"/>
                <a:gd name="T4" fmla="*/ 0 w 21600"/>
                <a:gd name="T5" fmla="*/ 1274763 h 21600"/>
                <a:gd name="T6" fmla="*/ 2169851 w 21600"/>
                <a:gd name="T7" fmla="*/ 1274763 h 21600"/>
                <a:gd name="T8" fmla="*/ 2527300 w 21600"/>
                <a:gd name="T9" fmla="*/ 647001 h 21600"/>
                <a:gd name="T10" fmla="*/ 2184593 w 21600"/>
                <a:gd name="T11" fmla="*/ 1062 h 21600"/>
                <a:gd name="T12" fmla="*/ 5499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 extrusionOk="0">
                  <a:moveTo>
                    <a:pt x="47" y="0"/>
                  </a:moveTo>
                  <a:lnTo>
                    <a:pt x="3117" y="10867"/>
                  </a:lnTo>
                  <a:lnTo>
                    <a:pt x="0" y="21600"/>
                  </a:lnTo>
                  <a:lnTo>
                    <a:pt x="18545" y="21600"/>
                  </a:lnTo>
                  <a:lnTo>
                    <a:pt x="21600" y="10963"/>
                  </a:lnTo>
                  <a:lnTo>
                    <a:pt x="18671" y="1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6ED0D0"/>
            </a:solidFill>
            <a:ln>
              <a:noFill/>
            </a:ln>
          </p:spPr>
          <p:txBody>
            <a:bodyPr lIns="0" tIns="0" rIns="0" bIns="0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683568" y="2727200"/>
              <a:ext cx="172354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危機發生前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潛伏期）</a:t>
              </a:r>
              <a:endPara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395536" y="1203598"/>
            <a:ext cx="3096344" cy="129614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危機</a:t>
            </a:r>
            <a:r>
              <a:rPr lang="zh-TW" altLang="en-US" sz="2400" dirty="0" smtClean="0"/>
              <a:t>發生的處理階段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可分為：</a:t>
            </a:r>
            <a:endParaRPr lang="en-US" altLang="zh-TW" sz="2400" dirty="0" smtClean="0"/>
          </a:p>
        </p:txBody>
      </p:sp>
    </p:spTree>
    <p:extLst>
      <p:ext uri="{BB962C8B-B14F-4D97-AF65-F5344CB8AC3E}">
        <p14:creationId xmlns:p14="http://schemas.microsoft.com/office/powerpoint/2010/main" val="241536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三星電子公司對手機爆炸事件的危機處理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516916" y="1779661"/>
            <a:ext cx="8231267" cy="928439"/>
            <a:chOff x="516916" y="843557"/>
            <a:chExt cx="8231267" cy="928439"/>
          </a:xfrm>
        </p:grpSpPr>
        <p:sp>
          <p:nvSpPr>
            <p:cNvPr id="8" name="矩形 7"/>
            <p:cNvSpPr/>
            <p:nvPr/>
          </p:nvSpPr>
          <p:spPr>
            <a:xfrm>
              <a:off x="525168" y="843557"/>
              <a:ext cx="954546" cy="928439"/>
            </a:xfrm>
            <a:prstGeom prst="rect">
              <a:avLst/>
            </a:prstGeom>
            <a:solidFill>
              <a:srgbClr val="FFE5E5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</a:t>
              </a:r>
              <a:endPara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發生前</a:t>
              </a:r>
              <a:endParaRPr lang="en-US" altLang="zh-CN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80987" y="953833"/>
              <a:ext cx="725894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2016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南韓三星電子公司為了讓旗艦手機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Galaxy Note </a:t>
              </a:r>
              <a:r>
                <a: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7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儘早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上市，因而未在其電池設計及供應商製程上做好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品質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的控管。</a:t>
              </a:r>
              <a:endPara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16916" y="843557"/>
              <a:ext cx="8231267" cy="92843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tx1">
                    <a:lumMod val="50000"/>
                    <a:lumOff val="50000"/>
                  </a:schemeClr>
                </a:solidFill>
                <a:latin typeface="站酷快乐体2016修订版" panose="02010600030101010101" charset="-122"/>
                <a:ea typeface="站酷快乐体2016修订版" panose="02010600030101010101" charset="-122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16916" y="2859782"/>
            <a:ext cx="8223017" cy="1015663"/>
            <a:chOff x="516916" y="1901126"/>
            <a:chExt cx="8223017" cy="1015663"/>
          </a:xfrm>
        </p:grpSpPr>
        <p:sp>
          <p:nvSpPr>
            <p:cNvPr id="12" name="矩形 11"/>
            <p:cNvSpPr/>
            <p:nvPr/>
          </p:nvSpPr>
          <p:spPr>
            <a:xfrm>
              <a:off x="516917" y="1908791"/>
              <a:ext cx="954546" cy="92843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</a:t>
              </a:r>
              <a:endPara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發生時</a:t>
              </a:r>
              <a:endParaRPr lang="en-US" altLang="zh-CN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475656" y="1901126"/>
              <a:ext cx="726427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Galaxy Note </a:t>
              </a:r>
              <a:r>
                <a: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7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頻頻發生爆炸事件，因此三星電子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公司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決定回收該款手機，並提供消費者退貨還款或換機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的服務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，但三星電子公司因無法解決爆炸問題，而宣布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停止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生產該款手機。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516916" y="1908791"/>
              <a:ext cx="8223017" cy="92843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rgbClr val="657888"/>
                </a:solidFill>
                <a:latin typeface="站酷快乐体2016修订版" panose="02010600030101010101" charset="-122"/>
                <a:ea typeface="站酷快乐体2016修订版" panose="02010600030101010101" charset="-122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16916" y="3939902"/>
            <a:ext cx="8232542" cy="1015663"/>
            <a:chOff x="516916" y="4083918"/>
            <a:chExt cx="8232542" cy="1015663"/>
          </a:xfrm>
        </p:grpSpPr>
        <p:sp>
          <p:nvSpPr>
            <p:cNvPr id="16" name="矩形 15"/>
            <p:cNvSpPr/>
            <p:nvPr/>
          </p:nvSpPr>
          <p:spPr>
            <a:xfrm>
              <a:off x="526442" y="4091583"/>
              <a:ext cx="954546" cy="9284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危機</a:t>
              </a:r>
              <a:endPara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0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發生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</a:t>
              </a:r>
              <a:endParaRPr lang="en-US" altLang="zh-CN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475656" y="4083918"/>
              <a:ext cx="7264276" cy="101566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為了挽回消費者信心，三星電子公司推行八項電池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安全檢測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措施，來確保電池安全性，以避免類似事件再次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發生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。此外，也曾贈送某架班機的乘客每人一支</a:t>
              </a:r>
              <a:r>
                <a: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Galaxy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Note 8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16916" y="4091583"/>
              <a:ext cx="8232542" cy="92843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rgbClr val="657888"/>
                </a:solidFill>
                <a:latin typeface="站酷快乐体2016修订版" panose="02010600030101010101" charset="-122"/>
                <a:ea typeface="站酷快乐体2016修订版" panose="0201060003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378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>
          <a:xfrm>
            <a:off x="539552" y="915566"/>
            <a:ext cx="8136904" cy="3816424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1.</a:t>
            </a:r>
            <a:r>
              <a:rPr lang="zh-TW" altLang="en-US" sz="2400" dirty="0" smtClean="0"/>
              <a:t> 台電</a:t>
            </a:r>
            <a:r>
              <a:rPr lang="zh-TW" altLang="en-US" sz="2400" dirty="0"/>
              <a:t>維修人員在電機房施工時，因變電箱爆炸而</a:t>
            </a:r>
            <a:r>
              <a:rPr lang="zh-TW" altLang="en-US" sz="2400" dirty="0" smtClean="0"/>
              <a:t>受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傷</a:t>
            </a:r>
            <a:r>
              <a:rPr lang="zh-TW" altLang="en-US" sz="2400" dirty="0"/>
              <a:t>。請問上述</a:t>
            </a:r>
            <a:r>
              <a:rPr lang="zh-TW" altLang="en-US" sz="2400" dirty="0" smtClean="0"/>
              <a:t>狀況</a:t>
            </a:r>
            <a:r>
              <a:rPr lang="zh-TW" altLang="en-US" sz="2400" dirty="0"/>
              <a:t>符合何種保險的理賠範圍？　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公共</a:t>
            </a:r>
            <a:r>
              <a:rPr lang="zh-TW" altLang="en-US" sz="2400" dirty="0"/>
              <a:t>意外責任險　</a:t>
            </a:r>
            <a:r>
              <a:rPr lang="en-US" altLang="zh-TW" sz="2400" dirty="0" smtClean="0"/>
              <a:t>	(</a:t>
            </a:r>
            <a:r>
              <a:rPr lang="en-US" altLang="zh-TW" sz="2400" dirty="0"/>
              <a:t>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產品責任險</a:t>
            </a: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職業</a:t>
            </a:r>
            <a:r>
              <a:rPr lang="zh-TW" altLang="en-US" sz="2400" dirty="0"/>
              <a:t>災害保險　</a:t>
            </a:r>
            <a:r>
              <a:rPr lang="en-US" altLang="zh-TW" sz="2400" dirty="0" smtClean="0"/>
              <a:t>		(</a:t>
            </a:r>
            <a:r>
              <a:rPr lang="en-US" altLang="zh-TW" sz="2400" dirty="0"/>
              <a:t>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人壽保險。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( </a:t>
            </a:r>
            <a:r>
              <a:rPr lang="zh-TW" altLang="en-US" sz="2400" dirty="0"/>
              <a:t>　 </a:t>
            </a:r>
            <a:r>
              <a:rPr lang="en-US" altLang="zh-TW" sz="2400" dirty="0"/>
              <a:t>) 2</a:t>
            </a:r>
            <a:r>
              <a:rPr lang="en-US" altLang="zh-TW" sz="2400" dirty="0" smtClean="0"/>
              <a:t>.</a:t>
            </a:r>
            <a:r>
              <a:rPr lang="zh-TW" altLang="en-US" sz="2400" dirty="0" smtClean="0"/>
              <a:t> 當</a:t>
            </a:r>
            <a:r>
              <a:rPr lang="zh-TW" altLang="en-US" sz="2400" dirty="0"/>
              <a:t>企業發生危機時，決策者的危機管理能力越好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越</a:t>
            </a:r>
            <a:r>
              <a:rPr lang="zh-TW" altLang="en-US" sz="2400" dirty="0"/>
              <a:t>有可能化</a:t>
            </a:r>
            <a:r>
              <a:rPr lang="zh-TW" altLang="en-US" sz="2400" dirty="0" smtClean="0"/>
              <a:t>危機為</a:t>
            </a:r>
            <a:r>
              <a:rPr lang="zh-TW" altLang="en-US" sz="2400" dirty="0"/>
              <a:t>轉機，為企業帶來更好的結果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但</a:t>
            </a:r>
            <a:r>
              <a:rPr lang="zh-TW" altLang="en-US" sz="2400" dirty="0"/>
              <a:t>也有可能使企業遭受重大</a:t>
            </a:r>
            <a:r>
              <a:rPr lang="zh-TW" altLang="en-US" sz="2400" dirty="0" smtClean="0"/>
              <a:t>損害</a:t>
            </a:r>
            <a:r>
              <a:rPr lang="zh-TW" altLang="en-US" sz="2400" dirty="0"/>
              <a:t>。此為危機的</a:t>
            </a:r>
            <a:r>
              <a:rPr lang="zh-TW" altLang="en-US" sz="2400" dirty="0" smtClean="0"/>
              <a:t>何種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特性？　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威脅性　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雙面</a:t>
            </a:r>
            <a:r>
              <a:rPr lang="zh-TW" altLang="en-US" sz="2400" dirty="0"/>
              <a:t>性或價值中立</a:t>
            </a:r>
            <a:r>
              <a:rPr lang="zh-TW" altLang="en-US" sz="2400" dirty="0" smtClean="0"/>
              <a:t>性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sz="2400" dirty="0" smtClean="0"/>
              <a:t>		</a:t>
            </a:r>
            <a:r>
              <a:rPr lang="zh-TW" altLang="en-US" sz="2400" dirty="0" smtClean="0"/>
              <a:t>　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複雜</a:t>
            </a:r>
            <a:r>
              <a:rPr lang="zh-TW" altLang="en-US" sz="2400" dirty="0"/>
              <a:t>性　</a:t>
            </a:r>
            <a:r>
              <a:rPr lang="en-US" altLang="zh-TW" sz="2400" dirty="0"/>
              <a:t>(D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持續性</a:t>
            </a:r>
            <a:r>
              <a:rPr lang="zh-TW" altLang="en-US" sz="2400" dirty="0"/>
              <a:t>。</a:t>
            </a:r>
            <a:endParaRPr lang="en-US" altLang="zh-TW" sz="2400" dirty="0" smtClean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9" y="195486"/>
            <a:ext cx="936104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2-4</a:t>
            </a:r>
            <a:endParaRPr lang="zh-TW" altLang="en-US" sz="3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721668" y="915566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21668" y="2643758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 rot="667977">
            <a:off x="654637" y="3141611"/>
            <a:ext cx="755214" cy="755214"/>
            <a:chOff x="5688994" y="3832760"/>
            <a:chExt cx="755214" cy="755214"/>
          </a:xfrm>
        </p:grpSpPr>
        <p:sp>
          <p:nvSpPr>
            <p:cNvPr id="7" name="橢圓 6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105</a:t>
              </a: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496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80320" y="1275606"/>
            <a:ext cx="6516216" cy="1101725"/>
          </a:xfrm>
        </p:spPr>
        <p:txBody>
          <a:bodyPr/>
          <a:lstStyle/>
          <a:p>
            <a:pPr algn="l"/>
            <a:r>
              <a:rPr lang="en-US" altLang="zh-TW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-5</a:t>
            </a:r>
            <a:br>
              <a:rPr lang="en-US" altLang="zh-TW" sz="5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zh-TW" altLang="en-US" sz="5400" dirty="0" smtClean="0"/>
              <a:t>　</a:t>
            </a:r>
            <a:r>
              <a:rPr lang="zh-TW" altLang="en-US" dirty="0" smtClean="0"/>
              <a:t>企業</a:t>
            </a:r>
            <a:r>
              <a:rPr lang="zh-TW" altLang="en-US" dirty="0"/>
              <a:t>願</a:t>
            </a:r>
            <a:r>
              <a:rPr lang="zh-TW" altLang="en-US" dirty="0" smtClean="0"/>
              <a:t>景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226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1974081"/>
            <a:ext cx="5544616" cy="1101725"/>
          </a:xfrm>
        </p:spPr>
        <p:txBody>
          <a:bodyPr/>
          <a:lstStyle/>
          <a:p>
            <a:r>
              <a:rPr lang="zh-TW" altLang="en-US" dirty="0"/>
              <a:t>企業願景的</a:t>
            </a:r>
            <a:r>
              <a:rPr lang="zh-TW" altLang="en-US" dirty="0" smtClean="0"/>
              <a:t>意義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	</a:t>
            </a:r>
            <a:r>
              <a:rPr lang="en-US" altLang="zh-TW" dirty="0" smtClean="0"/>
              <a:t>		</a:t>
            </a:r>
            <a:r>
              <a:rPr lang="zh-TW" altLang="en-US" dirty="0" smtClean="0"/>
              <a:t>與</a:t>
            </a:r>
            <a:r>
              <a:rPr lang="zh-TW" altLang="en-US" dirty="0"/>
              <a:t>特質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/>
              <a:t>2-5.1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72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一、企業願景的意義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dirty="0"/>
              <a:t>企業願景是指企業</a:t>
            </a:r>
            <a:r>
              <a:rPr lang="zh-TW" altLang="en-US" sz="2400" b="1" dirty="0">
                <a:solidFill>
                  <a:srgbClr val="00B0F0"/>
                </a:solidFill>
              </a:rPr>
              <a:t>長期發展的方向與目標</a:t>
            </a:r>
            <a:r>
              <a:rPr lang="zh-TW" altLang="en-US" sz="2400" dirty="0"/>
              <a:t>，其通常包括企業經營的</a:t>
            </a:r>
            <a:r>
              <a:rPr lang="zh-TW" altLang="en-US" sz="2400" dirty="0" smtClean="0"/>
              <a:t>核心</a:t>
            </a:r>
            <a:r>
              <a:rPr lang="zh-TW" altLang="en-US" sz="2400" dirty="0"/>
              <a:t>理念（價值觀）、存在的理由與目的（使命）、與未來的目標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en-US" altLang="zh-TW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</a:p>
          <a:p>
            <a:pPr marL="0" indent="0">
              <a:buNone/>
            </a:pPr>
            <a:endParaRPr lang="en-US" altLang="zh-TW" sz="2400" dirty="0" smtClean="0"/>
          </a:p>
          <a:p>
            <a:pPr marL="0" indent="0">
              <a:buNone/>
            </a:pPr>
            <a:endParaRPr lang="en-US" altLang="zh-TW" sz="2400" dirty="0"/>
          </a:p>
        </p:txBody>
      </p:sp>
      <p:sp>
        <p:nvSpPr>
          <p:cNvPr id="4" name="圓角矩形 3"/>
          <p:cNvSpPr/>
          <p:nvPr/>
        </p:nvSpPr>
        <p:spPr>
          <a:xfrm>
            <a:off x="352102" y="2891780"/>
            <a:ext cx="8180337" cy="76009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臉書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(Facebook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願景是：「讓世界變得更加開放、使人們能更加緊密的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連結彼此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</a:p>
        </p:txBody>
      </p:sp>
    </p:spTree>
    <p:extLst>
      <p:ext uri="{BB962C8B-B14F-4D97-AF65-F5344CB8AC3E}">
        <p14:creationId xmlns:p14="http://schemas.microsoft.com/office/powerpoint/2010/main" val="161253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二、企業願景應具備的特質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120998" y="1563638"/>
            <a:ext cx="4391694" cy="1569660"/>
            <a:chOff x="252314" y="1905294"/>
            <a:chExt cx="4391694" cy="1569660"/>
          </a:xfrm>
        </p:grpSpPr>
        <p:sp>
          <p:nvSpPr>
            <p:cNvPr id="5" name="椭圆 8"/>
            <p:cNvSpPr>
              <a:spLocks noChangeArrowheads="1"/>
            </p:cNvSpPr>
            <p:nvPr/>
          </p:nvSpPr>
          <p:spPr bwMode="auto">
            <a:xfrm>
              <a:off x="252314" y="1977302"/>
              <a:ext cx="919162" cy="920750"/>
            </a:xfrm>
            <a:prstGeom prst="ellipse">
              <a:avLst/>
            </a:prstGeom>
            <a:solidFill>
              <a:srgbClr val="3BB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17" tIns="60958" rIns="121917" bIns="6095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TW" sz="4000" dirty="0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1.</a:t>
              </a:r>
              <a:endParaRPr lang="zh-CN" altLang="en-US" sz="4000" dirty="0">
                <a:solidFill>
                  <a:schemeClr val="bg1"/>
                </a:solidFill>
                <a:latin typeface="Segoe UI Black" panose="020B0A02040204020203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96957" y="1905294"/>
              <a:ext cx="3547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具體</a:t>
              </a:r>
              <a:r>
                <a:rPr lang="zh-TW" altLang="en-US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endParaRPr lang="en-US" altLang="zh-TW" sz="2400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願景應具體明確</a:t>
              </a: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，可讓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人描繪出企業未來發展的景象。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20998" y="3291830"/>
            <a:ext cx="4391694" cy="1202575"/>
            <a:chOff x="252314" y="3364494"/>
            <a:chExt cx="4391694" cy="1202575"/>
          </a:xfrm>
        </p:grpSpPr>
        <p:sp>
          <p:nvSpPr>
            <p:cNvPr id="8" name="椭圆 11"/>
            <p:cNvSpPr>
              <a:spLocks noChangeArrowheads="1"/>
            </p:cNvSpPr>
            <p:nvPr/>
          </p:nvSpPr>
          <p:spPr bwMode="auto">
            <a:xfrm>
              <a:off x="252314" y="3364494"/>
              <a:ext cx="919163" cy="919162"/>
            </a:xfrm>
            <a:prstGeom prst="ellipse">
              <a:avLst/>
            </a:prstGeom>
            <a:solidFill>
              <a:srgbClr val="6E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17" tIns="60958" rIns="121917" bIns="6095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TW" sz="4000" dirty="0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2.</a:t>
              </a:r>
              <a:endParaRPr lang="zh-CN" altLang="en-US" sz="4000" dirty="0">
                <a:solidFill>
                  <a:schemeClr val="bg1"/>
                </a:solidFill>
                <a:latin typeface="Segoe UI Black" panose="020B0A02040204020203" pitchFamily="34" charset="0"/>
              </a:endParaRPr>
            </a:p>
          </p:txBody>
        </p:sp>
        <p:sp>
          <p:nvSpPr>
            <p:cNvPr id="20" name="文本框 20"/>
            <p:cNvSpPr txBox="1"/>
            <p:nvPr/>
          </p:nvSpPr>
          <p:spPr>
            <a:xfrm>
              <a:off x="1096957" y="3366740"/>
              <a:ext cx="3547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2400" b="1" kern="0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可行</a:t>
              </a:r>
              <a:r>
                <a:rPr lang="zh-TW" altLang="en-US" sz="2400" b="1" kern="0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 </a:t>
              </a:r>
              <a:endParaRPr lang="en-US" altLang="zh-TW" sz="2400" b="1" kern="0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2400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</a:t>
              </a:r>
              <a:r>
                <a:rPr lang="zh-TW" altLang="en-US" sz="2400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願景應切合實際，努力就有可能達成目標。</a:t>
              </a:r>
              <a:endParaRPr kumimoji="0" lang="zh-CN" alt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4548696" y="1227405"/>
            <a:ext cx="4415792" cy="1200329"/>
            <a:chOff x="4680012" y="1350516"/>
            <a:chExt cx="4415792" cy="1200329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4680012" y="1398677"/>
              <a:ext cx="919162" cy="920750"/>
            </a:xfrm>
            <a:prstGeom prst="ellipse">
              <a:avLst/>
            </a:prstGeom>
            <a:solidFill>
              <a:srgbClr val="3BB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17" tIns="60958" rIns="121917" bIns="6095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TW" sz="4000" dirty="0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3.</a:t>
              </a:r>
              <a:endParaRPr lang="zh-CN" altLang="en-US" sz="4000" dirty="0">
                <a:solidFill>
                  <a:schemeClr val="bg1"/>
                </a:solidFill>
                <a:latin typeface="Segoe UI Black" panose="020B0A02040204020203" pitchFamily="34" charset="0"/>
              </a:endParaRPr>
            </a:p>
          </p:txBody>
        </p:sp>
        <p:sp>
          <p:nvSpPr>
            <p:cNvPr id="28" name="文本框 20"/>
            <p:cNvSpPr txBox="1"/>
            <p:nvPr/>
          </p:nvSpPr>
          <p:spPr>
            <a:xfrm>
              <a:off x="5548753" y="1350516"/>
              <a:ext cx="3547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2400" b="1" kern="0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</a:t>
              </a:r>
              <a:r>
                <a:rPr lang="zh-TW" altLang="en-US" sz="2400" b="1" kern="0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重點 </a:t>
              </a:r>
              <a:endParaRPr lang="en-US" altLang="zh-TW" sz="2400" b="1" kern="0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2400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</a:t>
              </a:r>
              <a:r>
                <a:rPr lang="zh-TW" altLang="en-US" sz="2400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願景應具有重點，足以作為決策指導原則。</a:t>
              </a:r>
              <a:endParaRPr lang="zh-CN" altLang="en-US" sz="2400" kern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4548696" y="2559553"/>
            <a:ext cx="4415792" cy="1200329"/>
            <a:chOff x="4680012" y="2682664"/>
            <a:chExt cx="4415792" cy="1200329"/>
          </a:xfrm>
        </p:grpSpPr>
        <p:sp>
          <p:nvSpPr>
            <p:cNvPr id="26" name="椭圆 11"/>
            <p:cNvSpPr>
              <a:spLocks noChangeArrowheads="1"/>
            </p:cNvSpPr>
            <p:nvPr/>
          </p:nvSpPr>
          <p:spPr bwMode="auto">
            <a:xfrm>
              <a:off x="4680012" y="2705621"/>
              <a:ext cx="919163" cy="919162"/>
            </a:xfrm>
            <a:prstGeom prst="ellipse">
              <a:avLst/>
            </a:prstGeom>
            <a:solidFill>
              <a:srgbClr val="6E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17" tIns="60958" rIns="121917" bIns="6095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TW" sz="4000" dirty="0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4.</a:t>
              </a:r>
              <a:endParaRPr lang="zh-CN" altLang="en-US" sz="4000" dirty="0">
                <a:solidFill>
                  <a:schemeClr val="bg1"/>
                </a:solidFill>
                <a:latin typeface="Segoe UI Black" panose="020B0A02040204020203" pitchFamily="34" charset="0"/>
              </a:endParaRPr>
            </a:p>
          </p:txBody>
        </p:sp>
        <p:sp>
          <p:nvSpPr>
            <p:cNvPr id="29" name="文本框 18"/>
            <p:cNvSpPr txBox="1"/>
            <p:nvPr/>
          </p:nvSpPr>
          <p:spPr>
            <a:xfrm>
              <a:off x="5548753" y="2682664"/>
              <a:ext cx="3547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2400" b="1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</a:t>
              </a:r>
              <a:r>
                <a:rPr lang="zh-TW" altLang="en-US" sz="2400" b="1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溝通</a:t>
              </a:r>
              <a:endParaRPr lang="en-US" altLang="zh-TW" sz="2400" b="1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願景應簡單明瞭，能在短時間內讓員工了解。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4548696" y="3887867"/>
            <a:ext cx="4415792" cy="1204163"/>
            <a:chOff x="4680012" y="4010978"/>
            <a:chExt cx="4415792" cy="1204163"/>
          </a:xfrm>
        </p:grpSpPr>
        <p:sp>
          <p:nvSpPr>
            <p:cNvPr id="14" name="椭圆 26"/>
            <p:cNvSpPr>
              <a:spLocks noChangeArrowheads="1"/>
            </p:cNvSpPr>
            <p:nvPr/>
          </p:nvSpPr>
          <p:spPr bwMode="auto">
            <a:xfrm>
              <a:off x="4680012" y="4010978"/>
              <a:ext cx="919163" cy="919162"/>
            </a:xfrm>
            <a:prstGeom prst="ellipse">
              <a:avLst/>
            </a:prstGeom>
            <a:solidFill>
              <a:srgbClr val="3BB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17" tIns="60958" rIns="121917" bIns="6095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TW" sz="4000" dirty="0" smtClean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5.</a:t>
              </a:r>
              <a:endParaRPr lang="zh-CN" altLang="en-US" sz="4000" dirty="0">
                <a:solidFill>
                  <a:schemeClr val="bg1"/>
                </a:solidFill>
                <a:latin typeface="Segoe UI Black" panose="020B0A02040204020203" pitchFamily="34" charset="0"/>
              </a:endParaRPr>
            </a:p>
          </p:txBody>
        </p:sp>
        <p:sp>
          <p:nvSpPr>
            <p:cNvPr id="30" name="文本框 20"/>
            <p:cNvSpPr txBox="1"/>
            <p:nvPr/>
          </p:nvSpPr>
          <p:spPr>
            <a:xfrm>
              <a:off x="5548753" y="4014812"/>
              <a:ext cx="3547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TW" altLang="en-US" sz="2400" b="1" kern="0" dirty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穩定</a:t>
              </a:r>
              <a:r>
                <a:rPr lang="zh-TW" altLang="en-US" sz="2400" b="1" kern="0" dirty="0" smtClean="0"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endParaRPr lang="en-US" altLang="zh-TW" sz="2400" b="1" kern="0" dirty="0" smtClean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>
                <a:defRPr/>
              </a:pPr>
              <a:r>
                <a:rPr lang="zh-TW" altLang="en-US" sz="2400" kern="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</a:t>
              </a:r>
              <a:r>
                <a:rPr lang="zh-TW" altLang="en-US" sz="2400" kern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願景不會隨著時間不同而任意變動。</a:t>
              </a:r>
              <a:endParaRPr kumimoji="0" lang="zh-CN" alt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1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915816" y="1995686"/>
            <a:ext cx="5544616" cy="1101725"/>
          </a:xfrm>
        </p:spPr>
        <p:txBody>
          <a:bodyPr/>
          <a:lstStyle/>
          <a:p>
            <a:r>
              <a:rPr lang="zh-TW" altLang="en-US" dirty="0"/>
              <a:t>達成企業願景的</a:t>
            </a:r>
            <a:r>
              <a:rPr lang="zh-TW" altLang="en-US" dirty="0" smtClean="0"/>
              <a:t>策略</a:t>
            </a:r>
            <a:r>
              <a:rPr lang="en-US" altLang="zh-TW" dirty="0" smtClean="0"/>
              <a:t>		 </a:t>
            </a:r>
            <a:r>
              <a:rPr lang="zh-TW" altLang="en-US" dirty="0" smtClean="0"/>
              <a:t>－</a:t>
            </a:r>
            <a:r>
              <a:rPr lang="en-US" altLang="zh-TW" dirty="0"/>
              <a:t>SWOT</a:t>
            </a:r>
            <a:r>
              <a:rPr lang="zh-TW" altLang="en-US" dirty="0"/>
              <a:t>策略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TW" dirty="0" smtClean="0"/>
              <a:t>2-5.2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192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</a:t>
            </a:r>
            <a:r>
              <a:rPr lang="en-US" altLang="zh-TW" dirty="0"/>
              <a:t>SWOT </a:t>
            </a:r>
            <a:r>
              <a:rPr lang="zh-TW" altLang="en-US" dirty="0"/>
              <a:t>分析的內容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395536" y="1059582"/>
            <a:ext cx="8353177" cy="352874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/>
              <a:t>在</a:t>
            </a:r>
            <a:r>
              <a:rPr lang="en-US" altLang="zh-TW" sz="2400" dirty="0"/>
              <a:t>SWOT</a:t>
            </a:r>
            <a:r>
              <a:rPr lang="zh-TW" altLang="en-US" sz="2400" dirty="0"/>
              <a:t>分析中，</a:t>
            </a:r>
            <a:r>
              <a:rPr lang="zh-TW" altLang="en-US" sz="2400" b="1" dirty="0">
                <a:solidFill>
                  <a:srgbClr val="00B0F0"/>
                </a:solidFill>
              </a:rPr>
              <a:t>優勢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劣勢</a:t>
            </a:r>
            <a:r>
              <a:rPr lang="zh-TW" altLang="en-US" sz="2400" dirty="0"/>
              <a:t>是判斷企業本身</a:t>
            </a:r>
            <a:r>
              <a:rPr lang="zh-TW" altLang="en-US" sz="2400" b="1" dirty="0">
                <a:solidFill>
                  <a:srgbClr val="00B0F0"/>
                </a:solidFill>
              </a:rPr>
              <a:t>內部</a:t>
            </a:r>
            <a:r>
              <a:rPr lang="zh-TW" altLang="en-US" sz="2400" dirty="0"/>
              <a:t>環境與競爭者的</a:t>
            </a:r>
            <a:r>
              <a:rPr lang="zh-TW" altLang="en-US" sz="2400" dirty="0" smtClean="0"/>
              <a:t>比較</a:t>
            </a:r>
            <a:r>
              <a:rPr lang="zh-TW" altLang="en-US" sz="2400" dirty="0"/>
              <a:t>，而</a:t>
            </a:r>
            <a:r>
              <a:rPr lang="zh-TW" altLang="en-US" sz="2400" b="1" dirty="0">
                <a:solidFill>
                  <a:srgbClr val="00B0F0"/>
                </a:solidFill>
              </a:rPr>
              <a:t>機會</a:t>
            </a:r>
            <a:r>
              <a:rPr lang="zh-TW" altLang="en-US" sz="2400" dirty="0"/>
              <a:t>、</a:t>
            </a:r>
            <a:r>
              <a:rPr lang="zh-TW" altLang="en-US" sz="2400" b="1" dirty="0">
                <a:solidFill>
                  <a:srgbClr val="00B0F0"/>
                </a:solidFill>
              </a:rPr>
              <a:t>威脅</a:t>
            </a:r>
            <a:r>
              <a:rPr lang="zh-TW" altLang="en-US" sz="2400" dirty="0"/>
              <a:t>則是判斷</a:t>
            </a:r>
            <a:r>
              <a:rPr lang="zh-TW" altLang="en-US" sz="2400" b="1" dirty="0">
                <a:solidFill>
                  <a:srgbClr val="00B0F0"/>
                </a:solidFill>
              </a:rPr>
              <a:t>外部</a:t>
            </a:r>
            <a:r>
              <a:rPr lang="zh-TW" altLang="en-US" sz="2400" dirty="0"/>
              <a:t>環境對企業經營的影響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endParaRPr lang="en-US" altLang="zh-TW" sz="2400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0205"/>
              </p:ext>
            </p:extLst>
          </p:nvPr>
        </p:nvGraphicFramePr>
        <p:xfrm>
          <a:off x="323528" y="2287870"/>
          <a:ext cx="8496944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363"/>
                <a:gridCol w="6572581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優勢：</a:t>
                      </a:r>
                      <a:endParaRPr lang="en-US" altLang="zh-TW" sz="2000" b="1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Strengths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dkUpDiag">
                      <a:fgClr>
                        <a:srgbClr val="FFFF9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內部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所擁有的資源，或相對於競爭者的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有利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條件。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dkUpDiag">
                      <a:fgClr>
                        <a:srgbClr val="FFFF99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劣勢：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Weaknesses</a:t>
                      </a:r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內部</a:t>
                      </a:r>
                      <a:r>
                        <a:rPr lang="zh-TW" altLang="en-US" sz="20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的弱點，或相對於競爭者的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不利</a:t>
                      </a:r>
                      <a:r>
                        <a:rPr lang="zh-TW" altLang="en-US" sz="20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情況。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altLang="en-US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機會：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Opportunities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dkUpDiag">
                      <a:fgClr>
                        <a:srgbClr val="FFFF99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外部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環境的變化，為企業帶來的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有利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條件。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dkUpDiag">
                      <a:fgClr>
                        <a:srgbClr val="FFFF99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altLang="en-US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威脅：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Threats</a:t>
                      </a:r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外部</a:t>
                      </a:r>
                      <a:r>
                        <a:rPr lang="zh-TW" altLang="en-US" sz="20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環境的變化，為企業帶來的</a:t>
                      </a:r>
                      <a:r>
                        <a:rPr lang="zh-TW" altLang="en-US" sz="2000" b="1" dirty="0" smtClean="0">
                          <a:solidFill>
                            <a:srgbClr val="00B0F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不利</a:t>
                      </a:r>
                      <a:r>
                        <a:rPr lang="zh-TW" altLang="en-US" sz="2000" b="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情況。</a:t>
                      </a:r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9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397277" y="1059582"/>
            <a:ext cx="8429761" cy="3888432"/>
            <a:chOff x="397277" y="1059582"/>
            <a:chExt cx="8429761" cy="3888432"/>
          </a:xfrm>
        </p:grpSpPr>
        <p:grpSp>
          <p:nvGrpSpPr>
            <p:cNvPr id="20" name="群組 19"/>
            <p:cNvGrpSpPr/>
            <p:nvPr/>
          </p:nvGrpSpPr>
          <p:grpSpPr>
            <a:xfrm>
              <a:off x="1043608" y="1491630"/>
              <a:ext cx="7129042" cy="2952676"/>
              <a:chOff x="1043608" y="1491630"/>
              <a:chExt cx="7129042" cy="2952676"/>
            </a:xfrm>
          </p:grpSpPr>
          <p:cxnSp>
            <p:nvCxnSpPr>
              <p:cNvPr id="11" name="直線單箭頭接點 10"/>
              <p:cNvCxnSpPr/>
              <p:nvPr/>
            </p:nvCxnSpPr>
            <p:spPr>
              <a:xfrm>
                <a:off x="4572125" y="1491630"/>
                <a:ext cx="0" cy="2952676"/>
              </a:xfrm>
              <a:prstGeom prst="straightConnector1">
                <a:avLst/>
              </a:prstGeom>
              <a:ln>
                <a:solidFill>
                  <a:srgbClr val="F5777A"/>
                </a:solidFill>
                <a:headEnd type="arrow"/>
                <a:tailEnd type="arrow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2" name="直線單箭頭接點 11"/>
              <p:cNvCxnSpPr/>
              <p:nvPr/>
            </p:nvCxnSpPr>
            <p:spPr>
              <a:xfrm flipH="1">
                <a:off x="1043608" y="2967968"/>
                <a:ext cx="7129042" cy="0"/>
              </a:xfrm>
              <a:prstGeom prst="straightConnector1">
                <a:avLst/>
              </a:prstGeom>
              <a:ln>
                <a:solidFill>
                  <a:srgbClr val="F5777A"/>
                </a:solidFill>
                <a:headEnd type="arrow"/>
                <a:tailEnd type="arrow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9" name="橢圓 18"/>
              <p:cNvSpPr/>
              <p:nvPr/>
            </p:nvSpPr>
            <p:spPr>
              <a:xfrm>
                <a:off x="3816041" y="2427734"/>
                <a:ext cx="1512168" cy="10801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solidFill>
                      <a:srgbClr val="F5777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SWOT </a:t>
                </a:r>
                <a:r>
                  <a:rPr lang="zh-TW" altLang="en-US" sz="2000" b="1" dirty="0">
                    <a:solidFill>
                      <a:srgbClr val="F5777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分析</a:t>
                </a:r>
              </a:p>
            </p:txBody>
          </p:sp>
        </p:grpSp>
        <p:sp>
          <p:nvSpPr>
            <p:cNvPr id="7" name="文字方塊 6"/>
            <p:cNvSpPr txBox="1"/>
            <p:nvPr/>
          </p:nvSpPr>
          <p:spPr>
            <a:xfrm>
              <a:off x="3995936" y="10595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內部環境</a:t>
              </a: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3995936" y="457868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外</a:t>
              </a:r>
              <a:r>
                <a:rPr lang="zh-TW" altLang="en-US" b="1" dirty="0" smtClean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部</a:t>
              </a:r>
              <a:r>
                <a:rPr lang="zh-TW" altLang="en-US" b="1" dirty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環境</a:t>
              </a: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8180707" y="281689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不利</a:t>
              </a:r>
              <a:endParaRPr lang="zh-TW" altLang="en-US" b="1" dirty="0">
                <a:solidFill>
                  <a:srgbClr val="F5777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397277" y="281689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</a:t>
              </a:r>
              <a:r>
                <a:rPr lang="zh-TW" altLang="en-US" b="1" dirty="0" smtClean="0">
                  <a:solidFill>
                    <a:srgbClr val="F577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利</a:t>
              </a:r>
              <a:endParaRPr lang="zh-TW" altLang="en-US" b="1" dirty="0">
                <a:solidFill>
                  <a:srgbClr val="F5777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一、</a:t>
            </a:r>
            <a:r>
              <a:rPr lang="en-US" altLang="zh-TW" dirty="0"/>
              <a:t>SWOT </a:t>
            </a:r>
            <a:r>
              <a:rPr lang="zh-TW" altLang="en-US" dirty="0"/>
              <a:t>分析的內容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304781" y="1023578"/>
            <a:ext cx="3763163" cy="1879637"/>
            <a:chOff x="304781" y="1023578"/>
            <a:chExt cx="3763163" cy="1879637"/>
          </a:xfrm>
        </p:grpSpPr>
        <p:grpSp>
          <p:nvGrpSpPr>
            <p:cNvPr id="6" name="群組 5"/>
            <p:cNvGrpSpPr/>
            <p:nvPr/>
          </p:nvGrpSpPr>
          <p:grpSpPr>
            <a:xfrm>
              <a:off x="1115616" y="1023578"/>
              <a:ext cx="2952328" cy="1764196"/>
              <a:chOff x="1331640" y="1203598"/>
              <a:chExt cx="2952328" cy="1512168"/>
            </a:xfrm>
          </p:grpSpPr>
          <p:sp>
            <p:nvSpPr>
              <p:cNvPr id="3" name="圓角矩形 2"/>
              <p:cNvSpPr/>
              <p:nvPr/>
            </p:nvSpPr>
            <p:spPr>
              <a:xfrm>
                <a:off x="1331640" y="1203598"/>
                <a:ext cx="2952328" cy="1512168"/>
              </a:xfrm>
              <a:prstGeom prst="roundRect">
                <a:avLst/>
              </a:prstGeom>
              <a:pattFill prst="dkDnDiag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" name="文字方塊 4"/>
              <p:cNvSpPr txBox="1"/>
              <p:nvPr/>
            </p:nvSpPr>
            <p:spPr>
              <a:xfrm>
                <a:off x="1475656" y="1264321"/>
                <a:ext cx="2694060" cy="12662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擁有獨家技術或專利權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良好的品牌形象或商譽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企業知名度高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豐富的行銷能力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資金充足⋯</a:t>
                </a:r>
              </a:p>
            </p:txBody>
          </p:sp>
        </p:grpSp>
        <p:sp>
          <p:nvSpPr>
            <p:cNvPr id="27" name="文字方塊 26"/>
            <p:cNvSpPr txBox="1"/>
            <p:nvPr/>
          </p:nvSpPr>
          <p:spPr>
            <a:xfrm>
              <a:off x="304781" y="1115031"/>
              <a:ext cx="69762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b="1" dirty="0" smtClean="0">
                  <a:ln>
                    <a:solidFill>
                      <a:schemeClr val="accent6"/>
                    </a:solidFill>
                  </a:ln>
                  <a:solidFill>
                    <a:schemeClr val="accent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優</a:t>
              </a:r>
              <a:endParaRPr lang="en-US" altLang="zh-TW" sz="4000" b="1" dirty="0" smtClean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4000" b="1" dirty="0" smtClean="0">
                  <a:ln>
                    <a:solidFill>
                      <a:schemeClr val="accent6"/>
                    </a:solidFill>
                  </a:ln>
                  <a:solidFill>
                    <a:schemeClr val="accent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勢</a:t>
              </a:r>
              <a:endParaRPr lang="zh-TW" altLang="en-US" sz="4000" b="1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2514960" y="2256884"/>
              <a:ext cx="15000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b="1" dirty="0" smtClean="0">
                  <a:ln>
                    <a:solidFill>
                      <a:schemeClr val="accent6"/>
                    </a:solidFill>
                  </a:ln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</a:t>
              </a:r>
              <a:r>
                <a:rPr lang="en-US" altLang="zh-TW" sz="2400" dirty="0" smtClean="0">
                  <a:solidFill>
                    <a:schemeClr val="accent6"/>
                  </a:solidFill>
                </a:rPr>
                <a:t>trengths</a:t>
              </a:r>
              <a:endParaRPr lang="zh-TW" altLang="en-US" sz="3600" b="1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304781" y="3147814"/>
            <a:ext cx="3781470" cy="1872208"/>
            <a:chOff x="304781" y="3147814"/>
            <a:chExt cx="3781470" cy="1872208"/>
          </a:xfrm>
        </p:grpSpPr>
        <p:grpSp>
          <p:nvGrpSpPr>
            <p:cNvPr id="13" name="群組 12"/>
            <p:cNvGrpSpPr/>
            <p:nvPr/>
          </p:nvGrpSpPr>
          <p:grpSpPr>
            <a:xfrm>
              <a:off x="1115616" y="3147814"/>
              <a:ext cx="2952328" cy="1728192"/>
              <a:chOff x="1331640" y="1203598"/>
              <a:chExt cx="2952328" cy="1512168"/>
            </a:xfrm>
            <a:pattFill prst="dkUpDiag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</p:grpSpPr>
          <p:sp>
            <p:nvSpPr>
              <p:cNvPr id="14" name="圓角矩形 13"/>
              <p:cNvSpPr/>
              <p:nvPr/>
            </p:nvSpPr>
            <p:spPr>
              <a:xfrm>
                <a:off x="1331640" y="1203598"/>
                <a:ext cx="2952328" cy="1512168"/>
              </a:xfrm>
              <a:prstGeom prst="roundRect">
                <a:avLst/>
              </a:prstGeom>
              <a:pattFill prst="dkDnDiag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文字方塊 14"/>
              <p:cNvSpPr txBox="1"/>
              <p:nvPr/>
            </p:nvSpPr>
            <p:spPr>
              <a:xfrm>
                <a:off x="1475656" y="1234083"/>
                <a:ext cx="2556409" cy="1292662"/>
              </a:xfrm>
              <a:prstGeom prst="rect">
                <a:avLst/>
              </a:prstGeom>
              <a:pattFill prst="dkDnDiag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發現未滿足的市場需求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貿易關稅的降低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對企業有利的政府政策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競爭者的退出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新科技的發展⋯</a:t>
                </a:r>
              </a:p>
            </p:txBody>
          </p:sp>
        </p:grpSp>
        <p:sp>
          <p:nvSpPr>
            <p:cNvPr id="28" name="文字方塊 27"/>
            <p:cNvSpPr txBox="1"/>
            <p:nvPr/>
          </p:nvSpPr>
          <p:spPr>
            <a:xfrm>
              <a:off x="304781" y="3234338"/>
              <a:ext cx="69762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b="1" dirty="0" smtClean="0">
                  <a:ln>
                    <a:solidFill>
                      <a:schemeClr val="accent6"/>
                    </a:solidFill>
                  </a:ln>
                  <a:solidFill>
                    <a:schemeClr val="accent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</a:t>
              </a:r>
              <a:endParaRPr lang="en-US" altLang="zh-TW" sz="4000" b="1" dirty="0" smtClean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4000" b="1" dirty="0" smtClean="0">
                  <a:ln>
                    <a:solidFill>
                      <a:schemeClr val="accent6"/>
                    </a:solidFill>
                  </a:ln>
                  <a:solidFill>
                    <a:schemeClr val="accent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會</a:t>
              </a:r>
              <a:endParaRPr lang="zh-TW" altLang="en-US" sz="4000" b="1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2051720" y="4373691"/>
              <a:ext cx="20345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</a:t>
              </a:r>
              <a:r>
                <a:rPr lang="en-US" altLang="zh-TW" sz="2400" dirty="0" smtClean="0">
                  <a:solidFill>
                    <a:schemeClr val="accent6"/>
                  </a:solidFill>
                </a:rPr>
                <a:t>pportunities</a:t>
              </a:r>
              <a:endParaRPr lang="zh-TW" altLang="en-US" sz="4800" b="1" dirty="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5076056" y="1023578"/>
            <a:ext cx="3613567" cy="1908212"/>
            <a:chOff x="5076056" y="1023578"/>
            <a:chExt cx="3613567" cy="1908212"/>
          </a:xfrm>
        </p:grpSpPr>
        <p:grpSp>
          <p:nvGrpSpPr>
            <p:cNvPr id="16" name="群組 15"/>
            <p:cNvGrpSpPr/>
            <p:nvPr/>
          </p:nvGrpSpPr>
          <p:grpSpPr>
            <a:xfrm>
              <a:off x="5076056" y="1023578"/>
              <a:ext cx="2952328" cy="1764196"/>
              <a:chOff x="1331640" y="951570"/>
              <a:chExt cx="2952328" cy="1764196"/>
            </a:xfrm>
            <a:pattFill prst="dkDnDiag">
              <a:fgClr>
                <a:srgbClr val="F7E88D"/>
              </a:fgClr>
              <a:bgClr>
                <a:schemeClr val="bg1"/>
              </a:bgClr>
            </a:pattFill>
          </p:grpSpPr>
          <p:sp>
            <p:nvSpPr>
              <p:cNvPr id="17" name="圓角矩形 16"/>
              <p:cNvSpPr/>
              <p:nvPr/>
            </p:nvSpPr>
            <p:spPr>
              <a:xfrm>
                <a:off x="1331640" y="951570"/>
                <a:ext cx="2952328" cy="1764196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文字方塊 17"/>
              <p:cNvSpPr txBox="1"/>
              <p:nvPr/>
            </p:nvSpPr>
            <p:spPr>
              <a:xfrm>
                <a:off x="1445892" y="1022414"/>
                <a:ext cx="2545890" cy="14773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產品缺乏專利權保護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品牌形象或商譽不佳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企業知名度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低</a:t>
                </a:r>
                <a:endParaRPr lang="en-US" altLang="zh-TW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缺乏管理人才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資金不足⋯</a:t>
                </a:r>
              </a:p>
            </p:txBody>
          </p:sp>
        </p:grpSp>
        <p:sp>
          <p:nvSpPr>
            <p:cNvPr id="29" name="文字方塊 28"/>
            <p:cNvSpPr txBox="1"/>
            <p:nvPr/>
          </p:nvSpPr>
          <p:spPr>
            <a:xfrm>
              <a:off x="8043292" y="1115031"/>
              <a:ext cx="64633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dirty="0" smtClean="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劣</a:t>
              </a:r>
              <a:endParaRPr lang="en-US" altLang="zh-TW" sz="36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 smtClean="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勢</a:t>
              </a:r>
              <a:endParaRPr lang="zh-TW" altLang="en-US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6084168" y="2285459"/>
              <a:ext cx="18742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</a:t>
              </a:r>
              <a:r>
                <a:rPr lang="en-US" altLang="zh-TW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eaknesses</a:t>
              </a:r>
              <a:endPara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5076056" y="3147814"/>
            <a:ext cx="3613567" cy="1872208"/>
            <a:chOff x="5076056" y="3147814"/>
            <a:chExt cx="3613567" cy="1872208"/>
          </a:xfrm>
        </p:grpSpPr>
        <p:grpSp>
          <p:nvGrpSpPr>
            <p:cNvPr id="21" name="群組 20"/>
            <p:cNvGrpSpPr/>
            <p:nvPr/>
          </p:nvGrpSpPr>
          <p:grpSpPr>
            <a:xfrm>
              <a:off x="5076056" y="3147814"/>
              <a:ext cx="2952328" cy="1728192"/>
              <a:chOff x="1331640" y="1203598"/>
              <a:chExt cx="2952328" cy="1512168"/>
            </a:xfrm>
            <a:pattFill prst="dkDnDiag">
              <a:fgClr>
                <a:srgbClr val="F7E88D"/>
              </a:fgClr>
              <a:bgClr>
                <a:schemeClr val="bg1"/>
              </a:bgClr>
            </a:pattFill>
          </p:grpSpPr>
          <p:sp>
            <p:nvSpPr>
              <p:cNvPr id="22" name="圓角矩形 21"/>
              <p:cNvSpPr/>
              <p:nvPr/>
            </p:nvSpPr>
            <p:spPr>
              <a:xfrm>
                <a:off x="1331640" y="1203598"/>
                <a:ext cx="2952328" cy="1512168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1445892" y="1297090"/>
                <a:ext cx="2694060" cy="12926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消費人數減少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貿易關稅的提高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對企業不利的政府政策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新競爭者的加入</a:t>
                </a:r>
              </a:p>
              <a:p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‧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替代品的出現⋯</a:t>
                </a:r>
              </a:p>
            </p:txBody>
          </p:sp>
        </p:grpSp>
        <p:sp>
          <p:nvSpPr>
            <p:cNvPr id="30" name="文字方塊 29"/>
            <p:cNvSpPr txBox="1"/>
            <p:nvPr/>
          </p:nvSpPr>
          <p:spPr>
            <a:xfrm>
              <a:off x="8043292" y="3234338"/>
              <a:ext cx="64633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dirty="0" smtClean="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威</a:t>
              </a:r>
              <a:endParaRPr lang="en-US" altLang="zh-TW" sz="36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600" b="1" dirty="0" smtClean="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脅</a:t>
              </a:r>
              <a:endParaRPr lang="zh-TW" altLang="en-US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6732240" y="4373691"/>
              <a:ext cx="12004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  <a:r>
                <a:rPr lang="en-US" altLang="zh-TW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hreats</a:t>
              </a:r>
              <a:endPara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98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華碩手機的</a:t>
            </a:r>
            <a:r>
              <a:rPr lang="en-US" altLang="zh-TW" dirty="0" smtClean="0"/>
              <a:t>SWOT</a:t>
            </a:r>
            <a:r>
              <a:rPr lang="zh-TW" altLang="en-US" dirty="0" smtClean="0"/>
              <a:t>分析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79512" y="1632520"/>
            <a:ext cx="3528392" cy="3243486"/>
          </a:xfrm>
        </p:spPr>
        <p:txBody>
          <a:bodyPr/>
          <a:lstStyle/>
          <a:p>
            <a:pPr marL="0" indent="0" hangingPunc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根據經濟部工業局主辦的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台灣國際品牌價值調查，華碩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ASUS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優異的創新能力持續延展業務版圖，連續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奪得冠軍。以下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針對華碩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手機進行簡單的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SWOT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5994626"/>
              </p:ext>
            </p:extLst>
          </p:nvPr>
        </p:nvGraphicFramePr>
        <p:xfrm>
          <a:off x="4355976" y="1845915"/>
          <a:ext cx="4038600" cy="2886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群組 9"/>
          <p:cNvGrpSpPr/>
          <p:nvPr/>
        </p:nvGrpSpPr>
        <p:grpSpPr>
          <a:xfrm>
            <a:off x="7550990" y="2196470"/>
            <a:ext cx="1593010" cy="1001867"/>
            <a:chOff x="6388547" y="2288293"/>
            <a:chExt cx="2569225" cy="1001867"/>
          </a:xfrm>
        </p:grpSpPr>
        <p:cxnSp>
          <p:nvCxnSpPr>
            <p:cNvPr id="8" name="Straight Connector 54"/>
            <p:cNvCxnSpPr/>
            <p:nvPr/>
          </p:nvCxnSpPr>
          <p:spPr>
            <a:xfrm flipH="1" flipV="1">
              <a:off x="6388547" y="2288293"/>
              <a:ext cx="334158" cy="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496339" y="2366830"/>
              <a:ext cx="246143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產品故障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endPara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品管不良</a:t>
              </a: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7524328" y="3579862"/>
            <a:ext cx="1593010" cy="1278866"/>
            <a:chOff x="6388547" y="2288293"/>
            <a:chExt cx="2569225" cy="1278866"/>
          </a:xfrm>
        </p:grpSpPr>
        <p:cxnSp>
          <p:nvCxnSpPr>
            <p:cNvPr id="12" name="Straight Connector 54"/>
            <p:cNvCxnSpPr/>
            <p:nvPr/>
          </p:nvCxnSpPr>
          <p:spPr>
            <a:xfrm flipH="1" flipV="1">
              <a:off x="6388547" y="2288293"/>
              <a:ext cx="334158" cy="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496339" y="2366830"/>
              <a:ext cx="24614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資訊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產品生</a:t>
              </a:r>
              <a:endPara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命週期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短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市場飽合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</a:t>
              </a:r>
              <a:endPara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過於求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 flipH="1">
            <a:off x="3491879" y="2211710"/>
            <a:ext cx="1692670" cy="956429"/>
            <a:chOff x="6388547" y="2288293"/>
            <a:chExt cx="2569219" cy="956429"/>
          </a:xfrm>
        </p:grpSpPr>
        <p:cxnSp>
          <p:nvCxnSpPr>
            <p:cNvPr id="15" name="Straight Connector 54"/>
            <p:cNvCxnSpPr/>
            <p:nvPr/>
          </p:nvCxnSpPr>
          <p:spPr>
            <a:xfrm flipH="1" flipV="1">
              <a:off x="6388547" y="2288293"/>
              <a:ext cx="334158" cy="2"/>
            </a:xfrm>
            <a:prstGeom prst="line">
              <a:avLst/>
            </a:prstGeom>
            <a:ln>
              <a:solidFill>
                <a:srgbClr val="FFC000"/>
              </a:solidFill>
              <a:headEnd type="triangl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496335" y="2321392"/>
              <a:ext cx="246143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品牌知名度高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設計能力強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產品性價比高</a:t>
              </a:r>
            </a:p>
          </p:txBody>
        </p:sp>
      </p:grpSp>
      <p:grpSp>
        <p:nvGrpSpPr>
          <p:cNvPr id="17" name="群組 16"/>
          <p:cNvGrpSpPr/>
          <p:nvPr/>
        </p:nvGrpSpPr>
        <p:grpSpPr>
          <a:xfrm flipH="1">
            <a:off x="3491880" y="3579862"/>
            <a:ext cx="1765672" cy="956429"/>
            <a:chOff x="6277742" y="2288293"/>
            <a:chExt cx="2680026" cy="956429"/>
          </a:xfrm>
        </p:grpSpPr>
        <p:cxnSp>
          <p:nvCxnSpPr>
            <p:cNvPr id="18" name="Straight Connector 54"/>
            <p:cNvCxnSpPr/>
            <p:nvPr/>
          </p:nvCxnSpPr>
          <p:spPr>
            <a:xfrm flipH="1" flipV="1">
              <a:off x="6388547" y="2288293"/>
              <a:ext cx="334158" cy="2"/>
            </a:xfrm>
            <a:prstGeom prst="line">
              <a:avLst/>
            </a:prstGeom>
            <a:ln>
              <a:solidFill>
                <a:srgbClr val="FFC000"/>
              </a:solidFill>
              <a:headEnd type="triangl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6277742" y="2321392"/>
              <a:ext cx="268002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電信公司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推出  </a:t>
              </a:r>
              <a:endPara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購機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</a:t>
              </a:r>
            </a:p>
            <a:p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‧4G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手機換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機潮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694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>
          <a:xfrm>
            <a:off x="467544" y="915566"/>
            <a:ext cx="8280920" cy="1368151"/>
          </a:xfrm>
        </p:spPr>
        <p:txBody>
          <a:bodyPr/>
          <a:lstStyle/>
          <a:p>
            <a:r>
              <a:rPr lang="zh-TW" altLang="en-US" sz="2000" b="1" dirty="0"/>
              <a:t>克群自己創業開設服飾店，請判斷以下事件分別屬於</a:t>
            </a:r>
            <a:r>
              <a:rPr lang="en-US" altLang="zh-TW" sz="2000" b="1" dirty="0"/>
              <a:t>SWOT</a:t>
            </a:r>
            <a:r>
              <a:rPr lang="zh-TW" altLang="en-US" sz="2000" b="1" dirty="0"/>
              <a:t>分析中的哪一項</a:t>
            </a:r>
            <a:r>
              <a:rPr lang="zh-TW" altLang="en-US" sz="2000" b="1" dirty="0" smtClean="0"/>
              <a:t>。</a:t>
            </a:r>
          </a:p>
          <a:p>
            <a:r>
              <a:rPr lang="en-US" altLang="zh-TW" sz="2000" b="1" dirty="0" smtClean="0"/>
              <a:t>(A)</a:t>
            </a:r>
            <a:r>
              <a:rPr lang="zh-TW" altLang="en-US" sz="2000" b="1" dirty="0" smtClean="0"/>
              <a:t>透過廣告宣傳增加商品曝光度　　</a:t>
            </a:r>
            <a:r>
              <a:rPr lang="en-US" altLang="zh-TW" sz="2000" b="1" dirty="0" smtClean="0"/>
              <a:t>(B)</a:t>
            </a:r>
            <a:r>
              <a:rPr lang="zh-TW" altLang="en-US" sz="2000" b="1" dirty="0" smtClean="0"/>
              <a:t>該服飾店的商品價格較競爭者低</a:t>
            </a:r>
          </a:p>
          <a:p>
            <a:r>
              <a:rPr lang="en-US" altLang="zh-TW" sz="2000" b="1" dirty="0" smtClean="0"/>
              <a:t>(C)</a:t>
            </a:r>
            <a:r>
              <a:rPr lang="zh-TW" altLang="en-US" sz="2000" b="1" dirty="0" smtClean="0"/>
              <a:t>該</a:t>
            </a:r>
            <a:r>
              <a:rPr lang="zh-TW" altLang="en-US" sz="2000" b="1" dirty="0"/>
              <a:t>地區同類型的服飾店眾多　　　</a:t>
            </a:r>
            <a:r>
              <a:rPr lang="en-US" altLang="zh-TW" sz="2000" b="1" dirty="0" smtClean="0"/>
              <a:t>(D)</a:t>
            </a:r>
            <a:r>
              <a:rPr lang="zh-TW" altLang="en-US" sz="2000" b="1" dirty="0" smtClean="0"/>
              <a:t>該</a:t>
            </a:r>
            <a:r>
              <a:rPr lang="zh-TW" altLang="en-US" sz="2000" b="1" dirty="0"/>
              <a:t>服飾店的品牌知名度低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TW" altLang="en-US" dirty="0"/>
              <a:t>分辨</a:t>
            </a:r>
            <a:r>
              <a:rPr lang="en-US" altLang="zh-TW" dirty="0"/>
              <a:t>SWOT</a:t>
            </a:r>
            <a:r>
              <a:rPr lang="zh-TW" altLang="en-US" dirty="0"/>
              <a:t>分析</a:t>
            </a: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129900967"/>
              </p:ext>
            </p:extLst>
          </p:nvPr>
        </p:nvGraphicFramePr>
        <p:xfrm>
          <a:off x="611560" y="1995686"/>
          <a:ext cx="619268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直線接點 7"/>
          <p:cNvCxnSpPr/>
          <p:nvPr/>
        </p:nvCxnSpPr>
        <p:spPr>
          <a:xfrm>
            <a:off x="7020272" y="2931790"/>
            <a:ext cx="129614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7020272" y="3435846"/>
            <a:ext cx="129614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7020272" y="4011910"/>
            <a:ext cx="129614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7020272" y="4515966"/>
            <a:ext cx="129614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7452320" y="257175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411516" y="307580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Ｄ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7452320" y="362225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452320" y="415592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232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Graphic spid="5" grpId="0">
        <p:bldAsOne/>
      </p:bldGraphic>
      <p:bldP spid="13" grpId="0"/>
      <p:bldP spid="14" grpId="0"/>
      <p:bldP spid="15" grpId="0"/>
      <p:bldP spid="1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59582"/>
            <a:ext cx="5302400" cy="42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二、</a:t>
            </a:r>
            <a:r>
              <a:rPr lang="en-US" altLang="zh-TW" dirty="0"/>
              <a:t>SWOT </a:t>
            </a:r>
            <a:r>
              <a:rPr lang="zh-TW" altLang="en-US" dirty="0"/>
              <a:t>分析之策略擬訂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251520" y="1203598"/>
            <a:ext cx="4680520" cy="2592288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400" dirty="0"/>
              <a:t>SWOT </a:t>
            </a:r>
            <a:r>
              <a:rPr lang="zh-TW" altLang="en-US" sz="2400" dirty="0"/>
              <a:t>交叉</a:t>
            </a:r>
            <a:r>
              <a:rPr lang="zh-TW" altLang="en-US" sz="2400" dirty="0" smtClean="0"/>
              <a:t>分析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是</a:t>
            </a:r>
            <a:r>
              <a:rPr lang="zh-TW" altLang="en-US" sz="2400" dirty="0"/>
              <a:t>從</a:t>
            </a:r>
            <a:r>
              <a:rPr lang="zh-TW" altLang="en-US" sz="2400" dirty="0" smtClean="0"/>
              <a:t>基本的</a:t>
            </a:r>
            <a:r>
              <a:rPr lang="en-US" altLang="zh-TW" sz="2400" dirty="0"/>
              <a:t>SWOT</a:t>
            </a:r>
            <a:r>
              <a:rPr lang="zh-TW" altLang="en-US" sz="2400" dirty="0"/>
              <a:t>分析延伸而來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是將內</a:t>
            </a:r>
            <a:r>
              <a:rPr lang="zh-TW" altLang="en-US" sz="2400" dirty="0"/>
              <a:t>、外部</a:t>
            </a:r>
            <a:r>
              <a:rPr lang="zh-TW" altLang="en-US" sz="2400" dirty="0" smtClean="0"/>
              <a:t>因素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以</a:t>
            </a:r>
            <a:r>
              <a:rPr lang="zh-TW" altLang="en-US" sz="2400" dirty="0"/>
              <a:t>矩陣型態</a:t>
            </a:r>
            <a:r>
              <a:rPr lang="zh-TW" altLang="en-US" sz="2400" dirty="0" smtClean="0"/>
              <a:t>進行交叉</a:t>
            </a:r>
            <a:r>
              <a:rPr lang="zh-TW" altLang="en-US" sz="2400" dirty="0"/>
              <a:t>配對</a:t>
            </a:r>
            <a:r>
              <a:rPr lang="zh-TW" altLang="en-US" sz="2400" dirty="0" smtClean="0"/>
              <a:t>，</a:t>
            </a:r>
            <a:endParaRPr lang="en-US" altLang="zh-TW" sz="2400" dirty="0" smtClean="0"/>
          </a:p>
          <a:p>
            <a:pPr marL="0" indent="0">
              <a:buNone/>
            </a:pPr>
            <a:r>
              <a:rPr lang="zh-TW" altLang="en-US" sz="2400" dirty="0" smtClean="0"/>
              <a:t>形成</a:t>
            </a:r>
            <a:r>
              <a:rPr lang="zh-TW" altLang="en-US" sz="2400" dirty="0"/>
              <a:t>四種能因應</a:t>
            </a:r>
            <a:r>
              <a:rPr lang="zh-TW" altLang="en-US" sz="2400" dirty="0" smtClean="0"/>
              <a:t>各種</a:t>
            </a:r>
            <a:r>
              <a:rPr lang="zh-TW" altLang="en-US" sz="2400" dirty="0"/>
              <a:t>狀況的</a:t>
            </a:r>
            <a:r>
              <a:rPr lang="zh-TW" altLang="en-US" sz="2400" dirty="0" smtClean="0"/>
              <a:t>策略。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4988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 </a:t>
            </a:r>
            <a:r>
              <a:rPr lang="zh-TW" altLang="en-US" dirty="0"/>
              <a:t>策略（增長性策略）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3859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若企業內部具有優勢</a:t>
            </a:r>
            <a:r>
              <a:rPr lang="en-US" altLang="zh-TW" dirty="0"/>
              <a:t>(S)</a:t>
            </a:r>
            <a:r>
              <a:rPr lang="zh-TW" altLang="en-US" dirty="0"/>
              <a:t>，且外在環境遇到好的機會</a:t>
            </a:r>
            <a:r>
              <a:rPr lang="en-US" altLang="zh-TW" dirty="0"/>
              <a:t>(O)</a:t>
            </a:r>
            <a:r>
              <a:rPr lang="zh-TW" altLang="en-US" dirty="0"/>
              <a:t>，則</a:t>
            </a:r>
            <a:r>
              <a:rPr lang="zh-TW" altLang="en-US" dirty="0" smtClean="0"/>
              <a:t>企業可</a:t>
            </a:r>
            <a:r>
              <a:rPr lang="zh-TW" altLang="en-US" b="1" dirty="0">
                <a:solidFill>
                  <a:srgbClr val="00B0F0"/>
                </a:solidFill>
              </a:rPr>
              <a:t>增加投資</a:t>
            </a:r>
            <a:r>
              <a:rPr lang="zh-TW" altLang="en-US" dirty="0"/>
              <a:t>或</a:t>
            </a:r>
            <a:r>
              <a:rPr lang="zh-TW" altLang="en-US" b="1" dirty="0">
                <a:solidFill>
                  <a:srgbClr val="00B0F0"/>
                </a:solidFill>
              </a:rPr>
              <a:t>擴大生產規模</a:t>
            </a:r>
            <a:r>
              <a:rPr lang="zh-TW" altLang="en-US" dirty="0"/>
              <a:t>，來乘勝追擊，又稱為</a:t>
            </a:r>
            <a:r>
              <a:rPr lang="zh-TW" altLang="en-US" b="1" dirty="0">
                <a:solidFill>
                  <a:srgbClr val="00B0F0"/>
                </a:solidFill>
              </a:rPr>
              <a:t>增長性策略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1.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352102" y="2531740"/>
            <a:ext cx="8180337" cy="83209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鼎泰豐餐廳以小籠包聞名全球，由於品牌知名度高（內部優勢），再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加上外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食人口增加（外在機會），因此在全球持續展店，創造更多利潤。</a:t>
            </a:r>
          </a:p>
        </p:txBody>
      </p:sp>
    </p:spTree>
    <p:extLst>
      <p:ext uri="{BB962C8B-B14F-4D97-AF65-F5344CB8AC3E}">
        <p14:creationId xmlns:p14="http://schemas.microsoft.com/office/powerpoint/2010/main" val="420991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WO</a:t>
            </a:r>
            <a:r>
              <a:rPr lang="zh-TW" altLang="en-US" dirty="0"/>
              <a:t>策略（扭轉性策略）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3859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若企業內部缺乏資源</a:t>
            </a:r>
            <a:r>
              <a:rPr lang="en-US" altLang="zh-TW" dirty="0"/>
              <a:t>(W)</a:t>
            </a:r>
            <a:r>
              <a:rPr lang="zh-TW" altLang="en-US" dirty="0"/>
              <a:t>，但外在環境有機會</a:t>
            </a:r>
            <a:r>
              <a:rPr lang="en-US" altLang="zh-TW" dirty="0"/>
              <a:t>(O)</a:t>
            </a:r>
            <a:r>
              <a:rPr lang="zh-TW" altLang="en-US" dirty="0"/>
              <a:t>，則企業可</a:t>
            </a:r>
            <a:r>
              <a:rPr lang="zh-TW" altLang="en-US" dirty="0" smtClean="0"/>
              <a:t>透過</a:t>
            </a:r>
            <a:r>
              <a:rPr lang="zh-TW" altLang="en-US" b="1" dirty="0" smtClean="0">
                <a:solidFill>
                  <a:srgbClr val="00B0F0"/>
                </a:solidFill>
              </a:rPr>
              <a:t>策略聯盟</a:t>
            </a:r>
            <a:r>
              <a:rPr lang="zh-TW" altLang="en-US" dirty="0"/>
              <a:t>導入外部資源，以克服本身的劣勢，並把握外在機會，又</a:t>
            </a:r>
            <a:r>
              <a:rPr lang="zh-TW" altLang="en-US" dirty="0" smtClean="0"/>
              <a:t>稱為</a:t>
            </a:r>
            <a:r>
              <a:rPr lang="zh-TW" altLang="en-US" b="1" dirty="0">
                <a:solidFill>
                  <a:srgbClr val="00B0F0"/>
                </a:solidFill>
              </a:rPr>
              <a:t>扭轉性策略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/>
              <a:t>2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352102" y="2531740"/>
            <a:ext cx="8180337" cy="133615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中華汽車推出的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e-moving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電動機車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處於虧損狀態（內部劣勢），隨著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民眾環保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意識高漲，電動機車逐漸成為市場焦點（外部機會），因此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e-moving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電動機車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也開始進駐全台特力屋、中華電信門市，積極打響知名度。</a:t>
            </a:r>
          </a:p>
        </p:txBody>
      </p:sp>
    </p:spTree>
    <p:extLst>
      <p:ext uri="{BB962C8B-B14F-4D97-AF65-F5344CB8AC3E}">
        <p14:creationId xmlns:p14="http://schemas.microsoft.com/office/powerpoint/2010/main" val="365196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 </a:t>
            </a:r>
            <a:r>
              <a:rPr lang="zh-TW" altLang="en-US" dirty="0"/>
              <a:t>策略（多元化策略）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3859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若企業內部具有優勢</a:t>
            </a:r>
            <a:r>
              <a:rPr lang="en-US" altLang="zh-TW" dirty="0"/>
              <a:t>(S)</a:t>
            </a:r>
            <a:r>
              <a:rPr lang="zh-TW" altLang="en-US" dirty="0"/>
              <a:t>，但外在環境有威脅</a:t>
            </a:r>
            <a:r>
              <a:rPr lang="en-US" altLang="zh-TW" dirty="0"/>
              <a:t>(T)</a:t>
            </a:r>
            <a:r>
              <a:rPr lang="zh-TW" altLang="en-US" dirty="0"/>
              <a:t>，則企業可</a:t>
            </a:r>
            <a:r>
              <a:rPr lang="zh-TW" altLang="en-US" dirty="0" smtClean="0"/>
              <a:t>利用本身</a:t>
            </a:r>
            <a:r>
              <a:rPr lang="zh-TW" altLang="en-US" dirty="0"/>
              <a:t>的優勢，</a:t>
            </a:r>
            <a:r>
              <a:rPr lang="zh-TW" altLang="en-US" b="1" dirty="0">
                <a:solidFill>
                  <a:srgbClr val="00B0F0"/>
                </a:solidFill>
              </a:rPr>
              <a:t>找尋新的發展機會</a:t>
            </a:r>
            <a:r>
              <a:rPr lang="zh-TW" altLang="en-US" dirty="0"/>
              <a:t>，以</a:t>
            </a:r>
            <a:r>
              <a:rPr lang="zh-TW" altLang="en-US" b="1" dirty="0">
                <a:solidFill>
                  <a:srgbClr val="00B0F0"/>
                </a:solidFill>
              </a:rPr>
              <a:t>分散風險</a:t>
            </a:r>
            <a:r>
              <a:rPr lang="zh-TW" altLang="en-US" dirty="0"/>
              <a:t>，克服外在環境的</a:t>
            </a:r>
            <a:r>
              <a:rPr lang="zh-TW" altLang="en-US" dirty="0" smtClean="0"/>
              <a:t>威脅</a:t>
            </a:r>
            <a:r>
              <a:rPr lang="zh-TW" altLang="en-US" dirty="0"/>
              <a:t>，又稱為</a:t>
            </a:r>
            <a:r>
              <a:rPr lang="zh-TW" altLang="en-US" b="1" dirty="0">
                <a:solidFill>
                  <a:srgbClr val="00B0F0"/>
                </a:solidFill>
              </a:rPr>
              <a:t>多元化策略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 smtClean="0"/>
              <a:t>3.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352102" y="2531740"/>
            <a:ext cx="8180337" cy="1048122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電信業市場競爭激烈（外部威脅），而中華電信擁有優秀人才與技術（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內部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優勢），可維持競爭優勢，並積極開發海外市場，如成立泰國子公司。</a:t>
            </a:r>
          </a:p>
        </p:txBody>
      </p:sp>
    </p:spTree>
    <p:extLst>
      <p:ext uri="{BB962C8B-B14F-4D97-AF65-F5344CB8AC3E}">
        <p14:creationId xmlns:p14="http://schemas.microsoft.com/office/powerpoint/2010/main" val="145168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WT </a:t>
            </a:r>
            <a:r>
              <a:rPr lang="zh-TW" altLang="en-US" dirty="0"/>
              <a:t>策略（防禦性策略）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3859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若企業內部處於劣勢</a:t>
            </a:r>
            <a:r>
              <a:rPr lang="en-US" altLang="zh-TW" dirty="0"/>
              <a:t>(W)</a:t>
            </a:r>
            <a:r>
              <a:rPr lang="zh-TW" altLang="en-US" dirty="0"/>
              <a:t>，且外在環境面臨威脅</a:t>
            </a:r>
            <a:r>
              <a:rPr lang="en-US" altLang="zh-TW" dirty="0"/>
              <a:t>(T)</a:t>
            </a:r>
            <a:r>
              <a:rPr lang="zh-TW" altLang="en-US" dirty="0"/>
              <a:t>，則企業應</a:t>
            </a:r>
            <a:r>
              <a:rPr lang="zh-TW" altLang="en-US" dirty="0" smtClean="0"/>
              <a:t>設法</a:t>
            </a:r>
            <a:r>
              <a:rPr lang="zh-TW" altLang="en-US" dirty="0"/>
              <a:t>克服劣勢，並降低外在環境的威脅。此策略通常是企業在面臨</a:t>
            </a:r>
            <a:r>
              <a:rPr lang="zh-TW" altLang="en-US" dirty="0" smtClean="0"/>
              <a:t>困境時</a:t>
            </a:r>
            <a:r>
              <a:rPr lang="zh-TW" altLang="en-US" dirty="0"/>
              <a:t>採用，如</a:t>
            </a:r>
            <a:r>
              <a:rPr lang="zh-TW" altLang="en-US" b="1" dirty="0">
                <a:solidFill>
                  <a:srgbClr val="00B0F0"/>
                </a:solidFill>
              </a:rPr>
              <a:t>縮減營運規模</a:t>
            </a:r>
            <a:r>
              <a:rPr lang="zh-TW" altLang="en-US" dirty="0"/>
              <a:t>，又稱為</a:t>
            </a:r>
            <a:r>
              <a:rPr lang="zh-TW" altLang="en-US" b="1" dirty="0">
                <a:solidFill>
                  <a:srgbClr val="00B0F0"/>
                </a:solidFill>
              </a:rPr>
              <a:t>防禦性策略</a:t>
            </a:r>
            <a:r>
              <a:rPr lang="zh-TW" altLang="en-US" dirty="0"/>
              <a:t>。</a:t>
            </a:r>
            <a:r>
              <a:rPr lang="en-US" altLang="zh-TW" sz="3200" b="1" dirty="0" smtClean="0">
                <a:ln>
                  <a:solidFill>
                    <a:srgbClr val="8CC5D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EX.</a:t>
            </a:r>
            <a:endParaRPr lang="en-US" altLang="zh-TW" sz="3200" b="1" dirty="0">
              <a:ln>
                <a:solidFill>
                  <a:srgbClr val="8CC5D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754485" y="51470"/>
            <a:ext cx="865187" cy="720081"/>
          </a:xfrm>
        </p:spPr>
        <p:txBody>
          <a:bodyPr/>
          <a:lstStyle/>
          <a:p>
            <a:r>
              <a:rPr lang="en-US" altLang="zh-TW" sz="4400" dirty="0"/>
              <a:t>4</a:t>
            </a:r>
            <a:r>
              <a:rPr lang="en-US" altLang="zh-TW" sz="4400" dirty="0" smtClean="0"/>
              <a:t>.</a:t>
            </a:r>
            <a:endParaRPr lang="zh-TW" altLang="en-US" sz="4400" dirty="0"/>
          </a:p>
        </p:txBody>
      </p:sp>
      <p:sp>
        <p:nvSpPr>
          <p:cNvPr id="5" name="圓角矩形 4"/>
          <p:cNvSpPr/>
          <p:nvPr/>
        </p:nvSpPr>
        <p:spPr>
          <a:xfrm>
            <a:off x="352102" y="2437259"/>
            <a:ext cx="8180337" cy="144016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8CC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美國玩具零售龍頭「玩具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反斗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城」受到網路購物與沃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爾瑪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(Walmart) 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等零售商競爭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的影響（外部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威脅）， 再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加上本身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太晚發展電子商務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服務（內部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劣勢）， 導致連年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虧損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，因此決定向美國法院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聲請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破產保護，而債務重整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期間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全球約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1,600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家門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市將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繼續營運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5196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4"/>
          </p:nvPr>
        </p:nvSpPr>
        <p:spPr>
          <a:xfrm>
            <a:off x="539552" y="915566"/>
            <a:ext cx="8136904" cy="3816424"/>
          </a:xfrm>
        </p:spPr>
        <p:txBody>
          <a:bodyPr/>
          <a:lstStyle/>
          <a:p>
            <a:pPr marL="0" indent="0" hangingPunc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 smtClean="0"/>
              <a:t>　 </a:t>
            </a:r>
            <a:r>
              <a:rPr lang="en-US" altLang="zh-TW" sz="2400" dirty="0" smtClean="0"/>
              <a:t>) 1.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2013</a:t>
            </a:r>
            <a:r>
              <a:rPr lang="zh-TW" altLang="en-US" sz="2400" dirty="0" smtClean="0"/>
              <a:t>年</a:t>
            </a:r>
            <a:r>
              <a:rPr lang="zh-TW" altLang="en-US" sz="2400" dirty="0"/>
              <a:t>日本首相推動日幣貶值政策，試圖改善</a:t>
            </a:r>
            <a:r>
              <a:rPr lang="zh-TW" altLang="en-US" sz="2400" dirty="0" smtClean="0"/>
              <a:t>長期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低迷</a:t>
            </a:r>
            <a:r>
              <a:rPr lang="zh-TW" altLang="en-US" sz="2400" dirty="0"/>
              <a:t>的</a:t>
            </a:r>
            <a:r>
              <a:rPr lang="zh-TW" altLang="en-US" sz="2400" dirty="0" smtClean="0"/>
              <a:t>日本經濟</a:t>
            </a:r>
            <a:r>
              <a:rPr lang="zh-TW" altLang="en-US" sz="2400" dirty="0"/>
              <a:t>。此項政策對於日本當時出口</a:t>
            </a:r>
            <a:r>
              <a:rPr lang="zh-TW" altLang="en-US" sz="2400" dirty="0" smtClean="0"/>
              <a:t>廠商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而言</a:t>
            </a:r>
            <a:r>
              <a:rPr lang="zh-TW" altLang="en-US" sz="2400" dirty="0"/>
              <a:t>，應屬於</a:t>
            </a:r>
            <a:r>
              <a:rPr lang="en-US" altLang="zh-TW" sz="2400" dirty="0" smtClean="0"/>
              <a:t>SWOT</a:t>
            </a:r>
            <a:r>
              <a:rPr lang="zh-TW" altLang="en-US" sz="2400" dirty="0" smtClean="0"/>
              <a:t>外部環境分析</a:t>
            </a:r>
            <a:r>
              <a:rPr lang="zh-TW" altLang="en-US" sz="2400" dirty="0"/>
              <a:t>中的哪一項？　</a:t>
            </a:r>
            <a:r>
              <a:rPr lang="en-US" altLang="zh-TW" sz="2400" dirty="0" smtClean="0"/>
              <a:t>	</a:t>
            </a:r>
            <a:r>
              <a:rPr lang="zh-TW" altLang="en-US" sz="2400" dirty="0" smtClean="0"/>
              <a:t>  </a:t>
            </a:r>
            <a:r>
              <a:rPr lang="en-US" altLang="zh-TW" sz="2400" dirty="0" smtClean="0"/>
              <a:t>(</a:t>
            </a:r>
            <a:r>
              <a:rPr lang="en-US" altLang="zh-TW" sz="2400" dirty="0"/>
              <a:t>A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機會</a:t>
            </a:r>
            <a:r>
              <a:rPr lang="zh-TW" altLang="en-US" sz="2400" dirty="0"/>
              <a:t>　</a:t>
            </a:r>
            <a:r>
              <a:rPr lang="en-US" altLang="zh-TW" sz="2400" dirty="0"/>
              <a:t>(B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威脅</a:t>
            </a:r>
            <a:r>
              <a:rPr lang="zh-TW" altLang="en-US" sz="2400" dirty="0"/>
              <a:t>　</a:t>
            </a:r>
            <a:r>
              <a:rPr lang="en-US" altLang="zh-TW" sz="2400" dirty="0"/>
              <a:t>(C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優勢</a:t>
            </a:r>
            <a:r>
              <a:rPr lang="zh-TW" altLang="en-US" sz="2400" dirty="0"/>
              <a:t>　</a:t>
            </a:r>
            <a:r>
              <a:rPr lang="en-US" altLang="zh-TW" sz="2400" dirty="0"/>
              <a:t>(D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劣勢。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 smtClean="0"/>
              <a:t>( </a:t>
            </a:r>
            <a:r>
              <a:rPr lang="zh-TW" altLang="en-US" sz="2400" dirty="0"/>
              <a:t>　 </a:t>
            </a:r>
            <a:r>
              <a:rPr lang="en-US" altLang="zh-TW" sz="2400" dirty="0"/>
              <a:t>) 2</a:t>
            </a:r>
            <a:r>
              <a:rPr lang="en-US" altLang="zh-TW" sz="2400" dirty="0" smtClean="0"/>
              <a:t>.</a:t>
            </a:r>
            <a:r>
              <a:rPr lang="zh-TW" altLang="en-US" sz="2400" dirty="0" smtClean="0"/>
              <a:t> 智慧</a:t>
            </a:r>
            <a:r>
              <a:rPr lang="zh-TW" altLang="en-US" sz="2400" dirty="0"/>
              <a:t>電動機車品牌</a:t>
            </a:r>
            <a:r>
              <a:rPr lang="en-US" altLang="zh-TW" sz="2400" dirty="0"/>
              <a:t>Gogoro</a:t>
            </a:r>
            <a:r>
              <a:rPr lang="zh-TW" altLang="en-US" sz="2400" dirty="0"/>
              <a:t>，憑藉著其產品設計</a:t>
            </a:r>
            <a:r>
              <a:rPr lang="zh-TW" altLang="en-US" sz="2400" dirty="0" smtClean="0"/>
              <a:t>優勢</a:t>
            </a:r>
            <a:endParaRPr lang="en-US" altLang="zh-TW" sz="2400" dirty="0"/>
          </a:p>
          <a:p>
            <a:pPr marL="0" indent="0" hangingPunct="0">
              <a:buNone/>
            </a:pPr>
            <a:r>
              <a:rPr lang="en-US" altLang="zh-TW" sz="2400" dirty="0" smtClean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進軍</a:t>
            </a:r>
            <a:r>
              <a:rPr lang="zh-TW" altLang="en-US" sz="2400" dirty="0"/>
              <a:t>海外</a:t>
            </a:r>
            <a:r>
              <a:rPr lang="zh-TW" altLang="en-US" sz="2400" dirty="0" smtClean="0"/>
              <a:t>市場</a:t>
            </a:r>
            <a:r>
              <a:rPr lang="zh-TW" altLang="en-US" sz="2400" dirty="0"/>
              <a:t>，在德國柏林推行電動機車租賃</a:t>
            </a:r>
            <a:r>
              <a:rPr lang="zh-TW" altLang="en-US" sz="2400" dirty="0" smtClean="0"/>
              <a:t>服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務，作為</a:t>
            </a:r>
            <a:r>
              <a:rPr lang="zh-TW" altLang="en-US" sz="2400" dirty="0"/>
              <a:t>進軍歐洲市場的</a:t>
            </a:r>
            <a:r>
              <a:rPr lang="zh-TW" altLang="en-US" sz="2400" dirty="0" smtClean="0"/>
              <a:t>第一站</a:t>
            </a:r>
            <a:r>
              <a:rPr lang="zh-TW" altLang="en-US" sz="2400" dirty="0"/>
              <a:t>。請問</a:t>
            </a:r>
            <a:r>
              <a:rPr lang="en-US" altLang="zh-TW" sz="2400" dirty="0" smtClean="0"/>
              <a:t>Gogoro</a:t>
            </a:r>
            <a:r>
              <a:rPr lang="zh-TW" altLang="en-US" sz="2400" dirty="0" smtClean="0"/>
              <a:t>採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 smtClean="0"/>
              <a:t>  取了</a:t>
            </a:r>
            <a:r>
              <a:rPr lang="en-US" altLang="zh-TW" sz="2400" dirty="0" smtClean="0"/>
              <a:t>SWOT</a:t>
            </a:r>
            <a:r>
              <a:rPr lang="zh-TW" altLang="en-US" sz="2400" dirty="0" smtClean="0"/>
              <a:t>交叉</a:t>
            </a:r>
            <a:r>
              <a:rPr lang="zh-TW" altLang="en-US" sz="2400" dirty="0"/>
              <a:t>分析中的何種策略</a:t>
            </a:r>
            <a:r>
              <a:rPr lang="zh-TW" altLang="en-US" sz="2400" dirty="0" smtClean="0"/>
              <a:t>？</a:t>
            </a:r>
            <a:endParaRPr lang="en-US" altLang="zh-TW" sz="2400" dirty="0" smtClean="0"/>
          </a:p>
          <a:p>
            <a:pPr marL="0" indent="0" hangingPunct="0">
              <a:buNone/>
            </a:pPr>
            <a:r>
              <a:rPr lang="en-US" altLang="zh-TW" sz="2400" dirty="0"/>
              <a:t>	</a:t>
            </a:r>
            <a:r>
              <a:rPr lang="zh-TW" altLang="en-US" sz="2400" dirty="0"/>
              <a:t> 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>(A)WO</a:t>
            </a:r>
            <a:r>
              <a:rPr lang="zh-TW" altLang="en-US" sz="2400" dirty="0" smtClean="0"/>
              <a:t>策略  </a:t>
            </a:r>
            <a:r>
              <a:rPr lang="en-US" altLang="zh-TW" sz="2400" dirty="0" smtClean="0"/>
              <a:t>(B)SO</a:t>
            </a:r>
            <a:r>
              <a:rPr lang="zh-TW" altLang="en-US" sz="2400" dirty="0" smtClean="0"/>
              <a:t>策略  </a:t>
            </a:r>
            <a:r>
              <a:rPr lang="en-US" altLang="zh-TW" sz="2400" dirty="0" smtClean="0"/>
              <a:t>(C)WT</a:t>
            </a:r>
            <a:r>
              <a:rPr lang="zh-TW" altLang="en-US" sz="2400" dirty="0" smtClean="0"/>
              <a:t>策略  </a:t>
            </a:r>
            <a:r>
              <a:rPr lang="en-US" altLang="zh-TW" sz="2400" dirty="0" smtClean="0"/>
              <a:t>(D)ST</a:t>
            </a:r>
            <a:r>
              <a:rPr lang="zh-TW" altLang="en-US" sz="2400" dirty="0" smtClean="0"/>
              <a:t>策略</a:t>
            </a:r>
            <a:r>
              <a:rPr lang="zh-TW" altLang="en-US" sz="2400" dirty="0"/>
              <a:t>。</a:t>
            </a:r>
            <a:endParaRPr lang="en-US" altLang="zh-TW" sz="2400" dirty="0" smtClean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5"/>
          </p:nvPr>
        </p:nvSpPr>
        <p:spPr>
          <a:xfrm>
            <a:off x="2483769" y="195486"/>
            <a:ext cx="936104" cy="72008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3200" dirty="0" smtClean="0"/>
              <a:t>2-5</a:t>
            </a:r>
            <a:endParaRPr lang="zh-TW" altLang="en-US" sz="3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721668" y="915566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21668" y="2571750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 rot="667977">
            <a:off x="605357" y="1462699"/>
            <a:ext cx="755214" cy="755214"/>
            <a:chOff x="5688994" y="3832760"/>
            <a:chExt cx="755214" cy="755214"/>
          </a:xfrm>
        </p:grpSpPr>
        <p:sp>
          <p:nvSpPr>
            <p:cNvPr id="7" name="橢圓 6"/>
            <p:cNvSpPr/>
            <p:nvPr/>
          </p:nvSpPr>
          <p:spPr>
            <a:xfrm>
              <a:off x="5688994" y="3832760"/>
              <a:ext cx="755214" cy="755214"/>
            </a:xfrm>
            <a:prstGeom prst="ellipse">
              <a:avLst/>
            </a:prstGeom>
            <a:noFill/>
            <a:ln w="38100">
              <a:solidFill>
                <a:srgbClr val="D71B07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801141" y="3887201"/>
              <a:ext cx="5309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105</a:t>
              </a:r>
            </a:p>
            <a:p>
              <a:pPr algn="ctr"/>
              <a:r>
                <a:rPr lang="zh-TW" altLang="en-US" b="1" dirty="0" smtClean="0">
                  <a:solidFill>
                    <a:srgbClr val="D71B07"/>
                  </a:solidFill>
                  <a:latin typeface="文鼎古印體" panose="020B0609010101010101" pitchFamily="49" charset="-120"/>
                  <a:ea typeface="文鼎古印體" panose="020B0609010101010101" pitchFamily="49" charset="-120"/>
                </a:rPr>
                <a:t>統</a:t>
              </a:r>
              <a:endParaRPr lang="zh-TW" altLang="en-US" b="1" dirty="0">
                <a:solidFill>
                  <a:srgbClr val="D71B07"/>
                </a:solidFill>
                <a:latin typeface="文鼎古印體" panose="020B0609010101010101" pitchFamily="49" charset="-120"/>
                <a:ea typeface="文鼎古印體" panose="020B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81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>
          <a:xfrm>
            <a:off x="395536" y="987574"/>
            <a:ext cx="6984776" cy="158762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企業經營的過程，可能遭遇各種危機，而危機的發生，事出必有因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，一旦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處理不好，消費者對於公司的信心便會動搖，進而影響到公司未來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的發展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，因此企業應具備處理危機的能力，才能妥善處理各種危機事件。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1547664" y="2859782"/>
            <a:ext cx="7272808" cy="187220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某飲料公司旗下的汽水產品驚傳變質、有異物沉澱的情形，而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陸續接獲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民眾客訴。由於業者在發現問題產品後，未主動向衛生局通報，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直到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遭到衛生局稽查，並且勒令下架，業者才在官網做出回應，提供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退換貨機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制。</a:t>
            </a:r>
          </a:p>
        </p:txBody>
      </p:sp>
    </p:spTree>
    <p:extLst>
      <p:ext uri="{BB962C8B-B14F-4D97-AF65-F5344CB8AC3E}">
        <p14:creationId xmlns:p14="http://schemas.microsoft.com/office/powerpoint/2010/main" val="1246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altLang="zh-TW" sz="800" dirty="0" smtClean="0"/>
          </a:p>
          <a:p>
            <a:r>
              <a:rPr lang="zh-TW" altLang="en-US" sz="2000" dirty="0" smtClean="0"/>
              <a:t>你</a:t>
            </a:r>
            <a:r>
              <a:rPr lang="zh-TW" altLang="en-US" sz="2000" dirty="0"/>
              <a:t>認為該飲料公司的處理方式是否有疏失？為什麼？如果你是該飲料公司的主管，你會如何處理這個危機</a:t>
            </a:r>
            <a:r>
              <a:rPr lang="zh-TW" altLang="en-US" sz="2000" dirty="0" smtClean="0"/>
              <a:t>？</a:t>
            </a:r>
            <a:endParaRPr lang="zh-TW" altLang="en-US" sz="2000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altLang="zh-TW" sz="1000" b="1" dirty="0" smtClean="0"/>
          </a:p>
          <a:p>
            <a:r>
              <a:rPr lang="zh-TW" altLang="en-US" sz="2000" b="1" dirty="0" smtClean="0"/>
              <a:t>請</a:t>
            </a:r>
            <a:r>
              <a:rPr lang="zh-TW" altLang="en-US" sz="2000" b="1" dirty="0"/>
              <a:t>以該飲料公司為例，試著利用</a:t>
            </a:r>
            <a:r>
              <a:rPr lang="en-US" altLang="zh-TW" sz="2000" b="1" dirty="0"/>
              <a:t>SWOT </a:t>
            </a:r>
            <a:r>
              <a:rPr lang="zh-TW" altLang="en-US" sz="2000" b="1" dirty="0"/>
              <a:t>分析來說明其優勢、劣勢、機會與威脅</a:t>
            </a:r>
            <a:r>
              <a:rPr lang="zh-TW" altLang="en-US" sz="2000" b="1" dirty="0" smtClean="0"/>
              <a:t>。</a:t>
            </a:r>
            <a:endParaRPr lang="zh-TW" altLang="en-US" sz="2000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 altLang="zh-TW" sz="1000" dirty="0"/>
          </a:p>
          <a:p>
            <a:r>
              <a:rPr lang="zh-TW" altLang="en-US" sz="2000" dirty="0"/>
              <a:t>如果有民眾在喝了汽水後，導致身體不適而送醫急救，你認為此情形符合何種保險的理賠範圍</a:t>
            </a:r>
            <a:r>
              <a:rPr lang="zh-TW" altLang="en-US" sz="2000" dirty="0" smtClean="0"/>
              <a:t>？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3597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11500" dirty="0" smtClean="0"/>
              <a:t>END</a:t>
            </a:r>
            <a:endParaRPr lang="zh-TW" altLang="en-US" sz="11500" dirty="0"/>
          </a:p>
        </p:txBody>
      </p:sp>
    </p:spTree>
    <p:extLst>
      <p:ext uri="{BB962C8B-B14F-4D97-AF65-F5344CB8AC3E}">
        <p14:creationId xmlns:p14="http://schemas.microsoft.com/office/powerpoint/2010/main" val="395768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3f26d7-f6b0-44c6-aab9-325bab46a2c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ade77c-d2b5-4cda-8fc3-4b9bc398e84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heme/theme1.xml><?xml version="1.0" encoding="utf-8"?>
<a:theme xmlns:a="http://schemas.openxmlformats.org/drawingml/2006/main" name="首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目錄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章節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章節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X-X.X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X-X.X1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立即評量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立即評量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腦力激盪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腦力激盪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生活實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生活實例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補給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補給站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內文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內文1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內文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內文2-NO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影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商業實境sh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商業實境show 討論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末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3702</TotalTime>
  <Words>5674</Words>
  <Application>Microsoft Office PowerPoint</Application>
  <PresentationFormat>如螢幕大小 (16:9)</PresentationFormat>
  <Paragraphs>668</Paragraphs>
  <Slides>85</Slides>
  <Notes>10</Notes>
  <HiddenSlides>1</HiddenSlides>
  <MMClips>1</MMClips>
  <ScaleCrop>false</ScaleCrop>
  <HeadingPairs>
    <vt:vector size="4" baseType="variant">
      <vt:variant>
        <vt:lpstr>佈景主題</vt:lpstr>
      </vt:variant>
      <vt:variant>
        <vt:i4>22</vt:i4>
      </vt:variant>
      <vt:variant>
        <vt:lpstr>投影片標題</vt:lpstr>
      </vt:variant>
      <vt:variant>
        <vt:i4>85</vt:i4>
      </vt:variant>
    </vt:vector>
  </HeadingPairs>
  <TitlesOfParts>
    <vt:vector size="107" baseType="lpstr">
      <vt:lpstr>首頁</vt:lpstr>
      <vt:lpstr>目錄</vt:lpstr>
      <vt:lpstr>章節1</vt:lpstr>
      <vt:lpstr>章節2</vt:lpstr>
      <vt:lpstr>X-X.X1</vt:lpstr>
      <vt:lpstr>X-X.X1-NOMO</vt:lpstr>
      <vt:lpstr>立即評量</vt:lpstr>
      <vt:lpstr>立即評量-NOMO</vt:lpstr>
      <vt:lpstr>腦力激盪</vt:lpstr>
      <vt:lpstr>腦力激盪-NOMO</vt:lpstr>
      <vt:lpstr>生活實例</vt:lpstr>
      <vt:lpstr>生活實例-NOMO</vt:lpstr>
      <vt:lpstr>補給站</vt:lpstr>
      <vt:lpstr>補給站-NOMO</vt:lpstr>
      <vt:lpstr>內文1</vt:lpstr>
      <vt:lpstr>內文1-NOMO</vt:lpstr>
      <vt:lpstr>內文2</vt:lpstr>
      <vt:lpstr>內文2-NOMO</vt:lpstr>
      <vt:lpstr>影片</vt:lpstr>
      <vt:lpstr>商業實境show</vt:lpstr>
      <vt:lpstr>商業實境show 討論</vt:lpstr>
      <vt:lpstr>末頁</vt:lpstr>
      <vt:lpstr>第二章 企業家精神與創業</vt:lpstr>
      <vt:lpstr>PowerPoint 簡報</vt:lpstr>
      <vt:lpstr>2-1　 企業家精神與特質</vt:lpstr>
      <vt:lpstr>一、企業家精神</vt:lpstr>
      <vt:lpstr>郭台銘的鴻海帝國</vt:lpstr>
      <vt:lpstr>二、企業家特質</vt:lpstr>
      <vt:lpstr>自主性(autonomy)</vt:lpstr>
      <vt:lpstr>PowerPoint 簡報</vt:lpstr>
      <vt:lpstr>熊彼得創新說</vt:lpstr>
      <vt:lpstr>預警性(proactiveness)</vt:lpstr>
      <vt:lpstr>競爭積極性(competitive aggressiveness)</vt:lpstr>
      <vt:lpstr>2-2　 企業家在商業上的    角色與貢獻</vt:lpstr>
      <vt:lpstr>一、企業家在商業上的角色</vt:lpstr>
      <vt:lpstr>決策者</vt:lpstr>
      <vt:lpstr>公益推廣者</vt:lpstr>
      <vt:lpstr>二、企業家在商業上的貢獻</vt:lpstr>
      <vt:lpstr>PowerPoint 簡報</vt:lpstr>
      <vt:lpstr>PowerPoint 簡報</vt:lpstr>
      <vt:lpstr>2-3　 創業方式與風險  </vt:lpstr>
      <vt:lpstr>創業方式與風險</vt:lpstr>
      <vt:lpstr>個人工作室(SOHO)與     網路開業</vt:lpstr>
      <vt:lpstr>一、個人工作室(SOHO)</vt:lpstr>
      <vt:lpstr>一、個人工作室(SOHO)</vt:lpstr>
      <vt:lpstr>Hoffice讓陌生人來我家工作</vt:lpstr>
      <vt:lpstr>二、網路開業</vt:lpstr>
      <vt:lpstr>開設網路商店</vt:lpstr>
      <vt:lpstr>開設網路商店</vt:lpstr>
      <vt:lpstr>經營網路拍賣</vt:lpstr>
      <vt:lpstr>全民賣家時代來臨，「蝦皮拍賣」手機隨拍隨賣</vt:lpstr>
      <vt:lpstr>全民賣家時代來臨，「蝦皮拍賣」手機隨拍隨賣</vt:lpstr>
      <vt:lpstr>經營社群網站或部落格(Blog)</vt:lpstr>
      <vt:lpstr>直播平台興起，帶動「網紅經濟」商機</vt:lpstr>
      <vt:lpstr>直播平台興起，帶動「網紅經濟」商機</vt:lpstr>
      <vt:lpstr>風險與潛在商業機會</vt:lpstr>
      <vt:lpstr>一、創業風險</vt:lpstr>
      <vt:lpstr>一、創業風險</vt:lpstr>
      <vt:lpstr>一、創業風險</vt:lpstr>
      <vt:lpstr>PowerPoint 簡報</vt:lpstr>
      <vt:lpstr>二、潛在商業機會</vt:lpstr>
      <vt:lpstr>PowerPoint 簡報</vt:lpstr>
      <vt:lpstr>PowerPoint 簡報</vt:lpstr>
      <vt:lpstr>PowerPoint 簡報</vt:lpstr>
      <vt:lpstr>2-4　 企業問題防範     與解決</vt:lpstr>
      <vt:lpstr>企業問題防範與解決</vt:lpstr>
      <vt:lpstr>企業保險的意義     與種類</vt:lpstr>
      <vt:lpstr>一、企業保險的意義</vt:lpstr>
      <vt:lpstr>保險關係人簡介</vt:lpstr>
      <vt:lpstr>二、企業保險的種類</vt:lpstr>
      <vt:lpstr>職業災害保險</vt:lpstr>
      <vt:lpstr>可視為職業災害的狀況</vt:lpstr>
      <vt:lpstr>人壽保險</vt:lpstr>
      <vt:lpstr>二、企業保險的種類</vt:lpstr>
      <vt:lpstr>公共意外責任險</vt:lpstr>
      <vt:lpstr>產品責任險</vt:lpstr>
      <vt:lpstr>投保產品責任險不等於品質保證</vt:lpstr>
      <vt:lpstr>投保產品責任險不等於品質保證</vt:lpstr>
      <vt:lpstr>PowerPoint 簡報</vt:lpstr>
      <vt:lpstr>PowerPoint 簡報</vt:lpstr>
      <vt:lpstr>危機的特性   　 與處理原則</vt:lpstr>
      <vt:lpstr>一、危機的特性</vt:lpstr>
      <vt:lpstr>二、危機處理原則</vt:lpstr>
      <vt:lpstr>即時性原則</vt:lpstr>
      <vt:lpstr>真實性原則</vt:lpstr>
      <vt:lpstr>靈活性原則</vt:lpstr>
      <vt:lpstr>三、危機處理的各階段工作</vt:lpstr>
      <vt:lpstr>三星電子公司對手機爆炸事件的危機處理</vt:lpstr>
      <vt:lpstr>PowerPoint 簡報</vt:lpstr>
      <vt:lpstr>2-5 　企業願景</vt:lpstr>
      <vt:lpstr>企業願景的意義    與特質</vt:lpstr>
      <vt:lpstr>一、企業願景的意義</vt:lpstr>
      <vt:lpstr>二、企業願景應具備的特質</vt:lpstr>
      <vt:lpstr>達成企業願景的策略   －SWOT策略</vt:lpstr>
      <vt:lpstr>一、SWOT 分析的內容</vt:lpstr>
      <vt:lpstr>一、SWOT 分析的內容</vt:lpstr>
      <vt:lpstr>華碩手機的SWOT分析</vt:lpstr>
      <vt:lpstr>PowerPoint 簡報</vt:lpstr>
      <vt:lpstr>二、SWOT 分析之策略擬訂</vt:lpstr>
      <vt:lpstr>SO 策略（增長性策略）</vt:lpstr>
      <vt:lpstr>WO策略（扭轉性策略）</vt:lpstr>
      <vt:lpstr>ST 策略（多元化策略）</vt:lpstr>
      <vt:lpstr>WT 策略（防禦性策略）</vt:lpstr>
      <vt:lpstr>PowerPoint 簡報</vt:lpstr>
      <vt:lpstr>PowerPoint 簡報</vt:lpstr>
      <vt:lpstr>PowerPoint 簡報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 商業基本概念</dc:title>
  <dc:creator>yan</dc:creator>
  <cp:lastModifiedBy>yan</cp:lastModifiedBy>
  <cp:revision>365</cp:revision>
  <dcterms:created xsi:type="dcterms:W3CDTF">2019-06-06T07:28:51Z</dcterms:created>
  <dcterms:modified xsi:type="dcterms:W3CDTF">2019-07-19T01:28:35Z</dcterms:modified>
</cp:coreProperties>
</file>