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9" r:id="rId2"/>
  </p:sldMasterIdLst>
  <p:notesMasterIdLst>
    <p:notesMasterId r:id="rId63"/>
  </p:notesMasterIdLst>
  <p:handoutMasterIdLst>
    <p:handoutMasterId r:id="rId64"/>
  </p:handoutMasterIdLst>
  <p:sldIdLst>
    <p:sldId id="583" r:id="rId3"/>
    <p:sldId id="537" r:id="rId4"/>
    <p:sldId id="592" r:id="rId5"/>
    <p:sldId id="588" r:id="rId6"/>
    <p:sldId id="589" r:id="rId7"/>
    <p:sldId id="590" r:id="rId8"/>
    <p:sldId id="539" r:id="rId9"/>
    <p:sldId id="586" r:id="rId10"/>
    <p:sldId id="540" r:id="rId11"/>
    <p:sldId id="549" r:id="rId12"/>
    <p:sldId id="550" r:id="rId13"/>
    <p:sldId id="593" r:id="rId14"/>
    <p:sldId id="551" r:id="rId15"/>
    <p:sldId id="552" r:id="rId16"/>
    <p:sldId id="597" r:id="rId17"/>
    <p:sldId id="553" r:id="rId18"/>
    <p:sldId id="554" r:id="rId19"/>
    <p:sldId id="555" r:id="rId20"/>
    <p:sldId id="556" r:id="rId21"/>
    <p:sldId id="557" r:id="rId22"/>
    <p:sldId id="558" r:id="rId23"/>
    <p:sldId id="594" r:id="rId24"/>
    <p:sldId id="559" r:id="rId25"/>
    <p:sldId id="560" r:id="rId26"/>
    <p:sldId id="561" r:id="rId27"/>
    <p:sldId id="562" r:id="rId28"/>
    <p:sldId id="595" r:id="rId29"/>
    <p:sldId id="563" r:id="rId30"/>
    <p:sldId id="564" r:id="rId31"/>
    <p:sldId id="565" r:id="rId32"/>
    <p:sldId id="566" r:id="rId33"/>
    <p:sldId id="567" r:id="rId34"/>
    <p:sldId id="568" r:id="rId35"/>
    <p:sldId id="584" r:id="rId36"/>
    <p:sldId id="569" r:id="rId37"/>
    <p:sldId id="596" r:id="rId38"/>
    <p:sldId id="570" r:id="rId39"/>
    <p:sldId id="541" r:id="rId40"/>
    <p:sldId id="542" r:id="rId41"/>
    <p:sldId id="543" r:id="rId42"/>
    <p:sldId id="544" r:id="rId43"/>
    <p:sldId id="546" r:id="rId44"/>
    <p:sldId id="547" r:id="rId45"/>
    <p:sldId id="548" r:id="rId46"/>
    <p:sldId id="587" r:id="rId47"/>
    <p:sldId id="571" r:id="rId48"/>
    <p:sldId id="572" r:id="rId49"/>
    <p:sldId id="585" r:id="rId50"/>
    <p:sldId id="591" r:id="rId51"/>
    <p:sldId id="573" r:id="rId52"/>
    <p:sldId id="574" r:id="rId53"/>
    <p:sldId id="577" r:id="rId54"/>
    <p:sldId id="575" r:id="rId55"/>
    <p:sldId id="576" r:id="rId56"/>
    <p:sldId id="578" r:id="rId57"/>
    <p:sldId id="579" r:id="rId58"/>
    <p:sldId id="580" r:id="rId59"/>
    <p:sldId id="581" r:id="rId60"/>
    <p:sldId id="582" r:id="rId61"/>
    <p:sldId id="598" r:id="rId62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1F"/>
    <a:srgbClr val="256EFF"/>
    <a:srgbClr val="FF495C"/>
    <a:srgbClr val="EA1D24"/>
    <a:srgbClr val="8B72AD"/>
    <a:srgbClr val="8B72AA"/>
    <a:srgbClr val="8F77AD"/>
    <a:srgbClr val="947CB0"/>
    <a:srgbClr val="896FA9"/>
    <a:srgbClr val="FD9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4" autoAdjust="0"/>
    <p:restoredTop sz="90376" autoAdjust="0"/>
  </p:normalViewPr>
  <p:slideViewPr>
    <p:cSldViewPr>
      <p:cViewPr varScale="1">
        <p:scale>
          <a:sx n="139" d="100"/>
          <a:sy n="139" d="100"/>
        </p:scale>
        <p:origin x="798" y="108"/>
      </p:cViewPr>
      <p:guideLst>
        <p:guide orient="horz" pos="302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2020/9/2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5%B8%83%E5%90%89%E4%BA%BA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9670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8831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4074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圖片來源：維基百科。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https://zh.wikipedia.org/wiki/%E5%B8%83%E5%90%89%E4%BA%BA</a:t>
            </a:r>
            <a:endParaRPr lang="zh-TW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0812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928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206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為什麼我們常常聽到「女生要有氣質」，甚至我們會聽到很多人用「女性」本身拿來作為罵人的詞語？ </a:t>
            </a:r>
            <a:endParaRPr lang="en-US" altLang="zh-TW" sz="12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或許我們不管有沒有感受到，都多多少少被社會刻板價值所束縛住了。</a:t>
            </a:r>
            <a:endParaRPr lang="en-US" altLang="zh-TW" sz="1200" b="1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1200" b="1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1321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圖片來源：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香港小童群益會性向無限計劃。</a:t>
            </a:r>
            <a:r>
              <a:rPr lang="en-US" altLang="zh-TW" dirty="0" smtClean="0"/>
              <a:t>http</a:t>
            </a:r>
            <a:r>
              <a:rPr lang="en-US" altLang="zh-TW" dirty="0"/>
              <a:t>://www.newtouch.net/liberalstudies/images/inner/icon_3a_table1.jpg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620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802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439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84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085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2" name="日期版面配置區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995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2" name="日期版面配置區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12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2" name="日期版面配置區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380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2" name="日期版面配置區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62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7677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65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8965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86436"/>
            <a:ext cx="761572" cy="7615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43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trike="noStrike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8013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13813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09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558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62183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7887135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77999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>
        <p:tmplLst>
          <p:tmpl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1208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49437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6458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8005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52633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0155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99832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6918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1676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5657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79502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8932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29124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01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5" r:id="rId11"/>
    <p:sldLayoutId id="2147483666" r:id="rId12"/>
    <p:sldLayoutId id="2147483659" r:id="rId13"/>
    <p:sldLayoutId id="2147483660" r:id="rId14"/>
    <p:sldLayoutId id="2147483668" r:id="rId15"/>
    <p:sldLayoutId id="2147483667" r:id="rId16"/>
    <p:sldLayoutId id="2147483661" r:id="rId17"/>
    <p:sldLayoutId id="2147483662" r:id="rId18"/>
    <p:sldLayoutId id="2147483663" r:id="rId19"/>
    <p:sldLayoutId id="2147483664" r:id="rId2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75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7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11" Type="http://schemas.openxmlformats.org/officeDocument/2006/relationships/image" Target="../media/image18.png"/><Relationship Id="rId5" Type="http://schemas.openxmlformats.org/officeDocument/2006/relationships/slide" Target="slide10.xml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dqjJy5K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slide" Target="slide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mKG1a6G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K5hx7ud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Ch01&#24433;&#29255;-&#25945;&#32946;&#37096;&#21578;&#35380;&#24744;&#12304;&#24615;&#21029;&#24179;&#31561;&#25945;&#32946;&#25945;&#20160;&#40636;&#12305;&#65288;05&#65306;23&#65289;.mp4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Ch01&#24433;&#29255;-&#32887;&#26989;&#19981;&#20998;&#24615;&#21029;&#65288;10&#65306;48&#65289;.mp4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C9yEHY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qSx4X7O4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8.png"/><Relationship Id="rId4" Type="http://schemas.openxmlformats.org/officeDocument/2006/relationships/hyperlink" Target="https://ltn.tw/iAvd4kp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Ch01&#24433;&#29255;-&#26039;&#38283;&#32722;&#20439;&#27495;&#35222;&#37782;&#37706;&#65288;04&#65306;33&#65289;.mp4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Ch01&#24433;&#29255;-&#28271;&#24503;&#23447;&#22823;&#27861;&#23448;&#35527;&#37323;&#23383;748%20&#12300;&#20309;&#35586;&#23130;&#23035;&#33258;&#30001;&#65311;&#12301;&#65288;05&#65306;36&#65289;.mp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Ch01&#24433;&#29255;-&#21516;&#23130;&#21512;&#27861;&#19978;&#36335;&#39318;&#26085;&#12288;&#30334;&#23565;&#21516;&#24535;&#20276;&#20406;&#25654;&#30331;&#35352;&#65288;02&#65306;13&#65289;.mp4" TargetMode="Externa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slide" Target="slide4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54.xml"/><Relationship Id="rId5" Type="http://schemas.openxmlformats.org/officeDocument/2006/relationships/slide" Target="slide52.xml"/><Relationship Id="rId4" Type="http://schemas.openxmlformats.org/officeDocument/2006/relationships/slide" Target="slide5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59.xml"/><Relationship Id="rId5" Type="http://schemas.openxmlformats.org/officeDocument/2006/relationships/slide" Target="slide57.xml"/><Relationship Id="rId4" Type="http://schemas.openxmlformats.org/officeDocument/2006/relationships/slide" Target="slide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19" r="29353" b="20647"/>
          <a:stretch/>
        </p:blipFill>
        <p:spPr>
          <a:xfrm>
            <a:off x="323529" y="195486"/>
            <a:ext cx="8280920" cy="4778880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1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0BA360"/>
              </a:gs>
              <a:gs pos="100000">
                <a:srgbClr val="3CBA9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親密關係與性別結構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婚前婚後差太多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41" name="圓角矩形 40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205" y="3507854"/>
                <a:ext cx="969981" cy="973917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3" name="橢圓 42">
            <a:hlinkClick r:id="rId3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4" name="圖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9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熔爐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：熔爐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(01:47)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＃影片來源：發行／總代理：車庫娛樂股份有限公司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517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熔爐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是一個發生在韓國的真實事件。仁浩是個充滿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教學鬥志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的美術老師，但卻求職不順、有志難伸，直到他到光州聾啞學校應徵，本以為可以順利錄取，沒想到校長卻向他索賄五千萬韓元，仁浩迫於家計，只能答應，並期待教書後能改變家中環境。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10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任職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後，本以為能夠有愉悅的教學生涯，但仁浩常在廁所或空教室外聽到孩子痛苦的尖叫聲，學校老師都告訴仁浩只是學生不黯言語，隨意吼叫，但在仁浩暗中調查後發現，校長與教師、職員，集體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長期對學生性侵、施暴，孩子們生活在痛苦與恐懼中。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65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136815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他決定不畏壓力挺身而出，勇敢揭發案情，最後將不肖師長告上法庭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915" y="1919454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圓角矩形圖說文字 6"/>
          <p:cNvSpPr/>
          <p:nvPr/>
        </p:nvSpPr>
        <p:spPr>
          <a:xfrm>
            <a:off x="1655764" y="2715766"/>
            <a:ext cx="6480720" cy="504056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若你看到同學被霸凌，你會如何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處理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978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90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牛郎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織女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牛郎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是個孤兒，幫哥哥牧牛為生，有天他看到七仙女下凡在河裡洗澡遊玩，他偷拿起其中一個仙女的衣服，那個仙女名叫織女，兩人相識，進而墜入愛河，生育一對龍鳳胎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29994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71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0882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因觸犯天規，織女被帶回天界，王母娘娘命每年農曆七月初七（現在的七夕情人節），兩人才可相會。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29994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145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圖說文字 1"/>
          <p:cNvSpPr/>
          <p:nvPr/>
        </p:nvSpPr>
        <p:spPr>
          <a:xfrm>
            <a:off x="2195736" y="1021730"/>
            <a:ext cx="5940748" cy="155002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牛郎偷看織女洗澡，並偷拿衣服，已經分別觸犯了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社會秩序維護法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738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圖說文字 3"/>
          <p:cNvSpPr/>
          <p:nvPr/>
        </p:nvSpPr>
        <p:spPr>
          <a:xfrm>
            <a:off x="2195736" y="2677914"/>
            <a:ext cx="5940748" cy="155002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以這樣幾近強迫的手段能否因而獲得美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人心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能否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維繫親密關係？這樣的愛情真的是兩情相悅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嗎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3004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11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性別關係與平等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</a:t>
            </a:r>
            <a:r>
              <a:rPr lang="zh-TW" altLang="en-US" dirty="0" smtClean="0">
                <a:hlinkClick r:id="rId2" action="ppaction://hlinksldjump"/>
              </a:rPr>
              <a:t>、性別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二、性別刻板印象</a:t>
            </a:r>
            <a:endParaRPr lang="en-US" altLang="zh-TW" dirty="0"/>
          </a:p>
          <a:p>
            <a:r>
              <a:rPr lang="zh-TW" altLang="en-US" dirty="0">
                <a:hlinkClick r:id="rId4" action="ppaction://hlinksldjump"/>
              </a:rPr>
              <a:t>三、性傾向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491630"/>
            <a:ext cx="288032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性別關係與平等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320406" cy="2448272"/>
          </a:xfrm>
        </p:spPr>
        <p:txBody>
          <a:bodyPr/>
          <a:lstStyle/>
          <a:p>
            <a:pPr algn="just"/>
            <a:r>
              <a:rPr lang="zh-TW" altLang="en-US" dirty="0"/>
              <a:t>社會對於不同的性別會有</a:t>
            </a:r>
            <a:r>
              <a:rPr lang="zh-TW" altLang="en-US" b="1" dirty="0">
                <a:solidFill>
                  <a:srgbClr val="FF495C"/>
                </a:solidFill>
              </a:rPr>
              <a:t>不同的期待與需求</a:t>
            </a:r>
            <a:r>
              <a:rPr lang="zh-TW" altLang="en-US" dirty="0"/>
              <a:t>，起因並沒有壞處，只是如果在過度重視</a:t>
            </a:r>
            <a:r>
              <a:rPr lang="zh-TW" altLang="en-US" dirty="0" smtClean="0"/>
              <a:t>性別差異</a:t>
            </a:r>
            <a:r>
              <a:rPr lang="zh-TW" altLang="en-US" dirty="0"/>
              <a:t>下，將會影響人們的發展。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4924639" y="1979998"/>
            <a:ext cx="3446258" cy="2739218"/>
            <a:chOff x="4949566" y="2412046"/>
            <a:chExt cx="3446258" cy="2739218"/>
          </a:xfrm>
        </p:grpSpPr>
        <p:grpSp>
          <p:nvGrpSpPr>
            <p:cNvPr id="8" name="群組 7"/>
            <p:cNvGrpSpPr/>
            <p:nvPr/>
          </p:nvGrpSpPr>
          <p:grpSpPr>
            <a:xfrm>
              <a:off x="4949566" y="2412046"/>
              <a:ext cx="3446258" cy="2739218"/>
              <a:chOff x="4949566" y="2412046"/>
              <a:chExt cx="3446258" cy="2739218"/>
            </a:xfrm>
          </p:grpSpPr>
          <p:pic>
            <p:nvPicPr>
              <p:cNvPr id="5" name="圖片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967"/>
              <a:stretch/>
            </p:blipFill>
            <p:spPr>
              <a:xfrm>
                <a:off x="4949566" y="2412046"/>
                <a:ext cx="3446257" cy="1786174"/>
              </a:xfrm>
              <a:prstGeom prst="rect">
                <a:avLst/>
              </a:prstGeom>
            </p:spPr>
          </p:pic>
          <p:sp>
            <p:nvSpPr>
              <p:cNvPr id="6" name="矩形 5"/>
              <p:cNvSpPr/>
              <p:nvPr/>
            </p:nvSpPr>
            <p:spPr>
              <a:xfrm>
                <a:off x="4949568" y="4227934"/>
                <a:ext cx="344625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hangingPunct="0"/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布農族的射耳祭</a:t>
                </a:r>
              </a:p>
              <a:p>
                <a:pPr algn="just" hangingPunct="0"/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祭槍儀式限男性參加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，此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種社會性別，剝奪女性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與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權利</a:t>
                </a:r>
              </a:p>
            </p:txBody>
          </p:sp>
        </p:grpSp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6681" y="4349465"/>
              <a:ext cx="144382" cy="144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238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溫柔革命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＃影片名稱：溫柔革命 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|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這套屬於每個人的性別書，你願意翻開嗎？ 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Taiwan bar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824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</a:t>
            </a:r>
            <a:r>
              <a:rPr lang="zh-TW" altLang="en-US" dirty="0" smtClean="0"/>
              <a:t>、性別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/>
              <a:t>性別</a:t>
            </a:r>
            <a:r>
              <a:rPr lang="zh-TW" altLang="en-US" dirty="0" smtClean="0"/>
              <a:t>（</a:t>
            </a:r>
            <a:r>
              <a:rPr lang="en-US" altLang="zh-TW" dirty="0" smtClean="0"/>
              <a:t>Sex</a:t>
            </a:r>
            <a:r>
              <a:rPr lang="zh-TW" altLang="en-US" dirty="0" smtClean="0"/>
              <a:t>）</a:t>
            </a:r>
            <a:r>
              <a:rPr lang="zh-TW" altLang="en-US" dirty="0"/>
              <a:t>是生物學上的觀念，藉由</a:t>
            </a:r>
            <a:r>
              <a:rPr lang="zh-TW" altLang="en-US" b="1" dirty="0">
                <a:solidFill>
                  <a:srgbClr val="FF495C"/>
                </a:solidFill>
              </a:rPr>
              <a:t>性器官</a:t>
            </a:r>
            <a:r>
              <a:rPr lang="zh-TW" altLang="en-US" dirty="0"/>
              <a:t>與</a:t>
            </a:r>
            <a:r>
              <a:rPr lang="zh-TW" altLang="en-US" b="1" dirty="0">
                <a:solidFill>
                  <a:srgbClr val="FF495C"/>
                </a:solidFill>
              </a:rPr>
              <a:t>基因</a:t>
            </a:r>
            <a:r>
              <a:rPr lang="zh-TW" altLang="en-US" dirty="0"/>
              <a:t>的不同來判定屬於男性或女性</a:t>
            </a:r>
            <a:r>
              <a:rPr lang="zh-TW" altLang="en-US" dirty="0" smtClean="0"/>
              <a:t>。</a:t>
            </a:r>
            <a:r>
              <a:rPr lang="zh-TW" altLang="en-US" dirty="0"/>
              <a:t>「社會性別</a:t>
            </a:r>
            <a:r>
              <a:rPr lang="zh-TW" altLang="en-US" dirty="0" smtClean="0"/>
              <a:t>」（</a:t>
            </a:r>
            <a:r>
              <a:rPr lang="en-US" altLang="zh-TW" dirty="0"/>
              <a:t>Gender</a:t>
            </a:r>
            <a:r>
              <a:rPr lang="zh-TW" altLang="en-US" dirty="0"/>
              <a:t>）則是社會文化層次的觀念，藉由社會既存的</a:t>
            </a:r>
            <a:r>
              <a:rPr lang="zh-TW" altLang="en-US" dirty="0" smtClean="0"/>
              <a:t>制度或</a:t>
            </a:r>
            <a:r>
              <a:rPr lang="zh-TW" altLang="en-US" dirty="0"/>
              <a:t>理念來認定男性或女性所應扮演的角色或承擔的任務。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2754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400160" cy="6477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男</a:t>
            </a:r>
            <a:r>
              <a:rPr lang="zh-TW" altLang="en-US" dirty="0" smtClean="0"/>
              <a:t>（</a:t>
            </a:r>
            <a:r>
              <a:rPr lang="en-US" altLang="zh-TW" dirty="0" err="1" smtClean="0"/>
              <a:t>Oroané</a:t>
            </a:r>
            <a:r>
              <a:rPr lang="zh-TW" altLang="en-US" dirty="0" smtClean="0"/>
              <a:t>） 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女（</a:t>
            </a:r>
            <a:r>
              <a:rPr lang="en-US" altLang="zh-TW" dirty="0" err="1"/>
              <a:t>Makkunrai</a:t>
            </a:r>
            <a:r>
              <a:rPr lang="zh-TW" altLang="en-US" dirty="0"/>
              <a:t>）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中性人（</a:t>
            </a:r>
            <a:r>
              <a:rPr lang="en-US" altLang="zh-TW" dirty="0" err="1"/>
              <a:t>Bissu</a:t>
            </a:r>
            <a:r>
              <a:rPr lang="zh-TW" altLang="en-US" dirty="0"/>
              <a:t>） 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女</a:t>
            </a:r>
            <a:r>
              <a:rPr lang="zh-TW" altLang="en-US" dirty="0" smtClean="0"/>
              <a:t>性</a:t>
            </a:r>
            <a:r>
              <a:rPr lang="zh-TW" altLang="en-US" dirty="0"/>
              <a:t>身分＋</a:t>
            </a:r>
            <a:r>
              <a:rPr lang="zh-TW" altLang="en-US" dirty="0" smtClean="0"/>
              <a:t>生理</a:t>
            </a:r>
            <a:r>
              <a:rPr lang="zh-TW" altLang="en-US" dirty="0"/>
              <a:t>男</a:t>
            </a:r>
            <a:r>
              <a:rPr lang="zh-TW" altLang="en-US" dirty="0" smtClean="0"/>
              <a:t>（</a:t>
            </a:r>
            <a:r>
              <a:rPr lang="en-US" altLang="zh-TW" dirty="0" err="1"/>
              <a:t>Calabai</a:t>
            </a:r>
            <a:r>
              <a:rPr lang="zh-TW" altLang="en-US" dirty="0"/>
              <a:t>） 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男</a:t>
            </a:r>
            <a:r>
              <a:rPr lang="zh-TW" altLang="en-US" dirty="0" smtClean="0"/>
              <a:t>性</a:t>
            </a:r>
            <a:r>
              <a:rPr lang="zh-TW" altLang="en-US" dirty="0"/>
              <a:t>身分＋</a:t>
            </a:r>
            <a:r>
              <a:rPr lang="zh-TW" altLang="en-US" dirty="0" smtClean="0"/>
              <a:t>生理女（</a:t>
            </a:r>
            <a:r>
              <a:rPr lang="en-US" altLang="zh-TW" dirty="0" err="1"/>
              <a:t>Calalai</a:t>
            </a:r>
            <a:r>
              <a:rPr lang="zh-TW" altLang="en-US" dirty="0"/>
              <a:t>） 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19872" y="1275904"/>
            <a:ext cx="4248472" cy="647774"/>
          </a:xfrm>
        </p:spPr>
        <p:txBody>
          <a:bodyPr/>
          <a:lstStyle/>
          <a:p>
            <a:r>
              <a:rPr lang="zh-TW" altLang="en-US" sz="2200" b="1" dirty="0"/>
              <a:t>印尼布吉人獨步全球的五種性別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20" y="1923678"/>
            <a:ext cx="2121024" cy="1414016"/>
          </a:xfrm>
          <a:prstGeom prst="rect">
            <a:avLst/>
          </a:prstGeom>
        </p:spPr>
      </p:pic>
      <p:sp>
        <p:nvSpPr>
          <p:cNvPr id="5" name="頁尾版面配置區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12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zh-TW" dirty="0" smtClean="0"/>
              <a:t>「</a:t>
            </a:r>
            <a:r>
              <a:rPr lang="zh-TW" altLang="zh-TW" dirty="0"/>
              <a:t>居禮夫人」爭議 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10" name="矩形 9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「居禮夫人」爭議 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國教院將全面檢視譯名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(02:31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：公視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221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阿國常在教室講黃色笑話，阿美心生不悅，某日阿國故計重施，阿美乃向導師反應。</a:t>
            </a:r>
            <a:r>
              <a:rPr lang="zh-TW" altLang="en-US" b="1" dirty="0">
                <a:solidFill>
                  <a:srgbClr val="FF495C"/>
                </a:solidFill>
              </a:rPr>
              <a:t>性平會</a:t>
            </a:r>
            <a:r>
              <a:rPr lang="zh-TW" altLang="en-US" dirty="0"/>
              <a:t>調查時，阿國辯稱是開玩笑</a:t>
            </a:r>
            <a:r>
              <a:rPr lang="zh-TW" altLang="en-US" dirty="0" smtClean="0"/>
              <a:t>無傷大雅</a:t>
            </a:r>
            <a:r>
              <a:rPr lang="zh-TW" altLang="en-US" dirty="0"/>
              <a:t>，</a:t>
            </a:r>
            <a:r>
              <a:rPr lang="zh-TW" altLang="en-US" dirty="0" smtClean="0"/>
              <a:t>請問</a:t>
            </a:r>
            <a:r>
              <a:rPr lang="zh-TW" altLang="en-US" dirty="0"/>
              <a:t>他的行為是否構成</a:t>
            </a:r>
            <a:r>
              <a:rPr lang="zh-TW" altLang="en-US" b="1" dirty="0">
                <a:solidFill>
                  <a:srgbClr val="FF495C"/>
                </a:solidFill>
              </a:rPr>
              <a:t>性騷擾</a:t>
            </a:r>
            <a:r>
              <a:rPr lang="zh-TW" altLang="en-US" dirty="0"/>
              <a:t>？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377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lang="zh-TW" altLang="en-US" dirty="0" smtClean="0"/>
              <a:t>阿</a:t>
            </a:r>
            <a:r>
              <a:rPr lang="zh-TW" altLang="en-US" dirty="0"/>
              <a:t>國常在教室講黃色笑話，</a:t>
            </a:r>
            <a:r>
              <a:rPr lang="zh-TW" altLang="en-US" dirty="0" smtClean="0"/>
              <a:t>造成</a:t>
            </a:r>
            <a:r>
              <a:rPr lang="zh-TW" altLang="en-US" dirty="0"/>
              <a:t>阿美不舒服，參見教育部</a:t>
            </a:r>
            <a:r>
              <a:rPr lang="zh-TW" altLang="en-US" dirty="0" smtClean="0"/>
              <a:t>及實務</a:t>
            </a:r>
            <a:r>
              <a:rPr lang="zh-TW" altLang="en-US" dirty="0"/>
              <a:t>見解，性騷擾之認定應</a:t>
            </a:r>
            <a:r>
              <a:rPr lang="zh-TW" altLang="en-US" dirty="0" smtClean="0"/>
              <a:t>係以</a:t>
            </a:r>
            <a:r>
              <a:rPr lang="zh-TW" altLang="en-US" dirty="0"/>
              <a:t>被害人之被侵犯感受出發</a:t>
            </a:r>
            <a:r>
              <a:rPr lang="zh-TW" altLang="en-US" dirty="0" smtClean="0"/>
              <a:t>，從</a:t>
            </a:r>
            <a:r>
              <a:rPr lang="zh-TW" altLang="en-US" dirty="0"/>
              <a:t>被害人個人之觀點思考，</a:t>
            </a:r>
            <a:r>
              <a:rPr lang="zh-TW" altLang="en-US" dirty="0" smtClean="0"/>
              <a:t>著重</a:t>
            </a:r>
            <a:r>
              <a:rPr lang="zh-TW" altLang="en-US" dirty="0"/>
              <a:t>於被害人之主觀感受及所</a:t>
            </a:r>
            <a:r>
              <a:rPr lang="zh-TW" altLang="en-US" dirty="0" smtClean="0"/>
              <a:t>受影響</a:t>
            </a:r>
            <a:r>
              <a:rPr lang="zh-TW" altLang="en-US" dirty="0"/>
              <a:t>，而非以行為人之侵犯</a:t>
            </a:r>
            <a:r>
              <a:rPr lang="zh-TW" altLang="en-US" dirty="0" smtClean="0"/>
              <a:t>意圖</a:t>
            </a:r>
            <a:r>
              <a:rPr lang="zh-TW" altLang="en-US" dirty="0"/>
              <a:t>判定。因此</a:t>
            </a:r>
            <a:r>
              <a:rPr lang="zh-TW" altLang="en-US" b="1" dirty="0">
                <a:solidFill>
                  <a:srgbClr val="FF495C"/>
                </a:solidFill>
              </a:rPr>
              <a:t>阿國已構成</a:t>
            </a:r>
            <a:r>
              <a:rPr lang="zh-TW" altLang="en-US" b="1" dirty="0" smtClean="0">
                <a:solidFill>
                  <a:srgbClr val="FF495C"/>
                </a:solidFill>
              </a:rPr>
              <a:t>性騷擾</a:t>
            </a:r>
            <a:r>
              <a:rPr lang="zh-TW" altLang="en-US" b="1" dirty="0">
                <a:solidFill>
                  <a:srgbClr val="FF495C"/>
                </a:solidFill>
              </a:rPr>
              <a:t>的要件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061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二、性別刻板印象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6120606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社會對於某一特定群體中的人或事，有</a:t>
            </a:r>
            <a:r>
              <a:rPr lang="zh-TW" altLang="en-US" b="1" dirty="0">
                <a:solidFill>
                  <a:srgbClr val="FF495C"/>
                </a:solidFill>
              </a:rPr>
              <a:t>簡單而固著式的歸類</a:t>
            </a:r>
            <a:r>
              <a:rPr lang="zh-TW" altLang="en-US" dirty="0"/>
              <a:t>觀念。</a:t>
            </a:r>
          </a:p>
          <a:p>
            <a:pPr algn="just"/>
            <a:r>
              <a:rPr lang="en-US" altLang="zh-TW" dirty="0"/>
              <a:t>Ex</a:t>
            </a:r>
            <a:r>
              <a:rPr lang="zh-TW" altLang="en-US" dirty="0"/>
              <a:t>：女生是溫柔、情緒化的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757238" algn="just"/>
            <a:r>
              <a:rPr lang="zh-TW" altLang="en-US" dirty="0" smtClean="0"/>
              <a:t>男生</a:t>
            </a:r>
            <a:r>
              <a:rPr lang="zh-TW" altLang="en-US" dirty="0"/>
              <a:t>是剛強、理性的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0"/>
          <a:stretch/>
        </p:blipFill>
        <p:spPr>
          <a:xfrm>
            <a:off x="5292080" y="3291830"/>
            <a:ext cx="1600436" cy="165618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363838"/>
            <a:ext cx="1411411" cy="160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1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性別</a:t>
            </a:r>
            <a:r>
              <a:rPr lang="zh-TW" altLang="en-US" dirty="0"/>
              <a:t>平等教育教</a:t>
            </a:r>
            <a:r>
              <a:rPr lang="zh-TW" altLang="en-US" dirty="0" smtClean="0"/>
              <a:t>什麼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＃影片名稱：教育部告訴您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性別平等教育教什麼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 (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05:23)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＃影片來源：中華民國教育部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552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二、性別刻板印象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性別分工</a:t>
            </a:r>
            <a:r>
              <a:rPr lang="zh-TW" altLang="en-US" dirty="0"/>
              <a:t>則是傳統社會上習慣</a:t>
            </a:r>
            <a:r>
              <a:rPr lang="zh-TW" altLang="en-US" dirty="0" smtClean="0"/>
              <a:t>對</a:t>
            </a:r>
            <a:r>
              <a:rPr lang="zh-TW" altLang="en-US" dirty="0"/>
              <a:t>，</a:t>
            </a:r>
            <a:r>
              <a:rPr lang="zh-TW" altLang="en-US" dirty="0" smtClean="0"/>
              <a:t>男女</a:t>
            </a:r>
            <a:r>
              <a:rPr lang="zh-TW" altLang="en-US" dirty="0"/>
              <a:t>賦予不同的任務角色。</a:t>
            </a:r>
          </a:p>
          <a:p>
            <a:pPr algn="just"/>
            <a:r>
              <a:rPr lang="en-US" altLang="zh-TW" dirty="0"/>
              <a:t>Ex</a:t>
            </a:r>
            <a:r>
              <a:rPr lang="zh-TW" altLang="en-US" dirty="0"/>
              <a:t>：男</a:t>
            </a:r>
            <a:r>
              <a:rPr lang="zh-TW" altLang="en-US" dirty="0" smtClean="0"/>
              <a:t>醫生、女護理師</a:t>
            </a:r>
            <a:endParaRPr lang="en-US" altLang="zh-TW" dirty="0"/>
          </a:p>
          <a:p>
            <a:pPr marL="771525" algn="just"/>
            <a:r>
              <a:rPr lang="zh-TW" altLang="en-US" dirty="0" smtClean="0"/>
              <a:t>男</a:t>
            </a:r>
            <a:r>
              <a:rPr lang="zh-TW" altLang="en-US" dirty="0"/>
              <a:t>機師、女空</a:t>
            </a:r>
            <a:r>
              <a:rPr lang="zh-TW" altLang="en-US" dirty="0" smtClean="0"/>
              <a:t>姐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5436096" y="4083918"/>
            <a:ext cx="3366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職業性別隔離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473575"/>
            <a:ext cx="144382" cy="14438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471" y="1822720"/>
            <a:ext cx="2700300" cy="227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256144" cy="2172310"/>
          </a:xfrm>
        </p:spPr>
        <p:txBody>
          <a:bodyPr/>
          <a:lstStyle/>
          <a:p>
            <a:pPr algn="just"/>
            <a:r>
              <a:rPr lang="zh-TW" altLang="en-US" dirty="0"/>
              <a:t>看似重視性別平等</a:t>
            </a:r>
            <a:r>
              <a:rPr lang="zh-TW" altLang="en-US" dirty="0" smtClean="0"/>
              <a:t>的</a:t>
            </a:r>
            <a:r>
              <a:rPr lang="zh-TW" altLang="en-US" dirty="0"/>
              <a:t>臺</a:t>
            </a:r>
            <a:r>
              <a:rPr lang="zh-TW" altLang="en-US" dirty="0" smtClean="0"/>
              <a:t>灣</a:t>
            </a:r>
            <a:r>
              <a:rPr lang="zh-TW" altLang="en-US" dirty="0"/>
              <a:t>，在部分職業還是看得出兩性上的差異，根據統計，</a:t>
            </a:r>
            <a:r>
              <a:rPr lang="en-US" altLang="zh-TW" dirty="0"/>
              <a:t>2018</a:t>
            </a:r>
            <a:r>
              <a:rPr lang="zh-TW" altLang="en-US" dirty="0"/>
              <a:t>年臺灣女醫師比例僅</a:t>
            </a:r>
            <a:r>
              <a:rPr lang="en-US" altLang="zh-TW" dirty="0"/>
              <a:t>19.4%</a:t>
            </a:r>
            <a:r>
              <a:rPr lang="zh-TW" altLang="en-US" dirty="0"/>
              <a:t>。</a:t>
            </a:r>
          </a:p>
          <a:p>
            <a:pPr algn="just"/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性別平等了嗎？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37995"/>
            <a:ext cx="3306869" cy="349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4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職業不分</a:t>
            </a:r>
            <a:r>
              <a:rPr lang="zh-TW" altLang="en-US" dirty="0" smtClean="0"/>
              <a:t>性別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＃影片名稱：職業不分性別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 國語版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(10:58)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＃影片來源：多媒體性平處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161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性別平等了嗎？</a:t>
            </a:r>
          </a:p>
          <a:p>
            <a:endParaRPr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＃影片名稱：兩性平等了嗎？ 台灣女醫師占比僅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19.4% (03:31)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TVBS NEWS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528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二、性別刻板印象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832574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性別刻板印象並無對錯之分，當有人</a:t>
            </a:r>
            <a:r>
              <a:rPr lang="zh-TW" altLang="en-US" b="1" dirty="0">
                <a:solidFill>
                  <a:srgbClr val="FF495C"/>
                </a:solidFill>
              </a:rPr>
              <a:t>打破刻板印象</a:t>
            </a:r>
            <a:r>
              <a:rPr lang="zh-TW" altLang="en-US" dirty="0"/>
              <a:t>後，人們對這樣的人有</a:t>
            </a:r>
            <a:r>
              <a:rPr lang="zh-TW" altLang="en-US" b="1" dirty="0">
                <a:solidFill>
                  <a:srgbClr val="FF495C"/>
                </a:solidFill>
              </a:rPr>
              <a:t>負面想法</a:t>
            </a:r>
            <a:r>
              <a:rPr lang="zh-TW" altLang="en-US" dirty="0"/>
              <a:t>，進而有</a:t>
            </a:r>
            <a:r>
              <a:rPr lang="zh-TW" altLang="en-US" b="1" dirty="0">
                <a:solidFill>
                  <a:srgbClr val="FF495C"/>
                </a:solidFill>
              </a:rPr>
              <a:t>排擠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歧視</a:t>
            </a:r>
            <a:r>
              <a:rPr lang="zh-TW" altLang="en-US" dirty="0"/>
              <a:t>的行為出現，都是</a:t>
            </a:r>
            <a:r>
              <a:rPr lang="zh-TW" altLang="en-US" b="1" dirty="0">
                <a:solidFill>
                  <a:srgbClr val="FF495C"/>
                </a:solidFill>
              </a:rPr>
              <a:t>對性別的傷害</a:t>
            </a:r>
            <a:r>
              <a:rPr lang="zh-TW" altLang="en-US" dirty="0"/>
              <a:t>。</a:t>
            </a:r>
          </a:p>
          <a:p>
            <a:pPr algn="just"/>
            <a:r>
              <a:rPr lang="en-US" altLang="zh-TW" dirty="0"/>
              <a:t>Ex</a:t>
            </a:r>
            <a:r>
              <a:rPr lang="zh-TW" altLang="en-US" dirty="0"/>
              <a:t>：男主外女主</a:t>
            </a:r>
            <a:r>
              <a:rPr lang="zh-TW" altLang="en-US" dirty="0" smtClean="0"/>
              <a:t>內</a:t>
            </a:r>
            <a:endParaRPr lang="zh-TW" altLang="en-US" dirty="0"/>
          </a:p>
          <a:p>
            <a:pPr algn="just"/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63638"/>
            <a:ext cx="3423832" cy="342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4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83807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女生不要罵髒話？</a:t>
            </a:r>
            <a:r>
              <a:rPr lang="zh-TW" altLang="en-US" dirty="0" smtClean="0">
                <a:hlinkClick r:id="rId3"/>
              </a:rPr>
              <a:t>！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斷開</a:t>
            </a:r>
            <a:r>
              <a:rPr lang="zh-TW" altLang="en-US" dirty="0">
                <a:hlinkClick r:id="rId3"/>
              </a:rPr>
              <a:t>「氣質」鎖鏈！</a:t>
            </a:r>
            <a:r>
              <a:rPr lang="en-US" altLang="zh-TW" dirty="0">
                <a:hlinkClick r:id="rId3"/>
              </a:rPr>
              <a:t>(03:13)</a:t>
            </a:r>
            <a:endParaRPr lang="zh-TW" altLang="en-US" dirty="0">
              <a:hlinkClick r:id="rId4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pic>
        <p:nvPicPr>
          <p:cNvPr id="5" name="圖片版面配置區 4">
            <a:hlinkClick r:id="rId4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0993" r="109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2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性別不平等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" y="389382"/>
            <a:ext cx="6437376" cy="4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5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斷開習俗歧視鎖鍊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：性別平等小學堂：斷開習俗歧視鎖鍊 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蔡阿嘎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大頭佛 公益開講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04:33)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：蔡阿嘎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00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三、性傾向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8208838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指</a:t>
            </a:r>
            <a:r>
              <a:rPr lang="zh-TW" altLang="en-US" dirty="0" smtClean="0"/>
              <a:t>人們產生情慾的對象</a:t>
            </a:r>
            <a:r>
              <a:rPr lang="zh-TW" altLang="en-US" dirty="0"/>
              <a:t>。</a:t>
            </a:r>
            <a:endParaRPr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對象如果與自己不同性別，稱為</a:t>
            </a:r>
            <a:r>
              <a:rPr lang="zh-TW" altLang="en-US" b="1" dirty="0">
                <a:solidFill>
                  <a:srgbClr val="FF495C"/>
                </a:solidFill>
              </a:rPr>
              <a:t>「異性戀」</a:t>
            </a:r>
            <a:endParaRPr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如果與自己相同性別，稱為</a:t>
            </a:r>
            <a:r>
              <a:rPr lang="zh-TW" altLang="en-US" b="1" dirty="0">
                <a:solidFill>
                  <a:srgbClr val="FF495C"/>
                </a:solidFill>
              </a:rPr>
              <a:t>「同性戀」</a:t>
            </a:r>
            <a:endParaRPr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情慾對象若包含同性與異性，稱為</a:t>
            </a:r>
            <a:r>
              <a:rPr lang="zh-TW" altLang="en-US" b="1" dirty="0">
                <a:solidFill>
                  <a:srgbClr val="FF495C"/>
                </a:solidFill>
              </a:rPr>
              <a:t>「雙性戀」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211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三、性傾向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/>
              <a:t>隨著文化多元化，性別結構也被擴大解釋為可以包容性別的多元化。臺灣社會雖已接納</a:t>
            </a:r>
            <a:r>
              <a:rPr lang="zh-TW" altLang="en-US" b="1" dirty="0">
                <a:solidFill>
                  <a:srgbClr val="FF495C"/>
                </a:solidFill>
              </a:rPr>
              <a:t>性別多元文化</a:t>
            </a:r>
            <a:r>
              <a:rPr lang="zh-TW" altLang="en-US" dirty="0"/>
              <a:t>，但對於同性戀仍抱持排斥或是鄙視的態度，而形成</a:t>
            </a:r>
            <a:r>
              <a:rPr lang="zh-TW" altLang="en-US" b="1" dirty="0">
                <a:solidFill>
                  <a:srgbClr val="FF495C"/>
                </a:solidFill>
              </a:rPr>
              <a:t>異性戀霸權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884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金賽量表</a:t>
            </a:r>
          </a:p>
          <a:p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95686"/>
            <a:ext cx="5347792" cy="2107410"/>
          </a:xfrm>
        </p:spPr>
      </p:pic>
      <p:sp>
        <p:nvSpPr>
          <p:cNvPr id="6" name="頁尾版面配置區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71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11</a:t>
            </a:r>
            <a:r>
              <a:rPr lang="zh-TW" altLang="en-US" dirty="0"/>
              <a:t>月</a:t>
            </a:r>
            <a:r>
              <a:rPr lang="en-US" altLang="zh-TW" dirty="0"/>
              <a:t>24</a:t>
            </a:r>
            <a:r>
              <a:rPr lang="zh-TW" altLang="en-US" dirty="0"/>
              <a:t>日，公民投票案與九合一地方選舉同時舉辦，其中五項與性別有關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公投議題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954964"/>
              </p:ext>
            </p:extLst>
          </p:nvPr>
        </p:nvGraphicFramePr>
        <p:xfrm>
          <a:off x="683567" y="2906960"/>
          <a:ext cx="3528393" cy="191811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381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81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6567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民法婚姻排除同性結合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通過</a:t>
                      </a:r>
                      <a:endParaRPr lang="zh-TW" altLang="en-US" sz="20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567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國中小禁止實施同志教育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通過</a:t>
                      </a:r>
                      <a:endParaRPr lang="zh-TW" altLang="en-US" sz="200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567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非民法保障同性共同生活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通過</a:t>
                      </a:r>
                      <a:endParaRPr lang="zh-TW" altLang="en-US" sz="20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232714"/>
              </p:ext>
            </p:extLst>
          </p:nvPr>
        </p:nvGraphicFramePr>
        <p:xfrm>
          <a:off x="4401995" y="2910775"/>
          <a:ext cx="3554381" cy="196523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860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44173"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以民法保障同性婚姻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否決</a:t>
                      </a:r>
                      <a:endParaRPr lang="zh-TW" altLang="en-US" sz="20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21058"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國中小性別平等教育明定入法</a:t>
                      </a: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否決</a:t>
                      </a:r>
                      <a:endParaRPr lang="zh-TW" altLang="en-US" sz="20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773" marR="29773" marT="14886" marB="148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34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779662"/>
            <a:ext cx="7704416" cy="2964398"/>
          </a:xfrm>
        </p:spPr>
        <p:txBody>
          <a:bodyPr/>
          <a:lstStyle/>
          <a:p>
            <a:pPr algn="just"/>
            <a:r>
              <a:rPr lang="en-US" altLang="zh-TW" dirty="0"/>
              <a:t>【</a:t>
            </a:r>
            <a:r>
              <a:rPr lang="zh-TW" altLang="en-US" dirty="0"/>
              <a:t>同性二人婚姻自由案</a:t>
            </a:r>
            <a:r>
              <a:rPr lang="en-US" altLang="zh-TW" dirty="0"/>
              <a:t>】</a:t>
            </a:r>
            <a:r>
              <a:rPr lang="en-US" altLang="zh-TW" sz="1400" b="1" dirty="0"/>
              <a:t>106</a:t>
            </a:r>
            <a:r>
              <a:rPr lang="zh-TW" altLang="en-US" sz="1400" b="1" dirty="0"/>
              <a:t>年</a:t>
            </a:r>
            <a:r>
              <a:rPr lang="en-US" altLang="zh-TW" sz="1400" b="1" dirty="0"/>
              <a:t>5</a:t>
            </a:r>
            <a:r>
              <a:rPr lang="zh-TW" altLang="en-US" sz="1400" b="1" dirty="0"/>
              <a:t>月</a:t>
            </a:r>
            <a:r>
              <a:rPr lang="en-US" altLang="zh-TW" sz="1400" b="1" dirty="0"/>
              <a:t>24</a:t>
            </a:r>
            <a:r>
              <a:rPr lang="zh-TW" altLang="en-US" sz="1400" b="1" dirty="0"/>
              <a:t>日 大法官解釋字第 </a:t>
            </a:r>
            <a:r>
              <a:rPr lang="en-US" altLang="zh-TW" sz="1400" b="1" dirty="0"/>
              <a:t>748 </a:t>
            </a:r>
            <a:r>
              <a:rPr lang="zh-TW" altLang="en-US" sz="1400" b="1" dirty="0"/>
              <a:t>號 </a:t>
            </a:r>
            <a:endParaRPr lang="en-US" altLang="zh-TW" b="1" dirty="0"/>
          </a:p>
          <a:p>
            <a:pPr algn="just"/>
            <a:r>
              <a:rPr lang="zh-TW" altLang="en-US" dirty="0"/>
              <a:t>民法第</a:t>
            </a:r>
            <a:r>
              <a:rPr lang="en-US" altLang="zh-TW" dirty="0"/>
              <a:t>4</a:t>
            </a:r>
            <a:r>
              <a:rPr lang="zh-TW" altLang="en-US" dirty="0"/>
              <a:t>編親屬第</a:t>
            </a:r>
            <a:r>
              <a:rPr lang="en-US" altLang="zh-TW" dirty="0"/>
              <a:t>2</a:t>
            </a:r>
            <a:r>
              <a:rPr lang="zh-TW" altLang="en-US" dirty="0"/>
              <a:t>章婚姻規定，未使相同性別二人，得為經營共同生活之目的，成立具有親密性及排他性之永久結合關係，於此範圍內，與憲法第</a:t>
            </a:r>
            <a:r>
              <a:rPr lang="en-US" altLang="zh-TW" dirty="0"/>
              <a:t>22</a:t>
            </a:r>
            <a:r>
              <a:rPr lang="zh-TW" altLang="en-US" dirty="0"/>
              <a:t>條保障人民婚姻自由及第</a:t>
            </a:r>
            <a:r>
              <a:rPr lang="en-US" altLang="zh-TW" dirty="0"/>
              <a:t>7</a:t>
            </a:r>
            <a:r>
              <a:rPr lang="zh-TW" altLang="en-US" dirty="0"/>
              <a:t>條保障人民平等權之意旨有違。</a:t>
            </a:r>
          </a:p>
          <a:p>
            <a:pPr algn="just"/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sz="2800" dirty="0"/>
              <a:t>【</a:t>
            </a:r>
            <a:r>
              <a:rPr lang="zh-TW" altLang="en-US" sz="2800" dirty="0"/>
              <a:t>同性二人婚姻自由案</a:t>
            </a:r>
            <a:r>
              <a:rPr lang="en-US" altLang="zh-TW" sz="2800" dirty="0"/>
              <a:t>】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2347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有關機關應於本解釋公布之日起</a:t>
            </a:r>
            <a:r>
              <a:rPr lang="en-US" altLang="zh-TW" dirty="0"/>
              <a:t>2</a:t>
            </a:r>
            <a:r>
              <a:rPr lang="zh-TW" altLang="en-US" dirty="0"/>
              <a:t>年內，依本解釋意旨完成相關法律之修正或制定。至於以何種形式達成婚姻自由之平等保護，屬立法形成之範圍。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sz="2800" dirty="0"/>
              <a:t>【</a:t>
            </a:r>
            <a:r>
              <a:rPr lang="zh-TW" altLang="en-US" sz="2800" dirty="0"/>
              <a:t>同性二人婚姻自由案</a:t>
            </a:r>
            <a:r>
              <a:rPr lang="en-US" altLang="zh-TW" sz="2800" dirty="0"/>
              <a:t>】</a:t>
            </a:r>
          </a:p>
          <a:p>
            <a:endParaRPr lang="en-US" altLang="zh-TW" sz="2800" dirty="0"/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851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逾期未完成相關法律之修正或制定者，相同性別二人為成立上開永久結合關係，得依上開婚姻章規定，持二人以上證人簽名之書面，向戶政機關辦理結婚登記。</a:t>
            </a:r>
          </a:p>
          <a:p>
            <a:pPr algn="just"/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sz="2800" dirty="0"/>
              <a:t>【</a:t>
            </a:r>
            <a:r>
              <a:rPr lang="zh-TW" altLang="en-US" sz="2800" dirty="0"/>
              <a:t>同性二人婚姻自由案</a:t>
            </a:r>
            <a:r>
              <a:rPr lang="en-US" altLang="zh-TW" sz="2800" dirty="0"/>
              <a:t>】</a:t>
            </a:r>
          </a:p>
          <a:p>
            <a:endParaRPr lang="en-US" altLang="zh-TW" sz="2800" dirty="0"/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404386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320040" cy="647700"/>
          </a:xfrm>
        </p:spPr>
        <p:txBody>
          <a:bodyPr/>
          <a:lstStyle/>
          <a:p>
            <a:r>
              <a:rPr lang="zh-TW" altLang="en-US" dirty="0"/>
              <a:t>請問在我們</a:t>
            </a:r>
            <a:r>
              <a:rPr lang="zh-TW" altLang="en-US" dirty="0" smtClean="0"/>
              <a:t>的</a:t>
            </a:r>
            <a:r>
              <a:rPr lang="en-US" altLang="zh-TW" dirty="0"/>
              <a:t>《</a:t>
            </a:r>
            <a:r>
              <a:rPr lang="zh-TW" altLang="en-US" dirty="0" smtClean="0"/>
              <a:t>憲法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裡面</a:t>
            </a:r>
            <a:r>
              <a:rPr lang="zh-TW" altLang="en-US" dirty="0"/>
              <a:t>，是如何界定婚姻的概念，又是如何闡釋婚姻自由的概念？ </a:t>
            </a:r>
            <a:br>
              <a:rPr lang="zh-TW" altLang="en-US" dirty="0"/>
            </a:b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何謂婚姻自由</a:t>
            </a:r>
          </a:p>
        </p:txBody>
      </p:sp>
      <p:pic>
        <p:nvPicPr>
          <p:cNvPr id="5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45" y="1827221"/>
            <a:ext cx="3386887" cy="1896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/>
          <p:cNvGrpSpPr/>
          <p:nvPr/>
        </p:nvGrpSpPr>
        <p:grpSpPr>
          <a:xfrm>
            <a:off x="6372200" y="2283717"/>
            <a:ext cx="917970" cy="865803"/>
            <a:chOff x="6948264" y="2787773"/>
            <a:chExt cx="648072" cy="648072"/>
          </a:xfrm>
        </p:grpSpPr>
        <p:sp>
          <p:nvSpPr>
            <p:cNvPr id="8" name="橢圓 7">
              <a:hlinkClick r:id="rId3" action="ppaction://hlinkfile"/>
            </p:cNvPr>
            <p:cNvSpPr/>
            <p:nvPr/>
          </p:nvSpPr>
          <p:spPr>
            <a:xfrm>
              <a:off x="6948264" y="2787773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9" name="等腰三角形 8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5076056" y="3723878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湯德宗大法官談釋字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748 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「何謂婚姻自由？」（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05:36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＃影片來源：影想文化藝術基金會</a:t>
            </a:r>
          </a:p>
        </p:txBody>
      </p:sp>
    </p:spTree>
    <p:extLst>
      <p:ext uri="{BB962C8B-B14F-4D97-AF65-F5344CB8AC3E}">
        <p14:creationId xmlns:p14="http://schemas.microsoft.com/office/powerpoint/2010/main" val="355002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563888" y="953041"/>
            <a:ext cx="3456384" cy="647774"/>
          </a:xfrm>
        </p:spPr>
        <p:txBody>
          <a:bodyPr/>
          <a:lstStyle/>
          <a:p>
            <a:r>
              <a:rPr lang="zh-TW" altLang="en-US" sz="2800" dirty="0"/>
              <a:t>同婚合法上路首日　</a:t>
            </a:r>
            <a:r>
              <a:rPr lang="zh-TW" altLang="en-US" sz="2800" dirty="0" smtClean="0"/>
              <a:t>百</a:t>
            </a:r>
            <a:r>
              <a:rPr lang="zh-TW" altLang="en-US" sz="2800" dirty="0"/>
              <a:t>對同志伴侶搶登記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p.4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4" y="2643759"/>
            <a:ext cx="917969" cy="865804"/>
            <a:chOff x="6948268" y="2787772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8" y="2787772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：同婚合法上路首日 百對同志伴侶搶登記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(02:13)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noProof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民視新</a:t>
            </a:r>
            <a:r>
              <a:rPr lang="zh-TW" altLang="en-US" sz="1200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51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多元性別思維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65" y="699542"/>
            <a:ext cx="649833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7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</a:t>
            </a:r>
            <a:r>
              <a:rPr lang="zh-TW" altLang="en-US" dirty="0"/>
              <a:t>　貳、初級團體的關係與建立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 初級團體的關係與建立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一、好朋友就是</a:t>
            </a:r>
            <a:r>
              <a:rPr lang="zh-TW" altLang="en-US" dirty="0" smtClean="0">
                <a:hlinkClick r:id="rId2" action="ppaction://hlinksldjump"/>
              </a:rPr>
              <a:t>要</a:t>
            </a:r>
            <a:r>
              <a:rPr lang="en-US" altLang="zh-TW" dirty="0">
                <a:hlinkClick r:id="rId2" action="ppaction://hlinksldjump"/>
              </a:rPr>
              <a:t>—</a:t>
            </a:r>
            <a:r>
              <a:rPr lang="zh-TW" altLang="en-US" dirty="0" smtClean="0">
                <a:hlinkClick r:id="rId2" action="ppaction://hlinksldjump"/>
              </a:rPr>
              <a:t>有點</a:t>
            </a:r>
            <a:r>
              <a:rPr lang="zh-TW" altLang="en-US" dirty="0">
                <a:hlinkClick r:id="rId2" action="ppaction://hlinksldjump"/>
              </a:rPr>
              <a:t>黏又不會太黏</a:t>
            </a:r>
            <a:endParaRPr lang="zh-TW" altLang="en-US" dirty="0"/>
          </a:p>
          <a:p>
            <a:r>
              <a:rPr lang="zh-TW" altLang="en-US" dirty="0">
                <a:hlinkClick r:id="rId3" action="ppaction://hlinksldjump"/>
              </a:rPr>
              <a:t>二、尊重他人的愛情</a:t>
            </a:r>
            <a:endParaRPr lang="zh-TW" altLang="en-US" dirty="0"/>
          </a:p>
          <a:p>
            <a:r>
              <a:rPr lang="zh-TW" altLang="en-US" dirty="0">
                <a:hlinkClick r:id="rId4" action="ppaction://hlinksldjump"/>
              </a:rPr>
              <a:t>三、家是我們的避風港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63" y="2859782"/>
            <a:ext cx="4020682" cy="209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</a:t>
            </a:r>
            <a:r>
              <a:rPr lang="zh-TW" altLang="en-US" dirty="0"/>
              <a:t>　貳、初級團體的關係與建立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一、好朋友就是</a:t>
            </a:r>
            <a:r>
              <a:rPr lang="zh-TW" altLang="en-US" dirty="0" smtClean="0"/>
              <a:t>要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有點</a:t>
            </a:r>
            <a:r>
              <a:rPr lang="zh-TW" altLang="en-US" dirty="0"/>
              <a:t>黏又不會太黏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680446" cy="2448272"/>
          </a:xfrm>
        </p:spPr>
        <p:txBody>
          <a:bodyPr/>
          <a:lstStyle/>
          <a:p>
            <a:pPr algn="just"/>
            <a:r>
              <a:rPr lang="zh-TW" altLang="en-US" dirty="0"/>
              <a:t>即使再好的朋友，個性和價值觀難免會有差異，若能</a:t>
            </a:r>
            <a:r>
              <a:rPr lang="zh-TW" altLang="en-US" b="1" dirty="0">
                <a:solidFill>
                  <a:srgbClr val="FF495C"/>
                </a:solidFill>
              </a:rPr>
              <a:t>體諒</a:t>
            </a:r>
            <a:r>
              <a:rPr lang="zh-TW" altLang="en-US" dirty="0"/>
              <a:t>彼此的不同、</a:t>
            </a:r>
            <a:r>
              <a:rPr lang="zh-TW" altLang="en-US" b="1" dirty="0">
                <a:solidFill>
                  <a:srgbClr val="FF495C"/>
                </a:solidFill>
              </a:rPr>
              <a:t>尊重</a:t>
            </a:r>
            <a:r>
              <a:rPr lang="zh-TW" altLang="en-US" dirty="0"/>
              <a:t>各自的隱私並保持適當的空間，友情就能更細水長流喔！</a:t>
            </a:r>
            <a:endParaRPr lang="en-US" altLang="zh-TW" dirty="0"/>
          </a:p>
          <a:p>
            <a:pPr algn="just"/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27734"/>
            <a:ext cx="3034780" cy="20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4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</a:t>
            </a:r>
            <a:r>
              <a:rPr lang="zh-TW" altLang="en-US" dirty="0"/>
              <a:t>　貳、初級團體的關係與建立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二、尊重他人的愛情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96470" cy="3168352"/>
          </a:xfrm>
        </p:spPr>
        <p:txBody>
          <a:bodyPr>
            <a:normAutofit/>
          </a:bodyPr>
          <a:lstStyle/>
          <a:p>
            <a:pPr algn="just" hangingPunct="0">
              <a:lnSpc>
                <a:spcPts val="3200"/>
              </a:lnSpc>
            </a:pPr>
            <a:r>
              <a:rPr lang="zh-TW" altLang="en-US" spc="0" dirty="0" smtClean="0"/>
              <a:t>高職學生</a:t>
            </a:r>
            <a:r>
              <a:rPr lang="zh-TW" altLang="en-US" spc="0" dirty="0"/>
              <a:t>正值青春年華，易對愛情抱持憧憬，期望與他人建立情愛關係，但也</a:t>
            </a:r>
            <a:r>
              <a:rPr lang="zh-TW" altLang="en-US" b="1" spc="0" dirty="0">
                <a:solidFill>
                  <a:srgbClr val="FF495C"/>
                </a:solidFill>
              </a:rPr>
              <a:t>常忽略個體自主性</a:t>
            </a:r>
            <a:r>
              <a:rPr lang="zh-TW" altLang="en-US" spc="0" dirty="0"/>
              <a:t>，占有慾太強而陷於泥沼中，甚至造成自殘或情殺等無法挽回的悲劇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  <p:grpSp>
        <p:nvGrpSpPr>
          <p:cNvPr id="8" name="群組 7"/>
          <p:cNvGrpSpPr/>
          <p:nvPr/>
        </p:nvGrpSpPr>
        <p:grpSpPr>
          <a:xfrm>
            <a:off x="5364088" y="1774821"/>
            <a:ext cx="3096344" cy="3029177"/>
            <a:chOff x="5364088" y="1774821"/>
            <a:chExt cx="3096344" cy="3029177"/>
          </a:xfrm>
        </p:grpSpPr>
        <p:grpSp>
          <p:nvGrpSpPr>
            <p:cNvPr id="7" name="群組 6"/>
            <p:cNvGrpSpPr/>
            <p:nvPr/>
          </p:nvGrpSpPr>
          <p:grpSpPr>
            <a:xfrm>
              <a:off x="5364088" y="1774821"/>
              <a:ext cx="3096344" cy="3029177"/>
              <a:chOff x="5364088" y="1774821"/>
              <a:chExt cx="3096344" cy="3029177"/>
            </a:xfrm>
          </p:grpSpPr>
          <p:pic>
            <p:nvPicPr>
              <p:cNvPr id="5" name="圖片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437"/>
              <a:stretch/>
            </p:blipFill>
            <p:spPr>
              <a:xfrm>
                <a:off x="5481228" y="1774821"/>
                <a:ext cx="2880320" cy="1815082"/>
              </a:xfrm>
              <a:prstGeom prst="rect">
                <a:avLst/>
              </a:prstGeom>
            </p:spPr>
          </p:pic>
          <p:sp>
            <p:nvSpPr>
              <p:cNvPr id="6" name="矩形 5"/>
              <p:cNvSpPr/>
              <p:nvPr/>
            </p:nvSpPr>
            <p:spPr>
              <a:xfrm>
                <a:off x="5364088" y="3603669"/>
                <a:ext cx="309634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113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保護服務專線</a:t>
                </a:r>
              </a:p>
              <a:p>
                <a:pPr algn="just"/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專為遭受性侵害、家庭暴力及需要保護之兒童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24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小時緊急救援通報及專業諮詢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服務</a:t>
                </a:r>
                <a:endPara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9215" y="3707882"/>
              <a:ext cx="144382" cy="144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010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p.6</a:t>
            </a:r>
            <a:r>
              <a:rPr lang="zh-TW" altLang="en-US" dirty="0"/>
              <a:t>　貳、初級團體的關係與建立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三、家是我們的避風港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在親密關係中，對青少年最具影響力的是</a:t>
            </a:r>
            <a:r>
              <a:rPr lang="zh-TW" altLang="en-US" b="1" dirty="0">
                <a:solidFill>
                  <a:srgbClr val="FF495C"/>
                </a:solidFill>
              </a:rPr>
              <a:t>愛情</a:t>
            </a:r>
            <a:r>
              <a:rPr lang="zh-TW" altLang="en-US" dirty="0"/>
              <a:t>與</a:t>
            </a:r>
            <a:r>
              <a:rPr lang="zh-TW" altLang="en-US" b="1" dirty="0">
                <a:solidFill>
                  <a:srgbClr val="FF495C"/>
                </a:solidFill>
              </a:rPr>
              <a:t>家庭</a:t>
            </a:r>
            <a:r>
              <a:rPr lang="zh-TW" altLang="en-US" dirty="0"/>
              <a:t>，二者都涉及個體自主的界線。</a:t>
            </a:r>
            <a:endParaRPr lang="en-US" altLang="zh-TW" dirty="0"/>
          </a:p>
          <a:p>
            <a:pPr algn="just"/>
            <a:r>
              <a:rPr lang="zh-TW" altLang="en-US" dirty="0"/>
              <a:t>心理學家</a:t>
            </a:r>
            <a:r>
              <a:rPr lang="zh-TW" altLang="en-US" b="1" dirty="0">
                <a:solidFill>
                  <a:srgbClr val="FF495C"/>
                </a:solidFill>
              </a:rPr>
              <a:t>布羅斯（</a:t>
            </a:r>
            <a:r>
              <a:rPr lang="en-US" altLang="zh-TW" b="1" dirty="0">
                <a:solidFill>
                  <a:srgbClr val="FF495C"/>
                </a:solidFill>
              </a:rPr>
              <a:t>Peter </a:t>
            </a:r>
            <a:r>
              <a:rPr lang="en-US" altLang="zh-TW" b="1" dirty="0" err="1">
                <a:solidFill>
                  <a:srgbClr val="FF495C"/>
                </a:solidFill>
              </a:rPr>
              <a:t>Blos</a:t>
            </a:r>
            <a:r>
              <a:rPr lang="zh-TW" altLang="en-US" b="1" dirty="0">
                <a:solidFill>
                  <a:srgbClr val="FF495C"/>
                </a:solidFill>
              </a:rPr>
              <a:t>）</a:t>
            </a:r>
            <a:r>
              <a:rPr lang="zh-TW" altLang="en-US" dirty="0"/>
              <a:t>提出</a:t>
            </a:r>
            <a:r>
              <a:rPr lang="zh-TW" altLang="en-US" b="1" dirty="0">
                <a:solidFill>
                  <a:srgbClr val="FF495C"/>
                </a:solidFill>
              </a:rPr>
              <a:t>「</a:t>
            </a:r>
            <a:r>
              <a:rPr lang="zh-TW" altLang="en-US" b="1" dirty="0" smtClean="0">
                <a:solidFill>
                  <a:srgbClr val="FF495C"/>
                </a:solidFill>
              </a:rPr>
              <a:t>分離</a:t>
            </a:r>
            <a:r>
              <a:rPr lang="en-US" altLang="zh-TW" b="1" dirty="0" smtClean="0">
                <a:solidFill>
                  <a:srgbClr val="FF495C"/>
                </a:solidFill>
              </a:rPr>
              <a:t>—</a:t>
            </a:r>
            <a:r>
              <a:rPr lang="zh-TW" altLang="en-US" b="1" dirty="0" smtClean="0">
                <a:solidFill>
                  <a:srgbClr val="FF495C"/>
                </a:solidFill>
              </a:rPr>
              <a:t>個體</a:t>
            </a:r>
            <a:r>
              <a:rPr lang="zh-TW" altLang="en-US" b="1" dirty="0">
                <a:solidFill>
                  <a:srgbClr val="FF495C"/>
                </a:solidFill>
              </a:rPr>
              <a:t>化」</a:t>
            </a:r>
            <a:r>
              <a:rPr lang="zh-TW" altLang="en-US" dirty="0"/>
              <a:t>理論，認為青少年常會想要</a:t>
            </a:r>
            <a:r>
              <a:rPr lang="zh-TW" altLang="en-US" b="1" dirty="0">
                <a:solidFill>
                  <a:srgbClr val="FF495C"/>
                </a:solidFill>
              </a:rPr>
              <a:t>展現獨立自主性</a:t>
            </a:r>
            <a:r>
              <a:rPr lang="zh-TW" altLang="en-US" dirty="0"/>
              <a:t>，以脫離對父母的依賴。</a:t>
            </a:r>
          </a:p>
        </p:txBody>
      </p:sp>
    </p:spTree>
    <p:extLst>
      <p:ext uri="{BB962C8B-B14F-4D97-AF65-F5344CB8AC3E}">
        <p14:creationId xmlns:p14="http://schemas.microsoft.com/office/powerpoint/2010/main" val="6011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p.7</a:t>
            </a:r>
            <a:r>
              <a:rPr lang="zh-TW" altLang="en-US" dirty="0"/>
              <a:t>　貳、初級團體的關係與建立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635646"/>
            <a:ext cx="7560766" cy="576064"/>
          </a:xfrm>
        </p:spPr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分離</a:t>
            </a:r>
            <a:r>
              <a:rPr lang="en-US" altLang="zh-TW" dirty="0">
                <a:solidFill>
                  <a:srgbClr val="256EFF"/>
                </a:solidFill>
              </a:rPr>
              <a:t>—</a:t>
            </a:r>
            <a:r>
              <a:rPr lang="zh-TW" altLang="en-US" dirty="0" smtClean="0">
                <a:solidFill>
                  <a:srgbClr val="256EFF"/>
                </a:solidFill>
              </a:rPr>
              <a:t>個體</a:t>
            </a:r>
            <a:r>
              <a:rPr lang="zh-TW" altLang="en-US" dirty="0">
                <a:solidFill>
                  <a:srgbClr val="256EFF"/>
                </a:solidFill>
              </a:rPr>
              <a:t>化</a:t>
            </a:r>
            <a:endParaRPr lang="en-US" altLang="zh-TW" dirty="0">
              <a:solidFill>
                <a:srgbClr val="256EFF"/>
              </a:solidFill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75008331"/>
              </p:ext>
            </p:extLst>
          </p:nvPr>
        </p:nvGraphicFramePr>
        <p:xfrm>
          <a:off x="684410" y="2211710"/>
          <a:ext cx="755999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480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著重階段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青少年階段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發展重點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青少年與父母間依附關係轉變，逐漸脫離對家庭的依賴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擺脫家庭、父母情感上的依賴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個體化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尊重對方的個體自主，良性溝通，達親子間可接受的界限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8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p.6</a:t>
            </a:r>
            <a:r>
              <a:rPr lang="zh-TW" altLang="en-US" dirty="0"/>
              <a:t>　貳、初級團體的關係與建立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三、家是我們的避風港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家庭是社會結構中</a:t>
            </a:r>
            <a:r>
              <a:rPr lang="zh-TW" altLang="en-US" b="1" dirty="0">
                <a:solidFill>
                  <a:srgbClr val="FF495C"/>
                </a:solidFill>
              </a:rPr>
              <a:t>最基本的單位</a:t>
            </a:r>
            <a:r>
              <a:rPr lang="zh-TW" altLang="en-US" dirty="0"/>
              <a:t>，成員持續緊密接觸，對個人影響極大。家庭</a:t>
            </a:r>
            <a:r>
              <a:rPr lang="zh-TW" altLang="en-US" dirty="0" smtClean="0"/>
              <a:t>成員</a:t>
            </a:r>
            <a:r>
              <a:rPr lang="zh-TW" altLang="en-US" dirty="0"/>
              <a:t>惟</a:t>
            </a:r>
            <a:r>
              <a:rPr lang="zh-TW" altLang="en-US" dirty="0" smtClean="0"/>
              <a:t>有</a:t>
            </a:r>
            <a:r>
              <a:rPr lang="zh-TW" altLang="en-US" dirty="0"/>
              <a:t>互相尊重，彼此溝通，才能解除</a:t>
            </a:r>
            <a:r>
              <a:rPr lang="zh-TW" altLang="en-US" b="1" dirty="0">
                <a:solidFill>
                  <a:srgbClr val="FF495C"/>
                </a:solidFill>
              </a:rPr>
              <a:t>家暴、親子代溝、離婚</a:t>
            </a:r>
            <a:r>
              <a:rPr lang="zh-TW" altLang="en-US" dirty="0"/>
              <a:t>等問題。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230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團體與親密</a:t>
            </a:r>
            <a:endParaRPr lang="en-US" altLang="zh-TW" dirty="0"/>
          </a:p>
          <a:p>
            <a:r>
              <a:rPr lang="zh-TW" altLang="en-US" dirty="0"/>
              <a:t>關係面面觀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75"/>
          <a:stretch/>
        </p:blipFill>
        <p:spPr>
          <a:xfrm>
            <a:off x="-191747" y="339502"/>
            <a:ext cx="6648699" cy="567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6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團體與親密</a:t>
            </a:r>
            <a:endParaRPr lang="en-US" altLang="zh-TW" dirty="0"/>
          </a:p>
          <a:p>
            <a:r>
              <a:rPr lang="zh-TW" altLang="en-US" dirty="0"/>
              <a:t>關係面面觀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8" r="15869" b="22647"/>
          <a:stretch/>
        </p:blipFill>
        <p:spPr>
          <a:xfrm>
            <a:off x="-65351" y="339502"/>
            <a:ext cx="6532257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 hangingPunct="0"/>
            <a:r>
              <a:rPr lang="zh-TW" altLang="en-US" dirty="0"/>
              <a:t>鐵達尼號在</a:t>
            </a:r>
            <a:r>
              <a:rPr lang="en-US" altLang="zh-TW" dirty="0" smtClean="0"/>
              <a:t>1912</a:t>
            </a:r>
            <a:r>
              <a:rPr lang="zh-TW" altLang="en-US" dirty="0" smtClean="0"/>
              <a:t>年</a:t>
            </a:r>
            <a:r>
              <a:rPr lang="zh-TW" altLang="en-US" dirty="0"/>
              <a:t>沉沒的故事多次被選為電影題材，有幾個數據值得省思，首先，船上的婦女和兒童有</a:t>
            </a:r>
            <a:r>
              <a:rPr lang="en-US" altLang="zh-TW" dirty="0"/>
              <a:t>69</a:t>
            </a:r>
            <a:r>
              <a:rPr lang="zh-TW" altLang="en-US" dirty="0"/>
              <a:t>％獲救，但只有</a:t>
            </a:r>
            <a:r>
              <a:rPr lang="en-US" altLang="zh-TW" dirty="0"/>
              <a:t>17</a:t>
            </a:r>
            <a:r>
              <a:rPr lang="en-US" altLang="zh-TW" dirty="0" smtClean="0"/>
              <a:t>%</a:t>
            </a:r>
            <a:r>
              <a:rPr lang="zh-TW" altLang="en-US" dirty="0" smtClean="0"/>
              <a:t>的</a:t>
            </a:r>
            <a:r>
              <a:rPr lang="zh-TW" altLang="en-US" dirty="0"/>
              <a:t>男人獲救；其次，坐在頭等艙的男人有</a:t>
            </a:r>
            <a:r>
              <a:rPr lang="en-US" altLang="zh-TW" dirty="0"/>
              <a:t>60</a:t>
            </a:r>
            <a:r>
              <a:rPr lang="en-US" altLang="zh-TW" dirty="0" smtClean="0"/>
              <a:t>%</a:t>
            </a:r>
            <a:r>
              <a:rPr lang="zh-TW" altLang="en-US" dirty="0" smtClean="0"/>
              <a:t>獲救</a:t>
            </a:r>
            <a:r>
              <a:rPr lang="zh-TW" altLang="en-US" dirty="0"/>
              <a:t>，遠高於坐在經濟艙者。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性別平等的省</a:t>
            </a:r>
            <a:r>
              <a:rPr lang="zh-TW" altLang="en-US" dirty="0" smtClean="0"/>
              <a:t>思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562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請同學們思考下列情境：</a:t>
            </a:r>
          </a:p>
          <a:p>
            <a:pPr marL="514350" indent="-514350" algn="just">
              <a:buFont typeface="Wingdings" panose="05000000000000000000" pitchFamily="2" charset="2"/>
              <a:buAutoNum type="circleNumWdWhitePlain"/>
            </a:pPr>
            <a:r>
              <a:rPr lang="zh-TW" altLang="en-US" dirty="0"/>
              <a:t>船長或船員依據什麼來要求男人禮讓救生艇給婦女、兒童？</a:t>
            </a:r>
            <a:endParaRPr lang="en-US" altLang="zh-TW" dirty="0"/>
          </a:p>
          <a:p>
            <a:pPr marL="514350" indent="-514350" algn="just">
              <a:buFont typeface="Wingdings" panose="05000000000000000000" pitchFamily="2" charset="2"/>
              <a:buAutoNum type="circleNumWdWhitePlain"/>
            </a:pPr>
            <a:r>
              <a:rPr lang="zh-TW" altLang="en-US" dirty="0"/>
              <a:t>為何大部分的男人明知會死仍然禮讓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性別平等的省思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170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14350" indent="-514350" algn="just">
              <a:buFont typeface="Wingdings" panose="05000000000000000000" pitchFamily="2" charset="2"/>
              <a:buAutoNum type="circleNumWdWhitePlain" startAt="3"/>
            </a:pPr>
            <a:r>
              <a:rPr lang="zh-TW" altLang="en-US" dirty="0"/>
              <a:t>為何坐在頭等艙的男人可以不用禮讓救生艇給婦女、兒童？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性別平等的省思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zh-TW" altLang="en-US" dirty="0"/>
              <a:t>　壹、性別關係與平等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5960">
            <a:off x="846197" y="2278095"/>
            <a:ext cx="6840760" cy="3420380"/>
          </a:xfrm>
          <a:prstGeom prst="rect">
            <a:avLst/>
          </a:prstGeom>
        </p:spPr>
      </p:pic>
      <p:sp>
        <p:nvSpPr>
          <p:cNvPr id="6" name="頁尾版面配置區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028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 hangingPunct="0"/>
            <a:r>
              <a:rPr lang="zh-TW" altLang="en-US" b="1" dirty="0">
                <a:solidFill>
                  <a:srgbClr val="FF495C"/>
                </a:solidFill>
              </a:rPr>
              <a:t>參考答案：鐵達尼號沉沒了，死者大都是男人，因為當時的社會規範要求男人須把救生艇禮讓給婦孺；然而頭等艙的男人卻可優先逃生，可見當時社會階層存在不平等現象</a:t>
            </a:r>
            <a:r>
              <a:rPr lang="zh-TW" altLang="en-US" b="1" dirty="0" smtClean="0">
                <a:solidFill>
                  <a:srgbClr val="FF495C"/>
                </a:solidFill>
              </a:rPr>
              <a:t>。</a:t>
            </a:r>
            <a:endParaRPr lang="zh-TW" altLang="en-US" b="1" dirty="0">
              <a:solidFill>
                <a:srgbClr val="FF495C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性別平等的省</a:t>
            </a:r>
            <a:r>
              <a:rPr lang="zh-TW" altLang="en-US" dirty="0" smtClean="0"/>
              <a:t>思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zh-TW" altLang="en-US" dirty="0"/>
              <a:t>　壹、性別關係與平等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043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性騷擾之認定著重於下列何者的主觀感受？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）行為人（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被害人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）法官（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）調查人員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123830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性騷擾之認定著重於下列何者的主觀感受？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）行為人（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）被害人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）法官（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）調查人員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408479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性騷擾之認定著重於下列何者的主觀感受？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）行為人（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）被害人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）法官（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）調查人員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363838"/>
            <a:ext cx="4248472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580112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27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性騷擾之認定著重於下列何者的主觀感受？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）行為人（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）被害人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）法官（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）調查人員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00334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性騷擾之認定著重於下列何者的主觀感受？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）行為人（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）被害人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）法官（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）調查人員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11259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一個地區或國家的人口中，男性和女性的人數或比例，指的是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）性別差異（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）性別多元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）性別歧視（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）性別結構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18088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一個地區或國家的人口中，男性和女性的人數或比例，指的是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）性別差異（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）性別多元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）性別歧視（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）性別結構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65971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一個地區或國家的人口中，男性和女性的人數或比例，指的是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）性別差異（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）性別多元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）性別歧視（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）性別結構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38169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一個地區或國家的人口中，男性和女性的人數或比例，指的是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）性別差異（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）性別多元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）性別歧視（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）性別結構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51391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194421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一個地區或國家的人口中，男性和女性的人數或比例，指的是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）性別差異（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）性別多元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）性別歧視（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）性別結構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2787774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29183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363838"/>
            <a:ext cx="518457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63466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維基百科。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https://zh.wikipedia.org/wiki/%E5%B8%83%E5%90%89%E4%BA%BA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香港小童群益會性向無限計劃。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http://www.newtouch.net/liberalstudies/images/inner/icon_3a_table1.jpg</a:t>
            </a:r>
          </a:p>
        </p:txBody>
      </p:sp>
    </p:spTree>
    <p:extLst>
      <p:ext uri="{BB962C8B-B14F-4D97-AF65-F5344CB8AC3E}">
        <p14:creationId xmlns:p14="http://schemas.microsoft.com/office/powerpoint/2010/main" val="28163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9760</TotalTime>
  <Words>2530</Words>
  <Application>Microsoft Office PowerPoint</Application>
  <PresentationFormat>如螢幕大小 (16:9)</PresentationFormat>
  <Paragraphs>276</Paragraphs>
  <Slides>60</Slides>
  <Notes>9</Notes>
  <HiddenSlides>8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60</vt:i4>
      </vt:variant>
    </vt:vector>
  </HeadingPairs>
  <TitlesOfParts>
    <vt:vector size="70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user</cp:lastModifiedBy>
  <cp:revision>560</cp:revision>
  <dcterms:created xsi:type="dcterms:W3CDTF">2016-08-10T05:42:58Z</dcterms:created>
  <dcterms:modified xsi:type="dcterms:W3CDTF">2020-09-02T03:50:20Z</dcterms:modified>
</cp:coreProperties>
</file>