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8" r:id="rId2"/>
    <p:sldMasterId id="2147483689" r:id="rId3"/>
  </p:sldMasterIdLst>
  <p:notesMasterIdLst>
    <p:notesMasterId r:id="rId60"/>
  </p:notesMasterIdLst>
  <p:handoutMasterIdLst>
    <p:handoutMasterId r:id="rId61"/>
  </p:handoutMasterIdLst>
  <p:sldIdLst>
    <p:sldId id="464" r:id="rId4"/>
    <p:sldId id="463" r:id="rId5"/>
    <p:sldId id="473" r:id="rId6"/>
    <p:sldId id="468" r:id="rId7"/>
    <p:sldId id="469" r:id="rId8"/>
    <p:sldId id="470" r:id="rId9"/>
    <p:sldId id="422" r:id="rId10"/>
    <p:sldId id="465" r:id="rId11"/>
    <p:sldId id="466" r:id="rId12"/>
    <p:sldId id="427" r:id="rId13"/>
    <p:sldId id="424" r:id="rId14"/>
    <p:sldId id="421" r:id="rId15"/>
    <p:sldId id="426" r:id="rId16"/>
    <p:sldId id="423" r:id="rId17"/>
    <p:sldId id="428" r:id="rId18"/>
    <p:sldId id="429" r:id="rId19"/>
    <p:sldId id="430" r:id="rId20"/>
    <p:sldId id="431" r:id="rId21"/>
    <p:sldId id="432" r:id="rId22"/>
    <p:sldId id="433" r:id="rId23"/>
    <p:sldId id="434" r:id="rId24"/>
    <p:sldId id="435" r:id="rId25"/>
    <p:sldId id="437" r:id="rId26"/>
    <p:sldId id="438" r:id="rId27"/>
    <p:sldId id="439" r:id="rId28"/>
    <p:sldId id="440" r:id="rId29"/>
    <p:sldId id="442" r:id="rId30"/>
    <p:sldId id="443" r:id="rId31"/>
    <p:sldId id="478" r:id="rId32"/>
    <p:sldId id="448" r:id="rId33"/>
    <p:sldId id="471" r:id="rId34"/>
    <p:sldId id="472" r:id="rId35"/>
    <p:sldId id="476" r:id="rId36"/>
    <p:sldId id="480" r:id="rId37"/>
    <p:sldId id="481" r:id="rId38"/>
    <p:sldId id="445" r:id="rId39"/>
    <p:sldId id="446" r:id="rId40"/>
    <p:sldId id="477" r:id="rId41"/>
    <p:sldId id="479" r:id="rId42"/>
    <p:sldId id="447" r:id="rId43"/>
    <p:sldId id="450" r:id="rId44"/>
    <p:sldId id="475" r:id="rId45"/>
    <p:sldId id="467" r:id="rId46"/>
    <p:sldId id="474" r:id="rId47"/>
    <p:sldId id="453" r:id="rId48"/>
    <p:sldId id="454" r:id="rId49"/>
    <p:sldId id="455" r:id="rId50"/>
    <p:sldId id="457" r:id="rId51"/>
    <p:sldId id="456" r:id="rId52"/>
    <p:sldId id="458" r:id="rId53"/>
    <p:sldId id="459" r:id="rId54"/>
    <p:sldId id="460" r:id="rId55"/>
    <p:sldId id="461" r:id="rId56"/>
    <p:sldId id="462" r:id="rId57"/>
    <p:sldId id="482" r:id="rId58"/>
    <p:sldId id="483" r:id="rId59"/>
  </p:sldIdLst>
  <p:sldSz cx="9144000" cy="5143500" type="screen16x9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34">
          <p15:clr>
            <a:srgbClr val="A4A3A4"/>
          </p15:clr>
        </p15:guide>
        <p15:guide id="2" pos="2880">
          <p15:clr>
            <a:srgbClr val="A4A3A4"/>
          </p15:clr>
        </p15:guide>
        <p15:guide id="3" pos="61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BA92"/>
    <a:srgbClr val="0BA360"/>
    <a:srgbClr val="38F9D7"/>
    <a:srgbClr val="43E97B"/>
    <a:srgbClr val="D4FCA1"/>
    <a:srgbClr val="96E6A1"/>
    <a:srgbClr val="D4FC79"/>
    <a:srgbClr val="FF495C"/>
    <a:srgbClr val="256EFF"/>
    <a:srgbClr val="8B72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85638" autoAdjust="0"/>
  </p:normalViewPr>
  <p:slideViewPr>
    <p:cSldViewPr>
      <p:cViewPr varScale="1">
        <p:scale>
          <a:sx n="115" d="100"/>
          <a:sy n="115" d="100"/>
        </p:scale>
        <p:origin x="330" y="102"/>
      </p:cViewPr>
      <p:guideLst>
        <p:guide orient="horz" pos="3034"/>
        <p:guide pos="2880"/>
        <p:guide pos="61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3928" y="2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19004B-2A1E-45D3-9FA8-1AA196F9067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76345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F4EF1-55A9-4904-B16C-C967EF91A99A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E8DA14-812D-4A25-8FEB-74039EE6AFA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8337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6316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88140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71633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740713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與神同行 </a:t>
            </a:r>
            <a:r>
              <a:rPr lang="en-US" altLang="zh-TW" dirty="0"/>
              <a:t>(</a:t>
            </a:r>
            <a:r>
              <a:rPr lang="zh-TW" altLang="en-US" dirty="0"/>
              <a:t>電影</a:t>
            </a:r>
            <a:r>
              <a:rPr lang="en-US" altLang="zh-TW" dirty="0"/>
              <a:t>)</a:t>
            </a:r>
            <a:r>
              <a:rPr lang="zh-TW" altLang="en-US" dirty="0"/>
              <a:t>（</a:t>
            </a:r>
            <a:r>
              <a:rPr lang="en-US" altLang="zh-TW" dirty="0"/>
              <a:t>2019</a:t>
            </a:r>
            <a:r>
              <a:rPr lang="zh-TW" altLang="en-US" dirty="0"/>
              <a:t>年</a:t>
            </a:r>
            <a:r>
              <a:rPr lang="en-US" altLang="zh-TW" dirty="0"/>
              <a:t>2</a:t>
            </a:r>
            <a:r>
              <a:rPr lang="zh-TW" altLang="en-US" dirty="0"/>
              <a:t>月</a:t>
            </a:r>
            <a:r>
              <a:rPr lang="en-US" altLang="zh-TW" dirty="0"/>
              <a:t>25</a:t>
            </a:r>
            <a:r>
              <a:rPr lang="zh-TW" altLang="en-US" dirty="0"/>
              <a:t>日）。維基百科。</a:t>
            </a:r>
          </a:p>
          <a:p>
            <a:r>
              <a:rPr lang="en-US" altLang="zh-TW" dirty="0"/>
              <a:t>2019</a:t>
            </a:r>
            <a:r>
              <a:rPr lang="zh-TW" altLang="en-US" dirty="0"/>
              <a:t>年</a:t>
            </a:r>
            <a:r>
              <a:rPr lang="en-US" altLang="zh-TW" dirty="0"/>
              <a:t>4</a:t>
            </a:r>
            <a:r>
              <a:rPr lang="zh-TW" altLang="en-US" dirty="0"/>
              <a:t>月</a:t>
            </a:r>
            <a:r>
              <a:rPr lang="en-US" altLang="zh-TW" dirty="0"/>
              <a:t>19</a:t>
            </a:r>
            <a:r>
              <a:rPr lang="zh-TW" altLang="en-US" dirty="0"/>
              <a:t>日，取自</a:t>
            </a:r>
            <a:r>
              <a:rPr lang="en-US" altLang="zh-TW" dirty="0"/>
              <a:t>https://zh.wikipedia.org/wiki/%E8%88%87%E7%A5%9E%E5%90%8C%E8%A1%8C_(%E9%9B%BB%E5%BD%B1)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913061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327628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538162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366185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54691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54691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54691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54691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10671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45059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6135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圖片來源珍</a:t>
            </a:r>
            <a:r>
              <a:rPr lang="zh-TW" altLang="en-US" dirty="0"/>
              <a:t>妮特（</a:t>
            </a:r>
            <a:r>
              <a:rPr lang="en-US" altLang="zh-TW" dirty="0"/>
              <a:t>2017</a:t>
            </a:r>
            <a:r>
              <a:rPr lang="zh-TW" altLang="en-US" dirty="0"/>
              <a:t>年</a:t>
            </a:r>
            <a:r>
              <a:rPr lang="en-US" altLang="zh-TW" dirty="0"/>
              <a:t>,11</a:t>
            </a:r>
            <a:r>
              <a:rPr lang="zh-TW" altLang="en-US" dirty="0"/>
              <a:t>月</a:t>
            </a:r>
            <a:r>
              <a:rPr lang="en-US" altLang="zh-TW" dirty="0"/>
              <a:t>23</a:t>
            </a:r>
            <a:r>
              <a:rPr lang="zh-TW" altLang="en-US" dirty="0"/>
              <a:t>日）。緬甸孟加拉同意兩月內遣返</a:t>
            </a:r>
            <a:r>
              <a:rPr lang="en-US" altLang="zh-TW" dirty="0"/>
              <a:t>60</a:t>
            </a:r>
            <a:r>
              <a:rPr lang="zh-TW" altLang="en-US" dirty="0"/>
              <a:t>萬羅興亞人。法國國際廣播電台。</a:t>
            </a:r>
          </a:p>
          <a:p>
            <a:r>
              <a:rPr lang="en-US" altLang="zh-TW" dirty="0"/>
              <a:t>2019</a:t>
            </a:r>
            <a:r>
              <a:rPr lang="zh-TW" altLang="en-US" dirty="0"/>
              <a:t>年</a:t>
            </a:r>
            <a:r>
              <a:rPr lang="en-US" altLang="zh-TW" dirty="0"/>
              <a:t>4</a:t>
            </a:r>
            <a:r>
              <a:rPr lang="zh-TW" altLang="en-US" dirty="0"/>
              <a:t>月</a:t>
            </a:r>
            <a:r>
              <a:rPr lang="en-US" altLang="zh-TW" dirty="0"/>
              <a:t>19</a:t>
            </a:r>
            <a:r>
              <a:rPr lang="zh-TW" altLang="en-US" dirty="0"/>
              <a:t>日，取自</a:t>
            </a:r>
            <a:r>
              <a:rPr lang="en-US" altLang="zh-TW" dirty="0"/>
              <a:t>http://trad.cn.rfi.fr/%E6%94%BF%E6%B2%BB/20171123-%E7%B7%AC%E7%94%B8%E5%AD%9F%E5%8A%A0%E6%8B%89%E5%90%8C%E6%84%8F2%E5%80%8B%E6%9C%88%E5%85%A7%E9%81%A3%E8%BF%9460%E8%90%AC%E7%BE%85%E8%88%88%E4%BA%9E%E4%BA%BA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30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78440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93907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57670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72193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國際特赦組織台灣分會（</a:t>
            </a:r>
            <a:r>
              <a:rPr lang="en-US" altLang="zh-TW" dirty="0" smtClean="0"/>
              <a:t>2020</a:t>
            </a:r>
            <a:r>
              <a:rPr lang="zh-TW" altLang="en-US" dirty="0" smtClean="0"/>
              <a:t>年</a:t>
            </a:r>
            <a:r>
              <a:rPr lang="en-US" altLang="zh-TW" dirty="0" smtClean="0"/>
              <a:t>4</a:t>
            </a:r>
            <a:r>
              <a:rPr lang="zh-TW" altLang="en-US" dirty="0" smtClean="0"/>
              <a:t>月</a:t>
            </a:r>
            <a:r>
              <a:rPr lang="en-US" altLang="zh-TW" dirty="0" smtClean="0"/>
              <a:t>21</a:t>
            </a:r>
            <a:r>
              <a:rPr lang="zh-TW" altLang="en-US" dirty="0" smtClean="0"/>
              <a:t>日）。</a:t>
            </a:r>
            <a:r>
              <a:rPr lang="en-US" altLang="zh-TW" dirty="0" smtClean="0"/>
              <a:t>2019</a:t>
            </a:r>
            <a:r>
              <a:rPr lang="zh-TW" altLang="en-US" dirty="0" smtClean="0"/>
              <a:t>全球死刑報告：事實及數據</a:t>
            </a:r>
            <a:endParaRPr lang="en-US" altLang="zh-TW" dirty="0" smtClean="0"/>
          </a:p>
          <a:p>
            <a:r>
              <a:rPr lang="en-US" altLang="zh-TW" dirty="0" smtClean="0"/>
              <a:t>2020</a:t>
            </a:r>
            <a:r>
              <a:rPr lang="zh-TW" altLang="en-US" dirty="0" smtClean="0"/>
              <a:t>年</a:t>
            </a:r>
            <a:r>
              <a:rPr lang="en-US" altLang="zh-TW" dirty="0" smtClean="0"/>
              <a:t>4</a:t>
            </a:r>
            <a:r>
              <a:rPr lang="zh-TW" altLang="en-US" dirty="0" smtClean="0"/>
              <a:t>月</a:t>
            </a:r>
            <a:r>
              <a:rPr lang="en-US" altLang="zh-TW" dirty="0" smtClean="0"/>
              <a:t>21</a:t>
            </a:r>
            <a:r>
              <a:rPr lang="zh-TW" altLang="en-US" dirty="0" smtClean="0"/>
              <a:t>日，</a:t>
            </a:r>
            <a:r>
              <a:rPr lang="zh-TW" altLang="en-US" dirty="0"/>
              <a:t>取</a:t>
            </a:r>
            <a:r>
              <a:rPr lang="zh-TW" altLang="en-US" dirty="0" smtClean="0"/>
              <a:t>自</a:t>
            </a:r>
            <a:r>
              <a:rPr lang="en-US" altLang="zh-TW" dirty="0" smtClean="0"/>
              <a:t>https://www.amnesty.tw/news/3405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36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226785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55898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17915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732908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zh-TW" sz="1200" b="1" dirty="0" smtClean="0">
                <a:latin typeface="微軟正黑體" pitchFamily="34" charset="-120"/>
                <a:ea typeface="微軟正黑體" pitchFamily="34" charset="-120"/>
              </a:rPr>
              <a:t>難民營</a:t>
            </a:r>
            <a:r>
              <a:rPr lang="zh-TW" altLang="zh-TW" sz="1200" b="1" dirty="0">
                <a:latin typeface="微軟正黑體" pitchFamily="34" charset="-120"/>
                <a:ea typeface="微軟正黑體" pitchFamily="34" charset="-120"/>
              </a:rPr>
              <a:t>的生活資源匱乏、疾病、衛生保健等物資的缺乏，以及在難民營的受教權、工作權、醫療權也難有好的待遇，甚至連基本的生命權都無法顧及</a:t>
            </a:r>
            <a:r>
              <a:rPr lang="zh-TW" altLang="en-US" sz="1200" b="1" dirty="0">
                <a:latin typeface="微軟正黑體" pitchFamily="34" charset="-120"/>
                <a:ea typeface="微軟正黑體" pitchFamily="34" charset="-120"/>
              </a:rPr>
              <a:t>。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7581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459334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寫信馬拉松，老師召集令！（</a:t>
            </a:r>
            <a:r>
              <a:rPr lang="en-US" altLang="zh-TW" dirty="0"/>
              <a:t>2015</a:t>
            </a:r>
            <a:r>
              <a:rPr lang="zh-TW" altLang="en-US" dirty="0"/>
              <a:t>年</a:t>
            </a:r>
            <a:r>
              <a:rPr lang="en-US" altLang="zh-TW" dirty="0"/>
              <a:t>,7</a:t>
            </a:r>
            <a:r>
              <a:rPr lang="zh-TW" altLang="en-US" dirty="0"/>
              <a:t>月</a:t>
            </a:r>
            <a:r>
              <a:rPr lang="en-US" altLang="zh-TW" dirty="0"/>
              <a:t>22</a:t>
            </a:r>
            <a:r>
              <a:rPr lang="zh-TW" altLang="en-US" dirty="0"/>
              <a:t>日）。國際特赦組織台灣分會。</a:t>
            </a:r>
          </a:p>
          <a:p>
            <a:r>
              <a:rPr lang="en-US" altLang="zh-TW" dirty="0"/>
              <a:t>2019</a:t>
            </a:r>
            <a:r>
              <a:rPr lang="zh-TW" altLang="en-US" dirty="0"/>
              <a:t>年</a:t>
            </a:r>
            <a:r>
              <a:rPr lang="en-US" altLang="zh-TW" dirty="0"/>
              <a:t>4</a:t>
            </a:r>
            <a:r>
              <a:rPr lang="zh-TW" altLang="en-US" dirty="0"/>
              <a:t>月</a:t>
            </a:r>
            <a:r>
              <a:rPr lang="en-US" altLang="zh-TW" dirty="0"/>
              <a:t>19</a:t>
            </a:r>
            <a:r>
              <a:rPr lang="zh-TW" altLang="en-US" dirty="0"/>
              <a:t>日，取自</a:t>
            </a:r>
            <a:r>
              <a:rPr lang="en-US" altLang="zh-TW" dirty="0"/>
              <a:t>https://www.amnesty.tw/news/1912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285627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7441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13.pn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3.png"/><Relationship Id="rId7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3.png"/><Relationship Id="rId7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4.pn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3.png"/><Relationship Id="rId7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4.pn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3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3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3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4495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61289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34015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直線接點 16"/>
          <p:cNvCxnSpPr/>
          <p:nvPr userDrawn="1"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圓角矩形 23"/>
          <p:cNvSpPr/>
          <p:nvPr userDrawn="1"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傳送</a:t>
            </a:r>
          </a:p>
        </p:txBody>
      </p:sp>
      <p:cxnSp>
        <p:nvCxnSpPr>
          <p:cNvPr id="25" name="直線接點 24"/>
          <p:cNvCxnSpPr/>
          <p:nvPr userDrawn="1"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 userDrawn="1"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輸入訊息</a:t>
            </a:r>
          </a:p>
        </p:txBody>
      </p:sp>
      <p:pic>
        <p:nvPicPr>
          <p:cNvPr id="27" name="圖片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5379" y="4194687"/>
            <a:ext cx="764490" cy="764490"/>
          </a:xfrm>
          <a:prstGeom prst="rect">
            <a:avLst/>
          </a:prstGeom>
        </p:spPr>
      </p:pic>
      <p:grpSp>
        <p:nvGrpSpPr>
          <p:cNvPr id="28" name="群組 27"/>
          <p:cNvGrpSpPr/>
          <p:nvPr userDrawn="1"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29" name="群組 28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1" name="橢圓 30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2" name="橢圓 31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3" name="橢圓 32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0" name="弧形 29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460140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有議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矩形 11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15" name="群組 14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16" name="橢圓 15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17" name="圖片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sp>
        <p:nvSpPr>
          <p:cNvPr id="22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3" name="群組 2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4" name="矩形 2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6" name="橢圓 2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7" name="直線接點 26"/>
              <p:cNvCxnSpPr>
                <a:stCxn id="2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628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63" y="1059582"/>
            <a:ext cx="25368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2641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電影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599"/>
            <a:ext cx="7848432" cy="2976875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文字方塊 37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66" name="群組 65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7" name="橢圓 66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8" name="圖片 6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72562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廣告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599"/>
            <a:ext cx="7848432" cy="2976875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880D1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7" name="Picture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66" name="群組 65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7" name="橢圓 66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8" name="圖片 6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46845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補給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599"/>
            <a:ext cx="7848432" cy="2976875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3" name="Picture 8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矩形 55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78137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粉絲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599"/>
            <a:ext cx="7848432" cy="2976875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82E8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6" name="Picture 9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04359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DI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599"/>
            <a:ext cx="7848432" cy="2976875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131840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61" name="Picture 1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0002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75747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4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矩形 3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38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40" name="矩形 39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41" name="群組 40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42" name="橢圓 41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3" name="直線接點 42"/>
              <p:cNvCxnSpPr>
                <a:stCxn id="42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4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文字方塊 28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25" name="群組 24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26" name="橢圓 25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27" name="圖片 2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40739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0587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grpSp>
        <p:nvGrpSpPr>
          <p:cNvPr id="48" name="群組 47"/>
          <p:cNvGrpSpPr/>
          <p:nvPr userDrawn="1"/>
        </p:nvGrpSpPr>
        <p:grpSpPr>
          <a:xfrm>
            <a:off x="611560" y="954428"/>
            <a:ext cx="575997" cy="575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49" name="橢圓 48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50" name="圖片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4" cstate="print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6" name="群組 35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7" name="橢圓 36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8" name="圖片 3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74304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案例探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7677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6" name="群組 35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7" name="橢圓 36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8" name="圖片 3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grpSp>
        <p:nvGrpSpPr>
          <p:cNvPr id="39" name="群組 38"/>
          <p:cNvGrpSpPr/>
          <p:nvPr userDrawn="1"/>
        </p:nvGrpSpPr>
        <p:grpSpPr>
          <a:xfrm>
            <a:off x="611560" y="954428"/>
            <a:ext cx="575997" cy="575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40" name="橢圓 3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1" name="圖片 4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  <p:pic>
        <p:nvPicPr>
          <p:cNvPr id="33" name="Picture 2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3659"/>
            <a:ext cx="21209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5976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圓角矩形 10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2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文字方塊 12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15" name="圖片 14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16" name="橢圓 15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7" name="橢圓 16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8" name="橢圓 17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2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2" name="矩形 21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3" name="群組 22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4" name="橢圓 23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5" name="直線接點 24"/>
              <p:cNvCxnSpPr>
                <a:stCxn id="24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6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700586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28" name="文字方塊 27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pic>
        <p:nvPicPr>
          <p:cNvPr id="29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3659"/>
            <a:ext cx="21209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0" name="群組 29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1" name="橢圓 30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2" name="圖片 3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sp>
        <p:nvSpPr>
          <p:cNvPr id="36" name="橢圓 35"/>
          <p:cNvSpPr/>
          <p:nvPr userDrawn="1"/>
        </p:nvSpPr>
        <p:spPr>
          <a:xfrm>
            <a:off x="2336416" y="1557923"/>
            <a:ext cx="576064" cy="57606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答</a:t>
            </a:r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37" name="群組 36"/>
          <p:cNvGrpSpPr/>
          <p:nvPr userDrawn="1"/>
        </p:nvGrpSpPr>
        <p:grpSpPr>
          <a:xfrm>
            <a:off x="611560" y="954428"/>
            <a:ext cx="575997" cy="575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8" name="橢圓 3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9" name="圖片 3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970582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55" name="群組 54"/>
          <p:cNvGrpSpPr/>
          <p:nvPr userDrawn="1"/>
        </p:nvGrpSpPr>
        <p:grpSpPr>
          <a:xfrm>
            <a:off x="323528" y="2571750"/>
            <a:ext cx="8280920" cy="1584176"/>
            <a:chOff x="323528" y="2571750"/>
            <a:chExt cx="8280920" cy="1584176"/>
          </a:xfrm>
        </p:grpSpPr>
        <p:sp>
          <p:nvSpPr>
            <p:cNvPr id="56" name="矩形 55"/>
            <p:cNvSpPr/>
            <p:nvPr/>
          </p:nvSpPr>
          <p:spPr>
            <a:xfrm>
              <a:off x="323528" y="2571750"/>
              <a:ext cx="8280920" cy="158417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1275440" y="3921892"/>
              <a:ext cx="616453" cy="933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圖源：</a:t>
              </a:r>
              <a:r>
                <a:rPr lang="en-US" altLang="zh-TW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https://join.gov.tw/</a:t>
              </a:r>
              <a:endParaRPr lang="zh-TW" altLang="en-US" sz="8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8" name="文字方塊 57"/>
            <p:cNvSpPr txBox="1"/>
            <p:nvPr/>
          </p:nvSpPr>
          <p:spPr>
            <a:xfrm>
              <a:off x="2987824" y="3003798"/>
              <a:ext cx="52565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TW" altLang="en-US" sz="2800" dirty="0"/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3203848" y="2634466"/>
              <a:ext cx="5256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spc="300" dirty="0" err="1">
                  <a:solidFill>
                    <a:srgbClr val="565D6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Youtube</a:t>
              </a:r>
              <a:endParaRPr lang="zh-TW" altLang="en-US" dirty="0">
                <a:solidFill>
                  <a:srgbClr val="565D6C"/>
                </a:solidFill>
              </a:endParaRPr>
            </a:p>
          </p:txBody>
        </p:sp>
      </p:grp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323528" y="2571750"/>
            <a:ext cx="2519363" cy="158417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10368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grpSp>
        <p:nvGrpSpPr>
          <p:cNvPr id="48" name="群組 47"/>
          <p:cNvGrpSpPr/>
          <p:nvPr userDrawn="1"/>
        </p:nvGrpSpPr>
        <p:grpSpPr>
          <a:xfrm>
            <a:off x="611560" y="954428"/>
            <a:ext cx="575997" cy="575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49" name="橢圓 48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50" name="圖片 4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4682717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一點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6444208" y="0"/>
            <a:ext cx="269979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7236296" y="48351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grpSp>
        <p:nvGrpSpPr>
          <p:cNvPr id="10" name="群組 9"/>
          <p:cNvGrpSpPr/>
          <p:nvPr userDrawn="1"/>
        </p:nvGrpSpPr>
        <p:grpSpPr>
          <a:xfrm>
            <a:off x="6660232" y="420802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1" name="橢圓 10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sp>
        <p:nvSpPr>
          <p:cNvPr id="18" name="文字方塊 17"/>
          <p:cNvSpPr txBox="1"/>
          <p:nvPr userDrawn="1"/>
        </p:nvSpPr>
        <p:spPr>
          <a:xfrm>
            <a:off x="7308304" y="77155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+mj-ea"/>
                <a:ea typeface="+mj-ea"/>
              </a:rPr>
              <a:t>5</a:t>
            </a:r>
            <a:r>
              <a:rPr lang="zh-TW" altLang="en-US" sz="1400" dirty="0">
                <a:latin typeface="+mj-ea"/>
                <a:ea typeface="+mj-ea"/>
              </a:rPr>
              <a:t>分鐘</a:t>
            </a:r>
          </a:p>
        </p:txBody>
      </p:sp>
      <p:pic>
        <p:nvPicPr>
          <p:cNvPr id="19" name="圖片 18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7884368" y="814775"/>
            <a:ext cx="288031" cy="231332"/>
          </a:xfrm>
          <a:prstGeom prst="rect">
            <a:avLst/>
          </a:prstGeom>
        </p:spPr>
      </p:pic>
      <p:sp>
        <p:nvSpPr>
          <p:cNvPr id="23" name="文字方塊 22"/>
          <p:cNvSpPr txBox="1"/>
          <p:nvPr userDrawn="1"/>
        </p:nvSpPr>
        <p:spPr>
          <a:xfrm>
            <a:off x="6444208" y="1276350"/>
            <a:ext cx="2627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</a:t>
            </a:r>
            <a:r>
              <a:rPr lang="zh-TW" altLang="en-US" sz="32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圖解一點靈</a:t>
            </a:r>
            <a:endParaRPr lang="en-US" altLang="zh-TW" sz="3200" b="1" dirty="0">
              <a:solidFill>
                <a:srgbClr val="FF495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0" y="771550"/>
            <a:ext cx="6444208" cy="36004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2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6627812" y="1924050"/>
            <a:ext cx="226466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6368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4" name="橢圓 13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6" name="橢圓 15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17" name="群組 16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600" y="1203597"/>
              <a:ext cx="570505" cy="572821"/>
            </a:xfrm>
            <a:prstGeom prst="ellipse">
              <a:avLst/>
            </a:prstGeom>
            <a:grpFill/>
          </p:spPr>
        </p:pic>
      </p:grpSp>
      <p:cxnSp>
        <p:nvCxnSpPr>
          <p:cNvPr id="21" name="直線接點 20"/>
          <p:cNvCxnSpPr/>
          <p:nvPr userDrawn="1"/>
        </p:nvCxnSpPr>
        <p:spPr>
          <a:xfrm>
            <a:off x="35496" y="4011910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 userDrawn="1"/>
        </p:nvSpPr>
        <p:spPr>
          <a:xfrm>
            <a:off x="179512" y="401191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prstClr val="black"/>
                </a:solidFill>
                <a:latin typeface="新細明體"/>
              </a:rPr>
              <a:t>選擇輸入訊息</a:t>
            </a:r>
            <a:r>
              <a:rPr lang="en-US" altLang="zh-TW" dirty="0">
                <a:solidFill>
                  <a:prstClr val="black"/>
                </a:solidFill>
                <a:latin typeface="新細明體"/>
              </a:rPr>
              <a:t>…</a:t>
            </a:r>
            <a:endParaRPr lang="zh-TW" altLang="en-US" dirty="0">
              <a:solidFill>
                <a:prstClr val="black"/>
              </a:solidFill>
              <a:latin typeface="新細明體"/>
            </a:endParaRPr>
          </a:p>
        </p:txBody>
      </p:sp>
      <p:cxnSp>
        <p:nvCxnSpPr>
          <p:cNvPr id="23" name="直線接點 22"/>
          <p:cNvCxnSpPr/>
          <p:nvPr userDrawn="1"/>
        </p:nvCxnSpPr>
        <p:spPr>
          <a:xfrm>
            <a:off x="251520" y="408391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6034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（選項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3" name="橢圓 12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4" name="橢圓 13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2" name="直線接點 21"/>
          <p:cNvCxnSpPr/>
          <p:nvPr userDrawn="1"/>
        </p:nvCxnSpPr>
        <p:spPr>
          <a:xfrm>
            <a:off x="35496" y="4515966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群組 18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20" name="橢圓 1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21" name="圖片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600" y="1203597"/>
              <a:ext cx="570505" cy="572821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0783550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015483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22266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有議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矩形 11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sp>
        <p:nvSpPr>
          <p:cNvPr id="22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3" name="群組 2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4" name="矩形 2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6" name="橢圓 2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7" name="直線接點 26"/>
              <p:cNvCxnSpPr>
                <a:stCxn id="2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6439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63" y="1059582"/>
            <a:ext cx="25368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7" name="群組 36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8" name="橢圓 37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9" name="圖片 3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98429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微電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30006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文字方塊 37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56" name="群組 55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95565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廣告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30006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880D1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7" name="Picture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0254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補給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30006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3" name="Picture 8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矩形 55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24245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粉絲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30006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82E8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6" name="Picture 9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00229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DI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30006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131840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61" name="Picture 1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0002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99198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4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矩形 3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38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40" name="矩形 39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41" name="群組 40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42" name="橢圓 41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3" name="直線接點 42"/>
              <p:cNvCxnSpPr>
                <a:stCxn id="42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4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文字方塊 28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25" name="群組 24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26" name="橢圓 25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27" name="圖片 2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316620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3951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192572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直線接點 16"/>
          <p:cNvCxnSpPr/>
          <p:nvPr userDrawn="1"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圓角矩形 23"/>
          <p:cNvSpPr/>
          <p:nvPr userDrawn="1"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傳送</a:t>
            </a:r>
          </a:p>
        </p:txBody>
      </p:sp>
      <p:cxnSp>
        <p:nvCxnSpPr>
          <p:cNvPr id="25" name="直線接點 24"/>
          <p:cNvCxnSpPr/>
          <p:nvPr userDrawn="1"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 userDrawn="1"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輸入訊息</a:t>
            </a:r>
          </a:p>
        </p:txBody>
      </p:sp>
      <p:pic>
        <p:nvPicPr>
          <p:cNvPr id="27" name="圖片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576" y="4186436"/>
            <a:ext cx="761572" cy="761572"/>
          </a:xfrm>
          <a:prstGeom prst="rect">
            <a:avLst/>
          </a:prstGeom>
        </p:spPr>
      </p:pic>
      <p:grpSp>
        <p:nvGrpSpPr>
          <p:cNvPr id="28" name="群組 27"/>
          <p:cNvGrpSpPr/>
          <p:nvPr userDrawn="1"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29" name="群組 28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1" name="橢圓 30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2" name="橢圓 31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3" name="橢圓 32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0" name="弧形 29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19718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trike="noStrike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6" name="群組 35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7" name="橢圓 36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8" name="圖片 3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grpSp>
        <p:nvGrpSpPr>
          <p:cNvPr id="33" name="群組 32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4" name="橢圓 3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685314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案例探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700586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3659"/>
            <a:ext cx="21209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9" name="群組 38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0" name="橢圓 3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1" name="圖片 4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grpSp>
        <p:nvGrpSpPr>
          <p:cNvPr id="33" name="群組 32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4" name="橢圓 3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101624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圓角矩形 10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2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文字方塊 12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15" name="圖片 14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16" name="橢圓 15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7" name="橢圓 16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8" name="橢圓 17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2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2" name="矩形 21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3" name="群組 22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4" name="橢圓 23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5" name="直線接點 24"/>
              <p:cNvCxnSpPr>
                <a:stCxn id="24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6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700586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28" name="文字方塊 27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pic>
        <p:nvPicPr>
          <p:cNvPr id="29" name="Picture 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3659"/>
            <a:ext cx="21209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0" name="群組 29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1" name="橢圓 30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2" name="圖片 3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grpSp>
        <p:nvGrpSpPr>
          <p:cNvPr id="33" name="群組 32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4" name="橢圓 3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  <p:sp>
        <p:nvSpPr>
          <p:cNvPr id="36" name="橢圓 35"/>
          <p:cNvSpPr/>
          <p:nvPr userDrawn="1"/>
        </p:nvSpPr>
        <p:spPr>
          <a:xfrm>
            <a:off x="2336416" y="1557923"/>
            <a:ext cx="576064" cy="57606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答</a:t>
            </a:r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64225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sp>
        <p:nvSpPr>
          <p:cNvPr id="41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284412"/>
            <a:ext cx="7848798" cy="255587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2" name="群組 31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3" name="橢圓 3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4" name="圖片 3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5458442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55" name="群組 54"/>
          <p:cNvGrpSpPr/>
          <p:nvPr userDrawn="1"/>
        </p:nvGrpSpPr>
        <p:grpSpPr>
          <a:xfrm>
            <a:off x="323528" y="2571750"/>
            <a:ext cx="8280920" cy="1584176"/>
            <a:chOff x="323528" y="2571750"/>
            <a:chExt cx="8280920" cy="1584176"/>
          </a:xfrm>
        </p:grpSpPr>
        <p:sp>
          <p:nvSpPr>
            <p:cNvPr id="56" name="矩形 55"/>
            <p:cNvSpPr/>
            <p:nvPr/>
          </p:nvSpPr>
          <p:spPr>
            <a:xfrm>
              <a:off x="323528" y="2571750"/>
              <a:ext cx="8280920" cy="158417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1275440" y="3921892"/>
              <a:ext cx="616453" cy="933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圖源：</a:t>
              </a:r>
              <a:r>
                <a:rPr lang="en-US" altLang="zh-TW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https://join.gov.tw/</a:t>
              </a:r>
              <a:endParaRPr lang="zh-TW" altLang="en-US" sz="8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8" name="文字方塊 57"/>
            <p:cNvSpPr txBox="1"/>
            <p:nvPr/>
          </p:nvSpPr>
          <p:spPr>
            <a:xfrm>
              <a:off x="2987824" y="3003798"/>
              <a:ext cx="52565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TW" altLang="en-US" sz="2800" dirty="0"/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3203848" y="2634466"/>
              <a:ext cx="5256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spc="300" dirty="0" err="1">
                  <a:solidFill>
                    <a:srgbClr val="565D6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Youtube</a:t>
              </a:r>
              <a:endParaRPr lang="zh-TW" altLang="en-US" dirty="0">
                <a:solidFill>
                  <a:srgbClr val="565D6C"/>
                </a:solidFill>
              </a:endParaRPr>
            </a:p>
          </p:txBody>
        </p:sp>
      </p:grp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323528" y="2571750"/>
            <a:ext cx="2519363" cy="158417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10368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grpSp>
        <p:nvGrpSpPr>
          <p:cNvPr id="41" name="群組 40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42" name="橢圓 41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3" name="圖片 4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66063812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一點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6444208" y="0"/>
            <a:ext cx="269979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7236296" y="48351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8" name="文字方塊 17"/>
          <p:cNvSpPr txBox="1"/>
          <p:nvPr userDrawn="1"/>
        </p:nvSpPr>
        <p:spPr>
          <a:xfrm>
            <a:off x="7308304" y="77155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+mj-ea"/>
                <a:ea typeface="+mj-ea"/>
              </a:rPr>
              <a:t>5</a:t>
            </a:r>
            <a:r>
              <a:rPr lang="zh-TW" altLang="en-US" sz="1400" dirty="0">
                <a:latin typeface="+mj-ea"/>
                <a:ea typeface="+mj-ea"/>
              </a:rPr>
              <a:t>分鐘</a:t>
            </a:r>
          </a:p>
        </p:txBody>
      </p:sp>
      <p:pic>
        <p:nvPicPr>
          <p:cNvPr id="19" name="圖片 18"/>
          <p:cNvPicPr>
            <a:picLocks noChangeAspect="1"/>
          </p:cNvPicPr>
          <p:nvPr userDrawn="1"/>
        </p:nvPicPr>
        <p:blipFill rotWithShape="1"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7884368" y="814775"/>
            <a:ext cx="288031" cy="231332"/>
          </a:xfrm>
          <a:prstGeom prst="rect">
            <a:avLst/>
          </a:prstGeom>
        </p:spPr>
      </p:pic>
      <p:sp>
        <p:nvSpPr>
          <p:cNvPr id="23" name="文字方塊 22"/>
          <p:cNvSpPr txBox="1"/>
          <p:nvPr userDrawn="1"/>
        </p:nvSpPr>
        <p:spPr>
          <a:xfrm>
            <a:off x="6444208" y="1276350"/>
            <a:ext cx="2627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圖解一點靈</a:t>
            </a:r>
            <a:endParaRPr lang="en-US" altLang="zh-TW" sz="3200" b="1" dirty="0">
              <a:solidFill>
                <a:srgbClr val="FF495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0" y="771550"/>
            <a:ext cx="6444208" cy="36004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2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6468171" y="1924050"/>
            <a:ext cx="2559936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6660232" y="420802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4" name="橢圓 1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457125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>
        <p:tmplLst>
          <p:tmpl>
            <p:tnLst>
              <p:par>
                <p:cTn presetID="22" presetClass="entr" presetSubtype="8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4" name="橢圓 13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6" name="橢圓 15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1" name="直線接點 20"/>
          <p:cNvCxnSpPr/>
          <p:nvPr userDrawn="1"/>
        </p:nvCxnSpPr>
        <p:spPr>
          <a:xfrm>
            <a:off x="35496" y="4011910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 userDrawn="1"/>
        </p:nvSpPr>
        <p:spPr>
          <a:xfrm>
            <a:off x="179512" y="401191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prstClr val="black"/>
                </a:solidFill>
                <a:latin typeface="新細明體"/>
              </a:rPr>
              <a:t>選擇輸入訊息</a:t>
            </a:r>
            <a:r>
              <a:rPr lang="en-US" altLang="zh-TW" dirty="0">
                <a:solidFill>
                  <a:prstClr val="black"/>
                </a:solidFill>
                <a:latin typeface="新細明體"/>
              </a:rPr>
              <a:t>…</a:t>
            </a:r>
            <a:endParaRPr lang="zh-TW" altLang="en-US" dirty="0">
              <a:solidFill>
                <a:prstClr val="black"/>
              </a:solidFill>
              <a:latin typeface="新細明體"/>
            </a:endParaRPr>
          </a:p>
        </p:txBody>
      </p:sp>
      <p:cxnSp>
        <p:nvCxnSpPr>
          <p:cNvPr id="23" name="直線接點 22"/>
          <p:cNvCxnSpPr/>
          <p:nvPr userDrawn="1"/>
        </p:nvCxnSpPr>
        <p:spPr>
          <a:xfrm>
            <a:off x="251520" y="408391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群組 19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24" name="橢圓 2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25" name="圖片 2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600" y="1203597"/>
              <a:ext cx="570505" cy="572821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115003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（選項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3" name="橢圓 12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4" name="橢圓 13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2" name="直線接點 21"/>
          <p:cNvCxnSpPr/>
          <p:nvPr userDrawn="1"/>
        </p:nvCxnSpPr>
        <p:spPr>
          <a:xfrm>
            <a:off x="35496" y="4515966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群組 18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20" name="橢圓 1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21" name="圖片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600" y="1203597"/>
              <a:ext cx="570505" cy="572821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6924985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1687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6811767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3487169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669653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655029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5481544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7405857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5613846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983322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5754622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2656666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2F2F2">
              <a:alpha val="25098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zh-TW" altLang="en-US" sz="1400">
              <a:solidFill>
                <a:prstClr val="white"/>
              </a:solidFill>
            </a:endParaRPr>
          </a:p>
        </p:txBody>
      </p:sp>
      <p:pic>
        <p:nvPicPr>
          <p:cNvPr id="5" name="圖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662557"/>
            <a:ext cx="1086859" cy="37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177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slideLayout" Target="../slideLayouts/slideLayout39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8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2540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5" r:id="rId3"/>
    <p:sldLayoutId id="2147483666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7" r:id="rId15"/>
    <p:sldLayoutId id="2147483661" r:id="rId16"/>
    <p:sldLayoutId id="2147483662" r:id="rId17"/>
    <p:sldLayoutId id="2147483663" r:id="rId18"/>
    <p:sldLayoutId id="2147483664" r:id="rId1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2096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  <p:sldLayoutId id="2147483686" r:id="rId18"/>
    <p:sldLayoutId id="2147483687" r:id="rId19"/>
    <p:sldLayoutId id="2147483688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30737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2.png"/><Relationship Id="rId7" Type="http://schemas.openxmlformats.org/officeDocument/2006/relationships/slide" Target="slide45.xml"/><Relationship Id="rId2" Type="http://schemas.openxmlformats.org/officeDocument/2006/relationships/slide" Target="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19.png"/><Relationship Id="rId4" Type="http://schemas.openxmlformats.org/officeDocument/2006/relationships/slide" Target="slide15.xml"/><Relationship Id="rId9" Type="http://schemas.openxmlformats.org/officeDocument/2006/relationships/image" Target="../media/image2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ltn.tw/dqjJy5K" TargetMode="Externa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gJaLAyq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wLThdYe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slide" Target="slide1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jpg"/><Relationship Id="rId5" Type="http://schemas.openxmlformats.org/officeDocument/2006/relationships/slide" Target="slide20.xml"/><Relationship Id="rId4" Type="http://schemas.openxmlformats.org/officeDocument/2006/relationships/slide" Target="slide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taETvrY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Ch02&#24433;&#29255;-&#34909;&#31361;&#25136;&#20098;&#38627;&#27665;&#21696;&#34399;%20&#20729;&#20540;&#34909;&#31361;&#65311;&#20559;&#35211;&#30683;&#30462;&#65311;&#65288;16&#65306;18&#65289;.mp4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s1UzT3A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a7g8oLr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Ij9a29T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QpDfPy6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fO4CFKR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8.JP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Ch02&#24433;&#29255;-&#23531;&#20449;&#39340;&#25289;&#26494;&#22914;&#20309;&#36939;&#20316;&#65311;&#30475;&#30475;&#20320;&#23531;&#30340;&#20449;&#22914;&#20309;&#30332;&#25582;&#20316;&#29992;&#65281;&#65288;00&#65306;44&#65289;.mp4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48.xml"/><Relationship Id="rId2" Type="http://schemas.openxmlformats.org/officeDocument/2006/relationships/slide" Target="slide4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png"/><Relationship Id="rId5" Type="http://schemas.openxmlformats.org/officeDocument/2006/relationships/slide" Target="slide49.xml"/><Relationship Id="rId4" Type="http://schemas.openxmlformats.org/officeDocument/2006/relationships/slide" Target="slide4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" Target="slide45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5.png"/><Relationship Id="rId4" Type="http://schemas.microsoft.com/office/2007/relationships/hdphoto" Target="../media/hdphoto3.wdp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" Target="slide45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5.png"/><Relationship Id="rId4" Type="http://schemas.microsoft.com/office/2007/relationships/hdphoto" Target="../media/hdphoto3.wdp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" Target="slide5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5.png"/><Relationship Id="rId4" Type="http://schemas.microsoft.com/office/2007/relationships/hdphoto" Target="../media/hdphoto3.wdp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" Target="slide45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5.png"/><Relationship Id="rId4" Type="http://schemas.microsoft.com/office/2007/relationships/hdphoto" Target="../media/hdphoto3.wdp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" Target="slide53.xml"/><Relationship Id="rId2" Type="http://schemas.openxmlformats.org/officeDocument/2006/relationships/slide" Target="slide5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png"/><Relationship Id="rId5" Type="http://schemas.openxmlformats.org/officeDocument/2006/relationships/slide" Target="slide54.xml"/><Relationship Id="rId4" Type="http://schemas.openxmlformats.org/officeDocument/2006/relationships/slide" Target="slide5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" Target="slide5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5.png"/><Relationship Id="rId4" Type="http://schemas.microsoft.com/office/2007/relationships/hdphoto" Target="../media/hdphoto3.wdp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" Target="slide5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5.png"/><Relationship Id="rId4" Type="http://schemas.microsoft.com/office/2007/relationships/hdphoto" Target="../media/hdphoto3.wdp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" Target="slide5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5.png"/><Relationship Id="rId4" Type="http://schemas.microsoft.com/office/2007/relationships/hdphoto" Target="../media/hdphoto3.wdp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9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0" t="1919" r="29353" b="20647"/>
          <a:stretch/>
        </p:blipFill>
        <p:spPr>
          <a:xfrm>
            <a:off x="323529" y="195486"/>
            <a:ext cx="8280920" cy="4778880"/>
          </a:xfrm>
          <a:prstGeom prst="round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2267744" y="4516438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滑動螢幕以解鎖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1547664" y="987574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dirty="0"/>
          </a:p>
        </p:txBody>
      </p:sp>
      <p:sp>
        <p:nvSpPr>
          <p:cNvPr id="5" name="圆角矩形 74"/>
          <p:cNvSpPr/>
          <p:nvPr/>
        </p:nvSpPr>
        <p:spPr>
          <a:xfrm>
            <a:off x="2267744" y="4155926"/>
            <a:ext cx="4573587" cy="346075"/>
          </a:xfrm>
          <a:prstGeom prst="roundRect">
            <a:avLst>
              <a:gd name="adj" fmla="val 50000"/>
            </a:avLst>
          </a:prstGeom>
          <a:solidFill>
            <a:srgbClr val="F2F2F2">
              <a:alpha val="52157"/>
            </a:srgbClr>
          </a:solidFill>
          <a:ln w="952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8" rIns="68573" bIns="34288" anchor="ctr"/>
          <a:lstStyle/>
          <a:p>
            <a:pPr algn="ctr" defTabSz="914303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00">
              <a:solidFill>
                <a:prstClr val="white"/>
              </a:solidFill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2195735" y="4104456"/>
            <a:ext cx="792088" cy="1131590"/>
            <a:chOff x="2195735" y="3918418"/>
            <a:chExt cx="792088" cy="1131590"/>
          </a:xfrm>
        </p:grpSpPr>
        <p:sp>
          <p:nvSpPr>
            <p:cNvPr id="7" name="圓角矩形 6"/>
            <p:cNvSpPr/>
            <p:nvPr/>
          </p:nvSpPr>
          <p:spPr>
            <a:xfrm>
              <a:off x="2195735" y="3918418"/>
              <a:ext cx="768163" cy="59801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8" name="圖片 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6177"/>
            <a:stretch/>
          </p:blipFill>
          <p:spPr>
            <a:xfrm>
              <a:off x="2267744" y="4047430"/>
              <a:ext cx="720079" cy="1002578"/>
            </a:xfrm>
            <a:prstGeom prst="rect">
              <a:avLst/>
            </a:prstGeom>
          </p:spPr>
        </p:pic>
      </p:grpSp>
      <p:pic>
        <p:nvPicPr>
          <p:cNvPr id="10" name="圖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383" y="4486106"/>
            <a:ext cx="1086859" cy="37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029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118 3.08855E-6 L 0.04097 0.0030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9" y="1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0.04258 L 0.42778 -0.039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89" y="1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3635896" y="437195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滑動螢幕以解鎖</a:t>
            </a:r>
          </a:p>
        </p:txBody>
      </p:sp>
      <p:grpSp>
        <p:nvGrpSpPr>
          <p:cNvPr id="3" name="群組 2"/>
          <p:cNvGrpSpPr/>
          <p:nvPr/>
        </p:nvGrpSpPr>
        <p:grpSpPr>
          <a:xfrm>
            <a:off x="971600" y="4299942"/>
            <a:ext cx="720080" cy="576064"/>
            <a:chOff x="1115616" y="4299942"/>
            <a:chExt cx="720080" cy="576064"/>
          </a:xfrm>
        </p:grpSpPr>
        <p:sp>
          <p:nvSpPr>
            <p:cNvPr id="4" name="圓角矩形 3"/>
            <p:cNvSpPr/>
            <p:nvPr/>
          </p:nvSpPr>
          <p:spPr>
            <a:xfrm>
              <a:off x="1115616" y="4299942"/>
              <a:ext cx="720080" cy="576064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圓角矩形 4"/>
            <p:cNvSpPr/>
            <p:nvPr/>
          </p:nvSpPr>
          <p:spPr>
            <a:xfrm>
              <a:off x="1187624" y="4371950"/>
              <a:ext cx="555490" cy="43204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grpSp>
          <p:nvGrpSpPr>
            <p:cNvPr id="6" name="群組 5"/>
            <p:cNvGrpSpPr/>
            <p:nvPr/>
          </p:nvGrpSpPr>
          <p:grpSpPr>
            <a:xfrm>
              <a:off x="1278632" y="4443958"/>
              <a:ext cx="360040" cy="296416"/>
              <a:chOff x="1331640" y="4443958"/>
              <a:chExt cx="360040" cy="296416"/>
            </a:xfrm>
          </p:grpSpPr>
          <p:cxnSp>
            <p:nvCxnSpPr>
              <p:cNvPr id="7" name="直線接點 6"/>
              <p:cNvCxnSpPr/>
              <p:nvPr/>
            </p:nvCxnSpPr>
            <p:spPr>
              <a:xfrm>
                <a:off x="1331640" y="44439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直線接點 7"/>
              <p:cNvCxnSpPr/>
              <p:nvPr/>
            </p:nvCxnSpPr>
            <p:spPr>
              <a:xfrm>
                <a:off x="1619672" y="45963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線接點 8"/>
              <p:cNvCxnSpPr/>
              <p:nvPr/>
            </p:nvCxnSpPr>
            <p:spPr>
              <a:xfrm flipH="1">
                <a:off x="1619672" y="44439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線接點 9"/>
              <p:cNvCxnSpPr/>
              <p:nvPr/>
            </p:nvCxnSpPr>
            <p:spPr>
              <a:xfrm flipH="1">
                <a:off x="1331640" y="4587974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線接點 10"/>
              <p:cNvCxnSpPr/>
              <p:nvPr/>
            </p:nvCxnSpPr>
            <p:spPr>
              <a:xfrm>
                <a:off x="1403648" y="4587974"/>
                <a:ext cx="216024" cy="0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" name="圓角矩形 11"/>
          <p:cNvSpPr/>
          <p:nvPr/>
        </p:nvSpPr>
        <p:spPr>
          <a:xfrm>
            <a:off x="323528" y="195486"/>
            <a:ext cx="8352928" cy="4752528"/>
          </a:xfrm>
          <a:prstGeom prst="roundRect">
            <a:avLst/>
          </a:prstGeom>
          <a:gradFill>
            <a:gsLst>
              <a:gs pos="0">
                <a:srgbClr val="0BA360"/>
              </a:gs>
              <a:gs pos="100000">
                <a:srgbClr val="3CBA9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文字方塊 12"/>
          <p:cNvSpPr txBox="1"/>
          <p:nvPr/>
        </p:nvSpPr>
        <p:spPr>
          <a:xfrm>
            <a:off x="971600" y="691406"/>
            <a:ext cx="6540824" cy="175432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5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en-US" altLang="zh-TW" sz="5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5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章</a:t>
            </a:r>
            <a:endParaRPr lang="en-US" altLang="zh-TW" sz="5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人權保障</a:t>
            </a:r>
          </a:p>
        </p:txBody>
      </p:sp>
      <p:sp>
        <p:nvSpPr>
          <p:cNvPr id="14" name="矩形 13"/>
          <p:cNvSpPr/>
          <p:nvPr/>
        </p:nvSpPr>
        <p:spPr>
          <a:xfrm>
            <a:off x="971600" y="2643758"/>
            <a:ext cx="7632848" cy="576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800" b="1" dirty="0" err="1" smtClean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</a:t>
            </a:r>
            <a:r>
              <a:rPr lang="en-US" altLang="zh-TW" sz="2800" b="1" dirty="0" err="1" smtClean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u</a:t>
            </a:r>
            <a:r>
              <a:rPr lang="en-US" altLang="zh-TW" sz="2800" b="1" dirty="0" err="1" smtClean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</a:t>
            </a:r>
            <a:r>
              <a:rPr lang="en-US" altLang="zh-TW" sz="2800" b="1" dirty="0" err="1" smtClean="0">
                <a:solidFill>
                  <a:srgbClr val="F680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</a:t>
            </a:r>
            <a:r>
              <a:rPr lang="en-US" altLang="zh-TW" sz="2800" b="1" dirty="0" err="1" smtClean="0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</a:t>
            </a:r>
            <a:r>
              <a:rPr lang="en-US" altLang="zh-TW" sz="2800" b="1" dirty="0" err="1" smtClean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e</a:t>
            </a:r>
            <a:r>
              <a:rPr lang="en-US" altLang="zh-TW" sz="2800" b="1" dirty="0" err="1" smtClean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</a:t>
            </a:r>
            <a:r>
              <a:rPr lang="en-US" altLang="zh-TW" sz="2800" b="1" dirty="0" err="1" smtClean="0">
                <a:solidFill>
                  <a:srgbClr val="F680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</a:t>
            </a:r>
            <a:r>
              <a:rPr lang="zh-TW" altLang="en-US" sz="2800" dirty="0" smtClean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民主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的臺灣人們擁有哪些權利呢？</a:t>
            </a:r>
          </a:p>
        </p:txBody>
      </p:sp>
      <p:grpSp>
        <p:nvGrpSpPr>
          <p:cNvPr id="15" name="群組 14"/>
          <p:cNvGrpSpPr/>
          <p:nvPr/>
        </p:nvGrpSpPr>
        <p:grpSpPr>
          <a:xfrm>
            <a:off x="8203543" y="2698676"/>
            <a:ext cx="339278" cy="458809"/>
            <a:chOff x="10563304" y="487047"/>
            <a:chExt cx="1235693" cy="1671041"/>
          </a:xfrm>
        </p:grpSpPr>
        <p:grpSp>
          <p:nvGrpSpPr>
            <p:cNvPr id="16" name="群組 15"/>
            <p:cNvGrpSpPr/>
            <p:nvPr/>
          </p:nvGrpSpPr>
          <p:grpSpPr>
            <a:xfrm>
              <a:off x="10563304" y="487047"/>
              <a:ext cx="1235693" cy="1671041"/>
              <a:chOff x="8779348" y="1446785"/>
              <a:chExt cx="1467385" cy="1984365"/>
            </a:xfrm>
          </p:grpSpPr>
          <p:grpSp>
            <p:nvGrpSpPr>
              <p:cNvPr id="18" name="群組 17"/>
              <p:cNvGrpSpPr/>
              <p:nvPr/>
            </p:nvGrpSpPr>
            <p:grpSpPr>
              <a:xfrm>
                <a:off x="8779348" y="1446785"/>
                <a:ext cx="1467385" cy="1984365"/>
                <a:chOff x="9923059" y="1064254"/>
                <a:chExt cx="587412" cy="794364"/>
              </a:xfrm>
            </p:grpSpPr>
            <p:sp>
              <p:nvSpPr>
                <p:cNvPr id="20" name="圓角矩形 19"/>
                <p:cNvSpPr/>
                <p:nvPr/>
              </p:nvSpPr>
              <p:spPr>
                <a:xfrm>
                  <a:off x="10080467" y="1113370"/>
                  <a:ext cx="288032" cy="504056"/>
                </a:xfrm>
                <a:prstGeom prst="roundRect">
                  <a:avLst/>
                </a:prstGeom>
                <a:solidFill>
                  <a:srgbClr val="256E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21" name="弧形 20"/>
                <p:cNvSpPr/>
                <p:nvPr/>
              </p:nvSpPr>
              <p:spPr>
                <a:xfrm rot="19778102" flipH="1" flipV="1">
                  <a:off x="9923059" y="1064254"/>
                  <a:ext cx="587412" cy="676634"/>
                </a:xfrm>
                <a:prstGeom prst="arc">
                  <a:avLst>
                    <a:gd name="adj1" fmla="val 13548233"/>
                    <a:gd name="adj2" fmla="val 71851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cxnSp>
              <p:nvCxnSpPr>
                <p:cNvPr id="22" name="直線接點 21"/>
                <p:cNvCxnSpPr/>
                <p:nvPr/>
              </p:nvCxnSpPr>
              <p:spPr>
                <a:xfrm>
                  <a:off x="10219720" y="1737009"/>
                  <a:ext cx="0" cy="121609"/>
                </a:xfrm>
                <a:prstGeom prst="line">
                  <a:avLst/>
                </a:prstGeom>
                <a:ln w="28575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" name="橢圓 18"/>
              <p:cNvSpPr/>
              <p:nvPr/>
            </p:nvSpPr>
            <p:spPr>
              <a:xfrm>
                <a:off x="9189513" y="1452433"/>
                <a:ext cx="684075" cy="304034"/>
              </a:xfrm>
              <a:prstGeom prst="ellipse">
                <a:avLst/>
              </a:prstGeom>
              <a:solidFill>
                <a:srgbClr val="256E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17" name="橢圓 16"/>
            <p:cNvSpPr/>
            <p:nvPr/>
          </p:nvSpPr>
          <p:spPr>
            <a:xfrm>
              <a:off x="10908704" y="1451626"/>
              <a:ext cx="576063" cy="256028"/>
            </a:xfrm>
            <a:prstGeom prst="ellipse">
              <a:avLst/>
            </a:prstGeom>
            <a:solidFill>
              <a:srgbClr val="256E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cxnSp>
        <p:nvCxnSpPr>
          <p:cNvPr id="23" name="直線接點 22"/>
          <p:cNvCxnSpPr/>
          <p:nvPr/>
        </p:nvCxnSpPr>
        <p:spPr>
          <a:xfrm>
            <a:off x="2843808" y="2787774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群組 31"/>
          <p:cNvGrpSpPr/>
          <p:nvPr/>
        </p:nvGrpSpPr>
        <p:grpSpPr>
          <a:xfrm>
            <a:off x="971600" y="3507854"/>
            <a:ext cx="1224137" cy="1406004"/>
            <a:chOff x="971600" y="3507854"/>
            <a:chExt cx="1224137" cy="1406004"/>
          </a:xfrm>
        </p:grpSpPr>
        <p:grpSp>
          <p:nvGrpSpPr>
            <p:cNvPr id="33" name="群組 32"/>
            <p:cNvGrpSpPr/>
            <p:nvPr/>
          </p:nvGrpSpPr>
          <p:grpSpPr>
            <a:xfrm>
              <a:off x="971601" y="3507854"/>
              <a:ext cx="1224136" cy="1008112"/>
              <a:chOff x="1115617" y="4299942"/>
              <a:chExt cx="699506" cy="576064"/>
            </a:xfrm>
          </p:grpSpPr>
          <p:sp>
            <p:nvSpPr>
              <p:cNvPr id="43" name="圓角矩形 42">
                <a:hlinkClick r:id="rId2" action="ppaction://hlinksldjump"/>
              </p:cNvPr>
              <p:cNvSpPr/>
              <p:nvPr/>
            </p:nvSpPr>
            <p:spPr>
              <a:xfrm>
                <a:off x="1115617" y="4299942"/>
                <a:ext cx="699506" cy="576064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44" name="圓角矩形 43">
                <a:hlinkClick r:id="rId2" action="ppaction://hlinksldjump"/>
              </p:cNvPr>
              <p:cNvSpPr/>
              <p:nvPr/>
            </p:nvSpPr>
            <p:spPr>
              <a:xfrm>
                <a:off x="1187624" y="4371950"/>
                <a:ext cx="555490" cy="43204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grpSp>
            <p:nvGrpSpPr>
              <p:cNvPr id="45" name="群組 44"/>
              <p:cNvGrpSpPr/>
              <p:nvPr/>
            </p:nvGrpSpPr>
            <p:grpSpPr>
              <a:xfrm>
                <a:off x="1278632" y="4443958"/>
                <a:ext cx="360040" cy="288032"/>
                <a:chOff x="1331640" y="4443958"/>
                <a:chExt cx="360040" cy="288032"/>
              </a:xfrm>
            </p:grpSpPr>
            <p:cxnSp>
              <p:nvCxnSpPr>
                <p:cNvPr id="46" name="直線接點 45"/>
                <p:cNvCxnSpPr/>
                <p:nvPr/>
              </p:nvCxnSpPr>
              <p:spPr>
                <a:xfrm>
                  <a:off x="1331640" y="4443958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直線接點 46"/>
                <p:cNvCxnSpPr/>
                <p:nvPr/>
              </p:nvCxnSpPr>
              <p:spPr>
                <a:xfrm>
                  <a:off x="1619672" y="4587974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直線接點 47"/>
                <p:cNvCxnSpPr/>
                <p:nvPr/>
              </p:nvCxnSpPr>
              <p:spPr>
                <a:xfrm flipH="1">
                  <a:off x="1619672" y="4443958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直線接點 48"/>
                <p:cNvCxnSpPr/>
                <p:nvPr/>
              </p:nvCxnSpPr>
              <p:spPr>
                <a:xfrm flipH="1">
                  <a:off x="1331640" y="4587974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直線接點 49"/>
                <p:cNvCxnSpPr/>
                <p:nvPr/>
              </p:nvCxnSpPr>
              <p:spPr>
                <a:xfrm>
                  <a:off x="1403648" y="4587974"/>
                  <a:ext cx="216024" cy="0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34" name="Picture 5">
              <a:hlinkClick r:id="rId2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4443958"/>
              <a:ext cx="1182687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1" name="群組 50"/>
          <p:cNvGrpSpPr/>
          <p:nvPr/>
        </p:nvGrpSpPr>
        <p:grpSpPr>
          <a:xfrm>
            <a:off x="2654872" y="3472516"/>
            <a:ext cx="1358900" cy="1441342"/>
            <a:chOff x="2654872" y="3472516"/>
            <a:chExt cx="1358900" cy="1441342"/>
          </a:xfrm>
        </p:grpSpPr>
        <p:pic>
          <p:nvPicPr>
            <p:cNvPr id="52" name="Picture 4">
              <a:hlinkClick r:id="rId4" action="ppaction://hlinksldjump"/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12"/>
            <a:stretch/>
          </p:blipFill>
          <p:spPr bwMode="auto">
            <a:xfrm>
              <a:off x="2654872" y="3472516"/>
              <a:ext cx="1358900" cy="14396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3" name="Picture 7">
              <a:hlinkClick r:id="rId4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1241" y="4443958"/>
              <a:ext cx="1182687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4" name="群組 53"/>
          <p:cNvGrpSpPr/>
          <p:nvPr/>
        </p:nvGrpSpPr>
        <p:grpSpPr>
          <a:xfrm>
            <a:off x="4532039" y="3507854"/>
            <a:ext cx="1408113" cy="1406004"/>
            <a:chOff x="4532039" y="3507854"/>
            <a:chExt cx="1408113" cy="1406004"/>
          </a:xfrm>
        </p:grpSpPr>
        <p:grpSp>
          <p:nvGrpSpPr>
            <p:cNvPr id="55" name="群組 54"/>
            <p:cNvGrpSpPr/>
            <p:nvPr/>
          </p:nvGrpSpPr>
          <p:grpSpPr>
            <a:xfrm>
              <a:off x="4616923" y="3507854"/>
              <a:ext cx="1224136" cy="1008112"/>
              <a:chOff x="4424901" y="3507854"/>
              <a:chExt cx="1224136" cy="1008112"/>
            </a:xfrm>
          </p:grpSpPr>
          <p:sp>
            <p:nvSpPr>
              <p:cNvPr id="57" name="圓角矩形 56">
                <a:hlinkClick r:id="rId7" action="ppaction://hlinksldjump"/>
              </p:cNvPr>
              <p:cNvSpPr/>
              <p:nvPr/>
            </p:nvSpPr>
            <p:spPr>
              <a:xfrm>
                <a:off x="4424901" y="3507854"/>
                <a:ext cx="1224136" cy="1008112"/>
              </a:xfrm>
              <a:prstGeom prst="roundRect">
                <a:avLst/>
              </a:prstGeom>
              <a:solidFill>
                <a:srgbClr val="4286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pic>
            <p:nvPicPr>
              <p:cNvPr id="58" name="圖片 57">
                <a:hlinkClick r:id="rId7" action="ppaction://hlinksldjump"/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72205" y="3507854"/>
                <a:ext cx="969981" cy="973917"/>
              </a:xfrm>
              <a:prstGeom prst="rect">
                <a:avLst/>
              </a:prstGeom>
            </p:spPr>
          </p:pic>
        </p:grpSp>
        <p:pic>
          <p:nvPicPr>
            <p:cNvPr id="56" name="Picture 8">
              <a:hlinkClick r:id="rId7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2039" y="4443958"/>
              <a:ext cx="1408113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59" name="橢圓 58">
            <a:hlinkClick r:id="rId2" action="ppaction://hlinksldjump"/>
          </p:cNvPr>
          <p:cNvSpPr/>
          <p:nvPr/>
        </p:nvSpPr>
        <p:spPr>
          <a:xfrm>
            <a:off x="1835696" y="3364359"/>
            <a:ext cx="359519" cy="359519"/>
          </a:xfrm>
          <a:prstGeom prst="ellipse">
            <a:avLst/>
          </a:prstGeom>
          <a:solidFill>
            <a:schemeClr val="accent6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0" name="圖片 5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383" y="4486106"/>
            <a:ext cx="1086859" cy="37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669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 smtClean="0"/>
              <a:t>熔爐</a:t>
            </a:r>
            <a:endParaRPr lang="zh-TW" altLang="en-US" dirty="0"/>
          </a:p>
        </p:txBody>
      </p:sp>
      <p:sp>
        <p:nvSpPr>
          <p:cNvPr id="10" name="矩形 9">
            <a:hlinkClick r:id="rId2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12" name="橢圓 11">
              <a:hlinkClick r:id="rId2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等腰三角形 12">
              <a:hlinkClick r:id="rId2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：熔爐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(01:47)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＃影片來源：發行／總代理：車庫娛樂股份有限公司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5" name="文字方塊 14"/>
          <p:cNvSpPr txBox="1"/>
          <p:nvPr/>
        </p:nvSpPr>
        <p:spPr>
          <a:xfrm>
            <a:off x="3419872" y="3564165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（需有網路環境）</a:t>
            </a:r>
            <a:endParaRPr lang="zh-TW" altLang="en-US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7891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539552" y="1059681"/>
            <a:ext cx="863996" cy="863997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619672" y="915566"/>
            <a:ext cx="5976664" cy="4032448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熔爐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</a:p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這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是一個發生在韓國的真實事件。仁浩是個充滿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教學鬥志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的美術老師，但卻求職不順、有志難伸，直到他到光州聾啞學校應徵，本以為可以順利錄取，沒想到校長卻向他索賄五千萬韓元，仁浩迫於家計，只能答應，並期待教書後能改變家中環境。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261" y="4406106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7560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539552" y="1059681"/>
            <a:ext cx="863996" cy="863997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619672" y="915566"/>
            <a:ext cx="5976664" cy="4032448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任職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後，本以為能夠有愉悅的教學生涯，但仁浩常在廁所或空教室外聽到孩子痛苦的尖叫聲，學校老師都告訴仁浩只是學生不黯言語，隨意吼叫，但在仁浩暗中調查後發現，校長與教師、職員，集體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長期對學生性侵、施暴，孩子們生活在痛苦與恐懼中。</a:t>
            </a:r>
            <a:endParaRPr kumimoji="0" lang="zh-TW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261" y="4406106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093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539552" y="1059681"/>
            <a:ext cx="863996" cy="863997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619672" y="915566"/>
            <a:ext cx="6192688" cy="1368152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他決定不畏壓力挺身而出，勇敢揭發案情，最後將不肖師長告上法庭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。</a:t>
            </a:r>
            <a:endParaRPr kumimoji="0" lang="zh-TW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2915" y="1919454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圓角矩形圖說文字 6"/>
          <p:cNvSpPr/>
          <p:nvPr/>
        </p:nvSpPr>
        <p:spPr>
          <a:xfrm>
            <a:off x="1655764" y="2715766"/>
            <a:ext cx="6480720" cy="504056"/>
          </a:xfrm>
          <a:prstGeom prst="wedgeRoundRectCallout">
            <a:avLst>
              <a:gd name="adj1" fmla="val 57750"/>
              <a:gd name="adj2" fmla="val -26223"/>
              <a:gd name="adj3" fmla="val 16667"/>
            </a:avLst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若你看到同學被霸凌，你會如何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處理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  <a:endParaRPr kumimoji="0" lang="en-US" altLang="zh-TW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859782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5182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04416" cy="647700"/>
          </a:xfrm>
        </p:spPr>
        <p:txBody>
          <a:bodyPr/>
          <a:lstStyle/>
          <a:p>
            <a:pPr algn="just"/>
            <a:r>
              <a:rPr lang="zh-TW" altLang="en-US" dirty="0" smtClean="0"/>
              <a:t>人</a:t>
            </a:r>
            <a:r>
              <a:rPr lang="zh-TW" altLang="en-US" dirty="0"/>
              <a:t>死後要經過七大審判，都通過後才能夠投胎轉世，包含殺人、懶惰、</a:t>
            </a:r>
            <a:r>
              <a:rPr lang="zh-TW" altLang="en-US" dirty="0" smtClean="0"/>
              <a:t>說謊</a:t>
            </a:r>
            <a:r>
              <a:rPr lang="zh-TW" altLang="en-US" dirty="0"/>
              <a:t>、背叛、公義、暴力、孝順等七個判官的審判，死後的審判對於生前所做</a:t>
            </a:r>
            <a:r>
              <a:rPr lang="zh-TW" altLang="en-US" dirty="0" smtClean="0"/>
              <a:t>的事情</a:t>
            </a:r>
            <a:r>
              <a:rPr lang="zh-TW" altLang="en-US" dirty="0"/>
              <a:t>皆無所遁形，主角金自鴻在一次救火工作中為了救一位小女孩意外喪生</a:t>
            </a:r>
            <a:r>
              <a:rPr lang="zh-TW" altLang="en-US" dirty="0" smtClean="0"/>
              <a:t>，並</a:t>
            </a:r>
            <a:r>
              <a:rPr lang="zh-TW" altLang="en-US" dirty="0"/>
              <a:t>通過地獄接受</a:t>
            </a:r>
            <a:r>
              <a:rPr lang="zh-TW" altLang="en-US" dirty="0" smtClean="0"/>
              <a:t>審判。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b="1" dirty="0"/>
              <a:t>與神同行</a:t>
            </a:r>
            <a:endParaRPr lang="en-US" altLang="zh-TW" b="1" dirty="0"/>
          </a:p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</a:t>
            </a:r>
            <a:r>
              <a:rPr lang="en-US" altLang="zh-TW" dirty="0"/>
              <a:t>8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96830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04416" cy="647700"/>
          </a:xfrm>
        </p:spPr>
        <p:txBody>
          <a:bodyPr/>
          <a:lstStyle/>
          <a:p>
            <a:pPr algn="just"/>
            <a:r>
              <a:rPr lang="zh-TW" altLang="en-US" dirty="0" smtClean="0"/>
              <a:t>也</a:t>
            </a:r>
            <a:r>
              <a:rPr lang="zh-TW" altLang="en-US" dirty="0"/>
              <a:t>讓閱聽人自省是否做了什麼樣違反道德、倫理、</a:t>
            </a:r>
            <a:r>
              <a:rPr lang="zh-TW" altLang="en-US" dirty="0" smtClean="0"/>
              <a:t>法律的</a:t>
            </a:r>
            <a:r>
              <a:rPr lang="zh-TW" altLang="en-US" dirty="0"/>
              <a:t>事情，死後也將接受審判</a:t>
            </a:r>
            <a:r>
              <a:rPr lang="zh-TW" altLang="en-US" dirty="0" smtClean="0"/>
              <a:t>。</a:t>
            </a:r>
            <a:r>
              <a:rPr lang="zh-TW" altLang="en-US" dirty="0"/>
              <a:t>而「人死後將接受地獄的審判」，這些話只會</a:t>
            </a:r>
            <a:r>
              <a:rPr lang="zh-TW" altLang="en-US" dirty="0" smtClean="0"/>
              <a:t>出現</a:t>
            </a:r>
            <a:r>
              <a:rPr lang="zh-TW" altLang="en-US" dirty="0"/>
              <a:t>在宗教信仰中，教導人們為</a:t>
            </a:r>
            <a:r>
              <a:rPr lang="zh-TW" altLang="en-US" dirty="0" smtClean="0"/>
              <a:t>善。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b="1" dirty="0"/>
              <a:t>與神同行</a:t>
            </a:r>
            <a:endParaRPr lang="en-US" altLang="zh-TW" b="1" dirty="0"/>
          </a:p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p.8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12348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04416" cy="647700"/>
          </a:xfrm>
        </p:spPr>
        <p:txBody>
          <a:bodyPr/>
          <a:lstStyle/>
          <a:p>
            <a:pPr algn="just" hangingPunct="0"/>
            <a:r>
              <a:rPr lang="zh-TW" altLang="en-US" dirty="0" smtClean="0"/>
              <a:t>但</a:t>
            </a:r>
            <a:r>
              <a:rPr lang="zh-TW" altLang="en-US" dirty="0"/>
              <a:t>畢竟地獄太抽象，對於沒有宗教信仰的</a:t>
            </a:r>
            <a:r>
              <a:rPr lang="zh-TW" altLang="en-US" dirty="0" smtClean="0"/>
              <a:t>人們</a:t>
            </a:r>
            <a:r>
              <a:rPr lang="zh-TW" altLang="en-US" dirty="0"/>
              <a:t>，很難形成約束，要如何建立人與人之間不會互相侵犯權利的制度呢？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b="1" dirty="0"/>
              <a:t>與神同行</a:t>
            </a:r>
            <a:endParaRPr lang="en-US" altLang="zh-TW" b="1" dirty="0"/>
          </a:p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p.8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03944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b="1" dirty="0"/>
              <a:t>與神同行</a:t>
            </a:r>
            <a:endParaRPr lang="en-US" altLang="zh-TW" b="1" dirty="0"/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/>
          <a:lstStyle/>
          <a:p>
            <a:endParaRPr lang="zh-TW" altLang="en-US" dirty="0"/>
          </a:p>
        </p:txBody>
      </p:sp>
      <p:sp>
        <p:nvSpPr>
          <p:cNvPr id="10" name="矩形 9">
            <a:hlinkClick r:id="rId3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1" name="群組 10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12" name="橢圓 11">
              <a:hlinkClick r:id="rId3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  <p:sp>
          <p:nvSpPr>
            <p:cNvPr id="13" name="等腰三角形 12">
              <a:hlinkClick r:id="rId3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＃影片名稱：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與神同行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】HD</a:t>
            </a:r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中文正式電影預告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(02:13)</a:t>
            </a:r>
          </a:p>
          <a:p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＃影片來源：觸電網 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—</a:t>
            </a:r>
            <a:r>
              <a:rPr lang="en-US" altLang="zh-TW" sz="1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電影情報入口網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3419872" y="3564165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（需有網路環境）</a:t>
            </a:r>
            <a:endParaRPr lang="zh-TW" altLang="en-US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1604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5400160" cy="6477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zh-TW" altLang="en-US" spc="0" dirty="0">
                <a:solidFill>
                  <a:prstClr val="black"/>
                </a:solidFill>
              </a:rPr>
              <a:t>你認同人死</a:t>
            </a:r>
            <a:r>
              <a:rPr lang="zh-TW" altLang="en-US" spc="0" dirty="0" smtClean="0">
                <a:solidFill>
                  <a:prstClr val="black"/>
                </a:solidFill>
              </a:rPr>
              <a:t>後應接受</a:t>
            </a:r>
            <a:r>
              <a:rPr lang="zh-TW" altLang="en-US" spc="0" dirty="0">
                <a:solidFill>
                  <a:prstClr val="black"/>
                </a:solidFill>
              </a:rPr>
              <a:t>審判嗎？</a:t>
            </a:r>
            <a:endParaRPr lang="en-US" altLang="zh-TW" spc="0" dirty="0">
              <a:solidFill>
                <a:prstClr val="black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pc="0" dirty="0">
                <a:solidFill>
                  <a:prstClr val="black"/>
                </a:solidFill>
              </a:rPr>
              <a:t>若不認同，你認為人與人間應如何形成約束，而不互相侵犯呢</a:t>
            </a:r>
            <a:r>
              <a:rPr lang="zh-TW" altLang="en-US" spc="0" dirty="0" smtClean="0">
                <a:solidFill>
                  <a:prstClr val="black"/>
                </a:solidFill>
              </a:rPr>
              <a:t>？</a:t>
            </a:r>
            <a:endParaRPr lang="en-US" altLang="zh-TW" spc="0" dirty="0">
              <a:solidFill>
                <a:prstClr val="black"/>
              </a:solidFill>
            </a:endParaRP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0"/>
            <a:r>
              <a:rPr lang="zh-TW" altLang="en-US" b="1" dirty="0">
                <a:solidFill>
                  <a:prstClr val="black"/>
                </a:solidFill>
              </a:rPr>
              <a:t>與神同行</a:t>
            </a:r>
            <a:endParaRPr lang="en-US" altLang="zh-TW" b="1" dirty="0">
              <a:solidFill>
                <a:prstClr val="black"/>
              </a:solidFill>
            </a:endParaRPr>
          </a:p>
          <a:p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851670"/>
            <a:ext cx="2123471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970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560400" cy="647700"/>
          </a:xfrm>
        </p:spPr>
        <p:txBody>
          <a:bodyPr/>
          <a:lstStyle/>
          <a:p>
            <a:pPr marL="449263" indent="-449263" algn="just">
              <a:buFont typeface="+mj-lt"/>
              <a:buAutoNum type="arabicPeriod"/>
            </a:pPr>
            <a:r>
              <a:rPr lang="zh-TW" altLang="en-US" dirty="0"/>
              <a:t>「言論自由可以罵人嗎？」</a:t>
            </a:r>
            <a:endParaRPr lang="en-US" altLang="zh-TW" dirty="0"/>
          </a:p>
          <a:p>
            <a:pPr marL="449263" indent="-449263" algn="just">
              <a:buFont typeface="+mj-lt"/>
              <a:buAutoNum type="arabicPeriod"/>
            </a:pPr>
            <a:r>
              <a:rPr lang="zh-TW" altLang="en-US" dirty="0"/>
              <a:t> 網路上評論公眾人物是言論自由嗎？</a:t>
            </a:r>
            <a:endParaRPr lang="en-US" altLang="zh-TW" dirty="0"/>
          </a:p>
          <a:p>
            <a:pPr marL="449263" indent="-449263" algn="just">
              <a:buFont typeface="+mj-lt"/>
              <a:buAutoNum type="arabicPeriod"/>
            </a:pPr>
            <a:r>
              <a:rPr lang="zh-TW" altLang="en-US" dirty="0"/>
              <a:t> 法律應該以刑法或民法規範言論自由呢？</a:t>
            </a:r>
            <a:endParaRPr lang="en-US" altLang="zh-TW" dirty="0"/>
          </a:p>
          <a:p>
            <a:pPr marL="449263" indent="-449263" algn="just">
              <a:buFont typeface="+mj-lt"/>
              <a:buAutoNum type="arabicPeriod"/>
            </a:pPr>
            <a:r>
              <a:rPr lang="zh-TW" altLang="en-US" dirty="0"/>
              <a:t> 言論自由公開發言跟誹謗的界線在那裡？ </a:t>
            </a:r>
            <a:endParaRPr lang="en-US" altLang="zh-TW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b="1" dirty="0"/>
              <a:t>言論自由可以罵人嗎</a:t>
            </a: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65968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b="1" dirty="0"/>
              <a:t>言論自由可以罵人嗎</a:t>
            </a:r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矩形 4">
            <a:hlinkClick r:id="rId3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6" name="群組 5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7" name="橢圓 6">
              <a:hlinkClick r:id="rId3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  <p:sp>
          <p:nvSpPr>
            <p:cNvPr id="8" name="等腰三角形 7">
              <a:hlinkClick r:id="rId3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＃影片名稱：國王的新衣 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 </a:t>
            </a:r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言論自由可以罵人嗎？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(10:07)</a:t>
            </a:r>
          </a:p>
          <a:p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＃影片來源：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Taiwan bar</a:t>
            </a:r>
            <a:endParaRPr lang="zh-TW" altLang="en-US" sz="12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3419872" y="3564165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（需有網路環境）</a:t>
            </a:r>
            <a:endParaRPr lang="zh-TW" altLang="en-US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1421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marL="514350" indent="-514350" algn="just" hangingPunct="0">
              <a:buFont typeface="+mj-lt"/>
              <a:buAutoNum type="arabicPeriod"/>
            </a:pPr>
            <a:r>
              <a:rPr lang="zh-TW" altLang="en-US" spc="0" dirty="0" smtClean="0"/>
              <a:t>在</a:t>
            </a:r>
            <a:r>
              <a:rPr lang="zh-TW" altLang="en-US" spc="0" dirty="0"/>
              <a:t>網路上評論公眾人物屬於言論自由嗎？</a:t>
            </a:r>
            <a:endParaRPr lang="en-US" altLang="zh-TW" spc="0" dirty="0"/>
          </a:p>
          <a:p>
            <a:pPr marL="514350" indent="-514350" algn="just" hangingPunct="0">
              <a:buFont typeface="+mj-lt"/>
              <a:buAutoNum type="arabicPeriod"/>
            </a:pPr>
            <a:r>
              <a:rPr lang="zh-TW" altLang="en-US" spc="0" dirty="0" smtClean="0"/>
              <a:t>你</a:t>
            </a:r>
            <a:r>
              <a:rPr lang="zh-TW" altLang="en-US" spc="0" dirty="0"/>
              <a:t>覺得言論自由應不應該由社會規範限制呢</a:t>
            </a:r>
            <a:r>
              <a:rPr lang="zh-TW" altLang="en-US" spc="0" dirty="0" smtClean="0"/>
              <a:t>？為什麼？</a:t>
            </a:r>
            <a:endParaRPr lang="en-US" altLang="zh-TW" spc="0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b="1" dirty="0"/>
              <a:t>言論自由可以罵人嗎</a:t>
            </a:r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313" y="2721956"/>
            <a:ext cx="3268864" cy="2543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860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p.9</a:t>
            </a:r>
            <a:r>
              <a:rPr lang="zh-TW" altLang="en-US" dirty="0"/>
              <a:t>　壹、社會規範的起源與種類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第壹節　社會規範的起源與種類</a:t>
            </a:r>
          </a:p>
          <a:p>
            <a:r>
              <a:rPr lang="zh-TW" altLang="en-US" dirty="0"/>
              <a:t>　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hlinkClick r:id="rId2" action="ppaction://hlinksldjump"/>
              </a:rPr>
              <a:t>一、習俗</a:t>
            </a:r>
            <a:endParaRPr lang="zh-TW" altLang="en-US" dirty="0"/>
          </a:p>
          <a:p>
            <a:r>
              <a:rPr lang="zh-TW" altLang="en-US" dirty="0">
                <a:hlinkClick r:id="rId3" action="ppaction://hlinksldjump"/>
              </a:rPr>
              <a:t>二、宗教</a:t>
            </a:r>
            <a:endParaRPr lang="zh-TW" altLang="en-US" dirty="0"/>
          </a:p>
          <a:p>
            <a:r>
              <a:rPr lang="zh-TW" altLang="en-US" dirty="0">
                <a:hlinkClick r:id="rId4" action="ppaction://hlinksldjump"/>
              </a:rPr>
              <a:t>三、道德</a:t>
            </a:r>
            <a:endParaRPr lang="zh-TW" altLang="en-US" dirty="0"/>
          </a:p>
          <a:p>
            <a:r>
              <a:rPr lang="zh-TW" altLang="en-US" dirty="0">
                <a:hlinkClick r:id="rId5" action="ppaction://hlinksldjump"/>
              </a:rPr>
              <a:t>四、法律</a:t>
            </a:r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46" b="21749"/>
          <a:stretch/>
        </p:blipFill>
        <p:spPr>
          <a:xfrm>
            <a:off x="2123728" y="2355726"/>
            <a:ext cx="6388608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658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p.9</a:t>
            </a:r>
            <a:r>
              <a:rPr lang="zh-TW" altLang="en-US" dirty="0"/>
              <a:t>　壹、社會規範的起源與種類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社會規範的起源與種類</a:t>
            </a:r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4400786" cy="2448272"/>
          </a:xfrm>
        </p:spPr>
        <p:txBody>
          <a:bodyPr>
            <a:normAutofit lnSpcReduction="10000"/>
          </a:bodyPr>
          <a:lstStyle/>
          <a:p>
            <a:pPr algn="just" hangingPunct="0"/>
            <a:r>
              <a:rPr lang="zh-TW" altLang="en-US" dirty="0"/>
              <a:t>社會規範包含</a:t>
            </a:r>
            <a:r>
              <a:rPr lang="zh-TW" altLang="en-US" b="1" dirty="0">
                <a:solidFill>
                  <a:srgbClr val="FF495C"/>
                </a:solidFill>
              </a:rPr>
              <a:t>習俗、道德、宗教、法律</a:t>
            </a:r>
            <a:r>
              <a:rPr lang="zh-TW" altLang="en-US" dirty="0"/>
              <a:t>等，作為生活模式的準則，當人們違反了社社會規範，將會受到</a:t>
            </a:r>
            <a:r>
              <a:rPr lang="zh-TW" altLang="en-US" b="1" dirty="0">
                <a:solidFill>
                  <a:srgbClr val="FF495C"/>
                </a:solidFill>
              </a:rPr>
              <a:t>良心的譴責或是外在的制裁</a:t>
            </a:r>
            <a:r>
              <a:rPr lang="zh-TW" altLang="en-US" dirty="0"/>
              <a:t>。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851670"/>
            <a:ext cx="3104716" cy="1944216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148065" y="3795886"/>
            <a:ext cx="32403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　臺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南代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天府</a:t>
            </a:r>
            <a:endParaRPr lang="en-US" altLang="zh-TW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/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地底打造實境「十八層地獄」，呈現陰森恐怖感，讓世人引以為戒</a:t>
            </a:r>
          </a:p>
          <a:p>
            <a:pPr algn="just"/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314" y="3902321"/>
            <a:ext cx="144382" cy="144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957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p.9</a:t>
            </a:r>
            <a:r>
              <a:rPr lang="zh-TW" altLang="en-US" dirty="0"/>
              <a:t>　壹、社會規範的起源與種類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一、習俗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3960366" cy="2448272"/>
          </a:xfrm>
        </p:spPr>
        <p:txBody>
          <a:bodyPr/>
          <a:lstStyle/>
          <a:p>
            <a:pPr algn="just"/>
            <a:r>
              <a:rPr lang="zh-TW" altLang="en-US" dirty="0"/>
              <a:t>地方民眾約定成俗的風俗及習慣，是一種生活方式，無形的規則，風俗</a:t>
            </a:r>
            <a:r>
              <a:rPr lang="zh-TW" altLang="en-US" dirty="0" smtClean="0"/>
              <a:t>習慣是</a:t>
            </a:r>
            <a:r>
              <a:rPr lang="zh-TW" altLang="en-US" dirty="0"/>
              <a:t>人們最早的社會規範。</a:t>
            </a:r>
          </a:p>
          <a:p>
            <a:pPr algn="just"/>
            <a:endParaRPr lang="en-US" altLang="zh-TW" b="1" dirty="0">
              <a:solidFill>
                <a:srgbClr val="256EFF"/>
              </a:solidFill>
            </a:endParaRPr>
          </a:p>
          <a:p>
            <a:pPr algn="just"/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851670"/>
            <a:ext cx="3722851" cy="249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17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p.9</a:t>
            </a:r>
            <a:r>
              <a:rPr lang="zh-TW" altLang="en-US" dirty="0"/>
              <a:t>　壹、社會規範的起源與種類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二、宗教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3960366" cy="2460749"/>
          </a:xfrm>
        </p:spPr>
        <p:txBody>
          <a:bodyPr>
            <a:normAutofit/>
          </a:bodyPr>
          <a:lstStyle/>
          <a:p>
            <a:pPr algn="just" hangingPunct="0"/>
            <a:r>
              <a:rPr lang="zh-TW" altLang="en-US" spc="-150" dirty="0"/>
              <a:t>人類在宇宙中生活著，有太多的未知與神秘，因而產生對自然的敬畏，並透過宗教裡的教義或儀式，來約束信徒</a:t>
            </a:r>
            <a:r>
              <a:rPr lang="zh-TW" altLang="en-US" spc="-150" dirty="0" smtClean="0"/>
              <a:t>。</a:t>
            </a:r>
            <a:endParaRPr lang="en-US" altLang="zh-TW" b="1" spc="-150" dirty="0">
              <a:solidFill>
                <a:srgbClr val="256EFF"/>
              </a:solidFill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067694"/>
            <a:ext cx="3560569" cy="237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09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p.10</a:t>
            </a:r>
            <a:r>
              <a:rPr lang="zh-TW" altLang="en-US" dirty="0"/>
              <a:t>　壹、社會規範的起源與種類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三、道德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5688558" cy="2448272"/>
          </a:xfrm>
        </p:spPr>
        <p:txBody>
          <a:bodyPr>
            <a:normAutofit/>
          </a:bodyPr>
          <a:lstStyle/>
          <a:p>
            <a:pPr algn="just" hangingPunct="0"/>
            <a:r>
              <a:rPr lang="zh-TW" altLang="en-US" dirty="0"/>
              <a:t>道德是人們判別是非善惡的標準，也是人們相處時的準則，在待人處事時</a:t>
            </a:r>
            <a:r>
              <a:rPr lang="zh-TW" altLang="en-US" dirty="0" smtClean="0"/>
              <a:t>，</a:t>
            </a:r>
            <a:r>
              <a:rPr lang="zh-TW" altLang="en-US" dirty="0"/>
              <a:t>常</a:t>
            </a:r>
            <a:r>
              <a:rPr lang="zh-TW" altLang="en-US" dirty="0" smtClean="0"/>
              <a:t>以</a:t>
            </a:r>
            <a:r>
              <a:rPr lang="zh-TW" altLang="en-US" dirty="0"/>
              <a:t>道德法則為做事依據，也是最容易考驗人們的自律心。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993" y="2767582"/>
            <a:ext cx="2180431" cy="218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493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p.10</a:t>
            </a:r>
            <a:r>
              <a:rPr lang="zh-TW" altLang="en-US" dirty="0"/>
              <a:t>　壹、社會規範的起源與種類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四、法律</a:t>
            </a:r>
          </a:p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4608438" cy="2448272"/>
          </a:xfrm>
        </p:spPr>
        <p:txBody>
          <a:bodyPr>
            <a:normAutofit/>
          </a:bodyPr>
          <a:lstStyle/>
          <a:p>
            <a:pPr algn="just" hangingPunct="0"/>
            <a:r>
              <a:rPr lang="zh-TW" altLang="en-US" spc="0" dirty="0" smtClean="0"/>
              <a:t>國家</a:t>
            </a:r>
            <a:r>
              <a:rPr lang="zh-TW" altLang="en-US" spc="0" dirty="0"/>
              <a:t>必須制定出法律，來維持社會秩序、解決衝突、維持安定、分配社會資源。</a:t>
            </a: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707654"/>
            <a:ext cx="3696509" cy="3203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820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p.10</a:t>
            </a:r>
            <a:r>
              <a:rPr lang="zh-TW" altLang="en-US" dirty="0"/>
              <a:t>　壹、社會規範的起源與種類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256EFF"/>
                </a:solidFill>
              </a:rPr>
              <a:t>法律與其他</a:t>
            </a:r>
            <a:r>
              <a:rPr lang="zh-TW" altLang="en-US" dirty="0">
                <a:solidFill>
                  <a:srgbClr val="256EFF"/>
                </a:solidFill>
              </a:rPr>
              <a:t>社會規範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5400526" cy="2448272"/>
          </a:xfrm>
        </p:spPr>
        <p:txBody>
          <a:bodyPr>
            <a:normAutofit lnSpcReduction="10000"/>
          </a:bodyPr>
          <a:lstStyle/>
          <a:p>
            <a:pPr algn="just"/>
            <a:r>
              <a:rPr lang="zh-TW" altLang="en-US" b="1" dirty="0">
                <a:solidFill>
                  <a:srgbClr val="FF495C"/>
                </a:solidFill>
              </a:rPr>
              <a:t>法律</a:t>
            </a:r>
            <a:r>
              <a:rPr lang="zh-TW" altLang="en-US" dirty="0"/>
              <a:t>與其他幾項社會規範最大的差別，在於有</a:t>
            </a:r>
            <a:r>
              <a:rPr lang="zh-TW" altLang="en-US" b="1" dirty="0">
                <a:solidFill>
                  <a:srgbClr val="FF495C"/>
                </a:solidFill>
              </a:rPr>
              <a:t>強制性</a:t>
            </a:r>
            <a:r>
              <a:rPr lang="zh-TW" altLang="en-US" dirty="0"/>
              <a:t>，</a:t>
            </a:r>
            <a:r>
              <a:rPr lang="zh-TW" altLang="en-US" dirty="0" smtClean="0"/>
              <a:t>當違反習俗</a:t>
            </a:r>
            <a:r>
              <a:rPr lang="zh-TW" altLang="en-US" dirty="0"/>
              <a:t>、宗教、道德會受到良心內在的</a:t>
            </a:r>
            <a:r>
              <a:rPr lang="zh-TW" altLang="en-US" dirty="0" smtClean="0"/>
              <a:t>譴責或</a:t>
            </a:r>
            <a:r>
              <a:rPr lang="zh-TW" altLang="en-US" dirty="0"/>
              <a:t>社</a:t>
            </a:r>
            <a:r>
              <a:rPr lang="zh-TW" altLang="en-US" dirty="0" smtClean="0"/>
              <a:t>會輿論</a:t>
            </a:r>
            <a:r>
              <a:rPr lang="zh-TW" altLang="en-US" dirty="0"/>
              <a:t>壓力</a:t>
            </a:r>
            <a:r>
              <a:rPr lang="zh-TW" altLang="en-US" dirty="0" smtClean="0"/>
              <a:t>，</a:t>
            </a:r>
            <a:r>
              <a:rPr lang="zh-TW" altLang="en-US" dirty="0"/>
              <a:t>但是當違反法律時，卻會受到</a:t>
            </a:r>
            <a:r>
              <a:rPr lang="zh-TW" altLang="en-US" b="1" dirty="0">
                <a:solidFill>
                  <a:srgbClr val="FF495C"/>
                </a:solidFill>
              </a:rPr>
              <a:t>國家強制性的制裁</a:t>
            </a:r>
            <a:r>
              <a:rPr lang="zh-TW" altLang="en-US" dirty="0"/>
              <a:t>。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729469"/>
            <a:ext cx="2088232" cy="278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2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TW" altLang="en-US" dirty="0"/>
              <a:t>社會規範</a:t>
            </a:r>
            <a:endParaRPr lang="en-US" altLang="zh-TW" dirty="0"/>
          </a:p>
          <a:p>
            <a:r>
              <a:rPr lang="zh-TW" altLang="en-US" dirty="0"/>
              <a:t>比一比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3517"/>
            <a:ext cx="6444208" cy="4113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17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p.11</a:t>
            </a:r>
            <a:r>
              <a:rPr lang="zh-TW" altLang="en-US" dirty="0"/>
              <a:t>　貳、法治國的重要性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貳</a:t>
            </a:r>
            <a:r>
              <a:rPr lang="zh-TW" altLang="en-US" dirty="0"/>
              <a:t>、</a:t>
            </a:r>
            <a:r>
              <a:rPr lang="zh-TW" altLang="en-US" dirty="0" smtClean="0"/>
              <a:t>法治</a:t>
            </a:r>
            <a:r>
              <a:rPr lang="zh-TW" altLang="en-US" dirty="0"/>
              <a:t>國的重要性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776790" cy="2448272"/>
          </a:xfrm>
        </p:spPr>
        <p:txBody>
          <a:bodyPr>
            <a:normAutofit/>
          </a:bodyPr>
          <a:lstStyle/>
          <a:p>
            <a:pPr algn="just" hangingPunct="0"/>
            <a:r>
              <a:rPr lang="zh-TW" altLang="en-US" dirty="0"/>
              <a:t>孟德斯鳩提出了三權分立的作法，將「行政」、「立法」、「司法」權力分散，三大政府機構共同存在，並相互制衡，而臺灣目前則是施行「五權分立」。</a:t>
            </a:r>
          </a:p>
        </p:txBody>
      </p:sp>
    </p:spTree>
    <p:extLst>
      <p:ext uri="{BB962C8B-B14F-4D97-AF65-F5344CB8AC3E}">
        <p14:creationId xmlns:p14="http://schemas.microsoft.com/office/powerpoint/2010/main" val="3608331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版面配置區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法治國的重要性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p.11</a:t>
            </a:r>
            <a:r>
              <a:rPr lang="zh-TW" altLang="en-US" dirty="0"/>
              <a:t>　貳、法治國的重要性</a:t>
            </a:r>
          </a:p>
        </p:txBody>
      </p:sp>
      <p:sp>
        <p:nvSpPr>
          <p:cNvPr id="9" name="圓角矩形 8"/>
          <p:cNvSpPr/>
          <p:nvPr/>
        </p:nvSpPr>
        <p:spPr>
          <a:xfrm>
            <a:off x="3419872" y="2067694"/>
            <a:ext cx="2016224" cy="504056"/>
          </a:xfrm>
          <a:prstGeom prst="roundRect">
            <a:avLst/>
          </a:prstGeom>
          <a:solidFill>
            <a:srgbClr val="3C5A9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五權分立</a:t>
            </a:r>
          </a:p>
        </p:txBody>
      </p:sp>
      <p:grpSp>
        <p:nvGrpSpPr>
          <p:cNvPr id="26" name="群組 25"/>
          <p:cNvGrpSpPr/>
          <p:nvPr/>
        </p:nvGrpSpPr>
        <p:grpSpPr>
          <a:xfrm>
            <a:off x="2115406" y="2560614"/>
            <a:ext cx="4694345" cy="515194"/>
            <a:chOff x="2259422" y="2848646"/>
            <a:chExt cx="4694345" cy="515194"/>
          </a:xfrm>
        </p:grpSpPr>
        <p:grpSp>
          <p:nvGrpSpPr>
            <p:cNvPr id="15" name="群組 14"/>
            <p:cNvGrpSpPr/>
            <p:nvPr/>
          </p:nvGrpSpPr>
          <p:grpSpPr>
            <a:xfrm rot="5400000">
              <a:off x="4348998" y="759070"/>
              <a:ext cx="515194" cy="4694345"/>
              <a:chOff x="3048694" y="233206"/>
              <a:chExt cx="2747442" cy="2662464"/>
            </a:xfrm>
          </p:grpSpPr>
          <p:grpSp>
            <p:nvGrpSpPr>
              <p:cNvPr id="16" name="群組 15"/>
              <p:cNvGrpSpPr/>
              <p:nvPr/>
            </p:nvGrpSpPr>
            <p:grpSpPr>
              <a:xfrm>
                <a:off x="3048694" y="233206"/>
                <a:ext cx="2713602" cy="2662464"/>
                <a:chOff x="3048696" y="223278"/>
                <a:chExt cx="579968" cy="1961815"/>
              </a:xfrm>
            </p:grpSpPr>
            <p:grpSp>
              <p:nvGrpSpPr>
                <p:cNvPr id="18" name="群組 17"/>
                <p:cNvGrpSpPr/>
                <p:nvPr/>
              </p:nvGrpSpPr>
              <p:grpSpPr>
                <a:xfrm>
                  <a:off x="3048696" y="223278"/>
                  <a:ext cx="579231" cy="1961815"/>
                  <a:chOff x="1115616" y="723614"/>
                  <a:chExt cx="579231" cy="3698476"/>
                </a:xfrm>
              </p:grpSpPr>
              <p:grpSp>
                <p:nvGrpSpPr>
                  <p:cNvPr id="20" name="群組 19"/>
                  <p:cNvGrpSpPr/>
                  <p:nvPr/>
                </p:nvGrpSpPr>
                <p:grpSpPr>
                  <a:xfrm>
                    <a:off x="1414047" y="723614"/>
                    <a:ext cx="280800" cy="3698476"/>
                    <a:chOff x="2938941" y="2055584"/>
                    <a:chExt cx="280800" cy="3698476"/>
                  </a:xfrm>
                </p:grpSpPr>
                <p:cxnSp>
                  <p:nvCxnSpPr>
                    <p:cNvPr id="22" name="直線接點 21"/>
                    <p:cNvCxnSpPr/>
                    <p:nvPr/>
                  </p:nvCxnSpPr>
                  <p:spPr>
                    <a:xfrm>
                      <a:off x="2938941" y="2055589"/>
                      <a:ext cx="280800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chemeClr val="accent1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23" name="直線接點 22"/>
                    <p:cNvCxnSpPr/>
                    <p:nvPr/>
                  </p:nvCxnSpPr>
                  <p:spPr>
                    <a:xfrm>
                      <a:off x="2938941" y="5754060"/>
                      <a:ext cx="280800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chemeClr val="accent1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24" name="直線接點 23"/>
                    <p:cNvCxnSpPr/>
                    <p:nvPr/>
                  </p:nvCxnSpPr>
                  <p:spPr>
                    <a:xfrm rot="16200000" flipH="1">
                      <a:off x="1089703" y="3904822"/>
                      <a:ext cx="3698476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chemeClr val="accent1"/>
                      </a:solidFill>
                      <a:prstDash val="solid"/>
                    </a:ln>
                    <a:effectLst/>
                  </p:spPr>
                </p:cxnSp>
              </p:grpSp>
              <p:cxnSp>
                <p:nvCxnSpPr>
                  <p:cNvPr id="21" name="直線接點 20"/>
                  <p:cNvCxnSpPr/>
                  <p:nvPr/>
                </p:nvCxnSpPr>
                <p:spPr>
                  <a:xfrm>
                    <a:off x="1115616" y="2600116"/>
                    <a:ext cx="294790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chemeClr val="accent1"/>
                    </a:solidFill>
                    <a:prstDash val="solid"/>
                  </a:ln>
                  <a:effectLst/>
                </p:spPr>
              </p:cxnSp>
            </p:grpSp>
            <p:cxnSp>
              <p:nvCxnSpPr>
                <p:cNvPr id="19" name="直線接點 18"/>
                <p:cNvCxnSpPr/>
                <p:nvPr/>
              </p:nvCxnSpPr>
              <p:spPr>
                <a:xfrm>
                  <a:off x="3347864" y="1218644"/>
                  <a:ext cx="280800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accent1"/>
                  </a:solidFill>
                  <a:prstDash val="solid"/>
                </a:ln>
                <a:effectLst/>
              </p:spPr>
            </p:cxnSp>
          </p:grpSp>
          <p:cxnSp>
            <p:nvCxnSpPr>
              <p:cNvPr id="17" name="直線接點 16"/>
              <p:cNvCxnSpPr/>
              <p:nvPr/>
            </p:nvCxnSpPr>
            <p:spPr>
              <a:xfrm>
                <a:off x="4482308" y="899202"/>
                <a:ext cx="131382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</a:ln>
              <a:effectLst/>
            </p:spPr>
          </p:cxnSp>
        </p:grpSp>
        <p:cxnSp>
          <p:nvCxnSpPr>
            <p:cNvPr id="25" name="直線接點 24"/>
            <p:cNvCxnSpPr/>
            <p:nvPr/>
          </p:nvCxnSpPr>
          <p:spPr>
            <a:xfrm rot="5400000">
              <a:off x="3296689" y="3240655"/>
              <a:ext cx="246366" cy="0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</a:ln>
            <a:effectLst/>
          </p:spPr>
        </p:cxnSp>
      </p:grpSp>
      <p:sp>
        <p:nvSpPr>
          <p:cNvPr id="10" name="圓角矩形 9"/>
          <p:cNvSpPr/>
          <p:nvPr/>
        </p:nvSpPr>
        <p:spPr>
          <a:xfrm>
            <a:off x="1835696" y="3003798"/>
            <a:ext cx="576064" cy="1512168"/>
          </a:xfrm>
          <a:prstGeom prst="roundRect">
            <a:avLst/>
          </a:prstGeom>
          <a:solidFill>
            <a:srgbClr val="3C5A9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行政權</a:t>
            </a:r>
          </a:p>
        </p:txBody>
      </p:sp>
      <p:sp>
        <p:nvSpPr>
          <p:cNvPr id="11" name="圓角矩形 10"/>
          <p:cNvSpPr/>
          <p:nvPr/>
        </p:nvSpPr>
        <p:spPr>
          <a:xfrm>
            <a:off x="3005826" y="3003798"/>
            <a:ext cx="576064" cy="1512168"/>
          </a:xfrm>
          <a:prstGeom prst="roundRect">
            <a:avLst/>
          </a:prstGeom>
          <a:solidFill>
            <a:srgbClr val="3C5A9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立法權</a:t>
            </a:r>
          </a:p>
        </p:txBody>
      </p:sp>
      <p:sp>
        <p:nvSpPr>
          <p:cNvPr id="12" name="圓角矩形 11"/>
          <p:cNvSpPr/>
          <p:nvPr/>
        </p:nvSpPr>
        <p:spPr>
          <a:xfrm>
            <a:off x="4142704" y="3003798"/>
            <a:ext cx="576064" cy="1512168"/>
          </a:xfrm>
          <a:prstGeom prst="roundRect">
            <a:avLst/>
          </a:prstGeom>
          <a:solidFill>
            <a:srgbClr val="3C5A9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司法權</a:t>
            </a:r>
          </a:p>
        </p:txBody>
      </p:sp>
      <p:sp>
        <p:nvSpPr>
          <p:cNvPr id="13" name="圓角矩形 12"/>
          <p:cNvSpPr/>
          <p:nvPr/>
        </p:nvSpPr>
        <p:spPr>
          <a:xfrm>
            <a:off x="5346086" y="3003798"/>
            <a:ext cx="576064" cy="1512168"/>
          </a:xfrm>
          <a:prstGeom prst="roundRect">
            <a:avLst/>
          </a:prstGeom>
          <a:solidFill>
            <a:srgbClr val="3C5A9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考試權</a:t>
            </a:r>
          </a:p>
        </p:txBody>
      </p:sp>
      <p:sp>
        <p:nvSpPr>
          <p:cNvPr id="14" name="圓角矩形 13"/>
          <p:cNvSpPr/>
          <p:nvPr/>
        </p:nvSpPr>
        <p:spPr>
          <a:xfrm>
            <a:off x="6516216" y="3003798"/>
            <a:ext cx="576064" cy="1512168"/>
          </a:xfrm>
          <a:prstGeom prst="roundRect">
            <a:avLst/>
          </a:prstGeom>
          <a:solidFill>
            <a:srgbClr val="3C5A9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監察權</a:t>
            </a:r>
          </a:p>
        </p:txBody>
      </p:sp>
    </p:spTree>
    <p:extLst>
      <p:ext uri="{BB962C8B-B14F-4D97-AF65-F5344CB8AC3E}">
        <p14:creationId xmlns:p14="http://schemas.microsoft.com/office/powerpoint/2010/main" val="4164050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p.11</a:t>
            </a:r>
            <a:r>
              <a:rPr lang="zh-TW" altLang="en-US" dirty="0"/>
              <a:t>　貳、法治國的重要性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貳、法治國的重要性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just" hangingPunct="0"/>
            <a:r>
              <a:rPr lang="zh-TW" altLang="en-US" dirty="0"/>
              <a:t>在法治國家，政府施政時必須要「依法行政」，沒有法律的授權或依據，政府不得濫權，人民也可以依法尋求救濟，政府則需要「依法審判」。</a:t>
            </a:r>
          </a:p>
        </p:txBody>
      </p:sp>
    </p:spTree>
    <p:extLst>
      <p:ext uri="{BB962C8B-B14F-4D97-AF65-F5344CB8AC3E}">
        <p14:creationId xmlns:p14="http://schemas.microsoft.com/office/powerpoint/2010/main" val="1004499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TW" altLang="en-US" dirty="0"/>
              <a:t>法治國概念輕鬆學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7494"/>
            <a:ext cx="6456248" cy="4588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1326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p.12</a:t>
            </a:r>
            <a:r>
              <a:rPr lang="zh-TW" altLang="en-US" dirty="0"/>
              <a:t>　參、人權的保障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參</a:t>
            </a:r>
            <a:r>
              <a:rPr lang="zh-TW" altLang="en-US" dirty="0"/>
              <a:t>、</a:t>
            </a:r>
            <a:r>
              <a:rPr lang="zh-TW" altLang="en-US" dirty="0" smtClean="0"/>
              <a:t>人權</a:t>
            </a:r>
            <a:r>
              <a:rPr lang="zh-TW" altLang="en-US" dirty="0"/>
              <a:t>的保障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8064822" cy="2448272"/>
          </a:xfrm>
        </p:spPr>
        <p:txBody>
          <a:bodyPr/>
          <a:lstStyle/>
          <a:p>
            <a:pPr algn="just"/>
            <a:r>
              <a:rPr lang="zh-TW" altLang="en-US" dirty="0"/>
              <a:t>人權指的是人民生活中能夠享有基本的權利，以及有尊嚴活著的權利，法律的施行，目的在於希望人民權益不受侵害。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37" y="3143153"/>
            <a:ext cx="3312331" cy="179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911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>
          <a:xfrm>
            <a:off x="6627812" y="1924050"/>
            <a:ext cx="2516188" cy="647700"/>
          </a:xfrm>
        </p:spPr>
        <p:txBody>
          <a:bodyPr/>
          <a:lstStyle/>
          <a:p>
            <a:r>
              <a:rPr lang="zh-TW" altLang="en-US" dirty="0"/>
              <a:t>人權的</a:t>
            </a:r>
            <a:r>
              <a:rPr lang="zh-TW" altLang="en-US" dirty="0" smtClean="0"/>
              <a:t>演進</a:t>
            </a:r>
            <a:r>
              <a:rPr lang="en-US" altLang="zh-TW" dirty="0"/>
              <a:t>—</a:t>
            </a:r>
            <a:r>
              <a:rPr lang="zh-TW" altLang="en-US" dirty="0" smtClean="0"/>
              <a:t>三代</a:t>
            </a:r>
            <a:r>
              <a:rPr lang="zh-TW" altLang="en-US" dirty="0"/>
              <a:t>人權</a:t>
            </a:r>
          </a:p>
        </p:txBody>
      </p:sp>
      <p:grpSp>
        <p:nvGrpSpPr>
          <p:cNvPr id="6" name="群組 5"/>
          <p:cNvGrpSpPr/>
          <p:nvPr/>
        </p:nvGrpSpPr>
        <p:grpSpPr>
          <a:xfrm>
            <a:off x="0" y="339502"/>
            <a:ext cx="6480720" cy="4464496"/>
            <a:chOff x="35496" y="267494"/>
            <a:chExt cx="6480720" cy="4464496"/>
          </a:xfrm>
        </p:grpSpPr>
        <p:sp>
          <p:nvSpPr>
            <p:cNvPr id="5" name="矩形 4"/>
            <p:cNvSpPr/>
            <p:nvPr/>
          </p:nvSpPr>
          <p:spPr>
            <a:xfrm>
              <a:off x="35496" y="267494"/>
              <a:ext cx="6480720" cy="44644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496" y="331845"/>
              <a:ext cx="6433436" cy="44001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673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b="1" dirty="0"/>
              <a:t>人權小動畫</a:t>
            </a: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p.12</a:t>
            </a:r>
            <a:r>
              <a:rPr lang="zh-TW" altLang="en-US" dirty="0"/>
              <a:t>　參、人權的</a:t>
            </a:r>
            <a:r>
              <a:rPr lang="zh-TW" altLang="en-US" dirty="0" smtClean="0"/>
              <a:t>保障</a:t>
            </a:r>
            <a:endParaRPr lang="zh-TW" altLang="en-US" dirty="0"/>
          </a:p>
        </p:txBody>
      </p:sp>
      <p:sp>
        <p:nvSpPr>
          <p:cNvPr id="5" name="矩形 4">
            <a:hlinkClick r:id="rId3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7" name="橢圓 6">
              <a:hlinkClick r:id="rId3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8" name="等腰三角形 7">
              <a:hlinkClick r:id="rId3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：人權小動畫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(08:40)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lvl="0"/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lang="en-US" altLang="zh-TW" sz="1200" dirty="0" err="1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Hr</a:t>
            </a:r>
            <a:r>
              <a:rPr lang="en-US" altLang="zh-TW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Taiwan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3419872" y="3564165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（需有網路環境）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095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p.12</a:t>
            </a:r>
            <a:r>
              <a:rPr lang="zh-TW" altLang="en-US" dirty="0"/>
              <a:t>　參、人權的保障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4968112" cy="3684478"/>
          </a:xfrm>
        </p:spPr>
        <p:txBody>
          <a:bodyPr/>
          <a:lstStyle/>
          <a:p>
            <a:pPr algn="just" hangingPunct="0">
              <a:lnSpc>
                <a:spcPct val="100000"/>
              </a:lnSpc>
            </a:pPr>
            <a:r>
              <a:rPr lang="zh-TW" altLang="en-US" dirty="0"/>
              <a:t>居住在緬甸及孟加拉邊界信奉伊斯蘭教的羅興亞人，因膚色、宗教、歷史等因素，受緬甸人的排擠及迫害，目前已超過</a:t>
            </a:r>
            <a:r>
              <a:rPr lang="en-US" altLang="zh-TW" dirty="0"/>
              <a:t>16</a:t>
            </a:r>
            <a:r>
              <a:rPr lang="zh-TW" altLang="en-US" dirty="0"/>
              <a:t>萬人逃至孟加拉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羅興亞人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319"/>
          <a:stretch/>
        </p:blipFill>
        <p:spPr>
          <a:xfrm>
            <a:off x="5778944" y="1995686"/>
            <a:ext cx="2681488" cy="1923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266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版面配置區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p.1</a:t>
            </a:r>
            <a:r>
              <a:rPr lang="en-US" altLang="zh-TW" dirty="0"/>
              <a:t>2</a:t>
            </a:r>
            <a:r>
              <a:rPr lang="zh-TW" altLang="en-US" dirty="0"/>
              <a:t>　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從緬甸流亡到孟加拉的羅興亞人何去何從？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07980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p.14</a:t>
            </a:r>
            <a:r>
              <a:rPr lang="zh-TW" altLang="en-US" dirty="0"/>
              <a:t>　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pPr algn="just" hangingPunct="0"/>
            <a:r>
              <a:rPr lang="zh-TW" altLang="en-US" dirty="0"/>
              <a:t>離開家鄉的羅興亞人因</a:t>
            </a:r>
            <a:r>
              <a:rPr lang="zh-TW" altLang="en-US" dirty="0" smtClean="0"/>
              <a:t>身無分文</a:t>
            </a:r>
            <a:r>
              <a:rPr lang="zh-TW" altLang="en-US" dirty="0"/>
              <a:t>，常受到歹徒佯裝</a:t>
            </a:r>
            <a:r>
              <a:rPr lang="zh-TW" altLang="en-US" dirty="0" smtClean="0"/>
              <a:t>好人給予</a:t>
            </a:r>
            <a:r>
              <a:rPr lang="zh-TW" altLang="en-US" dirty="0"/>
              <a:t>施捨，進而受到誘騙</a:t>
            </a:r>
            <a:r>
              <a:rPr lang="zh-TW" altLang="en-US" dirty="0" smtClean="0"/>
              <a:t>或人口</a:t>
            </a:r>
            <a:r>
              <a:rPr lang="zh-TW" altLang="en-US" dirty="0"/>
              <a:t>販賣到其他地方，</a:t>
            </a:r>
            <a:r>
              <a:rPr lang="zh-TW" altLang="en-US" dirty="0" smtClean="0"/>
              <a:t>女性被</a:t>
            </a:r>
            <a:r>
              <a:rPr lang="zh-TW" altLang="en-US" dirty="0"/>
              <a:t>性剝削，男性則成為黑工</a:t>
            </a:r>
            <a:r>
              <a:rPr lang="zh-TW" altLang="en-US" dirty="0" smtClean="0"/>
              <a:t>，過</a:t>
            </a:r>
            <a:r>
              <a:rPr lang="zh-TW" altLang="en-US" dirty="0"/>
              <a:t>著無法見日的人生。</a:t>
            </a:r>
          </a:p>
        </p:txBody>
      </p:sp>
    </p:spTree>
    <p:extLst>
      <p:ext uri="{BB962C8B-B14F-4D97-AF65-F5344CB8AC3E}">
        <p14:creationId xmlns:p14="http://schemas.microsoft.com/office/powerpoint/2010/main" val="155383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b="1" dirty="0"/>
              <a:t>衝突戰亂難民哀號</a:t>
            </a: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p.14</a:t>
            </a:r>
            <a:r>
              <a:rPr lang="zh-TW" altLang="en-US" dirty="0"/>
              <a:t>　肆、日常生活中的人權</a:t>
            </a:r>
            <a:r>
              <a:rPr lang="zh-TW" altLang="en-US" dirty="0" smtClean="0"/>
              <a:t>議題</a:t>
            </a:r>
            <a:endParaRPr lang="zh-TW" altLang="en-US" dirty="0"/>
          </a:p>
        </p:txBody>
      </p:sp>
      <p:sp>
        <p:nvSpPr>
          <p:cNvPr id="5" name="矩形 4">
            <a:hlinkClick r:id="rId3" action="ppaction://hlinkfile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7" name="橢圓 6">
              <a:hlinkClick r:id="rId3" action="ppaction://hlinkfile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8" name="等腰三角形 7">
              <a:hlinkClick r:id="rId3" action="ppaction://hlinkfile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：衝突戰亂難民</a:t>
            </a:r>
            <a:r>
              <a:rPr lang="zh-TW" altLang="en-US" sz="12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哀號　價值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衝突？偏見矛盾？ 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</a:t>
            </a:r>
            <a:r>
              <a:rPr lang="en-US" altLang="zh-TW" sz="12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16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:18)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lvl="0"/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lang="en-US" altLang="zh-TW" sz="1200" dirty="0" err="1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udn</a:t>
            </a:r>
            <a:r>
              <a:rPr lang="en-US" altLang="zh-TW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video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7294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zh-TW" b="1" dirty="0"/>
              <a:t>敘利亞難民危機</a:t>
            </a:r>
            <a:endParaRPr lang="zh-TW" altLang="en-US" b="1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p.14</a:t>
            </a:r>
            <a:r>
              <a:rPr lang="zh-TW" altLang="en-US" dirty="0"/>
              <a:t>　肆、日常生活中的人權</a:t>
            </a:r>
            <a:r>
              <a:rPr lang="zh-TW" altLang="en-US" dirty="0" smtClean="0"/>
              <a:t>議題</a:t>
            </a:r>
            <a:endParaRPr lang="zh-TW" altLang="en-US" dirty="0"/>
          </a:p>
        </p:txBody>
      </p:sp>
      <p:sp>
        <p:nvSpPr>
          <p:cNvPr id="5" name="矩形 4">
            <a:hlinkClick r:id="rId3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7" name="橢圓 6">
              <a:hlinkClick r:id="rId3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8" name="等腰三角形 7">
              <a:hlinkClick r:id="rId3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lang="zh-TW" altLang="en-US" sz="1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敘利亞難民危機 波灣富國為何袖手旁觀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</a:t>
            </a:r>
            <a:r>
              <a:rPr lang="en-US" altLang="zh-TW" sz="1200" noProof="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07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:03)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lvl="0"/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lang="zh-TW" altLang="en-US" sz="1200" noProof="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民視新</a:t>
            </a:r>
            <a:r>
              <a:rPr lang="zh-TW" altLang="en-US" sz="1200" noProof="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聞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3419872" y="3564165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（需有網路環境）</a:t>
            </a:r>
            <a:endParaRPr lang="zh-TW" altLang="en-US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40803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zh-TW" b="1" dirty="0" smtClean="0"/>
              <a:t>難</a:t>
            </a:r>
            <a:r>
              <a:rPr lang="zh-TW" altLang="zh-TW" b="1" dirty="0"/>
              <a:t>民船漂流地中海</a:t>
            </a:r>
            <a:endParaRPr lang="zh-TW" altLang="en-US" b="1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p.14</a:t>
            </a:r>
            <a:r>
              <a:rPr lang="zh-TW" altLang="en-US" dirty="0"/>
              <a:t>　肆、日常生活中的人權</a:t>
            </a:r>
            <a:r>
              <a:rPr lang="zh-TW" altLang="en-US" dirty="0" smtClean="0"/>
              <a:t>議題</a:t>
            </a:r>
            <a:endParaRPr lang="zh-TW" altLang="en-US" dirty="0"/>
          </a:p>
        </p:txBody>
      </p:sp>
      <p:sp>
        <p:nvSpPr>
          <p:cNvPr id="5" name="矩形 4">
            <a:hlinkClick r:id="rId3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7" name="橢圓 6">
              <a:hlinkClick r:id="rId3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8" name="等腰三角形 7">
              <a:hlinkClick r:id="rId3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lang="zh-TW" altLang="en-US" sz="1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難民船漂流地中海 歐洲各國互踢皮球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sz="1200" noProof="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07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:19)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lvl="0"/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lang="zh-TW" altLang="en-US" sz="1200" noProof="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民視新</a:t>
            </a:r>
            <a:r>
              <a:rPr lang="zh-TW" altLang="en-US" sz="1200" noProof="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聞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3419872" y="3564165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（需有網路環境）</a:t>
            </a:r>
            <a:endParaRPr lang="zh-TW" altLang="en-US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58075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p.13</a:t>
            </a:r>
            <a:r>
              <a:rPr lang="zh-TW" altLang="en-US" dirty="0"/>
              <a:t>　肆、日常生活中的人權議題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一、死刑存廢議題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5040486" cy="2448272"/>
          </a:xfrm>
        </p:spPr>
        <p:txBody>
          <a:bodyPr/>
          <a:lstStyle/>
          <a:p>
            <a:pPr algn="just"/>
            <a:r>
              <a:rPr lang="en-US" altLang="zh-TW" dirty="0" smtClean="0"/>
              <a:t>2019</a:t>
            </a:r>
            <a:r>
              <a:rPr lang="zh-TW" altLang="en-US" dirty="0" smtClean="0"/>
              <a:t>年</a:t>
            </a:r>
            <a:r>
              <a:rPr lang="zh-TW" altLang="en-US" dirty="0"/>
              <a:t>全球共有</a:t>
            </a:r>
            <a:r>
              <a:rPr lang="zh-TW" altLang="en-US" dirty="0" smtClean="0"/>
              <a:t>超過</a:t>
            </a:r>
            <a:r>
              <a:rPr lang="en-US" altLang="zh-TW" dirty="0" smtClean="0"/>
              <a:t>2</a:t>
            </a:r>
            <a:r>
              <a:rPr lang="en-US" altLang="zh-TW" dirty="0" smtClean="0"/>
              <a:t>,307</a:t>
            </a:r>
            <a:r>
              <a:rPr lang="zh-TW" altLang="en-US" dirty="0" smtClean="0"/>
              <a:t>人</a:t>
            </a:r>
            <a:r>
              <a:rPr lang="zh-TW" altLang="en-US" dirty="0"/>
              <a:t>遭處決，也有</a:t>
            </a:r>
            <a:r>
              <a:rPr lang="en-US" altLang="zh-TW" dirty="0"/>
              <a:t>141</a:t>
            </a:r>
            <a:r>
              <a:rPr lang="zh-TW" altLang="en-US" dirty="0"/>
              <a:t>個國家已無施行死刑制度，維持死刑的國家僅剩</a:t>
            </a:r>
            <a:r>
              <a:rPr lang="en-US" altLang="zh-TW" dirty="0" smtClean="0"/>
              <a:t>56</a:t>
            </a:r>
            <a:r>
              <a:rPr lang="zh-TW" altLang="en-US" dirty="0" smtClean="0"/>
              <a:t>個</a:t>
            </a:r>
            <a:r>
              <a:rPr lang="zh-TW" altLang="en-US" dirty="0"/>
              <a:t>。</a:t>
            </a:r>
          </a:p>
          <a:p>
            <a:pPr algn="just"/>
            <a:endParaRPr lang="zh-TW" altLang="en-US" dirty="0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0856" y="1851670"/>
            <a:ext cx="2639218" cy="263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961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>
          <a:xfrm>
            <a:off x="6627812" y="1924050"/>
            <a:ext cx="2516188" cy="647700"/>
          </a:xfrm>
        </p:spPr>
        <p:txBody>
          <a:bodyPr/>
          <a:lstStyle/>
          <a:p>
            <a:r>
              <a:rPr lang="zh-TW" altLang="en-US" dirty="0"/>
              <a:t>世界死刑執行數及正反意見</a:t>
            </a:r>
          </a:p>
        </p:txBody>
      </p:sp>
      <p:grpSp>
        <p:nvGrpSpPr>
          <p:cNvPr id="5" name="群組 4"/>
          <p:cNvGrpSpPr/>
          <p:nvPr/>
        </p:nvGrpSpPr>
        <p:grpSpPr>
          <a:xfrm>
            <a:off x="539552" y="0"/>
            <a:ext cx="5503905" cy="5143500"/>
            <a:chOff x="539552" y="0"/>
            <a:chExt cx="5503905" cy="5143500"/>
          </a:xfrm>
        </p:grpSpPr>
        <p:pic>
          <p:nvPicPr>
            <p:cNvPr id="2" name="圖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552" y="0"/>
              <a:ext cx="5503905" cy="5143500"/>
            </a:xfrm>
            <a:prstGeom prst="rect">
              <a:avLst/>
            </a:prstGeom>
          </p:spPr>
        </p:pic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0106" y="30007"/>
              <a:ext cx="5423351" cy="23772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61447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p.13</a:t>
            </a:r>
            <a:r>
              <a:rPr lang="zh-TW" altLang="en-US" dirty="0"/>
              <a:t>　肆、日常生活中的人權</a:t>
            </a:r>
            <a:r>
              <a:rPr lang="zh-TW" altLang="en-US" dirty="0" smtClean="0"/>
              <a:t>議題</a:t>
            </a:r>
            <a:endParaRPr lang="zh-TW" altLang="en-US" dirty="0"/>
          </a:p>
        </p:txBody>
      </p:sp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635896" y="975777"/>
            <a:ext cx="3528392" cy="647774"/>
          </a:xfrm>
        </p:spPr>
        <p:txBody>
          <a:bodyPr/>
          <a:lstStyle/>
          <a:p>
            <a:r>
              <a:rPr lang="en-US" altLang="zh-TW" sz="2800" b="1" dirty="0"/>
              <a:t>2016</a:t>
            </a:r>
            <a:r>
              <a:rPr lang="zh-TW" altLang="en-US" sz="2800" b="1" dirty="0"/>
              <a:t>死刑執行人數 大陸全球最多</a:t>
            </a:r>
            <a:endParaRPr lang="zh-TW" altLang="en-US" sz="2800" dirty="0"/>
          </a:p>
        </p:txBody>
      </p:sp>
      <p:sp>
        <p:nvSpPr>
          <p:cNvPr id="5" name="矩形 4">
            <a:hlinkClick r:id="rId3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7" name="橢圓 6">
              <a:hlinkClick r:id="rId3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8" name="等腰三角形 7">
              <a:hlinkClick r:id="rId3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lang="en-US" altLang="zh-TW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2016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死刑執行人數 大陸全球最多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(02:04)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kumimoji="0" lang="en-US" altLang="zh-TW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udn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 video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3419872" y="3564165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（需有網路環境）</a:t>
            </a:r>
            <a:endParaRPr lang="zh-TW" altLang="en-US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2778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內容版面配置區 10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zh-TW" dirty="0"/>
              <a:t>死刑辯護教我的事情</a:t>
            </a:r>
            <a:endParaRPr lang="zh-TW" altLang="en-US" sz="2800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p.13</a:t>
            </a:r>
            <a:r>
              <a:rPr lang="zh-TW" altLang="en-US" dirty="0"/>
              <a:t>　肆、日常生活中的人權</a:t>
            </a:r>
            <a:r>
              <a:rPr lang="zh-TW" altLang="en-US" dirty="0" smtClean="0"/>
              <a:t>議題</a:t>
            </a:r>
            <a:endParaRPr lang="zh-TW" altLang="en-US" dirty="0"/>
          </a:p>
        </p:txBody>
      </p:sp>
      <p:sp>
        <p:nvSpPr>
          <p:cNvPr id="5" name="矩形 4">
            <a:hlinkClick r:id="rId3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7" name="橢圓 6">
              <a:hlinkClick r:id="rId3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8" name="等腰三角形 7">
              <a:hlinkClick r:id="rId3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868386" y="4225927"/>
            <a:ext cx="75920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＃影片名稱：</a:t>
            </a:r>
            <a:r>
              <a:rPr lang="zh-TW" altLang="en-US" sz="1200" dirty="0">
                <a:solidFill>
                  <a:schemeClr val="bg1"/>
                </a:solidFill>
              </a:rPr>
              <a:t>死刑辯護教我的事情 </a:t>
            </a:r>
            <a:r>
              <a:rPr lang="en-US" altLang="zh-TW" sz="1200" dirty="0">
                <a:solidFill>
                  <a:schemeClr val="bg1"/>
                </a:solidFill>
              </a:rPr>
              <a:t>| Confessions of a death row lawyer | </a:t>
            </a:r>
            <a:r>
              <a:rPr lang="zh-TW" altLang="en-US" sz="1200" dirty="0">
                <a:solidFill>
                  <a:schemeClr val="bg1"/>
                </a:solidFill>
              </a:rPr>
              <a:t>黃致豪 </a:t>
            </a:r>
            <a:r>
              <a:rPr lang="en-US" altLang="zh-TW" sz="1200" dirty="0">
                <a:solidFill>
                  <a:schemeClr val="bg1"/>
                </a:solidFill>
              </a:rPr>
              <a:t>Leon Huang | 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(16:42)</a:t>
            </a:r>
          </a:p>
          <a:p>
            <a:pPr lvl="0"/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影片來源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lang="en-US" altLang="zh-TW" sz="1200" dirty="0" err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TEDx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Talks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3419872" y="3564165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（需有網路環境）</a:t>
            </a:r>
            <a:endParaRPr lang="zh-TW" altLang="en-US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888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p.14</a:t>
            </a:r>
            <a:r>
              <a:rPr lang="zh-TW" altLang="en-US" dirty="0"/>
              <a:t>　肆、日常生活中的人權議題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二、難民議題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4896470" cy="2448272"/>
          </a:xfrm>
        </p:spPr>
        <p:txBody>
          <a:bodyPr>
            <a:normAutofit lnSpcReduction="10000"/>
          </a:bodyPr>
          <a:lstStyle/>
          <a:p>
            <a:pPr algn="just" hangingPunct="0"/>
            <a:r>
              <a:rPr lang="zh-TW" altLang="en-US" b="1" dirty="0">
                <a:solidFill>
                  <a:srgbClr val="FF495C"/>
                </a:solidFill>
              </a:rPr>
              <a:t>難民是移民的一種</a:t>
            </a:r>
            <a:r>
              <a:rPr lang="zh-TW" altLang="en-US" dirty="0"/>
              <a:t>，因飢荒、戰爭、政治迫害、天災等</a:t>
            </a:r>
            <a:r>
              <a:rPr lang="zh-TW" altLang="en-US" dirty="0" smtClean="0"/>
              <a:t>因素，</a:t>
            </a:r>
            <a:r>
              <a:rPr lang="zh-TW" altLang="en-US" b="1" dirty="0">
                <a:solidFill>
                  <a:srgbClr val="FF495C"/>
                </a:solidFill>
              </a:rPr>
              <a:t>被迫</a:t>
            </a:r>
            <a:r>
              <a:rPr lang="zh-TW" altLang="en-US" b="1" dirty="0" smtClean="0">
                <a:solidFill>
                  <a:srgbClr val="FF495C"/>
                </a:solidFill>
              </a:rPr>
              <a:t>遷移，甚至放棄國籍</a:t>
            </a:r>
            <a:r>
              <a:rPr lang="zh-TW" altLang="en-US" dirty="0" smtClean="0"/>
              <a:t>。</a:t>
            </a:r>
            <a:r>
              <a:rPr lang="en-US" altLang="zh-TW" dirty="0" smtClean="0"/>
              <a:t>2019</a:t>
            </a:r>
            <a:r>
              <a:rPr lang="zh-TW" altLang="en-US" dirty="0" smtClean="0"/>
              <a:t>年</a:t>
            </a:r>
            <a:r>
              <a:rPr lang="en-US" altLang="zh-TW" dirty="0"/>
              <a:t>5</a:t>
            </a:r>
            <a:r>
              <a:rPr lang="zh-TW" altLang="en-US" dirty="0" smtClean="0"/>
              <a:t>月</a:t>
            </a:r>
            <a:r>
              <a:rPr lang="zh-TW" altLang="en-US" dirty="0" smtClean="0"/>
              <a:t>聯合國</a:t>
            </a:r>
            <a:r>
              <a:rPr lang="zh-TW" altLang="en-US" dirty="0"/>
              <a:t>統計，</a:t>
            </a:r>
            <a:r>
              <a:rPr lang="zh-TW" altLang="en-US" dirty="0" smtClean="0"/>
              <a:t>被迫</a:t>
            </a:r>
            <a:r>
              <a:rPr lang="zh-TW" altLang="en-US" dirty="0"/>
              <a:t>離開家園的人數已經</a:t>
            </a:r>
            <a:r>
              <a:rPr lang="zh-TW" altLang="en-US" dirty="0" smtClean="0"/>
              <a:t>超過</a:t>
            </a:r>
            <a:r>
              <a:rPr lang="en-US" altLang="zh-TW" dirty="0"/>
              <a:t>7</a:t>
            </a:r>
            <a:r>
              <a:rPr lang="zh-TW" altLang="en-US" dirty="0" smtClean="0"/>
              <a:t>千萬</a:t>
            </a:r>
            <a:r>
              <a:rPr lang="zh-TW" altLang="en-US" dirty="0"/>
              <a:t>人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2336175"/>
            <a:ext cx="2736304" cy="2052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93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版面配置區 4">
            <a:hlinkClick r:id="rId3"/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9" b="1089"/>
          <a:stretch>
            <a:fillRect/>
          </a:stretch>
        </p:blipFill>
        <p:spPr/>
      </p:pic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5255815" cy="647700"/>
          </a:xfrm>
        </p:spPr>
        <p:txBody>
          <a:bodyPr/>
          <a:lstStyle/>
          <a:p>
            <a:r>
              <a:rPr lang="zh-TW" altLang="en-US" dirty="0">
                <a:hlinkClick r:id="rId3"/>
              </a:rPr>
              <a:t>哪裡來又到哪裡去？敘利亞難民</a:t>
            </a:r>
            <a:endParaRPr lang="en-US" altLang="zh-TW" dirty="0">
              <a:hlinkClick r:id="rId3"/>
            </a:endParaRPr>
          </a:p>
          <a:p>
            <a:r>
              <a:rPr lang="zh-TW" altLang="en-US" dirty="0">
                <a:hlinkClick r:id="rId3"/>
              </a:rPr>
              <a:t>－木擊者</a:t>
            </a:r>
            <a:r>
              <a:rPr lang="en-US" altLang="zh-TW" dirty="0">
                <a:hlinkClick r:id="rId3"/>
              </a:rPr>
              <a:t>(02:43)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p.14</a:t>
            </a:r>
            <a:r>
              <a:rPr lang="zh-TW" altLang="en-US" dirty="0"/>
              <a:t>　肆、日常生活中的人權</a:t>
            </a:r>
            <a:r>
              <a:rPr lang="zh-TW" altLang="en-US" dirty="0" smtClean="0"/>
              <a:t>議題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28788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04416" cy="3540462"/>
          </a:xfrm>
        </p:spPr>
        <p:txBody>
          <a:bodyPr/>
          <a:lstStyle/>
          <a:p>
            <a:pPr algn="just" hangingPunct="0">
              <a:lnSpc>
                <a:spcPct val="100000"/>
              </a:lnSpc>
            </a:pPr>
            <a:r>
              <a:rPr lang="zh-TW" altLang="zh-TW" dirty="0"/>
              <a:t>國際特赦組織（</a:t>
            </a:r>
            <a:r>
              <a:rPr lang="en-US" altLang="zh-TW" dirty="0"/>
              <a:t>Amnesty International) </a:t>
            </a:r>
            <a:r>
              <a:rPr lang="zh-TW" altLang="zh-TW" dirty="0"/>
              <a:t>於每年</a:t>
            </a:r>
            <a:r>
              <a:rPr lang="en-US" altLang="zh-TW" dirty="0"/>
              <a:t>12</a:t>
            </a:r>
            <a:r>
              <a:rPr lang="zh-TW" altLang="zh-TW" dirty="0"/>
              <a:t>月舉辦寫信馬拉松，為全球最大人權活動。組織選出十個個案，來自不同區域、不同背景的人權捍衛者；邀請全世界共同提筆聲援。請同學不妨提筆，拿一張明信片，一起讓任全受害者感受到世界仍有許多人聲援他們。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131840" y="1131590"/>
            <a:ext cx="5256444" cy="647774"/>
          </a:xfrm>
        </p:spPr>
        <p:txBody>
          <a:bodyPr/>
          <a:lstStyle/>
          <a:p>
            <a:r>
              <a:rPr lang="zh-TW" altLang="en-US" sz="2800" dirty="0"/>
              <a:t>寫信</a:t>
            </a:r>
            <a:r>
              <a:rPr lang="zh-TW" altLang="en-US" sz="2800" dirty="0" smtClean="0"/>
              <a:t>馬拉松</a:t>
            </a:r>
            <a:r>
              <a:rPr lang="en-US" altLang="zh-TW" sz="2800" dirty="0" smtClean="0"/>
              <a:t>—</a:t>
            </a:r>
            <a:r>
              <a:rPr lang="zh-TW" altLang="en-US" sz="2800" dirty="0" smtClean="0"/>
              <a:t>一起傳遞希望</a:t>
            </a:r>
            <a:endParaRPr lang="zh-TW" altLang="en-US" sz="2800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p.14</a:t>
            </a:r>
            <a:r>
              <a:rPr lang="zh-TW" altLang="en-US" dirty="0"/>
              <a:t>　肆、日常生活中的人權議題</a:t>
            </a:r>
          </a:p>
        </p:txBody>
      </p:sp>
    </p:spTree>
    <p:extLst>
      <p:ext uri="{BB962C8B-B14F-4D97-AF65-F5344CB8AC3E}">
        <p14:creationId xmlns:p14="http://schemas.microsoft.com/office/powerpoint/2010/main" val="95849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5040120" cy="5052630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zh-TW" altLang="zh-TW" dirty="0"/>
              <a:t>在黑暗中有許多支持他們的燭光、也將侵害人權的政府與團體公諸於世。</a:t>
            </a:r>
            <a:endParaRPr lang="zh-TW" altLang="en-US" dirty="0"/>
          </a:p>
          <a:p>
            <a:pPr algn="just">
              <a:lnSpc>
                <a:spcPct val="100000"/>
              </a:lnSpc>
            </a:pPr>
            <a:endParaRPr lang="zh-TW" altLang="en-US" dirty="0"/>
          </a:p>
          <a:p>
            <a:pPr algn="just">
              <a:lnSpc>
                <a:spcPct val="100000"/>
              </a:lnSpc>
            </a:pP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131840" y="1131590"/>
            <a:ext cx="5256444" cy="647774"/>
          </a:xfrm>
        </p:spPr>
        <p:txBody>
          <a:bodyPr/>
          <a:lstStyle/>
          <a:p>
            <a:r>
              <a:rPr lang="zh-TW" altLang="en-US" sz="2800" dirty="0"/>
              <a:t>寫信</a:t>
            </a:r>
            <a:r>
              <a:rPr lang="zh-TW" altLang="en-US" sz="2800" dirty="0" smtClean="0"/>
              <a:t>馬拉松</a:t>
            </a:r>
            <a:r>
              <a:rPr lang="en-US" altLang="zh-TW" sz="2800" dirty="0" smtClean="0"/>
              <a:t>—</a:t>
            </a:r>
            <a:r>
              <a:rPr lang="zh-TW" altLang="en-US" sz="2800" dirty="0" smtClean="0"/>
              <a:t>一起傳遞希望</a:t>
            </a:r>
            <a:endParaRPr lang="zh-TW" altLang="en-US" sz="2800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p.14</a:t>
            </a:r>
            <a:r>
              <a:rPr lang="zh-TW" altLang="en-US" dirty="0"/>
              <a:t>　肆、日常生活中的人權議題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923678"/>
            <a:ext cx="2664156" cy="2002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592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4248472" cy="647774"/>
          </a:xfrm>
        </p:spPr>
        <p:txBody>
          <a:bodyPr/>
          <a:lstStyle/>
          <a:p>
            <a:r>
              <a:rPr lang="zh-TW" altLang="en-US" b="1" spc="-150" dirty="0"/>
              <a:t>寫信馬拉松如何運作？</a:t>
            </a:r>
            <a:endParaRPr lang="zh-TW" altLang="en-US" spc="-150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p.14</a:t>
            </a:r>
            <a:r>
              <a:rPr lang="zh-TW" altLang="en-US" dirty="0"/>
              <a:t>　肆、日常生活中的人權</a:t>
            </a:r>
            <a:r>
              <a:rPr lang="zh-TW" altLang="en-US" dirty="0" smtClean="0"/>
              <a:t>議題</a:t>
            </a:r>
            <a:endParaRPr lang="zh-TW" altLang="en-US" dirty="0"/>
          </a:p>
        </p:txBody>
      </p:sp>
      <p:sp>
        <p:nvSpPr>
          <p:cNvPr id="5" name="矩形 4">
            <a:hlinkClick r:id="rId3" action="ppaction://hlinkfile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7" name="橢圓 6">
              <a:hlinkClick r:id="rId3" action="ppaction://hlinkfile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8" name="等腰三角形 7">
              <a:hlinkClick r:id="rId3" action="ppaction://hlinkfile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：寫信馬拉松如何運作？看看你寫的信如何發揮作用</a:t>
            </a:r>
            <a:r>
              <a:rPr lang="zh-TW" altLang="en-US" sz="12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！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 (00:44)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lvl="0"/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lang="en-US" altLang="zh-TW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Amnesty International Taiwan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7703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圖說文字 4"/>
          <p:cNvSpPr/>
          <p:nvPr/>
        </p:nvSpPr>
        <p:spPr>
          <a:xfrm>
            <a:off x="1259632" y="627534"/>
            <a:ext cx="7632848" cy="158417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社會結構的基礎，也是最基本的社會單位，指的是（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）國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家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）種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族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家庭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部落</a:t>
            </a:r>
          </a:p>
        </p:txBody>
      </p:sp>
      <p:sp>
        <p:nvSpPr>
          <p:cNvPr id="6" name="圓角矩形 5">
            <a:hlinkClick r:id="rId2" action="ppaction://hlinksldjump"/>
          </p:cNvPr>
          <p:cNvSpPr/>
          <p:nvPr/>
        </p:nvSpPr>
        <p:spPr>
          <a:xfrm>
            <a:off x="144152" y="4513047"/>
            <a:ext cx="1547527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（Ａ）</a:t>
            </a:r>
          </a:p>
        </p:txBody>
      </p:sp>
      <p:sp>
        <p:nvSpPr>
          <p:cNvPr id="7" name="圓角矩形 6">
            <a:hlinkClick r:id="rId3" action="ppaction://hlinksldjump"/>
          </p:cNvPr>
          <p:cNvSpPr/>
          <p:nvPr/>
        </p:nvSpPr>
        <p:spPr>
          <a:xfrm>
            <a:off x="3491879" y="4516438"/>
            <a:ext cx="1512168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（Ｃ）</a:t>
            </a:r>
          </a:p>
        </p:txBody>
      </p:sp>
      <p:sp>
        <p:nvSpPr>
          <p:cNvPr id="8" name="圓角矩形 7">
            <a:hlinkClick r:id="rId4" action="ppaction://hlinksldjump"/>
          </p:cNvPr>
          <p:cNvSpPr/>
          <p:nvPr/>
        </p:nvSpPr>
        <p:spPr>
          <a:xfrm>
            <a:off x="1907703" y="4523287"/>
            <a:ext cx="1368152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（Ｂ）</a:t>
            </a:r>
          </a:p>
        </p:txBody>
      </p:sp>
      <p:sp>
        <p:nvSpPr>
          <p:cNvPr id="9" name="圓角矩形 8">
            <a:hlinkClick r:id="rId5" action="ppaction://hlinksldjump"/>
          </p:cNvPr>
          <p:cNvSpPr/>
          <p:nvPr/>
        </p:nvSpPr>
        <p:spPr>
          <a:xfrm>
            <a:off x="5220072" y="4511823"/>
            <a:ext cx="1548000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（Ｄ）</a:t>
            </a:r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F1F6ED6B-5F56-514F-8AA7-DE26562A68E8}"/>
              </a:ext>
            </a:extLst>
          </p:cNvPr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1" name="橢圓 10">
              <a:extLst>
                <a:ext uri="{FF2B5EF4-FFF2-40B4-BE49-F238E27FC236}">
                  <a16:creationId xmlns:a16="http://schemas.microsoft.com/office/drawing/2014/main" id="{1E96663B-09D0-EE4A-99E6-2CAD152B328E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2" name="圖片 11">
              <a:extLst>
                <a:ext uri="{FF2B5EF4-FFF2-40B4-BE49-F238E27FC236}">
                  <a16:creationId xmlns:a16="http://schemas.microsoft.com/office/drawing/2014/main" id="{3B40996F-5F77-9D45-AFF0-807F7E09E97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202451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圓角矩形圖說文字 2"/>
          <p:cNvSpPr/>
          <p:nvPr/>
        </p:nvSpPr>
        <p:spPr>
          <a:xfrm>
            <a:off x="7648564" y="2787774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（Ａ）</a:t>
            </a:r>
          </a:p>
        </p:txBody>
      </p:sp>
      <p:pic>
        <p:nvPicPr>
          <p:cNvPr id="7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36383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圓角矩形圖說文字 10"/>
          <p:cNvSpPr/>
          <p:nvPr/>
        </p:nvSpPr>
        <p:spPr>
          <a:xfrm>
            <a:off x="1259632" y="627534"/>
            <a:ext cx="7632848" cy="158417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社會結構的基礎，也是最基本的社會單位，指的是（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）國家（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）種族（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）家庭（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）部落</a:t>
            </a:r>
          </a:p>
        </p:txBody>
      </p:sp>
      <p:sp>
        <p:nvSpPr>
          <p:cNvPr id="12" name="圓角矩形圖說文字 11"/>
          <p:cNvSpPr/>
          <p:nvPr/>
        </p:nvSpPr>
        <p:spPr>
          <a:xfrm>
            <a:off x="1259632" y="336383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3404BDA6-EF05-764C-B673-DB9AF614AB16}"/>
              </a:ext>
            </a:extLst>
          </p:cNvPr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4" name="橢圓 13">
              <a:extLst>
                <a:ext uri="{FF2B5EF4-FFF2-40B4-BE49-F238E27FC236}">
                  <a16:creationId xmlns:a16="http://schemas.microsoft.com/office/drawing/2014/main" id="{AB4D31F1-31D1-CC46-86D3-2C662E3168EB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D5F04AF5-D226-4742-9932-BCB26EA511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grpSp>
        <p:nvGrpSpPr>
          <p:cNvPr id="19" name="群組 18">
            <a:extLst>
              <a:ext uri="{FF2B5EF4-FFF2-40B4-BE49-F238E27FC236}">
                <a16:creationId xmlns:a16="http://schemas.microsoft.com/office/drawing/2014/main" id="{85F901F0-48C2-A64E-A77B-0C297CD7D222}"/>
              </a:ext>
            </a:extLst>
          </p:cNvPr>
          <p:cNvGrpSpPr/>
          <p:nvPr/>
        </p:nvGrpSpPr>
        <p:grpSpPr>
          <a:xfrm>
            <a:off x="251520" y="3293825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20" name="橢圓 19">
              <a:extLst>
                <a:ext uri="{FF2B5EF4-FFF2-40B4-BE49-F238E27FC236}">
                  <a16:creationId xmlns:a16="http://schemas.microsoft.com/office/drawing/2014/main" id="{CF4BA556-FC84-3B43-AA1E-5F53BA37D4D9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21" name="圖片 20">
              <a:extLst>
                <a:ext uri="{FF2B5EF4-FFF2-40B4-BE49-F238E27FC236}">
                  <a16:creationId xmlns:a16="http://schemas.microsoft.com/office/drawing/2014/main" id="{A977DDA4-1ACA-364C-BF56-7056D1A01C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059096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圓角矩形圖說文字 2"/>
          <p:cNvSpPr/>
          <p:nvPr/>
        </p:nvSpPr>
        <p:spPr>
          <a:xfrm>
            <a:off x="7648564" y="2787774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pic>
        <p:nvPicPr>
          <p:cNvPr id="7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36383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圓角矩形圖說文字 10"/>
          <p:cNvSpPr/>
          <p:nvPr/>
        </p:nvSpPr>
        <p:spPr>
          <a:xfrm>
            <a:off x="1259632" y="627534"/>
            <a:ext cx="7632848" cy="158417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社會結構的基礎，也是最基本的社會單位，指的是（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）國家（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）種族（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）家庭（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）部落</a:t>
            </a:r>
          </a:p>
        </p:txBody>
      </p:sp>
      <p:sp>
        <p:nvSpPr>
          <p:cNvPr id="12" name="圓角矩形圖說文字 11"/>
          <p:cNvSpPr/>
          <p:nvPr/>
        </p:nvSpPr>
        <p:spPr>
          <a:xfrm>
            <a:off x="1259632" y="336383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83BA9EB8-0E3C-DB4A-BC7F-F524F184CE18}"/>
              </a:ext>
            </a:extLst>
          </p:cNvPr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4" name="橢圓 13">
              <a:extLst>
                <a:ext uri="{FF2B5EF4-FFF2-40B4-BE49-F238E27FC236}">
                  <a16:creationId xmlns:a16="http://schemas.microsoft.com/office/drawing/2014/main" id="{49EA4AC2-7030-EF4D-80A7-8F7F3DD14179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B9647E9D-A994-3E4E-9EE4-5BE711B31C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E7FA1F06-F85C-2648-9475-4E0ACC131F5B}"/>
              </a:ext>
            </a:extLst>
          </p:cNvPr>
          <p:cNvGrpSpPr/>
          <p:nvPr/>
        </p:nvGrpSpPr>
        <p:grpSpPr>
          <a:xfrm>
            <a:off x="251520" y="3293825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7" name="橢圓 16">
              <a:extLst>
                <a:ext uri="{FF2B5EF4-FFF2-40B4-BE49-F238E27FC236}">
                  <a16:creationId xmlns:a16="http://schemas.microsoft.com/office/drawing/2014/main" id="{D2935E29-5D94-1546-BAF2-DBFA40C8B3F6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76056706-B2AA-C446-BA91-2221A4F188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645935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圓角矩形圖說文字 2"/>
          <p:cNvSpPr/>
          <p:nvPr/>
        </p:nvSpPr>
        <p:spPr>
          <a:xfrm>
            <a:off x="7648564" y="2787774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endParaRPr lang="zh-TW" altLang="en-US" sz="2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圓角矩形圖說文字 10"/>
          <p:cNvSpPr/>
          <p:nvPr/>
        </p:nvSpPr>
        <p:spPr>
          <a:xfrm>
            <a:off x="1259632" y="627534"/>
            <a:ext cx="7632848" cy="158417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社會結構的基礎，也是最基本的社會單位，指的是（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）國家（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）種族（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）家庭（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）部落</a:t>
            </a:r>
          </a:p>
        </p:txBody>
      </p:sp>
      <p:sp>
        <p:nvSpPr>
          <p:cNvPr id="12" name="圓角矩形圖說文字 11"/>
          <p:cNvSpPr/>
          <p:nvPr/>
        </p:nvSpPr>
        <p:spPr>
          <a:xfrm>
            <a:off x="1259632" y="3363838"/>
            <a:ext cx="4464496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你答對囉！前往下一題吧</a:t>
            </a:r>
          </a:p>
        </p:txBody>
      </p:sp>
      <p:pic>
        <p:nvPicPr>
          <p:cNvPr id="13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 flipH="1">
            <a:off x="5868144" y="336383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群組 13">
            <a:extLst>
              <a:ext uri="{FF2B5EF4-FFF2-40B4-BE49-F238E27FC236}">
                <a16:creationId xmlns:a16="http://schemas.microsoft.com/office/drawing/2014/main" id="{0D1BE517-E681-814C-84F6-07196B46BC9C}"/>
              </a:ext>
            </a:extLst>
          </p:cNvPr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5" name="橢圓 14">
              <a:extLst>
                <a:ext uri="{FF2B5EF4-FFF2-40B4-BE49-F238E27FC236}">
                  <a16:creationId xmlns:a16="http://schemas.microsoft.com/office/drawing/2014/main" id="{07973D6F-5744-9346-90D6-8189FE5DB638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6" name="圖片 15">
              <a:extLst>
                <a:ext uri="{FF2B5EF4-FFF2-40B4-BE49-F238E27FC236}">
                  <a16:creationId xmlns:a16="http://schemas.microsoft.com/office/drawing/2014/main" id="{E07D163A-6583-C548-849D-C148E72F12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grpSp>
        <p:nvGrpSpPr>
          <p:cNvPr id="17" name="群組 16">
            <a:extLst>
              <a:ext uri="{FF2B5EF4-FFF2-40B4-BE49-F238E27FC236}">
                <a16:creationId xmlns:a16="http://schemas.microsoft.com/office/drawing/2014/main" id="{1735F054-2D74-604D-A3B2-8CC260B826F2}"/>
              </a:ext>
            </a:extLst>
          </p:cNvPr>
          <p:cNvGrpSpPr/>
          <p:nvPr/>
        </p:nvGrpSpPr>
        <p:grpSpPr>
          <a:xfrm>
            <a:off x="251520" y="3293825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8" name="橢圓 17">
              <a:extLst>
                <a:ext uri="{FF2B5EF4-FFF2-40B4-BE49-F238E27FC236}">
                  <a16:creationId xmlns:a16="http://schemas.microsoft.com/office/drawing/2014/main" id="{8E37A909-7FE4-CE4F-BDDD-530E7A977C33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>
              <a:extLst>
                <a:ext uri="{FF2B5EF4-FFF2-40B4-BE49-F238E27FC236}">
                  <a16:creationId xmlns:a16="http://schemas.microsoft.com/office/drawing/2014/main" id="{2270378A-E394-844A-BBE7-CC2F6631D7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358364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圓角矩形圖說文字 2"/>
          <p:cNvSpPr/>
          <p:nvPr/>
        </p:nvSpPr>
        <p:spPr>
          <a:xfrm>
            <a:off x="7648564" y="2787774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endParaRPr lang="zh-TW" altLang="en-US" sz="2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36383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圓角矩形圖說文字 10"/>
          <p:cNvSpPr/>
          <p:nvPr/>
        </p:nvSpPr>
        <p:spPr>
          <a:xfrm>
            <a:off x="1259632" y="627534"/>
            <a:ext cx="7632848" cy="158417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社會結構的基礎，也是最基本的社會單位，指的是（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）國家（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）種族（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）家庭（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）部落</a:t>
            </a:r>
          </a:p>
        </p:txBody>
      </p:sp>
      <p:sp>
        <p:nvSpPr>
          <p:cNvPr id="12" name="圓角矩形圖說文字 11"/>
          <p:cNvSpPr/>
          <p:nvPr/>
        </p:nvSpPr>
        <p:spPr>
          <a:xfrm>
            <a:off x="1259632" y="336383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36D3E830-219D-2744-A220-D16006103886}"/>
              </a:ext>
            </a:extLst>
          </p:cNvPr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4" name="橢圓 13">
              <a:extLst>
                <a:ext uri="{FF2B5EF4-FFF2-40B4-BE49-F238E27FC236}">
                  <a16:creationId xmlns:a16="http://schemas.microsoft.com/office/drawing/2014/main" id="{E9FF3C4C-79AC-CF4F-8CA5-2234ECA5749C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9F42F03B-CC06-6946-A20E-1D54043D61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846B8639-0B37-A442-9C6D-3658BC5021F8}"/>
              </a:ext>
            </a:extLst>
          </p:cNvPr>
          <p:cNvGrpSpPr/>
          <p:nvPr/>
        </p:nvGrpSpPr>
        <p:grpSpPr>
          <a:xfrm>
            <a:off x="251520" y="3293825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7" name="橢圓 16">
              <a:extLst>
                <a:ext uri="{FF2B5EF4-FFF2-40B4-BE49-F238E27FC236}">
                  <a16:creationId xmlns:a16="http://schemas.microsoft.com/office/drawing/2014/main" id="{4BB7224D-9721-E644-81D7-7A819C505C6D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339F1EE1-A47E-6C4A-BD03-5AE5AD5132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291693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圖說文字 4"/>
          <p:cNvSpPr/>
          <p:nvPr/>
        </p:nvSpPr>
        <p:spPr>
          <a:xfrm>
            <a:off x="1259632" y="627534"/>
            <a:ext cx="6552728" cy="1872208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社會規範中，屬正式規範為下列何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者？</a:t>
            </a:r>
            <a:endParaRPr lang="zh-TW" altLang="en-US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習俗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宗教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道德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）法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律</a:t>
            </a:r>
          </a:p>
        </p:txBody>
      </p:sp>
      <p:sp>
        <p:nvSpPr>
          <p:cNvPr id="6" name="圓角矩形 5">
            <a:hlinkClick r:id="rId2" action="ppaction://hlinksldjump"/>
          </p:cNvPr>
          <p:cNvSpPr/>
          <p:nvPr/>
        </p:nvSpPr>
        <p:spPr>
          <a:xfrm>
            <a:off x="144152" y="4513047"/>
            <a:ext cx="1547527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（Ａ）</a:t>
            </a:r>
          </a:p>
        </p:txBody>
      </p:sp>
      <p:sp>
        <p:nvSpPr>
          <p:cNvPr id="7" name="圓角矩形 6">
            <a:hlinkClick r:id="rId3" action="ppaction://hlinksldjump"/>
          </p:cNvPr>
          <p:cNvSpPr/>
          <p:nvPr/>
        </p:nvSpPr>
        <p:spPr>
          <a:xfrm>
            <a:off x="3491879" y="4516438"/>
            <a:ext cx="1512168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（Ｃ）</a:t>
            </a:r>
          </a:p>
        </p:txBody>
      </p:sp>
      <p:sp>
        <p:nvSpPr>
          <p:cNvPr id="8" name="圓角矩形 7">
            <a:hlinkClick r:id="rId4" action="ppaction://hlinksldjump"/>
          </p:cNvPr>
          <p:cNvSpPr/>
          <p:nvPr/>
        </p:nvSpPr>
        <p:spPr>
          <a:xfrm>
            <a:off x="1907703" y="4523287"/>
            <a:ext cx="1368152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（Ｂ）</a:t>
            </a:r>
          </a:p>
        </p:txBody>
      </p:sp>
      <p:sp>
        <p:nvSpPr>
          <p:cNvPr id="9" name="圓角矩形 8">
            <a:hlinkClick r:id="rId5" action="ppaction://hlinksldjump"/>
          </p:cNvPr>
          <p:cNvSpPr/>
          <p:nvPr/>
        </p:nvSpPr>
        <p:spPr>
          <a:xfrm>
            <a:off x="5220072" y="4511823"/>
            <a:ext cx="1548000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（Ｄ）</a:t>
            </a:r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1C15D148-5E98-3C4C-9111-D3F9DC602111}"/>
              </a:ext>
            </a:extLst>
          </p:cNvPr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1" name="橢圓 10">
              <a:extLst>
                <a:ext uri="{FF2B5EF4-FFF2-40B4-BE49-F238E27FC236}">
                  <a16:creationId xmlns:a16="http://schemas.microsoft.com/office/drawing/2014/main" id="{0D9B310E-F81C-3040-BCF5-41F5F7AC9359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2" name="圖片 11">
              <a:extLst>
                <a:ext uri="{FF2B5EF4-FFF2-40B4-BE49-F238E27FC236}">
                  <a16:creationId xmlns:a16="http://schemas.microsoft.com/office/drawing/2014/main" id="{9980BDBB-EEE8-8749-82CE-716CAE5DAE5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4205419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圓角矩形圖說文字 2"/>
          <p:cNvSpPr/>
          <p:nvPr/>
        </p:nvSpPr>
        <p:spPr>
          <a:xfrm>
            <a:off x="7648564" y="2787774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（Ａ）</a:t>
            </a:r>
          </a:p>
        </p:txBody>
      </p:sp>
      <p:pic>
        <p:nvPicPr>
          <p:cNvPr id="7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36383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圓角矩形圖說文字 11"/>
          <p:cNvSpPr/>
          <p:nvPr/>
        </p:nvSpPr>
        <p:spPr>
          <a:xfrm>
            <a:off x="1259632" y="336383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sp>
        <p:nvSpPr>
          <p:cNvPr id="14" name="圓角矩形圖說文字 13"/>
          <p:cNvSpPr/>
          <p:nvPr/>
        </p:nvSpPr>
        <p:spPr>
          <a:xfrm>
            <a:off x="1259632" y="627534"/>
            <a:ext cx="6552728" cy="1872208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社會規範中，屬正式規範為下列何者？</a:t>
            </a: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）習俗（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）宗教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）道德（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）法律</a:t>
            </a: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7D174630-D721-4D47-9768-3FB5105280C6}"/>
              </a:ext>
            </a:extLst>
          </p:cNvPr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5" name="橢圓 14">
              <a:extLst>
                <a:ext uri="{FF2B5EF4-FFF2-40B4-BE49-F238E27FC236}">
                  <a16:creationId xmlns:a16="http://schemas.microsoft.com/office/drawing/2014/main" id="{F40991DB-B718-724D-AB14-202ED7696BB0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6" name="圖片 15">
              <a:extLst>
                <a:ext uri="{FF2B5EF4-FFF2-40B4-BE49-F238E27FC236}">
                  <a16:creationId xmlns:a16="http://schemas.microsoft.com/office/drawing/2014/main" id="{7A421748-550B-714B-975C-1EE5672E31F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grpSp>
        <p:nvGrpSpPr>
          <p:cNvPr id="17" name="群組 16">
            <a:extLst>
              <a:ext uri="{FF2B5EF4-FFF2-40B4-BE49-F238E27FC236}">
                <a16:creationId xmlns:a16="http://schemas.microsoft.com/office/drawing/2014/main" id="{185E94B7-1E51-334D-98BE-A2F7ADE46E96}"/>
              </a:ext>
            </a:extLst>
          </p:cNvPr>
          <p:cNvGrpSpPr/>
          <p:nvPr/>
        </p:nvGrpSpPr>
        <p:grpSpPr>
          <a:xfrm>
            <a:off x="251520" y="3293825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8" name="橢圓 17">
              <a:extLst>
                <a:ext uri="{FF2B5EF4-FFF2-40B4-BE49-F238E27FC236}">
                  <a16:creationId xmlns:a16="http://schemas.microsoft.com/office/drawing/2014/main" id="{83C5BF84-4B13-5340-9A96-39863E9812F5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>
              <a:extLst>
                <a:ext uri="{FF2B5EF4-FFF2-40B4-BE49-F238E27FC236}">
                  <a16:creationId xmlns:a16="http://schemas.microsoft.com/office/drawing/2014/main" id="{CD5B9BF8-3F0F-1A4A-AB60-85D2421CD7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291411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圓角矩形圖說文字 2"/>
          <p:cNvSpPr/>
          <p:nvPr/>
        </p:nvSpPr>
        <p:spPr>
          <a:xfrm>
            <a:off x="7648564" y="2787774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pic>
        <p:nvPicPr>
          <p:cNvPr id="7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36383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圓角矩形圖說文字 11"/>
          <p:cNvSpPr/>
          <p:nvPr/>
        </p:nvSpPr>
        <p:spPr>
          <a:xfrm>
            <a:off x="1259632" y="336383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sp>
        <p:nvSpPr>
          <p:cNvPr id="14" name="圓角矩形圖說文字 13"/>
          <p:cNvSpPr/>
          <p:nvPr/>
        </p:nvSpPr>
        <p:spPr>
          <a:xfrm>
            <a:off x="1259632" y="627534"/>
            <a:ext cx="6552728" cy="1872208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社會規範中，屬正式規範為下列何者？</a:t>
            </a: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）習俗（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）宗教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）道德（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）法律</a:t>
            </a: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A503DFFC-1A49-0446-9DF9-13494A10136E}"/>
              </a:ext>
            </a:extLst>
          </p:cNvPr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5" name="橢圓 14">
              <a:extLst>
                <a:ext uri="{FF2B5EF4-FFF2-40B4-BE49-F238E27FC236}">
                  <a16:creationId xmlns:a16="http://schemas.microsoft.com/office/drawing/2014/main" id="{FEC034D4-5949-EF4C-BF9E-ADFB9DE505B1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6" name="圖片 15">
              <a:extLst>
                <a:ext uri="{FF2B5EF4-FFF2-40B4-BE49-F238E27FC236}">
                  <a16:creationId xmlns:a16="http://schemas.microsoft.com/office/drawing/2014/main" id="{FA24DB5A-D934-BD4F-ABF8-CD8B42BA42F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grpSp>
        <p:nvGrpSpPr>
          <p:cNvPr id="17" name="群組 16">
            <a:extLst>
              <a:ext uri="{FF2B5EF4-FFF2-40B4-BE49-F238E27FC236}">
                <a16:creationId xmlns:a16="http://schemas.microsoft.com/office/drawing/2014/main" id="{E47C0B88-A60C-B94F-92BB-40FD6EA78903}"/>
              </a:ext>
            </a:extLst>
          </p:cNvPr>
          <p:cNvGrpSpPr/>
          <p:nvPr/>
        </p:nvGrpSpPr>
        <p:grpSpPr>
          <a:xfrm>
            <a:off x="251520" y="3293825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8" name="橢圓 17">
              <a:extLst>
                <a:ext uri="{FF2B5EF4-FFF2-40B4-BE49-F238E27FC236}">
                  <a16:creationId xmlns:a16="http://schemas.microsoft.com/office/drawing/2014/main" id="{52BB3729-56C8-5B4E-841F-ACE7472440A9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>
              <a:extLst>
                <a:ext uri="{FF2B5EF4-FFF2-40B4-BE49-F238E27FC236}">
                  <a16:creationId xmlns:a16="http://schemas.microsoft.com/office/drawing/2014/main" id="{16D7850D-A09A-F54B-899E-B627AC8D0D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261977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圓角矩形圖說文字 2"/>
          <p:cNvSpPr/>
          <p:nvPr/>
        </p:nvSpPr>
        <p:spPr>
          <a:xfrm>
            <a:off x="7648564" y="2787774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endParaRPr lang="zh-TW" altLang="en-US" sz="2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36383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圓角矩形圖說文字 11"/>
          <p:cNvSpPr/>
          <p:nvPr/>
        </p:nvSpPr>
        <p:spPr>
          <a:xfrm>
            <a:off x="1259632" y="336383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sp>
        <p:nvSpPr>
          <p:cNvPr id="14" name="圓角矩形圖說文字 13"/>
          <p:cNvSpPr/>
          <p:nvPr/>
        </p:nvSpPr>
        <p:spPr>
          <a:xfrm>
            <a:off x="1259632" y="627534"/>
            <a:ext cx="6552728" cy="1872208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社會規範中，屬正式規範為下列何者？</a:t>
            </a: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）習俗（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）宗教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）道德（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）法律</a:t>
            </a: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AC752BA0-8783-4347-90CA-96009D7C3C40}"/>
              </a:ext>
            </a:extLst>
          </p:cNvPr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5" name="橢圓 14">
              <a:extLst>
                <a:ext uri="{FF2B5EF4-FFF2-40B4-BE49-F238E27FC236}">
                  <a16:creationId xmlns:a16="http://schemas.microsoft.com/office/drawing/2014/main" id="{6CBE6BD3-9162-BF40-A3B4-884A413AF6FE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6" name="圖片 15">
              <a:extLst>
                <a:ext uri="{FF2B5EF4-FFF2-40B4-BE49-F238E27FC236}">
                  <a16:creationId xmlns:a16="http://schemas.microsoft.com/office/drawing/2014/main" id="{0F22625E-A4A0-864B-BD16-595D70E5B87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DACF50E0-C4DE-D24F-BC43-33C443E6DB7F}"/>
              </a:ext>
            </a:extLst>
          </p:cNvPr>
          <p:cNvGrpSpPr/>
          <p:nvPr/>
        </p:nvGrpSpPr>
        <p:grpSpPr>
          <a:xfrm>
            <a:off x="251520" y="3293825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24" name="橢圓 23">
              <a:extLst>
                <a:ext uri="{FF2B5EF4-FFF2-40B4-BE49-F238E27FC236}">
                  <a16:creationId xmlns:a16="http://schemas.microsoft.com/office/drawing/2014/main" id="{C6F08381-F9C3-BC4E-8F90-2B02A5A32DF8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25" name="圖片 24">
              <a:extLst>
                <a:ext uri="{FF2B5EF4-FFF2-40B4-BE49-F238E27FC236}">
                  <a16:creationId xmlns:a16="http://schemas.microsoft.com/office/drawing/2014/main" id="{DE9214F4-5670-324E-BB3D-730676B465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1228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圓角矩形圖說文字 2"/>
          <p:cNvSpPr/>
          <p:nvPr/>
        </p:nvSpPr>
        <p:spPr>
          <a:xfrm>
            <a:off x="7648564" y="2787774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endParaRPr lang="zh-TW" altLang="en-US" sz="2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圓角矩形圖說文字 11"/>
          <p:cNvSpPr/>
          <p:nvPr/>
        </p:nvSpPr>
        <p:spPr>
          <a:xfrm>
            <a:off x="1403648" y="3363838"/>
            <a:ext cx="525658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你答對囉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~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得到知識王勳章一枚</a:t>
            </a:r>
          </a:p>
        </p:txBody>
      </p:sp>
      <p:sp>
        <p:nvSpPr>
          <p:cNvPr id="14" name="圓角矩形圖說文字 13"/>
          <p:cNvSpPr/>
          <p:nvPr/>
        </p:nvSpPr>
        <p:spPr>
          <a:xfrm>
            <a:off x="1259632" y="627534"/>
            <a:ext cx="6552728" cy="1872208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社會規範中，屬正式規範為下列何者？</a:t>
            </a: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）習俗（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）宗教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）道德（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）法律</a:t>
            </a: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57B6F53B-FA75-BE4E-A4A0-070033B8FD83}"/>
              </a:ext>
            </a:extLst>
          </p:cNvPr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5" name="橢圓 14">
              <a:extLst>
                <a:ext uri="{FF2B5EF4-FFF2-40B4-BE49-F238E27FC236}">
                  <a16:creationId xmlns:a16="http://schemas.microsoft.com/office/drawing/2014/main" id="{1622EAD6-DCCC-C148-86D7-6825397F0287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6" name="圖片 15">
              <a:extLst>
                <a:ext uri="{FF2B5EF4-FFF2-40B4-BE49-F238E27FC236}">
                  <a16:creationId xmlns:a16="http://schemas.microsoft.com/office/drawing/2014/main" id="{9BC46D9A-7EF0-F745-88D7-D6686D302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grpSp>
        <p:nvGrpSpPr>
          <p:cNvPr id="17" name="群組 16">
            <a:extLst>
              <a:ext uri="{FF2B5EF4-FFF2-40B4-BE49-F238E27FC236}">
                <a16:creationId xmlns:a16="http://schemas.microsoft.com/office/drawing/2014/main" id="{C43ACE83-0636-5644-9641-8799A17E2C94}"/>
              </a:ext>
            </a:extLst>
          </p:cNvPr>
          <p:cNvGrpSpPr/>
          <p:nvPr/>
        </p:nvGrpSpPr>
        <p:grpSpPr>
          <a:xfrm>
            <a:off x="251520" y="3293825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8" name="橢圓 17">
              <a:extLst>
                <a:ext uri="{FF2B5EF4-FFF2-40B4-BE49-F238E27FC236}">
                  <a16:creationId xmlns:a16="http://schemas.microsoft.com/office/drawing/2014/main" id="{8265CA42-36F7-F043-8818-EBBB5811B219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>
              <a:extLst>
                <a:ext uri="{FF2B5EF4-FFF2-40B4-BE49-F238E27FC236}">
                  <a16:creationId xmlns:a16="http://schemas.microsoft.com/office/drawing/2014/main" id="{5DA7E706-2C7B-B046-B50F-EE27CF8E8B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918572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7504" y="2104386"/>
            <a:ext cx="864096" cy="523220"/>
          </a:xfrm>
          <a:prstGeom prst="rect">
            <a:avLst/>
          </a:prstGeom>
          <a:solidFill>
            <a:srgbClr val="9FD356"/>
          </a:solidFill>
        </p:spPr>
        <p:txBody>
          <a:bodyPr wrap="square" rtlCol="0" anchor="ctr">
            <a:spAutoFit/>
          </a:bodyPr>
          <a:lstStyle/>
          <a:p>
            <a:pPr algn="ctr" defTabSz="685800"/>
            <a:endParaRPr kumimoji="1" lang="zh-TW" altLang="en-US" sz="28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3568" y="2104386"/>
            <a:ext cx="86409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 defTabSz="685800"/>
            <a:endParaRPr kumimoji="1" lang="zh-TW" altLang="en-US" sz="28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15616" y="2104386"/>
            <a:ext cx="864096" cy="523220"/>
          </a:xfrm>
          <a:prstGeom prst="rect">
            <a:avLst/>
          </a:prstGeom>
          <a:solidFill>
            <a:srgbClr val="9FD356"/>
          </a:solidFill>
        </p:spPr>
        <p:txBody>
          <a:bodyPr wrap="square" rtlCol="0" anchor="ctr">
            <a:spAutoFit/>
          </a:bodyPr>
          <a:lstStyle/>
          <a:p>
            <a:pPr algn="ctr" defTabSz="685800"/>
            <a:endParaRPr kumimoji="1" lang="zh-TW" altLang="en-US" sz="28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五邊形 4"/>
          <p:cNvSpPr/>
          <p:nvPr/>
        </p:nvSpPr>
        <p:spPr>
          <a:xfrm>
            <a:off x="2555777" y="267495"/>
            <a:ext cx="1746369" cy="523220"/>
          </a:xfrm>
          <a:prstGeom prst="homePlate">
            <a:avLst/>
          </a:prstGeom>
          <a:solidFill>
            <a:srgbClr val="9FD356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 defTabSz="685800"/>
            <a:r>
              <a:rPr kumimoji="1" lang="zh-TW" altLang="en-US" sz="28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圖片來源</a:t>
            </a:r>
          </a:p>
        </p:txBody>
      </p:sp>
      <p:sp>
        <p:nvSpPr>
          <p:cNvPr id="6" name="矩形 5"/>
          <p:cNvSpPr/>
          <p:nvPr/>
        </p:nvSpPr>
        <p:spPr>
          <a:xfrm>
            <a:off x="2483769" y="915566"/>
            <a:ext cx="655272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 defTabSz="685800"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與神同行 </a:t>
            </a:r>
            <a:r>
              <a:rPr lang="en-US" altLang="zh-TW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(</a:t>
            </a:r>
            <a:r>
              <a:rPr lang="zh-TW" altLang="en-US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電影</a:t>
            </a:r>
            <a:r>
              <a:rPr lang="en-US" altLang="zh-TW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)</a:t>
            </a:r>
            <a:r>
              <a:rPr lang="zh-TW" altLang="en-US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（</a:t>
            </a:r>
            <a:r>
              <a:rPr lang="en-US" altLang="zh-TW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2019</a:t>
            </a:r>
            <a:r>
              <a:rPr lang="zh-TW" altLang="en-US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</a:t>
            </a:r>
            <a:r>
              <a:rPr lang="zh-TW" altLang="en-US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25</a:t>
            </a:r>
            <a:r>
              <a:rPr lang="zh-TW" altLang="en-US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日）。維基百科。</a:t>
            </a:r>
            <a:r>
              <a:rPr lang="en-US" altLang="zh-TW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2019</a:t>
            </a:r>
            <a:r>
              <a:rPr lang="zh-TW" altLang="en-US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4</a:t>
            </a:r>
            <a:r>
              <a:rPr lang="zh-TW" altLang="en-US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19</a:t>
            </a:r>
            <a:r>
              <a:rPr lang="zh-TW" altLang="en-US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日，取自</a:t>
            </a:r>
            <a:r>
              <a:rPr lang="en-US" altLang="zh-TW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https://zh.wikipedia.org/wiki/%E8%88%87%E7%A5%9E%E5%90%8C%E8%A1%8C_(%E9%9B%BB%E5%BD%B1)</a:t>
            </a:r>
            <a:endParaRPr lang="zh-TW" altLang="en-US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珍妮特（</a:t>
            </a:r>
            <a:r>
              <a:rPr lang="en-US" altLang="zh-TW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2017</a:t>
            </a:r>
            <a:r>
              <a:rPr lang="zh-TW" altLang="en-US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,11</a:t>
            </a:r>
            <a:r>
              <a:rPr lang="zh-TW" altLang="en-US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23</a:t>
            </a:r>
            <a:r>
              <a:rPr lang="zh-TW" altLang="en-US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日）。緬甸孟加拉同意兩月內遣返</a:t>
            </a:r>
            <a:r>
              <a:rPr lang="en-US" altLang="zh-TW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60</a:t>
            </a:r>
            <a:r>
              <a:rPr lang="zh-TW" altLang="en-US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萬羅興亞人。法國國際廣播電台。</a:t>
            </a:r>
            <a:r>
              <a:rPr lang="en-US" altLang="zh-TW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2019</a:t>
            </a:r>
            <a:r>
              <a:rPr lang="zh-TW" altLang="en-US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4</a:t>
            </a:r>
            <a:r>
              <a:rPr lang="zh-TW" altLang="en-US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19</a:t>
            </a:r>
            <a:r>
              <a:rPr lang="zh-TW" altLang="en-US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日，取自</a:t>
            </a:r>
            <a:r>
              <a:rPr lang="en-US" altLang="zh-TW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http://trad.cn.rfi.fr/%E6%94%BF%E6%B2%BB/20171123-%E7%B7%AC%E7%94%B8%E5%AD%9F%E5%8A%A0%E6%8B%89%E5%90%8C%E6%84%8F2%E5%80%8B%E6%9C%88%E5%85%A7%E9%81%A3%E8%BF%9460%E8%90%AC%E7%BE%85%E8%88%88%E4%BA%9E%E4%BA%BA	</a:t>
            </a: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中央社（</a:t>
            </a:r>
            <a:r>
              <a:rPr lang="en-US" altLang="zh-TW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2018</a:t>
            </a:r>
            <a:r>
              <a:rPr lang="zh-TW" altLang="en-US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4</a:t>
            </a:r>
            <a:r>
              <a:rPr lang="zh-TW" altLang="en-US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12</a:t>
            </a:r>
            <a:r>
              <a:rPr lang="zh-TW" altLang="en-US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日）。</a:t>
            </a:r>
            <a:r>
              <a:rPr lang="en-US" altLang="zh-TW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2017</a:t>
            </a:r>
            <a:r>
              <a:rPr lang="zh-TW" altLang="en-US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執行死刑大陸最多 台灣近十年首度零執行。台灣英文新聞。</a:t>
            </a:r>
            <a:r>
              <a:rPr lang="en-US" altLang="zh-TW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2019</a:t>
            </a:r>
            <a:r>
              <a:rPr lang="zh-TW" altLang="en-US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4</a:t>
            </a:r>
            <a:r>
              <a:rPr lang="zh-TW" altLang="en-US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19</a:t>
            </a:r>
            <a:r>
              <a:rPr lang="zh-TW" altLang="en-US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日，取自</a:t>
            </a:r>
            <a:r>
              <a:rPr lang="en-US" altLang="zh-TW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https://www.taiwannews.com.tw/ch/news/3403759</a:t>
            </a:r>
            <a:endParaRPr lang="zh-TW" altLang="en-US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endParaRPr lang="zh-TW" altLang="en-US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42540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7504" y="2104386"/>
            <a:ext cx="864096" cy="523220"/>
          </a:xfrm>
          <a:prstGeom prst="rect">
            <a:avLst/>
          </a:prstGeom>
          <a:solidFill>
            <a:srgbClr val="9FD356"/>
          </a:solidFill>
        </p:spPr>
        <p:txBody>
          <a:bodyPr wrap="square" rtlCol="0" anchor="ctr">
            <a:spAutoFit/>
          </a:bodyPr>
          <a:lstStyle/>
          <a:p>
            <a:pPr algn="ctr" defTabSz="685800"/>
            <a:endParaRPr kumimoji="1" lang="zh-TW" altLang="en-US" sz="28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3568" y="2104386"/>
            <a:ext cx="86409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 defTabSz="685800"/>
            <a:endParaRPr kumimoji="1" lang="zh-TW" altLang="en-US" sz="28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15616" y="2104386"/>
            <a:ext cx="864096" cy="523220"/>
          </a:xfrm>
          <a:prstGeom prst="rect">
            <a:avLst/>
          </a:prstGeom>
          <a:solidFill>
            <a:srgbClr val="9FD356"/>
          </a:solidFill>
        </p:spPr>
        <p:txBody>
          <a:bodyPr wrap="square" rtlCol="0" anchor="ctr">
            <a:spAutoFit/>
          </a:bodyPr>
          <a:lstStyle/>
          <a:p>
            <a:pPr algn="ctr" defTabSz="685800"/>
            <a:endParaRPr kumimoji="1" lang="zh-TW" altLang="en-US" sz="28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五邊形 4"/>
          <p:cNvSpPr/>
          <p:nvPr/>
        </p:nvSpPr>
        <p:spPr>
          <a:xfrm>
            <a:off x="2555777" y="267495"/>
            <a:ext cx="1746369" cy="523220"/>
          </a:xfrm>
          <a:prstGeom prst="homePlate">
            <a:avLst/>
          </a:prstGeom>
          <a:solidFill>
            <a:srgbClr val="9FD356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 defTabSz="685800"/>
            <a:r>
              <a:rPr kumimoji="1" lang="zh-TW" altLang="en-US" sz="28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圖片來源</a:t>
            </a:r>
          </a:p>
        </p:txBody>
      </p:sp>
      <p:sp>
        <p:nvSpPr>
          <p:cNvPr id="6" name="矩形 5"/>
          <p:cNvSpPr/>
          <p:nvPr/>
        </p:nvSpPr>
        <p:spPr>
          <a:xfrm>
            <a:off x="2483769" y="915566"/>
            <a:ext cx="65527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 defTabSz="685800"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寫信馬拉松，老師召集令！（</a:t>
            </a:r>
            <a:r>
              <a:rPr lang="en-US" altLang="zh-TW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2015</a:t>
            </a:r>
            <a:r>
              <a:rPr lang="zh-TW" altLang="en-US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,7</a:t>
            </a:r>
            <a:r>
              <a:rPr lang="zh-TW" altLang="en-US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22</a:t>
            </a:r>
            <a:r>
              <a:rPr lang="zh-TW" altLang="en-US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日）。國際特赦組織台灣分會。</a:t>
            </a:r>
            <a:r>
              <a:rPr lang="en-US" altLang="zh-TW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2019</a:t>
            </a:r>
            <a:r>
              <a:rPr lang="zh-TW" altLang="en-US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4</a:t>
            </a:r>
            <a:r>
              <a:rPr lang="zh-TW" altLang="en-US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19</a:t>
            </a:r>
            <a:r>
              <a:rPr lang="zh-TW" altLang="en-US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日，取自</a:t>
            </a:r>
            <a:r>
              <a:rPr lang="en-US" altLang="zh-TW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https://www.amnesty.tw/news/1912</a:t>
            </a:r>
            <a:endParaRPr lang="zh-TW" altLang="en-US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  <a:p>
            <a:pPr defTabSz="685800"/>
            <a:endParaRPr lang="zh-TW" altLang="en-US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9756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6560</TotalTime>
  <Words>2539</Words>
  <Application>Microsoft Office PowerPoint</Application>
  <PresentationFormat>如螢幕大小 (16:9)</PresentationFormat>
  <Paragraphs>238</Paragraphs>
  <Slides>56</Slides>
  <Notes>27</Notes>
  <HiddenSlides>8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3</vt:i4>
      </vt:variant>
      <vt:variant>
        <vt:lpstr>投影片標題</vt:lpstr>
      </vt:variant>
      <vt:variant>
        <vt:i4>56</vt:i4>
      </vt:variant>
    </vt:vector>
  </HeadingPairs>
  <TitlesOfParts>
    <vt:vector size="66" baseType="lpstr">
      <vt:lpstr>宋体</vt:lpstr>
      <vt:lpstr>華康粗圓體</vt:lpstr>
      <vt:lpstr>微軟正黑體</vt:lpstr>
      <vt:lpstr>新細明體</vt:lpstr>
      <vt:lpstr>Arial</vt:lpstr>
      <vt:lpstr>Calibri</vt:lpstr>
      <vt:lpstr>Calibri Light</vt:lpstr>
      <vt:lpstr>Office 佈景主題</vt:lpstr>
      <vt:lpstr>1_Office 佈景主題</vt:lpstr>
      <vt:lpstr>2_Office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第2章 性別關係與平權社會</dc:title>
  <dc:creator>cheng</dc:creator>
  <cp:lastModifiedBy>L28[祖昀]</cp:lastModifiedBy>
  <cp:revision>452</cp:revision>
  <dcterms:created xsi:type="dcterms:W3CDTF">2016-08-10T05:42:58Z</dcterms:created>
  <dcterms:modified xsi:type="dcterms:W3CDTF">2020-05-22T10:51:09Z</dcterms:modified>
</cp:coreProperties>
</file>