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9" r:id="rId2"/>
    <p:sldMasterId id="2147483690" r:id="rId3"/>
  </p:sldMasterIdLst>
  <p:notesMasterIdLst>
    <p:notesMasterId r:id="rId70"/>
  </p:notesMasterIdLst>
  <p:handoutMasterIdLst>
    <p:handoutMasterId r:id="rId71"/>
  </p:handoutMasterIdLst>
  <p:sldIdLst>
    <p:sldId id="560" r:id="rId4"/>
    <p:sldId id="510" r:id="rId5"/>
    <p:sldId id="583" r:id="rId6"/>
    <p:sldId id="579" r:id="rId7"/>
    <p:sldId id="580" r:id="rId8"/>
    <p:sldId id="581" r:id="rId9"/>
    <p:sldId id="511" r:id="rId10"/>
    <p:sldId id="512" r:id="rId11"/>
    <p:sldId id="587" r:id="rId12"/>
    <p:sldId id="513" r:id="rId13"/>
    <p:sldId id="514" r:id="rId14"/>
    <p:sldId id="515" r:id="rId15"/>
    <p:sldId id="516" r:id="rId16"/>
    <p:sldId id="517" r:id="rId17"/>
    <p:sldId id="578" r:id="rId18"/>
    <p:sldId id="520" r:id="rId19"/>
    <p:sldId id="588" r:id="rId20"/>
    <p:sldId id="521" r:id="rId21"/>
    <p:sldId id="584" r:id="rId22"/>
    <p:sldId id="522" r:id="rId23"/>
    <p:sldId id="523" r:id="rId24"/>
    <p:sldId id="524" r:id="rId25"/>
    <p:sldId id="573" r:id="rId26"/>
    <p:sldId id="526" r:id="rId27"/>
    <p:sldId id="527" r:id="rId28"/>
    <p:sldId id="528" r:id="rId29"/>
    <p:sldId id="529" r:id="rId30"/>
    <p:sldId id="530" r:id="rId31"/>
    <p:sldId id="531" r:id="rId32"/>
    <p:sldId id="570" r:id="rId33"/>
    <p:sldId id="533" r:id="rId34"/>
    <p:sldId id="586" r:id="rId35"/>
    <p:sldId id="564" r:id="rId36"/>
    <p:sldId id="565" r:id="rId37"/>
    <p:sldId id="566" r:id="rId38"/>
    <p:sldId id="567" r:id="rId39"/>
    <p:sldId id="568" r:id="rId40"/>
    <p:sldId id="535" r:id="rId41"/>
    <p:sldId id="539" r:id="rId42"/>
    <p:sldId id="540" r:id="rId43"/>
    <p:sldId id="589" r:id="rId44"/>
    <p:sldId id="563" r:id="rId45"/>
    <p:sldId id="569" r:id="rId46"/>
    <p:sldId id="574" r:id="rId47"/>
    <p:sldId id="575" r:id="rId48"/>
    <p:sldId id="576" r:id="rId49"/>
    <p:sldId id="577" r:id="rId50"/>
    <p:sldId id="543" r:id="rId51"/>
    <p:sldId id="544" r:id="rId52"/>
    <p:sldId id="545" r:id="rId53"/>
    <p:sldId id="547" r:id="rId54"/>
    <p:sldId id="585" r:id="rId55"/>
    <p:sldId id="548" r:id="rId56"/>
    <p:sldId id="582" r:id="rId57"/>
    <p:sldId id="549" r:id="rId58"/>
    <p:sldId id="550" r:id="rId59"/>
    <p:sldId id="551" r:id="rId60"/>
    <p:sldId id="554" r:id="rId61"/>
    <p:sldId id="553" r:id="rId62"/>
    <p:sldId id="552" r:id="rId63"/>
    <p:sldId id="555" r:id="rId64"/>
    <p:sldId id="556" r:id="rId65"/>
    <p:sldId id="557" r:id="rId66"/>
    <p:sldId id="559" r:id="rId67"/>
    <p:sldId id="558" r:id="rId68"/>
    <p:sldId id="590" r:id="rId69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7">
          <p15:clr>
            <a:srgbClr val="A4A3A4"/>
          </p15:clr>
        </p15:guide>
        <p15:guide id="2" orient="horz" pos="2573">
          <p15:clr>
            <a:srgbClr val="A4A3A4"/>
          </p15:clr>
        </p15:guide>
        <p15:guide id="3" orient="horz" pos="2391">
          <p15:clr>
            <a:srgbClr val="A4A3A4"/>
          </p15:clr>
        </p15:guide>
        <p15:guide id="4" orient="horz" pos="1393">
          <p15:clr>
            <a:srgbClr val="A4A3A4"/>
          </p15:clr>
        </p15:guide>
        <p15:guide id="5" pos="2880">
          <p15:clr>
            <a:srgbClr val="A4A3A4"/>
          </p15:clr>
        </p15:guide>
        <p15:guide id="6" pos="416">
          <p15:clr>
            <a:srgbClr val="A4A3A4"/>
          </p15:clr>
        </p15:guide>
        <p15:guide id="7" orient="horz" pos="1121">
          <p15:clr>
            <a:srgbClr val="A4A3A4"/>
          </p15:clr>
        </p15:guide>
        <p15:guide id="8" orient="horz" pos="2709">
          <p15:clr>
            <a:srgbClr val="A4A3A4"/>
          </p15:clr>
        </p15:guide>
        <p15:guide id="9" orient="horz" pos="1666">
          <p15:clr>
            <a:srgbClr val="A4A3A4"/>
          </p15:clr>
        </p15:guide>
        <p15:guide id="10" pos="2381">
          <p15:clr>
            <a:srgbClr val="A4A3A4"/>
          </p15:clr>
        </p15:guide>
        <p15:guide id="11" pos="5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E8D2"/>
    <a:srgbClr val="FF495C"/>
    <a:srgbClr val="21BCAC"/>
    <a:srgbClr val="3C5A99"/>
    <a:srgbClr val="00AAE6"/>
    <a:srgbClr val="00AEBA"/>
    <a:srgbClr val="FFF100"/>
    <a:srgbClr val="E47911"/>
    <a:srgbClr val="256EFF"/>
    <a:srgbClr val="8B7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4" autoAdjust="0"/>
    <p:restoredTop sz="88502" autoAdjust="0"/>
  </p:normalViewPr>
  <p:slideViewPr>
    <p:cSldViewPr>
      <p:cViewPr varScale="1">
        <p:scale>
          <a:sx n="119" d="100"/>
          <a:sy n="119" d="100"/>
        </p:scale>
        <p:origin x="684" y="108"/>
      </p:cViewPr>
      <p:guideLst>
        <p:guide orient="horz" pos="1037"/>
        <p:guide orient="horz" pos="2573"/>
        <p:guide orient="horz" pos="2391"/>
        <p:guide orient="horz" pos="1393"/>
        <p:guide pos="2880"/>
        <p:guide pos="416"/>
        <p:guide orient="horz" pos="1121"/>
        <p:guide orient="horz" pos="2709"/>
        <p:guide orient="horz" pos="1666"/>
        <p:guide pos="2381"/>
        <p:guide pos="56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9024"/>
    </p:cViewPr>
  </p:sorterViewPr>
  <p:notesViewPr>
    <p:cSldViewPr>
      <p:cViewPr varScale="1">
        <p:scale>
          <a:sx n="40" d="100"/>
          <a:sy n="40" d="100"/>
        </p:scale>
        <p:origin x="-2400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" Type="http://schemas.openxmlformats.org/officeDocument/2006/relationships/slide" Target="slides/slide4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57312-3C4D-4E1E-BBC2-7C7E1833DDD6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9004B-2A1E-45D3-9FA8-1AA196F906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634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F4EF1-55A9-4904-B16C-C967EF91A99A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8DA14-812D-4A25-8FEB-74039EE6AF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33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中華民國憲法（</a:t>
            </a:r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,3</a:t>
            </a:r>
            <a:r>
              <a:rPr lang="zh-TW" altLang="en-US" dirty="0"/>
              <a:t>月</a:t>
            </a:r>
            <a:r>
              <a:rPr lang="en-US" altLang="zh-TW" dirty="0"/>
              <a:t>25</a:t>
            </a:r>
            <a:r>
              <a:rPr lang="zh-TW" altLang="en-US" dirty="0"/>
              <a:t>日）。維基百科。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4</a:t>
            </a:r>
            <a:r>
              <a:rPr lang="zh-TW" altLang="en-US" dirty="0"/>
              <a:t>月</a:t>
            </a:r>
            <a:r>
              <a:rPr lang="en-US" altLang="zh-TW" dirty="0"/>
              <a:t>20</a:t>
            </a:r>
            <a:r>
              <a:rPr lang="zh-TW" altLang="en-US" dirty="0"/>
              <a:t>日，取自</a:t>
            </a:r>
            <a:r>
              <a:rPr lang="en-US" altLang="zh-TW" dirty="0"/>
              <a:t>https://zh.wikipedia.org/wiki/%E4%B8%AD%E8%8F%AF%E6%B0%91%E5%9C%8B%E6%86%B2%E6%B3%95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3032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我血汗過勞、你功德個屁！反勞基法遊行</a:t>
            </a:r>
            <a:r>
              <a:rPr lang="en-US" altLang="zh-TW" dirty="0"/>
              <a:t>23</a:t>
            </a:r>
            <a:r>
              <a:rPr lang="zh-TW" altLang="en-US" dirty="0"/>
              <a:t>日中午登場（</a:t>
            </a:r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,4</a:t>
            </a:r>
            <a:r>
              <a:rPr lang="zh-TW" altLang="en-US" dirty="0"/>
              <a:t>月</a:t>
            </a:r>
            <a:r>
              <a:rPr lang="en-US" altLang="zh-TW" dirty="0"/>
              <a:t>20</a:t>
            </a:r>
            <a:r>
              <a:rPr lang="zh-TW" altLang="en-US" dirty="0"/>
              <a:t>日）。</a:t>
            </a:r>
            <a:r>
              <a:rPr lang="en-US" altLang="zh-TW" dirty="0" err="1"/>
              <a:t>ETtoday</a:t>
            </a:r>
            <a:r>
              <a:rPr lang="zh-TW" altLang="en-US" dirty="0"/>
              <a:t>新聞雲。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4</a:t>
            </a:r>
            <a:r>
              <a:rPr lang="zh-TW" altLang="en-US" dirty="0"/>
              <a:t>月</a:t>
            </a:r>
            <a:r>
              <a:rPr lang="en-US" altLang="zh-TW" dirty="0"/>
              <a:t>20</a:t>
            </a:r>
            <a:r>
              <a:rPr lang="zh-TW" altLang="en-US" dirty="0"/>
              <a:t>日，取自</a:t>
            </a:r>
            <a:r>
              <a:rPr lang="en-US" altLang="zh-TW" dirty="0"/>
              <a:t>https://www.ettoday.net/news/20171223/1078350.htm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0464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  <a:p>
            <a:r>
              <a:rPr lang="en-US" altLang="zh-TW" dirty="0" err="1"/>
              <a:t>Eachen</a:t>
            </a:r>
            <a:r>
              <a:rPr lang="en-US" altLang="zh-TW" dirty="0"/>
              <a:t> Lee </a:t>
            </a:r>
            <a:r>
              <a:rPr lang="zh-TW" altLang="en-US" dirty="0"/>
              <a:t>與 </a:t>
            </a:r>
            <a:r>
              <a:rPr lang="en-US" altLang="zh-TW" dirty="0"/>
              <a:t>Tony Lin</a:t>
            </a:r>
            <a:r>
              <a:rPr lang="zh-TW" altLang="en-US" dirty="0"/>
              <a:t>（</a:t>
            </a:r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4</a:t>
            </a:r>
            <a:r>
              <a:rPr lang="zh-TW" altLang="en-US" dirty="0"/>
              <a:t>月</a:t>
            </a:r>
            <a:r>
              <a:rPr lang="en-US" altLang="zh-TW" dirty="0"/>
              <a:t>20</a:t>
            </a:r>
            <a:r>
              <a:rPr lang="zh-TW" altLang="en-US" dirty="0"/>
              <a:t>日）。同志人權的重大里程碑：「石牆事件」背後的彩虹魅力。</a:t>
            </a:r>
            <a:r>
              <a:rPr lang="en-US" altLang="zh-TW" dirty="0"/>
              <a:t>BAZAAR</a:t>
            </a:r>
            <a:r>
              <a:rPr lang="zh-TW" altLang="en-US" dirty="0"/>
              <a:t>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4</a:t>
            </a:r>
            <a:r>
              <a:rPr lang="zh-TW" altLang="en-US" dirty="0"/>
              <a:t>月</a:t>
            </a:r>
            <a:r>
              <a:rPr lang="en-US" altLang="zh-TW" dirty="0"/>
              <a:t>20</a:t>
            </a:r>
            <a:r>
              <a:rPr lang="zh-TW" altLang="en-US" dirty="0"/>
              <a:t>日，取自</a:t>
            </a:r>
            <a:r>
              <a:rPr lang="en-US" altLang="zh-TW" dirty="0"/>
              <a:t>https://www.harpersbazaar.com/tw/culture/filmandmusic/g21931186/the-story-behind-stonewall/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4558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0464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4450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43785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4452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3462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4029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6312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罰單 </a:t>
            </a:r>
            <a:r>
              <a:rPr lang="en-US" altLang="zh-TW" dirty="0"/>
              <a:t>(</a:t>
            </a:r>
            <a:r>
              <a:rPr lang="zh-TW" altLang="en-US" dirty="0"/>
              <a:t>中華民國</a:t>
            </a:r>
            <a:r>
              <a:rPr lang="en-US" altLang="zh-TW" dirty="0"/>
              <a:t>)</a:t>
            </a:r>
            <a:r>
              <a:rPr lang="zh-TW" altLang="en-US" dirty="0"/>
              <a:t>（</a:t>
            </a:r>
            <a:r>
              <a:rPr lang="en-US" altLang="zh-TW" dirty="0"/>
              <a:t>2018</a:t>
            </a:r>
            <a:r>
              <a:rPr lang="zh-TW" altLang="en-US" dirty="0"/>
              <a:t>年</a:t>
            </a:r>
            <a:r>
              <a:rPr lang="en-US" altLang="zh-TW" dirty="0"/>
              <a:t>,12</a:t>
            </a:r>
            <a:r>
              <a:rPr lang="zh-TW" altLang="en-US" dirty="0"/>
              <a:t>月</a:t>
            </a:r>
            <a:r>
              <a:rPr lang="en-US" altLang="zh-TW" dirty="0"/>
              <a:t>7</a:t>
            </a:r>
            <a:r>
              <a:rPr lang="zh-TW" altLang="en-US" dirty="0"/>
              <a:t>日）。維基百科。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4</a:t>
            </a:r>
            <a:r>
              <a:rPr lang="zh-TW" altLang="en-US" dirty="0"/>
              <a:t>月</a:t>
            </a:r>
            <a:r>
              <a:rPr lang="en-US" altLang="zh-TW" dirty="0"/>
              <a:t>21</a:t>
            </a:r>
            <a:r>
              <a:rPr lang="zh-TW" altLang="en-US" dirty="0"/>
              <a:t>日，取自</a:t>
            </a:r>
            <a:r>
              <a:rPr lang="en-US" altLang="zh-TW" dirty="0"/>
              <a:t>https://zh.wikipedia.org/wiki/%E7%BD%B0%E5%96%AE_(%E4%B8%AD%E8%8F%AF%E6%B0%91%E5%9C%8B)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6650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44583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75192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7519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86622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例如地震受害不能請求國家賠償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94654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例如地震受害不能請求國家賠償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94654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42413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2279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0921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49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28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8" name="橢圓 37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650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56" name="群組 5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964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631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738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379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33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5" name="群組 2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26" name="橢圓 2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100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067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8158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1383" y="4237296"/>
            <a:ext cx="692482" cy="692482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668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6" name="群組 3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7" name="橢圓 3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91945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圓角矩形 10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15" name="圖片 14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16" name="橢圓 15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7" name="橢圓 16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8" name="橢圓 17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2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2" name="矩形 21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4" name="橢圓 23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5" name="直線接點 24"/>
              <p:cNvCxnSpPr>
                <a:stCxn id="24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8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2107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36" name="圖片 3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  <p:grpSp>
        <p:nvGrpSpPr>
          <p:cNvPr id="40" name="群組 39">
            <a:extLst>
              <a:ext uri="{FF2B5EF4-FFF2-40B4-BE49-F238E27FC236}">
                <a16:creationId xmlns:a16="http://schemas.microsoft.com/office/drawing/2014/main" id="{056E80BB-47FC-7F42-9351-ACFC95F23D0B}"/>
              </a:ext>
            </a:extLst>
          </p:cNvPr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1" name="橢圓 40">
              <a:extLst>
                <a:ext uri="{FF2B5EF4-FFF2-40B4-BE49-F238E27FC236}">
                  <a16:creationId xmlns:a16="http://schemas.microsoft.com/office/drawing/2014/main" id="{A9A9C81F-BDC2-4548-AEA6-28E9EF7C7EE3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03BB26EB-3D8B-9240-9314-EBC484D3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5FA8329C-DC5A-984B-B417-63B5E077379E}"/>
              </a:ext>
            </a:extLst>
          </p:cNvPr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7A0BFA76-25E8-1643-94D5-02A7EAC9ABD4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3494F8B6-777F-C641-8564-5A775B6F7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839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9595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41" name="群組 40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2" name="橢圓 41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008259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3" name="橢圓 3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37458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4" name="橢圓 1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62400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群組 19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4" name="橢圓 2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17445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0" name="橢圓 1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672296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18560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22294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6439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8" name="橢圓 37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697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56" name="群組 5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733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972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377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055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70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5" name="群組 2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26" name="橢圓 2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84043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4645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32273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86436"/>
            <a:ext cx="761572" cy="761572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423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trike="noStrike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6" name="群組 3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7" name="橢圓 3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6639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7005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59937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圓角矩形 10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15" name="圖片 14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16" name="橢圓 15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7" name="橢圓 16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8" name="橢圓 17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2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2" name="矩形 21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4" name="橢圓 23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5" name="直線接點 24"/>
              <p:cNvCxnSpPr>
                <a:stCxn id="24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7005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8" name="文字方塊 2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36" name="橢圓 35"/>
          <p:cNvSpPr/>
          <p:nvPr userDrawn="1"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620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284412"/>
            <a:ext cx="7848798" cy="25558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3" name="橢圓 3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8581625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41" name="群組 40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2" name="橢圓 41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3042609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4" name="橢圓 1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06964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>
        <p:tmplLst>
          <p:tmpl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群組 19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4" name="橢圓 2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6231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0" name="橢圓 1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811631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26128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18191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74905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27406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47166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72424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04727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90785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49106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647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6907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F2F2">
              <a:alpha val="2509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zh-TW" altLang="en-US" sz="1400">
              <a:solidFill>
                <a:prstClr val="white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62557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541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54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8" r:id="rId14"/>
    <p:sldLayoutId id="2147483662" r:id="rId15"/>
    <p:sldLayoutId id="2147483663" r:id="rId16"/>
    <p:sldLayoutId id="2147483667" r:id="rId17"/>
    <p:sldLayoutId id="2147483664" r:id="rId18"/>
    <p:sldLayoutId id="2147483665" r:id="rId19"/>
    <p:sldLayoutId id="2147483666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300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768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6.xml"/><Relationship Id="rId3" Type="http://schemas.openxmlformats.org/officeDocument/2006/relationships/slide" Target="slide8.xml"/><Relationship Id="rId7" Type="http://schemas.openxmlformats.org/officeDocument/2006/relationships/image" Target="../media/image26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png"/><Relationship Id="rId11" Type="http://schemas.openxmlformats.org/officeDocument/2006/relationships/image" Target="../media/image21.png"/><Relationship Id="rId5" Type="http://schemas.openxmlformats.org/officeDocument/2006/relationships/slide" Target="slide10.xml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dqjJy5K" TargetMode="Externa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ltn.tw/HYZiDWj" TargetMode="Externa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ltn.tw/Uus6wiP" TargetMode="External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Ch03&#24433;&#29255;-&#21934;&#25163;&#39438;&#36554;&#21361;&#38570;&#39381;&#39387;&#30007;&#36973;&#32624;1.2&#33836;&#25764;&#37559;&#65288;01&#65306;37&#65289;.mp4" TargetMode="Externa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png"/><Relationship Id="rId4" Type="http://schemas.openxmlformats.org/officeDocument/2006/relationships/slide" Target="slide4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Ch03&#24433;&#29255;-&#21453;&#33521;&#35486;&#30050;&#26989;&#38272;&#27323;&#12288;&#25919;&#22823;&#22899;&#23416;&#29983;&#20877;&#19978;&#35380;&#65288;02&#65306;04&#65289;.mp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7.png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7.png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xXrBUC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6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2CYopco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Ch03&#24433;&#29255;-&#28357;&#26449;&#26696;&#32399;&#35359;10&#24180;&#23567;&#26519;&#26449;15&#25142;&#28797;&#27665;&#29554;&#20934;&#22283;&#36064;&#65288;01&#65306;55&#65289;.mp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EgtwiyO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6" Type="http://schemas.openxmlformats.org/officeDocument/2006/relationships/slide" Target="slide60.xml"/><Relationship Id="rId5" Type="http://schemas.openxmlformats.org/officeDocument/2006/relationships/slide" Target="slide58.xml"/><Relationship Id="rId4" Type="http://schemas.openxmlformats.org/officeDocument/2006/relationships/slide" Target="slide5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7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7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7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7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6" Type="http://schemas.openxmlformats.org/officeDocument/2006/relationships/slide" Target="slide65.xml"/><Relationship Id="rId5" Type="http://schemas.openxmlformats.org/officeDocument/2006/relationships/slide" Target="slide63.xml"/><Relationship Id="rId4" Type="http://schemas.openxmlformats.org/officeDocument/2006/relationships/slide" Target="slide6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7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73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73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" t="1919" r="29353" b="20647"/>
          <a:stretch/>
        </p:blipFill>
        <p:spPr>
          <a:xfrm>
            <a:off x="323529" y="195486"/>
            <a:ext cx="8280920" cy="4778880"/>
          </a:xfrm>
          <a:prstGeom prst="round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algn="ctr" defTabSz="91430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00">
              <a:solidFill>
                <a:prstClr val="white"/>
              </a:solidFill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7" name="圓角矩形 6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68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4" name="圓角矩形 3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圓角矩形 4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7" name="直線接點 6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線接點 7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接點 9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接點 10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圓角矩形 11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>
            <a:gsLst>
              <a:gs pos="0">
                <a:srgbClr val="0BA360"/>
              </a:gs>
              <a:gs pos="100000">
                <a:srgbClr val="3CBA9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971600" y="691406"/>
            <a:ext cx="6540824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憲法保障與行政救濟</a:t>
            </a:r>
          </a:p>
        </p:txBody>
      </p:sp>
      <p:sp>
        <p:nvSpPr>
          <p:cNvPr id="14" name="矩形 13"/>
          <p:cNvSpPr/>
          <p:nvPr/>
        </p:nvSpPr>
        <p:spPr>
          <a:xfrm>
            <a:off x="971600" y="2643758"/>
            <a:ext cx="6984776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 smtClean="0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 smtClean="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 smtClean="0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人民</a:t>
            </a:r>
            <a:r>
              <a:rPr lang="zh-TW" altLang="en-US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權益被政府</a:t>
            </a:r>
            <a:r>
              <a:rPr lang="zh-TW" altLang="en-US" sz="2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侵犯</a:t>
            </a:r>
            <a:r>
              <a:rPr lang="zh-TW" altLang="en-US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時如何救濟？</a:t>
            </a:r>
            <a:endParaRPr lang="en-US" altLang="zh-TW" sz="2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7545090" y="2715766"/>
            <a:ext cx="339278" cy="458809"/>
            <a:chOff x="10563304" y="487047"/>
            <a:chExt cx="1235693" cy="1671041"/>
          </a:xfrm>
        </p:grpSpPr>
        <p:grpSp>
          <p:nvGrpSpPr>
            <p:cNvPr id="16" name="群組 15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18" name="群組 17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20" name="圓角矩形 19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22" name="直線接點 21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橢圓 18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17" name="橢圓 16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23" name="直線接點 22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群組 23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25" name="群組 24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27" name="圓角矩形 26">
                <a:hlinkClick r:id="rId2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" name="圓角矩形 27">
                <a:hlinkClick r:id="rId2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29" name="群組 28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30" name="直線接點 29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線接點 30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線接點 31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線接點 32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線接點 33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6" name="Picture 5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" name="群組 34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36" name="Picture 4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7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8" name="群組 37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39" name="群組 38"/>
            <p:cNvGrpSpPr/>
            <p:nvPr/>
          </p:nvGrpSpPr>
          <p:grpSpPr>
            <a:xfrm>
              <a:off x="4616923" y="3507854"/>
              <a:ext cx="1224136" cy="1008112"/>
              <a:chOff x="4424901" y="3507854"/>
              <a:chExt cx="1224136" cy="1008112"/>
            </a:xfrm>
          </p:grpSpPr>
          <p:sp>
            <p:nvSpPr>
              <p:cNvPr id="41" name="圓角矩形 40">
                <a:hlinkClick r:id="rId8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42" name="圖片 41">
                <a:hlinkClick r:id="rId8" action="ppaction://hlinksldjump"/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2205" y="3507854"/>
                <a:ext cx="969981" cy="973917"/>
              </a:xfrm>
              <a:prstGeom prst="rect">
                <a:avLst/>
              </a:prstGeom>
            </p:spPr>
          </p:pic>
        </p:grpSp>
        <p:pic>
          <p:nvPicPr>
            <p:cNvPr id="40" name="Picture 8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3" name="橢圓 42">
            <a:hlinkClick r:id="rId2" action="ppaction://hlinksldjump"/>
          </p:cNvPr>
          <p:cNvSpPr/>
          <p:nvPr/>
        </p:nvSpPr>
        <p:spPr>
          <a:xfrm>
            <a:off x="1835696" y="3364359"/>
            <a:ext cx="359519" cy="359519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4" name="圖片 4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0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熔爐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：熔爐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(01:47)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＃影片來源：發行／總代理：車庫娛樂股份有限公司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3419872" y="356416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（需有網路環境）</a:t>
            </a:r>
            <a:endParaRPr lang="zh-TW" altLang="en-US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646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976664" cy="403244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熔爐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這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是一個發生在韓國的真實事件。仁浩是個充滿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教學鬥志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的美術老師，但卻求職不順、有志難伸，直到他到光州聾啞學校應徵，本以為可以順利錄取，沒想到校長卻向他索賄五千萬韓元，仁浩迫於家計，只能答應，並期待教書後能改變家中環境。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261" y="440610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923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976664" cy="403244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任職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後，本以為能夠有愉悅的教學生涯，但仁浩常在廁所或空教室外聽到孩子痛苦的尖叫聲，學校老師都告訴仁浩只是學生不黯言語，隨意吼叫，但在仁浩暗中調查後發現，校長與教師、職員，集體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長期對學生性侵、施暴，孩子們生活在痛苦與恐懼中。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261" y="440610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098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6192688" cy="1368152"/>
          </a:xfrm>
          <a:prstGeom prst="wedgeRoundRectCallout">
            <a:avLst>
              <a:gd name="adj1" fmla="val -53166"/>
              <a:gd name="adj2" fmla="val -9884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他決定不畏壓力挺身而出，勇敢揭發案情，最後將不肖師長告上法庭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915" y="1919454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圓角矩形圖說文字 6"/>
          <p:cNvSpPr/>
          <p:nvPr/>
        </p:nvSpPr>
        <p:spPr>
          <a:xfrm>
            <a:off x="1655764" y="2715766"/>
            <a:ext cx="6480720" cy="504056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若你看到同學被霸凌，你會如何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處理</a:t>
            </a:r>
            <a:r>
              <a:rPr lang="zh-TW" altLang="en-US" sz="2800" noProof="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5978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462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6192688" cy="316835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en-US" altLang="zh-TW" sz="28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弱者抗爭</a:t>
            </a:r>
            <a:r>
              <a:rPr lang="en-US" altLang="zh-TW" sz="28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en-US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hangingPunct="0"/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1955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美國蒙哥馬利市 一位黑人女工羅莎在乘坐公共汽車時拒絕讓座給白人而被移送法辦，因為依「隔離但平等法」的規定，黑人須讓位給白人，結果被法院處以罰金，她認為遭受歧視而拒絕繳納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72387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796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1131590"/>
            <a:ext cx="6192688" cy="280831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許多黑人前來支援她，並幫她進行司法訴訟，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1956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美國聯邦最高法院做了歷史性的判決，認定「隔離但平等法」違背憲法精神，美國政府也進而完全廢除種族隔離政策。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72387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26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4" name="文字版面配置區 3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751759" cy="647700"/>
          </a:xfrm>
        </p:spPr>
        <p:txBody>
          <a:bodyPr/>
          <a:lstStyle/>
          <a:p>
            <a:r>
              <a:rPr lang="zh-TW" altLang="zh-TW" sz="3200" dirty="0">
                <a:hlinkClick r:id="rId2"/>
              </a:rPr>
              <a:t>南非終結種族隔離</a:t>
            </a:r>
            <a:r>
              <a:rPr lang="en-US" altLang="zh-TW" sz="3200" dirty="0">
                <a:hlinkClick r:id="rId2"/>
              </a:rPr>
              <a:t>27</a:t>
            </a:r>
            <a:r>
              <a:rPr lang="zh-TW" altLang="zh-TW" sz="3200" dirty="0">
                <a:hlinkClick r:id="rId2"/>
              </a:rPr>
              <a:t>年 僅存唯一白人城鎮</a:t>
            </a:r>
            <a:endParaRPr lang="zh-TW" altLang="zh-TW" sz="3200" b="1" dirty="0">
              <a:hlinkClick r:id="rId2"/>
            </a:endParaRPr>
          </a:p>
          <a:p>
            <a:endParaRPr lang="zh-TW" altLang="en-US" sz="3200" dirty="0">
              <a:hlinkClick r:id="rId2"/>
            </a:endParaRPr>
          </a:p>
        </p:txBody>
      </p:sp>
      <p:pic>
        <p:nvPicPr>
          <p:cNvPr id="5" name="圖片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571750"/>
            <a:ext cx="2519363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</a:t>
            </a:r>
            <a:r>
              <a:rPr lang="zh-TW" altLang="en-US" dirty="0"/>
              <a:t>　壹、憲法要如何保障人民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第壹節 憲法要如何保障人民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hlinkClick r:id="rId2" action="ppaction://hlinksldjump"/>
              </a:rPr>
              <a:t>一、憲法的功能</a:t>
            </a:r>
            <a:endParaRPr lang="en-US" altLang="zh-TW" dirty="0"/>
          </a:p>
          <a:p>
            <a:r>
              <a:rPr lang="zh-TW" altLang="en-US" dirty="0">
                <a:hlinkClick r:id="rId3" action="ppaction://hlinksldjump"/>
              </a:rPr>
              <a:t>二、憲法的法律限制</a:t>
            </a:r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923678"/>
            <a:ext cx="4824536" cy="338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68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p.16</a:t>
            </a:r>
            <a:r>
              <a:rPr lang="zh-TW" altLang="en-US" dirty="0"/>
              <a:t>　壹、憲法要如何保障人民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一、憲法的功能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544542" cy="2448272"/>
          </a:xfrm>
        </p:spPr>
        <p:txBody>
          <a:bodyPr>
            <a:normAutofit/>
          </a:bodyPr>
          <a:lstStyle/>
          <a:p>
            <a:r>
              <a:rPr lang="zh-TW" altLang="en-US" dirty="0"/>
              <a:t>現代民主國家中，我們可以透過憲法來保障</a:t>
            </a:r>
            <a:r>
              <a:rPr lang="zh-TW" altLang="en-US" b="1" dirty="0">
                <a:solidFill>
                  <a:srgbClr val="FF495C"/>
                </a:solidFill>
              </a:rPr>
              <a:t>人民的權利不被政府濫用</a:t>
            </a:r>
            <a:r>
              <a:rPr lang="zh-TW" altLang="en-US" dirty="0"/>
              <a:t>，如有違憲，政府將接受法律制裁。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139702"/>
            <a:ext cx="1872208" cy="268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91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</a:t>
            </a:r>
            <a:r>
              <a:rPr lang="en-US" altLang="zh-TW" dirty="0"/>
              <a:t>7</a:t>
            </a:r>
            <a:r>
              <a:rPr lang="zh-TW" altLang="en-US" dirty="0"/>
              <a:t>　壹、憲法要如何保障人民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一、憲法的功能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544542" cy="2448272"/>
          </a:xfrm>
        </p:spPr>
        <p:txBody>
          <a:bodyPr/>
          <a:lstStyle/>
          <a:p>
            <a:pPr algn="just"/>
            <a:r>
              <a:rPr lang="zh-TW" altLang="en-US" spc="0" dirty="0"/>
              <a:t>當今民主國家大多採取</a:t>
            </a:r>
            <a:r>
              <a:rPr lang="zh-TW" altLang="en-US" b="1" spc="0" dirty="0">
                <a:solidFill>
                  <a:srgbClr val="FF495C"/>
                </a:solidFill>
              </a:rPr>
              <a:t>孟德斯鳩</a:t>
            </a:r>
            <a:r>
              <a:rPr lang="zh-TW" altLang="en-US" spc="0" dirty="0"/>
              <a:t>的</a:t>
            </a:r>
            <a:r>
              <a:rPr lang="zh-TW" altLang="en-US" b="1" spc="0" dirty="0">
                <a:solidFill>
                  <a:srgbClr val="FF495C"/>
                </a:solidFill>
              </a:rPr>
              <a:t>行政、立法、司法三權分立</a:t>
            </a:r>
            <a:r>
              <a:rPr lang="zh-TW" altLang="en-US" spc="0" dirty="0"/>
              <a:t>體制，透過三權互相制衡，彼此監督，以</a:t>
            </a:r>
            <a:r>
              <a:rPr lang="zh-TW" altLang="en-US" b="1" spc="0" dirty="0">
                <a:solidFill>
                  <a:srgbClr val="FF495C"/>
                </a:solidFill>
              </a:rPr>
              <a:t>防止濫權腐化</a:t>
            </a:r>
            <a:r>
              <a:rPr lang="zh-TW" altLang="en-US" spc="0" dirty="0"/>
              <a:t>。</a:t>
            </a:r>
          </a:p>
        </p:txBody>
      </p:sp>
      <p:grpSp>
        <p:nvGrpSpPr>
          <p:cNvPr id="16" name="群組 15"/>
          <p:cNvGrpSpPr/>
          <p:nvPr/>
        </p:nvGrpSpPr>
        <p:grpSpPr>
          <a:xfrm>
            <a:off x="6156176" y="2427734"/>
            <a:ext cx="2376264" cy="1584176"/>
            <a:chOff x="6156176" y="2427734"/>
            <a:chExt cx="2376264" cy="1584176"/>
          </a:xfrm>
        </p:grpSpPr>
        <p:sp>
          <p:nvSpPr>
            <p:cNvPr id="5" name="圓角矩形 4"/>
            <p:cNvSpPr/>
            <p:nvPr/>
          </p:nvSpPr>
          <p:spPr>
            <a:xfrm>
              <a:off x="6804248" y="2427734"/>
              <a:ext cx="1008112" cy="432048"/>
            </a:xfrm>
            <a:prstGeom prst="roundRect">
              <a:avLst/>
            </a:prstGeom>
            <a:solidFill>
              <a:srgbClr val="3C5A9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立法</a:t>
              </a:r>
            </a:p>
          </p:txBody>
        </p:sp>
        <p:sp>
          <p:nvSpPr>
            <p:cNvPr id="6" name="圓角矩形 5"/>
            <p:cNvSpPr/>
            <p:nvPr/>
          </p:nvSpPr>
          <p:spPr>
            <a:xfrm>
              <a:off x="6156176" y="3579862"/>
              <a:ext cx="1008112" cy="432048"/>
            </a:xfrm>
            <a:prstGeom prst="roundRect">
              <a:avLst/>
            </a:prstGeom>
            <a:solidFill>
              <a:srgbClr val="3C5A9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行政</a:t>
              </a:r>
            </a:p>
          </p:txBody>
        </p:sp>
        <p:sp>
          <p:nvSpPr>
            <p:cNvPr id="7" name="圓角矩形 6"/>
            <p:cNvSpPr/>
            <p:nvPr/>
          </p:nvSpPr>
          <p:spPr>
            <a:xfrm>
              <a:off x="7524328" y="3579862"/>
              <a:ext cx="1008112" cy="432048"/>
            </a:xfrm>
            <a:prstGeom prst="roundRect">
              <a:avLst/>
            </a:prstGeom>
            <a:solidFill>
              <a:srgbClr val="3C5A9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司法</a:t>
              </a:r>
            </a:p>
          </p:txBody>
        </p:sp>
        <p:cxnSp>
          <p:nvCxnSpPr>
            <p:cNvPr id="9" name="直線接點 8"/>
            <p:cNvCxnSpPr>
              <a:stCxn id="5" idx="2"/>
              <a:endCxn id="6" idx="0"/>
            </p:cNvCxnSpPr>
            <p:nvPr/>
          </p:nvCxnSpPr>
          <p:spPr>
            <a:xfrm flipH="1">
              <a:off x="6660232" y="2859782"/>
              <a:ext cx="648072" cy="720080"/>
            </a:xfrm>
            <a:prstGeom prst="line">
              <a:avLst/>
            </a:prstGeom>
            <a:ln w="19050">
              <a:solidFill>
                <a:srgbClr val="3C5A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接點 10"/>
            <p:cNvCxnSpPr>
              <a:stCxn id="5" idx="2"/>
            </p:cNvCxnSpPr>
            <p:nvPr/>
          </p:nvCxnSpPr>
          <p:spPr>
            <a:xfrm>
              <a:off x="7308304" y="2859782"/>
              <a:ext cx="648072" cy="792088"/>
            </a:xfrm>
            <a:prstGeom prst="line">
              <a:avLst/>
            </a:prstGeom>
            <a:ln w="19050">
              <a:solidFill>
                <a:srgbClr val="3C5A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接點 11"/>
            <p:cNvCxnSpPr/>
            <p:nvPr/>
          </p:nvCxnSpPr>
          <p:spPr>
            <a:xfrm>
              <a:off x="7092280" y="3795886"/>
              <a:ext cx="432048" cy="0"/>
            </a:xfrm>
            <a:prstGeom prst="line">
              <a:avLst/>
            </a:prstGeom>
            <a:ln w="19050">
              <a:solidFill>
                <a:srgbClr val="3C5A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1345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憲政重要歷程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16"/>
          <a:stretch/>
        </p:blipFill>
        <p:spPr>
          <a:xfrm>
            <a:off x="-36512" y="358140"/>
            <a:ext cx="6504683" cy="464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65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p.17</a:t>
            </a:r>
            <a:r>
              <a:rPr lang="zh-TW" altLang="en-US" dirty="0"/>
              <a:t>　壹、憲法要如何保障人民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8000"/>
            <a:ext cx="7560766" cy="576064"/>
          </a:xfrm>
        </p:spPr>
        <p:txBody>
          <a:bodyPr/>
          <a:lstStyle/>
          <a:p>
            <a:r>
              <a:rPr lang="zh-TW" altLang="en-US" dirty="0"/>
              <a:t>二、憲法的法律限制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664296"/>
          </a:xfrm>
        </p:spPr>
        <p:txBody>
          <a:bodyPr>
            <a:normAutofit/>
          </a:bodyPr>
          <a:lstStyle/>
          <a:p>
            <a:pPr algn="just"/>
            <a:r>
              <a:rPr lang="en-US" altLang="zh-TW" dirty="0"/>
              <a:t>《</a:t>
            </a:r>
            <a:r>
              <a:rPr lang="zh-TW" altLang="en-US" dirty="0" smtClean="0"/>
              <a:t>憲法</a:t>
            </a:r>
            <a:r>
              <a:rPr lang="en-US" altLang="zh-TW" dirty="0" smtClean="0"/>
              <a:t>》</a:t>
            </a:r>
            <a:r>
              <a:rPr lang="zh-TW" altLang="en-US" dirty="0" smtClean="0"/>
              <a:t>保障</a:t>
            </a:r>
            <a:r>
              <a:rPr lang="zh-TW" altLang="en-US" dirty="0"/>
              <a:t>人民權利，但是自由權利的保障並非漫</a:t>
            </a:r>
            <a:r>
              <a:rPr lang="zh-TW" altLang="en-US" dirty="0" smtClean="0"/>
              <a:t>無限制</a:t>
            </a:r>
            <a:r>
              <a:rPr lang="zh-TW" altLang="en-US" dirty="0"/>
              <a:t>，為避免形成暴民政治，</a:t>
            </a:r>
            <a:r>
              <a:rPr lang="zh-TW" altLang="en-US" dirty="0" smtClean="0"/>
              <a:t>各國</a:t>
            </a:r>
            <a:r>
              <a:rPr lang="en-US" altLang="zh-TW" dirty="0"/>
              <a:t>《</a:t>
            </a:r>
            <a:r>
              <a:rPr lang="zh-TW" altLang="en-US" dirty="0"/>
              <a:t>憲法</a:t>
            </a:r>
            <a:r>
              <a:rPr lang="en-US" altLang="zh-TW" dirty="0"/>
              <a:t>》</a:t>
            </a:r>
            <a:r>
              <a:rPr lang="zh-TW" altLang="en-US" dirty="0" smtClean="0"/>
              <a:t>均</a:t>
            </a:r>
            <a:r>
              <a:rPr lang="zh-TW" altLang="en-US" dirty="0"/>
              <a:t>規定在特殊</a:t>
            </a:r>
            <a:r>
              <a:rPr lang="zh-TW" altLang="en-US" dirty="0" smtClean="0"/>
              <a:t>情況下</a:t>
            </a:r>
            <a:r>
              <a:rPr lang="zh-TW" altLang="en-US" dirty="0"/>
              <a:t>，政府得限制人民行使基本權利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1849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p.17</a:t>
            </a:r>
            <a:r>
              <a:rPr lang="zh-TW" altLang="en-US" dirty="0"/>
              <a:t>　壹、憲法要如何保障人民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8000"/>
            <a:ext cx="7560766" cy="576064"/>
          </a:xfrm>
        </p:spPr>
        <p:txBody>
          <a:bodyPr/>
          <a:lstStyle/>
          <a:p>
            <a:r>
              <a:rPr lang="zh-TW" altLang="en-US" dirty="0"/>
              <a:t>二、憲法的法律限制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608438" cy="2664296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 smtClean="0"/>
              <a:t>我國</a:t>
            </a:r>
            <a:r>
              <a:rPr lang="en-US" altLang="zh-TW" dirty="0"/>
              <a:t>《</a:t>
            </a:r>
            <a:r>
              <a:rPr lang="zh-TW" altLang="en-US" dirty="0"/>
              <a:t>憲法</a:t>
            </a:r>
            <a:r>
              <a:rPr lang="en-US" altLang="zh-TW" dirty="0"/>
              <a:t>》</a:t>
            </a:r>
            <a:r>
              <a:rPr lang="zh-TW" altLang="en-US" dirty="0" smtClean="0"/>
              <a:t>第</a:t>
            </a:r>
            <a:r>
              <a:rPr lang="en-US" altLang="zh-TW" dirty="0" smtClean="0"/>
              <a:t>23</a:t>
            </a:r>
            <a:r>
              <a:rPr lang="zh-TW" altLang="en-US" dirty="0" smtClean="0"/>
              <a:t>條</a:t>
            </a:r>
            <a:r>
              <a:rPr lang="zh-TW" altLang="en-US" dirty="0"/>
              <a:t>明</a:t>
            </a:r>
            <a:r>
              <a:rPr lang="zh-TW" altLang="en-US" dirty="0" smtClean="0"/>
              <a:t>定為了</a:t>
            </a:r>
            <a:r>
              <a:rPr lang="zh-TW" altLang="en-US" b="1" dirty="0">
                <a:solidFill>
                  <a:srgbClr val="FF495C"/>
                </a:solidFill>
              </a:rPr>
              <a:t>防止妨礙他人自由、避免緊急危難、維持社會秩序、增進公共利益</a:t>
            </a:r>
            <a:r>
              <a:rPr lang="zh-TW" altLang="en-US" dirty="0"/>
              <a:t>四個情況下，政府得依據法律限制人權。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952" y="1203598"/>
            <a:ext cx="2298495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402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p.17</a:t>
            </a:r>
            <a:r>
              <a:rPr lang="zh-TW" altLang="en-US" dirty="0"/>
              <a:t>　壹、憲法要如何保障人民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二、憲法的法律限制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20280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限制必須要在</a:t>
            </a:r>
            <a:r>
              <a:rPr lang="zh-TW" altLang="en-US" b="1" dirty="0">
                <a:solidFill>
                  <a:srgbClr val="FF495C"/>
                </a:solidFill>
              </a:rPr>
              <a:t>有必要</a:t>
            </a:r>
            <a:r>
              <a:rPr lang="zh-TW" altLang="en-US" dirty="0"/>
              <a:t>時才可以，而</a:t>
            </a:r>
            <a:r>
              <a:rPr lang="zh-TW" altLang="en-US" b="1" dirty="0">
                <a:solidFill>
                  <a:srgbClr val="FF495C"/>
                </a:solidFill>
              </a:rPr>
              <a:t>手段也應</a:t>
            </a:r>
            <a:r>
              <a:rPr lang="zh-TW" altLang="en-US" b="1" dirty="0" smtClean="0">
                <a:solidFill>
                  <a:srgbClr val="FF495C"/>
                </a:solidFill>
              </a:rPr>
              <a:t>適當</a:t>
            </a:r>
            <a:r>
              <a:rPr lang="zh-TW" altLang="en-US" dirty="0"/>
              <a:t>，亦即須</a:t>
            </a:r>
            <a:r>
              <a:rPr lang="zh-TW" altLang="en-US" b="1" dirty="0">
                <a:solidFill>
                  <a:srgbClr val="FF495C"/>
                </a:solidFill>
              </a:rPr>
              <a:t>符合比例原則（又稱禁止過度原則）</a:t>
            </a:r>
            <a:r>
              <a:rPr lang="zh-TW" altLang="en-US" dirty="0"/>
              <a:t>。要求行政行為的目的與手段間應均衡，</a:t>
            </a:r>
            <a:r>
              <a:rPr lang="zh-TW" altLang="en-US" b="1" dirty="0">
                <a:solidFill>
                  <a:srgbClr val="FF495C"/>
                </a:solidFill>
              </a:rPr>
              <a:t>不得為達到目的而不擇手段</a:t>
            </a:r>
            <a:r>
              <a:rPr lang="zh-TW" altLang="en-US" dirty="0"/>
              <a:t>。</a:t>
            </a:r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4184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圖片版面配置區 5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8359" r="835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文字版面配置區 3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751759" cy="647700"/>
          </a:xfrm>
        </p:spPr>
        <p:txBody>
          <a:bodyPr/>
          <a:lstStyle/>
          <a:p>
            <a:r>
              <a:rPr lang="zh-TW" altLang="en-US" sz="3200" dirty="0">
                <a:hlinkClick r:id="rId2"/>
              </a:rPr>
              <a:t>紅燈酒測「一網打盡」 </a:t>
            </a:r>
            <a:endParaRPr lang="en-US" altLang="zh-TW" sz="3200" dirty="0" smtClean="0">
              <a:hlinkClick r:id="rId2"/>
            </a:endParaRPr>
          </a:p>
          <a:p>
            <a:r>
              <a:rPr lang="zh-TW" altLang="en-US" sz="3200" dirty="0" smtClean="0">
                <a:hlinkClick r:id="rId2"/>
              </a:rPr>
              <a:t>警署</a:t>
            </a:r>
            <a:r>
              <a:rPr lang="zh-TW" altLang="en-US" sz="3200" dirty="0">
                <a:hlinkClick r:id="rId2"/>
              </a:rPr>
              <a:t>下令禁止 </a:t>
            </a:r>
          </a:p>
        </p:txBody>
      </p:sp>
    </p:spTree>
    <p:extLst>
      <p:ext uri="{BB962C8B-B14F-4D97-AF65-F5344CB8AC3E}">
        <p14:creationId xmlns:p14="http://schemas.microsoft.com/office/powerpoint/2010/main" val="418502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比例原則怎麼判斷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492" y="411510"/>
            <a:ext cx="6498700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190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635896" y="1038682"/>
            <a:ext cx="2808312" cy="647774"/>
          </a:xfrm>
        </p:spPr>
        <p:txBody>
          <a:bodyPr/>
          <a:lstStyle/>
          <a:p>
            <a:r>
              <a:rPr lang="zh-TW" altLang="en-US" sz="2400" dirty="0" smtClean="0"/>
              <a:t>單</a:t>
            </a:r>
            <a:r>
              <a:rPr lang="zh-TW" altLang="en-US" sz="2400" dirty="0"/>
              <a:t>手騎車危險駕駛男遭罰</a:t>
            </a:r>
            <a:r>
              <a:rPr lang="en-US" altLang="zh-TW" sz="2400" dirty="0"/>
              <a:t>1.2</a:t>
            </a:r>
            <a:r>
              <a:rPr lang="zh-TW" altLang="en-US" sz="2400" dirty="0"/>
              <a:t>萬撤銷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：單手騎車危險駕駛男遭罰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1.2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萬撤銷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(01:37)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noProof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視新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64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p.18</a:t>
            </a:r>
            <a:r>
              <a:rPr lang="zh-TW" altLang="en-US" dirty="0"/>
              <a:t>　貳、落實憲法的小</a:t>
            </a:r>
            <a:r>
              <a:rPr lang="zh-TW" altLang="en-US" dirty="0" smtClean="0"/>
              <a:t>幫手</a:t>
            </a:r>
            <a:r>
              <a:rPr lang="en-US" altLang="zh-TW" dirty="0"/>
              <a:t>—</a:t>
            </a:r>
            <a:r>
              <a:rPr lang="zh-TW" altLang="en-US" dirty="0" smtClean="0"/>
              <a:t>行政法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第貳節　落實憲法的小</a:t>
            </a:r>
            <a:r>
              <a:rPr lang="zh-TW" altLang="en-US" dirty="0" smtClean="0"/>
              <a:t>幫手</a:t>
            </a:r>
            <a:r>
              <a:rPr lang="en-US" altLang="zh-TW" dirty="0"/>
              <a:t>—</a:t>
            </a:r>
            <a:r>
              <a:rPr lang="zh-TW" altLang="en-US" dirty="0" smtClean="0"/>
              <a:t>行政法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hlinkClick r:id="rId2" action="ppaction://hlinksldjump"/>
              </a:rPr>
              <a:t>一、行政法規與人權保障的關係</a:t>
            </a:r>
            <a:endParaRPr lang="en-US" altLang="zh-TW" dirty="0"/>
          </a:p>
          <a:p>
            <a:r>
              <a:rPr lang="zh-TW" altLang="en-US" dirty="0">
                <a:hlinkClick r:id="rId3" action="ppaction://hlinksldjump"/>
              </a:rPr>
              <a:t>二、行政法的功能</a:t>
            </a:r>
            <a:endParaRPr lang="zh-TW" altLang="en-US" dirty="0"/>
          </a:p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616" y="2931790"/>
            <a:ext cx="4417312" cy="212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5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p.18</a:t>
            </a:r>
            <a:r>
              <a:rPr lang="zh-TW" altLang="en-US" dirty="0"/>
              <a:t>　貳、落實憲法的小</a:t>
            </a:r>
            <a:r>
              <a:rPr lang="zh-TW" altLang="en-US" dirty="0" smtClean="0"/>
              <a:t>幫手</a:t>
            </a:r>
            <a:r>
              <a:rPr lang="en-US" altLang="zh-TW" dirty="0" smtClean="0"/>
              <a:t>—</a:t>
            </a:r>
            <a:r>
              <a:rPr lang="zh-TW" altLang="en-US" dirty="0" smtClean="0"/>
              <a:t>行政法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一、行政法規與人權保障的關係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92288"/>
          </a:xfrm>
        </p:spPr>
        <p:txBody>
          <a:bodyPr>
            <a:normAutofit/>
          </a:bodyPr>
          <a:lstStyle/>
          <a:p>
            <a:pPr algn="just" hangingPunct="0"/>
            <a:r>
              <a:rPr lang="en-US" altLang="zh-TW" dirty="0" smtClean="0"/>
              <a:t>《</a:t>
            </a:r>
            <a:r>
              <a:rPr lang="zh-TW" altLang="en-US" dirty="0" smtClean="0"/>
              <a:t>憲法</a:t>
            </a:r>
            <a:r>
              <a:rPr lang="en-US" altLang="zh-TW" dirty="0" smtClean="0"/>
              <a:t>》</a:t>
            </a:r>
            <a:r>
              <a:rPr lang="zh-TW" altLang="en-US" dirty="0" smtClean="0"/>
              <a:t>保障</a:t>
            </a:r>
            <a:r>
              <a:rPr lang="zh-TW" altLang="en-US" dirty="0"/>
              <a:t>人民權益義務的相關法條只有</a:t>
            </a:r>
            <a:r>
              <a:rPr lang="en-US" altLang="zh-TW" dirty="0"/>
              <a:t>18 </a:t>
            </a:r>
            <a:r>
              <a:rPr lang="zh-TW" altLang="en-US" dirty="0"/>
              <a:t>條，此時我們必須藉由</a:t>
            </a:r>
            <a:r>
              <a:rPr lang="zh-TW" altLang="en-US" b="1" dirty="0">
                <a:solidFill>
                  <a:srgbClr val="FF495C"/>
                </a:solidFill>
              </a:rPr>
              <a:t>行政法規</a:t>
            </a:r>
            <a:r>
              <a:rPr lang="zh-TW" altLang="en-US" dirty="0"/>
              <a:t>來</a:t>
            </a:r>
            <a:r>
              <a:rPr lang="zh-TW" altLang="en-US" dirty="0" smtClean="0"/>
              <a:t>落實</a:t>
            </a:r>
            <a:r>
              <a:rPr lang="en-US" altLang="zh-TW" dirty="0"/>
              <a:t>《</a:t>
            </a:r>
            <a:r>
              <a:rPr lang="zh-TW" altLang="en-US" dirty="0"/>
              <a:t>憲法</a:t>
            </a:r>
            <a:r>
              <a:rPr lang="en-US" altLang="zh-TW" dirty="0"/>
              <a:t>》</a:t>
            </a:r>
            <a:r>
              <a:rPr lang="zh-TW" altLang="en-US" dirty="0" smtClean="0"/>
              <a:t>對</a:t>
            </a:r>
            <a:r>
              <a:rPr lang="zh-TW" altLang="en-US" dirty="0"/>
              <a:t>人民基本權利的保障。我國</a:t>
            </a:r>
            <a:r>
              <a:rPr lang="zh-TW" altLang="en-US" b="1" dirty="0">
                <a:solidFill>
                  <a:srgbClr val="FF495C"/>
                </a:solidFill>
              </a:rPr>
              <a:t>並無「行政法」</a:t>
            </a:r>
            <a:r>
              <a:rPr lang="zh-TW" altLang="en-US" dirty="0"/>
              <a:t>這部法典，行政法並非單一法律名稱，而是</a:t>
            </a:r>
            <a:r>
              <a:rPr lang="zh-TW" altLang="en-US" b="1" dirty="0">
                <a:solidFill>
                  <a:srgbClr val="FF495C"/>
                </a:solidFill>
              </a:rPr>
              <a:t>各類行政法規總稱</a:t>
            </a:r>
            <a:r>
              <a:rPr lang="zh-TW" altLang="en-US" dirty="0" smtClean="0"/>
              <a:t>，種類</a:t>
            </a:r>
            <a:r>
              <a:rPr lang="zh-TW" altLang="en-US" dirty="0"/>
              <a:t>甚多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7828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p.18</a:t>
            </a:r>
            <a:r>
              <a:rPr lang="zh-TW" altLang="en-US" dirty="0"/>
              <a:t>　貳、落實憲法的小</a:t>
            </a:r>
            <a:r>
              <a:rPr lang="zh-TW" altLang="en-US" dirty="0" smtClean="0"/>
              <a:t>幫手</a:t>
            </a:r>
            <a:r>
              <a:rPr lang="en-US" altLang="zh-TW" dirty="0"/>
              <a:t>—</a:t>
            </a:r>
            <a:r>
              <a:rPr lang="zh-TW" altLang="en-US" dirty="0" smtClean="0"/>
              <a:t>行政法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二、行政法的功能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92814" cy="2448272"/>
          </a:xfrm>
        </p:spPr>
        <p:txBody>
          <a:bodyPr/>
          <a:lstStyle/>
          <a:p>
            <a:r>
              <a:rPr lang="en-US" altLang="zh-TW" dirty="0"/>
              <a:t>《</a:t>
            </a:r>
            <a:r>
              <a:rPr lang="zh-TW" altLang="en-US" dirty="0"/>
              <a:t>憲法</a:t>
            </a:r>
            <a:r>
              <a:rPr lang="en-US" altLang="zh-TW" dirty="0"/>
              <a:t>》</a:t>
            </a:r>
            <a:r>
              <a:rPr lang="zh-TW" altLang="en-US" dirty="0" smtClean="0"/>
              <a:t>中</a:t>
            </a:r>
            <a:r>
              <a:rPr lang="zh-TW" altLang="en-US" dirty="0"/>
              <a:t>對人民權利義務的保障，均有賴</a:t>
            </a:r>
            <a:r>
              <a:rPr lang="zh-TW" altLang="en-US" b="1" dirty="0">
                <a:solidFill>
                  <a:srgbClr val="FF495C"/>
                </a:solidFill>
              </a:rPr>
              <a:t>行政法</a:t>
            </a:r>
            <a:r>
              <a:rPr lang="zh-TW" altLang="en-US" dirty="0"/>
              <a:t>才得以落實，不僅保障人民的權利義務，同時也避免政府濫權。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5634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p.18</a:t>
            </a:r>
            <a:r>
              <a:rPr lang="zh-TW" altLang="en-US" dirty="0"/>
              <a:t>　貳、落實憲法的小</a:t>
            </a:r>
            <a:r>
              <a:rPr lang="zh-TW" altLang="en-US" dirty="0" smtClean="0"/>
              <a:t>幫手</a:t>
            </a:r>
            <a:r>
              <a:rPr lang="en-US" altLang="zh-TW" dirty="0"/>
              <a:t>—</a:t>
            </a:r>
            <a:r>
              <a:rPr lang="zh-TW" altLang="en-US" dirty="0" smtClean="0"/>
              <a:t>行政法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二、行政法的功能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40214442"/>
              </p:ext>
            </p:extLst>
          </p:nvPr>
        </p:nvGraphicFramePr>
        <p:xfrm>
          <a:off x="539552" y="2355850"/>
          <a:ext cx="741682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5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13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sz="23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維護公共利益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A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3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都市更新條例 </a:t>
                      </a:r>
                      <a:endParaRPr lang="en-US" altLang="zh-TW" sz="23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23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復甦都市機能、提升居民生活品質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3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保障人民權利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A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3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兒童及少年福利與權益保障法 </a:t>
                      </a:r>
                      <a:endParaRPr lang="en-US" altLang="zh-TW" sz="23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23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賣菸酒給未成年者開罰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3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實現公平正義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A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3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道路交通管理處罰條例</a:t>
                      </a:r>
                      <a:endParaRPr lang="en-US" altLang="zh-TW" sz="23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23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危險</a:t>
                      </a:r>
                      <a:r>
                        <a:rPr lang="zh-TW" altLang="en-US" sz="23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駕駛給予開罰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834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468170" y="1924050"/>
            <a:ext cx="2784349" cy="647700"/>
          </a:xfrm>
        </p:spPr>
        <p:txBody>
          <a:bodyPr/>
          <a:lstStyle/>
          <a:p>
            <a:r>
              <a:rPr lang="zh-TW" altLang="en-US" dirty="0"/>
              <a:t>行政法規</a:t>
            </a:r>
            <a:r>
              <a:rPr lang="zh-TW" altLang="en-US" dirty="0" smtClean="0"/>
              <a:t>與</a:t>
            </a:r>
            <a:endParaRPr lang="en-US" altLang="zh-TW" dirty="0" smtClean="0"/>
          </a:p>
          <a:p>
            <a:r>
              <a:rPr lang="zh-TW" altLang="en-US" dirty="0" smtClean="0"/>
              <a:t>人權</a:t>
            </a:r>
            <a:r>
              <a:rPr lang="zh-TW" altLang="en-US" dirty="0"/>
              <a:t>保障的關係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6388"/>
            <a:ext cx="6444208" cy="3125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673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p.19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第參節　國家侵權時，如何尋求行政救濟？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hlinkClick r:id="rId2" action="ppaction://hlinksldjump"/>
              </a:rPr>
              <a:t>一、訴願</a:t>
            </a:r>
            <a:endParaRPr lang="en-US" altLang="zh-TW" dirty="0"/>
          </a:p>
          <a:p>
            <a:r>
              <a:rPr lang="zh-TW" altLang="en-US" dirty="0">
                <a:hlinkClick r:id="rId3" action="ppaction://hlinksldjump"/>
              </a:rPr>
              <a:t>二、行政訴訟</a:t>
            </a:r>
            <a:endParaRPr lang="zh-TW" altLang="en-US" dirty="0"/>
          </a:p>
          <a:p>
            <a:r>
              <a:rPr lang="zh-TW" altLang="en-US" dirty="0">
                <a:hlinkClick r:id="rId4" action="ppaction://hlinksldjump"/>
              </a:rPr>
              <a:t>三、國家賠償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299" y="2215879"/>
            <a:ext cx="4191009" cy="272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2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p.19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國家</a:t>
            </a:r>
            <a:r>
              <a:rPr lang="zh-TW" altLang="en-US" dirty="0">
                <a:solidFill>
                  <a:srgbClr val="256EFF"/>
                </a:solidFill>
              </a:rPr>
              <a:t>侵權時，如何尋求行政救濟？</a:t>
            </a:r>
            <a:endParaRPr lang="en-US" altLang="zh-TW" dirty="0">
              <a:solidFill>
                <a:srgbClr val="256EFF"/>
              </a:solidFill>
            </a:endParaRPr>
          </a:p>
          <a:p>
            <a:endParaRPr lang="zh-TW" altLang="en-US" dirty="0">
              <a:solidFill>
                <a:srgbClr val="256EFF"/>
              </a:solidFill>
            </a:endParaRP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824462" cy="2448272"/>
          </a:xfrm>
        </p:spPr>
        <p:txBody>
          <a:bodyPr/>
          <a:lstStyle/>
          <a:p>
            <a:r>
              <a:rPr lang="zh-TW" altLang="en-US" dirty="0"/>
              <a:t>有權利就要有</a:t>
            </a:r>
            <a:r>
              <a:rPr lang="zh-TW" altLang="en-US" b="1" dirty="0">
                <a:solidFill>
                  <a:srgbClr val="FF495C"/>
                </a:solidFill>
              </a:rPr>
              <a:t>救濟管道</a:t>
            </a:r>
            <a:r>
              <a:rPr lang="zh-TW" altLang="en-US" dirty="0"/>
              <a:t>，由</a:t>
            </a:r>
            <a:r>
              <a:rPr lang="zh-TW" altLang="en-US" b="1" dirty="0">
                <a:solidFill>
                  <a:srgbClr val="FF495C"/>
                </a:solidFill>
              </a:rPr>
              <a:t>公權力介入</a:t>
            </a:r>
            <a:r>
              <a:rPr lang="zh-TW" altLang="en-US" dirty="0"/>
              <a:t>，為權利受害者尋求救濟，除了保障人民權益，也可避免不當的私力救濟。</a:t>
            </a: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" b="10220"/>
          <a:stretch/>
        </p:blipFill>
        <p:spPr>
          <a:xfrm>
            <a:off x="5333568" y="2427734"/>
            <a:ext cx="3168353" cy="205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84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032008" cy="647700"/>
          </a:xfrm>
        </p:spPr>
        <p:txBody>
          <a:bodyPr/>
          <a:lstStyle/>
          <a:p>
            <a:pPr algn="just" hangingPunct="0"/>
            <a:r>
              <a:rPr lang="en-US" altLang="zh-TW" spc="0" dirty="0" smtClean="0"/>
              <a:t>1969</a:t>
            </a:r>
            <a:r>
              <a:rPr lang="zh-TW" altLang="en-US" spc="0" dirty="0" smtClean="0"/>
              <a:t>年</a:t>
            </a:r>
            <a:r>
              <a:rPr lang="zh-TW" altLang="en-US" spc="0" dirty="0"/>
              <a:t>發生在美國紐約</a:t>
            </a:r>
            <a:r>
              <a:rPr lang="zh-TW" altLang="en-US" spc="0" dirty="0" smtClean="0"/>
              <a:t>市石牆</a:t>
            </a:r>
            <a:r>
              <a:rPr lang="zh-TW" altLang="en-US" spc="0" dirty="0"/>
              <a:t>酒吧的一連串暴力</a:t>
            </a:r>
            <a:r>
              <a:rPr lang="zh-TW" altLang="en-US" spc="0" dirty="0" smtClean="0"/>
              <a:t>示威衝突</a:t>
            </a:r>
            <a:r>
              <a:rPr lang="zh-TW" altLang="en-US" spc="0" dirty="0"/>
              <a:t>，被認為是美國及</a:t>
            </a:r>
            <a:r>
              <a:rPr lang="zh-TW" altLang="en-US" spc="0" dirty="0" smtClean="0"/>
              <a:t>全球同性戀</a:t>
            </a:r>
            <a:r>
              <a:rPr lang="zh-TW" altLang="en-US" spc="0" dirty="0"/>
              <a:t>權利運動發跡的</a:t>
            </a:r>
            <a:r>
              <a:rPr lang="zh-TW" altLang="en-US" spc="0" dirty="0" smtClean="0"/>
              <a:t>關鍵事件。</a:t>
            </a:r>
            <a:endParaRPr lang="zh-TW" altLang="en-US" spc="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石牆事件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p.19</a:t>
            </a:r>
            <a:r>
              <a:rPr lang="zh-TW" altLang="en-US" dirty="0"/>
              <a:t>　參、國家侵權時，如何尋求行政救濟？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0032" y="1995686"/>
            <a:ext cx="3154461" cy="2127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491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p.19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提供社會安全的功能</a:t>
            </a: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040486" cy="2787774"/>
          </a:xfrm>
        </p:spPr>
        <p:txBody>
          <a:bodyPr>
            <a:normAutofit/>
          </a:bodyPr>
          <a:lstStyle/>
          <a:p>
            <a:r>
              <a:rPr lang="zh-TW" altLang="en-US" dirty="0"/>
              <a:t>行政救濟上，人民基本權利的保障可採</a:t>
            </a:r>
            <a:r>
              <a:rPr lang="zh-TW" altLang="en-US" b="1" dirty="0">
                <a:solidFill>
                  <a:srgbClr val="FF495C"/>
                </a:solidFill>
              </a:rPr>
              <a:t>請願</a:t>
            </a:r>
            <a:r>
              <a:rPr lang="zh-TW" altLang="en-US" dirty="0"/>
              <a:t>方式。對於個人權利、公共利益，甚至國家福利政策，可向民意機關或權責單位請求辦理。此外還可採取</a:t>
            </a:r>
            <a:r>
              <a:rPr lang="zh-TW" altLang="en-US" b="1" dirty="0">
                <a:solidFill>
                  <a:srgbClr val="FF495C"/>
                </a:solidFill>
              </a:rPr>
              <a:t>訴願、行政訴訟</a:t>
            </a:r>
            <a:r>
              <a:rPr lang="zh-TW" altLang="en-US" dirty="0"/>
              <a:t>的方式。</a:t>
            </a:r>
          </a:p>
          <a:p>
            <a:endParaRPr lang="zh-TW" altLang="en-US" dirty="0"/>
          </a:p>
        </p:txBody>
      </p:sp>
      <p:grpSp>
        <p:nvGrpSpPr>
          <p:cNvPr id="5" name="群組 4"/>
          <p:cNvGrpSpPr/>
          <p:nvPr/>
        </p:nvGrpSpPr>
        <p:grpSpPr>
          <a:xfrm>
            <a:off x="5432760" y="1851670"/>
            <a:ext cx="2897148" cy="3186073"/>
            <a:chOff x="5432760" y="1851670"/>
            <a:chExt cx="2897148" cy="3186073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4" y="1851670"/>
              <a:ext cx="2821804" cy="2016224"/>
            </a:xfrm>
            <a:prstGeom prst="rect">
              <a:avLst/>
            </a:prstGeom>
          </p:spPr>
        </p:pic>
        <p:grpSp>
          <p:nvGrpSpPr>
            <p:cNvPr id="9" name="群組 8"/>
            <p:cNvGrpSpPr/>
            <p:nvPr/>
          </p:nvGrpSpPr>
          <p:grpSpPr>
            <a:xfrm>
              <a:off x="5432760" y="3837414"/>
              <a:ext cx="2897148" cy="1200329"/>
              <a:chOff x="5432760" y="4125446"/>
              <a:chExt cx="2897148" cy="1200329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5432760" y="4125446"/>
                <a:ext cx="289714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　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　</a:t>
                </a:r>
                <a:r>
                  <a:rPr lang="zh-TW" altLang="en-US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尋求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救濟</a:t>
                </a:r>
              </a:p>
              <a:p>
                <a:pPr algn="just"/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復興航空無預警停飛並宣告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解散員工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要求政府以公權力介入，保障權益</a:t>
                </a:r>
              </a:p>
            </p:txBody>
          </p:sp>
          <p:pic>
            <p:nvPicPr>
              <p:cNvPr id="8" name="圖片 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39567" y="4247245"/>
                <a:ext cx="144382" cy="14438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6702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p.19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一、訴願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en-US" altLang="zh-TW" dirty="0">
                <a:solidFill>
                  <a:srgbClr val="256EFF"/>
                </a:solidFill>
              </a:rPr>
              <a:t>1.</a:t>
            </a:r>
            <a:r>
              <a:rPr lang="zh-TW" altLang="en-US" dirty="0">
                <a:solidFill>
                  <a:srgbClr val="256EFF"/>
                </a:solidFill>
              </a:rPr>
              <a:t>得提起訴願之事項</a:t>
            </a:r>
            <a:endParaRPr lang="en-US" altLang="zh-TW" dirty="0">
              <a:solidFill>
                <a:srgbClr val="256EFF"/>
              </a:solidFill>
            </a:endParaRPr>
          </a:p>
          <a:p>
            <a:pPr algn="just"/>
            <a:r>
              <a:rPr lang="zh-TW" altLang="en-US" dirty="0"/>
              <a:t>人民對於中央或地方機關之</a:t>
            </a:r>
            <a:r>
              <a:rPr lang="zh-TW" altLang="en-US" dirty="0" smtClean="0"/>
              <a:t>行政處分，認為</a:t>
            </a:r>
            <a:r>
              <a:rPr lang="zh-TW" altLang="en-US" b="1" dirty="0">
                <a:solidFill>
                  <a:srgbClr val="FF495C"/>
                </a:solidFill>
              </a:rPr>
              <a:t>違法或不當</a:t>
            </a:r>
            <a:r>
              <a:rPr lang="zh-TW" altLang="en-US" dirty="0"/>
              <a:t>或</a:t>
            </a:r>
            <a:r>
              <a:rPr lang="zh-TW" altLang="en-US" b="1" dirty="0">
                <a:solidFill>
                  <a:srgbClr val="FF495C"/>
                </a:solidFill>
              </a:rPr>
              <a:t>未於法定期間內應作為而不作為</a:t>
            </a:r>
            <a:r>
              <a:rPr lang="zh-TW" altLang="en-US" dirty="0"/>
              <a:t>，致損害其權利或利益者，可</a:t>
            </a:r>
            <a:r>
              <a:rPr lang="zh-TW" altLang="en-US" dirty="0" smtClean="0"/>
              <a:t>依</a:t>
            </a:r>
            <a:r>
              <a:rPr lang="en-US" altLang="zh-TW" b="1" dirty="0">
                <a:solidFill>
                  <a:srgbClr val="FF495C"/>
                </a:solidFill>
              </a:rPr>
              <a:t>《</a:t>
            </a:r>
            <a:r>
              <a:rPr lang="zh-TW" altLang="en-US" b="1" dirty="0">
                <a:solidFill>
                  <a:srgbClr val="FF495C"/>
                </a:solidFill>
              </a:rPr>
              <a:t>訴願</a:t>
            </a:r>
            <a:r>
              <a:rPr lang="zh-TW" altLang="en-US" b="1" dirty="0" smtClean="0">
                <a:solidFill>
                  <a:srgbClr val="FF495C"/>
                </a:solidFill>
              </a:rPr>
              <a:t>法</a:t>
            </a:r>
            <a:r>
              <a:rPr lang="en-US" altLang="zh-TW" b="1" dirty="0" smtClean="0">
                <a:solidFill>
                  <a:srgbClr val="FF495C"/>
                </a:solidFill>
              </a:rPr>
              <a:t>》</a:t>
            </a:r>
            <a:r>
              <a:rPr lang="zh-TW" altLang="en-US" dirty="0" smtClean="0"/>
              <a:t>提</a:t>
            </a:r>
            <a:r>
              <a:rPr lang="zh-TW" altLang="en-US" dirty="0"/>
              <a:t>起訴願。</a:t>
            </a:r>
          </a:p>
        </p:txBody>
      </p:sp>
    </p:spTree>
    <p:extLst>
      <p:ext uri="{BB962C8B-B14F-4D97-AF65-F5344CB8AC3E}">
        <p14:creationId xmlns:p14="http://schemas.microsoft.com/office/powerpoint/2010/main" val="35259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p.20</a:t>
            </a:r>
            <a:r>
              <a:rPr lang="zh-TW" altLang="en-US" dirty="0"/>
              <a:t>　參、國家侵權時，如何尋求行政救濟？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92D98A3-E511-BE44-8863-E98345065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875" y="2862811"/>
            <a:ext cx="304800" cy="10160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B104BEA-489B-E344-9331-C7FCECC09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950" y="1376841"/>
            <a:ext cx="292100" cy="249689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9FCBF00C-47DA-2349-984C-7F774D390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0092" y="1455738"/>
            <a:ext cx="749300" cy="2339975"/>
          </a:xfrm>
          <a:prstGeom prst="rect">
            <a:avLst/>
          </a:prstGeom>
        </p:spPr>
      </p:pic>
      <p:grpSp>
        <p:nvGrpSpPr>
          <p:cNvPr id="10" name="群組 9">
            <a:extLst>
              <a:ext uri="{FF2B5EF4-FFF2-40B4-BE49-F238E27FC236}">
                <a16:creationId xmlns:a16="http://schemas.microsoft.com/office/drawing/2014/main" id="{BBAFC7B8-663F-E041-9EFA-09227FCA5CB6}"/>
              </a:ext>
            </a:extLst>
          </p:cNvPr>
          <p:cNvGrpSpPr/>
          <p:nvPr/>
        </p:nvGrpSpPr>
        <p:grpSpPr>
          <a:xfrm>
            <a:off x="932111" y="924023"/>
            <a:ext cx="615553" cy="3929842"/>
            <a:chOff x="827584" y="924023"/>
            <a:chExt cx="615553" cy="3929842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3E4115A1-F8DC-D749-ADAB-263DDCC1F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6077" y="924023"/>
              <a:ext cx="517085" cy="3929842"/>
            </a:xfrm>
            <a:prstGeom prst="rect">
              <a:avLst/>
            </a:prstGeom>
          </p:spPr>
        </p:pic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2F09190E-3EFA-984E-A2AF-A55A9EF9D82A}"/>
                </a:ext>
              </a:extLst>
            </p:cNvPr>
            <p:cNvSpPr txBox="1"/>
            <p:nvPr/>
          </p:nvSpPr>
          <p:spPr>
            <a:xfrm>
              <a:off x="827584" y="1172095"/>
              <a:ext cx="615553" cy="348303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kumimoji="1" lang="zh-TW" altLang="en-US" sz="280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訴 願 事 項</a:t>
              </a:r>
            </a:p>
          </p:txBody>
        </p:sp>
      </p:grp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0B0D5096-03DA-4D4A-B119-652E29769FF6}"/>
              </a:ext>
            </a:extLst>
          </p:cNvPr>
          <p:cNvGrpSpPr/>
          <p:nvPr/>
        </p:nvGrpSpPr>
        <p:grpSpPr>
          <a:xfrm>
            <a:off x="6510868" y="924023"/>
            <a:ext cx="615553" cy="3929842"/>
            <a:chOff x="1794580" y="924023"/>
            <a:chExt cx="615553" cy="3929842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CFFBB295-AD75-C343-80C4-ABBF0A308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33513" y="924023"/>
              <a:ext cx="517085" cy="3929842"/>
            </a:xfrm>
            <a:prstGeom prst="rect">
              <a:avLst/>
            </a:prstGeom>
          </p:spPr>
        </p:pic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2B295B71-836D-3A43-9FA0-3482B91EBCF1}"/>
                </a:ext>
              </a:extLst>
            </p:cNvPr>
            <p:cNvSpPr txBox="1"/>
            <p:nvPr/>
          </p:nvSpPr>
          <p:spPr>
            <a:xfrm>
              <a:off x="1794580" y="1172095"/>
              <a:ext cx="615553" cy="348303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kumimoji="1" lang="zh-TW" altLang="en-US" sz="280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已損害權力或利益</a:t>
              </a: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BE18F6D5-5241-4141-9816-9E9208D0376B}"/>
              </a:ext>
            </a:extLst>
          </p:cNvPr>
          <p:cNvGrpSpPr/>
          <p:nvPr/>
        </p:nvGrpSpPr>
        <p:grpSpPr>
          <a:xfrm>
            <a:off x="7671855" y="924023"/>
            <a:ext cx="615553" cy="3929842"/>
            <a:chOff x="1784278" y="924023"/>
            <a:chExt cx="615553" cy="3929842"/>
          </a:xfrm>
        </p:grpSpPr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11C27857-5612-3B42-8A29-376D92600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33513" y="924023"/>
              <a:ext cx="517085" cy="3929842"/>
            </a:xfrm>
            <a:prstGeom prst="rect">
              <a:avLst/>
            </a:prstGeom>
          </p:spPr>
        </p:pic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F0AFFEA0-8DD1-1141-B3A1-6B15FD30320B}"/>
                </a:ext>
              </a:extLst>
            </p:cNvPr>
            <p:cNvSpPr txBox="1"/>
            <p:nvPr/>
          </p:nvSpPr>
          <p:spPr>
            <a:xfrm>
              <a:off x="1784278" y="1172095"/>
              <a:ext cx="615553" cy="348303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kumimoji="1" lang="zh-TW" altLang="en-US" sz="280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依法提起訴願</a:t>
              </a:r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2189425" y="1034809"/>
            <a:ext cx="1740518" cy="2227495"/>
            <a:chOff x="2189425" y="1034809"/>
            <a:chExt cx="1740518" cy="2227495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35CC22FC-896C-3442-A17A-8BF23DA10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47161" y="1034809"/>
              <a:ext cx="850900" cy="850900"/>
            </a:xfrm>
            <a:prstGeom prst="rect">
              <a:avLst/>
            </a:prstGeom>
          </p:spPr>
        </p:pic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D12CB047-E790-5549-B694-3CAF01FB49F7}"/>
                </a:ext>
              </a:extLst>
            </p:cNvPr>
            <p:cNvSpPr txBox="1"/>
            <p:nvPr/>
          </p:nvSpPr>
          <p:spPr>
            <a:xfrm>
              <a:off x="2189425" y="1938865"/>
              <a:ext cx="174051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2000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符合低收入戶資格，向學校申請減免學</a:t>
              </a:r>
              <a:r>
                <a:rPr kumimoji="1" lang="zh-TW" altLang="en-US" sz="2000" dirty="0" smtClean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雜費</a:t>
              </a:r>
              <a:endParaRPr kumimoji="1" lang="zh-TW" altLang="en-US" sz="2000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2140189" y="3257791"/>
            <a:ext cx="1740518" cy="1597780"/>
            <a:chOff x="2140189" y="3257791"/>
            <a:chExt cx="1740518" cy="159778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3B24D8DD-0819-D146-8C58-057E9C42B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47161" y="3257791"/>
              <a:ext cx="850900" cy="850900"/>
            </a:xfrm>
            <a:prstGeom prst="rect">
              <a:avLst/>
            </a:prstGeom>
          </p:spPr>
        </p:pic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AF74940F-3408-AA4E-8798-A84596DD679E}"/>
                </a:ext>
              </a:extLst>
            </p:cNvPr>
            <p:cNvSpPr txBox="1"/>
            <p:nvPr/>
          </p:nvSpPr>
          <p:spPr>
            <a:xfrm>
              <a:off x="2140189" y="4147685"/>
              <a:ext cx="17405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2000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身障生向某學校申請</a:t>
              </a:r>
              <a:r>
                <a:rPr kumimoji="1" lang="zh-TW" altLang="en-US" sz="2000" dirty="0" smtClean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入學</a:t>
              </a:r>
              <a:endParaRPr kumimoji="1" lang="zh-TW" altLang="en-US" sz="2000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29" name="群組 28"/>
          <p:cNvGrpSpPr/>
          <p:nvPr/>
        </p:nvGrpSpPr>
        <p:grpSpPr>
          <a:xfrm>
            <a:off x="4142866" y="1034809"/>
            <a:ext cx="1941301" cy="1590477"/>
            <a:chOff x="4142866" y="1034809"/>
            <a:chExt cx="1941301" cy="1590477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5544DA41-A6DE-7442-B30B-6088F5C91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478379" y="1034809"/>
              <a:ext cx="850900" cy="850900"/>
            </a:xfrm>
            <a:prstGeom prst="rect">
              <a:avLst/>
            </a:prstGeom>
          </p:spPr>
        </p:pic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1B655E3B-D7BA-4240-B4A9-2579BF59F690}"/>
                </a:ext>
              </a:extLst>
            </p:cNvPr>
            <p:cNvSpPr txBox="1"/>
            <p:nvPr/>
          </p:nvSpPr>
          <p:spPr>
            <a:xfrm>
              <a:off x="4142866" y="1917400"/>
              <a:ext cx="19413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2000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被學校拒絕</a:t>
              </a:r>
              <a:r>
                <a:rPr kumimoji="1" lang="zh-TW" altLang="en-US" sz="2000" dirty="0" smtClean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申請</a:t>
              </a:r>
              <a:endParaRPr kumimoji="1" lang="zh-TW" altLang="en-US" sz="2000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4142867" y="3257791"/>
            <a:ext cx="1740518" cy="1597780"/>
            <a:chOff x="4142867" y="3257791"/>
            <a:chExt cx="1740518" cy="1597780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992D12AC-779B-4A4E-8691-C14614BE1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82108" y="3257791"/>
              <a:ext cx="850900" cy="850900"/>
            </a:xfrm>
            <a:prstGeom prst="rect">
              <a:avLst/>
            </a:prstGeom>
          </p:spPr>
        </p:pic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12C399E4-6413-714D-A626-013FE6A0EBDE}"/>
                </a:ext>
              </a:extLst>
            </p:cNvPr>
            <p:cNvSpPr txBox="1"/>
            <p:nvPr/>
          </p:nvSpPr>
          <p:spPr>
            <a:xfrm>
              <a:off x="4142867" y="4147685"/>
              <a:ext cx="17405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2000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該學校過了許久遲遲未</a:t>
              </a:r>
              <a:r>
                <a:rPr kumimoji="1" lang="zh-TW" altLang="en-US" sz="2000" dirty="0" smtClean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回應</a:t>
              </a:r>
              <a:endParaRPr kumimoji="1" lang="zh-TW" altLang="en-US" sz="2000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pic>
        <p:nvPicPr>
          <p:cNvPr id="23" name="圖片 22">
            <a:extLst>
              <a:ext uri="{FF2B5EF4-FFF2-40B4-BE49-F238E27FC236}">
                <a16:creationId xmlns:a16="http://schemas.microsoft.com/office/drawing/2014/main" id="{BBEB843C-F466-DF4E-8AC8-5EA008AAB2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7033" y="1417772"/>
            <a:ext cx="469900" cy="101600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FC05A2C2-E696-0145-BAEE-45621C9933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7033" y="3738071"/>
            <a:ext cx="469900" cy="101600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0C8E5154-A845-B440-9D03-E64377575E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26421" y="2672993"/>
            <a:ext cx="469900" cy="101600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395536" y="1059582"/>
            <a:ext cx="432048" cy="33123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提起訴願知多少</a:t>
            </a:r>
          </a:p>
        </p:txBody>
      </p:sp>
    </p:spTree>
    <p:extLst>
      <p:ext uri="{BB962C8B-B14F-4D97-AF65-F5344CB8AC3E}">
        <p14:creationId xmlns:p14="http://schemas.microsoft.com/office/powerpoint/2010/main" val="274473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p.20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一、訴願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283718"/>
            <a:ext cx="7920806" cy="2736304"/>
          </a:xfrm>
        </p:spPr>
        <p:txBody>
          <a:bodyPr>
            <a:normAutofit lnSpcReduction="10000"/>
          </a:bodyPr>
          <a:lstStyle/>
          <a:p>
            <a:pPr algn="just" hangingPunct="0"/>
            <a:r>
              <a:rPr lang="en-US" altLang="zh-TW" dirty="0">
                <a:solidFill>
                  <a:srgbClr val="256EFF"/>
                </a:solidFill>
              </a:rPr>
              <a:t>2.</a:t>
            </a:r>
            <a:r>
              <a:rPr lang="zh-TW" altLang="en-US" dirty="0">
                <a:solidFill>
                  <a:srgbClr val="256EFF"/>
                </a:solidFill>
              </a:rPr>
              <a:t>提起程序</a:t>
            </a:r>
          </a:p>
          <a:p>
            <a:pPr algn="just" hangingPunct="0"/>
            <a:r>
              <a:rPr lang="zh-TW" altLang="en-US" dirty="0"/>
              <a:t>提起訴願的訴願人應繕具</a:t>
            </a:r>
            <a:r>
              <a:rPr lang="zh-TW" altLang="en-US" b="1" dirty="0">
                <a:solidFill>
                  <a:srgbClr val="FF495C"/>
                </a:solidFill>
              </a:rPr>
              <a:t>訴願書</a:t>
            </a:r>
            <a:r>
              <a:rPr lang="zh-TW" altLang="en-US" dirty="0"/>
              <a:t>，經由</a:t>
            </a:r>
            <a:r>
              <a:rPr lang="zh-TW" altLang="en-US" b="1" dirty="0">
                <a:solidFill>
                  <a:srgbClr val="FF495C"/>
                </a:solidFill>
              </a:rPr>
              <a:t>原行政處分機關向訴願管轄機關提起訴願</a:t>
            </a:r>
            <a:r>
              <a:rPr lang="zh-TW" altLang="en-US" dirty="0"/>
              <a:t>，以</a:t>
            </a:r>
            <a:r>
              <a:rPr lang="zh-TW" altLang="en-US" b="1" dirty="0">
                <a:solidFill>
                  <a:srgbClr val="FF495C"/>
                </a:solidFill>
              </a:rPr>
              <a:t>書面審查</a:t>
            </a:r>
            <a:r>
              <a:rPr lang="zh-TW" altLang="en-US" dirty="0"/>
              <a:t>決定。</a:t>
            </a:r>
            <a:r>
              <a:rPr lang="zh-TW" altLang="en-US" dirty="0" smtClean="0"/>
              <a:t>訴願</a:t>
            </a:r>
            <a:r>
              <a:rPr lang="zh-TW" altLang="en-US" dirty="0"/>
              <a:t>有理由者，受理訴願機關視事件的情節，</a:t>
            </a:r>
            <a:r>
              <a:rPr lang="zh-TW" altLang="en-US" b="1" dirty="0">
                <a:solidFill>
                  <a:srgbClr val="FF495C"/>
                </a:solidFill>
              </a:rPr>
              <a:t>直接</a:t>
            </a:r>
            <a:r>
              <a:rPr lang="zh-TW" altLang="en-US" b="1" dirty="0" smtClean="0">
                <a:solidFill>
                  <a:srgbClr val="FF495C"/>
                </a:solidFill>
              </a:rPr>
              <a:t>變更</a:t>
            </a:r>
            <a:r>
              <a:rPr lang="zh-TW" altLang="en-US" dirty="0" smtClean="0"/>
              <a:t>決定</a:t>
            </a:r>
            <a:r>
              <a:rPr lang="zh-TW" altLang="en-US" dirty="0"/>
              <a:t>或發回原行政處分機關另為處分，但不能加重處分。</a:t>
            </a:r>
          </a:p>
        </p:txBody>
      </p:sp>
    </p:spTree>
    <p:extLst>
      <p:ext uri="{BB962C8B-B14F-4D97-AF65-F5344CB8AC3E}">
        <p14:creationId xmlns:p14="http://schemas.microsoft.com/office/powerpoint/2010/main" val="1046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政大</a:t>
            </a:r>
            <a:r>
              <a:rPr lang="zh-TW" altLang="en-US" dirty="0"/>
              <a:t>女學生再上訴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p.20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矩形 10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3" name="橢圓 12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4" name="等腰三角形 13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5" name="文字方塊 14"/>
          <p:cNvSpPr txBox="1"/>
          <p:nvPr/>
        </p:nvSpPr>
        <p:spPr>
          <a:xfrm>
            <a:off x="868386" y="4227934"/>
            <a:ext cx="7159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：反英語畢業門檻 政大女學生再上訴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(02:04)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視新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聞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/>
            </a:r>
            <a:b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</a:b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352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p.20</a:t>
            </a:r>
            <a:r>
              <a:rPr lang="zh-TW" altLang="en-US" dirty="0"/>
              <a:t>　參、國家侵權時，如何尋求行政救濟？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-14807" y="2643759"/>
            <a:ext cx="3513670" cy="1927461"/>
            <a:chOff x="586836" y="1707654"/>
            <a:chExt cx="2170118" cy="1190441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836" y="1707654"/>
              <a:ext cx="1675044" cy="1190441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 rot="21058840">
              <a:off x="1129124" y="2171301"/>
              <a:ext cx="1080120" cy="190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上學這檔事</a:t>
              </a:r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884746" y="2463706"/>
              <a:ext cx="1872208" cy="285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rgbClr val="FFF1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了解訴願程序</a:t>
              </a: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2443397" y="4155926"/>
            <a:ext cx="1119939" cy="216024"/>
            <a:chOff x="317617" y="3617962"/>
            <a:chExt cx="1119939" cy="216024"/>
          </a:xfrm>
        </p:grpSpPr>
        <p:cxnSp>
          <p:nvCxnSpPr>
            <p:cNvPr id="14" name="直線接點 13"/>
            <p:cNvCxnSpPr/>
            <p:nvPr/>
          </p:nvCxnSpPr>
          <p:spPr>
            <a:xfrm flipH="1" flipV="1">
              <a:off x="317617" y="3719243"/>
              <a:ext cx="1047931" cy="4635"/>
            </a:xfrm>
            <a:prstGeom prst="line">
              <a:avLst/>
            </a:prstGeom>
            <a:ln w="28575">
              <a:solidFill>
                <a:srgbClr val="00AE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橢圓 14"/>
            <p:cNvSpPr/>
            <p:nvPr/>
          </p:nvSpPr>
          <p:spPr>
            <a:xfrm>
              <a:off x="1221532" y="3617962"/>
              <a:ext cx="216024" cy="216024"/>
            </a:xfrm>
            <a:prstGeom prst="ellipse">
              <a:avLst/>
            </a:prstGeom>
            <a:solidFill>
              <a:srgbClr val="00AE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rgbClr val="FFF1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</a:p>
          </p:txBody>
        </p:sp>
      </p:grpSp>
      <p:sp>
        <p:nvSpPr>
          <p:cNvPr id="17" name="圓角矩形圖說文字 16"/>
          <p:cNvSpPr/>
          <p:nvPr/>
        </p:nvSpPr>
        <p:spPr>
          <a:xfrm>
            <a:off x="2843808" y="1131591"/>
            <a:ext cx="2664296" cy="2088232"/>
          </a:xfrm>
          <a:prstGeom prst="wedgeRoundRectCallout">
            <a:avLst>
              <a:gd name="adj1" fmla="val -28237"/>
              <a:gd name="adj2" fmla="val 96126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zh-TW" sz="2400" b="1" dirty="0">
                <a:solidFill>
                  <a:srgbClr val="00AEB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訴願人</a:t>
            </a:r>
          </a:p>
          <a:p>
            <a:r>
              <a:rPr lang="zh-TW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紅大因曠課過多，被學校退學，紅大不服學校的行政處分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zh-TW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8" name="群組 17"/>
          <p:cNvGrpSpPr/>
          <p:nvPr/>
        </p:nvGrpSpPr>
        <p:grpSpPr>
          <a:xfrm>
            <a:off x="3541681" y="4227934"/>
            <a:ext cx="2060637" cy="119633"/>
            <a:chOff x="-662322" y="3660254"/>
            <a:chExt cx="2060637" cy="119633"/>
          </a:xfrm>
        </p:grpSpPr>
        <p:cxnSp>
          <p:nvCxnSpPr>
            <p:cNvPr id="19" name="直線接點 18"/>
            <p:cNvCxnSpPr/>
            <p:nvPr/>
          </p:nvCxnSpPr>
          <p:spPr>
            <a:xfrm>
              <a:off x="-662322" y="3707879"/>
              <a:ext cx="1980220" cy="0"/>
            </a:xfrm>
            <a:prstGeom prst="line">
              <a:avLst/>
            </a:prstGeom>
            <a:ln w="28575">
              <a:solidFill>
                <a:srgbClr val="00AE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橢圓 19"/>
            <p:cNvSpPr/>
            <p:nvPr/>
          </p:nvSpPr>
          <p:spPr>
            <a:xfrm>
              <a:off x="1278682" y="3660254"/>
              <a:ext cx="119633" cy="119633"/>
            </a:xfrm>
            <a:prstGeom prst="ellipse">
              <a:avLst/>
            </a:prstGeom>
            <a:solidFill>
              <a:srgbClr val="E479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rgbClr val="FFF1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</a:p>
          </p:txBody>
        </p:sp>
      </p:grpSp>
      <p:sp>
        <p:nvSpPr>
          <p:cNvPr id="21" name="圓角矩形圖說文字 20"/>
          <p:cNvSpPr/>
          <p:nvPr/>
        </p:nvSpPr>
        <p:spPr>
          <a:xfrm>
            <a:off x="5580112" y="1131590"/>
            <a:ext cx="2880320" cy="1549201"/>
          </a:xfrm>
          <a:prstGeom prst="wedgeRoundRectCallout">
            <a:avLst>
              <a:gd name="adj1" fmla="val -52770"/>
              <a:gd name="adj2" fmla="val 153749"/>
              <a:gd name="adj3" fmla="val 16667"/>
            </a:avLst>
          </a:prstGeom>
          <a:solidFill>
            <a:srgbClr val="E4791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可先向學校申訴委員會提起申訴，若不服申訴結果可提起訴願。</a:t>
            </a:r>
            <a:endParaRPr lang="zh-TW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2411760" y="3867894"/>
            <a:ext cx="576064" cy="576064"/>
          </a:xfrm>
          <a:prstGeom prst="ellipse">
            <a:avLst/>
          </a:prstGeom>
          <a:solidFill>
            <a:srgbClr val="00AE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>
                <a:solidFill>
                  <a:srgbClr val="FFF1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開始</a:t>
            </a:r>
          </a:p>
        </p:txBody>
      </p:sp>
      <p:cxnSp>
        <p:nvCxnSpPr>
          <p:cNvPr id="26" name="直線接點 25"/>
          <p:cNvCxnSpPr/>
          <p:nvPr/>
        </p:nvCxnSpPr>
        <p:spPr>
          <a:xfrm>
            <a:off x="5580112" y="4275559"/>
            <a:ext cx="2952328" cy="0"/>
          </a:xfrm>
          <a:prstGeom prst="line">
            <a:avLst/>
          </a:prstGeom>
          <a:ln w="28575">
            <a:solidFill>
              <a:srgbClr val="00A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圖片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147814"/>
            <a:ext cx="504056" cy="124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68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98858E-6 L 0.03593 -0.00093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42 0.00525 L 0.32691 0.00463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35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413 0.00525 L 0.62552 0.00432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69" y="-6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p.20</a:t>
            </a:r>
            <a:r>
              <a:rPr lang="zh-TW" altLang="en-US" dirty="0"/>
              <a:t>　參、國家侵權時，如何尋求行政救濟？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323529" y="4155926"/>
            <a:ext cx="504055" cy="216024"/>
            <a:chOff x="317618" y="3617962"/>
            <a:chExt cx="504055" cy="216024"/>
          </a:xfrm>
        </p:grpSpPr>
        <p:cxnSp>
          <p:nvCxnSpPr>
            <p:cNvPr id="6" name="直線接點 5"/>
            <p:cNvCxnSpPr/>
            <p:nvPr/>
          </p:nvCxnSpPr>
          <p:spPr>
            <a:xfrm flipH="1">
              <a:off x="317618" y="3719243"/>
              <a:ext cx="432047" cy="1"/>
            </a:xfrm>
            <a:prstGeom prst="line">
              <a:avLst/>
            </a:prstGeom>
            <a:ln w="28575">
              <a:solidFill>
                <a:srgbClr val="00AE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橢圓 6"/>
            <p:cNvSpPr/>
            <p:nvPr/>
          </p:nvSpPr>
          <p:spPr>
            <a:xfrm>
              <a:off x="605649" y="3617962"/>
              <a:ext cx="216024" cy="216024"/>
            </a:xfrm>
            <a:prstGeom prst="ellipse">
              <a:avLst/>
            </a:prstGeom>
            <a:solidFill>
              <a:srgbClr val="00AE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rgbClr val="FFF1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</a:p>
          </p:txBody>
        </p:sp>
      </p:grpSp>
      <p:sp>
        <p:nvSpPr>
          <p:cNvPr id="9" name="圓角矩形圖說文字 8"/>
          <p:cNvSpPr/>
          <p:nvPr/>
        </p:nvSpPr>
        <p:spPr>
          <a:xfrm>
            <a:off x="251520" y="1635646"/>
            <a:ext cx="4536504" cy="1224136"/>
          </a:xfrm>
          <a:prstGeom prst="wedgeRoundRectCallout">
            <a:avLst>
              <a:gd name="adj1" fmla="val -40038"/>
              <a:gd name="adj2" fmla="val 145716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rgbClr val="00AEB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提起訴願</a:t>
            </a:r>
            <a:endParaRPr lang="en-US" altLang="zh-TW" sz="2400" b="1" dirty="0">
              <a:solidFill>
                <a:srgbClr val="00AEB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準備訴願書，交由學校向教育部或教育局提起訴願。</a:t>
            </a:r>
            <a:endParaRPr lang="en-US" altLang="zh-TW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899592" y="4443958"/>
            <a:ext cx="5112568" cy="504056"/>
            <a:chOff x="899592" y="4443958"/>
            <a:chExt cx="5112568" cy="504056"/>
          </a:xfrm>
        </p:grpSpPr>
        <p:sp>
          <p:nvSpPr>
            <p:cNvPr id="16" name="圓角矩形圖說文字 15"/>
            <p:cNvSpPr/>
            <p:nvPr/>
          </p:nvSpPr>
          <p:spPr>
            <a:xfrm>
              <a:off x="899592" y="4443958"/>
              <a:ext cx="5112568" cy="504056"/>
            </a:xfrm>
            <a:prstGeom prst="wedgeRoundRectCallout">
              <a:avLst>
                <a:gd name="adj1" fmla="val -52942"/>
                <a:gd name="adj2" fmla="val -50881"/>
                <a:gd name="adj3" fmla="val 166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899592" y="4515966"/>
              <a:ext cx="51125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zh-TW" b="1" dirty="0">
                  <a:solidFill>
                    <a:srgbClr val="00AEBA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※應自行政處分達到或公告期滿之次日起</a:t>
              </a:r>
              <a:r>
                <a:rPr lang="en-US" altLang="zh-TW" b="1" dirty="0">
                  <a:solidFill>
                    <a:srgbClr val="00AEBA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30</a:t>
              </a:r>
              <a:r>
                <a:rPr lang="zh-TW" altLang="zh-TW" b="1" dirty="0">
                  <a:solidFill>
                    <a:srgbClr val="00AEBA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天內</a:t>
              </a: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827585" y="4151251"/>
            <a:ext cx="2952327" cy="216024"/>
            <a:chOff x="317619" y="3617962"/>
            <a:chExt cx="2952327" cy="216024"/>
          </a:xfrm>
        </p:grpSpPr>
        <p:cxnSp>
          <p:nvCxnSpPr>
            <p:cNvPr id="14" name="直線接點 13"/>
            <p:cNvCxnSpPr>
              <a:stCxn id="15" idx="6"/>
            </p:cNvCxnSpPr>
            <p:nvPr/>
          </p:nvCxnSpPr>
          <p:spPr>
            <a:xfrm flipH="1" flipV="1">
              <a:off x="317619" y="3719244"/>
              <a:ext cx="2952327" cy="6730"/>
            </a:xfrm>
            <a:prstGeom prst="line">
              <a:avLst/>
            </a:prstGeom>
            <a:ln w="28575">
              <a:solidFill>
                <a:srgbClr val="00AE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橢圓 14"/>
            <p:cNvSpPr/>
            <p:nvPr/>
          </p:nvSpPr>
          <p:spPr>
            <a:xfrm>
              <a:off x="3053922" y="3617962"/>
              <a:ext cx="216024" cy="216024"/>
            </a:xfrm>
            <a:prstGeom prst="ellipse">
              <a:avLst/>
            </a:prstGeom>
            <a:solidFill>
              <a:srgbClr val="00AE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rgbClr val="FFF1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</a:p>
          </p:txBody>
        </p:sp>
      </p:grpSp>
      <p:pic>
        <p:nvPicPr>
          <p:cNvPr id="19" name="圖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942325"/>
            <a:ext cx="1584176" cy="1360048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3635896" y="4151251"/>
            <a:ext cx="2952327" cy="216024"/>
            <a:chOff x="317619" y="3617962"/>
            <a:chExt cx="2952327" cy="216024"/>
          </a:xfrm>
        </p:grpSpPr>
        <p:cxnSp>
          <p:nvCxnSpPr>
            <p:cNvPr id="21" name="直線接點 20"/>
            <p:cNvCxnSpPr>
              <a:stCxn id="22" idx="6"/>
            </p:cNvCxnSpPr>
            <p:nvPr/>
          </p:nvCxnSpPr>
          <p:spPr>
            <a:xfrm flipH="1" flipV="1">
              <a:off x="317619" y="3719244"/>
              <a:ext cx="2952327" cy="6730"/>
            </a:xfrm>
            <a:prstGeom prst="line">
              <a:avLst/>
            </a:prstGeom>
            <a:ln w="28575">
              <a:solidFill>
                <a:srgbClr val="00AE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橢圓 21"/>
            <p:cNvSpPr/>
            <p:nvPr/>
          </p:nvSpPr>
          <p:spPr>
            <a:xfrm>
              <a:off x="3053922" y="3617962"/>
              <a:ext cx="216024" cy="216024"/>
            </a:xfrm>
            <a:prstGeom prst="ellipse">
              <a:avLst/>
            </a:prstGeom>
            <a:solidFill>
              <a:srgbClr val="00AE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rgbClr val="FFF1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</a:p>
          </p:txBody>
        </p:sp>
      </p:grpSp>
      <p:sp>
        <p:nvSpPr>
          <p:cNvPr id="26" name="圓角矩形圖說文字 25"/>
          <p:cNvSpPr/>
          <p:nvPr/>
        </p:nvSpPr>
        <p:spPr>
          <a:xfrm>
            <a:off x="5220072" y="1635646"/>
            <a:ext cx="3312368" cy="1368152"/>
          </a:xfrm>
          <a:prstGeom prst="wedgeRoundRectCallout">
            <a:avLst>
              <a:gd name="adj1" fmla="val -13537"/>
              <a:gd name="adj2" fmla="val 137904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rgbClr val="00AEB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原處分機關審查</a:t>
            </a:r>
            <a:endParaRPr lang="en-US" altLang="zh-TW" sz="2400" b="1" dirty="0">
              <a:solidFill>
                <a:srgbClr val="00AEB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學校先進行審查再送交教育部或教育局。</a:t>
            </a:r>
            <a:endParaRPr lang="en-US" altLang="zh-TW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8" name="直線接點 27"/>
          <p:cNvCxnSpPr/>
          <p:nvPr/>
        </p:nvCxnSpPr>
        <p:spPr>
          <a:xfrm flipH="1">
            <a:off x="6372202" y="4252533"/>
            <a:ext cx="2232246" cy="0"/>
          </a:xfrm>
          <a:prstGeom prst="line">
            <a:avLst/>
          </a:prstGeom>
          <a:ln w="28575">
            <a:solidFill>
              <a:srgbClr val="00A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999733"/>
            <a:ext cx="504056" cy="1241169"/>
          </a:xfrm>
          <a:prstGeom prst="rect">
            <a:avLst/>
          </a:prstGeom>
        </p:spPr>
      </p:pic>
      <p:pic>
        <p:nvPicPr>
          <p:cNvPr id="33" name="圖片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219822"/>
            <a:ext cx="1551640" cy="99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8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62 0.03304 L 0.04514 0.03427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83 0.03427 L 0.37414 0.03273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65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5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775 0.03273 L 0.69705 0.03427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65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9705 0.03427 L 0.90174 0.03427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p.20</a:t>
            </a:r>
            <a:r>
              <a:rPr lang="zh-TW" altLang="en-US" dirty="0"/>
              <a:t>　參、國家侵權時，如何尋求行政救濟？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323529" y="4155926"/>
            <a:ext cx="504055" cy="216024"/>
            <a:chOff x="317618" y="3617962"/>
            <a:chExt cx="504055" cy="216024"/>
          </a:xfrm>
        </p:grpSpPr>
        <p:cxnSp>
          <p:nvCxnSpPr>
            <p:cNvPr id="6" name="直線接點 5"/>
            <p:cNvCxnSpPr/>
            <p:nvPr/>
          </p:nvCxnSpPr>
          <p:spPr>
            <a:xfrm flipH="1">
              <a:off x="317618" y="3719243"/>
              <a:ext cx="432047" cy="1"/>
            </a:xfrm>
            <a:prstGeom prst="line">
              <a:avLst/>
            </a:prstGeom>
            <a:ln w="28575">
              <a:solidFill>
                <a:srgbClr val="00AE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橢圓 6"/>
            <p:cNvSpPr/>
            <p:nvPr/>
          </p:nvSpPr>
          <p:spPr>
            <a:xfrm>
              <a:off x="605649" y="3617962"/>
              <a:ext cx="216024" cy="216024"/>
            </a:xfrm>
            <a:prstGeom prst="ellipse">
              <a:avLst/>
            </a:prstGeom>
            <a:solidFill>
              <a:srgbClr val="00AE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rgbClr val="FFF1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</a:p>
          </p:txBody>
        </p:sp>
      </p:grpSp>
      <p:sp>
        <p:nvSpPr>
          <p:cNvPr id="9" name="圓角矩形圖說文字 8"/>
          <p:cNvSpPr/>
          <p:nvPr/>
        </p:nvSpPr>
        <p:spPr>
          <a:xfrm>
            <a:off x="467544" y="1779662"/>
            <a:ext cx="3096344" cy="1224136"/>
          </a:xfrm>
          <a:prstGeom prst="wedgeRoundRectCallout">
            <a:avLst>
              <a:gd name="adj1" fmla="val -40038"/>
              <a:gd name="adj2" fmla="val 145716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rgbClr val="00AEB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原處分機關審查</a:t>
            </a:r>
            <a:endParaRPr lang="en-US" altLang="zh-TW" sz="2400" b="1" dirty="0">
              <a:solidFill>
                <a:srgbClr val="00AEB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學校先進行審查再送交教育部或教育局。</a:t>
            </a:r>
            <a:endParaRPr lang="en-US" altLang="zh-TW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827586" y="4151251"/>
            <a:ext cx="1944214" cy="216024"/>
            <a:chOff x="317620" y="3617962"/>
            <a:chExt cx="1944214" cy="216024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317620" y="3719244"/>
              <a:ext cx="1872206" cy="0"/>
            </a:xfrm>
            <a:prstGeom prst="line">
              <a:avLst/>
            </a:prstGeom>
            <a:ln w="28575">
              <a:solidFill>
                <a:srgbClr val="00AE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橢圓 14"/>
            <p:cNvSpPr/>
            <p:nvPr/>
          </p:nvSpPr>
          <p:spPr>
            <a:xfrm>
              <a:off x="2045810" y="3617962"/>
              <a:ext cx="216024" cy="216024"/>
            </a:xfrm>
            <a:prstGeom prst="ellipse">
              <a:avLst/>
            </a:prstGeom>
            <a:solidFill>
              <a:srgbClr val="00AE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rgbClr val="FFF1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</a:p>
          </p:txBody>
        </p:sp>
      </p:grpSp>
      <p:pic>
        <p:nvPicPr>
          <p:cNvPr id="17" name="圖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931790"/>
            <a:ext cx="1584176" cy="1221953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2699793" y="4151251"/>
            <a:ext cx="1512167" cy="216024"/>
            <a:chOff x="317620" y="3617962"/>
            <a:chExt cx="1512167" cy="216024"/>
          </a:xfrm>
        </p:grpSpPr>
        <p:cxnSp>
          <p:nvCxnSpPr>
            <p:cNvPr id="19" name="直線接點 18"/>
            <p:cNvCxnSpPr/>
            <p:nvPr/>
          </p:nvCxnSpPr>
          <p:spPr>
            <a:xfrm flipH="1">
              <a:off x="317620" y="3719244"/>
              <a:ext cx="1440159" cy="0"/>
            </a:xfrm>
            <a:prstGeom prst="line">
              <a:avLst/>
            </a:prstGeom>
            <a:ln w="28575">
              <a:solidFill>
                <a:srgbClr val="00AE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橢圓 19"/>
            <p:cNvSpPr/>
            <p:nvPr/>
          </p:nvSpPr>
          <p:spPr>
            <a:xfrm>
              <a:off x="1613763" y="3617962"/>
              <a:ext cx="216024" cy="216024"/>
            </a:xfrm>
            <a:prstGeom prst="ellipse">
              <a:avLst/>
            </a:prstGeom>
            <a:solidFill>
              <a:srgbClr val="00AE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rgbClr val="FFF1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</a:p>
          </p:txBody>
        </p:sp>
      </p:grpSp>
      <p:sp>
        <p:nvSpPr>
          <p:cNvPr id="23" name="圓角矩形圖說文字 22"/>
          <p:cNvSpPr/>
          <p:nvPr/>
        </p:nvSpPr>
        <p:spPr>
          <a:xfrm>
            <a:off x="3851920" y="1779662"/>
            <a:ext cx="2880320" cy="1224136"/>
          </a:xfrm>
          <a:prstGeom prst="wedgeRoundRectCallout">
            <a:avLst>
              <a:gd name="adj1" fmla="val -40038"/>
              <a:gd name="adj2" fmla="val 145716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rgbClr val="00AEB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訴願機關審查</a:t>
            </a:r>
            <a:endParaRPr lang="en-US" altLang="zh-TW" sz="2400" b="1" dirty="0">
              <a:solidFill>
                <a:srgbClr val="00AEB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教育部或教育局書面審查決定。</a:t>
            </a:r>
            <a:endParaRPr lang="en-US" altLang="zh-TW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5" name="群組 24"/>
          <p:cNvGrpSpPr/>
          <p:nvPr/>
        </p:nvGrpSpPr>
        <p:grpSpPr>
          <a:xfrm>
            <a:off x="4139954" y="4151251"/>
            <a:ext cx="3456382" cy="216024"/>
            <a:chOff x="389630" y="3617962"/>
            <a:chExt cx="3456382" cy="216024"/>
          </a:xfrm>
        </p:grpSpPr>
        <p:cxnSp>
          <p:nvCxnSpPr>
            <p:cNvPr id="26" name="直線接點 25"/>
            <p:cNvCxnSpPr/>
            <p:nvPr/>
          </p:nvCxnSpPr>
          <p:spPr>
            <a:xfrm flipH="1">
              <a:off x="389630" y="3719244"/>
              <a:ext cx="3312366" cy="0"/>
            </a:xfrm>
            <a:prstGeom prst="line">
              <a:avLst/>
            </a:prstGeom>
            <a:ln w="28575">
              <a:solidFill>
                <a:srgbClr val="00AE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橢圓 26"/>
            <p:cNvSpPr/>
            <p:nvPr/>
          </p:nvSpPr>
          <p:spPr>
            <a:xfrm>
              <a:off x="3629988" y="3617962"/>
              <a:ext cx="216024" cy="216024"/>
            </a:xfrm>
            <a:prstGeom prst="ellipse">
              <a:avLst/>
            </a:prstGeom>
            <a:solidFill>
              <a:srgbClr val="00AE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rgbClr val="FFF1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</a:p>
          </p:txBody>
        </p:sp>
      </p:grpSp>
      <p:pic>
        <p:nvPicPr>
          <p:cNvPr id="30" name="圖片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780681"/>
            <a:ext cx="1725903" cy="1469072"/>
          </a:xfrm>
          <a:prstGeom prst="rect">
            <a:avLst/>
          </a:prstGeom>
        </p:spPr>
      </p:pic>
      <p:sp>
        <p:nvSpPr>
          <p:cNvPr id="31" name="橢圓 30"/>
          <p:cNvSpPr/>
          <p:nvPr/>
        </p:nvSpPr>
        <p:spPr>
          <a:xfrm>
            <a:off x="7092280" y="1851670"/>
            <a:ext cx="1080120" cy="1080120"/>
          </a:xfrm>
          <a:prstGeom prst="ellipse">
            <a:avLst/>
          </a:prstGeom>
          <a:solidFill>
            <a:srgbClr val="00AE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訴願決定</a:t>
            </a:r>
          </a:p>
        </p:txBody>
      </p:sp>
      <p:cxnSp>
        <p:nvCxnSpPr>
          <p:cNvPr id="35" name="直線接點 34"/>
          <p:cNvCxnSpPr>
            <a:endCxn id="27" idx="6"/>
          </p:cNvCxnSpPr>
          <p:nvPr/>
        </p:nvCxnSpPr>
        <p:spPr>
          <a:xfrm flipH="1">
            <a:off x="7596336" y="4252533"/>
            <a:ext cx="1008112" cy="6730"/>
          </a:xfrm>
          <a:prstGeom prst="line">
            <a:avLst/>
          </a:prstGeom>
          <a:ln w="28575">
            <a:solidFill>
              <a:srgbClr val="00A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999733"/>
            <a:ext cx="504056" cy="124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62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427 L 0.03941 0.03427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063 0.03427 L 0.25608 0.03427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608 0.03427 L 0.42917 0.03551 " pathEditMode="relative" rAng="0" ptsTypes="AA">
                                      <p:cBhvr>
                                        <p:cTn id="5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46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178 0.03427 L 0.8073 0.03427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75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073 0.03427 L 0.90955 0.03427 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/>
      <p:bldP spid="3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p.21</a:t>
            </a:r>
            <a:r>
              <a:rPr lang="zh-TW" altLang="en-US" dirty="0"/>
              <a:t>　參、國家侵權時，如何尋求行政救濟？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763960" y="3075806"/>
            <a:ext cx="442398" cy="1436621"/>
            <a:chOff x="1259632" y="39203"/>
            <a:chExt cx="442398" cy="2548598"/>
          </a:xfrm>
        </p:grpSpPr>
        <p:grpSp>
          <p:nvGrpSpPr>
            <p:cNvPr id="12" name="群組 11"/>
            <p:cNvGrpSpPr/>
            <p:nvPr/>
          </p:nvGrpSpPr>
          <p:grpSpPr>
            <a:xfrm>
              <a:off x="1270030" y="39203"/>
              <a:ext cx="432000" cy="2537762"/>
              <a:chOff x="2938940" y="1371173"/>
              <a:chExt cx="432000" cy="2537762"/>
            </a:xfrm>
          </p:grpSpPr>
          <p:cxnSp>
            <p:nvCxnSpPr>
              <p:cNvPr id="14" name="直線接點 13"/>
              <p:cNvCxnSpPr/>
              <p:nvPr/>
            </p:nvCxnSpPr>
            <p:spPr>
              <a:xfrm>
                <a:off x="2938940" y="1371173"/>
                <a:ext cx="43200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AEBA"/>
                </a:solidFill>
                <a:prstDash val="solid"/>
              </a:ln>
              <a:effectLst/>
            </p:spPr>
          </p:cxnSp>
          <p:cxnSp>
            <p:nvCxnSpPr>
              <p:cNvPr id="15" name="直線接點 14"/>
              <p:cNvCxnSpPr/>
              <p:nvPr/>
            </p:nvCxnSpPr>
            <p:spPr>
              <a:xfrm>
                <a:off x="2938940" y="1371173"/>
                <a:ext cx="0" cy="2537762"/>
              </a:xfrm>
              <a:prstGeom prst="line">
                <a:avLst/>
              </a:prstGeom>
              <a:noFill/>
              <a:ln w="28575" cap="flat" cmpd="sng" algn="ctr">
                <a:solidFill>
                  <a:srgbClr val="00AEBA"/>
                </a:solidFill>
                <a:prstDash val="solid"/>
              </a:ln>
              <a:effectLst/>
            </p:spPr>
          </p:cxnSp>
        </p:grpSp>
        <p:cxnSp>
          <p:nvCxnSpPr>
            <p:cNvPr id="13" name="直線接點 12"/>
            <p:cNvCxnSpPr/>
            <p:nvPr/>
          </p:nvCxnSpPr>
          <p:spPr>
            <a:xfrm>
              <a:off x="1259632" y="2587801"/>
              <a:ext cx="432000" cy="0"/>
            </a:xfrm>
            <a:prstGeom prst="line">
              <a:avLst/>
            </a:prstGeom>
            <a:noFill/>
            <a:ln w="28575" cap="flat" cmpd="sng" algn="ctr">
              <a:solidFill>
                <a:srgbClr val="00AEBA"/>
              </a:solidFill>
              <a:prstDash val="solid"/>
            </a:ln>
            <a:effectLst/>
          </p:spPr>
        </p:cxnSp>
      </p:grpSp>
      <p:cxnSp>
        <p:nvCxnSpPr>
          <p:cNvPr id="11" name="直線接點 10"/>
          <p:cNvCxnSpPr/>
          <p:nvPr/>
        </p:nvCxnSpPr>
        <p:spPr>
          <a:xfrm>
            <a:off x="323528" y="4274893"/>
            <a:ext cx="433200" cy="0"/>
          </a:xfrm>
          <a:prstGeom prst="line">
            <a:avLst/>
          </a:prstGeom>
          <a:noFill/>
          <a:ln w="28575" cap="flat" cmpd="sng" algn="ctr">
            <a:solidFill>
              <a:srgbClr val="00AEBA"/>
            </a:solidFill>
            <a:prstDash val="solid"/>
          </a:ln>
          <a:effectLst/>
        </p:spPr>
      </p:cxnSp>
      <p:sp>
        <p:nvSpPr>
          <p:cNvPr id="16" name="橢圓 15"/>
          <p:cNvSpPr/>
          <p:nvPr/>
        </p:nvSpPr>
        <p:spPr>
          <a:xfrm>
            <a:off x="1043608" y="2643758"/>
            <a:ext cx="1080120" cy="1080120"/>
          </a:xfrm>
          <a:prstGeom prst="ellipse">
            <a:avLst/>
          </a:prstGeom>
          <a:solidFill>
            <a:srgbClr val="00AE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endParaRPr lang="en-US" altLang="zh-TW" sz="2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理由</a:t>
            </a:r>
          </a:p>
        </p:txBody>
      </p:sp>
      <p:sp>
        <p:nvSpPr>
          <p:cNvPr id="17" name="橢圓 16"/>
          <p:cNvSpPr/>
          <p:nvPr/>
        </p:nvSpPr>
        <p:spPr>
          <a:xfrm>
            <a:off x="1043608" y="3812978"/>
            <a:ext cx="1080120" cy="1080120"/>
          </a:xfrm>
          <a:prstGeom prst="ellipse">
            <a:avLst/>
          </a:prstGeom>
          <a:solidFill>
            <a:srgbClr val="00AE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</a:t>
            </a:r>
            <a:endParaRPr lang="en-US" altLang="zh-TW" sz="2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理由</a:t>
            </a:r>
          </a:p>
        </p:txBody>
      </p:sp>
      <p:grpSp>
        <p:nvGrpSpPr>
          <p:cNvPr id="18" name="群組 17"/>
          <p:cNvGrpSpPr/>
          <p:nvPr/>
        </p:nvGrpSpPr>
        <p:grpSpPr>
          <a:xfrm>
            <a:off x="1979713" y="3003798"/>
            <a:ext cx="1224135" cy="216024"/>
            <a:chOff x="317620" y="3617962"/>
            <a:chExt cx="1224135" cy="216024"/>
          </a:xfrm>
        </p:grpSpPr>
        <p:cxnSp>
          <p:nvCxnSpPr>
            <p:cNvPr id="19" name="直線接點 18"/>
            <p:cNvCxnSpPr/>
            <p:nvPr/>
          </p:nvCxnSpPr>
          <p:spPr>
            <a:xfrm flipH="1">
              <a:off x="317620" y="3719244"/>
              <a:ext cx="1152127" cy="0"/>
            </a:xfrm>
            <a:prstGeom prst="line">
              <a:avLst/>
            </a:prstGeom>
            <a:ln w="28575">
              <a:solidFill>
                <a:srgbClr val="00AE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橢圓 19"/>
            <p:cNvSpPr/>
            <p:nvPr/>
          </p:nvSpPr>
          <p:spPr>
            <a:xfrm>
              <a:off x="1325731" y="3617962"/>
              <a:ext cx="216024" cy="216024"/>
            </a:xfrm>
            <a:prstGeom prst="ellipse">
              <a:avLst/>
            </a:prstGeom>
            <a:solidFill>
              <a:srgbClr val="00AE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b="1" dirty="0">
                  <a:solidFill>
                    <a:srgbClr val="FFF1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</a:p>
          </p:txBody>
        </p:sp>
      </p:grpSp>
      <p:sp>
        <p:nvSpPr>
          <p:cNvPr id="22" name="圓角矩形圖說文字 21"/>
          <p:cNvSpPr/>
          <p:nvPr/>
        </p:nvSpPr>
        <p:spPr>
          <a:xfrm>
            <a:off x="2699792" y="1563638"/>
            <a:ext cx="5256584" cy="1320547"/>
          </a:xfrm>
          <a:prstGeom prst="wedgeRoundRectCallout">
            <a:avLst>
              <a:gd name="adj1" fmla="val -42394"/>
              <a:gd name="adj2" fmla="val 64781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rgbClr val="00AEB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撤銷或變更處分</a:t>
            </a:r>
            <a:endParaRPr lang="en-US" altLang="zh-TW" sz="2400" b="1" dirty="0">
              <a:solidFill>
                <a:srgbClr val="00AEB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視情況而定，但教育部或教育局不能加重處分，如「開除學籍」。</a:t>
            </a:r>
            <a:endParaRPr lang="en-US" altLang="zh-TW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3" name="圖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275606"/>
            <a:ext cx="1836437" cy="2304256"/>
          </a:xfrm>
          <a:prstGeom prst="rect">
            <a:avLst/>
          </a:prstGeom>
        </p:spPr>
      </p:pic>
      <p:cxnSp>
        <p:nvCxnSpPr>
          <p:cNvPr id="25" name="直線接點 24"/>
          <p:cNvCxnSpPr/>
          <p:nvPr/>
        </p:nvCxnSpPr>
        <p:spPr>
          <a:xfrm flipH="1">
            <a:off x="1979713" y="4473232"/>
            <a:ext cx="1080119" cy="0"/>
          </a:xfrm>
          <a:prstGeom prst="line">
            <a:avLst/>
          </a:prstGeom>
          <a:ln w="28575">
            <a:solidFill>
              <a:srgbClr val="00A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群組 26"/>
          <p:cNvGrpSpPr/>
          <p:nvPr/>
        </p:nvGrpSpPr>
        <p:grpSpPr>
          <a:xfrm>
            <a:off x="3059832" y="3363838"/>
            <a:ext cx="442398" cy="1436621"/>
            <a:chOff x="1259632" y="39203"/>
            <a:chExt cx="442398" cy="2548598"/>
          </a:xfrm>
        </p:grpSpPr>
        <p:grpSp>
          <p:nvGrpSpPr>
            <p:cNvPr id="28" name="群組 27"/>
            <p:cNvGrpSpPr/>
            <p:nvPr/>
          </p:nvGrpSpPr>
          <p:grpSpPr>
            <a:xfrm>
              <a:off x="1270030" y="39203"/>
              <a:ext cx="432000" cy="2537762"/>
              <a:chOff x="2938940" y="1371173"/>
              <a:chExt cx="432000" cy="2537762"/>
            </a:xfrm>
          </p:grpSpPr>
          <p:cxnSp>
            <p:nvCxnSpPr>
              <p:cNvPr id="30" name="直線接點 29"/>
              <p:cNvCxnSpPr/>
              <p:nvPr/>
            </p:nvCxnSpPr>
            <p:spPr>
              <a:xfrm>
                <a:off x="2938940" y="1371173"/>
                <a:ext cx="43200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AEBA"/>
                </a:solidFill>
                <a:prstDash val="solid"/>
              </a:ln>
              <a:effectLst/>
            </p:spPr>
          </p:cxnSp>
          <p:cxnSp>
            <p:nvCxnSpPr>
              <p:cNvPr id="31" name="直線接點 30"/>
              <p:cNvCxnSpPr/>
              <p:nvPr/>
            </p:nvCxnSpPr>
            <p:spPr>
              <a:xfrm>
                <a:off x="2938940" y="1371173"/>
                <a:ext cx="0" cy="2537762"/>
              </a:xfrm>
              <a:prstGeom prst="line">
                <a:avLst/>
              </a:prstGeom>
              <a:noFill/>
              <a:ln w="28575" cap="flat" cmpd="sng" algn="ctr">
                <a:solidFill>
                  <a:srgbClr val="00AEBA"/>
                </a:solidFill>
                <a:prstDash val="solid"/>
              </a:ln>
              <a:effectLst/>
            </p:spPr>
          </p:cxnSp>
        </p:grpSp>
        <p:cxnSp>
          <p:nvCxnSpPr>
            <p:cNvPr id="29" name="直線接點 28"/>
            <p:cNvCxnSpPr/>
            <p:nvPr/>
          </p:nvCxnSpPr>
          <p:spPr>
            <a:xfrm>
              <a:off x="1259632" y="2587801"/>
              <a:ext cx="432000" cy="0"/>
            </a:xfrm>
            <a:prstGeom prst="line">
              <a:avLst/>
            </a:prstGeom>
            <a:noFill/>
            <a:ln w="28575" cap="flat" cmpd="sng" algn="ctr">
              <a:solidFill>
                <a:srgbClr val="00AEBA"/>
              </a:solidFill>
              <a:prstDash val="solid"/>
            </a:ln>
            <a:effectLst/>
          </p:spPr>
        </p:cxnSp>
      </p:grpSp>
      <p:sp>
        <p:nvSpPr>
          <p:cNvPr id="33" name="圓角矩形圖說文字 32"/>
          <p:cNvSpPr/>
          <p:nvPr/>
        </p:nvSpPr>
        <p:spPr>
          <a:xfrm>
            <a:off x="4427984" y="3003798"/>
            <a:ext cx="2016224" cy="792088"/>
          </a:xfrm>
          <a:prstGeom prst="wedgeRoundRectCallout">
            <a:avLst>
              <a:gd name="adj1" fmla="val -95992"/>
              <a:gd name="adj2" fmla="val -2560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rgbClr val="00AEB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駁回</a:t>
            </a:r>
            <a:endParaRPr lang="en-US" altLang="zh-TW" sz="2400" b="1" dirty="0">
              <a:solidFill>
                <a:srgbClr val="00AEB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維持原處分。</a:t>
            </a:r>
            <a:endParaRPr lang="en-US" altLang="zh-TW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圓角矩形圖說文字 33"/>
          <p:cNvSpPr/>
          <p:nvPr/>
        </p:nvSpPr>
        <p:spPr>
          <a:xfrm>
            <a:off x="3779912" y="3867894"/>
            <a:ext cx="3816424" cy="1111449"/>
          </a:xfrm>
          <a:prstGeom prst="wedgeRoundRectCallout">
            <a:avLst>
              <a:gd name="adj1" fmla="val -57019"/>
              <a:gd name="adj2" fmla="val 31623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rgbClr val="00AEB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提起行政訴訟</a:t>
            </a:r>
            <a:endParaRPr lang="en-US" altLang="zh-TW" sz="2400" b="1" dirty="0">
              <a:solidFill>
                <a:srgbClr val="00AEB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紅大若對審查結果不服，可以再提起行政訴訟。</a:t>
            </a:r>
            <a:endParaRPr lang="en-US" altLang="zh-TW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5" name="圖片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795713"/>
            <a:ext cx="1191681" cy="110405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999733"/>
            <a:ext cx="504056" cy="124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9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1 0.03427 L 0.03872 0.0327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-9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2" grpId="0" animBg="1"/>
      <p:bldP spid="33" grpId="0" animBg="1"/>
      <p:bldP spid="3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p.21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zh-TW" dirty="0"/>
              <a:t>3</a:t>
            </a:r>
            <a:r>
              <a:rPr lang="zh-TW" altLang="zh-TW" dirty="0"/>
              <a:t>步驟行政訴訟流程</a:t>
            </a:r>
          </a:p>
          <a:p>
            <a:endParaRPr lang="zh-TW" altLang="en-US" dirty="0"/>
          </a:p>
        </p:txBody>
      </p:sp>
      <p:sp>
        <p:nvSpPr>
          <p:cNvPr id="5" name="橢圓 4"/>
          <p:cNvSpPr/>
          <p:nvPr/>
        </p:nvSpPr>
        <p:spPr>
          <a:xfrm>
            <a:off x="1187624" y="2209731"/>
            <a:ext cx="1391320" cy="1391320"/>
          </a:xfrm>
          <a:prstGeom prst="ellipse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</a:p>
          <a:p>
            <a:pPr algn="ctr"/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起訴</a:t>
            </a:r>
            <a:endParaRPr lang="en-US" altLang="zh-TW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8165" y="3597535"/>
            <a:ext cx="275947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得向高等行政法院或地方法院行政法庭提起訴訟</a:t>
            </a:r>
          </a:p>
        </p:txBody>
      </p:sp>
      <p:cxnSp>
        <p:nvCxnSpPr>
          <p:cNvPr id="14" name="直線單箭頭接點 13"/>
          <p:cNvCxnSpPr>
            <a:stCxn id="5" idx="6"/>
          </p:cNvCxnSpPr>
          <p:nvPr/>
        </p:nvCxnSpPr>
        <p:spPr>
          <a:xfrm>
            <a:off x="2578944" y="2905391"/>
            <a:ext cx="1344984" cy="1979"/>
          </a:xfrm>
          <a:prstGeom prst="straightConnector1">
            <a:avLst/>
          </a:prstGeom>
          <a:ln w="38100">
            <a:solidFill>
              <a:srgbClr val="FF495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橢圓 15"/>
          <p:cNvSpPr/>
          <p:nvPr/>
        </p:nvSpPr>
        <p:spPr>
          <a:xfrm>
            <a:off x="3976346" y="2209731"/>
            <a:ext cx="1391320" cy="1391320"/>
          </a:xfrm>
          <a:prstGeom prst="ellipse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</a:p>
          <a:p>
            <a:pPr algn="ctr"/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審判</a:t>
            </a:r>
            <a:endParaRPr lang="en-US" altLang="zh-TW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828752" y="3605556"/>
            <a:ext cx="16793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由法官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進行審判</a:t>
            </a:r>
            <a:endParaRPr lang="zh-TW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8" name="直線單箭頭接點 17"/>
          <p:cNvCxnSpPr/>
          <p:nvPr/>
        </p:nvCxnSpPr>
        <p:spPr>
          <a:xfrm>
            <a:off x="5347865" y="2931790"/>
            <a:ext cx="1152128" cy="0"/>
          </a:xfrm>
          <a:prstGeom prst="straightConnector1">
            <a:avLst/>
          </a:prstGeom>
          <a:ln w="38100">
            <a:solidFill>
              <a:srgbClr val="FF495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橢圓 18"/>
          <p:cNvSpPr/>
          <p:nvPr/>
        </p:nvSpPr>
        <p:spPr>
          <a:xfrm>
            <a:off x="6548119" y="2209731"/>
            <a:ext cx="1391320" cy="1391320"/>
          </a:xfrm>
          <a:prstGeom prst="ellipse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</a:p>
          <a:p>
            <a:pPr algn="ctr"/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執行</a:t>
            </a:r>
            <a:endParaRPr lang="en-US" altLang="zh-TW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400928" y="3605556"/>
            <a:ext cx="369557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原則上由關係機關實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現判決內容，必要時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法院得以</a:t>
            </a:r>
            <a:r>
              <a:rPr lang="zh-TW" altLang="en-US" sz="2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介入</a:t>
            </a:r>
            <a:endParaRPr lang="zh-TW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319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 animBg="1"/>
      <p:bldP spid="17" grpId="0"/>
      <p:bldP spid="19" grpId="0" animBg="1"/>
      <p:bldP spid="2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p.20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776790" cy="2601319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 smtClean="0"/>
              <a:t>達</a:t>
            </a:r>
            <a:r>
              <a:rPr lang="zh-TW" altLang="en-US" dirty="0"/>
              <a:t>人騎單車上學途中，</a:t>
            </a:r>
            <a:r>
              <a:rPr lang="zh-TW" altLang="en-US" dirty="0" smtClean="0"/>
              <a:t>被交通警察</a:t>
            </a:r>
            <a:r>
              <a:rPr lang="zh-TW" altLang="en-US" dirty="0"/>
              <a:t>認為闖紅燈</a:t>
            </a:r>
            <a:r>
              <a:rPr lang="zh-TW" altLang="en-US" dirty="0" smtClean="0"/>
              <a:t>拍照存證</a:t>
            </a:r>
            <a:r>
              <a:rPr lang="zh-TW" altLang="en-US" dirty="0"/>
              <a:t>，開了罰單，但達</a:t>
            </a:r>
            <a:r>
              <a:rPr lang="zh-TW" altLang="en-US" dirty="0" smtClean="0"/>
              <a:t>人不服</a:t>
            </a:r>
            <a:r>
              <a:rPr lang="zh-TW" altLang="en-US" dirty="0"/>
              <a:t>，這時該如何申請</a:t>
            </a:r>
            <a:r>
              <a:rPr lang="zh-TW" altLang="en-US" dirty="0" smtClean="0"/>
              <a:t>行政</a:t>
            </a:r>
            <a:r>
              <a:rPr lang="zh-TW" altLang="en-US" dirty="0"/>
              <a:t>救濟？未必是提起訴</a:t>
            </a:r>
            <a:r>
              <a:rPr lang="zh-TW" altLang="en-US" dirty="0" smtClean="0"/>
              <a:t>願喔</a:t>
            </a:r>
            <a:r>
              <a:rPr lang="zh-TW" altLang="en-US" b="1" dirty="0" smtClean="0"/>
              <a:t>！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1977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p.23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4752454" cy="2601319"/>
          </a:xfrm>
        </p:spPr>
        <p:txBody>
          <a:bodyPr/>
          <a:lstStyle/>
          <a:p>
            <a:pPr algn="just"/>
            <a:r>
              <a:rPr lang="zh-TW" altLang="en-US" dirty="0"/>
              <a:t>達人應於</a:t>
            </a:r>
            <a:r>
              <a:rPr lang="en-US" altLang="zh-TW" b="1" dirty="0">
                <a:solidFill>
                  <a:srgbClr val="FF495C"/>
                </a:solidFill>
              </a:rPr>
              <a:t>30</a:t>
            </a:r>
            <a:r>
              <a:rPr lang="zh-TW" altLang="en-US" b="1" dirty="0">
                <a:solidFill>
                  <a:srgbClr val="FF495C"/>
                </a:solidFill>
              </a:rPr>
              <a:t>日內</a:t>
            </a:r>
            <a:r>
              <a:rPr lang="zh-TW" altLang="en-US" dirty="0"/>
              <a:t>，向</a:t>
            </a:r>
            <a:r>
              <a:rPr lang="zh-TW" altLang="en-US" b="1" dirty="0" smtClean="0">
                <a:solidFill>
                  <a:srgbClr val="FF495C"/>
                </a:solidFill>
              </a:rPr>
              <a:t>警察機關</a:t>
            </a:r>
            <a:r>
              <a:rPr lang="zh-TW" altLang="en-US" b="1" dirty="0">
                <a:solidFill>
                  <a:srgbClr val="FF495C"/>
                </a:solidFill>
              </a:rPr>
              <a:t>陳述意見</a:t>
            </a:r>
            <a:r>
              <a:rPr lang="zh-TW" altLang="en-US" dirty="0"/>
              <a:t>。若仍不服其裁決者，應以原處分機關為被告，逕向管轄之</a:t>
            </a:r>
            <a:r>
              <a:rPr lang="zh-TW" altLang="en-US" b="1" dirty="0">
                <a:solidFill>
                  <a:srgbClr val="FF495C"/>
                </a:solidFill>
              </a:rPr>
              <a:t>地方法院行政訴訟庭</a:t>
            </a:r>
            <a:r>
              <a:rPr lang="zh-TW" altLang="en-US" dirty="0"/>
              <a:t>提起</a:t>
            </a:r>
            <a:r>
              <a:rPr lang="zh-TW" altLang="en-US" b="1" dirty="0">
                <a:solidFill>
                  <a:srgbClr val="FF495C"/>
                </a:solidFill>
              </a:rPr>
              <a:t>撤銷訴訟</a:t>
            </a:r>
            <a:r>
              <a:rPr lang="zh-TW" altLang="en-US" dirty="0"/>
              <a:t>。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5117" y="2211710"/>
            <a:ext cx="3329331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橢圓 5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749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p.21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二、行政訴訟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92814" cy="2592288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 smtClean="0"/>
              <a:t>人民</a:t>
            </a:r>
            <a:r>
              <a:rPr lang="zh-TW" altLang="en-US" dirty="0"/>
              <a:t>因中央或地方機關之違法行政處分，認為損害其</a:t>
            </a:r>
            <a:r>
              <a:rPr lang="zh-TW" altLang="en-US" dirty="0" smtClean="0"/>
              <a:t>權利</a:t>
            </a:r>
            <a:r>
              <a:rPr lang="zh-TW" altLang="en-US" dirty="0"/>
              <a:t>或法律上的利益，</a:t>
            </a:r>
            <a:r>
              <a:rPr lang="zh-TW" altLang="en-US" b="1" dirty="0">
                <a:solidFill>
                  <a:srgbClr val="FF495C"/>
                </a:solidFill>
              </a:rPr>
              <a:t>經提起訴願而不服其決定，或提起訴願逾</a:t>
            </a:r>
            <a:r>
              <a:rPr lang="en-US" altLang="zh-TW" b="1" dirty="0" smtClean="0">
                <a:solidFill>
                  <a:srgbClr val="FF495C"/>
                </a:solidFill>
              </a:rPr>
              <a:t>3</a:t>
            </a:r>
            <a:r>
              <a:rPr lang="zh-TW" altLang="en-US" b="1" dirty="0" smtClean="0">
                <a:solidFill>
                  <a:srgbClr val="FF495C"/>
                </a:solidFill>
              </a:rPr>
              <a:t>個</a:t>
            </a:r>
            <a:r>
              <a:rPr lang="zh-TW" altLang="en-US" b="1" dirty="0">
                <a:solidFill>
                  <a:srgbClr val="FF495C"/>
                </a:solidFill>
              </a:rPr>
              <a:t>月不為決定</a:t>
            </a:r>
            <a:r>
              <a:rPr lang="zh-TW" altLang="en-US" dirty="0"/>
              <a:t>，或延長訴願決定期間逾</a:t>
            </a:r>
            <a:r>
              <a:rPr lang="en-US" altLang="zh-TW" dirty="0" smtClean="0"/>
              <a:t>2</a:t>
            </a:r>
            <a:r>
              <a:rPr lang="zh-TW" altLang="en-US" dirty="0" smtClean="0"/>
              <a:t>個</a:t>
            </a:r>
            <a:r>
              <a:rPr lang="zh-TW" altLang="en-US" dirty="0"/>
              <a:t>月不為</a:t>
            </a:r>
            <a:r>
              <a:rPr lang="zh-TW" altLang="en-US" dirty="0" smtClean="0"/>
              <a:t>決定者</a:t>
            </a:r>
            <a:r>
              <a:rPr lang="zh-TW" altLang="en-US" dirty="0"/>
              <a:t>，得向高等行政法院提起撤銷訴訟。</a:t>
            </a:r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7709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圖片版面配置區 5">
            <a:hlinkClick r:id="rId3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773" r="777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文字版面配置區 3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751759" cy="647700"/>
          </a:xfrm>
        </p:spPr>
        <p:txBody>
          <a:bodyPr/>
          <a:lstStyle/>
          <a:p>
            <a:r>
              <a:rPr lang="en-US" altLang="zh-TW" sz="3200" dirty="0">
                <a:hlinkClick r:id="rId3"/>
              </a:rPr>
              <a:t>Uber</a:t>
            </a:r>
            <a:r>
              <a:rPr lang="zh-TW" altLang="en-US" sz="3200" dirty="0">
                <a:hlinkClick r:id="rId3"/>
              </a:rPr>
              <a:t>顛覆傳統 </a:t>
            </a:r>
            <a:endParaRPr lang="en-US" altLang="zh-TW" sz="3200" dirty="0" smtClean="0">
              <a:hlinkClick r:id="rId3"/>
            </a:endParaRPr>
          </a:p>
          <a:p>
            <a:r>
              <a:rPr lang="zh-TW" altLang="en-US" sz="3200" dirty="0" smtClean="0">
                <a:hlinkClick r:id="rId3"/>
              </a:rPr>
              <a:t>跨</a:t>
            </a:r>
            <a:r>
              <a:rPr lang="zh-TW" altLang="en-US" sz="3200" dirty="0">
                <a:hlinkClick r:id="rId3"/>
              </a:rPr>
              <a:t>足運輸業在台怎生存</a:t>
            </a:r>
          </a:p>
        </p:txBody>
      </p:sp>
    </p:spTree>
    <p:extLst>
      <p:ext uri="{BB962C8B-B14F-4D97-AF65-F5344CB8AC3E}">
        <p14:creationId xmlns:p14="http://schemas.microsoft.com/office/powerpoint/2010/main" val="423282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p.21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二、行政訴訟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968478" cy="2448272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退伍軍人不滿立法院</a:t>
            </a:r>
            <a:r>
              <a:rPr lang="zh-TW" altLang="en-US" dirty="0"/>
              <a:t>強行三讀通過軍改條例，</a:t>
            </a:r>
            <a:r>
              <a:rPr lang="zh-TW" altLang="en-US" dirty="0" smtClean="0"/>
              <a:t>退休金</a:t>
            </a:r>
            <a:r>
              <a:rPr lang="zh-TW" altLang="en-US" dirty="0"/>
              <a:t>遭砍造成生活產生巨大變動</a:t>
            </a:r>
            <a:r>
              <a:rPr lang="zh-TW" altLang="en-US" dirty="0" smtClean="0"/>
              <a:t>，赴</a:t>
            </a:r>
            <a:r>
              <a:rPr lang="zh-TW" altLang="en-US" dirty="0"/>
              <a:t>臺北高等行政法院提起給付</a:t>
            </a:r>
            <a:r>
              <a:rPr lang="zh-TW" altLang="en-US" dirty="0" smtClean="0"/>
              <a:t>訴訟。</a:t>
            </a:r>
            <a:endParaRPr lang="zh-TW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27734"/>
            <a:ext cx="3384376" cy="1952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54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p.22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申請國賠一點也不難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4932040" y="1779663"/>
            <a:ext cx="3695576" cy="3042681"/>
            <a:chOff x="660400" y="2200916"/>
            <a:chExt cx="3695576" cy="3042681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849">
              <a:off x="1374654" y="2200916"/>
              <a:ext cx="2335032" cy="1671845"/>
            </a:xfrm>
            <a:prstGeom prst="rect">
              <a:avLst/>
            </a:prstGeom>
          </p:spPr>
        </p:pic>
        <p:grpSp>
          <p:nvGrpSpPr>
            <p:cNvPr id="11" name="群組 10"/>
            <p:cNvGrpSpPr/>
            <p:nvPr/>
          </p:nvGrpSpPr>
          <p:grpSpPr>
            <a:xfrm>
              <a:off x="660400" y="3795713"/>
              <a:ext cx="3695576" cy="1447884"/>
              <a:chOff x="660400" y="3795713"/>
              <a:chExt cx="3695576" cy="1447884"/>
            </a:xfrm>
          </p:grpSpPr>
          <p:grpSp>
            <p:nvGrpSpPr>
              <p:cNvPr id="4" name="群組 3"/>
              <p:cNvGrpSpPr/>
              <p:nvPr/>
            </p:nvGrpSpPr>
            <p:grpSpPr>
              <a:xfrm>
                <a:off x="660400" y="3795713"/>
                <a:ext cx="3695576" cy="1080293"/>
                <a:chOff x="660400" y="3795713"/>
                <a:chExt cx="1862532" cy="936277"/>
              </a:xfrm>
            </p:grpSpPr>
            <p:sp>
              <p:nvSpPr>
                <p:cNvPr id="7" name="圓角矩形 6"/>
                <p:cNvSpPr/>
                <p:nvPr/>
              </p:nvSpPr>
              <p:spPr>
                <a:xfrm>
                  <a:off x="660400" y="3795713"/>
                  <a:ext cx="1862532" cy="936277"/>
                </a:xfrm>
                <a:prstGeom prst="roundRect">
                  <a:avLst/>
                </a:prstGeom>
                <a:solidFill>
                  <a:srgbClr val="00AAE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  <p:sp>
              <p:nvSpPr>
                <p:cNvPr id="9" name="圓角矩形 8"/>
                <p:cNvSpPr/>
                <p:nvPr/>
              </p:nvSpPr>
              <p:spPr>
                <a:xfrm>
                  <a:off x="660400" y="4192782"/>
                  <a:ext cx="1862532" cy="539208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</p:grpSp>
          <p:sp>
            <p:nvSpPr>
              <p:cNvPr id="5" name="矩形 4"/>
              <p:cNvSpPr/>
              <p:nvPr/>
            </p:nvSpPr>
            <p:spPr>
              <a:xfrm>
                <a:off x="660400" y="4227934"/>
                <a:ext cx="3695576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zh-TW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請求人（被害人</a:t>
                </a:r>
                <a:r>
                  <a:rPr lang="zh-TW" altLang="zh-TW" sz="20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）</a:t>
                </a:r>
                <a:endParaRPr lang="en-US" altLang="zh-TW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algn="ctr"/>
                <a:r>
                  <a:rPr lang="zh-TW" altLang="zh-TW" sz="20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以</a:t>
                </a:r>
                <a:r>
                  <a:rPr lang="zh-TW" altLang="zh-TW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書面寫一份國家賠償請求書</a:t>
                </a:r>
              </a:p>
              <a:p>
                <a:pPr algn="ctr"/>
                <a:r>
                  <a:rPr lang="en-US" altLang="zh-TW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 </a:t>
                </a:r>
                <a:endParaRPr lang="zh-TW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660400" y="3858602"/>
                <a:ext cx="369557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zh-TW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撰寫國家賠償請求書</a:t>
                </a:r>
              </a:p>
            </p:txBody>
          </p:sp>
        </p:grpSp>
      </p:grpSp>
      <p:grpSp>
        <p:nvGrpSpPr>
          <p:cNvPr id="15" name="群組 14"/>
          <p:cNvGrpSpPr/>
          <p:nvPr/>
        </p:nvGrpSpPr>
        <p:grpSpPr>
          <a:xfrm>
            <a:off x="614512" y="2355726"/>
            <a:ext cx="3005951" cy="2643436"/>
            <a:chOff x="614512" y="2355726"/>
            <a:chExt cx="3005951" cy="2643436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584" y="2931790"/>
              <a:ext cx="2514091" cy="2067372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614512" y="2355726"/>
              <a:ext cx="300595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軍隊幹部不當管教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新兵訓練時遭體罰致死。</a:t>
              </a:r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3923928" y="2499742"/>
            <a:ext cx="1958048" cy="1584896"/>
            <a:chOff x="3923928" y="2499742"/>
            <a:chExt cx="1958048" cy="1584896"/>
          </a:xfrm>
        </p:grpSpPr>
        <p:grpSp>
          <p:nvGrpSpPr>
            <p:cNvPr id="21" name="群組 20"/>
            <p:cNvGrpSpPr/>
            <p:nvPr/>
          </p:nvGrpSpPr>
          <p:grpSpPr>
            <a:xfrm>
              <a:off x="3923928" y="2499742"/>
              <a:ext cx="1958048" cy="864096"/>
              <a:chOff x="3347864" y="2847907"/>
              <a:chExt cx="1958048" cy="515931"/>
            </a:xfrm>
          </p:grpSpPr>
          <p:cxnSp>
            <p:nvCxnSpPr>
              <p:cNvPr id="17" name="直線接點 16"/>
              <p:cNvCxnSpPr/>
              <p:nvPr/>
            </p:nvCxnSpPr>
            <p:spPr>
              <a:xfrm>
                <a:off x="3347864" y="2859782"/>
                <a:ext cx="1944216" cy="0"/>
              </a:xfrm>
              <a:prstGeom prst="line">
                <a:avLst/>
              </a:prstGeom>
              <a:ln w="28575">
                <a:solidFill>
                  <a:srgbClr val="FF495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線接點 17"/>
              <p:cNvCxnSpPr/>
              <p:nvPr/>
            </p:nvCxnSpPr>
            <p:spPr>
              <a:xfrm>
                <a:off x="5305912" y="2847907"/>
                <a:ext cx="0" cy="515931"/>
              </a:xfrm>
              <a:prstGeom prst="line">
                <a:avLst/>
              </a:prstGeom>
              <a:ln w="28575">
                <a:solidFill>
                  <a:srgbClr val="FF495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直線接點 26"/>
            <p:cNvCxnSpPr/>
            <p:nvPr/>
          </p:nvCxnSpPr>
          <p:spPr>
            <a:xfrm>
              <a:off x="3923928" y="2571750"/>
              <a:ext cx="0" cy="1512888"/>
            </a:xfrm>
            <a:prstGeom prst="line">
              <a:avLst/>
            </a:prstGeom>
            <a:ln w="28575">
              <a:solidFill>
                <a:srgbClr val="FF495C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群組 25"/>
          <p:cNvGrpSpPr/>
          <p:nvPr/>
        </p:nvGrpSpPr>
        <p:grpSpPr>
          <a:xfrm>
            <a:off x="1979613" y="4011910"/>
            <a:ext cx="2808411" cy="1008112"/>
            <a:chOff x="1835597" y="3939902"/>
            <a:chExt cx="2808411" cy="1008112"/>
          </a:xfrm>
        </p:grpSpPr>
        <p:sp>
          <p:nvSpPr>
            <p:cNvPr id="22" name="圓角矩形 21"/>
            <p:cNvSpPr/>
            <p:nvPr/>
          </p:nvSpPr>
          <p:spPr>
            <a:xfrm>
              <a:off x="1835597" y="3939902"/>
              <a:ext cx="2808411" cy="432768"/>
            </a:xfrm>
            <a:prstGeom prst="roundRect">
              <a:avLst/>
            </a:prstGeom>
            <a:solidFill>
              <a:srgbClr val="21BC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人的責任</a:t>
              </a:r>
              <a:r>
                <a:rPr lang="en-US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</a:t>
              </a:r>
              <a:r>
                <a:rPr lang="zh-TW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公務員</a:t>
              </a: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）</a:t>
              </a:r>
              <a:endPara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圓角矩形 24"/>
            <p:cNvSpPr/>
            <p:nvPr/>
          </p:nvSpPr>
          <p:spPr>
            <a:xfrm>
              <a:off x="1835696" y="4299942"/>
              <a:ext cx="2808312" cy="648072"/>
            </a:xfrm>
            <a:prstGeom prst="roundRect">
              <a:avLst/>
            </a:prstGeom>
            <a:solidFill>
              <a:srgbClr val="CBE8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執行職務時有故意、</a:t>
              </a:r>
              <a:endPara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過失之違法行為</a:t>
              </a:r>
            </a:p>
          </p:txBody>
        </p:sp>
      </p:grpSp>
      <p:sp>
        <p:nvSpPr>
          <p:cNvPr id="32" name="矩形 31"/>
          <p:cNvSpPr/>
          <p:nvPr/>
        </p:nvSpPr>
        <p:spPr>
          <a:xfrm>
            <a:off x="3635896" y="2139702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向公務員所屬機關求償</a:t>
            </a:r>
          </a:p>
        </p:txBody>
      </p:sp>
    </p:spTree>
    <p:extLst>
      <p:ext uri="{BB962C8B-B14F-4D97-AF65-F5344CB8AC3E}">
        <p14:creationId xmlns:p14="http://schemas.microsoft.com/office/powerpoint/2010/main" val="187377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p.22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申請國賠一點也不難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4932040" y="1779663"/>
            <a:ext cx="3695576" cy="3042681"/>
            <a:chOff x="660400" y="2200916"/>
            <a:chExt cx="3695576" cy="3042681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849">
              <a:off x="1374654" y="2200916"/>
              <a:ext cx="2335032" cy="1671845"/>
            </a:xfrm>
            <a:prstGeom prst="rect">
              <a:avLst/>
            </a:prstGeom>
          </p:spPr>
        </p:pic>
        <p:grpSp>
          <p:nvGrpSpPr>
            <p:cNvPr id="11" name="群組 10"/>
            <p:cNvGrpSpPr/>
            <p:nvPr/>
          </p:nvGrpSpPr>
          <p:grpSpPr>
            <a:xfrm>
              <a:off x="660400" y="3795713"/>
              <a:ext cx="3695576" cy="1447884"/>
              <a:chOff x="660400" y="3795713"/>
              <a:chExt cx="3695576" cy="1447884"/>
            </a:xfrm>
          </p:grpSpPr>
          <p:grpSp>
            <p:nvGrpSpPr>
              <p:cNvPr id="4" name="群組 3"/>
              <p:cNvGrpSpPr/>
              <p:nvPr/>
            </p:nvGrpSpPr>
            <p:grpSpPr>
              <a:xfrm>
                <a:off x="660400" y="3795713"/>
                <a:ext cx="3695576" cy="1080293"/>
                <a:chOff x="660400" y="3795713"/>
                <a:chExt cx="1862532" cy="936277"/>
              </a:xfrm>
            </p:grpSpPr>
            <p:sp>
              <p:nvSpPr>
                <p:cNvPr id="7" name="圓角矩形 6"/>
                <p:cNvSpPr/>
                <p:nvPr/>
              </p:nvSpPr>
              <p:spPr>
                <a:xfrm>
                  <a:off x="660400" y="3795713"/>
                  <a:ext cx="1862532" cy="936277"/>
                </a:xfrm>
                <a:prstGeom prst="roundRect">
                  <a:avLst/>
                </a:prstGeom>
                <a:solidFill>
                  <a:srgbClr val="00AAE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  <p:sp>
              <p:nvSpPr>
                <p:cNvPr id="9" name="圓角矩形 8"/>
                <p:cNvSpPr/>
                <p:nvPr/>
              </p:nvSpPr>
              <p:spPr>
                <a:xfrm>
                  <a:off x="660400" y="4192782"/>
                  <a:ext cx="1862532" cy="539208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</p:grpSp>
          <p:sp>
            <p:nvSpPr>
              <p:cNvPr id="5" name="矩形 4"/>
              <p:cNvSpPr/>
              <p:nvPr/>
            </p:nvSpPr>
            <p:spPr>
              <a:xfrm>
                <a:off x="660400" y="4227934"/>
                <a:ext cx="3695576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zh-TW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請求人（被害人</a:t>
                </a:r>
                <a:r>
                  <a:rPr lang="zh-TW" altLang="zh-TW" sz="20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）</a:t>
                </a:r>
                <a:endParaRPr lang="en-US" altLang="zh-TW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algn="ctr"/>
                <a:r>
                  <a:rPr lang="zh-TW" altLang="zh-TW" sz="20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以</a:t>
                </a:r>
                <a:r>
                  <a:rPr lang="zh-TW" altLang="zh-TW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書面寫一份國家賠償請求書</a:t>
                </a:r>
              </a:p>
              <a:p>
                <a:pPr algn="ctr"/>
                <a:r>
                  <a:rPr lang="en-US" altLang="zh-TW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 </a:t>
                </a:r>
                <a:endParaRPr lang="zh-TW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660400" y="3858602"/>
                <a:ext cx="369557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zh-TW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撰寫國家賠償請求書</a:t>
                </a:r>
              </a:p>
            </p:txBody>
          </p:sp>
        </p:grpSp>
      </p:grpSp>
      <p:grpSp>
        <p:nvGrpSpPr>
          <p:cNvPr id="15" name="群組 14"/>
          <p:cNvGrpSpPr/>
          <p:nvPr/>
        </p:nvGrpSpPr>
        <p:grpSpPr>
          <a:xfrm>
            <a:off x="229791" y="2355726"/>
            <a:ext cx="3775393" cy="2571424"/>
            <a:chOff x="229791" y="2355726"/>
            <a:chExt cx="3775393" cy="2571424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584" y="3003802"/>
              <a:ext cx="2514091" cy="1923348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229791" y="2355726"/>
              <a:ext cx="3775393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施工單位未將工地做好防護措施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造成路人跌倒受傷。</a:t>
              </a:r>
              <a:endPara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3923928" y="2499742"/>
            <a:ext cx="1958048" cy="1584896"/>
            <a:chOff x="3923928" y="2499742"/>
            <a:chExt cx="1958048" cy="1584896"/>
          </a:xfrm>
        </p:grpSpPr>
        <p:grpSp>
          <p:nvGrpSpPr>
            <p:cNvPr id="21" name="群組 20"/>
            <p:cNvGrpSpPr/>
            <p:nvPr/>
          </p:nvGrpSpPr>
          <p:grpSpPr>
            <a:xfrm>
              <a:off x="3923928" y="2499742"/>
              <a:ext cx="1958048" cy="864096"/>
              <a:chOff x="3347864" y="2847907"/>
              <a:chExt cx="1958048" cy="515931"/>
            </a:xfrm>
          </p:grpSpPr>
          <p:cxnSp>
            <p:nvCxnSpPr>
              <p:cNvPr id="17" name="直線接點 16"/>
              <p:cNvCxnSpPr/>
              <p:nvPr/>
            </p:nvCxnSpPr>
            <p:spPr>
              <a:xfrm>
                <a:off x="3347864" y="2859782"/>
                <a:ext cx="1944216" cy="0"/>
              </a:xfrm>
              <a:prstGeom prst="line">
                <a:avLst/>
              </a:prstGeom>
              <a:ln w="28575">
                <a:solidFill>
                  <a:srgbClr val="FF495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線接點 17"/>
              <p:cNvCxnSpPr/>
              <p:nvPr/>
            </p:nvCxnSpPr>
            <p:spPr>
              <a:xfrm>
                <a:off x="5305912" y="2847907"/>
                <a:ext cx="0" cy="515931"/>
              </a:xfrm>
              <a:prstGeom prst="line">
                <a:avLst/>
              </a:prstGeom>
              <a:ln w="28575">
                <a:solidFill>
                  <a:srgbClr val="FF495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直線接點 26"/>
            <p:cNvCxnSpPr/>
            <p:nvPr/>
          </p:nvCxnSpPr>
          <p:spPr>
            <a:xfrm>
              <a:off x="3923928" y="2571750"/>
              <a:ext cx="0" cy="1512888"/>
            </a:xfrm>
            <a:prstGeom prst="line">
              <a:avLst/>
            </a:prstGeom>
            <a:ln w="28575">
              <a:solidFill>
                <a:srgbClr val="FF495C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群組 25"/>
          <p:cNvGrpSpPr/>
          <p:nvPr/>
        </p:nvGrpSpPr>
        <p:grpSpPr>
          <a:xfrm>
            <a:off x="1979613" y="4011910"/>
            <a:ext cx="2808411" cy="720080"/>
            <a:chOff x="1835597" y="3939902"/>
            <a:chExt cx="2808411" cy="720080"/>
          </a:xfrm>
        </p:grpSpPr>
        <p:sp>
          <p:nvSpPr>
            <p:cNvPr id="22" name="圓角矩形 21"/>
            <p:cNvSpPr/>
            <p:nvPr/>
          </p:nvSpPr>
          <p:spPr>
            <a:xfrm>
              <a:off x="1835597" y="3939902"/>
              <a:ext cx="2795587" cy="432768"/>
            </a:xfrm>
            <a:prstGeom prst="roundRect">
              <a:avLst/>
            </a:prstGeom>
            <a:solidFill>
              <a:srgbClr val="21BC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物的責任（公共設施）</a:t>
              </a:r>
              <a:endPara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圓角矩形 24"/>
            <p:cNvSpPr/>
            <p:nvPr/>
          </p:nvSpPr>
          <p:spPr>
            <a:xfrm>
              <a:off x="1835696" y="4299942"/>
              <a:ext cx="2808312" cy="360040"/>
            </a:xfrm>
            <a:prstGeom prst="roundRect">
              <a:avLst/>
            </a:prstGeom>
            <a:solidFill>
              <a:srgbClr val="CBE8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公共設施管理疏失</a:t>
              </a:r>
            </a:p>
          </p:txBody>
        </p:sp>
      </p:grpSp>
      <p:sp>
        <p:nvSpPr>
          <p:cNvPr id="32" name="矩形 31"/>
          <p:cNvSpPr/>
          <p:nvPr/>
        </p:nvSpPr>
        <p:spPr>
          <a:xfrm>
            <a:off x="3203848" y="2139702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向公共設施之設置管理機關求償</a:t>
            </a:r>
            <a:endParaRPr lang="zh-TW" altLang="zh-TW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1660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p.22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申請國賠一點也不難</a:t>
            </a:r>
          </a:p>
          <a:p>
            <a:endParaRPr lang="zh-TW" altLang="en-US" dirty="0"/>
          </a:p>
        </p:txBody>
      </p:sp>
      <p:grpSp>
        <p:nvGrpSpPr>
          <p:cNvPr id="5" name="群組 4"/>
          <p:cNvGrpSpPr/>
          <p:nvPr/>
        </p:nvGrpSpPr>
        <p:grpSpPr>
          <a:xfrm>
            <a:off x="588392" y="2049349"/>
            <a:ext cx="3695576" cy="3042681"/>
            <a:chOff x="660400" y="2200916"/>
            <a:chExt cx="3695576" cy="3042681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849">
              <a:off x="1086623" y="2200916"/>
              <a:ext cx="2335032" cy="1671845"/>
            </a:xfrm>
            <a:prstGeom prst="rect">
              <a:avLst/>
            </a:prstGeom>
          </p:spPr>
        </p:pic>
        <p:grpSp>
          <p:nvGrpSpPr>
            <p:cNvPr id="7" name="群組 6"/>
            <p:cNvGrpSpPr/>
            <p:nvPr/>
          </p:nvGrpSpPr>
          <p:grpSpPr>
            <a:xfrm>
              <a:off x="660400" y="3795713"/>
              <a:ext cx="3695576" cy="1447884"/>
              <a:chOff x="660400" y="3795713"/>
              <a:chExt cx="3695576" cy="1447884"/>
            </a:xfrm>
          </p:grpSpPr>
          <p:grpSp>
            <p:nvGrpSpPr>
              <p:cNvPr id="8" name="群組 7"/>
              <p:cNvGrpSpPr/>
              <p:nvPr/>
            </p:nvGrpSpPr>
            <p:grpSpPr>
              <a:xfrm>
                <a:off x="660400" y="3795713"/>
                <a:ext cx="3695576" cy="1080293"/>
                <a:chOff x="660400" y="3795713"/>
                <a:chExt cx="1862532" cy="936277"/>
              </a:xfrm>
            </p:grpSpPr>
            <p:sp>
              <p:nvSpPr>
                <p:cNvPr id="11" name="圓角矩形 10"/>
                <p:cNvSpPr/>
                <p:nvPr/>
              </p:nvSpPr>
              <p:spPr>
                <a:xfrm>
                  <a:off x="660400" y="3795713"/>
                  <a:ext cx="1862532" cy="936277"/>
                </a:xfrm>
                <a:prstGeom prst="roundRect">
                  <a:avLst/>
                </a:prstGeom>
                <a:solidFill>
                  <a:srgbClr val="00AAE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  <p:sp>
              <p:nvSpPr>
                <p:cNvPr id="12" name="圓角矩形 11"/>
                <p:cNvSpPr/>
                <p:nvPr/>
              </p:nvSpPr>
              <p:spPr>
                <a:xfrm>
                  <a:off x="660400" y="4192782"/>
                  <a:ext cx="1862532" cy="539208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</p:grpSp>
          <p:sp>
            <p:nvSpPr>
              <p:cNvPr id="9" name="矩形 8"/>
              <p:cNvSpPr/>
              <p:nvPr/>
            </p:nvSpPr>
            <p:spPr>
              <a:xfrm>
                <a:off x="660400" y="4227934"/>
                <a:ext cx="3695576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zh-TW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請求人（被害人）以書面寫一份國家賠償請求書</a:t>
                </a:r>
              </a:p>
              <a:p>
                <a:pPr algn="ctr"/>
                <a:r>
                  <a:rPr lang="en-US" altLang="zh-TW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 </a:t>
                </a:r>
                <a:endParaRPr lang="zh-TW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660400" y="3858602"/>
                <a:ext cx="369557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zh-TW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撰寫國家賠償請求書</a:t>
                </a:r>
              </a:p>
            </p:txBody>
          </p:sp>
        </p:grpSp>
      </p:grpSp>
      <p:cxnSp>
        <p:nvCxnSpPr>
          <p:cNvPr id="13" name="直線接點 12"/>
          <p:cNvCxnSpPr>
            <a:endCxn id="14" idx="1"/>
          </p:cNvCxnSpPr>
          <p:nvPr/>
        </p:nvCxnSpPr>
        <p:spPr>
          <a:xfrm>
            <a:off x="3707904" y="3075806"/>
            <a:ext cx="1512168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>
            <a:stCxn id="14" idx="3"/>
          </p:cNvCxnSpPr>
          <p:nvPr/>
        </p:nvCxnSpPr>
        <p:spPr>
          <a:xfrm>
            <a:off x="7668344" y="3075806"/>
            <a:ext cx="936104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圓角矩形 13"/>
          <p:cNvSpPr/>
          <p:nvPr/>
        </p:nvSpPr>
        <p:spPr>
          <a:xfrm>
            <a:off x="5220072" y="2571750"/>
            <a:ext cx="2448272" cy="1008111"/>
          </a:xfrm>
          <a:prstGeom prst="roundRect">
            <a:avLst/>
          </a:prstGeom>
          <a:solidFill>
            <a:srgbClr val="00AAE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向賠償義務機關請求</a:t>
            </a:r>
          </a:p>
        </p:txBody>
      </p:sp>
    </p:spTree>
    <p:extLst>
      <p:ext uri="{BB962C8B-B14F-4D97-AF65-F5344CB8AC3E}">
        <p14:creationId xmlns:p14="http://schemas.microsoft.com/office/powerpoint/2010/main" val="307497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p.22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申請國賠一點也不難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cxnSp>
        <p:nvCxnSpPr>
          <p:cNvPr id="5" name="直線接點 4"/>
          <p:cNvCxnSpPr/>
          <p:nvPr/>
        </p:nvCxnSpPr>
        <p:spPr>
          <a:xfrm>
            <a:off x="372276" y="3075806"/>
            <a:ext cx="288124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57"/>
          <a:stretch/>
        </p:blipFill>
        <p:spPr bwMode="auto">
          <a:xfrm rot="16200000">
            <a:off x="-69761" y="3157896"/>
            <a:ext cx="1987550" cy="5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圓角矩形 14"/>
          <p:cNvSpPr/>
          <p:nvPr/>
        </p:nvSpPr>
        <p:spPr>
          <a:xfrm>
            <a:off x="899593" y="2283718"/>
            <a:ext cx="1080120" cy="802800"/>
          </a:xfrm>
          <a:prstGeom prst="roundRect">
            <a:avLst/>
          </a:prstGeom>
          <a:solidFill>
            <a:srgbClr val="21BCAC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協議成立</a:t>
            </a:r>
            <a:endParaRPr lang="zh-TW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圓角矩形 15"/>
          <p:cNvSpPr/>
          <p:nvPr/>
        </p:nvSpPr>
        <p:spPr>
          <a:xfrm>
            <a:off x="2411760" y="2355726"/>
            <a:ext cx="936103" cy="432817"/>
          </a:xfrm>
          <a:prstGeom prst="roundRect">
            <a:avLst/>
          </a:prstGeom>
          <a:solidFill>
            <a:srgbClr val="CBE8D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求償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1979712" y="2499742"/>
            <a:ext cx="415198" cy="1987550"/>
            <a:chOff x="1979712" y="2499742"/>
            <a:chExt cx="415198" cy="1987550"/>
          </a:xfrm>
        </p:grpSpPr>
        <p:cxnSp>
          <p:nvCxnSpPr>
            <p:cNvPr id="26" name="直線接點 25"/>
            <p:cNvCxnSpPr/>
            <p:nvPr/>
          </p:nvCxnSpPr>
          <p:spPr>
            <a:xfrm flipH="1">
              <a:off x="1979712" y="4227934"/>
              <a:ext cx="280361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群組 12"/>
            <p:cNvGrpSpPr/>
            <p:nvPr/>
          </p:nvGrpSpPr>
          <p:grpSpPr>
            <a:xfrm>
              <a:off x="1987383" y="2499742"/>
              <a:ext cx="407527" cy="1987550"/>
              <a:chOff x="1078147" y="3723880"/>
              <a:chExt cx="1606400" cy="1987550"/>
            </a:xfrm>
          </p:grpSpPr>
          <p:cxnSp>
            <p:nvCxnSpPr>
              <p:cNvPr id="22" name="直線接點 21"/>
              <p:cNvCxnSpPr/>
              <p:nvPr/>
            </p:nvCxnSpPr>
            <p:spPr>
              <a:xfrm flipH="1">
                <a:off x="1078147" y="4011912"/>
                <a:ext cx="1105133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3" name="Picture 3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5957"/>
              <a:stretch/>
            </p:blipFill>
            <p:spPr bwMode="auto">
              <a:xfrm rot="16200000">
                <a:off x="1427159" y="4454042"/>
                <a:ext cx="1987550" cy="5272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9" name="圓角矩形 18"/>
          <p:cNvSpPr/>
          <p:nvPr/>
        </p:nvSpPr>
        <p:spPr>
          <a:xfrm>
            <a:off x="899592" y="3795886"/>
            <a:ext cx="1231860" cy="801384"/>
          </a:xfrm>
          <a:prstGeom prst="roundRect">
            <a:avLst/>
          </a:prstGeom>
          <a:solidFill>
            <a:srgbClr val="21BCAC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協議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不成立</a:t>
            </a:r>
            <a:endParaRPr lang="zh-TW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9" name="直線接點 28"/>
          <p:cNvCxnSpPr/>
          <p:nvPr/>
        </p:nvCxnSpPr>
        <p:spPr>
          <a:xfrm>
            <a:off x="3347864" y="2643758"/>
            <a:ext cx="5256584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/>
          <p:cNvCxnSpPr/>
          <p:nvPr/>
        </p:nvCxnSpPr>
        <p:spPr>
          <a:xfrm>
            <a:off x="8387916" y="4084638"/>
            <a:ext cx="21653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圓角矩形 19"/>
          <p:cNvSpPr/>
          <p:nvPr/>
        </p:nvSpPr>
        <p:spPr>
          <a:xfrm>
            <a:off x="2411760" y="3003798"/>
            <a:ext cx="6048459" cy="1723049"/>
          </a:xfrm>
          <a:prstGeom prst="roundRect">
            <a:avLst/>
          </a:prstGeom>
          <a:solidFill>
            <a:srgbClr val="CBE8D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賠償義務機關拒絕賠償。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自提出請求之日起逾</a:t>
            </a: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日不進行協議。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自開始協議之日逾</a:t>
            </a: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60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日協議仍不成立。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已無達成協議之可能者向地方法院提起損害賠償之訴。</a:t>
            </a:r>
          </a:p>
        </p:txBody>
      </p:sp>
    </p:spTree>
    <p:extLst>
      <p:ext uri="{BB962C8B-B14F-4D97-AF65-F5344CB8AC3E}">
        <p14:creationId xmlns:p14="http://schemas.microsoft.com/office/powerpoint/2010/main" val="369640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9" grpId="0" animBg="1"/>
      <p:bldP spid="2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p.22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申請國賠一點也不難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cxnSp>
        <p:nvCxnSpPr>
          <p:cNvPr id="12" name="直線接點 11"/>
          <p:cNvCxnSpPr/>
          <p:nvPr/>
        </p:nvCxnSpPr>
        <p:spPr>
          <a:xfrm flipH="1">
            <a:off x="323528" y="4112592"/>
            <a:ext cx="14718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 rot="5400000">
            <a:off x="3825649" y="3371523"/>
            <a:ext cx="1453496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/>
          <p:cNvCxnSpPr/>
          <p:nvPr/>
        </p:nvCxnSpPr>
        <p:spPr>
          <a:xfrm rot="5400000">
            <a:off x="4140238" y="3676564"/>
            <a:ext cx="0" cy="864096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 flipH="1">
            <a:off x="395536" y="2644775"/>
            <a:ext cx="410474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/>
          <p:cNvCxnSpPr/>
          <p:nvPr/>
        </p:nvCxnSpPr>
        <p:spPr>
          <a:xfrm flipH="1">
            <a:off x="4572000" y="3291830"/>
            <a:ext cx="147189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群組 35"/>
          <p:cNvGrpSpPr/>
          <p:nvPr/>
        </p:nvGrpSpPr>
        <p:grpSpPr>
          <a:xfrm>
            <a:off x="4932040" y="1779663"/>
            <a:ext cx="3695576" cy="2734904"/>
            <a:chOff x="660400" y="2200916"/>
            <a:chExt cx="3695576" cy="2734904"/>
          </a:xfrm>
        </p:grpSpPr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849">
              <a:off x="1397260" y="2200916"/>
              <a:ext cx="2289820" cy="1671845"/>
            </a:xfrm>
            <a:prstGeom prst="rect">
              <a:avLst/>
            </a:prstGeom>
          </p:spPr>
        </p:pic>
        <p:grpSp>
          <p:nvGrpSpPr>
            <p:cNvPr id="38" name="群組 37"/>
            <p:cNvGrpSpPr/>
            <p:nvPr/>
          </p:nvGrpSpPr>
          <p:grpSpPr>
            <a:xfrm>
              <a:off x="660400" y="3795713"/>
              <a:ext cx="3695576" cy="1140107"/>
              <a:chOff x="660400" y="3795713"/>
              <a:chExt cx="3695576" cy="1140107"/>
            </a:xfrm>
          </p:grpSpPr>
          <p:grpSp>
            <p:nvGrpSpPr>
              <p:cNvPr id="39" name="群組 38"/>
              <p:cNvGrpSpPr/>
              <p:nvPr/>
            </p:nvGrpSpPr>
            <p:grpSpPr>
              <a:xfrm>
                <a:off x="660400" y="3795713"/>
                <a:ext cx="3695576" cy="1080293"/>
                <a:chOff x="660400" y="3795713"/>
                <a:chExt cx="1862532" cy="936277"/>
              </a:xfrm>
            </p:grpSpPr>
            <p:sp>
              <p:nvSpPr>
                <p:cNvPr id="42" name="圓角矩形 41"/>
                <p:cNvSpPr/>
                <p:nvPr/>
              </p:nvSpPr>
              <p:spPr>
                <a:xfrm>
                  <a:off x="660400" y="3795713"/>
                  <a:ext cx="1862532" cy="936277"/>
                </a:xfrm>
                <a:prstGeom prst="roundRect">
                  <a:avLst/>
                </a:prstGeom>
                <a:solidFill>
                  <a:srgbClr val="00AAE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  <p:sp>
              <p:nvSpPr>
                <p:cNvPr id="43" name="圓角矩形 42"/>
                <p:cNvSpPr/>
                <p:nvPr/>
              </p:nvSpPr>
              <p:spPr>
                <a:xfrm>
                  <a:off x="660400" y="4192782"/>
                  <a:ext cx="1862532" cy="539208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</p:grpSp>
          <p:sp>
            <p:nvSpPr>
              <p:cNvPr id="40" name="矩形 39"/>
              <p:cNvSpPr/>
              <p:nvPr/>
            </p:nvSpPr>
            <p:spPr>
              <a:xfrm>
                <a:off x="660400" y="4227934"/>
                <a:ext cx="3695576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請求權人取得執行名義</a:t>
                </a:r>
                <a:endPara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algn="ctr"/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國家應予賠償</a:t>
                </a:r>
                <a:endParaRPr lang="zh-TW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660400" y="3858602"/>
                <a:ext cx="369557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國家賠償</a:t>
                </a:r>
                <a:endParaRPr lang="zh-TW" altLang="zh-TW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sp>
        <p:nvSpPr>
          <p:cNvPr id="16" name="圓角矩形 15"/>
          <p:cNvSpPr/>
          <p:nvPr/>
        </p:nvSpPr>
        <p:spPr>
          <a:xfrm>
            <a:off x="1619672" y="3579862"/>
            <a:ext cx="2448272" cy="1074977"/>
          </a:xfrm>
          <a:prstGeom prst="roundRect">
            <a:avLst/>
          </a:prstGeom>
          <a:solidFill>
            <a:srgbClr val="CBE8D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向法院起訴</a:t>
            </a:r>
          </a:p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提起損害賠償訴訟</a:t>
            </a:r>
          </a:p>
        </p:txBody>
      </p:sp>
    </p:spTree>
    <p:extLst>
      <p:ext uri="{BB962C8B-B14F-4D97-AF65-F5344CB8AC3E}">
        <p14:creationId xmlns:p14="http://schemas.microsoft.com/office/powerpoint/2010/main" val="62884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p.23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三、國家賠償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92814" cy="2592288"/>
          </a:xfrm>
        </p:spPr>
        <p:txBody>
          <a:bodyPr>
            <a:normAutofit lnSpcReduction="10000"/>
          </a:bodyPr>
          <a:lstStyle/>
          <a:p>
            <a:pPr algn="just"/>
            <a:r>
              <a:rPr lang="zh-TW" altLang="en-US" dirty="0"/>
              <a:t>我國對於公法上的權利救濟制度採取</a:t>
            </a:r>
            <a:r>
              <a:rPr lang="zh-TW" altLang="en-US" b="1" dirty="0">
                <a:solidFill>
                  <a:srgbClr val="FF495C"/>
                </a:solidFill>
              </a:rPr>
              <a:t>「二元並陳制度」</a:t>
            </a:r>
            <a:r>
              <a:rPr lang="zh-TW" altLang="en-US" dirty="0"/>
              <a:t>，受害人可以採取</a:t>
            </a:r>
            <a:r>
              <a:rPr lang="zh-TW" altLang="en-US" b="1" dirty="0">
                <a:solidFill>
                  <a:srgbClr val="FF495C"/>
                </a:solidFill>
              </a:rPr>
              <a:t>「訴願」以及「行政訴訟」</a:t>
            </a:r>
            <a:r>
              <a:rPr lang="zh-TW" altLang="en-US" dirty="0"/>
              <a:t>，也可以</a:t>
            </a:r>
            <a:r>
              <a:rPr lang="zh-TW" altLang="en-US" b="1" dirty="0">
                <a:solidFill>
                  <a:srgbClr val="FF495C"/>
                </a:solidFill>
              </a:rPr>
              <a:t>「申請國家賠償」</a:t>
            </a:r>
            <a:r>
              <a:rPr lang="zh-TW" altLang="en-US" dirty="0"/>
              <a:t>。被害人採取</a:t>
            </a:r>
            <a:r>
              <a:rPr lang="zh-TW" altLang="en-US" b="1" dirty="0">
                <a:solidFill>
                  <a:srgbClr val="FF495C"/>
                </a:solidFill>
              </a:rPr>
              <a:t>「申請國家賠償」</a:t>
            </a:r>
            <a:r>
              <a:rPr lang="zh-TW" altLang="en-US" dirty="0"/>
              <a:t>的方式，因為程序簡便，</a:t>
            </a:r>
            <a:r>
              <a:rPr lang="zh-TW" altLang="en-US" b="1" dirty="0">
                <a:solidFill>
                  <a:srgbClr val="FF495C"/>
                </a:solidFill>
              </a:rPr>
              <a:t>可以較快獲得金錢賠償</a:t>
            </a:r>
            <a:r>
              <a:rPr lang="zh-TW" altLang="en-US" dirty="0"/>
              <a:t>；反之，如果採取「訴願」以及「行政訴訟」，必須大費周章，徒增訟累。</a:t>
            </a:r>
          </a:p>
        </p:txBody>
      </p:sp>
    </p:spTree>
    <p:extLst>
      <p:ext uri="{BB962C8B-B14F-4D97-AF65-F5344CB8AC3E}">
        <p14:creationId xmlns:p14="http://schemas.microsoft.com/office/powerpoint/2010/main" val="384249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p.23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三、國家賠償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92814" cy="2592288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zh-TW" altLang="en-US" b="1" dirty="0">
                <a:solidFill>
                  <a:srgbClr val="256EFF"/>
                </a:solidFill>
              </a:rPr>
              <a:t>請求國家賠償的事由</a:t>
            </a:r>
            <a:endParaRPr lang="en-US" altLang="zh-TW" b="1" dirty="0">
              <a:solidFill>
                <a:srgbClr val="256EFF"/>
              </a:solidFill>
            </a:endParaRPr>
          </a:p>
          <a:p>
            <a:r>
              <a:rPr lang="zh-TW" altLang="en-US" dirty="0"/>
              <a:t>對於</a:t>
            </a:r>
            <a:r>
              <a:rPr lang="zh-TW" altLang="en-US" b="1" dirty="0">
                <a:solidFill>
                  <a:srgbClr val="FF495C"/>
                </a:solidFill>
              </a:rPr>
              <a:t>公務員不法</a:t>
            </a:r>
            <a:r>
              <a:rPr lang="zh-TW" altLang="en-US" dirty="0"/>
              <a:t>或</a:t>
            </a:r>
            <a:r>
              <a:rPr lang="zh-TW" altLang="en-US" b="1" dirty="0">
                <a:solidFill>
                  <a:srgbClr val="FF495C"/>
                </a:solidFill>
              </a:rPr>
              <a:t>怠忽職守之行為</a:t>
            </a:r>
            <a:r>
              <a:rPr lang="zh-TW" altLang="en-US" dirty="0"/>
              <a:t>及</a:t>
            </a:r>
            <a:r>
              <a:rPr lang="zh-TW" altLang="en-US" b="1" dirty="0">
                <a:solidFill>
                  <a:srgbClr val="FF495C"/>
                </a:solidFill>
              </a:rPr>
              <a:t>公有公共設施因設置或管理有欠缺</a:t>
            </a:r>
            <a:r>
              <a:rPr lang="zh-TW" altLang="en-US" dirty="0"/>
              <a:t>，致人民</a:t>
            </a:r>
            <a:r>
              <a:rPr lang="zh-TW" altLang="en-US" b="1" dirty="0">
                <a:solidFill>
                  <a:srgbClr val="FF495C"/>
                </a:solidFill>
              </a:rPr>
              <a:t>生命、身體或財產受損害</a:t>
            </a:r>
            <a:r>
              <a:rPr lang="zh-TW" altLang="en-US" dirty="0"/>
              <a:t>者，國家應負損害賠償責任。但</a:t>
            </a:r>
            <a:r>
              <a:rPr lang="zh-TW" altLang="en-US" b="1" dirty="0">
                <a:solidFill>
                  <a:srgbClr val="FF495C"/>
                </a:solidFill>
              </a:rPr>
              <a:t>若因天然災害造成的損害</a:t>
            </a:r>
            <a:r>
              <a:rPr lang="zh-TW" altLang="en-US" dirty="0"/>
              <a:t>，就</a:t>
            </a:r>
            <a:r>
              <a:rPr lang="zh-TW" altLang="en-US" b="1" dirty="0" smtClean="0">
                <a:solidFill>
                  <a:srgbClr val="FF495C"/>
                </a:solidFill>
              </a:rPr>
              <a:t>不適用</a:t>
            </a:r>
            <a:r>
              <a:rPr lang="en-US" altLang="zh-TW" b="1" dirty="0" smtClean="0">
                <a:solidFill>
                  <a:srgbClr val="FF495C"/>
                </a:solidFill>
              </a:rPr>
              <a:t>《</a:t>
            </a:r>
            <a:r>
              <a:rPr lang="zh-TW" altLang="en-US" b="1" dirty="0" smtClean="0">
                <a:solidFill>
                  <a:srgbClr val="FF495C"/>
                </a:solidFill>
              </a:rPr>
              <a:t>國家</a:t>
            </a:r>
            <a:r>
              <a:rPr lang="zh-TW" altLang="en-US" b="1" dirty="0">
                <a:solidFill>
                  <a:srgbClr val="FF495C"/>
                </a:solidFill>
              </a:rPr>
              <a:t>賠償</a:t>
            </a:r>
            <a:r>
              <a:rPr lang="zh-TW" altLang="en-US" b="1" dirty="0" smtClean="0">
                <a:solidFill>
                  <a:srgbClr val="FF495C"/>
                </a:solidFill>
              </a:rPr>
              <a:t>法</a:t>
            </a:r>
            <a:r>
              <a:rPr lang="en-US" altLang="zh-TW" b="1" dirty="0" smtClean="0">
                <a:solidFill>
                  <a:srgbClr val="FF495C"/>
                </a:solidFill>
              </a:rPr>
              <a:t>》</a:t>
            </a:r>
            <a:r>
              <a:rPr lang="zh-TW" altLang="en-US" dirty="0" smtClean="0"/>
              <a:t>，</a:t>
            </a:r>
            <a:r>
              <a:rPr lang="zh-TW" altLang="en-US" dirty="0"/>
              <a:t>而是</a:t>
            </a:r>
            <a:r>
              <a:rPr lang="zh-TW" altLang="en-US" dirty="0" smtClean="0"/>
              <a:t>適用</a:t>
            </a:r>
            <a:r>
              <a:rPr lang="en-US" altLang="zh-TW" dirty="0"/>
              <a:t>《</a:t>
            </a:r>
            <a:r>
              <a:rPr lang="zh-TW" altLang="en-US" dirty="0" smtClean="0"/>
              <a:t>社會</a:t>
            </a:r>
            <a:r>
              <a:rPr lang="zh-TW" altLang="en-US" dirty="0"/>
              <a:t>救助</a:t>
            </a:r>
            <a:r>
              <a:rPr lang="zh-TW" altLang="en-US" dirty="0" smtClean="0"/>
              <a:t>法</a:t>
            </a:r>
            <a:r>
              <a:rPr lang="en-US" altLang="zh-TW" dirty="0"/>
              <a:t>》</a:t>
            </a:r>
            <a:r>
              <a:rPr lang="zh-TW" altLang="en-US" dirty="0" smtClean="0"/>
              <a:t>申請</a:t>
            </a:r>
            <a:r>
              <a:rPr lang="zh-TW" altLang="en-US" dirty="0"/>
              <a:t>災害救助。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4088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p.23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三、國家賠償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92814" cy="2592288"/>
          </a:xfrm>
        </p:spPr>
        <p:txBody>
          <a:bodyPr>
            <a:normAutofit/>
          </a:bodyPr>
          <a:lstStyle/>
          <a:p>
            <a:pPr algn="just"/>
            <a:r>
              <a:rPr lang="en-US" altLang="zh-TW" b="1" dirty="0">
                <a:solidFill>
                  <a:srgbClr val="256EFF"/>
                </a:solidFill>
              </a:rPr>
              <a:t>2. </a:t>
            </a:r>
            <a:r>
              <a:rPr lang="zh-TW" altLang="en-US" b="1" dirty="0">
                <a:solidFill>
                  <a:srgbClr val="256EFF"/>
                </a:solidFill>
              </a:rPr>
              <a:t>請求國家賠償的程序</a:t>
            </a:r>
          </a:p>
          <a:p>
            <a:pPr algn="just"/>
            <a:r>
              <a:rPr lang="zh-TW" altLang="en-US" dirty="0" smtClean="0"/>
              <a:t>依</a:t>
            </a:r>
            <a:r>
              <a:rPr lang="en-US" altLang="zh-TW" dirty="0" smtClean="0"/>
              <a:t>《</a:t>
            </a:r>
            <a:r>
              <a:rPr lang="zh-TW" altLang="en-US" dirty="0" smtClean="0"/>
              <a:t>國家</a:t>
            </a:r>
            <a:r>
              <a:rPr lang="zh-TW" altLang="en-US" dirty="0"/>
              <a:t>賠償</a:t>
            </a:r>
            <a:r>
              <a:rPr lang="zh-TW" altLang="en-US" dirty="0" smtClean="0"/>
              <a:t>法</a:t>
            </a:r>
            <a:r>
              <a:rPr lang="en-US" altLang="zh-TW" dirty="0" smtClean="0"/>
              <a:t>》</a:t>
            </a:r>
            <a:r>
              <a:rPr lang="zh-TW" altLang="en-US" dirty="0" smtClean="0"/>
              <a:t>第</a:t>
            </a:r>
            <a:r>
              <a:rPr lang="en-US" altLang="zh-TW" dirty="0" smtClean="0"/>
              <a:t>10</a:t>
            </a:r>
            <a:r>
              <a:rPr lang="zh-TW" altLang="en-US" dirty="0" smtClean="0"/>
              <a:t>條</a:t>
            </a:r>
            <a:r>
              <a:rPr lang="zh-TW" altLang="en-US" dirty="0"/>
              <a:t>規定，請求損害賠償時，應先以</a:t>
            </a:r>
            <a:r>
              <a:rPr lang="zh-TW" altLang="en-US" b="1" dirty="0">
                <a:solidFill>
                  <a:srgbClr val="FF495C"/>
                </a:solidFill>
              </a:rPr>
              <a:t>書面向賠償義務機關請求</a:t>
            </a:r>
            <a:r>
              <a:rPr lang="zh-TW" altLang="en-US" dirty="0"/>
              <a:t>，賠償義務機關應即與請求權人協議。</a:t>
            </a:r>
          </a:p>
        </p:txBody>
      </p:sp>
    </p:spTree>
    <p:extLst>
      <p:ext uri="{BB962C8B-B14F-4D97-AF65-F5344CB8AC3E}">
        <p14:creationId xmlns:p14="http://schemas.microsoft.com/office/powerpoint/2010/main" val="265151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5040120" cy="647700"/>
          </a:xfrm>
        </p:spPr>
        <p:txBody>
          <a:bodyPr/>
          <a:lstStyle/>
          <a:p>
            <a:pPr algn="just"/>
            <a:r>
              <a:rPr lang="zh-TW" altLang="en-US" b="1" dirty="0">
                <a:solidFill>
                  <a:srgbClr val="FF495C"/>
                </a:solidFill>
              </a:rPr>
              <a:t>道路破損</a:t>
            </a:r>
            <a:r>
              <a:rPr lang="zh-TW" altLang="en-US" dirty="0"/>
              <a:t>和</a:t>
            </a:r>
            <a:r>
              <a:rPr lang="zh-TW" altLang="en-US" b="1" dirty="0">
                <a:solidFill>
                  <a:srgbClr val="FF495C"/>
                </a:solidFill>
              </a:rPr>
              <a:t>積水</a:t>
            </a:r>
            <a:r>
              <a:rPr lang="zh-TW" altLang="en-US" dirty="0"/>
              <a:t>造成用路人受傷</a:t>
            </a:r>
            <a:r>
              <a:rPr lang="zh-TW" altLang="en-US" dirty="0" smtClean="0"/>
              <a:t>是臺灣</a:t>
            </a:r>
            <a:r>
              <a:rPr lang="zh-TW" altLang="en-US" dirty="0"/>
              <a:t>民眾申請國賠的最大宗，但其實最後爭取到的僅僅</a:t>
            </a:r>
            <a:r>
              <a:rPr lang="en-US" altLang="zh-TW" dirty="0"/>
              <a:t>2</a:t>
            </a:r>
            <a:r>
              <a:rPr lang="zh-TW" altLang="en-US" dirty="0"/>
              <a:t>成，專家分析，主因是申請民眾蒐集的證據不夠周全，還有政府在這方面預算不足。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道路坑洞騎士惡夢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p.23</a:t>
            </a:r>
            <a:r>
              <a:rPr lang="zh-TW" altLang="en-US" dirty="0"/>
              <a:t>　參、國家侵權時，如何尋求行政救濟？</a:t>
            </a:r>
          </a:p>
        </p:txBody>
      </p:sp>
      <p:pic>
        <p:nvPicPr>
          <p:cNvPr id="5" name="Picture 2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5"/>
          <a:stretch/>
        </p:blipFill>
        <p:spPr bwMode="auto">
          <a:xfrm>
            <a:off x="5868144" y="1995686"/>
            <a:ext cx="2586754" cy="1776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群組 5"/>
          <p:cNvGrpSpPr/>
          <p:nvPr/>
        </p:nvGrpSpPr>
        <p:grpSpPr>
          <a:xfrm>
            <a:off x="6660232" y="2355726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5868144" y="3795886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道路坑洞騎士惡夢！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國賠爭取成功僅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成（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03:30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TVBS NEWS</a:t>
            </a:r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147109" y="199877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11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小林村災民</a:t>
            </a:r>
            <a:r>
              <a:rPr lang="zh-TW" altLang="en-US" dirty="0"/>
              <a:t>獲准國賠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p.23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矩形 10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3" name="橢圓 12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4" name="等腰三角形 13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5" name="文字方塊 14"/>
          <p:cNvSpPr txBox="1"/>
          <p:nvPr/>
        </p:nvSpPr>
        <p:spPr>
          <a:xfrm>
            <a:off x="868386" y="4227934"/>
            <a:ext cx="7159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：滅村案纏訟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年小林村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戶災民獲准國賠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(01:56)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台視新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聞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/>
            </a:r>
            <a:b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</a:b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102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/>
            <a:r>
              <a:rPr lang="zh-TW" altLang="en-US" dirty="0" smtClean="0"/>
              <a:t>楊</a:t>
            </a:r>
            <a:r>
              <a:rPr lang="zh-TW" altLang="en-US" dirty="0"/>
              <a:t>儒門因為不滿政府加入世界貿易組織（</a:t>
            </a:r>
            <a:r>
              <a:rPr lang="en-US" altLang="zh-TW" dirty="0"/>
              <a:t>World </a:t>
            </a:r>
            <a:r>
              <a:rPr lang="en-US" altLang="zh-TW" dirty="0" smtClean="0"/>
              <a:t>Trade</a:t>
            </a:r>
            <a:r>
              <a:rPr lang="zh-TW" altLang="en-US" dirty="0"/>
              <a:t> </a:t>
            </a:r>
            <a:r>
              <a:rPr lang="en-US" altLang="zh-TW" dirty="0" smtClean="0"/>
              <a:t>Organization</a:t>
            </a:r>
            <a:r>
              <a:rPr lang="en-US" altLang="zh-TW" dirty="0"/>
              <a:t>, WTO</a:t>
            </a:r>
            <a:r>
              <a:rPr lang="zh-TW" altLang="en-US" dirty="0"/>
              <a:t>），認為會損害農民權益，乃在各地引爆多枚印</a:t>
            </a:r>
            <a:r>
              <a:rPr lang="zh-TW" altLang="en-US" dirty="0" smtClean="0"/>
              <a:t>有「</a:t>
            </a:r>
            <a:r>
              <a:rPr lang="zh-TW" altLang="en-US" dirty="0"/>
              <a:t>反對稻米進口」字樣的爆炸物，遭法院依公共危險罪判刑入獄。</a:t>
            </a:r>
            <a:r>
              <a:rPr lang="zh-TW" altLang="en-US" dirty="0" smtClean="0"/>
              <a:t>同學們</a:t>
            </a:r>
            <a:r>
              <a:rPr lang="zh-TW" altLang="en-US" dirty="0"/>
              <a:t>，請你思考在不滿政府決策時，人民可採行的方式？</a:t>
            </a:r>
          </a:p>
          <a:p>
            <a:pPr algn="just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白米炸彈</a:t>
            </a:r>
            <a:r>
              <a:rPr lang="zh-TW" altLang="en-US" dirty="0" smtClean="0"/>
              <a:t>客的抉擇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p.23</a:t>
            </a:r>
            <a:r>
              <a:rPr lang="zh-TW" altLang="en-US" dirty="0"/>
              <a:t>　參、國家侵權時，如何尋求行政救濟？</a:t>
            </a:r>
          </a:p>
        </p:txBody>
      </p:sp>
    </p:spTree>
    <p:extLst>
      <p:ext uri="{BB962C8B-B14F-4D97-AF65-F5344CB8AC3E}">
        <p14:creationId xmlns:p14="http://schemas.microsoft.com/office/powerpoint/2010/main" val="155930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lang="zh-TW" altLang="en-US" b="1" dirty="0">
                <a:solidFill>
                  <a:srgbClr val="FF495C"/>
                </a:solidFill>
              </a:rPr>
              <a:t>參考答案：白米炸彈客被判刑入獄後，各界紛紛請求總統給予特赦，著眼點在於公民不服從的思維，面對不公義的政策，人民拒絕服從。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白米炸彈</a:t>
            </a:r>
            <a:r>
              <a:rPr lang="zh-TW" altLang="en-US" dirty="0" smtClean="0"/>
              <a:t>客的抉擇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p.23</a:t>
            </a:r>
            <a:r>
              <a:rPr lang="zh-TW" altLang="en-US" dirty="0"/>
              <a:t>　參、國家侵權時，如何尋求行政救濟？</a:t>
            </a:r>
          </a:p>
        </p:txBody>
      </p:sp>
    </p:spTree>
    <p:extLst>
      <p:ext uri="{BB962C8B-B14F-4D97-AF65-F5344CB8AC3E}">
        <p14:creationId xmlns:p14="http://schemas.microsoft.com/office/powerpoint/2010/main" val="226897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白米炸彈客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p.23</a:t>
            </a:r>
            <a:r>
              <a:rPr lang="zh-TW" altLang="en-US" dirty="0"/>
              <a:t>　參、國家侵權時，如何尋求行政救濟？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矩形 10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2" name="群組 11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3" name="橢圓 12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14" name="等腰三角形 13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15" name="文字方塊 14"/>
          <p:cNvSpPr txBox="1"/>
          <p:nvPr/>
        </p:nvSpPr>
        <p:spPr>
          <a:xfrm>
            <a:off x="868386" y="4227934"/>
            <a:ext cx="7159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TRAILER :《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白米炸彈客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》| THE RICE BOMBER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（正式版） 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(01:38)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Ocean Deep Films</a:t>
            </a:r>
            <a:b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（需有網路環境）</a:t>
            </a:r>
            <a:endParaRPr lang="zh-TW" altLang="en-US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681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>
              <a:lnSpc>
                <a:spcPct val="120000"/>
              </a:lnSpc>
            </a:pPr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高職學生阿美曠課過多，被學校視為「退學」，她可向哪一單位提起訴願？</a:t>
            </a:r>
          </a:p>
          <a:p>
            <a:pPr algn="just" hangingPunct="0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）教育部（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）就讀的學校</a:t>
            </a:r>
          </a:p>
          <a:p>
            <a:pPr algn="just" hangingPunct="0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）法務部（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）行政法院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161544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圓角矩形圖說文字 7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9" name="群組 8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13" name="圓角矩形圖說文字 12"/>
          <p:cNvSpPr/>
          <p:nvPr/>
        </p:nvSpPr>
        <p:spPr>
          <a:xfrm>
            <a:off x="1259632" y="3723878"/>
            <a:ext cx="432048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5" name="橢圓 14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17" name="圓角矩形圖說文字 16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>
              <a:lnSpc>
                <a:spcPct val="120000"/>
              </a:lnSpc>
            </a:pPr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高職學生阿美曠課過多，被學校視為「退學」，她可向哪一單位提起訴願？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）教育部（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）就讀的學校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）法務部（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）行政法院</a:t>
            </a:r>
          </a:p>
        </p:txBody>
      </p:sp>
      <p:pic>
        <p:nvPicPr>
          <p:cNvPr id="18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655016" y="3703111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534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圓角矩形圖說文字 7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9" name="群組 8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2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圓角矩形圖說文字 12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5" name="橢圓 14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17" name="圓角矩形圖說文字 16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>
              <a:lnSpc>
                <a:spcPct val="120000"/>
              </a:lnSpc>
            </a:pPr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高職學生阿美曠課過多，被學校視為「退學」，她可向哪一單位提起訴願？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）教育部（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）就讀的學校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）法務部（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）行政法院</a:t>
            </a:r>
          </a:p>
        </p:txBody>
      </p:sp>
    </p:spTree>
    <p:extLst>
      <p:ext uri="{BB962C8B-B14F-4D97-AF65-F5344CB8AC3E}">
        <p14:creationId xmlns:p14="http://schemas.microsoft.com/office/powerpoint/2010/main" val="246350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圓角矩形圖說文字 7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9" name="群組 8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2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圓角矩形圖說文字 12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5" name="橢圓 14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17" name="圓角矩形圖說文字 16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>
              <a:lnSpc>
                <a:spcPct val="120000"/>
              </a:lnSpc>
            </a:pPr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高職學生阿美曠課過多，被學校視為「退學」，她可向哪一單位提起訴願？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）教育部（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）就讀的學校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）法務部（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）行政法院</a:t>
            </a:r>
          </a:p>
        </p:txBody>
      </p:sp>
    </p:spTree>
    <p:extLst>
      <p:ext uri="{BB962C8B-B14F-4D97-AF65-F5344CB8AC3E}">
        <p14:creationId xmlns:p14="http://schemas.microsoft.com/office/powerpoint/2010/main" val="38137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圓角矩形圖說文字 7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9" name="群組 8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2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圓角矩形圖說文字 12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5" name="橢圓 14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17" name="圓角矩形圖說文字 16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>
              <a:lnSpc>
                <a:spcPct val="120000"/>
              </a:lnSpc>
            </a:pPr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高職學生阿美曠課過多，被學校視為「退學」，她可向哪一單位提起訴願？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）教育部（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）就讀的學校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）法務部（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）行政法院</a:t>
            </a:r>
          </a:p>
        </p:txBody>
      </p:sp>
    </p:spTree>
    <p:extLst>
      <p:ext uri="{BB962C8B-B14F-4D97-AF65-F5344CB8AC3E}">
        <p14:creationId xmlns:p14="http://schemas.microsoft.com/office/powerpoint/2010/main" val="38137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高職學生阿虎上課玩手機，被學校依校規處以記大過處分，請問該校違反何種原則？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）無罪推定原則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）適當性原則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）衡量性原則（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）必要性原則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192591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高職學生阿虎上課玩手機，被學校依校規處以記大過處分，請問該校違反何種原則？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）無罪推定原則（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）適當性原則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）衡量性原則（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）必要性原則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219139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高職學生阿虎上課玩手機，被學校依校規處以記大過處分，請問該校違反何種原則？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）無罪推定原則（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）適當性原則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）衡量性原則（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）必要性原則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280216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高職學生阿虎上課玩手機，被學校依校規處以記大過處分，請問該校違反何種原則？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）無罪推定原則（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）適當性原則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）衡量性原則（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）必要性原則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/>
          <p:cNvSpPr/>
          <p:nvPr/>
        </p:nvSpPr>
        <p:spPr>
          <a:xfrm>
            <a:off x="1259632" y="3723878"/>
            <a:ext cx="54006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</p:spTree>
    <p:extLst>
      <p:ext uri="{BB962C8B-B14F-4D97-AF65-F5344CB8AC3E}">
        <p14:creationId xmlns:p14="http://schemas.microsoft.com/office/powerpoint/2010/main" val="198981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高職學生阿虎上課玩手機，被學校依校規處以記大過處分，請問該校違反何種原則？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）無罪推定原則（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）適當性原則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）衡量性原則（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）必要性原則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327380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2104386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五邊形 4"/>
          <p:cNvSpPr/>
          <p:nvPr/>
        </p:nvSpPr>
        <p:spPr>
          <a:xfrm>
            <a:off x="2555777" y="267495"/>
            <a:ext cx="1746369" cy="523220"/>
          </a:xfrm>
          <a:prstGeom prst="homePlate">
            <a:avLst/>
          </a:prstGeom>
          <a:solidFill>
            <a:srgbClr val="9FD356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 defTabSz="685800"/>
            <a:r>
              <a:rPr kumimoji="1" lang="zh-TW" altLang="en-US" sz="28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</a:t>
            </a:r>
          </a:p>
        </p:txBody>
      </p:sp>
      <p:sp>
        <p:nvSpPr>
          <p:cNvPr id="6" name="矩形 5"/>
          <p:cNvSpPr/>
          <p:nvPr/>
        </p:nvSpPr>
        <p:spPr>
          <a:xfrm>
            <a:off x="2483769" y="915566"/>
            <a:ext cx="655272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中華民國憲法（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,3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日）。維基百科。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https://zh.wikipedia.org/wiki/%E4%B8%AD%E8%8F%AF%E6%B0%91%E5%9C%8B%E6%86%B2%E6%B3%95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我血汗過勞、你功德個屁！反勞基法遊行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23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日中午登場（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,4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</a:t>
            </a:r>
            <a:r>
              <a:rPr lang="en-US" altLang="zh-TW" sz="1500" dirty="0" err="1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ETtoday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新聞雲。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https://www.ettoday.net/news/20171223/1078350.htm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en-US" altLang="zh-TW" sz="1500" dirty="0" err="1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Eachen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 Lee 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與 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Tony Lin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日）。同志人權的重大里程碑：「石牆事件」背後的彩虹魅力。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BAZAAR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https://www.harpersbazaar.com/tw/culture/filmandmusic/g21931186/the-story-behind-stonewall/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罰單 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(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中華民國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)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,12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7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日）。維基百科。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https://zh.wikipedia.org/wiki/%E7%BD%B0%E5%96%AE_(%E4%B8%AD%E8%8F%AF%E6%B0%91%E5%9C%8B)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2450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9989</TotalTime>
  <Words>3681</Words>
  <Application>Microsoft Office PowerPoint</Application>
  <PresentationFormat>如螢幕大小 (16:9)</PresentationFormat>
  <Paragraphs>347</Paragraphs>
  <Slides>66</Slides>
  <Notes>20</Notes>
  <HiddenSlides>7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66</vt:i4>
      </vt:variant>
    </vt:vector>
  </HeadingPairs>
  <TitlesOfParts>
    <vt:vector size="78" baseType="lpstr">
      <vt:lpstr>宋体</vt:lpstr>
      <vt:lpstr>華康粗圓體</vt:lpstr>
      <vt:lpstr>微軟正黑體</vt:lpstr>
      <vt:lpstr>微軟正黑體</vt:lpstr>
      <vt:lpstr>新細明體</vt:lpstr>
      <vt:lpstr>Arial</vt:lpstr>
      <vt:lpstr>Calibri</vt:lpstr>
      <vt:lpstr>Calibri Light</vt:lpstr>
      <vt:lpstr>Wingdings</vt:lpstr>
      <vt:lpstr>Office 佈景主題</vt:lpstr>
      <vt:lpstr>1_Office 佈景主題</vt:lpstr>
      <vt:lpstr>2_Office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性別關係與平權社會</dc:title>
  <dc:creator>cheng</dc:creator>
  <cp:lastModifiedBy>L28[祖昀]</cp:lastModifiedBy>
  <cp:revision>590</cp:revision>
  <dcterms:created xsi:type="dcterms:W3CDTF">2016-08-10T05:42:58Z</dcterms:created>
  <dcterms:modified xsi:type="dcterms:W3CDTF">2020-05-22T10:52:09Z</dcterms:modified>
</cp:coreProperties>
</file>