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78"/>
  </p:notesMasterIdLst>
  <p:handoutMasterIdLst>
    <p:handoutMasterId r:id="rId79"/>
  </p:handoutMasterIdLst>
  <p:sldIdLst>
    <p:sldId id="498" r:id="rId3"/>
    <p:sldId id="449" r:id="rId4"/>
    <p:sldId id="530" r:id="rId5"/>
    <p:sldId id="526" r:id="rId6"/>
    <p:sldId id="527" r:id="rId7"/>
    <p:sldId id="528" r:id="rId8"/>
    <p:sldId id="451" r:id="rId9"/>
    <p:sldId id="523" r:id="rId10"/>
    <p:sldId id="450" r:id="rId11"/>
    <p:sldId id="452" r:id="rId12"/>
    <p:sldId id="454" r:id="rId13"/>
    <p:sldId id="533" r:id="rId14"/>
    <p:sldId id="534" r:id="rId15"/>
    <p:sldId id="455" r:id="rId16"/>
    <p:sldId id="532" r:id="rId17"/>
    <p:sldId id="457" r:id="rId18"/>
    <p:sldId id="458" r:id="rId19"/>
    <p:sldId id="459" r:id="rId20"/>
    <p:sldId id="460" r:id="rId21"/>
    <p:sldId id="461" r:id="rId22"/>
    <p:sldId id="531" r:id="rId23"/>
    <p:sldId id="462" r:id="rId24"/>
    <p:sldId id="524" r:id="rId25"/>
    <p:sldId id="525" r:id="rId26"/>
    <p:sldId id="464" r:id="rId27"/>
    <p:sldId id="512" r:id="rId28"/>
    <p:sldId id="466" r:id="rId29"/>
    <p:sldId id="467" r:id="rId30"/>
    <p:sldId id="468" r:id="rId31"/>
    <p:sldId id="469" r:id="rId32"/>
    <p:sldId id="537" r:id="rId33"/>
    <p:sldId id="470" r:id="rId34"/>
    <p:sldId id="471" r:id="rId35"/>
    <p:sldId id="472" r:id="rId36"/>
    <p:sldId id="473" r:id="rId37"/>
    <p:sldId id="474" r:id="rId38"/>
    <p:sldId id="522" r:id="rId39"/>
    <p:sldId id="475" r:id="rId40"/>
    <p:sldId id="476" r:id="rId41"/>
    <p:sldId id="513" r:id="rId42"/>
    <p:sldId id="514" r:id="rId43"/>
    <p:sldId id="515" r:id="rId44"/>
    <p:sldId id="535" r:id="rId45"/>
    <p:sldId id="536" r:id="rId46"/>
    <p:sldId id="479" r:id="rId47"/>
    <p:sldId id="481" r:id="rId48"/>
    <p:sldId id="516" r:id="rId49"/>
    <p:sldId id="517" r:id="rId50"/>
    <p:sldId id="521" r:id="rId51"/>
    <p:sldId id="518" r:id="rId52"/>
    <p:sldId id="519" r:id="rId53"/>
    <p:sldId id="520" r:id="rId54"/>
    <p:sldId id="485" r:id="rId55"/>
    <p:sldId id="486" r:id="rId56"/>
    <p:sldId id="487" r:id="rId57"/>
    <p:sldId id="489" r:id="rId58"/>
    <p:sldId id="490" r:id="rId59"/>
    <p:sldId id="491" r:id="rId60"/>
    <p:sldId id="492" r:id="rId61"/>
    <p:sldId id="493" r:id="rId62"/>
    <p:sldId id="494" r:id="rId63"/>
    <p:sldId id="495" r:id="rId64"/>
    <p:sldId id="510" r:id="rId65"/>
    <p:sldId id="497" r:id="rId66"/>
    <p:sldId id="529" r:id="rId67"/>
    <p:sldId id="499" r:id="rId68"/>
    <p:sldId id="500" r:id="rId69"/>
    <p:sldId id="501" r:id="rId70"/>
    <p:sldId id="502" r:id="rId71"/>
    <p:sldId id="503" r:id="rId72"/>
    <p:sldId id="504" r:id="rId73"/>
    <p:sldId id="508" r:id="rId74"/>
    <p:sldId id="506" r:id="rId75"/>
    <p:sldId id="507" r:id="rId76"/>
    <p:sldId id="505" r:id="rId77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81">
          <p15:clr>
            <a:srgbClr val="A4A3A4"/>
          </p15:clr>
        </p15:guide>
        <p15:guide id="2" pos="1796">
          <p15:clr>
            <a:srgbClr val="A4A3A4"/>
          </p15:clr>
        </p15:guide>
        <p15:guide id="3" pos="397">
          <p15:clr>
            <a:srgbClr val="A4A3A4"/>
          </p15:clr>
        </p15:guide>
        <p15:guide id="4" pos="21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95C"/>
    <a:srgbClr val="F58221"/>
    <a:srgbClr val="00B6AD"/>
    <a:srgbClr val="10B6AD"/>
    <a:srgbClr val="3E95D1"/>
    <a:srgbClr val="7B7D7C"/>
    <a:srgbClr val="FFF46A"/>
    <a:srgbClr val="256EFF"/>
    <a:srgbClr val="8B72AD"/>
    <a:srgbClr val="8B7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9" autoAdjust="0"/>
    <p:restoredTop sz="87443" autoAdjust="0"/>
  </p:normalViewPr>
  <p:slideViewPr>
    <p:cSldViewPr>
      <p:cViewPr varScale="1">
        <p:scale>
          <a:sx n="118" d="100"/>
          <a:sy n="118" d="100"/>
        </p:scale>
        <p:origin x="810" y="90"/>
      </p:cViewPr>
      <p:guideLst>
        <p:guide orient="horz" pos="2981"/>
        <p:guide pos="1796"/>
        <p:guide pos="397"/>
        <p:guide pos="215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439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1863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983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3254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4573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582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7454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653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7985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198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198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198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198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198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198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9706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024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321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546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454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87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8927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403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006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946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5316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836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9" name="群組 3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0" name="橢圓 3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2873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36" name="群組 35">
            <a:extLst>
              <a:ext uri="{FF2B5EF4-FFF2-40B4-BE49-F238E27FC236}">
                <a16:creationId xmlns:a16="http://schemas.microsoft.com/office/drawing/2014/main" id="{B77481E5-B035-CE45-8461-D74CADF3AC3F}"/>
              </a:ext>
            </a:extLst>
          </p:cNvPr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>
              <a:extLst>
                <a:ext uri="{FF2B5EF4-FFF2-40B4-BE49-F238E27FC236}">
                  <a16:creationId xmlns:a16="http://schemas.microsoft.com/office/drawing/2014/main" id="{7D65A4AB-E68B-334D-A033-73FE86C01FF7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52B4B2B5-4DC3-7541-9562-E83549CF1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A0EB7B3F-7D1D-2E4E-8135-9768B31B85DA}"/>
              </a:ext>
            </a:extLst>
          </p:cNvPr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5B007249-834C-4F45-B193-BB5CCDFCC05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F27BEB8F-BB1C-A746-B75B-E98155C56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6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91915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34483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616252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1920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94500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45802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4312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2992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6439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04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767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797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520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264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30006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94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09611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659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31363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86436"/>
            <a:ext cx="761572" cy="7615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195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trike="noStrike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3998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7566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7005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文字方塊 2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4" name="橢圓 3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36" name="橢圓 35"/>
          <p:cNvSpPr/>
          <p:nvPr userDrawn="1"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0323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284412"/>
            <a:ext cx="7848798" cy="25558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3" name="橢圓 3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9099349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271019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4" name="橢圓 1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0957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>
        <p:tmplLst>
          <p:tmpl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96497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" y="1203597"/>
              <a:ext cx="570505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0816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8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055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slide" Target="slide66.xml"/><Relationship Id="rId10" Type="http://schemas.openxmlformats.org/officeDocument/2006/relationships/image" Target="../media/image22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dqjJy5K" TargetMode="Externa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ewqG9x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h04&#24433;&#29255;-7&#22825;&#28961;&#26781;&#20214;&#36864;&#25563;&#12288;&#37969;&#36062;&#26399;&#19981;&#31561;&#26044;&#35430;&#29992;&#26399;&#65288;01&#65306;50&#65289;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ltn.tw/OiS9cjE" TargetMode="Externa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ltn.tw/6Wz3hFQ" TargetMode="Externa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slide" Target="slide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Ch04&#24433;&#29255;-&#25151;&#31199;&#25276;&#37329;&#26368;&#22810;2&#20491;&#26376;&#12288;&#31199;&#23627;&#26032;&#21046;2017&#24180;&#19978;&#36335;&#65288;02&#65306;04&#65289;.mp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Ch04&#24433;&#29255;-&#31150;&#21048;&#31105;&#35387;&#12300;&#20351;&#29992;&#26399;&#38480;&#12301;%20&#26368;&#24555;6&#26376;&#24213;&#19978;&#36335;&#65288;02&#65306;06&#65289;.mp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ltn.tw/8UL5edZ" TargetMode="Externa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ltn.tw/BDVc6Q9" TargetMode="Externa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ltn.tw/rRxVs5a" TargetMode="Externa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56.png"/><Relationship Id="rId7" Type="http://schemas.openxmlformats.org/officeDocument/2006/relationships/slide" Target="slide5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49.xml"/><Relationship Id="rId5" Type="http://schemas.openxmlformats.org/officeDocument/2006/relationships/image" Target="../media/image58.png"/><Relationship Id="rId10" Type="http://schemas.openxmlformats.org/officeDocument/2006/relationships/slide" Target="slide48.xml"/><Relationship Id="rId4" Type="http://schemas.openxmlformats.org/officeDocument/2006/relationships/image" Target="../media/image57.png"/><Relationship Id="rId9" Type="http://schemas.openxmlformats.org/officeDocument/2006/relationships/slide" Target="slide5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56.png"/><Relationship Id="rId7" Type="http://schemas.openxmlformats.org/officeDocument/2006/relationships/slide" Target="slide5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4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slide" Target="slide5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3" Type="http://schemas.openxmlformats.org/officeDocument/2006/relationships/image" Target="../media/image56.png"/><Relationship Id="rId7" Type="http://schemas.openxmlformats.org/officeDocument/2006/relationships/slide" Target="slide5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5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slide" Target="slide4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3" Type="http://schemas.openxmlformats.org/officeDocument/2006/relationships/image" Target="../media/image56.png"/><Relationship Id="rId7" Type="http://schemas.openxmlformats.org/officeDocument/2006/relationships/slide" Target="slide5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4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slide" Target="slide4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56.png"/><Relationship Id="rId7" Type="http://schemas.openxmlformats.org/officeDocument/2006/relationships/slide" Target="slide5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4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slide" Target="slide4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3" Type="http://schemas.openxmlformats.org/officeDocument/2006/relationships/image" Target="../media/image56.png"/><Relationship Id="rId7" Type="http://schemas.openxmlformats.org/officeDocument/2006/relationships/slide" Target="slide5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4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slide" Target="slide4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slide" Target="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Yy2AkQ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70.xml"/><Relationship Id="rId5" Type="http://schemas.openxmlformats.org/officeDocument/2006/relationships/slide" Target="slide68.xml"/><Relationship Id="rId4" Type="http://schemas.openxmlformats.org/officeDocument/2006/relationships/slide" Target="slide6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75.xml"/><Relationship Id="rId5" Type="http://schemas.openxmlformats.org/officeDocument/2006/relationships/slide" Target="slide73.xml"/><Relationship Id="rId4" Type="http://schemas.openxmlformats.org/officeDocument/2006/relationships/slide" Target="slide7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1919" r="29353" b="20647"/>
          <a:stretch/>
        </p:blipFill>
        <p:spPr>
          <a:xfrm>
            <a:off x="323529" y="195486"/>
            <a:ext cx="8280920" cy="4778880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6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0BA360"/>
              </a:gs>
              <a:gs pos="100000">
                <a:srgbClr val="3CBA9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6619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民事權利的保障與限制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可以賣腎抵償債務嗎？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群組 40"/>
          <p:cNvGrpSpPr/>
          <p:nvPr/>
        </p:nvGrpSpPr>
        <p:grpSpPr>
          <a:xfrm>
            <a:off x="2771800" y="3472516"/>
            <a:ext cx="1358900" cy="1441342"/>
            <a:chOff x="2654872" y="3472516"/>
            <a:chExt cx="1358900" cy="1441342"/>
          </a:xfrm>
        </p:grpSpPr>
        <p:pic>
          <p:nvPicPr>
            <p:cNvPr id="42" name="Picture 4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7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4" name="群組 43"/>
          <p:cNvGrpSpPr/>
          <p:nvPr/>
        </p:nvGrpSpPr>
        <p:grpSpPr>
          <a:xfrm>
            <a:off x="4648967" y="3507854"/>
            <a:ext cx="1408113" cy="1406004"/>
            <a:chOff x="4532039" y="3507854"/>
            <a:chExt cx="1408113" cy="1406004"/>
          </a:xfrm>
        </p:grpSpPr>
        <p:grpSp>
          <p:nvGrpSpPr>
            <p:cNvPr id="45" name="群組 44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47" name="圓角矩形 46">
                <a:hlinkClick r:id="rId5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8" name="圖片 47">
                <a:hlinkClick r:id="rId5" action="ppaction://hlinksldjump"/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205" y="3507854"/>
                <a:ext cx="969981" cy="973917"/>
              </a:xfrm>
              <a:prstGeom prst="rect">
                <a:avLst/>
              </a:prstGeom>
            </p:spPr>
          </p:pic>
        </p:grpSp>
        <p:pic>
          <p:nvPicPr>
            <p:cNvPr id="46" name="Picture 8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2" name="群組 51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53" name="群組 52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55" name="圓角矩形 54">
                <a:hlinkClick r:id="rId8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6" name="圓角矩形 55">
                <a:hlinkClick r:id="rId8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57" name="群組 56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58" name="直線接點 57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線接點 58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線接點 59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線接點 60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線接點 61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54" name="Picture 5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9" name="圖片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0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熔爐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：熔爐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(01:47)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＃影片來源：發行／總代理：車庫娛樂股份有限公司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43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熔爐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是一個發生在韓國的真實事件。仁浩是個充滿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教學鬥志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的美術老師，但卻求職不順、有志難伸，直到他到光州聾啞學校應徵，本以為可以順利錄取，沒想到校長卻向他索賄五千萬韓元，仁浩迫於家計，只能答應，並期待教書後能改變家中環境。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02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976664" cy="403244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任職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後，本以為能夠有愉悅的教學生涯，但仁浩常在廁所或空教室外聽到孩子痛苦的尖叫聲，學校老師都告訴仁浩只是學生不黯言語，隨意吼叫，但在仁浩暗中調查後發現，校長與教師、職員，集體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長期對學生性侵、施暴，孩子們生活在痛苦與恐懼中。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261" y="440610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32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8" y="1203598"/>
              <a:ext cx="570508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6192688" cy="136815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他決定不畏壓力挺身而出，勇敢揭發案情，最後將不肖師長告上法庭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915" y="1919454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圓角矩形圖說文字 6"/>
          <p:cNvSpPr/>
          <p:nvPr/>
        </p:nvSpPr>
        <p:spPr>
          <a:xfrm>
            <a:off x="1655764" y="2715766"/>
            <a:ext cx="6480720" cy="504056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若你看到同學被霸凌，你會如何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處理</a:t>
            </a:r>
            <a:r>
              <a:rPr lang="zh-TW" altLang="en-US" sz="2800" noProof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978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43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968112" cy="647700"/>
          </a:xfrm>
        </p:spPr>
        <p:txBody>
          <a:bodyPr/>
          <a:lstStyle/>
          <a:p>
            <a:pPr algn="just" hangingPunct="0"/>
            <a:r>
              <a:rPr lang="zh-TW" altLang="en-US" spc="0" dirty="0" smtClean="0"/>
              <a:t>電子</a:t>
            </a:r>
            <a:r>
              <a:rPr lang="zh-TW" altLang="en-US" spc="0" dirty="0"/>
              <a:t>花車女郎金芭比，為了還清男友生前欠下的賭債，接受了非法器官</a:t>
            </a:r>
            <a:r>
              <a:rPr lang="zh-TW" altLang="en-US" spc="0" dirty="0" smtClean="0"/>
              <a:t>販子</a:t>
            </a:r>
            <a:r>
              <a:rPr lang="zh-TW" altLang="en-US" spc="0" dirty="0"/>
              <a:t>的建議，出售男友因車禍身亡留下的器官，自此展開離奇的劇情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盜命師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p.24</a:t>
            </a:r>
            <a:endParaRPr lang="zh-TW" altLang="en-US" dirty="0"/>
          </a:p>
        </p:txBody>
      </p:sp>
      <p:pic>
        <p:nvPicPr>
          <p:cNvPr id="5" name="圖片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923678"/>
            <a:ext cx="2759288" cy="1510247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6572779" y="2187729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580112" y="3435846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撕心裂肺開膛破肚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盜命師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HD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中文電影預告大首播（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02:06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＃影片來源：觸電網 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電影情報入口網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059656" y="306555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8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632408" cy="647700"/>
          </a:xfrm>
        </p:spPr>
        <p:txBody>
          <a:bodyPr/>
          <a:lstStyle/>
          <a:p>
            <a:pPr algn="just"/>
            <a:r>
              <a:rPr lang="zh-TW" altLang="en-US" dirty="0" smtClean="0"/>
              <a:t>劇</a:t>
            </a:r>
            <a:r>
              <a:rPr lang="zh-TW" altLang="en-US" dirty="0"/>
              <a:t>中麻</a:t>
            </a:r>
            <a:r>
              <a:rPr lang="zh-TW" altLang="en-US" dirty="0" smtClean="0"/>
              <a:t>六甲</a:t>
            </a:r>
            <a:r>
              <a:rPr lang="zh-TW" altLang="en-US" dirty="0"/>
              <a:t>為亡者操刀摘除器官的醫生，這次他打算幫有錢的養鴿組頭「肉仁」大哥</a:t>
            </a:r>
            <a:r>
              <a:rPr lang="zh-TW" altLang="en-US" dirty="0" smtClean="0"/>
              <a:t>找尋</a:t>
            </a:r>
            <a:r>
              <a:rPr lang="en-US" altLang="zh-TW" dirty="0"/>
              <a:t>RH </a:t>
            </a:r>
            <a:r>
              <a:rPr lang="zh-TW" altLang="en-US" dirty="0"/>
              <a:t>血型的腎臟給肉仁的妹妹使用，但一切的行動早已被資深警員陽開明</a:t>
            </a:r>
            <a:r>
              <a:rPr lang="zh-TW" altLang="en-US" dirty="0" smtClean="0"/>
              <a:t>鎖定</a:t>
            </a:r>
            <a:r>
              <a:rPr lang="zh-TW" altLang="en-US" dirty="0"/>
              <a:t>，他恨透了這種有錢人的命比較值錢的剝削，與麻六甲纏鬥十餘年載，</a:t>
            </a:r>
            <a:r>
              <a:rPr lang="zh-TW" altLang="en-US" dirty="0" smtClean="0"/>
              <a:t>決心要</a:t>
            </a:r>
            <a:r>
              <a:rPr lang="zh-TW" altLang="en-US" dirty="0"/>
              <a:t>逮捕麻六甲歸案。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盜命師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p.24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328152" cy="647700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spc="0" dirty="0"/>
              <a:t>你覺得金芭比真的有需要賣掉男友的器官來清償債務嗎？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spc="0" dirty="0" smtClean="0"/>
              <a:t>可以</a:t>
            </a:r>
            <a:r>
              <a:rPr lang="zh-TW" altLang="en-US" spc="0" dirty="0"/>
              <a:t>買賣器官嗎？</a:t>
            </a:r>
          </a:p>
          <a:p>
            <a:pPr algn="just"/>
            <a:endParaRPr lang="zh-TW" altLang="en-US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盜命師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p.24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136" y="1972439"/>
            <a:ext cx="2268338" cy="21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5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/>
              <a:t>網購、電視購物等，因為是虛擬通路，消費者無法直接摸到實體產品</a:t>
            </a:r>
            <a:r>
              <a:rPr lang="zh-TW" altLang="en-US" dirty="0" smtClean="0"/>
              <a:t>，</a:t>
            </a:r>
            <a:r>
              <a:rPr lang="en-US" altLang="zh-TW" dirty="0" smtClean="0"/>
              <a:t>《</a:t>
            </a:r>
            <a:r>
              <a:rPr lang="zh-TW" altLang="en-US" dirty="0" smtClean="0"/>
              <a:t>消</a:t>
            </a:r>
            <a:r>
              <a:rPr lang="zh-TW" altLang="en-US" dirty="0"/>
              <a:t>保</a:t>
            </a:r>
            <a:r>
              <a:rPr lang="zh-TW" altLang="en-US" dirty="0" smtClean="0"/>
              <a:t>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規定</a:t>
            </a:r>
            <a:r>
              <a:rPr lang="zh-TW" altLang="en-US" dirty="0"/>
              <a:t>應該提供鑑賞期，期限內可以無條件免費退貨，但部分</a:t>
            </a:r>
            <a:r>
              <a:rPr lang="en-US" altLang="zh-TW" dirty="0"/>
              <a:t>3C</a:t>
            </a:r>
            <a:r>
              <a:rPr lang="zh-TW" altLang="en-US" dirty="0"/>
              <a:t>產品，一旦使用過，就很難恢復原貌，所以業者會酌收「整新費」。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鑑賞期≠試用期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583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網購</a:t>
            </a:r>
            <a:r>
              <a:rPr lang="en-US" altLang="zh-TW" dirty="0"/>
              <a:t>7</a:t>
            </a:r>
            <a:r>
              <a:rPr lang="zh-TW" altLang="en-US" dirty="0"/>
              <a:t>天無條件退換 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東森新聞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HD]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網購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天無條件退換 鑑賞期≠試用期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(01:50)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＃影片來源：東森新聞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CH51</a:t>
            </a:r>
          </a:p>
        </p:txBody>
      </p:sp>
    </p:spTree>
    <p:extLst>
      <p:ext uri="{BB962C8B-B14F-4D97-AF65-F5344CB8AC3E}">
        <p14:creationId xmlns:p14="http://schemas.microsoft.com/office/powerpoint/2010/main" val="178596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861" b="186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4"/>
            <a:ext cx="4175695" cy="1295375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實體店家無</a:t>
            </a:r>
            <a:r>
              <a:rPr lang="en-US" altLang="zh-TW" sz="3200" dirty="0">
                <a:hlinkClick r:id="rId2"/>
              </a:rPr>
              <a:t>7</a:t>
            </a:r>
            <a:r>
              <a:rPr lang="zh-TW" altLang="zh-TW" sz="3200" dirty="0">
                <a:hlinkClick r:id="rId2"/>
              </a:rPr>
              <a:t>天鑑賞期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有</a:t>
            </a:r>
            <a:r>
              <a:rPr lang="zh-TW" altLang="zh-TW" sz="3200" dirty="0">
                <a:hlinkClick r:id="rId2"/>
              </a:rPr>
              <a:t>權不退換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524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787" r="778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zh-TW" sz="3200" dirty="0">
                <a:hlinkClick r:id="rId2"/>
              </a:rPr>
              <a:t>網購</a:t>
            </a:r>
            <a:r>
              <a:rPr lang="zh-TW" altLang="zh-TW" sz="3200" dirty="0" smtClean="0">
                <a:hlinkClick r:id="rId2"/>
              </a:rPr>
              <a:t>蔬果</a:t>
            </a:r>
            <a:r>
              <a:rPr lang="zh-TW" altLang="en-US" sz="3200" dirty="0">
                <a:hlinkClick r:id="rId2"/>
              </a:rPr>
              <a:t> </a:t>
            </a:r>
            <a:r>
              <a:rPr lang="zh-TW" altLang="en-US" sz="3200" dirty="0" smtClean="0">
                <a:hlinkClick r:id="rId2"/>
              </a:rPr>
              <a:t> </a:t>
            </a:r>
            <a:r>
              <a:rPr lang="zh-TW" altLang="zh-TW" sz="3200" dirty="0" smtClean="0">
                <a:hlinkClick r:id="rId2"/>
              </a:rPr>
              <a:t>內衣褲等</a:t>
            </a:r>
            <a:endParaRPr lang="en-US" altLang="zh-TW" sz="3200" dirty="0" smtClean="0">
              <a:hlinkClick r:id="rId2"/>
            </a:endParaRPr>
          </a:p>
          <a:p>
            <a:r>
              <a:rPr lang="en-US" altLang="zh-TW" sz="3200" dirty="0" smtClean="0">
                <a:hlinkClick r:id="rId2"/>
              </a:rPr>
              <a:t> </a:t>
            </a:r>
            <a:r>
              <a:rPr lang="en-US" altLang="zh-TW" sz="3200" dirty="0">
                <a:hlinkClick r:id="rId2"/>
              </a:rPr>
              <a:t>1/1</a:t>
            </a:r>
            <a:r>
              <a:rPr lang="zh-TW" altLang="zh-TW" sz="3200" dirty="0">
                <a:hlinkClick r:id="rId2"/>
              </a:rPr>
              <a:t>起無</a:t>
            </a:r>
            <a:r>
              <a:rPr lang="en-US" altLang="zh-TW" sz="3200" dirty="0">
                <a:hlinkClick r:id="rId2"/>
              </a:rPr>
              <a:t>7</a:t>
            </a:r>
            <a:r>
              <a:rPr lang="zh-TW" altLang="zh-TW" sz="3200" dirty="0">
                <a:hlinkClick r:id="rId2"/>
              </a:rPr>
              <a:t>天鑑賞期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612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p.25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  老闆說了算？契約自由的限制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一、消費者保護法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二、公平交易法</a:t>
            </a:r>
            <a:endParaRPr lang="en-US" altLang="zh-TW" dirty="0"/>
          </a:p>
          <a:p>
            <a:r>
              <a:rPr lang="zh-TW" altLang="en-US" dirty="0">
                <a:hlinkClick r:id="rId4" action="ppaction://hlinksldjump"/>
              </a:rPr>
              <a:t>三、勞動基準法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1"/>
          <a:stretch/>
        </p:blipFill>
        <p:spPr>
          <a:xfrm>
            <a:off x="4499992" y="2067694"/>
            <a:ext cx="3215362" cy="286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6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房租押金最多</a:t>
            </a:r>
            <a:r>
              <a:rPr lang="en-US" altLang="zh-TW" dirty="0"/>
              <a:t>2</a:t>
            </a:r>
            <a:r>
              <a:rPr lang="zh-TW" altLang="en-US" dirty="0"/>
              <a:t>個月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：房租押金最多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個月 租屋新制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2017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年上路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(02:04)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：民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視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新聞 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80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p.25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老闆說了算？契約自由的限制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040486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>
                <a:solidFill>
                  <a:srgbClr val="256EFF"/>
                </a:solidFill>
              </a:rPr>
              <a:t>契約自由原則</a:t>
            </a:r>
          </a:p>
          <a:p>
            <a:pPr algn="just"/>
            <a:r>
              <a:rPr lang="zh-TW" altLang="en-US" dirty="0"/>
              <a:t>當事人互相表示</a:t>
            </a:r>
            <a:r>
              <a:rPr lang="zh-TW" altLang="en-US" b="1" dirty="0">
                <a:solidFill>
                  <a:srgbClr val="FF495C"/>
                </a:solidFill>
              </a:rPr>
              <a:t>意思一致者</a:t>
            </a:r>
            <a:r>
              <a:rPr lang="zh-TW" altLang="en-US" dirty="0"/>
              <a:t>，無論其為</a:t>
            </a:r>
            <a:r>
              <a:rPr lang="zh-TW" altLang="en-US" b="1" dirty="0">
                <a:solidFill>
                  <a:srgbClr val="FF495C"/>
                </a:solidFill>
              </a:rPr>
              <a:t>明示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FF495C"/>
                </a:solidFill>
              </a:rPr>
              <a:t>默示</a:t>
            </a:r>
            <a:r>
              <a:rPr lang="zh-TW" altLang="en-US" dirty="0"/>
              <a:t>，契約即成立，雙方均有遵守的</a:t>
            </a:r>
            <a:r>
              <a:rPr lang="zh-TW" altLang="en-US" dirty="0" smtClean="0"/>
              <a:t>義務，無須</a:t>
            </a:r>
            <a:r>
              <a:rPr lang="zh-TW" altLang="en-US" dirty="0"/>
              <a:t>經政府機關許可。</a:t>
            </a:r>
          </a:p>
          <a:p>
            <a:pPr algn="just"/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211711"/>
            <a:ext cx="2817346" cy="28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8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p.25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老闆說了</a:t>
            </a:r>
            <a:r>
              <a:rPr lang="zh-TW" altLang="en-US" dirty="0" smtClean="0"/>
              <a:t>算</a:t>
            </a:r>
            <a:r>
              <a:rPr lang="zh-TW" altLang="en-US" dirty="0"/>
              <a:t>？</a:t>
            </a:r>
            <a:r>
              <a:rPr lang="zh-TW" altLang="en-US" dirty="0" smtClean="0"/>
              <a:t>契約</a:t>
            </a:r>
            <a:r>
              <a:rPr lang="zh-TW" altLang="en-US" dirty="0"/>
              <a:t>自由的限制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92814" cy="2664296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0" dirty="0">
                <a:solidFill>
                  <a:srgbClr val="256EFF"/>
                </a:solidFill>
              </a:rPr>
              <a:t>契約自由原則</a:t>
            </a:r>
          </a:p>
          <a:p>
            <a:pPr algn="just" hangingPunct="0"/>
            <a:r>
              <a:rPr lang="zh-TW" altLang="en-US" spc="0" dirty="0"/>
              <a:t>但若契約自由其</a:t>
            </a:r>
            <a:r>
              <a:rPr lang="zh-TW" altLang="en-US" b="1" spc="0" dirty="0">
                <a:solidFill>
                  <a:srgbClr val="FF495C"/>
                </a:solidFill>
              </a:rPr>
              <a:t>有違公共秩序或善良風俗</a:t>
            </a:r>
            <a:r>
              <a:rPr lang="zh-TW" altLang="en-US" spc="0" dirty="0" smtClean="0"/>
              <a:t>，即須</a:t>
            </a:r>
            <a:r>
              <a:rPr lang="zh-TW" altLang="en-US" spc="0" dirty="0"/>
              <a:t>以公權力阻止。</a:t>
            </a:r>
            <a:endParaRPr lang="en-US" altLang="zh-TW" spc="0" dirty="0"/>
          </a:p>
          <a:p>
            <a:pPr algn="just" hangingPunct="0"/>
            <a:r>
              <a:rPr lang="zh-TW" altLang="en-US" spc="-150" dirty="0" smtClean="0"/>
              <a:t>如</a:t>
            </a:r>
            <a:r>
              <a:rPr lang="zh-TW" altLang="en-US" spc="-150" dirty="0"/>
              <a:t>：</a:t>
            </a:r>
            <a:r>
              <a:rPr lang="zh-TW" altLang="en-US" spc="-150" dirty="0" smtClean="0"/>
              <a:t>「</a:t>
            </a:r>
            <a:r>
              <a:rPr lang="zh-TW" altLang="en-US" spc="-150" dirty="0"/>
              <a:t>器官買賣」有害公序良俗，非法律</a:t>
            </a:r>
            <a:r>
              <a:rPr lang="zh-TW" altLang="en-US" spc="-150" dirty="0" smtClean="0"/>
              <a:t>所允許</a:t>
            </a:r>
            <a:r>
              <a:rPr lang="zh-TW" altLang="en-US" spc="-150" dirty="0"/>
              <a:t>。</a:t>
            </a:r>
          </a:p>
          <a:p>
            <a:pPr algn="just" hangingPunct="0"/>
            <a:endParaRPr lang="zh-TW" altLang="en-US" spc="0" dirty="0"/>
          </a:p>
          <a:p>
            <a:pPr algn="just" hangingPunct="0"/>
            <a:endParaRPr lang="zh-TW" altLang="en-US" spc="0" dirty="0"/>
          </a:p>
        </p:txBody>
      </p:sp>
    </p:spTree>
    <p:extLst>
      <p:ext uri="{BB962C8B-B14F-4D97-AF65-F5344CB8AC3E}">
        <p14:creationId xmlns:p14="http://schemas.microsoft.com/office/powerpoint/2010/main" val="113031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p.25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 smtClean="0"/>
              <a:t>法弟放學</a:t>
            </a:r>
            <a:r>
              <a:rPr lang="zh-TW" altLang="en-US" dirty="0"/>
              <a:t>回家後，上皮皮拍賣購買登山</a:t>
            </a:r>
            <a:r>
              <a:rPr lang="zh-TW" altLang="en-US" dirty="0" smtClean="0"/>
              <a:t>背包</a:t>
            </a:r>
            <a:r>
              <a:rPr lang="zh-TW" altLang="en-US" dirty="0"/>
              <a:t>，收到貨品後覺得不喜歡</a:t>
            </a:r>
            <a:r>
              <a:rPr lang="zh-TW" altLang="en-US" dirty="0" smtClean="0"/>
              <a:t>，請問該</a:t>
            </a:r>
            <a:r>
              <a:rPr lang="zh-TW" altLang="en-US" dirty="0"/>
              <a:t>如何</a:t>
            </a:r>
            <a:r>
              <a:rPr lang="zh-TW" altLang="en-US" dirty="0" smtClean="0"/>
              <a:t>處理？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261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p.28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 hangingPunct="0"/>
            <a:r>
              <a:rPr lang="zh-TW" altLang="en-US" dirty="0" smtClean="0"/>
              <a:t>屬</a:t>
            </a:r>
            <a:r>
              <a:rPr lang="zh-TW" altLang="en-US" dirty="0"/>
              <a:t>通訊交易，</a:t>
            </a:r>
            <a:r>
              <a:rPr lang="zh-TW" altLang="en-US" dirty="0" smtClean="0"/>
              <a:t>法弟可</a:t>
            </a:r>
            <a:r>
              <a:rPr lang="zh-TW" altLang="en-US" dirty="0"/>
              <a:t>於</a:t>
            </a:r>
            <a:r>
              <a:rPr lang="en-US" altLang="zh-TW" b="1" dirty="0">
                <a:solidFill>
                  <a:srgbClr val="FF495C"/>
                </a:solidFill>
              </a:rPr>
              <a:t>7</a:t>
            </a:r>
            <a:r>
              <a:rPr lang="zh-TW" altLang="en-US" b="1" dirty="0">
                <a:solidFill>
                  <a:srgbClr val="FF495C"/>
                </a:solidFill>
              </a:rPr>
              <a:t>日內</a:t>
            </a:r>
            <a:r>
              <a:rPr lang="zh-TW" altLang="en-US" dirty="0"/>
              <a:t>把登山</a:t>
            </a:r>
            <a:r>
              <a:rPr lang="zh-TW" altLang="en-US" dirty="0" smtClean="0"/>
              <a:t>背包寄</a:t>
            </a:r>
            <a:r>
              <a:rPr lang="zh-TW" altLang="en-US" dirty="0"/>
              <a:t>回賣家，即可解除契約，不用付款或</a:t>
            </a:r>
            <a:r>
              <a:rPr lang="zh-TW" altLang="en-US" dirty="0" smtClean="0"/>
              <a:t>要求</a:t>
            </a:r>
            <a:r>
              <a:rPr lang="zh-TW" altLang="en-US" dirty="0"/>
              <a:t>退回款項。</a:t>
            </a:r>
          </a:p>
          <a:p>
            <a:pPr algn="just" hangingPunct="0"/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907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消費者保護</a:t>
            </a:r>
            <a:r>
              <a:rPr lang="zh-TW" altLang="en-US" dirty="0" smtClean="0"/>
              <a:t>法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9" y="555526"/>
            <a:ext cx="645688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4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4320480" cy="647774"/>
          </a:xfrm>
        </p:spPr>
        <p:txBody>
          <a:bodyPr/>
          <a:lstStyle/>
          <a:p>
            <a:r>
              <a:rPr lang="zh-TW" altLang="en-US" dirty="0" smtClean="0"/>
              <a:t>禮券</a:t>
            </a:r>
            <a:r>
              <a:rPr lang="zh-TW" altLang="en-US" dirty="0"/>
              <a:t>禁註「使用期限」  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：禮券禁註「使用期限」 最快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月底上路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(02:06)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新聞 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95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定型化契約條款如有疑義時，應為</a:t>
            </a:r>
            <a:r>
              <a:rPr lang="zh-TW" altLang="en-US" b="1" dirty="0">
                <a:solidFill>
                  <a:srgbClr val="FF495C"/>
                </a:solidFill>
              </a:rPr>
              <a:t>有利於消費者之解釋</a:t>
            </a:r>
            <a:r>
              <a:rPr lang="zh-TW" altLang="en-US" dirty="0"/>
              <a:t>。</a:t>
            </a:r>
          </a:p>
          <a:p>
            <a:pPr marL="503238"/>
            <a:r>
              <a:rPr lang="zh-TW" altLang="en-US" b="1" dirty="0">
                <a:sym typeface="Wingdings 3"/>
              </a:rPr>
              <a:t></a:t>
            </a:r>
            <a:r>
              <a:rPr lang="zh-TW" altLang="en-US" dirty="0"/>
              <a:t>定型化契約中之條款</a:t>
            </a:r>
            <a:r>
              <a:rPr lang="zh-TW" altLang="en-US" b="1" dirty="0">
                <a:solidFill>
                  <a:srgbClr val="FF495C"/>
                </a:solidFill>
              </a:rPr>
              <a:t>違反誠信原則</a:t>
            </a:r>
            <a:r>
              <a:rPr lang="zh-TW" altLang="en-US" dirty="0"/>
              <a:t>，對消費者顯失公平者，</a:t>
            </a:r>
            <a:r>
              <a:rPr lang="zh-TW" altLang="en-US" b="1" dirty="0">
                <a:solidFill>
                  <a:srgbClr val="FF495C"/>
                </a:solidFill>
              </a:rPr>
              <a:t>無效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消費者保護法</a:t>
            </a:r>
          </a:p>
          <a:p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5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zh-TW" altLang="en-US" dirty="0"/>
              <a:t>廠商不得</a:t>
            </a:r>
            <a:r>
              <a:rPr lang="zh-TW" altLang="en-US" b="1" dirty="0">
                <a:solidFill>
                  <a:srgbClr val="FF495C"/>
                </a:solidFill>
              </a:rPr>
              <a:t>預先約定限制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FF495C"/>
                </a:solidFill>
              </a:rPr>
              <a:t>免除</a:t>
            </a:r>
            <a:r>
              <a:rPr lang="zh-TW" altLang="en-US" dirty="0"/>
              <a:t>本法所定企業經營者對消費者或第三人之</a:t>
            </a:r>
            <a:r>
              <a:rPr lang="zh-TW" altLang="en-US" b="1" dirty="0">
                <a:solidFill>
                  <a:srgbClr val="FF495C"/>
                </a:solidFill>
              </a:rPr>
              <a:t>損害賠償責任</a:t>
            </a:r>
            <a:r>
              <a:rPr lang="zh-TW" altLang="en-US" dirty="0"/>
              <a:t>。</a:t>
            </a:r>
          </a:p>
          <a:p>
            <a:pPr marL="534988"/>
            <a:r>
              <a:rPr lang="en-US" altLang="zh-TW" dirty="0">
                <a:sym typeface="Wingdings 3"/>
              </a:rPr>
              <a:t>Ex</a:t>
            </a:r>
            <a:r>
              <a:rPr lang="zh-TW" altLang="en-US" dirty="0">
                <a:sym typeface="Wingdings 3"/>
              </a:rPr>
              <a:t>：商店標示「貨品售出概不負責」，仍應</a:t>
            </a:r>
            <a:r>
              <a:rPr lang="zh-TW" altLang="en-US" dirty="0" smtClean="0">
                <a:sym typeface="Wingdings 3"/>
              </a:rPr>
              <a:t>負瑕疵</a:t>
            </a:r>
            <a:r>
              <a:rPr lang="zh-TW" altLang="en-US" dirty="0">
                <a:sym typeface="Wingdings 3"/>
              </a:rPr>
              <a:t>商品之</a:t>
            </a:r>
            <a:r>
              <a:rPr lang="zh-TW" altLang="en-US" b="1" dirty="0">
                <a:solidFill>
                  <a:srgbClr val="FF495C"/>
                </a:solidFill>
                <a:sym typeface="Wingdings 3"/>
              </a:rPr>
              <a:t>賠償責任 </a:t>
            </a:r>
            <a:r>
              <a:rPr lang="zh-TW" altLang="en-US" dirty="0">
                <a:sym typeface="Wingdings 3"/>
              </a:rPr>
              <a:t>。</a:t>
            </a: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消費者保護法</a:t>
            </a:r>
          </a:p>
          <a:p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0230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zh-TW" altLang="en-US" dirty="0"/>
              <a:t>通訊交易及訪問買賣之消費者，得於收受商品或服務後</a:t>
            </a:r>
            <a:r>
              <a:rPr lang="zh-TW" altLang="en-US" b="1" dirty="0">
                <a:solidFill>
                  <a:srgbClr val="FF495C"/>
                </a:solidFill>
              </a:rPr>
              <a:t>七日內</a:t>
            </a:r>
            <a:r>
              <a:rPr lang="zh-TW" altLang="en-US" dirty="0"/>
              <a:t>，以</a:t>
            </a:r>
            <a:r>
              <a:rPr lang="zh-TW" altLang="en-US" b="1" dirty="0">
                <a:solidFill>
                  <a:srgbClr val="FF495C"/>
                </a:solidFill>
              </a:rPr>
              <a:t>退回商品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FF495C"/>
                </a:solidFill>
              </a:rPr>
              <a:t>書面通知</a:t>
            </a:r>
            <a:r>
              <a:rPr lang="zh-TW" altLang="en-US" dirty="0"/>
              <a:t>方式</a:t>
            </a:r>
            <a:r>
              <a:rPr lang="zh-TW" altLang="en-US" b="1" dirty="0">
                <a:solidFill>
                  <a:srgbClr val="FF495C"/>
                </a:solidFill>
              </a:rPr>
              <a:t>解除契約</a:t>
            </a:r>
            <a:r>
              <a:rPr lang="zh-TW" altLang="en-US" dirty="0"/>
              <a:t>。</a:t>
            </a:r>
          </a:p>
          <a:p>
            <a:pPr marL="449263"/>
            <a:r>
              <a:rPr lang="zh-TW" altLang="en-US" dirty="0"/>
              <a:t> →無須說明理由及負擔任何費用。</a:t>
            </a: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消費者保護法</a:t>
            </a:r>
          </a:p>
          <a:p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171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p.25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一、消費者保護法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zh-TW" altLang="en-US" dirty="0"/>
              <a:t>通訊交易及訪問買賣之消費者，得於收受商品或服務後</a:t>
            </a:r>
            <a:r>
              <a:rPr lang="zh-TW" altLang="en-US" b="1" dirty="0">
                <a:solidFill>
                  <a:srgbClr val="FF495C"/>
                </a:solidFill>
              </a:rPr>
              <a:t>七日內</a:t>
            </a:r>
            <a:r>
              <a:rPr lang="zh-TW" altLang="en-US" dirty="0"/>
              <a:t>，以</a:t>
            </a:r>
            <a:r>
              <a:rPr lang="zh-TW" altLang="en-US" b="1" dirty="0">
                <a:solidFill>
                  <a:srgbClr val="FF495C"/>
                </a:solidFill>
              </a:rPr>
              <a:t>退回商品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FF495C"/>
                </a:solidFill>
              </a:rPr>
              <a:t>書面通知</a:t>
            </a:r>
            <a:r>
              <a:rPr lang="zh-TW" altLang="en-US" dirty="0"/>
              <a:t>方式</a:t>
            </a:r>
            <a:r>
              <a:rPr lang="zh-TW" altLang="en-US" b="1" dirty="0">
                <a:solidFill>
                  <a:srgbClr val="FF495C"/>
                </a:solidFill>
              </a:rPr>
              <a:t>解除契約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 →無須說明理由及負擔任何費用。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749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p.26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蝦拚學消費保障</a:t>
            </a:r>
          </a:p>
          <a:p>
            <a:endParaRPr lang="zh-TW" altLang="en-US" dirty="0"/>
          </a:p>
        </p:txBody>
      </p:sp>
      <p:grpSp>
        <p:nvGrpSpPr>
          <p:cNvPr id="71" name="群組 70"/>
          <p:cNvGrpSpPr/>
          <p:nvPr/>
        </p:nvGrpSpPr>
        <p:grpSpPr>
          <a:xfrm>
            <a:off x="251520" y="3075806"/>
            <a:ext cx="1224136" cy="1499974"/>
            <a:chOff x="251520" y="3075806"/>
            <a:chExt cx="1224136" cy="1499974"/>
          </a:xfrm>
        </p:grpSpPr>
        <p:pic>
          <p:nvPicPr>
            <p:cNvPr id="11" name="內容版面配置區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3075806"/>
              <a:ext cx="968185" cy="815955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251520" y="3867894"/>
              <a:ext cx="12241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易腐敗、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保存期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短或解約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時即將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逾期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。如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 現做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餐盒、蔬果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蛋糕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、鮮奶。</a:t>
              </a:r>
            </a:p>
          </p:txBody>
        </p:sp>
      </p:grpSp>
      <p:grpSp>
        <p:nvGrpSpPr>
          <p:cNvPr id="72" name="群組 71"/>
          <p:cNvGrpSpPr/>
          <p:nvPr/>
        </p:nvGrpSpPr>
        <p:grpSpPr>
          <a:xfrm>
            <a:off x="1547664" y="3075806"/>
            <a:ext cx="1152128" cy="1512168"/>
            <a:chOff x="1547664" y="3075806"/>
            <a:chExt cx="1152128" cy="1512168"/>
          </a:xfrm>
        </p:grpSpPr>
        <p:pic>
          <p:nvPicPr>
            <p:cNvPr id="10" name="內容版面配置區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749" y="3075806"/>
              <a:ext cx="806450" cy="861434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1547664" y="3880088"/>
              <a:ext cx="11521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客製化商品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或服務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。如：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印有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個人相片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內容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的衣、物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、刻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製印章。</a:t>
              </a:r>
            </a:p>
          </p:txBody>
        </p:sp>
      </p:grpSp>
      <p:grpSp>
        <p:nvGrpSpPr>
          <p:cNvPr id="73" name="群組 72"/>
          <p:cNvGrpSpPr/>
          <p:nvPr/>
        </p:nvGrpSpPr>
        <p:grpSpPr>
          <a:xfrm>
            <a:off x="2771800" y="3075806"/>
            <a:ext cx="1020535" cy="1362526"/>
            <a:chOff x="2771800" y="3075806"/>
            <a:chExt cx="1020535" cy="1362526"/>
          </a:xfrm>
        </p:grpSpPr>
        <p:pic>
          <p:nvPicPr>
            <p:cNvPr id="9" name="內容版面配置區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243" y="3075806"/>
              <a:ext cx="884419" cy="87831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2771800" y="3884334"/>
              <a:ext cx="10205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報紙、期刊或</a:t>
              </a:r>
            </a:p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雜誌。如：時</a:t>
              </a:r>
            </a:p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報週刊。</a:t>
              </a:r>
            </a:p>
          </p:txBody>
        </p:sp>
      </p:grpSp>
      <p:grpSp>
        <p:nvGrpSpPr>
          <p:cNvPr id="74" name="群組 73"/>
          <p:cNvGrpSpPr/>
          <p:nvPr/>
        </p:nvGrpSpPr>
        <p:grpSpPr>
          <a:xfrm>
            <a:off x="3923928" y="3075806"/>
            <a:ext cx="1224136" cy="1531912"/>
            <a:chOff x="3923928" y="3075806"/>
            <a:chExt cx="1224136" cy="1531912"/>
          </a:xfrm>
        </p:grpSpPr>
        <p:pic>
          <p:nvPicPr>
            <p:cNvPr id="8" name="內容版面配置區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706" y="3075806"/>
              <a:ext cx="899410" cy="887255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3923928" y="3899832"/>
              <a:ext cx="12241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消費者已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啟封的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影音商品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或電腦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軟體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。如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：音樂</a:t>
              </a:r>
              <a:r>
                <a:rPr lang="en-US" altLang="zh-TW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CD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en-US" altLang="zh-TW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DVD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影片。</a:t>
              </a:r>
            </a:p>
          </p:txBody>
        </p:sp>
      </p:grpSp>
      <p:grpSp>
        <p:nvGrpSpPr>
          <p:cNvPr id="75" name="群組 74"/>
          <p:cNvGrpSpPr/>
          <p:nvPr/>
        </p:nvGrpSpPr>
        <p:grpSpPr>
          <a:xfrm>
            <a:off x="5297562" y="3075806"/>
            <a:ext cx="1008112" cy="1666056"/>
            <a:chOff x="5297562" y="3075806"/>
            <a:chExt cx="1008112" cy="1666056"/>
          </a:xfrm>
        </p:grpSpPr>
        <p:pic>
          <p:nvPicPr>
            <p:cNvPr id="7" name="內容版面配置區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4160" y="3075806"/>
              <a:ext cx="854439" cy="921572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5297562" y="3880088"/>
              <a:ext cx="100811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無形數位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商品內容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或線上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服務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。如：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電子書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、線上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掃毒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、線上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金融匯款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  <p:grpSp>
        <p:nvGrpSpPr>
          <p:cNvPr id="76" name="群組 75"/>
          <p:cNvGrpSpPr/>
          <p:nvPr/>
        </p:nvGrpSpPr>
        <p:grpSpPr>
          <a:xfrm>
            <a:off x="6300192" y="3075806"/>
            <a:ext cx="1224136" cy="1358280"/>
            <a:chOff x="6300192" y="3075806"/>
            <a:chExt cx="1224136" cy="1358280"/>
          </a:xfrm>
        </p:grpSpPr>
        <p:pic>
          <p:nvPicPr>
            <p:cNvPr id="6" name="內容版面配置區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4643" y="3075806"/>
              <a:ext cx="822957" cy="835149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6300192" y="3880088"/>
              <a:ext cx="12241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已拆封的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個人衛生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用品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。如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：內衣褲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、刮鬍刀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  <p:grpSp>
        <p:nvGrpSpPr>
          <p:cNvPr id="77" name="群組 76"/>
          <p:cNvGrpSpPr/>
          <p:nvPr/>
        </p:nvGrpSpPr>
        <p:grpSpPr>
          <a:xfrm>
            <a:off x="7596336" y="3075806"/>
            <a:ext cx="1210452" cy="1224136"/>
            <a:chOff x="7596336" y="3075806"/>
            <a:chExt cx="1210452" cy="1224136"/>
          </a:xfrm>
        </p:grpSpPr>
        <p:pic>
          <p:nvPicPr>
            <p:cNvPr id="5" name="內容版面配置區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3644" y="3075806"/>
              <a:ext cx="1063144" cy="886966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7596336" y="3899832"/>
              <a:ext cx="108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國際航空</a:t>
              </a:r>
              <a:r>
                <a:rPr lang="zh-TW" altLang="en-US" sz="1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客運服務。如：機票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  <p:sp>
        <p:nvSpPr>
          <p:cNvPr id="20" name="圓角矩形 19"/>
          <p:cNvSpPr/>
          <p:nvPr/>
        </p:nvSpPr>
        <p:spPr>
          <a:xfrm>
            <a:off x="2627784" y="2283718"/>
            <a:ext cx="3744416" cy="504056"/>
          </a:xfrm>
          <a:prstGeom prst="roundRect">
            <a:avLst/>
          </a:prstGeom>
          <a:solidFill>
            <a:srgbClr val="7B7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網購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大商品</a:t>
            </a:r>
            <a:r>
              <a:rPr lang="zh-TW" altLang="en-US" b="1" dirty="0">
                <a:solidFill>
                  <a:srgbClr val="FFF4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不適用</a:t>
            </a:r>
            <a:r>
              <a:rPr lang="zh-TW" altLang="en-US" sz="3200" b="1" dirty="0">
                <a:solidFill>
                  <a:srgbClr val="FFF4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７</a:t>
            </a:r>
            <a:r>
              <a:rPr lang="zh-TW" altLang="en-US" b="1" dirty="0">
                <a:solidFill>
                  <a:srgbClr val="FFF4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天鑑賞期</a:t>
            </a:r>
          </a:p>
        </p:txBody>
      </p:sp>
      <p:cxnSp>
        <p:nvCxnSpPr>
          <p:cNvPr id="22" name="肘形接點 21"/>
          <p:cNvCxnSpPr>
            <a:stCxn id="20" idx="1"/>
            <a:endCxn id="10" idx="0"/>
          </p:cNvCxnSpPr>
          <p:nvPr/>
        </p:nvCxnSpPr>
        <p:spPr>
          <a:xfrm rot="10800000" flipV="1">
            <a:off x="1998974" y="2535746"/>
            <a:ext cx="628810" cy="540060"/>
          </a:xfrm>
          <a:prstGeom prst="bentConnector2">
            <a:avLst/>
          </a:prstGeom>
          <a:ln w="38100">
            <a:solidFill>
              <a:srgbClr val="7B7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接點 22"/>
          <p:cNvCxnSpPr/>
          <p:nvPr/>
        </p:nvCxnSpPr>
        <p:spPr>
          <a:xfrm rot="10800000" flipV="1">
            <a:off x="899592" y="2427734"/>
            <a:ext cx="2140936" cy="648072"/>
          </a:xfrm>
          <a:prstGeom prst="bentConnector3">
            <a:avLst>
              <a:gd name="adj1" fmla="val 104278"/>
            </a:avLst>
          </a:prstGeom>
          <a:ln w="38100">
            <a:solidFill>
              <a:srgbClr val="7B7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接點 30"/>
          <p:cNvCxnSpPr>
            <a:stCxn id="20" idx="3"/>
          </p:cNvCxnSpPr>
          <p:nvPr/>
        </p:nvCxnSpPr>
        <p:spPr>
          <a:xfrm>
            <a:off x="6372200" y="2535746"/>
            <a:ext cx="1771675" cy="540829"/>
          </a:xfrm>
          <a:prstGeom prst="bentConnector3">
            <a:avLst>
              <a:gd name="adj1" fmla="val 101074"/>
            </a:avLst>
          </a:prstGeom>
          <a:ln w="38100">
            <a:solidFill>
              <a:srgbClr val="7B7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接點 33"/>
          <p:cNvCxnSpPr>
            <a:endCxn id="6" idx="0"/>
          </p:cNvCxnSpPr>
          <p:nvPr/>
        </p:nvCxnSpPr>
        <p:spPr>
          <a:xfrm>
            <a:off x="6372200" y="2643758"/>
            <a:ext cx="583922" cy="432048"/>
          </a:xfrm>
          <a:prstGeom prst="bentConnector2">
            <a:avLst/>
          </a:prstGeom>
          <a:ln w="38100">
            <a:solidFill>
              <a:srgbClr val="7B7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>
            <a:off x="3275856" y="2715766"/>
            <a:ext cx="0" cy="360040"/>
          </a:xfrm>
          <a:prstGeom prst="line">
            <a:avLst/>
          </a:prstGeom>
          <a:ln w="38100">
            <a:solidFill>
              <a:srgbClr val="7B7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4427984" y="2787774"/>
            <a:ext cx="0" cy="360040"/>
          </a:xfrm>
          <a:prstGeom prst="line">
            <a:avLst/>
          </a:prstGeom>
          <a:ln w="38100">
            <a:solidFill>
              <a:srgbClr val="7B7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/>
          <p:nvPr/>
        </p:nvCxnSpPr>
        <p:spPr>
          <a:xfrm>
            <a:off x="5796136" y="2787774"/>
            <a:ext cx="0" cy="360040"/>
          </a:xfrm>
          <a:prstGeom prst="line">
            <a:avLst/>
          </a:prstGeom>
          <a:ln w="38100">
            <a:solidFill>
              <a:srgbClr val="7B7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24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蝦拚學</a:t>
            </a:r>
            <a:endParaRPr lang="en-US" altLang="zh-TW" dirty="0"/>
          </a:p>
          <a:p>
            <a:r>
              <a:rPr lang="zh-TW" altLang="en-US" dirty="0"/>
              <a:t>消費保障</a:t>
            </a:r>
          </a:p>
          <a:p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1637" t="1946" r="1903" b="1"/>
          <a:stretch/>
        </p:blipFill>
        <p:spPr>
          <a:xfrm>
            <a:off x="2349" y="720855"/>
            <a:ext cx="6441859" cy="368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4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公平交易</a:t>
            </a:r>
            <a:r>
              <a:rPr lang="zh-TW" altLang="en-US" dirty="0" smtClean="0"/>
              <a:t>法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935"/>
            <a:ext cx="6442339" cy="380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64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p.27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二、公平交易法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zh-TW" altLang="en-US" dirty="0"/>
              <a:t>獨占之事業不得對商品價格或服務報酬，</a:t>
            </a:r>
            <a:r>
              <a:rPr lang="zh-TW" altLang="en-US" b="1" dirty="0">
                <a:solidFill>
                  <a:srgbClr val="FF495C"/>
                </a:solidFill>
              </a:rPr>
              <a:t>為不當之決定、維持或變更</a:t>
            </a:r>
            <a:r>
              <a:rPr lang="zh-TW" altLang="en-US" dirty="0"/>
              <a:t>。</a:t>
            </a:r>
          </a:p>
          <a:p>
            <a:pPr marL="534988" algn="just"/>
            <a:r>
              <a:rPr lang="en-US" altLang="zh-TW" dirty="0"/>
              <a:t>Ex</a:t>
            </a:r>
            <a:r>
              <a:rPr lang="zh-TW" altLang="en-US" dirty="0"/>
              <a:t>：自來水公司</a:t>
            </a:r>
            <a:r>
              <a:rPr lang="zh-TW" altLang="en-US" b="1" dirty="0">
                <a:solidFill>
                  <a:srgbClr val="FF495C"/>
                </a:solidFill>
              </a:rPr>
              <a:t>不得</a:t>
            </a:r>
            <a:r>
              <a:rPr lang="zh-TW" altLang="en-US" dirty="0"/>
              <a:t>仗其獨占市場的地位，</a:t>
            </a:r>
            <a:r>
              <a:rPr lang="zh-TW" altLang="en-US" b="1" dirty="0" smtClean="0">
                <a:solidFill>
                  <a:srgbClr val="FF495C"/>
                </a:solidFill>
              </a:rPr>
              <a:t>任意</a:t>
            </a:r>
            <a:r>
              <a:rPr lang="zh-TW" altLang="en-US" b="1" dirty="0">
                <a:solidFill>
                  <a:srgbClr val="FF495C"/>
                </a:solidFill>
              </a:rPr>
              <a:t>提高價格</a:t>
            </a:r>
            <a:r>
              <a:rPr lang="zh-TW" altLang="en-US" dirty="0"/>
              <a:t>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36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p.27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二、公平交易法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/>
          <a:lstStyle/>
          <a:p>
            <a:pPr marL="514350" indent="-514350" algn="just">
              <a:buFont typeface="+mj-lt"/>
              <a:buAutoNum type="arabicPeriod" startAt="2"/>
            </a:pPr>
            <a:r>
              <a:rPr lang="zh-TW" altLang="en-US" dirty="0"/>
              <a:t>事業不得為</a:t>
            </a:r>
            <a:r>
              <a:rPr lang="zh-TW" altLang="en-US" b="1" dirty="0">
                <a:solidFill>
                  <a:srgbClr val="FF495C"/>
                </a:solidFill>
              </a:rPr>
              <a:t>聯合行為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34988" algn="just"/>
            <a:r>
              <a:rPr lang="en-US" altLang="zh-TW" dirty="0"/>
              <a:t>Ex</a:t>
            </a:r>
            <a:r>
              <a:rPr lang="zh-TW" altLang="en-US" dirty="0"/>
              <a:t>：台塑石油公司與台灣中油公司曾因為</a:t>
            </a:r>
            <a:r>
              <a:rPr lang="zh-TW" altLang="en-US" b="1" dirty="0" smtClean="0">
                <a:solidFill>
                  <a:srgbClr val="FF495C"/>
                </a:solidFill>
              </a:rPr>
              <a:t>聯合漲價</a:t>
            </a:r>
            <a:r>
              <a:rPr lang="zh-TW" altLang="en-US" dirty="0"/>
              <a:t>被公平交易委員會處罰。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24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608" r="36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463727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衛生紙齊</a:t>
            </a:r>
            <a:r>
              <a:rPr lang="zh-TW" altLang="zh-TW" sz="3200" dirty="0" smtClean="0">
                <a:hlinkClick r:id="rId2"/>
              </a:rPr>
              <a:t>漲</a:t>
            </a:r>
            <a:r>
              <a:rPr lang="zh-TW" altLang="en-US" sz="3200" dirty="0">
                <a:hlinkClick r:id="rId2"/>
              </a:rPr>
              <a:t>！</a:t>
            </a:r>
            <a:r>
              <a:rPr lang="zh-TW" altLang="zh-TW" sz="3200" dirty="0" smtClean="0">
                <a:hlinkClick r:id="rId2"/>
              </a:rPr>
              <a:t>公平會</a:t>
            </a:r>
            <a:r>
              <a:rPr lang="zh-TW" altLang="en-US" sz="3200" dirty="0">
                <a:hlinkClick r:id="rId2"/>
              </a:rPr>
              <a:t>：</a:t>
            </a:r>
            <a:r>
              <a:rPr lang="zh-TW" altLang="zh-TW" sz="3200" dirty="0" smtClean="0">
                <a:hlinkClick r:id="rId2"/>
              </a:rPr>
              <a:t>觸</a:t>
            </a:r>
            <a:r>
              <a:rPr lang="zh-TW" altLang="zh-TW" sz="3200" dirty="0">
                <a:hlinkClick r:id="rId2"/>
              </a:rPr>
              <a:t>聯合行為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81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p.27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二、公平交易法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 startAt="3"/>
            </a:pPr>
            <a:r>
              <a:rPr lang="zh-TW" altLang="en-US" dirty="0"/>
              <a:t>事業不得限制其交易相對人，就供給之商品轉售與</a:t>
            </a:r>
            <a:r>
              <a:rPr lang="zh-TW" altLang="en-US" b="1" dirty="0" smtClean="0">
                <a:solidFill>
                  <a:srgbClr val="FF495C"/>
                </a:solidFill>
              </a:rPr>
              <a:t>第</a:t>
            </a:r>
            <a:r>
              <a:rPr lang="en-US" altLang="zh-TW" b="1" dirty="0" smtClean="0">
                <a:solidFill>
                  <a:srgbClr val="FF495C"/>
                </a:solidFill>
              </a:rPr>
              <a:t>3</a:t>
            </a:r>
            <a:r>
              <a:rPr lang="zh-TW" altLang="en-US" b="1" dirty="0" smtClean="0">
                <a:solidFill>
                  <a:srgbClr val="FF495C"/>
                </a:solidFill>
              </a:rPr>
              <a:t>人</a:t>
            </a:r>
            <a:r>
              <a:rPr lang="zh-TW" altLang="en-US" dirty="0"/>
              <a:t>或</a:t>
            </a:r>
            <a:r>
              <a:rPr lang="zh-TW" altLang="en-US" dirty="0" smtClean="0"/>
              <a:t>第</a:t>
            </a:r>
            <a:r>
              <a:rPr lang="en-US" altLang="zh-TW" dirty="0" smtClean="0"/>
              <a:t>3</a:t>
            </a:r>
            <a:r>
              <a:rPr lang="zh-TW" altLang="en-US" dirty="0" smtClean="0"/>
              <a:t>人</a:t>
            </a:r>
            <a:r>
              <a:rPr lang="zh-TW" altLang="en-US" dirty="0"/>
              <a:t>再轉售</a:t>
            </a:r>
            <a:r>
              <a:rPr lang="zh-TW" altLang="en-US" dirty="0" smtClean="0"/>
              <a:t>時不得限制代理商訂定的價格</a:t>
            </a:r>
            <a:r>
              <a:rPr lang="zh-TW" altLang="en-US" dirty="0"/>
              <a:t>。</a:t>
            </a:r>
          </a:p>
          <a:p>
            <a:pPr marL="503238" algn="just"/>
            <a:r>
              <a:rPr lang="en-US" altLang="zh-TW" dirty="0"/>
              <a:t>Ex</a:t>
            </a:r>
            <a:r>
              <a:rPr lang="zh-TW" altLang="en-US" dirty="0"/>
              <a:t>：蘋果公司</a:t>
            </a:r>
            <a:r>
              <a:rPr lang="zh-TW" altLang="en-US" dirty="0" smtClean="0"/>
              <a:t>對於</a:t>
            </a:r>
            <a:r>
              <a:rPr lang="en-US" altLang="zh-TW" dirty="0" err="1" smtClean="0"/>
              <a:t>iphone</a:t>
            </a:r>
            <a:r>
              <a:rPr lang="zh-TW" altLang="en-US" dirty="0" smtClean="0"/>
              <a:t>手機</a:t>
            </a:r>
            <a:r>
              <a:rPr lang="zh-TW" altLang="en-US" dirty="0"/>
              <a:t>，不得</a:t>
            </a:r>
            <a:r>
              <a:rPr lang="zh-TW" altLang="en-US" dirty="0" smtClean="0"/>
              <a:t>限制</a:t>
            </a:r>
            <a:r>
              <a:rPr lang="zh-TW" altLang="en-US" dirty="0"/>
              <a:t>臺</a:t>
            </a:r>
            <a:r>
              <a:rPr lang="zh-TW" altLang="en-US" dirty="0" smtClean="0"/>
              <a:t>灣</a:t>
            </a:r>
            <a:r>
              <a:rPr lang="zh-TW" altLang="en-US" dirty="0"/>
              <a:t>代理商應訂定的價格，以符合</a:t>
            </a:r>
            <a:r>
              <a:rPr lang="zh-TW" altLang="en-US" b="1" dirty="0" smtClean="0">
                <a:solidFill>
                  <a:srgbClr val="FF495C"/>
                </a:solidFill>
              </a:rPr>
              <a:t>自由競爭</a:t>
            </a:r>
            <a:r>
              <a:rPr lang="zh-TW" altLang="en-US" dirty="0" smtClean="0"/>
              <a:t>的</a:t>
            </a:r>
            <a:r>
              <a:rPr lang="zh-TW" altLang="en-US" dirty="0"/>
              <a:t>市場價格機制。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700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勞動基準</a:t>
            </a:r>
            <a:r>
              <a:rPr lang="zh-TW" altLang="en-US" dirty="0" smtClean="0"/>
              <a:t>法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510"/>
            <a:ext cx="6444158" cy="417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20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p.27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三、勞動基準法法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工資由</a:t>
            </a:r>
            <a:r>
              <a:rPr lang="zh-TW" altLang="en-US" b="1" dirty="0">
                <a:solidFill>
                  <a:srgbClr val="FF495C"/>
                </a:solidFill>
              </a:rPr>
              <a:t>勞雇雙方議定之</a:t>
            </a:r>
            <a:r>
              <a:rPr lang="zh-TW" altLang="en-US" dirty="0"/>
              <a:t>。但不得低於基本</a:t>
            </a:r>
            <a:endParaRPr lang="en-US" altLang="zh-TW" dirty="0"/>
          </a:p>
          <a:p>
            <a:r>
              <a:rPr lang="zh-TW" altLang="en-US" dirty="0"/>
              <a:t>     工資。</a:t>
            </a:r>
            <a:endParaRPr lang="en-US" altLang="zh-TW" dirty="0"/>
          </a:p>
          <a:p>
            <a:pPr marL="550863"/>
            <a:r>
              <a:rPr lang="en-US" altLang="zh-TW" dirty="0"/>
              <a:t>Ex</a:t>
            </a:r>
            <a:r>
              <a:rPr lang="zh-TW" altLang="en-US" dirty="0"/>
              <a:t>：現行基本工資為時薪新臺幣</a:t>
            </a:r>
            <a:r>
              <a:rPr lang="en-US" altLang="zh-TW" dirty="0" smtClean="0"/>
              <a:t>150</a:t>
            </a:r>
            <a:r>
              <a:rPr lang="zh-TW" altLang="en-US" dirty="0" smtClean="0"/>
              <a:t>元。</a:t>
            </a:r>
            <a:endParaRPr lang="zh-TW" altLang="en-US" dirty="0"/>
          </a:p>
          <a:p>
            <a:pPr marL="514350" indent="-514350">
              <a:buFont typeface="+mj-lt"/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9212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p.27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三、勞動基準法法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3384376"/>
          </a:xfrm>
        </p:spPr>
        <p:txBody>
          <a:bodyPr>
            <a:normAutofit/>
          </a:bodyPr>
          <a:lstStyle/>
          <a:p>
            <a:pPr marL="514350" indent="-514350" algn="just" hangingPunct="0">
              <a:buFont typeface="+mj-lt"/>
              <a:buAutoNum type="arabicPeriod" startAt="2"/>
            </a:pPr>
            <a:r>
              <a:rPr lang="zh-TW" altLang="en-US" spc="0" dirty="0" smtClean="0"/>
              <a:t>公司留用期間限制</a:t>
            </a:r>
            <a:r>
              <a:rPr lang="zh-TW" altLang="en-US" spc="0" dirty="0"/>
              <a:t>，</a:t>
            </a:r>
            <a:r>
              <a:rPr lang="zh-TW" altLang="en-US" spc="0" dirty="0" smtClean="0"/>
              <a:t>雇主</a:t>
            </a:r>
            <a:r>
              <a:rPr lang="zh-TW" altLang="en-US" spc="0" dirty="0"/>
              <a:t>如於技術生訓練契約內訂明</a:t>
            </a:r>
            <a:r>
              <a:rPr lang="zh-TW" altLang="en-US" b="1" spc="0" dirty="0">
                <a:solidFill>
                  <a:srgbClr val="FF495C"/>
                </a:solidFill>
              </a:rPr>
              <a:t>留用期間</a:t>
            </a:r>
            <a:r>
              <a:rPr lang="zh-TW" altLang="en-US" spc="0" dirty="0"/>
              <a:t>，應</a:t>
            </a:r>
            <a:r>
              <a:rPr lang="zh-TW" altLang="en-US" b="1" spc="0" dirty="0">
                <a:solidFill>
                  <a:srgbClr val="FF495C"/>
                </a:solidFill>
              </a:rPr>
              <a:t>不得超過其訓練期間</a:t>
            </a:r>
            <a:r>
              <a:rPr lang="zh-TW" altLang="en-US" spc="0" dirty="0"/>
              <a:t>。</a:t>
            </a:r>
          </a:p>
          <a:p>
            <a:pPr marL="527050" algn="just" hangingPunct="0"/>
            <a:r>
              <a:rPr lang="en-US" altLang="zh-TW" spc="0" dirty="0"/>
              <a:t>Ex</a:t>
            </a:r>
            <a:r>
              <a:rPr lang="zh-TW" altLang="en-US" spc="0" dirty="0"/>
              <a:t>：如</a:t>
            </a:r>
            <a:r>
              <a:rPr lang="zh-TW" altLang="en-US" spc="0" dirty="0" smtClean="0"/>
              <a:t>訓練</a:t>
            </a:r>
            <a:r>
              <a:rPr lang="en-US" altLang="zh-TW" spc="0" dirty="0" smtClean="0"/>
              <a:t>3</a:t>
            </a:r>
            <a:r>
              <a:rPr lang="zh-TW" altLang="en-US" spc="0" dirty="0" smtClean="0"/>
              <a:t>年</a:t>
            </a:r>
            <a:r>
              <a:rPr lang="zh-TW" altLang="en-US" spc="0" dirty="0"/>
              <a:t>，若契約內訂明訓練期滿後</a:t>
            </a:r>
            <a:r>
              <a:rPr lang="zh-TW" altLang="en-US" spc="0" dirty="0" smtClean="0"/>
              <a:t>應聘</a:t>
            </a:r>
            <a:r>
              <a:rPr lang="zh-TW" altLang="en-US" spc="0" dirty="0"/>
              <a:t>留在公司上班的最低服務年限，即</a:t>
            </a:r>
            <a:r>
              <a:rPr lang="zh-TW" altLang="en-US" spc="0" dirty="0" smtClean="0"/>
              <a:t>不得超過</a:t>
            </a:r>
            <a:r>
              <a:rPr lang="en-US" altLang="zh-TW" spc="0" dirty="0" smtClean="0"/>
              <a:t>3</a:t>
            </a:r>
            <a:r>
              <a:rPr lang="zh-TW" altLang="en-US" spc="0" dirty="0" smtClean="0"/>
              <a:t>年</a:t>
            </a:r>
            <a:r>
              <a:rPr lang="zh-TW" altLang="en-US" spc="0" dirty="0"/>
              <a:t>。</a:t>
            </a:r>
          </a:p>
          <a:p>
            <a:pPr algn="just" hangingPunct="0"/>
            <a:endParaRPr lang="zh-TW" altLang="en-US" spc="0" dirty="0"/>
          </a:p>
        </p:txBody>
      </p:sp>
    </p:spTree>
    <p:extLst>
      <p:ext uri="{BB962C8B-B14F-4D97-AF65-F5344CB8AC3E}">
        <p14:creationId xmlns:p14="http://schemas.microsoft.com/office/powerpoint/2010/main" val="344456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p.27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三、勞動基準法法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400"/>
            <a:ext cx="7992814" cy="2593614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3"/>
            </a:pPr>
            <a:r>
              <a:rPr lang="zh-TW" altLang="en-US" dirty="0"/>
              <a:t>勞動契約因不可歸責於勞工之事由而於最低服務年限屆滿前終止者，</a:t>
            </a:r>
            <a:r>
              <a:rPr lang="zh-TW" altLang="en-US" b="1" dirty="0">
                <a:solidFill>
                  <a:srgbClr val="FF495C"/>
                </a:solidFill>
              </a:rPr>
              <a:t>勞工不負違反最低服務年限約定或返還訓練費用之責任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0931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p.27</a:t>
            </a:r>
            <a:r>
              <a:rPr lang="zh-TW" altLang="en-US" dirty="0"/>
              <a:t>　壹、老闆說了算？契約自由的限制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三、勞動基準法法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66763" indent="-766763" algn="just"/>
            <a:r>
              <a:rPr lang="en-US" altLang="zh-TW" dirty="0"/>
              <a:t>Ex</a:t>
            </a:r>
            <a:r>
              <a:rPr lang="zh-TW" altLang="en-US" dirty="0"/>
              <a:t>：員工與公司簽約談好最低服務年限</a:t>
            </a:r>
            <a:r>
              <a:rPr lang="zh-TW" altLang="en-US" dirty="0" smtClean="0"/>
              <a:t>為</a:t>
            </a:r>
            <a:r>
              <a:rPr lang="en-US" altLang="zh-TW" dirty="0" smtClean="0"/>
              <a:t>5</a:t>
            </a:r>
            <a:r>
              <a:rPr lang="zh-TW" altLang="en-US" dirty="0" smtClean="0"/>
              <a:t>年，但服務</a:t>
            </a:r>
            <a:r>
              <a:rPr lang="en-US" altLang="zh-TW" dirty="0" smtClean="0"/>
              <a:t>3</a:t>
            </a:r>
            <a:r>
              <a:rPr lang="zh-TW" altLang="en-US" dirty="0" smtClean="0"/>
              <a:t>後</a:t>
            </a:r>
            <a:r>
              <a:rPr lang="zh-TW" altLang="en-US" dirty="0"/>
              <a:t>公司遷廠，員工不想去新</a:t>
            </a:r>
            <a:r>
              <a:rPr lang="zh-TW" altLang="en-US" dirty="0" smtClean="0"/>
              <a:t>廠址</a:t>
            </a:r>
            <a:r>
              <a:rPr lang="zh-TW" altLang="en-US" dirty="0"/>
              <a:t>上班，即無須賠償。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6174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sz="1200" dirty="0"/>
              <a:t>p.28</a:t>
            </a:r>
            <a:r>
              <a:rPr lang="zh-TW" altLang="en-US" sz="1200" dirty="0"/>
              <a:t>　貳、為何需要保障智慧財產權及</a:t>
            </a:r>
            <a:r>
              <a:rPr lang="zh-TW" altLang="en-US" sz="1200" dirty="0" smtClean="0"/>
              <a:t>如何衡</a:t>
            </a:r>
            <a:r>
              <a:rPr lang="zh-TW" altLang="en-US" sz="1200" dirty="0"/>
              <a:t>平</a:t>
            </a:r>
            <a:r>
              <a:rPr lang="zh-TW" altLang="en-US" sz="1200" dirty="0" smtClean="0"/>
              <a:t>智慧財產權</a:t>
            </a:r>
            <a:r>
              <a:rPr lang="zh-TW" altLang="en-US" sz="1200" dirty="0"/>
              <a:t>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為何需要保障智慧財產權及如何</a:t>
            </a:r>
            <a:endParaRPr lang="en-US" altLang="zh-TW" dirty="0"/>
          </a:p>
          <a:p>
            <a:r>
              <a:rPr lang="zh-TW" altLang="en-US" dirty="0"/>
              <a:t>　　　　衡</a:t>
            </a:r>
            <a:r>
              <a:rPr lang="zh-TW" altLang="en-US" dirty="0" smtClean="0"/>
              <a:t>平智慧財產權</a:t>
            </a:r>
            <a:r>
              <a:rPr lang="zh-TW" altLang="en-US" dirty="0"/>
              <a:t>與社會公益？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859782"/>
            <a:ext cx="7920806" cy="1944216"/>
          </a:xfrm>
        </p:spPr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一、智慧財產權的種類</a:t>
            </a:r>
            <a:endParaRPr lang="zh-TW" altLang="en-US" dirty="0"/>
          </a:p>
          <a:p>
            <a:r>
              <a:rPr lang="zh-TW" altLang="en-US" dirty="0">
                <a:hlinkClick r:id="rId3" action="ppaction://hlinksldjump"/>
              </a:rPr>
              <a:t>二、智慧財產權的限制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0006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p.28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一、智慧財產權的種類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 smtClean="0"/>
              <a:t>有</a:t>
            </a:r>
            <a:r>
              <a:rPr lang="zh-TW" altLang="en-US" b="1" dirty="0">
                <a:solidFill>
                  <a:srgbClr val="FF495C"/>
                </a:solidFill>
              </a:rPr>
              <a:t>專利權、商標權、</a:t>
            </a:r>
            <a:r>
              <a:rPr lang="zh-TW" altLang="en-US" b="1" dirty="0" smtClean="0">
                <a:solidFill>
                  <a:srgbClr val="FF495C"/>
                </a:solidFill>
              </a:rPr>
              <a:t>著作權三</a:t>
            </a:r>
            <a:r>
              <a:rPr lang="zh-TW" altLang="en-US" b="1" dirty="0">
                <a:solidFill>
                  <a:srgbClr val="FF495C"/>
                </a:solidFill>
              </a:rPr>
              <a:t>種</a:t>
            </a:r>
            <a:r>
              <a:rPr lang="zh-TW" altLang="en-US" dirty="0" smtClean="0"/>
              <a:t>。</a:t>
            </a:r>
          </a:p>
          <a:p>
            <a:r>
              <a:rPr lang="zh-TW" altLang="en-US" dirty="0" smtClean="0"/>
              <a:t>→我國已明文立法保護。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007" y="1803839"/>
            <a:ext cx="3487701" cy="324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p.28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你應該知道的智慧財產權</a:t>
            </a: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36006250"/>
              </p:ext>
            </p:extLst>
          </p:nvPr>
        </p:nvGraphicFramePr>
        <p:xfrm>
          <a:off x="539552" y="2614766"/>
          <a:ext cx="792004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著作權</a:t>
                      </a:r>
                      <a:endParaRPr lang="en-US" altLang="zh-TW" sz="28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just"/>
                      <a:r>
                        <a:rPr lang="zh-TW" altLang="en-US" sz="1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原始性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95D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文學、科學、藝術及學術的創作。具有原創性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著作人格權：公開發表權、姓名表示權、同一性保持</a:t>
                      </a:r>
                      <a:r>
                        <a:rPr lang="zh-TW" alt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權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</a:t>
                      </a:r>
                      <a:r>
                        <a:rPr lang="zh-TW" alt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禁止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不當</a:t>
                      </a:r>
                      <a:r>
                        <a:rPr lang="zh-TW" alt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修改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永久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/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創作性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95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著作人完成著作時即取得著作權</a:t>
                      </a:r>
                      <a:endParaRPr lang="zh-TW" altLang="en-US" sz="18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著作財產權：重製權、公開</a:t>
                      </a:r>
                      <a:r>
                        <a:rPr lang="zh-TW" alt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播送權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、公開上映權、改作權等</a:t>
                      </a:r>
                      <a:endParaRPr lang="zh-TW" altLang="en-US" sz="18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just"/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作者死後</a:t>
                      </a:r>
                      <a:r>
                        <a:rPr lang="en-US" altLang="zh-TW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50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285709" y="221171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</a:p>
        </p:txBody>
      </p:sp>
      <p:sp>
        <p:nvSpPr>
          <p:cNvPr id="10" name="矩形 9"/>
          <p:cNvSpPr/>
          <p:nvPr/>
        </p:nvSpPr>
        <p:spPr>
          <a:xfrm>
            <a:off x="1876156" y="22117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保護及如何取得</a:t>
            </a:r>
          </a:p>
        </p:txBody>
      </p:sp>
      <p:sp>
        <p:nvSpPr>
          <p:cNvPr id="11" name="矩形 10"/>
          <p:cNvSpPr/>
          <p:nvPr/>
        </p:nvSpPr>
        <p:spPr>
          <a:xfrm>
            <a:off x="6373941" y="221171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年限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94931"/>
            <a:ext cx="504056" cy="52189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767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p.28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你應該知道的智慧財產權</a:t>
            </a: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61821974"/>
              </p:ext>
            </p:extLst>
          </p:nvPr>
        </p:nvGraphicFramePr>
        <p:xfrm>
          <a:off x="539552" y="2614766"/>
          <a:ext cx="8064896" cy="2245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9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0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2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78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5096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專利權</a:t>
                      </a:r>
                      <a:endParaRPr lang="en-US" altLang="zh-TW" sz="28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just"/>
                      <a:r>
                        <a:rPr lang="zh-TW" altLang="en-US" sz="1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獨佔性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22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發明的新物品、新</a:t>
                      </a:r>
                      <a:r>
                        <a:rPr lang="zh-TW" altLang="en-US" sz="18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方法　須</a:t>
                      </a:r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向智慧財產局申請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發明專利權：馬桶發明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TW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20</a:t>
                      </a:r>
                      <a:r>
                        <a:rPr lang="zh-TW" alt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期滿不得申請展延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/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just"/>
                      <a:r>
                        <a:rPr lang="zh-TW" altLang="en-US" sz="1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價值性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22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新型專利權：改良馬桶自動掀蓋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TW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sz="18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95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設計專利權：改變馬桶外觀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285709" y="221171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</a:p>
        </p:txBody>
      </p:sp>
      <p:sp>
        <p:nvSpPr>
          <p:cNvPr id="10" name="矩形 9"/>
          <p:cNvSpPr/>
          <p:nvPr/>
        </p:nvSpPr>
        <p:spPr>
          <a:xfrm>
            <a:off x="1950903" y="22117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保護及如何取得</a:t>
            </a:r>
          </a:p>
        </p:txBody>
      </p:sp>
      <p:sp>
        <p:nvSpPr>
          <p:cNvPr id="11" name="矩形 10"/>
          <p:cNvSpPr/>
          <p:nvPr/>
        </p:nvSpPr>
        <p:spPr>
          <a:xfrm>
            <a:off x="6091440" y="221171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年限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" t="55595" r="93913" b="35063"/>
          <a:stretch/>
        </p:blipFill>
        <p:spPr>
          <a:xfrm>
            <a:off x="216738" y="3363839"/>
            <a:ext cx="555489" cy="57606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4018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p.28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你應該知道的智慧財產權</a:t>
            </a: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04057198"/>
              </p:ext>
            </p:extLst>
          </p:nvPr>
        </p:nvGraphicFramePr>
        <p:xfrm>
          <a:off x="539552" y="2630750"/>
          <a:ext cx="8064896" cy="1706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1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9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78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35936">
                <a:tc rowSpan="2">
                  <a:txBody>
                    <a:bodyPr/>
                    <a:lstStyle/>
                    <a:p>
                      <a:pPr algn="just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商標權</a:t>
                      </a:r>
                      <a:r>
                        <a:rPr lang="zh-TW" altLang="en-US" sz="18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識別性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6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具有識別性商品或服務之</a:t>
                      </a:r>
                      <a:r>
                        <a:rPr lang="zh-TW" altLang="en-US" sz="18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標誌</a:t>
                      </a:r>
                      <a:r>
                        <a:rPr lang="zh-TW" altLang="en-US" sz="18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須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向智慧財產局登記</a:t>
                      </a:r>
                      <a:endParaRPr lang="zh-TW" altLang="en-US" sz="18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以文字、圖形、記號、顏色、立體形狀、動態等所組成。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一次</a:t>
                      </a:r>
                      <a:r>
                        <a:rPr lang="en-US" altLang="zh-TW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年，可展延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sz="18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95D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572000" y="231350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</a:p>
        </p:txBody>
      </p:sp>
      <p:sp>
        <p:nvSpPr>
          <p:cNvPr id="10" name="矩形 9"/>
          <p:cNvSpPr/>
          <p:nvPr/>
        </p:nvSpPr>
        <p:spPr>
          <a:xfrm>
            <a:off x="1950903" y="231350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保護及如何取得</a:t>
            </a:r>
          </a:p>
        </p:txBody>
      </p:sp>
      <p:sp>
        <p:nvSpPr>
          <p:cNvPr id="11" name="矩形 10"/>
          <p:cNvSpPr/>
          <p:nvPr/>
        </p:nvSpPr>
        <p:spPr>
          <a:xfrm>
            <a:off x="6588224" y="231350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年限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9"/>
          <a:stretch/>
        </p:blipFill>
        <p:spPr>
          <a:xfrm>
            <a:off x="309282" y="2682837"/>
            <a:ext cx="439865" cy="5000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0965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580" r="858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399831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「藍眼淚」商標被撤銷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智</a:t>
            </a:r>
            <a:r>
              <a:rPr lang="zh-TW" altLang="zh-TW" sz="3200" dirty="0">
                <a:hlinkClick r:id="rId2"/>
              </a:rPr>
              <a:t>財局：註冊商品不妥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2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4143" r="414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535735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網紅商機大！理科太太、阿滴、黃阿瑪註冊商標</a:t>
            </a:r>
            <a:endParaRPr lang="zh-TW" altLang="zh-TW" sz="3200" b="1" dirty="0">
              <a:hlinkClick r:id="rId2"/>
            </a:endParaRPr>
          </a:p>
          <a:p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455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p.28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二、智慧財產權的限制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664296"/>
          </a:xfrm>
        </p:spPr>
        <p:txBody>
          <a:bodyPr/>
          <a:lstStyle/>
          <a:p>
            <a:pPr algn="just" hangingPunct="0"/>
            <a:r>
              <a:rPr lang="zh-TW" altLang="en-US" b="1" dirty="0">
                <a:solidFill>
                  <a:srgbClr val="FF495C"/>
                </a:solidFill>
              </a:rPr>
              <a:t>智慧財產權的保護</a:t>
            </a:r>
            <a:r>
              <a:rPr lang="zh-TW" altLang="en-US" dirty="0"/>
              <a:t>是當今世界各國的</a:t>
            </a:r>
            <a:r>
              <a:rPr lang="zh-TW" altLang="en-US" b="1" dirty="0">
                <a:solidFill>
                  <a:srgbClr val="FF495C"/>
                </a:solidFill>
              </a:rPr>
              <a:t>普世原則</a:t>
            </a:r>
            <a:r>
              <a:rPr lang="zh-TW" altLang="en-US" dirty="0"/>
              <a:t>，各國大都採取「愈多的保護就能激勵愈多的創作」的思維，極力加以保護。</a:t>
            </a:r>
          </a:p>
          <a:p>
            <a:pPr algn="just" hangingPunct="0"/>
            <a:r>
              <a:rPr lang="zh-TW" altLang="en-US" dirty="0"/>
              <a:t>→但</a:t>
            </a:r>
            <a:r>
              <a:rPr lang="zh-TW" altLang="en-US" b="1" dirty="0">
                <a:solidFill>
                  <a:srgbClr val="FF495C"/>
                </a:solidFill>
              </a:rPr>
              <a:t>保護過度又會阻礙社會利益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4134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p.28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二、智慧財產權的限制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648072"/>
          </a:xfrm>
        </p:spPr>
        <p:txBody>
          <a:bodyPr/>
          <a:lstStyle/>
          <a:p>
            <a:r>
              <a:rPr lang="zh-TW" altLang="en-US" b="1" dirty="0">
                <a:solidFill>
                  <a:srgbClr val="FF495C"/>
                </a:solidFill>
              </a:rPr>
              <a:t>著作人權益與社會公共利益需達到平衡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1115616" y="2715767"/>
            <a:ext cx="6840760" cy="2209802"/>
            <a:chOff x="520365" y="2537408"/>
            <a:chExt cx="7733828" cy="2498295"/>
          </a:xfrm>
        </p:grpSpPr>
        <p:sp>
          <p:nvSpPr>
            <p:cNvPr id="5" name="圓角矩形 4"/>
            <p:cNvSpPr/>
            <p:nvPr/>
          </p:nvSpPr>
          <p:spPr>
            <a:xfrm>
              <a:off x="2167534" y="2787774"/>
              <a:ext cx="2016224" cy="93610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著作人</a:t>
              </a:r>
              <a:endPara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權益</a:t>
              </a:r>
            </a:p>
          </p:txBody>
        </p:sp>
        <p:sp>
          <p:nvSpPr>
            <p:cNvPr id="6" name="圓角矩形 5"/>
            <p:cNvSpPr/>
            <p:nvPr/>
          </p:nvSpPr>
          <p:spPr>
            <a:xfrm>
              <a:off x="4753618" y="2787774"/>
              <a:ext cx="2016224" cy="93610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社會</a:t>
              </a:r>
              <a:endPara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公共利益</a:t>
              </a:r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97"/>
            <a:stretch/>
          </p:blipFill>
          <p:spPr>
            <a:xfrm>
              <a:off x="520365" y="2537408"/>
              <a:ext cx="7733828" cy="24982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450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27" y="987574"/>
            <a:ext cx="2013093" cy="3975402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p.29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iPhone</a:t>
            </a:r>
            <a:r>
              <a:rPr lang="zh-TW" altLang="en-US" dirty="0"/>
              <a:t>學智財權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49" y="1059582"/>
            <a:ext cx="1953683" cy="389922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56384"/>
            <a:ext cx="1052710" cy="1563638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6876256" y="1944216"/>
            <a:ext cx="1569660" cy="1296144"/>
            <a:chOff x="6156176" y="1419622"/>
            <a:chExt cx="1569660" cy="1296144"/>
          </a:xfrm>
        </p:grpSpPr>
        <p:sp>
          <p:nvSpPr>
            <p:cNvPr id="14" name="圓角矩形圖說文字 13"/>
            <p:cNvSpPr/>
            <p:nvPr/>
          </p:nvSpPr>
          <p:spPr>
            <a:xfrm>
              <a:off x="6156176" y="1419622"/>
              <a:ext cx="1512168" cy="1296144"/>
            </a:xfrm>
            <a:prstGeom prst="wedgeRoundRectCallout">
              <a:avLst>
                <a:gd name="adj1" fmla="val -19376"/>
                <a:gd name="adj2" fmla="val 63032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156176" y="1515437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點紅色圈圈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就可以知道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該處取得什麼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專利唷！</a:t>
              </a:r>
            </a:p>
          </p:txBody>
        </p:sp>
      </p:grpSp>
      <p:sp>
        <p:nvSpPr>
          <p:cNvPr id="17" name="橢圓 16">
            <a:hlinkClick r:id="rId6" action="ppaction://hlinksldjump"/>
          </p:cNvPr>
          <p:cNvSpPr/>
          <p:nvPr/>
        </p:nvSpPr>
        <p:spPr>
          <a:xfrm>
            <a:off x="6372200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>
            <a:hlinkClick r:id="rId7" action="ppaction://hlinksldjump"/>
          </p:cNvPr>
          <p:cNvSpPr/>
          <p:nvPr/>
        </p:nvSpPr>
        <p:spPr>
          <a:xfrm>
            <a:off x="5724128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>
            <a:hlinkClick r:id="rId8" action="ppaction://hlinksldjump"/>
          </p:cNvPr>
          <p:cNvSpPr/>
          <p:nvPr/>
        </p:nvSpPr>
        <p:spPr>
          <a:xfrm>
            <a:off x="5724128" y="2571750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>
            <a:hlinkClick r:id="rId9" action="ppaction://hlinksldjump"/>
          </p:cNvPr>
          <p:cNvSpPr/>
          <p:nvPr/>
        </p:nvSpPr>
        <p:spPr>
          <a:xfrm>
            <a:off x="4788024" y="1563688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>
            <a:hlinkClick r:id="rId10" action="ppaction://hlinksldjump"/>
          </p:cNvPr>
          <p:cNvSpPr/>
          <p:nvPr/>
        </p:nvSpPr>
        <p:spPr>
          <a:xfrm>
            <a:off x="4427984" y="2067694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61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27" y="987574"/>
            <a:ext cx="2013093" cy="3975402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p.29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iPhone</a:t>
            </a:r>
            <a:r>
              <a:rPr lang="zh-TW" altLang="en-US" dirty="0"/>
              <a:t>學智財權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49" y="1059582"/>
            <a:ext cx="1953683" cy="389922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56384"/>
            <a:ext cx="1052710" cy="1563638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6876256" y="1944216"/>
            <a:ext cx="1569660" cy="1296144"/>
            <a:chOff x="6156176" y="1419622"/>
            <a:chExt cx="1569660" cy="1296144"/>
          </a:xfrm>
        </p:grpSpPr>
        <p:sp>
          <p:nvSpPr>
            <p:cNvPr id="14" name="圓角矩形圖說文字 13"/>
            <p:cNvSpPr/>
            <p:nvPr/>
          </p:nvSpPr>
          <p:spPr>
            <a:xfrm>
              <a:off x="6156176" y="1419622"/>
              <a:ext cx="1512168" cy="1296144"/>
            </a:xfrm>
            <a:prstGeom prst="wedgeRoundRectCallout">
              <a:avLst>
                <a:gd name="adj1" fmla="val -19376"/>
                <a:gd name="adj2" fmla="val 63032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156176" y="1515437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點紅色圈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圈</a:t>
              </a:r>
              <a:endPara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就可以知道</a:t>
              </a:r>
              <a:endPara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該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處取得什麼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專利唷！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539552" y="2283718"/>
            <a:ext cx="3024336" cy="2376264"/>
            <a:chOff x="539552" y="2427734"/>
            <a:chExt cx="3024336" cy="2462213"/>
          </a:xfrm>
        </p:grpSpPr>
        <p:cxnSp>
          <p:nvCxnSpPr>
            <p:cNvPr id="24" name="直線接點 23"/>
            <p:cNvCxnSpPr/>
            <p:nvPr/>
          </p:nvCxnSpPr>
          <p:spPr>
            <a:xfrm>
              <a:off x="630238" y="3186772"/>
              <a:ext cx="27176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539552" y="2427734"/>
              <a:ext cx="3024336" cy="2462213"/>
            </a:xfrm>
            <a:prstGeom prst="rect">
              <a:avLst/>
            </a:prstGeom>
            <a:ln w="12700">
              <a:solidFill>
                <a:srgbClr val="FF495C"/>
              </a:solidFill>
              <a:prstDash val="sysDash"/>
            </a:ln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商標權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蘋果商標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手機業者為了保障自己商品的表彰標誌，可以先申請註冊商標。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年限：每次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延續：可以一再申請展延，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　　　永久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存續</a:t>
              </a:r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28" name="直線接點 27"/>
          <p:cNvCxnSpPr/>
          <p:nvPr/>
        </p:nvCxnSpPr>
        <p:spPr>
          <a:xfrm flipH="1">
            <a:off x="3563889" y="2355726"/>
            <a:ext cx="1008111" cy="1296144"/>
          </a:xfrm>
          <a:prstGeom prst="line">
            <a:avLst/>
          </a:prstGeom>
          <a:ln w="12700">
            <a:solidFill>
              <a:srgbClr val="FF495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橢圓 22">
            <a:hlinkClick r:id="rId6" action="ppaction://hlinksldjump"/>
          </p:cNvPr>
          <p:cNvSpPr/>
          <p:nvPr/>
        </p:nvSpPr>
        <p:spPr>
          <a:xfrm>
            <a:off x="6372200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>
            <a:hlinkClick r:id="rId7" action="ppaction://hlinksldjump"/>
          </p:cNvPr>
          <p:cNvSpPr/>
          <p:nvPr/>
        </p:nvSpPr>
        <p:spPr>
          <a:xfrm>
            <a:off x="5724128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>
            <a:hlinkClick r:id="rId8" action="ppaction://hlinksldjump"/>
          </p:cNvPr>
          <p:cNvSpPr/>
          <p:nvPr/>
        </p:nvSpPr>
        <p:spPr>
          <a:xfrm>
            <a:off x="5724128" y="2571750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>
            <a:hlinkClick r:id="rId9" action="ppaction://hlinksldjump"/>
          </p:cNvPr>
          <p:cNvSpPr/>
          <p:nvPr/>
        </p:nvSpPr>
        <p:spPr>
          <a:xfrm>
            <a:off x="4788024" y="1563688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4427984" y="2067694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36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27" y="987574"/>
            <a:ext cx="2013093" cy="3975402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p.29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iPhone</a:t>
            </a:r>
            <a:r>
              <a:rPr lang="zh-TW" altLang="en-US" dirty="0"/>
              <a:t>學智財權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49" y="1059582"/>
            <a:ext cx="1953683" cy="389922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56384"/>
            <a:ext cx="1052710" cy="1563638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6876256" y="1944216"/>
            <a:ext cx="1569660" cy="1296144"/>
            <a:chOff x="6156176" y="1419622"/>
            <a:chExt cx="1569660" cy="1296144"/>
          </a:xfrm>
        </p:grpSpPr>
        <p:sp>
          <p:nvSpPr>
            <p:cNvPr id="14" name="圓角矩形圖說文字 13"/>
            <p:cNvSpPr/>
            <p:nvPr/>
          </p:nvSpPr>
          <p:spPr>
            <a:xfrm>
              <a:off x="6156176" y="1419622"/>
              <a:ext cx="1512168" cy="1296144"/>
            </a:xfrm>
            <a:prstGeom prst="wedgeRoundRectCallout">
              <a:avLst>
                <a:gd name="adj1" fmla="val -19376"/>
                <a:gd name="adj2" fmla="val 63032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156176" y="1515437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點紅色圈圈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就可以知道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該處取得什麼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專利唷！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539552" y="2427734"/>
            <a:ext cx="3024336" cy="1908215"/>
            <a:chOff x="539552" y="2427734"/>
            <a:chExt cx="3024336" cy="1908215"/>
          </a:xfrm>
        </p:grpSpPr>
        <p:cxnSp>
          <p:nvCxnSpPr>
            <p:cNvPr id="24" name="直線接點 23"/>
            <p:cNvCxnSpPr/>
            <p:nvPr/>
          </p:nvCxnSpPr>
          <p:spPr>
            <a:xfrm>
              <a:off x="630238" y="3186772"/>
              <a:ext cx="27176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539552" y="2427734"/>
              <a:ext cx="3024336" cy="1908215"/>
            </a:xfrm>
            <a:prstGeom prst="rect">
              <a:avLst/>
            </a:prstGeom>
            <a:ln w="12700">
              <a:solidFill>
                <a:srgbClr val="FF495C"/>
              </a:solidFill>
              <a:prstDash val="sysDash"/>
            </a:ln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設計專利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輕薄外型、全螢幕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手機輕薄外型、全螢幕屬於設計專利。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年限：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12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延續：期滿不得申請展延</a:t>
              </a:r>
            </a:p>
          </p:txBody>
        </p:sp>
      </p:grpSp>
      <p:cxnSp>
        <p:nvCxnSpPr>
          <p:cNvPr id="28" name="直線接點 27"/>
          <p:cNvCxnSpPr/>
          <p:nvPr/>
        </p:nvCxnSpPr>
        <p:spPr>
          <a:xfrm flipH="1">
            <a:off x="3563888" y="1305433"/>
            <a:ext cx="2850493" cy="2346437"/>
          </a:xfrm>
          <a:prstGeom prst="line">
            <a:avLst/>
          </a:prstGeom>
          <a:ln w="12700">
            <a:solidFill>
              <a:srgbClr val="FF495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橢圓 22"/>
          <p:cNvSpPr/>
          <p:nvPr/>
        </p:nvSpPr>
        <p:spPr>
          <a:xfrm>
            <a:off x="6372200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>
            <a:hlinkClick r:id="rId6" action="ppaction://hlinksldjump"/>
          </p:cNvPr>
          <p:cNvSpPr/>
          <p:nvPr/>
        </p:nvSpPr>
        <p:spPr>
          <a:xfrm>
            <a:off x="5724128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>
            <a:hlinkClick r:id="rId7" action="ppaction://hlinksldjump"/>
          </p:cNvPr>
          <p:cNvSpPr/>
          <p:nvPr/>
        </p:nvSpPr>
        <p:spPr>
          <a:xfrm>
            <a:off x="5724128" y="2571750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>
            <a:hlinkClick r:id="rId8" action="ppaction://hlinksldjump"/>
          </p:cNvPr>
          <p:cNvSpPr/>
          <p:nvPr/>
        </p:nvSpPr>
        <p:spPr>
          <a:xfrm>
            <a:off x="4788024" y="1563688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>
            <a:hlinkClick r:id="rId9" action="ppaction://hlinksldjump"/>
          </p:cNvPr>
          <p:cNvSpPr/>
          <p:nvPr/>
        </p:nvSpPr>
        <p:spPr>
          <a:xfrm>
            <a:off x="4427984" y="2067694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311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27" y="987574"/>
            <a:ext cx="2013093" cy="3975402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p.29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iPhone</a:t>
            </a:r>
            <a:r>
              <a:rPr lang="zh-TW" altLang="en-US" dirty="0"/>
              <a:t>學智財權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49" y="1059582"/>
            <a:ext cx="1953683" cy="389922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56384"/>
            <a:ext cx="1052710" cy="1563638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6876256" y="1944216"/>
            <a:ext cx="1569660" cy="1296144"/>
            <a:chOff x="6156176" y="1419622"/>
            <a:chExt cx="1569660" cy="1296144"/>
          </a:xfrm>
        </p:grpSpPr>
        <p:sp>
          <p:nvSpPr>
            <p:cNvPr id="14" name="圓角矩形圖說文字 13"/>
            <p:cNvSpPr/>
            <p:nvPr/>
          </p:nvSpPr>
          <p:spPr>
            <a:xfrm>
              <a:off x="6156176" y="1419622"/>
              <a:ext cx="1512168" cy="1296144"/>
            </a:xfrm>
            <a:prstGeom prst="wedgeRoundRectCallout">
              <a:avLst>
                <a:gd name="adj1" fmla="val -19376"/>
                <a:gd name="adj2" fmla="val 63032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156176" y="1515437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點紅色圈圈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就可以知道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該處取得什麼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專利唷！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539552" y="2427734"/>
            <a:ext cx="3024336" cy="2185214"/>
            <a:chOff x="539552" y="2427734"/>
            <a:chExt cx="3024336" cy="2185214"/>
          </a:xfrm>
        </p:grpSpPr>
        <p:cxnSp>
          <p:nvCxnSpPr>
            <p:cNvPr id="24" name="直線接點 23"/>
            <p:cNvCxnSpPr/>
            <p:nvPr/>
          </p:nvCxnSpPr>
          <p:spPr>
            <a:xfrm>
              <a:off x="630238" y="3186772"/>
              <a:ext cx="27176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539552" y="2427734"/>
              <a:ext cx="3024336" cy="2185214"/>
            </a:xfrm>
            <a:prstGeom prst="rect">
              <a:avLst/>
            </a:prstGeom>
            <a:ln w="12700">
              <a:solidFill>
                <a:srgbClr val="FF495C"/>
              </a:solidFill>
              <a:prstDash val="sysDash"/>
            </a:ln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發明專利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臉部辨識</a:t>
              </a:r>
            </a:p>
            <a:p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Face ID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臉部辨識、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Touch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ID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指紋辨識、無線充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電技術等皆為一種發明專利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年限：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20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延續：期滿不得申請展延</a:t>
              </a:r>
            </a:p>
          </p:txBody>
        </p:sp>
      </p:grpSp>
      <p:cxnSp>
        <p:nvCxnSpPr>
          <p:cNvPr id="28" name="直線接點 27"/>
          <p:cNvCxnSpPr/>
          <p:nvPr/>
        </p:nvCxnSpPr>
        <p:spPr>
          <a:xfrm flipH="1">
            <a:off x="3563888" y="1347614"/>
            <a:ext cx="2304256" cy="2304256"/>
          </a:xfrm>
          <a:prstGeom prst="line">
            <a:avLst/>
          </a:prstGeom>
          <a:ln w="12700">
            <a:solidFill>
              <a:srgbClr val="FF495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橢圓 22">
            <a:hlinkClick r:id="rId6" action="ppaction://hlinksldjump"/>
          </p:cNvPr>
          <p:cNvSpPr/>
          <p:nvPr/>
        </p:nvSpPr>
        <p:spPr>
          <a:xfrm>
            <a:off x="6372200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5724128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>
            <a:hlinkClick r:id="rId7" action="ppaction://hlinksldjump"/>
          </p:cNvPr>
          <p:cNvSpPr/>
          <p:nvPr/>
        </p:nvSpPr>
        <p:spPr>
          <a:xfrm>
            <a:off x="5724128" y="2571750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>
            <a:hlinkClick r:id="rId8" action="ppaction://hlinksldjump"/>
          </p:cNvPr>
          <p:cNvSpPr/>
          <p:nvPr/>
        </p:nvSpPr>
        <p:spPr>
          <a:xfrm>
            <a:off x="4788024" y="1563688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>
            <a:hlinkClick r:id="rId9" action="ppaction://hlinksldjump"/>
          </p:cNvPr>
          <p:cNvSpPr/>
          <p:nvPr/>
        </p:nvSpPr>
        <p:spPr>
          <a:xfrm>
            <a:off x="4427984" y="2067694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414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27" y="987574"/>
            <a:ext cx="2013093" cy="3975402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p.29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iPhone</a:t>
            </a:r>
            <a:r>
              <a:rPr lang="zh-TW" altLang="en-US" dirty="0"/>
              <a:t>學智財權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49" y="1059582"/>
            <a:ext cx="1953683" cy="389922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56384"/>
            <a:ext cx="1052710" cy="1563638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6876256" y="1944216"/>
            <a:ext cx="1569660" cy="1296144"/>
            <a:chOff x="6156176" y="1419622"/>
            <a:chExt cx="1569660" cy="1296144"/>
          </a:xfrm>
        </p:grpSpPr>
        <p:sp>
          <p:nvSpPr>
            <p:cNvPr id="14" name="圓角矩形圖說文字 13"/>
            <p:cNvSpPr/>
            <p:nvPr/>
          </p:nvSpPr>
          <p:spPr>
            <a:xfrm>
              <a:off x="6156176" y="1419622"/>
              <a:ext cx="1512168" cy="1296144"/>
            </a:xfrm>
            <a:prstGeom prst="wedgeRoundRectCallout">
              <a:avLst>
                <a:gd name="adj1" fmla="val -19376"/>
                <a:gd name="adj2" fmla="val 63032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156176" y="1515437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點紅色圈圈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就可以知道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該處取得什麼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專利唷！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539552" y="2427734"/>
            <a:ext cx="3024336" cy="2185214"/>
            <a:chOff x="539552" y="2427734"/>
            <a:chExt cx="3024336" cy="2185214"/>
          </a:xfrm>
        </p:grpSpPr>
        <p:cxnSp>
          <p:nvCxnSpPr>
            <p:cNvPr id="24" name="直線接點 23"/>
            <p:cNvCxnSpPr/>
            <p:nvPr/>
          </p:nvCxnSpPr>
          <p:spPr>
            <a:xfrm>
              <a:off x="630238" y="3186772"/>
              <a:ext cx="27176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539552" y="2427734"/>
              <a:ext cx="3024336" cy="2185214"/>
            </a:xfrm>
            <a:prstGeom prst="rect">
              <a:avLst/>
            </a:prstGeom>
            <a:ln w="12700">
              <a:solidFill>
                <a:srgbClr val="FF495C"/>
              </a:solidFill>
              <a:prstDash val="sysDash"/>
            </a:ln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新型專利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天氣預報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在傳統手機增加自動天氣預報功能，以及具提醒裝置功能，屬於新型專利。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年限：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延續：期滿不得申請展延</a:t>
              </a:r>
            </a:p>
          </p:txBody>
        </p:sp>
      </p:grpSp>
      <p:cxnSp>
        <p:nvCxnSpPr>
          <p:cNvPr id="28" name="直線接點 27"/>
          <p:cNvCxnSpPr/>
          <p:nvPr/>
        </p:nvCxnSpPr>
        <p:spPr>
          <a:xfrm flipH="1">
            <a:off x="3563888" y="1851720"/>
            <a:ext cx="1368152" cy="2520230"/>
          </a:xfrm>
          <a:prstGeom prst="line">
            <a:avLst/>
          </a:prstGeom>
          <a:ln w="12700">
            <a:solidFill>
              <a:srgbClr val="FF495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橢圓 22">
            <a:hlinkClick r:id="rId6" action="ppaction://hlinksldjump"/>
          </p:cNvPr>
          <p:cNvSpPr/>
          <p:nvPr/>
        </p:nvSpPr>
        <p:spPr>
          <a:xfrm>
            <a:off x="6372200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>
            <a:hlinkClick r:id="rId7" action="ppaction://hlinksldjump"/>
          </p:cNvPr>
          <p:cNvSpPr/>
          <p:nvPr/>
        </p:nvSpPr>
        <p:spPr>
          <a:xfrm>
            <a:off x="5724128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>
            <a:hlinkClick r:id="rId8" action="ppaction://hlinksldjump"/>
          </p:cNvPr>
          <p:cNvSpPr/>
          <p:nvPr/>
        </p:nvSpPr>
        <p:spPr>
          <a:xfrm>
            <a:off x="5724128" y="2571750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>
            <a:off x="4788024" y="1563688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>
            <a:hlinkClick r:id="rId9" action="ppaction://hlinksldjump"/>
          </p:cNvPr>
          <p:cNvSpPr/>
          <p:nvPr/>
        </p:nvSpPr>
        <p:spPr>
          <a:xfrm>
            <a:off x="4427984" y="2067694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414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27" y="987574"/>
            <a:ext cx="2013093" cy="3975402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TW" sz="1200" dirty="0">
                <a:solidFill>
                  <a:prstClr val="black"/>
                </a:solidFill>
              </a:rPr>
              <a:t>p.29</a:t>
            </a:r>
            <a:r>
              <a:rPr lang="zh-TW" altLang="en-US" sz="1200" dirty="0">
                <a:solidFill>
                  <a:prstClr val="black"/>
                </a:solidFill>
              </a:rPr>
              <a:t>　貳、為何需要保障智慧財產權及如何衡平智慧財產權與社會公益？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玩</a:t>
            </a:r>
            <a:r>
              <a:rPr lang="en-US" altLang="zh-TW" dirty="0"/>
              <a:t>iPhone</a:t>
            </a:r>
            <a:r>
              <a:rPr lang="zh-TW" altLang="en-US" dirty="0"/>
              <a:t>學智財權</a:t>
            </a:r>
          </a:p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49" y="1059582"/>
            <a:ext cx="1953683" cy="389922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56384"/>
            <a:ext cx="1052710" cy="1563638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6876256" y="1944216"/>
            <a:ext cx="1569660" cy="1296144"/>
            <a:chOff x="6156176" y="1419622"/>
            <a:chExt cx="1569660" cy="1296144"/>
          </a:xfrm>
        </p:grpSpPr>
        <p:sp>
          <p:nvSpPr>
            <p:cNvPr id="14" name="圓角矩形圖說文字 13"/>
            <p:cNvSpPr/>
            <p:nvPr/>
          </p:nvSpPr>
          <p:spPr>
            <a:xfrm>
              <a:off x="6156176" y="1419622"/>
              <a:ext cx="1512168" cy="1296144"/>
            </a:xfrm>
            <a:prstGeom prst="wedgeRoundRectCallout">
              <a:avLst>
                <a:gd name="adj1" fmla="val -19376"/>
                <a:gd name="adj2" fmla="val 63032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156176" y="1515437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點紅色圈圈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就可以知道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該處取得什麼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專利唷！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539552" y="2427734"/>
            <a:ext cx="3024336" cy="2431435"/>
            <a:chOff x="539552" y="2427734"/>
            <a:chExt cx="3024336" cy="2431435"/>
          </a:xfrm>
        </p:grpSpPr>
        <p:cxnSp>
          <p:nvCxnSpPr>
            <p:cNvPr id="24" name="直線接點 23"/>
            <p:cNvCxnSpPr/>
            <p:nvPr/>
          </p:nvCxnSpPr>
          <p:spPr>
            <a:xfrm>
              <a:off x="630238" y="3186772"/>
              <a:ext cx="27176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539552" y="2427734"/>
              <a:ext cx="3024336" cy="2431435"/>
            </a:xfrm>
            <a:prstGeom prst="rect">
              <a:avLst/>
            </a:prstGeom>
            <a:ln w="12700">
              <a:solidFill>
                <a:srgbClr val="FF495C"/>
              </a:solidFill>
              <a:prstDash val="sysDash"/>
            </a:ln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著作權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手機鈴聲、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APP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由系統業者提供合法的下載服務，皆受著作權法保護</a:t>
              </a:r>
            </a:p>
            <a:p>
              <a:r>
                <a:rPr lang="zh-TW" altLang="en-US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著作財產權</a:t>
              </a:r>
              <a:endParaRPr lang="en-US" altLang="zh-TW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1600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著作人生存其間及死亡後</a:t>
              </a:r>
              <a:r>
                <a:rPr lang="en-US" altLang="zh-TW" sz="1600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50</a:t>
              </a:r>
              <a:r>
                <a:rPr lang="zh-TW" altLang="en-US" sz="1600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</a:p>
            <a:p>
              <a:r>
                <a:rPr lang="zh-TW" altLang="en-US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著作人格權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　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永遠存在</a:t>
              </a:r>
            </a:p>
          </p:txBody>
        </p:sp>
      </p:grpSp>
      <p:cxnSp>
        <p:nvCxnSpPr>
          <p:cNvPr id="28" name="直線接點 27"/>
          <p:cNvCxnSpPr/>
          <p:nvPr/>
        </p:nvCxnSpPr>
        <p:spPr>
          <a:xfrm flipH="1">
            <a:off x="3563888" y="2715766"/>
            <a:ext cx="2160240" cy="936104"/>
          </a:xfrm>
          <a:prstGeom prst="line">
            <a:avLst/>
          </a:prstGeom>
          <a:ln w="12700">
            <a:solidFill>
              <a:srgbClr val="FF495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橢圓 22">
            <a:hlinkClick r:id="rId6" action="ppaction://hlinksldjump"/>
          </p:cNvPr>
          <p:cNvSpPr/>
          <p:nvPr/>
        </p:nvSpPr>
        <p:spPr>
          <a:xfrm>
            <a:off x="6372200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>
            <a:hlinkClick r:id="rId7" action="ppaction://hlinksldjump"/>
          </p:cNvPr>
          <p:cNvSpPr/>
          <p:nvPr/>
        </p:nvSpPr>
        <p:spPr>
          <a:xfrm>
            <a:off x="5724128" y="1059582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5724128" y="2571750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>
            <a:hlinkClick r:id="rId8" action="ppaction://hlinksldjump"/>
          </p:cNvPr>
          <p:cNvSpPr/>
          <p:nvPr/>
        </p:nvSpPr>
        <p:spPr>
          <a:xfrm>
            <a:off x="4788024" y="1563688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>
            <a:hlinkClick r:id="rId9" action="ppaction://hlinksldjump"/>
          </p:cNvPr>
          <p:cNvSpPr/>
          <p:nvPr/>
        </p:nvSpPr>
        <p:spPr>
          <a:xfrm>
            <a:off x="4427984" y="2067694"/>
            <a:ext cx="288032" cy="288032"/>
          </a:xfrm>
          <a:prstGeom prst="ellipse">
            <a:avLst/>
          </a:prstGeom>
          <a:noFill/>
          <a:ln>
            <a:solidFill>
              <a:srgbClr val="FF495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414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8064822" cy="576064"/>
          </a:xfrm>
        </p:spPr>
        <p:txBody>
          <a:bodyPr/>
          <a:lstStyle/>
          <a:p>
            <a:r>
              <a:rPr lang="zh-TW" altLang="en-US" dirty="0"/>
              <a:t>第參節　現行民法繼承制度符合人民財產權</a:t>
            </a:r>
            <a:endParaRPr lang="en-US" altLang="zh-TW" dirty="0"/>
          </a:p>
          <a:p>
            <a:r>
              <a:rPr lang="zh-TW" altLang="en-US" dirty="0"/>
              <a:t>                的保障嗎？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931790"/>
            <a:ext cx="7920806" cy="2016224"/>
          </a:xfrm>
        </p:spPr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一、遺產的繼承人</a:t>
            </a:r>
            <a:endParaRPr lang="zh-TW" altLang="en-US" dirty="0"/>
          </a:p>
          <a:p>
            <a:r>
              <a:rPr lang="zh-TW" altLang="en-US" dirty="0">
                <a:hlinkClick r:id="rId3" action="ppaction://hlinksldjump"/>
              </a:rPr>
              <a:t>二、遺產的繼承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99843"/>
            <a:ext cx="5060199" cy="264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0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467544" y="1729469"/>
            <a:ext cx="7920806" cy="576064"/>
          </a:xfrm>
        </p:spPr>
        <p:txBody>
          <a:bodyPr/>
          <a:lstStyle/>
          <a:p>
            <a:r>
              <a:rPr lang="zh-TW" altLang="en-US" dirty="0"/>
              <a:t>現行民法繼承制度符合人民財產權的保障嗎？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467544" y="2355726"/>
            <a:ext cx="7920806" cy="2520280"/>
          </a:xfrm>
        </p:spPr>
        <p:txBody>
          <a:bodyPr/>
          <a:lstStyle/>
          <a:p>
            <a:pPr algn="just" hangingPunct="0"/>
            <a:r>
              <a:rPr lang="zh-TW" altLang="en-US" dirty="0"/>
              <a:t>繼承係指被繼承人死亡，其權利由繼承人享有，其義務由繼承人負擔。</a:t>
            </a:r>
          </a:p>
          <a:p>
            <a:pPr marL="395288" indent="-395288" algn="just" hangingPunct="0"/>
            <a:r>
              <a:rPr lang="zh-TW" altLang="en-US" dirty="0"/>
              <a:t>→</a:t>
            </a:r>
            <a:r>
              <a:rPr lang="zh-TW" altLang="en-US" dirty="0" smtClean="0"/>
              <a:t>我國原則</a:t>
            </a:r>
            <a:r>
              <a:rPr lang="zh-TW" altLang="en-US" dirty="0"/>
              <a:t>上</a:t>
            </a:r>
            <a:r>
              <a:rPr lang="zh-TW" altLang="en-US" dirty="0" smtClean="0"/>
              <a:t>採取</a:t>
            </a:r>
            <a:r>
              <a:rPr lang="zh-TW" altLang="en-US" b="1" dirty="0" smtClean="0">
                <a:solidFill>
                  <a:srgbClr val="FF495C"/>
                </a:solidFill>
              </a:rPr>
              <a:t>限定繼承</a:t>
            </a:r>
            <a:r>
              <a:rPr lang="zh-TW" altLang="en-US" b="1" dirty="0">
                <a:solidFill>
                  <a:srgbClr val="FF495C"/>
                </a:solidFill>
              </a:rPr>
              <a:t>制度</a:t>
            </a:r>
            <a:r>
              <a:rPr lang="zh-TW" altLang="en-US" dirty="0"/>
              <a:t>，繼承人僅就</a:t>
            </a:r>
            <a:r>
              <a:rPr lang="zh-TW" altLang="en-US" dirty="0" smtClean="0"/>
              <a:t>被繼承人</a:t>
            </a:r>
            <a:r>
              <a:rPr lang="zh-TW" altLang="en-US" dirty="0"/>
              <a:t>財產上之一切權利義務繼承之。</a:t>
            </a:r>
          </a:p>
        </p:txBody>
      </p:sp>
    </p:spTree>
    <p:extLst>
      <p:ext uri="{BB962C8B-B14F-4D97-AF65-F5344CB8AC3E}">
        <p14:creationId xmlns:p14="http://schemas.microsoft.com/office/powerpoint/2010/main" val="106350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55726"/>
            <a:ext cx="4111103" cy="3083327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一、遺產的繼承人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>
            <a:normAutofit fontScale="92500"/>
          </a:bodyPr>
          <a:lstStyle/>
          <a:p>
            <a:pPr algn="just" hangingPunct="0"/>
            <a:r>
              <a:rPr lang="zh-TW" altLang="en-US" spc="0" dirty="0"/>
              <a:t>遺產的繼承人除配偶外，依下列</a:t>
            </a:r>
            <a:r>
              <a:rPr lang="zh-TW" altLang="en-US" spc="0" dirty="0" smtClean="0"/>
              <a:t>順序有前</a:t>
            </a:r>
            <a:r>
              <a:rPr lang="zh-TW" altLang="en-US" spc="0" dirty="0"/>
              <a:t>無後</a:t>
            </a:r>
            <a:r>
              <a:rPr lang="zh-TW" altLang="en-US" spc="0" dirty="0" smtClean="0"/>
              <a:t>定之。</a:t>
            </a:r>
            <a:endParaRPr lang="zh-TW" altLang="en-US" spc="0" dirty="0"/>
          </a:p>
          <a:p>
            <a:pPr algn="just" hangingPunct="0"/>
            <a:r>
              <a:rPr lang="zh-TW" altLang="en-US" spc="0" dirty="0"/>
              <a:t>第</a:t>
            </a:r>
            <a:r>
              <a:rPr lang="en-US" altLang="zh-TW" spc="0" dirty="0"/>
              <a:t>1</a:t>
            </a:r>
            <a:r>
              <a:rPr lang="zh-TW" altLang="en-US" spc="0" dirty="0"/>
              <a:t>順位</a:t>
            </a:r>
            <a:r>
              <a:rPr lang="en-US" altLang="zh-TW" spc="0" dirty="0"/>
              <a:t>:</a:t>
            </a:r>
            <a:r>
              <a:rPr lang="zh-TW" altLang="en-US" spc="0" dirty="0"/>
              <a:t>子女</a:t>
            </a:r>
            <a:r>
              <a:rPr lang="en-US" altLang="zh-TW" spc="0" dirty="0"/>
              <a:t>(</a:t>
            </a:r>
            <a:r>
              <a:rPr lang="zh-TW" altLang="en-US" spc="0" dirty="0"/>
              <a:t>直系血親卑親屬</a:t>
            </a:r>
            <a:r>
              <a:rPr lang="en-US" altLang="zh-TW" spc="0" dirty="0"/>
              <a:t>)</a:t>
            </a:r>
          </a:p>
          <a:p>
            <a:pPr algn="just" hangingPunct="0"/>
            <a:r>
              <a:rPr lang="zh-TW" altLang="en-US" spc="0" dirty="0"/>
              <a:t>第</a:t>
            </a:r>
            <a:r>
              <a:rPr lang="en-US" altLang="zh-TW" spc="0" dirty="0"/>
              <a:t>2</a:t>
            </a:r>
            <a:r>
              <a:rPr lang="zh-TW" altLang="en-US" spc="0" dirty="0"/>
              <a:t>順位</a:t>
            </a:r>
            <a:r>
              <a:rPr lang="en-US" altLang="zh-TW" spc="0" dirty="0"/>
              <a:t>:</a:t>
            </a:r>
            <a:r>
              <a:rPr lang="zh-TW" altLang="en-US" spc="0" dirty="0"/>
              <a:t>父母</a:t>
            </a:r>
          </a:p>
          <a:p>
            <a:pPr algn="just" hangingPunct="0"/>
            <a:r>
              <a:rPr lang="zh-TW" altLang="en-US" spc="0" dirty="0"/>
              <a:t>第</a:t>
            </a:r>
            <a:r>
              <a:rPr lang="en-US" altLang="zh-TW" spc="0" dirty="0"/>
              <a:t>3</a:t>
            </a:r>
            <a:r>
              <a:rPr lang="zh-TW" altLang="en-US" spc="0" dirty="0"/>
              <a:t>順位</a:t>
            </a:r>
            <a:r>
              <a:rPr lang="en-US" altLang="zh-TW" spc="0" dirty="0"/>
              <a:t>:</a:t>
            </a:r>
            <a:r>
              <a:rPr lang="zh-TW" altLang="en-US" spc="0" dirty="0"/>
              <a:t>兄弟姊妹</a:t>
            </a:r>
          </a:p>
          <a:p>
            <a:pPr algn="just" hangingPunct="0"/>
            <a:r>
              <a:rPr lang="zh-TW" altLang="en-US" spc="0" dirty="0"/>
              <a:t>第</a:t>
            </a:r>
            <a:r>
              <a:rPr lang="en-US" altLang="zh-TW" spc="0" dirty="0"/>
              <a:t>4</a:t>
            </a:r>
            <a:r>
              <a:rPr lang="zh-TW" altLang="en-US" spc="0" dirty="0"/>
              <a:t>順位</a:t>
            </a:r>
            <a:r>
              <a:rPr lang="en-US" altLang="zh-TW" spc="0" dirty="0"/>
              <a:t>:</a:t>
            </a:r>
            <a:r>
              <a:rPr lang="zh-TW" altLang="en-US" spc="0" dirty="0"/>
              <a:t>祖父母、外祖父母</a:t>
            </a:r>
          </a:p>
          <a:p>
            <a:pPr algn="just" hangingPunct="0"/>
            <a:endParaRPr lang="zh-TW" altLang="en-US" spc="0" dirty="0"/>
          </a:p>
        </p:txBody>
      </p:sp>
    </p:spTree>
    <p:extLst>
      <p:ext uri="{BB962C8B-B14F-4D97-AF65-F5344CB8AC3E}">
        <p14:creationId xmlns:p14="http://schemas.microsoft.com/office/powerpoint/2010/main" val="400552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二、遺產的繼承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0280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 smtClean="0"/>
              <a:t>我國</a:t>
            </a:r>
            <a:r>
              <a:rPr lang="zh-TW" altLang="en-US" dirty="0"/>
              <a:t>繼承制度採取「概括繼承有限清償責任」原則，</a:t>
            </a:r>
            <a:r>
              <a:rPr lang="zh-TW" altLang="en-US" dirty="0" smtClean="0"/>
              <a:t>父母</a:t>
            </a:r>
            <a:r>
              <a:rPr lang="zh-TW" altLang="en-US" dirty="0"/>
              <a:t>所留債務，子女不分成年與否，以所得遺產為限，負</a:t>
            </a:r>
            <a:r>
              <a:rPr lang="zh-TW" altLang="en-US" dirty="0" smtClean="0"/>
              <a:t>清償責任</a:t>
            </a:r>
            <a:r>
              <a:rPr lang="zh-TW" altLang="en-US" dirty="0"/>
              <a:t>。也就是說，除向法院表示拋棄繼承者外，其他人</a:t>
            </a:r>
            <a:r>
              <a:rPr lang="zh-TW" altLang="en-US" dirty="0" smtClean="0"/>
              <a:t>對於繼承</a:t>
            </a:r>
            <a:r>
              <a:rPr lang="zh-TW" altLang="en-US" dirty="0"/>
              <a:t>債務，僅以所得財產為限，負清償責任。</a:t>
            </a:r>
          </a:p>
        </p:txBody>
      </p:sp>
    </p:spTree>
    <p:extLst>
      <p:ext uri="{BB962C8B-B14F-4D97-AF65-F5344CB8AC3E}">
        <p14:creationId xmlns:p14="http://schemas.microsoft.com/office/powerpoint/2010/main" val="29265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二、遺產的繼承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dirty="0"/>
              <a:t>繼承人可視遺產多寡選擇</a:t>
            </a:r>
            <a:r>
              <a:rPr lang="zh-TW" altLang="en-US" b="1" dirty="0">
                <a:solidFill>
                  <a:srgbClr val="FF495C"/>
                </a:solidFill>
              </a:rPr>
              <a:t>概括</a:t>
            </a:r>
            <a:r>
              <a:rPr lang="zh-TW" altLang="en-US" b="1" dirty="0" smtClean="0">
                <a:solidFill>
                  <a:srgbClr val="FF495C"/>
                </a:solidFill>
              </a:rPr>
              <a:t>繼承（無限清償責任、有限清償</a:t>
            </a:r>
            <a:r>
              <a:rPr lang="zh-TW" altLang="en-US" b="1" dirty="0">
                <a:solidFill>
                  <a:srgbClr val="FF495C"/>
                </a:solidFill>
              </a:rPr>
              <a:t>責任</a:t>
            </a:r>
            <a:r>
              <a:rPr lang="zh-TW" altLang="en-US" b="1" dirty="0" smtClean="0">
                <a:solidFill>
                  <a:srgbClr val="FF495C"/>
                </a:solidFill>
              </a:rPr>
              <a:t>）拋棄</a:t>
            </a:r>
            <a:r>
              <a:rPr lang="zh-TW" altLang="en-US" b="1" dirty="0">
                <a:solidFill>
                  <a:srgbClr val="FF495C"/>
                </a:solidFill>
              </a:rPr>
              <a:t>繼承</a:t>
            </a:r>
            <a:r>
              <a:rPr lang="zh-TW" altLang="en-US" dirty="0"/>
              <a:t>。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b="1" dirty="0">
                <a:solidFill>
                  <a:srgbClr val="FF495C"/>
                </a:solidFill>
              </a:rPr>
              <a:t>無限</a:t>
            </a:r>
            <a:r>
              <a:rPr lang="zh-TW" altLang="en-US" b="1" dirty="0" smtClean="0">
                <a:solidFill>
                  <a:srgbClr val="FF495C"/>
                </a:solidFill>
              </a:rPr>
              <a:t>清償</a:t>
            </a:r>
            <a:r>
              <a:rPr lang="zh-TW" altLang="en-US" b="1" dirty="0">
                <a:solidFill>
                  <a:srgbClr val="FF495C"/>
                </a:solidFill>
              </a:rPr>
              <a:t>責任</a:t>
            </a:r>
            <a:r>
              <a:rPr lang="zh-TW" altLang="en-US" dirty="0" smtClean="0"/>
              <a:t>承受</a:t>
            </a:r>
            <a:r>
              <a:rPr lang="zh-TW" altLang="en-US" dirty="0"/>
              <a:t>被繼承人財產上之一切權利義務，既</a:t>
            </a:r>
            <a:r>
              <a:rPr lang="zh-TW" altLang="en-US" dirty="0" smtClean="0"/>
              <a:t>承受</a:t>
            </a:r>
            <a:r>
              <a:rPr lang="zh-TW" altLang="en-US" dirty="0"/>
              <a:t>遺產也負擔債務。</a:t>
            </a:r>
          </a:p>
        </p:txBody>
      </p:sp>
    </p:spTree>
    <p:extLst>
      <p:ext uri="{BB962C8B-B14F-4D97-AF65-F5344CB8AC3E}">
        <p14:creationId xmlns:p14="http://schemas.microsoft.com/office/powerpoint/2010/main" val="35459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二、遺產的繼承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211710"/>
            <a:ext cx="7920806" cy="2787774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2"/>
            </a:pPr>
            <a:r>
              <a:rPr lang="zh-TW" altLang="en-US" b="1" dirty="0">
                <a:solidFill>
                  <a:srgbClr val="FF495C"/>
                </a:solidFill>
              </a:rPr>
              <a:t>有限</a:t>
            </a:r>
            <a:r>
              <a:rPr lang="zh-TW" altLang="en-US" b="1" dirty="0" smtClean="0">
                <a:solidFill>
                  <a:srgbClr val="FF495C"/>
                </a:solidFill>
              </a:rPr>
              <a:t>清償</a:t>
            </a:r>
            <a:r>
              <a:rPr lang="zh-TW" altLang="en-US" b="1" dirty="0">
                <a:solidFill>
                  <a:srgbClr val="FF495C"/>
                </a:solidFill>
              </a:rPr>
              <a:t>責任</a:t>
            </a:r>
            <a:r>
              <a:rPr lang="zh-TW" altLang="en-US" b="1" dirty="0" smtClean="0">
                <a:solidFill>
                  <a:srgbClr val="FF495C"/>
                </a:solidFill>
              </a:rPr>
              <a:t>：</a:t>
            </a:r>
            <a:r>
              <a:rPr lang="zh-TW" altLang="en-US" dirty="0" smtClean="0"/>
              <a:t>繼承人僅就繼承</a:t>
            </a:r>
            <a:r>
              <a:rPr lang="zh-TW" altLang="en-US" dirty="0"/>
              <a:t>所得</a:t>
            </a:r>
            <a:r>
              <a:rPr lang="zh-TW" altLang="en-US" dirty="0" smtClean="0"/>
              <a:t>遺產為限來</a:t>
            </a:r>
            <a:r>
              <a:rPr lang="zh-TW" altLang="en-US" dirty="0"/>
              <a:t>償還被繼承人之</a:t>
            </a:r>
            <a:r>
              <a:rPr lang="zh-TW" altLang="en-US" dirty="0" smtClean="0"/>
              <a:t>債務</a:t>
            </a:r>
            <a:r>
              <a:rPr lang="zh-TW" altLang="en-US" dirty="0"/>
              <a:t>，在得知</a:t>
            </a:r>
            <a:r>
              <a:rPr lang="zh-TW" altLang="en-US" dirty="0" smtClean="0"/>
              <a:t>繼承時起</a:t>
            </a:r>
            <a:r>
              <a:rPr lang="en-US" altLang="zh-TW" dirty="0" smtClean="0"/>
              <a:t>3</a:t>
            </a:r>
            <a:r>
              <a:rPr lang="zh-TW" altLang="en-US" dirty="0" smtClean="0"/>
              <a:t>個月內呈報法院</a:t>
            </a:r>
            <a:r>
              <a:rPr lang="zh-TW" altLang="en-US" dirty="0"/>
              <a:t>。</a:t>
            </a:r>
            <a:endParaRPr lang="zh-TW" altLang="en-US" dirty="0" smtClean="0"/>
          </a:p>
          <a:p>
            <a:pPr marL="514350" indent="-514350" algn="just">
              <a:buFont typeface="+mj-lt"/>
              <a:buAutoNum type="arabicPeriod" startAt="3"/>
            </a:pPr>
            <a:r>
              <a:rPr lang="zh-TW" altLang="en-US" b="1" dirty="0" smtClean="0">
                <a:solidFill>
                  <a:srgbClr val="FF495C"/>
                </a:solidFill>
              </a:rPr>
              <a:t>拋棄繼承：</a:t>
            </a:r>
            <a:r>
              <a:rPr lang="zh-TW" altLang="en-US" dirty="0" smtClean="0"/>
              <a:t>不</a:t>
            </a:r>
            <a:r>
              <a:rPr lang="zh-TW" altLang="en-US" dirty="0"/>
              <a:t>承受遺產也不負擔債務，在得知繼承時起</a:t>
            </a:r>
            <a:r>
              <a:rPr lang="en-US" altLang="zh-TW" dirty="0"/>
              <a:t>3</a:t>
            </a:r>
            <a:r>
              <a:rPr lang="zh-TW" altLang="en-US" dirty="0"/>
              <a:t>個月內呈報</a:t>
            </a:r>
            <a:r>
              <a:rPr lang="zh-TW" altLang="en-US" dirty="0" smtClean="0"/>
              <a:t>法院。</a:t>
            </a:r>
            <a:endParaRPr lang="en-US" altLang="zh-TW" dirty="0"/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236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二、遺產的繼承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無限清償責任</a:t>
            </a:r>
            <a:endParaRPr lang="zh-TW" altLang="en-US" dirty="0">
              <a:solidFill>
                <a:srgbClr val="256EFF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23678"/>
            <a:ext cx="5800923" cy="25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4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二、遺產的繼承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有限清償責任</a:t>
            </a:r>
            <a:endParaRPr lang="zh-TW" altLang="en-US" dirty="0">
              <a:solidFill>
                <a:srgbClr val="256EFF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116" y="2011410"/>
            <a:ext cx="558231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二、遺產的繼承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拋棄繼承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263" y="2139702"/>
            <a:ext cx="555986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9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274687"/>
            <a:ext cx="7848798" cy="2601319"/>
          </a:xfrm>
        </p:spPr>
        <p:txBody>
          <a:bodyPr/>
          <a:lstStyle/>
          <a:p>
            <a:pPr algn="just"/>
            <a:r>
              <a:rPr lang="zh-TW" altLang="en-US" dirty="0"/>
              <a:t>「丟到我家就是我的嗎？」 樵夫將斧頭丟進湖裡，湖中女神可以不歸還樵夫的斧頭嗎</a:t>
            </a:r>
            <a:r>
              <a:rPr lang="zh-TW" altLang="en-US" dirty="0" smtClean="0"/>
              <a:t>？</a:t>
            </a:r>
            <a:endParaRPr lang="en-US" altLang="zh-TW" dirty="0" smtClean="0"/>
          </a:p>
          <a:p>
            <a:pPr algn="just"/>
            <a:r>
              <a:rPr lang="zh-TW" altLang="en-US" dirty="0" smtClean="0"/>
              <a:t>法庭</a:t>
            </a:r>
            <a:r>
              <a:rPr lang="zh-TW" altLang="en-US" dirty="0"/>
              <a:t>判決時是否應該考慮道德</a:t>
            </a:r>
            <a:r>
              <a:rPr lang="zh-TW" altLang="en-US" dirty="0" smtClean="0"/>
              <a:t>因素？</a:t>
            </a:r>
            <a:endParaRPr lang="en-US" altLang="zh-TW" dirty="0" smtClean="0"/>
          </a:p>
          <a:p>
            <a:pPr algn="just"/>
            <a:r>
              <a:rPr lang="zh-TW" altLang="en-US" dirty="0" smtClean="0"/>
              <a:t>違反</a:t>
            </a:r>
            <a:r>
              <a:rPr lang="zh-TW" altLang="en-US" dirty="0"/>
              <a:t>道德的行為如果不違反法律，需要付出代價嗎？</a:t>
            </a:r>
          </a:p>
        </p:txBody>
      </p:sp>
      <p:sp>
        <p:nvSpPr>
          <p:cNvPr id="4" name="矩形 3"/>
          <p:cNvSpPr/>
          <p:nvPr/>
        </p:nvSpPr>
        <p:spPr>
          <a:xfrm>
            <a:off x="2411760" y="1760498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256EFF"/>
                </a:solidFill>
                <a:latin typeface="微軟正黑體" pitchFamily="34" charset="-120"/>
                <a:ea typeface="微軟正黑體" pitchFamily="34" charset="-120"/>
              </a:rPr>
              <a:t>湖中女神 </a:t>
            </a:r>
            <a:r>
              <a:rPr lang="en-US" altLang="zh-TW" sz="2800" dirty="0">
                <a:solidFill>
                  <a:srgbClr val="256EFF"/>
                </a:solidFill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en-US" altLang="zh-TW" sz="2800" dirty="0" smtClean="0">
                <a:solidFill>
                  <a:srgbClr val="256EFF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800" dirty="0">
                <a:solidFill>
                  <a:srgbClr val="256EFF"/>
                </a:solidFill>
                <a:latin typeface="微軟正黑體" pitchFamily="34" charset="-120"/>
                <a:ea typeface="微軟正黑體" pitchFamily="34" charset="-120"/>
              </a:rPr>
              <a:t>丟到我家就是我的嗎？</a:t>
            </a:r>
          </a:p>
        </p:txBody>
      </p:sp>
    </p:spTree>
    <p:extLst>
      <p:ext uri="{BB962C8B-B14F-4D97-AF65-F5344CB8AC3E}">
        <p14:creationId xmlns:p14="http://schemas.microsoft.com/office/powerpoint/2010/main" val="35072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3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60388"/>
            <a:ext cx="2519363" cy="1206899"/>
          </a:xfr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11799" cy="647700"/>
          </a:xfrm>
        </p:spPr>
        <p:txBody>
          <a:bodyPr/>
          <a:lstStyle/>
          <a:p>
            <a:r>
              <a:rPr lang="en-US" altLang="zh-TW" dirty="0">
                <a:hlinkClick r:id="rId3"/>
              </a:rPr>
              <a:t>『</a:t>
            </a:r>
            <a:r>
              <a:rPr lang="zh-TW" altLang="en-US" dirty="0">
                <a:hlinkClick r:id="rId3"/>
              </a:rPr>
              <a:t>湖中女神 </a:t>
            </a:r>
            <a:r>
              <a:rPr lang="en-US" altLang="zh-TW" dirty="0">
                <a:hlinkClick r:id="rId3"/>
              </a:rPr>
              <a:t>– </a:t>
            </a:r>
            <a:r>
              <a:rPr lang="zh-TW" altLang="en-US" dirty="0">
                <a:hlinkClick r:id="rId3"/>
              </a:rPr>
              <a:t>丟到我家就是我的嗎？</a:t>
            </a:r>
            <a:r>
              <a:rPr lang="en-US" altLang="zh-TW" dirty="0">
                <a:hlinkClick r:id="rId3"/>
              </a:rPr>
              <a:t>』</a:t>
            </a:r>
            <a:r>
              <a:rPr lang="zh-TW" altLang="en-US" dirty="0">
                <a:hlinkClick r:id="rId3"/>
              </a:rPr>
              <a:t>法律吧 </a:t>
            </a:r>
            <a:r>
              <a:rPr lang="en-US" altLang="zh-TW" dirty="0">
                <a:hlinkClick r:id="rId3"/>
              </a:rPr>
              <a:t>EP3(08:24)</a:t>
            </a:r>
            <a:endParaRPr lang="zh-TW" altLang="en-US" dirty="0">
              <a:hlinkClick r:id="rId3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80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892738"/>
          </a:xfrm>
        </p:spPr>
        <p:txBody>
          <a:bodyPr/>
          <a:lstStyle/>
          <a:p>
            <a:pPr algn="just"/>
            <a:r>
              <a:rPr lang="zh-TW" altLang="en-US" dirty="0" smtClean="0"/>
              <a:t>溫</a:t>
            </a:r>
            <a:r>
              <a:rPr lang="zh-TW" altLang="en-US" dirty="0"/>
              <a:t>董事業有成，瞞著妻子在外頭包養小三，產下一子。某</a:t>
            </a:r>
            <a:r>
              <a:rPr lang="zh-TW" altLang="en-US" dirty="0" smtClean="0"/>
              <a:t>天溫</a:t>
            </a:r>
            <a:r>
              <a:rPr lang="zh-TW" altLang="en-US" dirty="0"/>
              <a:t>董卻因意外死亡，請問小三及私生子有繼承權嗎？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4536504" cy="647774"/>
          </a:xfrm>
        </p:spPr>
        <p:txBody>
          <a:bodyPr/>
          <a:lstStyle/>
          <a:p>
            <a:r>
              <a:rPr lang="zh-TW" altLang="en-US" dirty="0"/>
              <a:t>私生子有繼承權嗎？ 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</p:spTree>
    <p:extLst>
      <p:ext uri="{BB962C8B-B14F-4D97-AF65-F5344CB8AC3E}">
        <p14:creationId xmlns:p14="http://schemas.microsoft.com/office/powerpoint/2010/main" val="117232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495C"/>
                </a:solidFill>
              </a:rPr>
              <a:t>參考答案：私生子女是直系血親卑親屬，有繼承權，跟被繼承人的配偶及其他直系血親卑親屬一併列為第一順位。至於小三或小王，就沒有繼承權了。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4536504" cy="647774"/>
          </a:xfrm>
        </p:spPr>
        <p:txBody>
          <a:bodyPr/>
          <a:lstStyle/>
          <a:p>
            <a:r>
              <a:rPr lang="zh-TW" altLang="en-US" dirty="0"/>
              <a:t>私生子有繼承權嗎？ 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p.30</a:t>
            </a:r>
            <a:r>
              <a:rPr lang="zh-TW" altLang="en-US" dirty="0"/>
              <a:t>　參、現行民法繼承制度符合人民財產權的保障嗎？</a:t>
            </a:r>
          </a:p>
        </p:txBody>
      </p:sp>
    </p:spTree>
    <p:extLst>
      <p:ext uri="{BB962C8B-B14F-4D97-AF65-F5344CB8AC3E}">
        <p14:creationId xmlns:p14="http://schemas.microsoft.com/office/powerpoint/2010/main" val="241880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紅大從嘉義搭高鐵到臺北，高鐵的旅客運送契約是一種？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）個別化契約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）定型化契約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206788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紅大從嘉義搭高鐵到臺北，高鐵的旅客運送契約是一種？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）個別化契約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）定型化契約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114271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紅大從嘉義搭高鐵到臺北，高鐵的旅客運送契約是一種？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）個別化契約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）定型化契約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80581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紅大從嘉義搭高鐵到臺北，高鐵的旅客運送契約是一種？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）個別化契約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）定型化契約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64258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紅大從嘉義搭高鐵到臺北，高鐵的旅客運送契約是一種？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）勞動化契約（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）個別化契約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）社會化契約（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）定型化契約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259632" y="3723878"/>
            <a:ext cx="432048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65501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83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37626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小黑的父親死亡後，繼承父親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萬元的遺產，但父親也留下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萬元債務，請問小黑該償還債權人多少錢？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）不用還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96931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37626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小黑的父親死亡後，繼承父親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萬元的遺產，但父親也留下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萬元債務，請問小黑該償還債權人多少錢？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）不用還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331640" y="3723878"/>
            <a:ext cx="5472608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311874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37626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小黑的父親死亡後，繼承父親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萬元的遺產，但父親也留下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萬元債務，請問小黑該償還債權人多少錢？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）不用還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2871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37626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小黑的父親死亡後，繼承父親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萬元的遺產，但父親也留下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萬元債務，請問小黑該償還債權人多少錢？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）不用還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168797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37626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小黑的父親死亡後，繼承父親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萬元的遺產，但父親也留下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萬元債務，請問小黑該償還債權人多少錢？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萬元（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）不用還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9" y="1203598"/>
              <a:ext cx="570507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27822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11509</TotalTime>
  <Words>3713</Words>
  <Application>Microsoft Office PowerPoint</Application>
  <PresentationFormat>如螢幕大小 (16:9)</PresentationFormat>
  <Paragraphs>368</Paragraphs>
  <Slides>75</Slides>
  <Notes>16</Notes>
  <HiddenSlides>12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75</vt:i4>
      </vt:variant>
    </vt:vector>
  </HeadingPairs>
  <TitlesOfParts>
    <vt:vector size="84" baseType="lpstr">
      <vt:lpstr>宋体</vt:lpstr>
      <vt:lpstr>華康粗圓體</vt:lpstr>
      <vt:lpstr>微軟正黑體</vt:lpstr>
      <vt:lpstr>新細明體</vt:lpstr>
      <vt:lpstr>Arial</vt:lpstr>
      <vt:lpstr>Calibri</vt:lpstr>
      <vt:lpstr>Wingdings 3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508</cp:revision>
  <dcterms:created xsi:type="dcterms:W3CDTF">2016-08-10T05:42:58Z</dcterms:created>
  <dcterms:modified xsi:type="dcterms:W3CDTF">2020-05-22T11:46:02Z</dcterms:modified>
</cp:coreProperties>
</file>