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  <p:sldMasterId id="2147483690" r:id="rId3"/>
    <p:sldMasterId id="2147483711" r:id="rId4"/>
  </p:sldMasterIdLst>
  <p:notesMasterIdLst>
    <p:notesMasterId r:id="rId66"/>
  </p:notesMasterIdLst>
  <p:handoutMasterIdLst>
    <p:handoutMasterId r:id="rId67"/>
  </p:handoutMasterIdLst>
  <p:sldIdLst>
    <p:sldId id="476" r:id="rId5"/>
    <p:sldId id="477" r:id="rId6"/>
    <p:sldId id="540" r:id="rId7"/>
    <p:sldId id="534" r:id="rId8"/>
    <p:sldId id="535" r:id="rId9"/>
    <p:sldId id="536" r:id="rId10"/>
    <p:sldId id="480" r:id="rId11"/>
    <p:sldId id="481" r:id="rId12"/>
    <p:sldId id="482" r:id="rId13"/>
    <p:sldId id="483" r:id="rId14"/>
    <p:sldId id="484" r:id="rId15"/>
    <p:sldId id="485" r:id="rId16"/>
    <p:sldId id="486" r:id="rId17"/>
    <p:sldId id="487" r:id="rId18"/>
    <p:sldId id="488" r:id="rId19"/>
    <p:sldId id="489" r:id="rId20"/>
    <p:sldId id="490" r:id="rId21"/>
    <p:sldId id="492" r:id="rId22"/>
    <p:sldId id="493" r:id="rId23"/>
    <p:sldId id="542" r:id="rId24"/>
    <p:sldId id="494" r:id="rId25"/>
    <p:sldId id="495" r:id="rId26"/>
    <p:sldId id="496" r:id="rId27"/>
    <p:sldId id="497" r:id="rId28"/>
    <p:sldId id="498" r:id="rId29"/>
    <p:sldId id="499" r:id="rId30"/>
    <p:sldId id="539" r:id="rId31"/>
    <p:sldId id="538" r:id="rId32"/>
    <p:sldId id="501" r:id="rId33"/>
    <p:sldId id="543" r:id="rId34"/>
    <p:sldId id="503" r:id="rId35"/>
    <p:sldId id="504" r:id="rId36"/>
    <p:sldId id="526" r:id="rId37"/>
    <p:sldId id="506" r:id="rId38"/>
    <p:sldId id="544" r:id="rId39"/>
    <p:sldId id="541" r:id="rId40"/>
    <p:sldId id="508" r:id="rId41"/>
    <p:sldId id="510" r:id="rId42"/>
    <p:sldId id="511" r:id="rId43"/>
    <p:sldId id="545" r:id="rId44"/>
    <p:sldId id="512" r:id="rId45"/>
    <p:sldId id="527" r:id="rId46"/>
    <p:sldId id="528" r:id="rId47"/>
    <p:sldId id="529" r:id="rId48"/>
    <p:sldId id="531" r:id="rId49"/>
    <p:sldId id="533" r:id="rId50"/>
    <p:sldId id="532" r:id="rId51"/>
    <p:sldId id="530" r:id="rId52"/>
    <p:sldId id="514" r:id="rId53"/>
    <p:sldId id="537" r:id="rId54"/>
    <p:sldId id="516" r:id="rId55"/>
    <p:sldId id="517" r:id="rId56"/>
    <p:sldId id="520" r:id="rId57"/>
    <p:sldId id="518" r:id="rId58"/>
    <p:sldId id="519" r:id="rId59"/>
    <p:sldId id="521" r:id="rId60"/>
    <p:sldId id="522" r:id="rId61"/>
    <p:sldId id="525" r:id="rId62"/>
    <p:sldId id="523" r:id="rId63"/>
    <p:sldId id="524" r:id="rId64"/>
    <p:sldId id="546" r:id="rId65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9">
          <p15:clr>
            <a:srgbClr val="A4A3A4"/>
          </p15:clr>
        </p15:guide>
        <p15:guide id="2" orient="horz" pos="3072">
          <p15:clr>
            <a:srgbClr val="A4A3A4"/>
          </p15:clr>
        </p15:guide>
        <p15:guide id="3" pos="431">
          <p15:clr>
            <a:srgbClr val="A4A3A4"/>
          </p15:clr>
        </p15:guide>
        <p15:guide id="4" pos="51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BD"/>
    <a:srgbClr val="00B7BD"/>
    <a:srgbClr val="E2E9ED"/>
    <a:srgbClr val="B3BBBF"/>
    <a:srgbClr val="6D6E70"/>
    <a:srgbClr val="F2E1CA"/>
    <a:srgbClr val="FF495C"/>
    <a:srgbClr val="E7E7E9"/>
    <a:srgbClr val="A9E1FA"/>
    <a:srgbClr val="F58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4574" autoAdjust="0"/>
  </p:normalViewPr>
  <p:slideViewPr>
    <p:cSldViewPr>
      <p:cViewPr varScale="1">
        <p:scale>
          <a:sx n="114" d="100"/>
          <a:sy n="114" d="100"/>
        </p:scale>
        <p:origin x="840" y="96"/>
      </p:cViewPr>
      <p:guideLst>
        <p:guide orient="horz" pos="1439"/>
        <p:guide orient="horz" pos="3072"/>
        <p:guide pos="431"/>
        <p:guide pos="51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12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93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圖片來源：綜合</a:t>
            </a:r>
            <a:r>
              <a:rPr lang="zh-TW" altLang="en-US" dirty="0"/>
              <a:t>小六法</a:t>
            </a:r>
            <a:r>
              <a:rPr lang="en-US" altLang="zh-TW" dirty="0"/>
              <a:t>(38</a:t>
            </a:r>
            <a:r>
              <a:rPr lang="zh-TW" altLang="en-US" dirty="0"/>
              <a:t>版</a:t>
            </a:r>
            <a:r>
              <a:rPr lang="en-US" altLang="zh-TW" dirty="0"/>
              <a:t>)</a:t>
            </a:r>
            <a:r>
              <a:rPr lang="zh-TW" altLang="en-US" dirty="0"/>
              <a:t>金石堂</a:t>
            </a:r>
            <a:r>
              <a:rPr lang="zh-TW" altLang="en-US" dirty="0" smtClean="0"/>
              <a:t>書局。</a:t>
            </a:r>
            <a:r>
              <a:rPr lang="en-US" altLang="zh-TW" dirty="0" smtClean="0"/>
              <a:t>https</a:t>
            </a:r>
            <a:r>
              <a:rPr lang="en-US" altLang="zh-TW" dirty="0"/>
              <a:t>://www.kingstone.com.tw/new/basic/2015820053455?kmcode=2015820053455&amp;actid=Monthlynew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8997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荀子（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,2</a:t>
            </a:r>
            <a:r>
              <a:rPr lang="zh-TW" altLang="en-US" dirty="0"/>
              <a:t>月</a:t>
            </a:r>
            <a:r>
              <a:rPr lang="en-US" altLang="zh-TW" dirty="0"/>
              <a:t>28</a:t>
            </a:r>
            <a:r>
              <a:rPr lang="zh-TW" altLang="en-US" dirty="0"/>
              <a:t>日）。維基百科。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22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https://zh.wikipedia.org/wiki/%E8%8D%80%E5%AD%90</a:t>
            </a:r>
          </a:p>
          <a:p>
            <a:endParaRPr lang="zh-TW" altLang="en-US" dirty="0"/>
          </a:p>
          <a:p>
            <a:r>
              <a:rPr lang="zh-TW" altLang="en-US" dirty="0"/>
              <a:t>孟子（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,2</a:t>
            </a:r>
            <a:r>
              <a:rPr lang="zh-TW" altLang="en-US" dirty="0"/>
              <a:t>月</a:t>
            </a:r>
            <a:r>
              <a:rPr lang="en-US" altLang="zh-TW" dirty="0"/>
              <a:t>21</a:t>
            </a:r>
            <a:r>
              <a:rPr lang="zh-TW" altLang="en-US" dirty="0"/>
              <a:t>日）。維基百科。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22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https://zh.wikipedia.org/wiki/%E5%AD%9F%E5%AD%90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2402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537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 楊孟立 、 陳志賢 （</a:t>
            </a:r>
            <a:r>
              <a:rPr lang="en-US" altLang="zh-TW" dirty="0"/>
              <a:t>2016</a:t>
            </a:r>
            <a:r>
              <a:rPr lang="zh-TW" altLang="en-US" dirty="0"/>
              <a:t>年</a:t>
            </a:r>
            <a:r>
              <a:rPr lang="en-US" altLang="zh-TW" dirty="0"/>
              <a:t>,10</a:t>
            </a:r>
            <a:r>
              <a:rPr lang="zh-TW" altLang="en-US" dirty="0"/>
              <a:t>月</a:t>
            </a:r>
            <a:r>
              <a:rPr lang="en-US" altLang="zh-TW" dirty="0"/>
              <a:t>20</a:t>
            </a:r>
            <a:r>
              <a:rPr lang="zh-TW" altLang="en-US" dirty="0"/>
              <a:t>日）。兩大議題 準大法官這樣看</a:t>
            </a:r>
            <a:r>
              <a:rPr lang="en-US" altLang="zh-TW" dirty="0"/>
              <a:t>》</a:t>
            </a:r>
            <a:r>
              <a:rPr lang="zh-TW" altLang="en-US" dirty="0"/>
              <a:t>通姦除罪化 多說</a:t>
            </a:r>
            <a:r>
              <a:rPr lang="en-US" altLang="zh-TW" dirty="0"/>
              <a:t>Yes</a:t>
            </a:r>
            <a:r>
              <a:rPr lang="zh-TW" altLang="en-US" dirty="0"/>
              <a:t>。中國時報。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22</a:t>
            </a:r>
            <a:r>
              <a:rPr lang="zh-TW" altLang="en-US" dirty="0"/>
              <a:t>日，取自</a:t>
            </a:r>
            <a:r>
              <a:rPr lang="en-US" altLang="zh-TW" dirty="0"/>
              <a:t>https://www.chinatimes.com/newspapers/20161020000399-260118?chdtv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6539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6539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848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8020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564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810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5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6163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3275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png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37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589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37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03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37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69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37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985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37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016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37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828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7208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8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9889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383" y="4237296"/>
            <a:ext cx="692482" cy="69248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060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6334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6" name="群組 35">
            <a:extLst>
              <a:ext uri="{FF2B5EF4-FFF2-40B4-BE49-F238E27FC236}">
                <a16:creationId xmlns:a16="http://schemas.microsoft.com/office/drawing/2014/main" id="{A8A09F1E-E43F-3344-A0DA-6CE2FA8742BE}"/>
              </a:ext>
            </a:extLst>
          </p:cNvPr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E3ACBB98-ADF6-D346-846B-42D5DEC3E48A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8F1046F8-626F-9D41-9829-4FC78FABA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9D5B61A2-8A1E-9B49-B220-5A04CD1038C0}"/>
              </a:ext>
            </a:extLst>
          </p:cNvPr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9684BE05-9654-5B4B-AB54-9AD14A352A4F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A63295F9-AF21-C147-ACEB-F7DD56531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682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3709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3414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8528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923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34623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529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95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632512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3041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2664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439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187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912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115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240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903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761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8432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01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1957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86436"/>
            <a:ext cx="761572" cy="7615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657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trike="noStrike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972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44245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138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558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661689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981512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2187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>
        <p:tmplLst>
          <p:tmpl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0642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941587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46120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3983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98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809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251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364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852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47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16579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3794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08946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86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9" name="群組 3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0" name="橢圓 3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9239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6" name="群組 35">
            <a:extLst>
              <a:ext uri="{FF2B5EF4-FFF2-40B4-BE49-F238E27FC236}">
                <a16:creationId xmlns:a16="http://schemas.microsoft.com/office/drawing/2014/main" id="{B77481E5-B035-CE45-8461-D74CADF3AC3F}"/>
              </a:ext>
            </a:extLst>
          </p:cNvPr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7D65A4AB-E68B-334D-A033-73FE86C01FF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52B4B2B5-4DC3-7541-9562-E83549CF1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A0EB7B3F-7D1D-2E4E-8135-9768B31B85DA}"/>
              </a:ext>
            </a:extLst>
          </p:cNvPr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5B007249-834C-4F45-B193-BB5CCDFCC05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F27BEB8F-BB1C-A746-B75B-E98155C56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863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46098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916170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493470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78844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4502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329977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92320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32561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20951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44784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5401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7303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0789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19138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58237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30936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942802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85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8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141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97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058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slide" Target="slide5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slide" Target="slide9.xml"/><Relationship Id="rId9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dqjJy5K" TargetMode="Externa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h05&#24433;&#29255;-&#36890;&#23014;&#38500;&#32618;&#21270;&#12288;&#21496;&#25913;&#26371;&#27770;&#35696;&#24290;&#38500;&#21009;&#27861;239&#26781;&#65288;02&#65306;12&#65289;.mp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DkQ4WsC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Ch05&#20320;&#25152;&#19981;&#30693;&#36947;&#30340;&#27298;&#23519;&#23448;&#65288;08&#65306;03&#65289;.mp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ltn.tw/ur1WLXc" TargetMode="Externa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ltn.tw/qTemIQg" TargetMode="Externa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hyperlink" Target="https://ltn.tw/Jm7stw1" TargetMode="Externa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ltn.tw/VQBMzI4" TargetMode="Externa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Ch05&#29359;&#32618;&#38928;&#38450;&#36899;&#32396;&#25216;&#65288;04&#65306;03&#65289;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ltn.tw/GhmugXm" TargetMode="Externa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45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55.xml"/><Relationship Id="rId5" Type="http://schemas.openxmlformats.org/officeDocument/2006/relationships/slide" Target="slide53.xml"/><Relationship Id="rId4" Type="http://schemas.openxmlformats.org/officeDocument/2006/relationships/slide" Target="slide5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60.xml"/><Relationship Id="rId5" Type="http://schemas.openxmlformats.org/officeDocument/2006/relationships/slide" Target="slide58.xml"/><Relationship Id="rId4" Type="http://schemas.openxmlformats.org/officeDocument/2006/relationships/slide" Target="slide5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19" r="29353" b="20647"/>
          <a:stretch/>
        </p:blipFill>
        <p:spPr>
          <a:xfrm>
            <a:off x="323529" y="195486"/>
            <a:ext cx="8280920" cy="4778880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0BA360"/>
              </a:gs>
              <a:gs pos="100000">
                <a:srgbClr val="3CBA9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犯罪與刑罰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法官可以任意認定犯罪嗎</a:t>
            </a:r>
            <a:r>
              <a:rPr lang="en-US" altLang="zh-TW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41" name="圓角矩形 40">
                <a:hlinkClick r:id="rId7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205" y="3507854"/>
                <a:ext cx="969981" cy="973917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3" name="橢圓 42">
            <a:hlinkClick r:id="rId2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4" name="圖片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5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熔爐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：熔爐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＃影片來源：發行／總代理：車庫娛樂股份有限公司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89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熔爐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是一個發生在韓國的真實事件。仁浩是個充滿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教學鬥志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的美術老師，但卻求職不順、有志難伸，直到他到光州聾啞學校應徵，本以為可以順利錄取，沒想到校長卻向他索賄五千萬韓元，仁浩迫於家計，只能答應，並期待教書後能改變家中環境。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81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任職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後，本以為能夠有愉悅的教學生涯，但仁浩常在廁所或空教室外聽到孩子痛苦的尖叫聲，學校老師都告訴仁浩只是學生不黯言語，隨意吼叫，但在仁浩暗中調查後發現，校長與教師、職員，集體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長期對學生性侵、施暴，孩子們生活在痛苦與恐懼中。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04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136815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他決定不畏壓力挺身而出，勇敢揭發案情，最後將不肖師長告上法庭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915" y="1919454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圓角矩形圖說文字 6"/>
          <p:cNvSpPr/>
          <p:nvPr/>
        </p:nvSpPr>
        <p:spPr>
          <a:xfrm>
            <a:off x="1655764" y="2715766"/>
            <a:ext cx="6480720" cy="504056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若你看到同學被霸凌，你會如何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處理</a:t>
            </a:r>
            <a:r>
              <a:rPr lang="zh-TW" altLang="en-US" sz="2800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978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85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22322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禁酒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令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在西元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1920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1933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年間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實施全國禁酒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法禁止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製造和銷售任何酒精含量在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0.5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的飲料，違反者將被罰以巨額罰金或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月的監禁。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787774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04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3096344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偉涉嫌私自釀酒，在法庭上他一再辯稱並未犯法，法官指著扣押的證物說：「你擁有這些釀酒的工具，即有釀酒的嫌疑！」大偉一聽，無奈地要求法官判他強姦罪，他說：「我擁有強姦的工具，即有強姦的嫌疑！」那麼，法官可以隨便認定犯罪嗎？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72387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61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p.32</a:t>
            </a:r>
            <a:r>
              <a:rPr lang="zh-TW" altLang="en-US" dirty="0"/>
              <a:t>　壹、犯罪的成立要件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犯罪的成立要件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一、行為違反刑事法律的規定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二、行為人對其行為具有刑事責任</a:t>
            </a:r>
            <a:endParaRPr lang="zh-TW" altLang="en-US" dirty="0"/>
          </a:p>
          <a:p>
            <a:r>
              <a:rPr lang="zh-TW" altLang="en-US" dirty="0">
                <a:hlinkClick r:id="rId4" action="ppaction://hlinksldjump"/>
              </a:rPr>
              <a:t>三、刑罰的目的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90455"/>
            <a:ext cx="2153252" cy="215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8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p.32</a:t>
            </a:r>
            <a:r>
              <a:rPr lang="zh-TW" altLang="en-US" dirty="0"/>
              <a:t>　壹、犯罪的成立要件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一、行為違反刑事法律的規定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400526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國家對行為的處罰必須謹守</a:t>
            </a:r>
            <a:r>
              <a:rPr lang="zh-TW" altLang="en-US" b="1" dirty="0">
                <a:solidFill>
                  <a:srgbClr val="FF495C"/>
                </a:solidFill>
              </a:rPr>
              <a:t>罪刑法定主義</a:t>
            </a:r>
            <a:r>
              <a:rPr lang="zh-TW" altLang="en-US" dirty="0"/>
              <a:t>，何種行為構成犯罪，對於犯罪者應科以何種刑罰，均須有</a:t>
            </a:r>
            <a:r>
              <a:rPr lang="zh-TW" altLang="en-US" b="1" dirty="0">
                <a:solidFill>
                  <a:srgbClr val="FF495C"/>
                </a:solidFill>
              </a:rPr>
              <a:t>成文法律的依據</a:t>
            </a:r>
            <a:r>
              <a:rPr lang="zh-TW" altLang="en-US" dirty="0"/>
              <a:t>，法律既無規定，即不應加以處罰。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6" t="1591" r="12062" b="3688"/>
          <a:stretch/>
        </p:blipFill>
        <p:spPr>
          <a:xfrm>
            <a:off x="6156176" y="1917561"/>
            <a:ext cx="2258042" cy="28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7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032008" cy="647700"/>
          </a:xfrm>
        </p:spPr>
        <p:txBody>
          <a:bodyPr/>
          <a:lstStyle/>
          <a:p>
            <a:pPr algn="just" hangingPunct="0"/>
            <a:r>
              <a:rPr lang="zh-TW" altLang="en-US" spc="-150" dirty="0"/>
              <a:t>在我國思想淵源甚早，荀子曰：「無罪不罰。」孟子曰：「令未布而罰及之，是上妄誅也。</a:t>
            </a:r>
            <a:r>
              <a:rPr lang="zh-TW" altLang="en-US" spc="-150" dirty="0" smtClean="0"/>
              <a:t>」</a:t>
            </a:r>
            <a:endParaRPr lang="zh-TW" altLang="en-US" spc="-15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罪刑法定主義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p.32</a:t>
            </a:r>
            <a:r>
              <a:rPr lang="zh-TW" altLang="en-US" dirty="0"/>
              <a:t>　壹、犯罪的成立要件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4860032" y="1851670"/>
            <a:ext cx="3456384" cy="2657139"/>
            <a:chOff x="4860032" y="1851670"/>
            <a:chExt cx="3456384" cy="265713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59"/>
            <a:stretch/>
          </p:blipFill>
          <p:spPr>
            <a:xfrm>
              <a:off x="4860032" y="1851670"/>
              <a:ext cx="1810329" cy="2280593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1851670"/>
              <a:ext cx="1656184" cy="2283656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4860032" y="4132263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孟子</a:t>
              </a: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6660232" y="4139477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荀子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862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行為人刑事</a:t>
            </a:r>
            <a:endParaRPr lang="en-US" altLang="zh-TW" dirty="0"/>
          </a:p>
          <a:p>
            <a:r>
              <a:rPr lang="zh-TW" altLang="en-US" dirty="0"/>
              <a:t>責任能力及</a:t>
            </a:r>
            <a:endParaRPr lang="en-US" altLang="zh-TW" dirty="0"/>
          </a:p>
          <a:p>
            <a:r>
              <a:rPr lang="zh-TW" altLang="en-US" dirty="0"/>
              <a:t>責任條件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-40106" y="1060344"/>
            <a:ext cx="6468171" cy="3613820"/>
            <a:chOff x="-40106" y="1060344"/>
            <a:chExt cx="6468171" cy="3613820"/>
          </a:xfrm>
        </p:grpSpPr>
        <p:sp>
          <p:nvSpPr>
            <p:cNvPr id="5" name="矩形 4"/>
            <p:cNvSpPr/>
            <p:nvPr/>
          </p:nvSpPr>
          <p:spPr>
            <a:xfrm>
              <a:off x="-40106" y="1060344"/>
              <a:ext cx="6468171" cy="352763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519" r="50388"/>
            <a:stretch/>
          </p:blipFill>
          <p:spPr>
            <a:xfrm>
              <a:off x="179512" y="1060344"/>
              <a:ext cx="6120680" cy="3613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760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行為人刑事</a:t>
            </a:r>
            <a:endParaRPr lang="en-US" altLang="zh-TW" dirty="0"/>
          </a:p>
          <a:p>
            <a:r>
              <a:rPr lang="zh-TW" altLang="en-US" dirty="0"/>
              <a:t>責任能力及</a:t>
            </a:r>
            <a:endParaRPr lang="en-US" altLang="zh-TW" dirty="0"/>
          </a:p>
          <a:p>
            <a:r>
              <a:rPr lang="zh-TW" altLang="en-US" dirty="0"/>
              <a:t>責任條件</a:t>
            </a:r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-252536" y="1060344"/>
            <a:ext cx="6680601" cy="3613820"/>
            <a:chOff x="-252536" y="1060344"/>
            <a:chExt cx="6680601" cy="3613820"/>
          </a:xfrm>
        </p:grpSpPr>
        <p:sp>
          <p:nvSpPr>
            <p:cNvPr id="6" name="矩形 5"/>
            <p:cNvSpPr/>
            <p:nvPr/>
          </p:nvSpPr>
          <p:spPr>
            <a:xfrm>
              <a:off x="-40106" y="1060344"/>
              <a:ext cx="6468171" cy="352763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4" t="27414" r="-391" b="7105"/>
            <a:stretch/>
          </p:blipFill>
          <p:spPr>
            <a:xfrm>
              <a:off x="-252536" y="1060344"/>
              <a:ext cx="6408712" cy="3613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072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p.33</a:t>
            </a:r>
            <a:r>
              <a:rPr lang="zh-TW" altLang="en-US" dirty="0"/>
              <a:t>　壹、犯罪的成立要件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三、刑罰的目的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 smtClean="0"/>
              <a:t>罰</a:t>
            </a:r>
            <a:r>
              <a:rPr lang="zh-TW" altLang="en-US" dirty="0"/>
              <a:t>的目的，從最早的「應報理論」轉變為「以刑罰</a:t>
            </a:r>
            <a:r>
              <a:rPr lang="zh-TW" altLang="en-US" dirty="0" smtClean="0"/>
              <a:t>預防</a:t>
            </a:r>
            <a:r>
              <a:rPr lang="zh-TW" altLang="en-US" dirty="0"/>
              <a:t>犯罪」，發展出一般預防與特別預防理論。今日刑罰的</a:t>
            </a:r>
            <a:r>
              <a:rPr lang="zh-TW" altLang="en-US" dirty="0" smtClean="0"/>
              <a:t>制度</a:t>
            </a:r>
            <a:r>
              <a:rPr lang="zh-TW" altLang="en-US" dirty="0"/>
              <a:t>，整合了三者理論，形成</a:t>
            </a:r>
            <a:r>
              <a:rPr lang="zh-TW" altLang="en-US" b="1" dirty="0">
                <a:solidFill>
                  <a:srgbClr val="FF495C"/>
                </a:solidFill>
              </a:rPr>
              <a:t>綜合理論</a:t>
            </a:r>
            <a:r>
              <a:rPr lang="zh-TW" altLang="en-US" dirty="0"/>
              <a:t>，除刑罰外，尚有寓</a:t>
            </a:r>
            <a:r>
              <a:rPr lang="zh-TW" altLang="en-US" dirty="0" smtClean="0"/>
              <a:t>含教育</a:t>
            </a:r>
            <a:r>
              <a:rPr lang="zh-TW" altLang="en-US" dirty="0"/>
              <a:t>功能的保安處分。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14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刑罰目的比較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1044"/>
            <a:ext cx="6516216" cy="250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70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p.33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在非回教國家中，我國是</a:t>
            </a:r>
          </a:p>
          <a:p>
            <a:pPr algn="just"/>
            <a:r>
              <a:rPr lang="zh-TW" altLang="en-US" dirty="0"/>
              <a:t>唯一仍保留</a:t>
            </a:r>
            <a:r>
              <a:rPr lang="zh-TW" altLang="en-US" b="1" dirty="0">
                <a:solidFill>
                  <a:srgbClr val="FF495C"/>
                </a:solidFill>
              </a:rPr>
              <a:t>通姦</a:t>
            </a:r>
            <a:r>
              <a:rPr lang="zh-TW" altLang="en-US" dirty="0"/>
              <a:t>罪處罰規</a:t>
            </a:r>
          </a:p>
          <a:p>
            <a:pPr algn="just"/>
            <a:r>
              <a:rPr lang="zh-TW" altLang="en-US" dirty="0"/>
              <a:t>定者，有人主張基於</a:t>
            </a:r>
            <a:r>
              <a:rPr lang="zh-TW" altLang="en-US" b="1" dirty="0">
                <a:solidFill>
                  <a:srgbClr val="FF495C"/>
                </a:solidFill>
              </a:rPr>
              <a:t>「性</a:t>
            </a:r>
          </a:p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自主權」</a:t>
            </a:r>
            <a:r>
              <a:rPr lang="zh-TW" altLang="en-US" dirty="0"/>
              <a:t>不應論罪，你同</a:t>
            </a:r>
          </a:p>
          <a:p>
            <a:pPr algn="just"/>
            <a:r>
              <a:rPr lang="zh-TW" altLang="en-US" dirty="0"/>
              <a:t>意嗎</a:t>
            </a:r>
            <a:r>
              <a:rPr lang="zh-TW" altLang="en-US" smtClean="0"/>
              <a:t>？為什麼</a:t>
            </a:r>
            <a:r>
              <a:rPr lang="zh-TW" altLang="en-US"/>
              <a:t>？</a:t>
            </a:r>
            <a:endParaRPr lang="zh-TW" altLang="en-US" dirty="0"/>
          </a:p>
          <a:p>
            <a:pPr algn="just"/>
            <a:endParaRPr lang="zh-TW" altLang="en-US" dirty="0"/>
          </a:p>
        </p:txBody>
      </p:sp>
      <p:pic>
        <p:nvPicPr>
          <p:cNvPr id="4" name="Picture 5" descr="ãéå§¦ãçåçæå°çµæ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0"/>
          <a:stretch/>
        </p:blipFill>
        <p:spPr bwMode="auto">
          <a:xfrm>
            <a:off x="5004048" y="2157854"/>
            <a:ext cx="3155314" cy="19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9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p.35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37098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 smtClean="0"/>
              <a:t>我國</a:t>
            </a:r>
            <a:r>
              <a:rPr lang="en-US" altLang="zh-TW" dirty="0" smtClean="0"/>
              <a:t>《</a:t>
            </a:r>
            <a:r>
              <a:rPr lang="zh-TW" altLang="en-US" dirty="0" smtClean="0"/>
              <a:t>刑法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明</a:t>
            </a:r>
            <a:r>
              <a:rPr lang="zh-TW" altLang="en-US" dirty="0"/>
              <a:t>定有配偶而與</a:t>
            </a:r>
            <a:r>
              <a:rPr lang="zh-TW" altLang="en-US" dirty="0" smtClean="0"/>
              <a:t>人通姦</a:t>
            </a:r>
            <a:r>
              <a:rPr lang="zh-TW" altLang="en-US" dirty="0"/>
              <a:t>者，處</a:t>
            </a:r>
            <a:r>
              <a:rPr lang="en-US" altLang="zh-TW" dirty="0" smtClean="0"/>
              <a:t>1</a:t>
            </a:r>
            <a:r>
              <a:rPr lang="zh-TW" altLang="en-US" dirty="0" smtClean="0"/>
              <a:t>年</a:t>
            </a:r>
            <a:r>
              <a:rPr lang="zh-TW" altLang="en-US" dirty="0"/>
              <a:t>以下</a:t>
            </a:r>
            <a:r>
              <a:rPr lang="zh-TW" altLang="en-US" dirty="0" smtClean="0"/>
              <a:t>有期徒刑</a:t>
            </a:r>
            <a:r>
              <a:rPr lang="zh-TW" altLang="en-US" dirty="0"/>
              <a:t>。其相姦者亦同。此外</a:t>
            </a:r>
            <a:r>
              <a:rPr lang="zh-TW" altLang="en-US" dirty="0" smtClean="0"/>
              <a:t>民法</a:t>
            </a:r>
            <a:r>
              <a:rPr lang="zh-TW" altLang="en-US" dirty="0"/>
              <a:t>也規定夫妻之一方通姦者</a:t>
            </a:r>
            <a:r>
              <a:rPr lang="zh-TW" altLang="en-US" dirty="0" smtClean="0"/>
              <a:t>，他方</a:t>
            </a:r>
            <a:r>
              <a:rPr lang="zh-TW" altLang="en-US" dirty="0"/>
              <a:t>得向法院請求離婚。</a:t>
            </a:r>
            <a:r>
              <a:rPr lang="zh-TW" altLang="en-US" dirty="0" smtClean="0"/>
              <a:t>大法官</a:t>
            </a:r>
            <a:r>
              <a:rPr lang="zh-TW" altLang="en-US" dirty="0"/>
              <a:t>會議認為此為維護</a:t>
            </a:r>
            <a:r>
              <a:rPr lang="zh-TW" altLang="en-US" dirty="0" smtClean="0"/>
              <a:t>婚姻與</a:t>
            </a:r>
            <a:r>
              <a:rPr lang="zh-TW" altLang="en-US" dirty="0"/>
              <a:t>家庭制度所必要之規定</a:t>
            </a:r>
            <a:r>
              <a:rPr lang="zh-TW" altLang="en-US" dirty="0" smtClean="0"/>
              <a:t>，並</a:t>
            </a:r>
            <a:r>
              <a:rPr lang="zh-TW" altLang="en-US" dirty="0"/>
              <a:t>無違憲。</a:t>
            </a:r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410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47784" y="1960563"/>
            <a:ext cx="3564176" cy="647700"/>
          </a:xfrm>
        </p:spPr>
        <p:txBody>
          <a:bodyPr/>
          <a:lstStyle/>
          <a:p>
            <a:pPr algn="just"/>
            <a:r>
              <a:rPr lang="en-US" altLang="zh-TW" dirty="0"/>
              <a:t>2017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18</a:t>
            </a:r>
            <a:r>
              <a:rPr lang="zh-TW" altLang="en-US" dirty="0"/>
              <a:t>日司改國是會議決議通姦除罪化，</a:t>
            </a:r>
            <a:r>
              <a:rPr lang="en-US" altLang="zh-TW" dirty="0"/>
              <a:t>19</a:t>
            </a:r>
            <a:r>
              <a:rPr lang="zh-TW" altLang="en-US" dirty="0"/>
              <a:t>個委員一致通過。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7864" y="1170199"/>
            <a:ext cx="4176464" cy="647774"/>
          </a:xfrm>
        </p:spPr>
        <p:txBody>
          <a:bodyPr/>
          <a:lstStyle/>
          <a:p>
            <a:r>
              <a:rPr lang="zh-TW" altLang="en-US" sz="2600" dirty="0"/>
              <a:t>司改會決議廢除刑法</a:t>
            </a:r>
            <a:r>
              <a:rPr lang="en-US" altLang="zh-TW" sz="2600" dirty="0"/>
              <a:t>239</a:t>
            </a:r>
            <a:r>
              <a:rPr lang="zh-TW" altLang="en-US" sz="2600" dirty="0"/>
              <a:t>條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p.33</a:t>
            </a:r>
            <a:r>
              <a:rPr lang="zh-TW" altLang="en-US" dirty="0"/>
              <a:t>　壹、犯罪的成立要件</a:t>
            </a:r>
          </a:p>
        </p:txBody>
      </p:sp>
      <p:pic>
        <p:nvPicPr>
          <p:cNvPr id="5" name="圖片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14173"/>
            <a:ext cx="4081674" cy="2169745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5913215" y="2635372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4355976" y="408391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通姦除罪化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 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司改會決議廢除刑法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239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條（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02:12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＃影片來源：年代新聞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CH50</a:t>
            </a:r>
          </a:p>
        </p:txBody>
      </p:sp>
    </p:spTree>
    <p:extLst>
      <p:ext uri="{BB962C8B-B14F-4D97-AF65-F5344CB8AC3E}">
        <p14:creationId xmlns:p14="http://schemas.microsoft.com/office/powerpoint/2010/main" val="17394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貳、犯罪的追訴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犯罪的追訴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一、刑事訴訟的程序</a:t>
            </a:r>
            <a:endParaRPr lang="zh-TW" altLang="en-US" dirty="0"/>
          </a:p>
          <a:p>
            <a:r>
              <a:rPr lang="zh-TW" altLang="en-US" dirty="0">
                <a:hlinkClick r:id="rId3" action="ppaction://hlinksldjump"/>
              </a:rPr>
              <a:t>二、被告人權的保障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94" y="1275606"/>
            <a:ext cx="3966612" cy="396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8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>
            <a:hlinkClick r:id="rId3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8322" r="832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文字版面配置區 9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471839" cy="647700"/>
          </a:xfrm>
        </p:spPr>
        <p:txBody>
          <a:bodyPr/>
          <a:lstStyle/>
          <a:p>
            <a:r>
              <a:rPr lang="zh-TW" altLang="zh-TW" dirty="0">
                <a:hlinkClick r:id="rId3"/>
              </a:rPr>
              <a:t>公視《我們與惡的距離</a:t>
            </a:r>
            <a:r>
              <a:rPr lang="en-US" altLang="zh-TW" dirty="0">
                <a:hlinkClick r:id="rId3"/>
              </a:rPr>
              <a:t> The World Between Us</a:t>
            </a:r>
            <a:r>
              <a:rPr lang="zh-TW" altLang="zh-TW" dirty="0">
                <a:hlinkClick r:id="rId3"/>
              </a:rPr>
              <a:t>》一分鐘預告</a:t>
            </a:r>
            <a:endParaRPr lang="zh-TW" altLang="en-US" dirty="0">
              <a:hlinkClick r:id="rId3"/>
            </a:endParaRP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34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貳、犯罪的追訴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一、刑事訴訟的程序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616550" cy="2521074"/>
          </a:xfrm>
        </p:spPr>
        <p:txBody>
          <a:bodyPr/>
          <a:lstStyle/>
          <a:p>
            <a:pPr algn="just"/>
            <a:r>
              <a:rPr lang="zh-TW" altLang="en-US" dirty="0"/>
              <a:t>案件發生後，</a:t>
            </a:r>
            <a:r>
              <a:rPr lang="zh-TW" altLang="en-US" b="1" dirty="0">
                <a:solidFill>
                  <a:srgbClr val="FF495C"/>
                </a:solidFill>
              </a:rPr>
              <a:t>被害人向檢警單位提出告訴、任何人得為告發、行為人自首或媒體報導</a:t>
            </a:r>
            <a:r>
              <a:rPr lang="zh-TW" altLang="en-US" dirty="0"/>
              <a:t>，知有犯罪嫌疑者，從</a:t>
            </a:r>
            <a:r>
              <a:rPr lang="zh-TW" altLang="en-US" b="1" dirty="0">
                <a:solidFill>
                  <a:srgbClr val="FF495C"/>
                </a:solidFill>
              </a:rPr>
              <a:t>偵查、起訴、審判到確定判決</a:t>
            </a:r>
            <a:r>
              <a:rPr lang="zh-TW" altLang="en-US" dirty="0"/>
              <a:t>後</a:t>
            </a:r>
            <a:r>
              <a:rPr lang="zh-TW" altLang="en-US" b="1" dirty="0">
                <a:solidFill>
                  <a:srgbClr val="FF495C"/>
                </a:solidFill>
              </a:rPr>
              <a:t>執行刑罰</a:t>
            </a:r>
            <a:r>
              <a:rPr lang="zh-TW" altLang="en-US" dirty="0"/>
              <a:t>為止。</a:t>
            </a:r>
          </a:p>
          <a:p>
            <a:pPr algn="just"/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95686"/>
            <a:ext cx="2466285" cy="234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7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刑事訴訟程序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" y="915565"/>
            <a:ext cx="6456883" cy="302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9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3455944" cy="647700"/>
          </a:xfrm>
        </p:spPr>
        <p:txBody>
          <a:bodyPr/>
          <a:lstStyle/>
          <a:p>
            <a:pPr algn="just" hangingPunct="0"/>
            <a:r>
              <a:rPr lang="zh-TW" altLang="en-US" dirty="0"/>
              <a:t>高雄地檢署檢察官自費、自編、自演微電影，呈現工作日常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你所不知道的檢察官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貳、犯罪的追訴</a:t>
            </a:r>
          </a:p>
        </p:txBody>
      </p:sp>
      <p:pic>
        <p:nvPicPr>
          <p:cNvPr id="5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189" y="1779661"/>
            <a:ext cx="3709855" cy="165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6102131" y="2151391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4716016" y="3507854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Prosecutor-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你所不知道的檢察官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高雄地檢署檢察官自費、自編、自演微電影（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08:03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K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麥拉創藝影像 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KAMERA STUDIO</a:t>
            </a:r>
          </a:p>
        </p:txBody>
      </p:sp>
    </p:spTree>
    <p:extLst>
      <p:ext uri="{BB962C8B-B14F-4D97-AF65-F5344CB8AC3E}">
        <p14:creationId xmlns:p14="http://schemas.microsoft.com/office/powerpoint/2010/main" val="35885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貳、犯罪的追訴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二、被告人權的保障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464422" cy="2630893"/>
          </a:xfrm>
        </p:spPr>
        <p:txBody>
          <a:bodyPr>
            <a:normAutofit/>
          </a:bodyPr>
          <a:lstStyle/>
          <a:p>
            <a:pPr algn="just" hangingPunct="0">
              <a:lnSpc>
                <a:spcPct val="110000"/>
              </a:lnSpc>
            </a:pPr>
            <a:r>
              <a:rPr lang="zh-TW" altLang="en-US" spc="0" dirty="0"/>
              <a:t>法治國家重視程序正義，講求</a:t>
            </a:r>
            <a:r>
              <a:rPr lang="zh-TW" altLang="en-US" b="1" spc="0" dirty="0">
                <a:solidFill>
                  <a:srgbClr val="FF495C"/>
                </a:solidFill>
              </a:rPr>
              <a:t>「正當程序原則」</a:t>
            </a:r>
            <a:r>
              <a:rPr lang="zh-TW" altLang="en-US" spc="0" dirty="0"/>
              <a:t>，強調對於犯罪事實之認定，必須採取證據來裁判，並且確保</a:t>
            </a:r>
            <a:r>
              <a:rPr lang="zh-TW" altLang="en-US" b="1" spc="0" dirty="0">
                <a:solidFill>
                  <a:srgbClr val="FF495C"/>
                </a:solidFill>
              </a:rPr>
              <a:t>自白的任意性</a:t>
            </a:r>
            <a:r>
              <a:rPr lang="zh-TW" altLang="en-US" spc="0" dirty="0"/>
              <a:t>。</a:t>
            </a:r>
          </a:p>
          <a:p>
            <a:pPr algn="just" hangingPunct="0">
              <a:lnSpc>
                <a:spcPct val="110000"/>
              </a:lnSpc>
            </a:pPr>
            <a:endParaRPr lang="zh-TW" altLang="en-US" spc="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929" y="2067694"/>
            <a:ext cx="4608830" cy="291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3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貳、犯罪的追訴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二、被告人權的保障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7920806" cy="2664296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我國刑事訴訟法採取</a:t>
            </a:r>
            <a:r>
              <a:rPr lang="zh-TW" altLang="en-US" b="1" dirty="0">
                <a:solidFill>
                  <a:srgbClr val="FF495C"/>
                </a:solidFill>
              </a:rPr>
              <a:t>「嚴格證明法則」</a:t>
            </a:r>
            <a:r>
              <a:rPr lang="zh-TW" altLang="en-US" dirty="0"/>
              <a:t>，必須具證據能力之證據，經</a:t>
            </a:r>
            <a:r>
              <a:rPr lang="zh-TW" altLang="en-US" b="1" dirty="0">
                <a:solidFill>
                  <a:srgbClr val="FF495C"/>
                </a:solidFill>
              </a:rPr>
              <a:t>合法調查</a:t>
            </a:r>
            <a:r>
              <a:rPr lang="zh-TW" altLang="en-US" dirty="0"/>
              <a:t>，使法院形成該等證據已足證明被告確實犯罪，始能判決被告有罪，否則基於</a:t>
            </a:r>
            <a:r>
              <a:rPr lang="zh-TW" altLang="en-US" b="1" dirty="0">
                <a:solidFill>
                  <a:srgbClr val="FF495C"/>
                </a:solidFill>
              </a:rPr>
              <a:t>「無罪推定原則」</a:t>
            </a:r>
            <a:r>
              <a:rPr lang="zh-TW" altLang="en-US" dirty="0"/>
              <a:t>即不能將被告定罪，亦即被告未經審判證明有罪確定前，應該先被假定為無罪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970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貳、犯罪的追訴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二、被告人權的保障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84413"/>
            <a:ext cx="3289271" cy="2447925"/>
          </a:xfrm>
        </p:spPr>
      </p:pic>
      <p:grpSp>
        <p:nvGrpSpPr>
          <p:cNvPr id="10" name="群組 9"/>
          <p:cNvGrpSpPr/>
          <p:nvPr/>
        </p:nvGrpSpPr>
        <p:grpSpPr>
          <a:xfrm>
            <a:off x="611560" y="2750606"/>
            <a:ext cx="4104456" cy="1477328"/>
            <a:chOff x="683568" y="2678598"/>
            <a:chExt cx="4104456" cy="1477328"/>
          </a:xfrm>
        </p:grpSpPr>
        <p:sp>
          <p:nvSpPr>
            <p:cNvPr id="7" name="矩形 6"/>
            <p:cNvSpPr/>
            <p:nvPr/>
          </p:nvSpPr>
          <p:spPr>
            <a:xfrm>
              <a:off x="683568" y="2678598"/>
              <a:ext cx="410445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無罪推定</a:t>
              </a:r>
            </a:p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乃國際公認的刑事訴訟基本原則，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我國刑事訴訟法第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154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條第１項即規定：「被告未經審判證明有罪確定前，推定其為無罪。</a:t>
              </a:r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03848" y="2787774"/>
              <a:ext cx="144382" cy="144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765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圖片版面配置區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039791" cy="647700"/>
          </a:xfrm>
        </p:spPr>
        <p:txBody>
          <a:bodyPr/>
          <a:lstStyle/>
          <a:p>
            <a:r>
              <a:rPr lang="en-US" altLang="zh-TW" dirty="0">
                <a:hlinkClick r:id="rId2"/>
              </a:rPr>
              <a:t>『</a:t>
            </a:r>
            <a:r>
              <a:rPr lang="zh-TW" altLang="en-US" dirty="0">
                <a:hlinkClick r:id="rId2"/>
              </a:rPr>
              <a:t>武松打虎 </a:t>
            </a:r>
            <a:r>
              <a:rPr lang="en-US" altLang="zh-TW" dirty="0">
                <a:hlinkClick r:id="rId2"/>
              </a:rPr>
              <a:t>- </a:t>
            </a:r>
            <a:r>
              <a:rPr lang="zh-TW" altLang="en-US" dirty="0">
                <a:hlinkClick r:id="rId2"/>
              </a:rPr>
              <a:t>打來的證據可以用嗎？</a:t>
            </a:r>
            <a:r>
              <a:rPr lang="en-US" altLang="zh-TW" dirty="0" smtClean="0">
                <a:hlinkClick r:id="rId2"/>
              </a:rPr>
              <a:t>』</a:t>
            </a:r>
            <a:r>
              <a:rPr lang="zh-TW" altLang="en-US" dirty="0" smtClean="0">
                <a:hlinkClick r:id="rId2"/>
              </a:rPr>
              <a:t>法律</a:t>
            </a:r>
            <a:r>
              <a:rPr lang="zh-TW" altLang="en-US" dirty="0">
                <a:hlinkClick r:id="rId2"/>
              </a:rPr>
              <a:t>吧 </a:t>
            </a:r>
            <a:r>
              <a:rPr lang="en-US" altLang="zh-TW" dirty="0">
                <a:hlinkClick r:id="rId2"/>
              </a:rPr>
              <a:t>EP1</a:t>
            </a:r>
            <a:r>
              <a:rPr lang="zh-TW" altLang="en-US" dirty="0">
                <a:hlinkClick r:id="rId2"/>
              </a:rPr>
              <a:t>（</a:t>
            </a:r>
            <a:r>
              <a:rPr lang="en-US" altLang="zh-TW" dirty="0">
                <a:hlinkClick r:id="rId2"/>
              </a:rPr>
              <a:t>08:04</a:t>
            </a:r>
            <a:r>
              <a:rPr lang="zh-TW" altLang="en-US" dirty="0">
                <a:hlinkClick r:id="rId2"/>
              </a:rPr>
              <a:t>）</a:t>
            </a:r>
            <a:endParaRPr lang="en-US" altLang="zh-TW" dirty="0">
              <a:hlinkClick r:id="rId2"/>
            </a:endParaRPr>
          </a:p>
          <a:p>
            <a:endParaRPr lang="zh-TW" altLang="en-US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/>
              <a:t>　貳、犯罪的</a:t>
            </a:r>
            <a:r>
              <a:rPr lang="zh-TW" altLang="en-US" smtClean="0"/>
              <a:t>追訴</a:t>
            </a:r>
            <a:endParaRPr lang="zh-TW" altLang="en-US"/>
          </a:p>
        </p:txBody>
      </p:sp>
      <p:pic>
        <p:nvPicPr>
          <p:cNvPr id="7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1751"/>
            <a:ext cx="2664296" cy="149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85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p.34</a:t>
            </a:r>
            <a:r>
              <a:rPr lang="zh-TW" altLang="en-US" dirty="0"/>
              <a:t>　貳、犯罪的</a:t>
            </a:r>
            <a:r>
              <a:rPr lang="zh-TW" altLang="en-US" dirty="0" smtClean="0"/>
              <a:t>追訴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武松為了盤查景陽崗老虎殺人事件，一棒打得老虎招出人骨藏身之處！打來的證據可以當作證據嗎？</a:t>
            </a:r>
          </a:p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spc="-150" dirty="0"/>
              <a:t>打來的證據可以用嗎？</a:t>
            </a:r>
          </a:p>
        </p:txBody>
      </p:sp>
    </p:spTree>
    <p:extLst>
      <p:ext uri="{BB962C8B-B14F-4D97-AF65-F5344CB8AC3E}">
        <p14:creationId xmlns:p14="http://schemas.microsoft.com/office/powerpoint/2010/main" val="739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p.35</a:t>
            </a:r>
            <a:r>
              <a:rPr lang="zh-TW" altLang="en-US" dirty="0"/>
              <a:t>　參、常見的青少年犯罪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常見的青少年犯罪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301720"/>
            <a:ext cx="4464496" cy="2790310"/>
          </a:xfrm>
        </p:spPr>
      </p:pic>
    </p:spTree>
    <p:extLst>
      <p:ext uri="{BB962C8B-B14F-4D97-AF65-F5344CB8AC3E}">
        <p14:creationId xmlns:p14="http://schemas.microsoft.com/office/powerpoint/2010/main" val="185971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689" r="368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039791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他們在畢業的前一天爆炸</a:t>
            </a:r>
            <a:r>
              <a:rPr lang="en-US" altLang="zh-TW" sz="3200" dirty="0">
                <a:hlinkClick r:id="rId2"/>
              </a:rPr>
              <a:t>─10</a:t>
            </a:r>
            <a:r>
              <a:rPr lang="zh-TW" altLang="zh-TW" sz="3200" dirty="0">
                <a:hlinkClick r:id="rId2"/>
              </a:rPr>
              <a:t>分鐘搶先看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204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p.35</a:t>
            </a:r>
            <a:r>
              <a:rPr lang="zh-TW" altLang="en-US" dirty="0"/>
              <a:t>　參、常見的青少年犯罪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常見的青少年犯罪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544542" cy="3456384"/>
          </a:xfrm>
        </p:spPr>
        <p:txBody>
          <a:bodyPr>
            <a:normAutofit/>
          </a:bodyPr>
          <a:lstStyle/>
          <a:p>
            <a:pPr algn="just" hangingPunct="0">
              <a:lnSpc>
                <a:spcPts val="3200"/>
              </a:lnSpc>
            </a:pPr>
            <a:r>
              <a:rPr lang="zh-TW" altLang="en-US" spc="0" dirty="0"/>
              <a:t>針對</a:t>
            </a:r>
            <a:r>
              <a:rPr lang="zh-TW" altLang="en-US" b="1" spc="0" dirty="0">
                <a:solidFill>
                  <a:srgbClr val="FF495C"/>
                </a:solidFill>
              </a:rPr>
              <a:t>電腦網路犯罪</a:t>
            </a:r>
            <a:r>
              <a:rPr lang="zh-TW" altLang="en-US" spc="0" dirty="0"/>
              <a:t>，我國分別</a:t>
            </a:r>
            <a:r>
              <a:rPr lang="zh-TW" altLang="en-US" spc="0" dirty="0" smtClean="0"/>
              <a:t>於</a:t>
            </a:r>
            <a:r>
              <a:rPr lang="en-US" altLang="zh-TW" spc="0" dirty="0" smtClean="0"/>
              <a:t>《</a:t>
            </a:r>
            <a:r>
              <a:rPr lang="zh-TW" altLang="en-US" spc="0" dirty="0" smtClean="0"/>
              <a:t>刑法</a:t>
            </a:r>
            <a:r>
              <a:rPr lang="en-US" altLang="zh-TW" spc="0" dirty="0" smtClean="0"/>
              <a:t>》</a:t>
            </a:r>
            <a:r>
              <a:rPr lang="zh-TW" altLang="en-US" spc="0" dirty="0" smtClean="0"/>
              <a:t>、</a:t>
            </a:r>
            <a:r>
              <a:rPr lang="en-US" altLang="zh-TW" spc="0" dirty="0" smtClean="0"/>
              <a:t>《</a:t>
            </a:r>
            <a:r>
              <a:rPr lang="zh-TW" altLang="en-US" spc="0" dirty="0" smtClean="0"/>
              <a:t>社會</a:t>
            </a:r>
            <a:r>
              <a:rPr lang="zh-TW" altLang="en-US" spc="0" dirty="0"/>
              <a:t>秩序維護</a:t>
            </a:r>
            <a:r>
              <a:rPr lang="zh-TW" altLang="en-US" spc="0" dirty="0" smtClean="0"/>
              <a:t>法</a:t>
            </a:r>
            <a:r>
              <a:rPr lang="en-US" altLang="zh-TW" spc="0" dirty="0" smtClean="0"/>
              <a:t>》</a:t>
            </a:r>
            <a:r>
              <a:rPr lang="zh-TW" altLang="en-US" spc="0" dirty="0" smtClean="0"/>
              <a:t>、</a:t>
            </a:r>
            <a:r>
              <a:rPr lang="en-US" altLang="zh-TW" spc="0" dirty="0" smtClean="0"/>
              <a:t>《</a:t>
            </a:r>
            <a:r>
              <a:rPr lang="zh-TW" altLang="en-US" spc="0" dirty="0" smtClean="0"/>
              <a:t>兒童</a:t>
            </a:r>
            <a:r>
              <a:rPr lang="zh-TW" altLang="en-US" spc="0" dirty="0"/>
              <a:t>及少年性剝削防制</a:t>
            </a:r>
            <a:r>
              <a:rPr lang="zh-TW" altLang="en-US" spc="0" dirty="0" smtClean="0"/>
              <a:t>條例</a:t>
            </a:r>
            <a:r>
              <a:rPr lang="en-US" altLang="zh-TW" spc="0" dirty="0" smtClean="0"/>
              <a:t>》</a:t>
            </a:r>
            <a:r>
              <a:rPr lang="zh-TW" altLang="en-US" spc="0" dirty="0" smtClean="0"/>
              <a:t>、</a:t>
            </a:r>
            <a:r>
              <a:rPr lang="en-US" altLang="zh-TW" spc="0" dirty="0" smtClean="0"/>
              <a:t>《</a:t>
            </a:r>
            <a:r>
              <a:rPr lang="zh-TW" altLang="en-US" spc="0" dirty="0" smtClean="0"/>
              <a:t>個人</a:t>
            </a:r>
            <a:r>
              <a:rPr lang="zh-TW" altLang="en-US" spc="0" dirty="0"/>
              <a:t>資料保護</a:t>
            </a:r>
            <a:r>
              <a:rPr lang="zh-TW" altLang="en-US" spc="0" dirty="0" smtClean="0"/>
              <a:t>法</a:t>
            </a:r>
            <a:r>
              <a:rPr lang="en-US" altLang="zh-TW" spc="0" dirty="0"/>
              <a:t>》</a:t>
            </a:r>
            <a:r>
              <a:rPr lang="zh-TW" altLang="en-US" spc="0" dirty="0" smtClean="0"/>
              <a:t>等</a:t>
            </a:r>
            <a:r>
              <a:rPr lang="zh-TW" altLang="en-US" spc="0" dirty="0"/>
              <a:t>加以規範，並經常增修，</a:t>
            </a:r>
            <a:r>
              <a:rPr lang="zh-TW" altLang="en-US" spc="0" dirty="0" smtClean="0"/>
              <a:t>以</a:t>
            </a:r>
            <a:r>
              <a:rPr lang="en-US" altLang="zh-TW" spc="0" dirty="0"/>
              <a:t>《</a:t>
            </a:r>
            <a:r>
              <a:rPr lang="zh-TW" altLang="en-US" spc="0" dirty="0" smtClean="0"/>
              <a:t>刑法</a:t>
            </a:r>
            <a:r>
              <a:rPr lang="en-US" altLang="zh-TW" spc="0" dirty="0"/>
              <a:t>》</a:t>
            </a:r>
            <a:r>
              <a:rPr lang="zh-TW" altLang="en-US" spc="0" dirty="0" smtClean="0"/>
              <a:t>為</a:t>
            </a:r>
            <a:r>
              <a:rPr lang="zh-TW" altLang="en-US" spc="0" dirty="0"/>
              <a:t>例，即增設</a:t>
            </a:r>
            <a:r>
              <a:rPr lang="zh-TW" altLang="en-US" b="1" spc="0" dirty="0">
                <a:solidFill>
                  <a:srgbClr val="FF495C"/>
                </a:solidFill>
              </a:rPr>
              <a:t>「妨害電腦使用罪」</a:t>
            </a:r>
            <a:r>
              <a:rPr lang="zh-TW" altLang="en-US" spc="0" dirty="0"/>
              <a:t>乙章。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95685"/>
            <a:ext cx="3116641" cy="311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9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p.35</a:t>
            </a:r>
            <a:r>
              <a:rPr lang="zh-TW" altLang="en-US" dirty="0"/>
              <a:t>　參、常見的青少年犯罪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3095649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zh-TW" altLang="en-US" dirty="0"/>
              <a:t>桃園一名男子，在酒醉後一不小心，誤將</a:t>
            </a:r>
            <a:r>
              <a:rPr lang="en-US" altLang="zh-TW" dirty="0"/>
              <a:t>LINE</a:t>
            </a:r>
            <a:r>
              <a:rPr lang="zh-TW" altLang="en-US" dirty="0"/>
              <a:t>群組的成員刪除，結果遭到創立群組的女子提告，不過檢察官調查後認為，這類群組本來每一個人，就都有加人踢人的權限，所以不起訴處分。 </a:t>
            </a:r>
          </a:p>
          <a:p>
            <a:pPr algn="just">
              <a:lnSpc>
                <a:spcPct val="110000"/>
              </a:lnSpc>
            </a:pP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411760" y="1822053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>
                <a:solidFill>
                  <a:srgbClr val="256EFF"/>
                </a:solidFill>
                <a:latin typeface="微軟正黑體" pitchFamily="34" charset="-120"/>
                <a:ea typeface="微軟正黑體" pitchFamily="34" charset="-120"/>
              </a:rPr>
              <a:t>LINE</a:t>
            </a:r>
            <a:r>
              <a:rPr lang="zh-TW" altLang="en-US" sz="2400" dirty="0">
                <a:solidFill>
                  <a:srgbClr val="256EFF"/>
                </a:solidFill>
                <a:latin typeface="微軟正黑體" pitchFamily="34" charset="-120"/>
                <a:ea typeface="微軟正黑體" pitchFamily="34" charset="-120"/>
              </a:rPr>
              <a:t>群組亂踢人　男子挨告妨礙電腦使用罪</a:t>
            </a:r>
          </a:p>
        </p:txBody>
      </p:sp>
    </p:spTree>
    <p:extLst>
      <p:ext uri="{BB962C8B-B14F-4D97-AF65-F5344CB8AC3E}">
        <p14:creationId xmlns:p14="http://schemas.microsoft.com/office/powerpoint/2010/main" val="279572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r="5397"/>
          <a:stretch>
            <a:fillRect/>
          </a:stretch>
        </p:blipFill>
        <p:spPr/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327823" cy="647700"/>
          </a:xfrm>
        </p:spPr>
        <p:txBody>
          <a:bodyPr/>
          <a:lstStyle/>
          <a:p>
            <a:r>
              <a:rPr lang="en-US" altLang="zh-TW" dirty="0">
                <a:hlinkClick r:id="rId2"/>
              </a:rPr>
              <a:t>LINE</a:t>
            </a:r>
            <a:r>
              <a:rPr lang="zh-TW" altLang="en-US" dirty="0">
                <a:hlinkClick r:id="rId2"/>
              </a:rPr>
              <a:t>群組亂踢人　</a:t>
            </a:r>
            <a:endParaRPr lang="en-US" altLang="zh-TW" dirty="0">
              <a:hlinkClick r:id="rId2"/>
            </a:endParaRPr>
          </a:p>
          <a:p>
            <a:r>
              <a:rPr lang="zh-TW" altLang="en-US" dirty="0">
                <a:hlinkClick r:id="rId2"/>
              </a:rPr>
              <a:t>男子挨告妨礙電腦使用罪</a:t>
            </a:r>
            <a:r>
              <a:rPr lang="en-US" altLang="zh-TW" dirty="0">
                <a:hlinkClick r:id="rId2"/>
              </a:rPr>
              <a:t>(01:28)</a:t>
            </a:r>
            <a:endParaRPr lang="zh-TW" altLang="en-US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p.35</a:t>
            </a:r>
            <a:r>
              <a:rPr lang="zh-TW" altLang="en-US" dirty="0"/>
              <a:t>　參、常見的青少年犯罪</a:t>
            </a:r>
          </a:p>
        </p:txBody>
      </p:sp>
    </p:spTree>
    <p:extLst>
      <p:ext uri="{BB962C8B-B14F-4D97-AF65-F5344CB8AC3E}">
        <p14:creationId xmlns:p14="http://schemas.microsoft.com/office/powerpoint/2010/main" val="79910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網路犯罪</a:t>
            </a:r>
            <a:endParaRPr lang="en-US" altLang="zh-TW" dirty="0"/>
          </a:p>
          <a:p>
            <a:r>
              <a:rPr lang="zh-TW" altLang="en-US" dirty="0"/>
              <a:t>常見的型態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64" y="195486"/>
            <a:ext cx="5827852" cy="47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1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631" r="763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79751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數位採證中心揭牌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網路犯罪</a:t>
            </a:r>
            <a:r>
              <a:rPr lang="zh-TW" altLang="zh-TW" sz="3200" dirty="0">
                <a:hlinkClick r:id="rId2"/>
              </a:rPr>
              <a:t>證據無所遁形</a:t>
            </a:r>
            <a:endParaRPr lang="zh-TW" altLang="zh-TW" sz="3200" b="1" dirty="0">
              <a:hlinkClick r:id="rId2"/>
            </a:endParaRPr>
          </a:p>
          <a:p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1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zh-TW" dirty="0"/>
              <a:t>犯罪預防連續技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臺北市政府警察局少年警察隊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微電影系列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犯罪預防連續技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:03)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來源：</a:t>
            </a:r>
            <a:r>
              <a:rPr lang="zh-TW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臺北市政府警察局少年警察隊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430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p.36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992814" cy="576064"/>
          </a:xfrm>
        </p:spPr>
        <p:txBody>
          <a:bodyPr/>
          <a:lstStyle/>
          <a:p>
            <a:r>
              <a:rPr lang="zh-TW" altLang="en-US" sz="2800" dirty="0"/>
              <a:t>第肆節　為何少年的刑事司法程序與成年人不同？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 hangingPunct="0"/>
            <a:r>
              <a:rPr lang="zh-TW" altLang="en-US" dirty="0"/>
              <a:t>原本我國是採取「寬嚴互濟，教罰並重」策略，分別施予「管訓處分」與「刑事處罰」，並將受刑人送進「少年監獄」，但因發現許多少年犯在監獄服刑後再犯率高</a:t>
            </a:r>
            <a:r>
              <a:rPr lang="zh-TW" altLang="en-US" dirty="0" smtClean="0"/>
              <a:t>，改</a:t>
            </a:r>
            <a:r>
              <a:rPr lang="zh-TW" altLang="en-US" dirty="0"/>
              <a:t>採</a:t>
            </a:r>
            <a:r>
              <a:rPr lang="zh-TW" altLang="en-US" b="1" dirty="0">
                <a:solidFill>
                  <a:srgbClr val="FF495C"/>
                </a:solidFill>
              </a:rPr>
              <a:t>「以保護代替管訓，以教育代替處罰」</a:t>
            </a:r>
            <a:r>
              <a:rPr lang="zh-TW" altLang="en-US" dirty="0"/>
              <a:t>，藉以建立合宜的</a:t>
            </a:r>
            <a:r>
              <a:rPr lang="zh-TW" altLang="en-US" b="1" dirty="0">
                <a:solidFill>
                  <a:srgbClr val="FF495C"/>
                </a:solidFill>
              </a:rPr>
              <a:t>少年矯正政策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51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p.36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992814" cy="576064"/>
          </a:xfrm>
        </p:spPr>
        <p:txBody>
          <a:bodyPr/>
          <a:lstStyle/>
          <a:p>
            <a:r>
              <a:rPr lang="zh-TW" altLang="en-US" sz="2800" dirty="0"/>
              <a:t>第肆節　為何少年的刑事司法程序與成年人不同？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zh-TW" altLang="en-US" dirty="0"/>
              <a:t>少年事件發生後，實務上大都先經</a:t>
            </a:r>
            <a:r>
              <a:rPr lang="zh-TW" altLang="en-US" b="1" dirty="0">
                <a:solidFill>
                  <a:srgbClr val="FF495C"/>
                </a:solidFill>
              </a:rPr>
              <a:t>警察機關偵查</a:t>
            </a:r>
            <a:r>
              <a:rPr lang="zh-TW" altLang="en-US" dirty="0"/>
              <a:t>，再移送少年</a:t>
            </a:r>
            <a:r>
              <a:rPr lang="zh-TW" altLang="en-US" dirty="0" smtClean="0"/>
              <a:t>法院（或少年法庭）審理</a:t>
            </a:r>
            <a:r>
              <a:rPr lang="zh-TW" altLang="en-US" dirty="0"/>
              <a:t>。法院為了解少年的身心狀況及家庭背景，應指派</a:t>
            </a:r>
            <a:r>
              <a:rPr lang="zh-TW" altLang="en-US" b="1" dirty="0">
                <a:solidFill>
                  <a:srgbClr val="FF495C"/>
                </a:solidFill>
              </a:rPr>
              <a:t>少年調查官</a:t>
            </a:r>
            <a:r>
              <a:rPr lang="zh-TW" altLang="en-US" dirty="0"/>
              <a:t>調查相關事宜，提出報告，再由</a:t>
            </a:r>
            <a:r>
              <a:rPr lang="zh-TW" altLang="en-US" b="1" dirty="0">
                <a:solidFill>
                  <a:srgbClr val="FF495C"/>
                </a:solidFill>
              </a:rPr>
              <a:t>法官予以審理</a:t>
            </a:r>
            <a:r>
              <a:rPr lang="zh-TW" altLang="en-US" dirty="0"/>
              <a:t>。</a:t>
            </a:r>
          </a:p>
          <a:p>
            <a:pPr algn="just"/>
            <a:r>
              <a:rPr lang="zh-TW" altLang="en-US" dirty="0"/>
              <a:t>法官裁定基本上可分為</a:t>
            </a:r>
            <a:r>
              <a:rPr lang="zh-TW" altLang="en-US" b="1" dirty="0">
                <a:solidFill>
                  <a:srgbClr val="FF495C"/>
                </a:solidFill>
              </a:rPr>
              <a:t>保護事件或刑事案件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5183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少年案件法定裁定處分結果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34" y="465440"/>
            <a:ext cx="6468171" cy="421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582" r="858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255815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走進圍牆 直擊司法少年處遇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004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英國於十九世紀初葉，</a:t>
            </a:r>
            <a:r>
              <a:rPr lang="zh-TW" altLang="en-US" dirty="0" smtClean="0"/>
              <a:t>對於初犯</a:t>
            </a:r>
            <a:r>
              <a:rPr lang="zh-TW" altLang="en-US" dirty="0"/>
              <a:t>輕微罪行的少年，係</a:t>
            </a:r>
            <a:r>
              <a:rPr lang="zh-TW" altLang="en-US" dirty="0" smtClean="0"/>
              <a:t>以「</a:t>
            </a:r>
            <a:r>
              <a:rPr lang="zh-TW" altLang="en-US" dirty="0"/>
              <a:t>誓約、交付家長管束、</a:t>
            </a:r>
            <a:r>
              <a:rPr lang="zh-TW" altLang="en-US" dirty="0" smtClean="0"/>
              <a:t>官員</a:t>
            </a:r>
            <a:r>
              <a:rPr lang="zh-TW" altLang="en-US" dirty="0"/>
              <a:t>每月進行家庭訪視」</a:t>
            </a:r>
            <a:r>
              <a:rPr lang="zh-TW" altLang="en-US" dirty="0" smtClean="0"/>
              <a:t>方式</a:t>
            </a:r>
            <a:r>
              <a:rPr lang="zh-TW" altLang="en-US" dirty="0"/>
              <a:t>，開啟的雛型。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 觀護制度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p.36</a:t>
            </a:r>
            <a:r>
              <a:rPr lang="zh-TW" altLang="en-US" dirty="0"/>
              <a:t>　肆、為何少年的刑事司法程序與成年人不同？</a:t>
            </a:r>
          </a:p>
        </p:txBody>
      </p:sp>
    </p:spTree>
    <p:extLst>
      <p:ext uri="{BB962C8B-B14F-4D97-AF65-F5344CB8AC3E}">
        <p14:creationId xmlns:p14="http://schemas.microsoft.com/office/powerpoint/2010/main" val="131976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</a:t>
            </a:r>
            <a:r>
              <a:rPr lang="zh-TW" altLang="en-US" dirty="0" smtClean="0"/>
              <a:t>帖</a:t>
            </a:r>
            <a:endParaRPr lang="zh-TW" altLang="en-US" dirty="0"/>
          </a:p>
        </p:txBody>
      </p:sp>
      <p:grpSp>
        <p:nvGrpSpPr>
          <p:cNvPr id="22" name="群組 21"/>
          <p:cNvGrpSpPr/>
          <p:nvPr/>
        </p:nvGrpSpPr>
        <p:grpSpPr>
          <a:xfrm>
            <a:off x="683568" y="2427734"/>
            <a:ext cx="648072" cy="2449066"/>
            <a:chOff x="683568" y="2427734"/>
            <a:chExt cx="648072" cy="2449066"/>
          </a:xfrm>
        </p:grpSpPr>
        <p:sp>
          <p:nvSpPr>
            <p:cNvPr id="12" name="矩形 11"/>
            <p:cNvSpPr/>
            <p:nvPr/>
          </p:nvSpPr>
          <p:spPr>
            <a:xfrm>
              <a:off x="683568" y="2427734"/>
              <a:ext cx="648072" cy="2449066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683568" y="2643758"/>
              <a:ext cx="648072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適</a:t>
              </a:r>
              <a:endPara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endPara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類</a:t>
              </a:r>
              <a:endPara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型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1331640" y="3435846"/>
            <a:ext cx="6912248" cy="1440160"/>
            <a:chOff x="1331640" y="3435846"/>
            <a:chExt cx="6912248" cy="1440160"/>
          </a:xfrm>
        </p:grpSpPr>
        <p:sp>
          <p:nvSpPr>
            <p:cNvPr id="10" name="矩形 9"/>
            <p:cNvSpPr/>
            <p:nvPr/>
          </p:nvSpPr>
          <p:spPr>
            <a:xfrm>
              <a:off x="1331641" y="4155926"/>
              <a:ext cx="3240360" cy="720080"/>
            </a:xfrm>
            <a:prstGeom prst="rect">
              <a:avLst/>
            </a:prstGeom>
            <a:solidFill>
              <a:srgbClr val="00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兒童</a:t>
              </a:r>
              <a:endPara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331640" y="3435846"/>
              <a:ext cx="4248472" cy="720080"/>
            </a:xfrm>
            <a:prstGeom prst="rect">
              <a:avLst/>
            </a:prstGeom>
            <a:solidFill>
              <a:srgbClr val="E2E9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無刑事責任能力，不受處罰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572001" y="4155926"/>
              <a:ext cx="3671856" cy="720080"/>
            </a:xfrm>
            <a:prstGeom prst="rect">
              <a:avLst/>
            </a:prstGeom>
            <a:solidFill>
              <a:srgbClr val="FF49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少年</a:t>
              </a:r>
              <a:endPara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580112" y="3435846"/>
              <a:ext cx="2663776" cy="720080"/>
            </a:xfrm>
            <a:prstGeom prst="rect">
              <a:avLst/>
            </a:prstGeom>
            <a:solidFill>
              <a:srgbClr val="B3BB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刑事責任能力</a:t>
              </a: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331640" y="2427734"/>
            <a:ext cx="6984776" cy="792088"/>
            <a:chOff x="1331640" y="2427734"/>
            <a:chExt cx="6984776" cy="792088"/>
          </a:xfrm>
        </p:grpSpPr>
        <p:cxnSp>
          <p:nvCxnSpPr>
            <p:cNvPr id="16" name="直線接點 15"/>
            <p:cNvCxnSpPr/>
            <p:nvPr/>
          </p:nvCxnSpPr>
          <p:spPr>
            <a:xfrm>
              <a:off x="1331640" y="3147814"/>
              <a:ext cx="6912768" cy="0"/>
            </a:xfrm>
            <a:prstGeom prst="line">
              <a:avLst/>
            </a:prstGeom>
            <a:ln w="19050">
              <a:solidFill>
                <a:srgbClr val="6D6E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橢圓 18"/>
            <p:cNvSpPr/>
            <p:nvPr/>
          </p:nvSpPr>
          <p:spPr>
            <a:xfrm>
              <a:off x="4499992" y="3075806"/>
              <a:ext cx="144016" cy="144016"/>
            </a:xfrm>
            <a:prstGeom prst="ellipse">
              <a:avLst/>
            </a:prstGeom>
            <a:solidFill>
              <a:srgbClr val="6D6E70"/>
            </a:solidFill>
            <a:ln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5508104" y="3075806"/>
              <a:ext cx="144016" cy="144016"/>
            </a:xfrm>
            <a:prstGeom prst="ellipse">
              <a:avLst/>
            </a:prstGeom>
            <a:solidFill>
              <a:srgbClr val="6D6E70"/>
            </a:solidFill>
            <a:ln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7884368" y="3075806"/>
              <a:ext cx="144016" cy="144016"/>
            </a:xfrm>
            <a:prstGeom prst="ellipse">
              <a:avLst/>
            </a:prstGeom>
            <a:solidFill>
              <a:srgbClr val="6D6E70"/>
            </a:solidFill>
            <a:ln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圓角矩形圖說文字 22"/>
            <p:cNvSpPr/>
            <p:nvPr/>
          </p:nvSpPr>
          <p:spPr>
            <a:xfrm>
              <a:off x="4067944" y="2427734"/>
              <a:ext cx="1008112" cy="360040"/>
            </a:xfrm>
            <a:prstGeom prst="wedgeRoundRectCallout">
              <a:avLst>
                <a:gd name="adj1" fmla="val -573"/>
                <a:gd name="adj2" fmla="val 113295"/>
                <a:gd name="adj3" fmla="val 16667"/>
              </a:avLst>
            </a:prstGeom>
            <a:solidFill>
              <a:srgbClr val="6D6E70"/>
            </a:solidFill>
            <a:ln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12</a:t>
              </a:r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</a:t>
              </a:r>
            </a:p>
          </p:txBody>
        </p:sp>
        <p:sp>
          <p:nvSpPr>
            <p:cNvPr id="24" name="圓角矩形圖說文字 23"/>
            <p:cNvSpPr/>
            <p:nvPr/>
          </p:nvSpPr>
          <p:spPr>
            <a:xfrm>
              <a:off x="5292080" y="2427734"/>
              <a:ext cx="1008112" cy="360040"/>
            </a:xfrm>
            <a:prstGeom prst="wedgeRoundRectCallout">
              <a:avLst>
                <a:gd name="adj1" fmla="val -19701"/>
                <a:gd name="adj2" fmla="val 113077"/>
                <a:gd name="adj3" fmla="val 16667"/>
              </a:avLst>
            </a:prstGeom>
            <a:solidFill>
              <a:srgbClr val="6D6E70"/>
            </a:solidFill>
            <a:ln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14</a:t>
              </a:r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</a:t>
              </a:r>
            </a:p>
          </p:txBody>
        </p:sp>
        <p:sp>
          <p:nvSpPr>
            <p:cNvPr id="26" name="圓角矩形圖說文字 25"/>
            <p:cNvSpPr/>
            <p:nvPr/>
          </p:nvSpPr>
          <p:spPr>
            <a:xfrm>
              <a:off x="7308304" y="2427734"/>
              <a:ext cx="1008112" cy="360040"/>
            </a:xfrm>
            <a:prstGeom prst="wedgeRoundRectCallout">
              <a:avLst>
                <a:gd name="adj1" fmla="val 14405"/>
                <a:gd name="adj2" fmla="val 113295"/>
                <a:gd name="adj3" fmla="val 16667"/>
              </a:avLst>
            </a:prstGeom>
            <a:solidFill>
              <a:srgbClr val="6D6E70"/>
            </a:solidFill>
            <a:ln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18</a:t>
              </a:r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</a:t>
              </a:r>
            </a:p>
          </p:txBody>
        </p:sp>
      </p:grpSp>
      <p:sp>
        <p:nvSpPr>
          <p:cNvPr id="8" name="直線圖說文字 3 7"/>
          <p:cNvSpPr/>
          <p:nvPr/>
        </p:nvSpPr>
        <p:spPr>
          <a:xfrm>
            <a:off x="4932040" y="1179533"/>
            <a:ext cx="2952328" cy="1104879"/>
          </a:xfrm>
          <a:prstGeom prst="borderCallout3">
            <a:avLst>
              <a:gd name="adj1" fmla="val 56549"/>
              <a:gd name="adj2" fmla="val -3155"/>
              <a:gd name="adj3" fmla="val 99674"/>
              <a:gd name="adj4" fmla="val -14571"/>
              <a:gd name="adj5" fmla="val 100057"/>
              <a:gd name="adj6" fmla="val -37480"/>
              <a:gd name="adj7" fmla="val 277651"/>
              <a:gd name="adj8" fmla="val -37430"/>
            </a:avLst>
          </a:prstGeom>
          <a:solidFill>
            <a:srgbClr val="00B7BD"/>
          </a:solidFill>
          <a:ln w="38100">
            <a:solidFill>
              <a:srgbClr val="00B7BD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日起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觸法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兒童一律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回歸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教育及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輔導機制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處理。</a:t>
            </a:r>
          </a:p>
        </p:txBody>
      </p:sp>
    </p:spTree>
    <p:extLst>
      <p:ext uri="{BB962C8B-B14F-4D97-AF65-F5344CB8AC3E}">
        <p14:creationId xmlns:p14="http://schemas.microsoft.com/office/powerpoint/2010/main" val="254795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少年事件處理流程看這帖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684213" y="2427734"/>
            <a:ext cx="719435" cy="2449066"/>
            <a:chOff x="684213" y="2427734"/>
            <a:chExt cx="719435" cy="2449066"/>
          </a:xfrm>
        </p:grpSpPr>
        <p:sp>
          <p:nvSpPr>
            <p:cNvPr id="6" name="矩形 5"/>
            <p:cNvSpPr/>
            <p:nvPr/>
          </p:nvSpPr>
          <p:spPr>
            <a:xfrm>
              <a:off x="684213" y="2427734"/>
              <a:ext cx="719435" cy="2449066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684213" y="2499742"/>
              <a:ext cx="71943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調查</a:t>
              </a: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684213" y="3726780"/>
            <a:ext cx="71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審理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2987824" y="2256587"/>
            <a:ext cx="3672408" cy="2475403"/>
            <a:chOff x="2987824" y="2256587"/>
            <a:chExt cx="3672408" cy="2475403"/>
          </a:xfrm>
        </p:grpSpPr>
        <p:grpSp>
          <p:nvGrpSpPr>
            <p:cNvPr id="10" name="群組 9"/>
            <p:cNvGrpSpPr/>
            <p:nvPr/>
          </p:nvGrpSpPr>
          <p:grpSpPr>
            <a:xfrm>
              <a:off x="2987824" y="3450336"/>
              <a:ext cx="3672408" cy="1281654"/>
              <a:chOff x="2987824" y="3450336"/>
              <a:chExt cx="3672408" cy="1281654"/>
            </a:xfrm>
          </p:grpSpPr>
          <p:cxnSp>
            <p:nvCxnSpPr>
              <p:cNvPr id="11" name="直線接點 10"/>
              <p:cNvCxnSpPr>
                <a:stCxn id="8" idx="2"/>
              </p:cNvCxnSpPr>
              <p:nvPr/>
            </p:nvCxnSpPr>
            <p:spPr>
              <a:xfrm>
                <a:off x="4788024" y="3450336"/>
                <a:ext cx="0" cy="705590"/>
              </a:xfrm>
              <a:prstGeom prst="line">
                <a:avLst/>
              </a:prstGeom>
              <a:ln w="38100">
                <a:solidFill>
                  <a:srgbClr val="6D6E7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圓角矩形 11"/>
              <p:cNvSpPr/>
              <p:nvPr/>
            </p:nvSpPr>
            <p:spPr>
              <a:xfrm>
                <a:off x="2987824" y="4155926"/>
                <a:ext cx="3672408" cy="576064"/>
              </a:xfrm>
              <a:prstGeom prst="roundRect">
                <a:avLst/>
              </a:prstGeom>
              <a:solidFill>
                <a:srgbClr val="6D6E70"/>
              </a:solidFill>
              <a:ln>
                <a:solidFill>
                  <a:srgbClr val="6D6E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8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保護開庭調查</a:t>
                </a:r>
              </a:p>
            </p:txBody>
          </p:sp>
        </p:grpSp>
        <p:grpSp>
          <p:nvGrpSpPr>
            <p:cNvPr id="4" name="群組 3"/>
            <p:cNvGrpSpPr/>
            <p:nvPr/>
          </p:nvGrpSpPr>
          <p:grpSpPr>
            <a:xfrm>
              <a:off x="2987824" y="2256587"/>
              <a:ext cx="3672408" cy="1467291"/>
              <a:chOff x="2987824" y="2256587"/>
              <a:chExt cx="3672408" cy="1467291"/>
            </a:xfrm>
          </p:grpSpPr>
          <p:pic>
            <p:nvPicPr>
              <p:cNvPr id="8" name="圖片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5870"/>
              <a:stretch/>
            </p:blipFill>
            <p:spPr>
              <a:xfrm>
                <a:off x="3779912" y="2256587"/>
                <a:ext cx="2016224" cy="1193749"/>
              </a:xfrm>
              <a:prstGeom prst="rect">
                <a:avLst/>
              </a:prstGeom>
            </p:spPr>
          </p:pic>
          <p:sp>
            <p:nvSpPr>
              <p:cNvPr id="13" name="圓角矩形 12"/>
              <p:cNvSpPr/>
              <p:nvPr/>
            </p:nvSpPr>
            <p:spPr>
              <a:xfrm>
                <a:off x="2987824" y="3147814"/>
                <a:ext cx="3672408" cy="576064"/>
              </a:xfrm>
              <a:prstGeom prst="roundRect">
                <a:avLst/>
              </a:prstGeom>
              <a:solidFill>
                <a:srgbClr val="6D6E70"/>
              </a:solidFill>
              <a:ln>
                <a:solidFill>
                  <a:srgbClr val="6D6E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8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少年調查官審前調查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14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少年事件處理流程看這帖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684213" y="2427734"/>
            <a:ext cx="719435" cy="2449066"/>
            <a:chOff x="684213" y="2427734"/>
            <a:chExt cx="719435" cy="2449066"/>
          </a:xfrm>
        </p:grpSpPr>
        <p:sp>
          <p:nvSpPr>
            <p:cNvPr id="6" name="矩形 5"/>
            <p:cNvSpPr/>
            <p:nvPr/>
          </p:nvSpPr>
          <p:spPr>
            <a:xfrm>
              <a:off x="684213" y="2427734"/>
              <a:ext cx="719435" cy="2449066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684213" y="3078708"/>
              <a:ext cx="71943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審理</a:t>
              </a:r>
            </a:p>
          </p:txBody>
        </p:sp>
      </p:grpSp>
      <p:sp>
        <p:nvSpPr>
          <p:cNvPr id="8" name="圓角矩形 7"/>
          <p:cNvSpPr/>
          <p:nvPr/>
        </p:nvSpPr>
        <p:spPr>
          <a:xfrm>
            <a:off x="3995936" y="2176400"/>
            <a:ext cx="1944216" cy="323341"/>
          </a:xfrm>
          <a:prstGeom prst="roundRect">
            <a:avLst/>
          </a:prstGeom>
          <a:solidFill>
            <a:srgbClr val="6D6E70"/>
          </a:solidFill>
          <a:ln>
            <a:solidFill>
              <a:srgbClr val="6D6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保護開庭調查</a:t>
            </a:r>
          </a:p>
        </p:txBody>
      </p:sp>
      <p:sp>
        <p:nvSpPr>
          <p:cNvPr id="10" name="圓角矩形 9">
            <a:hlinkClick r:id="rId2" action="ppaction://hlinksldjump"/>
          </p:cNvPr>
          <p:cNvSpPr/>
          <p:nvPr/>
        </p:nvSpPr>
        <p:spPr>
          <a:xfrm>
            <a:off x="4031940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保護事件審理</a:t>
            </a:r>
          </a:p>
        </p:txBody>
      </p:sp>
      <p:sp>
        <p:nvSpPr>
          <p:cNvPr id="11" name="圓角矩形 10">
            <a:hlinkClick r:id="rId3" action="ppaction://hlinksldjump"/>
          </p:cNvPr>
          <p:cNvSpPr/>
          <p:nvPr/>
        </p:nvSpPr>
        <p:spPr>
          <a:xfrm>
            <a:off x="6516216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刑事案件程序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5292080" y="418539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點選按鈕看不付審理、保護事件審理、刑事案件程序流程。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5004048" y="4027443"/>
            <a:ext cx="468955" cy="652934"/>
          </a:xfrm>
          <a:prstGeom prst="rect">
            <a:avLst/>
          </a:prstGeom>
        </p:spPr>
      </p:pic>
      <p:cxnSp>
        <p:nvCxnSpPr>
          <p:cNvPr id="29" name="肘形接點 28"/>
          <p:cNvCxnSpPr/>
          <p:nvPr/>
        </p:nvCxnSpPr>
        <p:spPr>
          <a:xfrm rot="10800000" flipV="1">
            <a:off x="2483768" y="2284412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1547664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不付審理</a:t>
            </a:r>
          </a:p>
        </p:txBody>
      </p:sp>
      <p:cxnSp>
        <p:nvCxnSpPr>
          <p:cNvPr id="34" name="肘形接點 33"/>
          <p:cNvCxnSpPr/>
          <p:nvPr/>
        </p:nvCxnSpPr>
        <p:spPr>
          <a:xfrm rot="10800000" flipH="1" flipV="1">
            <a:off x="5868144" y="2284413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>
            <a:endCxn id="10" idx="0"/>
          </p:cNvCxnSpPr>
          <p:nvPr/>
        </p:nvCxnSpPr>
        <p:spPr>
          <a:xfrm>
            <a:off x="5029200" y="2460812"/>
            <a:ext cx="10852" cy="326962"/>
          </a:xfrm>
          <a:prstGeom prst="line">
            <a:avLst/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53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6" grpId="0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少年事件處理流程看這帖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684213" y="2427734"/>
            <a:ext cx="719435" cy="2449066"/>
            <a:chOff x="684213" y="2427734"/>
            <a:chExt cx="719435" cy="2449066"/>
          </a:xfrm>
        </p:grpSpPr>
        <p:sp>
          <p:nvSpPr>
            <p:cNvPr id="6" name="矩形 5"/>
            <p:cNvSpPr/>
            <p:nvPr/>
          </p:nvSpPr>
          <p:spPr>
            <a:xfrm>
              <a:off x="684213" y="2427734"/>
              <a:ext cx="719435" cy="2449066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684213" y="3078708"/>
              <a:ext cx="71943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審理</a:t>
              </a: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1619672" y="3147814"/>
            <a:ext cx="1368152" cy="1114770"/>
            <a:chOff x="1619672" y="3147814"/>
            <a:chExt cx="1368152" cy="1114770"/>
          </a:xfrm>
        </p:grpSpPr>
        <p:sp>
          <p:nvSpPr>
            <p:cNvPr id="13" name="圓角矩形 12"/>
            <p:cNvSpPr/>
            <p:nvPr/>
          </p:nvSpPr>
          <p:spPr>
            <a:xfrm>
              <a:off x="1619672" y="3265550"/>
              <a:ext cx="1368152" cy="997034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無付保護處分原因或其他事由</a:t>
              </a:r>
            </a:p>
          </p:txBody>
        </p:sp>
        <p:cxnSp>
          <p:nvCxnSpPr>
            <p:cNvPr id="12" name="直線接點 11"/>
            <p:cNvCxnSpPr>
              <a:stCxn id="9" idx="2"/>
            </p:cNvCxnSpPr>
            <p:nvPr/>
          </p:nvCxnSpPr>
          <p:spPr>
            <a:xfrm>
              <a:off x="2555776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3131840" y="3147814"/>
            <a:ext cx="1584176" cy="837816"/>
            <a:chOff x="3131840" y="3147814"/>
            <a:chExt cx="1584176" cy="837816"/>
          </a:xfrm>
        </p:grpSpPr>
        <p:sp>
          <p:nvSpPr>
            <p:cNvPr id="14" name="圓角矩形 13"/>
            <p:cNvSpPr/>
            <p:nvPr/>
          </p:nvSpPr>
          <p:spPr>
            <a:xfrm>
              <a:off x="3131840" y="3265550"/>
              <a:ext cx="1584176" cy="720080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情節輕微並為下列處分</a:t>
              </a:r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3419872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群組 26"/>
          <p:cNvGrpSpPr/>
          <p:nvPr/>
        </p:nvGrpSpPr>
        <p:grpSpPr>
          <a:xfrm>
            <a:off x="3301698" y="4011910"/>
            <a:ext cx="415498" cy="765808"/>
            <a:chOff x="3301698" y="4011910"/>
            <a:chExt cx="415498" cy="765808"/>
          </a:xfrm>
        </p:grpSpPr>
        <p:sp>
          <p:nvSpPr>
            <p:cNvPr id="15" name="文字方塊 14"/>
            <p:cNvSpPr txBox="1"/>
            <p:nvPr/>
          </p:nvSpPr>
          <p:spPr>
            <a:xfrm>
              <a:off x="3301698" y="4129646"/>
              <a:ext cx="415498" cy="6480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告誡</a:t>
              </a:r>
            </a:p>
          </p:txBody>
        </p:sp>
        <p:cxnSp>
          <p:nvCxnSpPr>
            <p:cNvPr id="22" name="直線接點 21"/>
            <p:cNvCxnSpPr/>
            <p:nvPr/>
          </p:nvCxnSpPr>
          <p:spPr>
            <a:xfrm>
              <a:off x="3491880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群組 27"/>
          <p:cNvGrpSpPr/>
          <p:nvPr/>
        </p:nvGrpSpPr>
        <p:grpSpPr>
          <a:xfrm>
            <a:off x="3805754" y="4011910"/>
            <a:ext cx="415498" cy="1224136"/>
            <a:chOff x="3805754" y="4011910"/>
            <a:chExt cx="415498" cy="1224136"/>
          </a:xfrm>
        </p:grpSpPr>
        <p:sp>
          <p:nvSpPr>
            <p:cNvPr id="18" name="文字方塊 17"/>
            <p:cNvSpPr txBox="1"/>
            <p:nvPr/>
          </p:nvSpPr>
          <p:spPr>
            <a:xfrm>
              <a:off x="3805754" y="4129646"/>
              <a:ext cx="415498" cy="11064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交付管教</a:t>
              </a:r>
            </a:p>
          </p:txBody>
        </p:sp>
        <p:cxnSp>
          <p:nvCxnSpPr>
            <p:cNvPr id="23" name="直線接點 22"/>
            <p:cNvCxnSpPr/>
            <p:nvPr/>
          </p:nvCxnSpPr>
          <p:spPr>
            <a:xfrm>
              <a:off x="3995936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群組 28"/>
          <p:cNvGrpSpPr/>
          <p:nvPr/>
        </p:nvGrpSpPr>
        <p:grpSpPr>
          <a:xfrm>
            <a:off x="4309810" y="4011910"/>
            <a:ext cx="415498" cy="1224136"/>
            <a:chOff x="4309810" y="4011910"/>
            <a:chExt cx="415498" cy="1224136"/>
          </a:xfrm>
        </p:grpSpPr>
        <p:sp>
          <p:nvSpPr>
            <p:cNvPr id="19" name="文字方塊 18"/>
            <p:cNvSpPr txBox="1"/>
            <p:nvPr/>
          </p:nvSpPr>
          <p:spPr>
            <a:xfrm>
              <a:off x="4309810" y="4129646"/>
              <a:ext cx="415498" cy="11064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轉介輔導</a:t>
              </a:r>
            </a:p>
          </p:txBody>
        </p:sp>
        <p:cxnSp>
          <p:nvCxnSpPr>
            <p:cNvPr id="24" name="直線接點 23"/>
            <p:cNvCxnSpPr/>
            <p:nvPr/>
          </p:nvCxnSpPr>
          <p:spPr>
            <a:xfrm>
              <a:off x="4499992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肘形接點 29"/>
          <p:cNvCxnSpPr/>
          <p:nvPr/>
        </p:nvCxnSpPr>
        <p:spPr>
          <a:xfrm rot="10800000" flipV="1">
            <a:off x="2483768" y="2284412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接點 30"/>
          <p:cNvCxnSpPr/>
          <p:nvPr/>
        </p:nvCxnSpPr>
        <p:spPr>
          <a:xfrm rot="10800000" flipH="1" flipV="1">
            <a:off x="5868144" y="2284413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>
            <a:off x="5029200" y="2460812"/>
            <a:ext cx="10852" cy="326962"/>
          </a:xfrm>
          <a:prstGeom prst="line">
            <a:avLst/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圓角矩形 7"/>
          <p:cNvSpPr/>
          <p:nvPr/>
        </p:nvSpPr>
        <p:spPr>
          <a:xfrm>
            <a:off x="3995936" y="2176400"/>
            <a:ext cx="1944216" cy="323341"/>
          </a:xfrm>
          <a:prstGeom prst="roundRect">
            <a:avLst/>
          </a:prstGeom>
          <a:solidFill>
            <a:srgbClr val="6D6E70"/>
          </a:solidFill>
          <a:ln>
            <a:solidFill>
              <a:srgbClr val="6D6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保護開庭調查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1547664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不付審理</a:t>
            </a:r>
          </a:p>
        </p:txBody>
      </p:sp>
      <p:sp>
        <p:nvSpPr>
          <p:cNvPr id="10" name="圓角矩形 9">
            <a:hlinkClick r:id="rId2" action="ppaction://hlinksldjump"/>
          </p:cNvPr>
          <p:cNvSpPr/>
          <p:nvPr/>
        </p:nvSpPr>
        <p:spPr>
          <a:xfrm>
            <a:off x="4031940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保護事件審理</a:t>
            </a:r>
          </a:p>
        </p:txBody>
      </p:sp>
      <p:sp>
        <p:nvSpPr>
          <p:cNvPr id="11" name="圓角矩形 10">
            <a:hlinkClick r:id="rId3" action="ppaction://hlinksldjump"/>
          </p:cNvPr>
          <p:cNvSpPr/>
          <p:nvPr/>
        </p:nvSpPr>
        <p:spPr>
          <a:xfrm>
            <a:off x="6516216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刑事案件程序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5431026" y="3570480"/>
            <a:ext cx="797158" cy="11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2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307E-6 L -0.33437 -0.231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19" y="-116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少年事件處理流程看這帖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684213" y="2427734"/>
            <a:ext cx="719435" cy="2449066"/>
            <a:chOff x="684213" y="2427734"/>
            <a:chExt cx="719435" cy="2449066"/>
          </a:xfrm>
        </p:grpSpPr>
        <p:sp>
          <p:nvSpPr>
            <p:cNvPr id="6" name="矩形 5"/>
            <p:cNvSpPr/>
            <p:nvPr/>
          </p:nvSpPr>
          <p:spPr>
            <a:xfrm>
              <a:off x="684213" y="2427734"/>
              <a:ext cx="719435" cy="2449066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684213" y="3078708"/>
              <a:ext cx="71943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審理</a:t>
              </a: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3347864" y="3147814"/>
            <a:ext cx="1646892" cy="864096"/>
            <a:chOff x="1340932" y="3147814"/>
            <a:chExt cx="1646892" cy="864096"/>
          </a:xfrm>
        </p:grpSpPr>
        <p:sp>
          <p:nvSpPr>
            <p:cNvPr id="13" name="圓角矩形 12"/>
            <p:cNvSpPr/>
            <p:nvPr/>
          </p:nvSpPr>
          <p:spPr>
            <a:xfrm>
              <a:off x="1340932" y="3265550"/>
              <a:ext cx="1646892" cy="746360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不付保護處分</a:t>
              </a:r>
            </a:p>
          </p:txBody>
        </p:sp>
        <p:cxnSp>
          <p:nvCxnSpPr>
            <p:cNvPr id="12" name="直線接點 11"/>
            <p:cNvCxnSpPr>
              <a:stCxn id="9" idx="2"/>
            </p:cNvCxnSpPr>
            <p:nvPr/>
          </p:nvCxnSpPr>
          <p:spPr>
            <a:xfrm>
              <a:off x="2555776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5138772" y="3147814"/>
            <a:ext cx="1584176" cy="837816"/>
            <a:chOff x="3131840" y="3147814"/>
            <a:chExt cx="1584176" cy="837816"/>
          </a:xfrm>
        </p:grpSpPr>
        <p:sp>
          <p:nvSpPr>
            <p:cNvPr id="14" name="圓角矩形 13"/>
            <p:cNvSpPr/>
            <p:nvPr/>
          </p:nvSpPr>
          <p:spPr>
            <a:xfrm>
              <a:off x="3131840" y="3265550"/>
              <a:ext cx="1584176" cy="720080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保護處分</a:t>
              </a:r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3419872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群組 27"/>
          <p:cNvGrpSpPr/>
          <p:nvPr/>
        </p:nvGrpSpPr>
        <p:grpSpPr>
          <a:xfrm>
            <a:off x="5903180" y="4011910"/>
            <a:ext cx="415498" cy="1224136"/>
            <a:chOff x="3805754" y="4011910"/>
            <a:chExt cx="415498" cy="1224136"/>
          </a:xfrm>
        </p:grpSpPr>
        <p:sp>
          <p:nvSpPr>
            <p:cNvPr id="18" name="文字方塊 17"/>
            <p:cNvSpPr txBox="1"/>
            <p:nvPr/>
          </p:nvSpPr>
          <p:spPr>
            <a:xfrm>
              <a:off x="3805754" y="4129646"/>
              <a:ext cx="415498" cy="11064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保護管束</a:t>
              </a:r>
            </a:p>
          </p:txBody>
        </p:sp>
        <p:cxnSp>
          <p:nvCxnSpPr>
            <p:cNvPr id="23" name="直線接點 22"/>
            <p:cNvCxnSpPr/>
            <p:nvPr/>
          </p:nvCxnSpPr>
          <p:spPr>
            <a:xfrm>
              <a:off x="3995936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群組 28"/>
          <p:cNvGrpSpPr/>
          <p:nvPr/>
        </p:nvGrpSpPr>
        <p:grpSpPr>
          <a:xfrm>
            <a:off x="6316742" y="4011910"/>
            <a:ext cx="415498" cy="1224136"/>
            <a:chOff x="4309810" y="4011910"/>
            <a:chExt cx="415498" cy="1224136"/>
          </a:xfrm>
        </p:grpSpPr>
        <p:sp>
          <p:nvSpPr>
            <p:cNvPr id="19" name="文字方塊 18"/>
            <p:cNvSpPr txBox="1"/>
            <p:nvPr/>
          </p:nvSpPr>
          <p:spPr>
            <a:xfrm>
              <a:off x="4309810" y="4129646"/>
              <a:ext cx="415498" cy="11064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感化教育</a:t>
              </a:r>
            </a:p>
          </p:txBody>
        </p:sp>
        <p:cxnSp>
          <p:nvCxnSpPr>
            <p:cNvPr id="24" name="直線接點 23"/>
            <p:cNvCxnSpPr/>
            <p:nvPr/>
          </p:nvCxnSpPr>
          <p:spPr>
            <a:xfrm>
              <a:off x="4499992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群組 29"/>
          <p:cNvGrpSpPr/>
          <p:nvPr/>
        </p:nvGrpSpPr>
        <p:grpSpPr>
          <a:xfrm>
            <a:off x="5076056" y="4011910"/>
            <a:ext cx="415498" cy="765808"/>
            <a:chOff x="3301698" y="4011910"/>
            <a:chExt cx="415498" cy="765808"/>
          </a:xfrm>
        </p:grpSpPr>
        <p:sp>
          <p:nvSpPr>
            <p:cNvPr id="31" name="文字方塊 30"/>
            <p:cNvSpPr txBox="1"/>
            <p:nvPr/>
          </p:nvSpPr>
          <p:spPr>
            <a:xfrm>
              <a:off x="3301698" y="4129646"/>
              <a:ext cx="415498" cy="6480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訓誡</a:t>
              </a:r>
            </a:p>
          </p:txBody>
        </p:sp>
        <p:cxnSp>
          <p:nvCxnSpPr>
            <p:cNvPr id="32" name="直線接點 31"/>
            <p:cNvCxnSpPr/>
            <p:nvPr/>
          </p:nvCxnSpPr>
          <p:spPr>
            <a:xfrm>
              <a:off x="3491880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肘形接點 32"/>
          <p:cNvCxnSpPr/>
          <p:nvPr/>
        </p:nvCxnSpPr>
        <p:spPr>
          <a:xfrm rot="10800000" flipV="1">
            <a:off x="2483768" y="2284412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/>
          <p:nvPr/>
        </p:nvCxnSpPr>
        <p:spPr>
          <a:xfrm rot="10800000" flipH="1" flipV="1">
            <a:off x="5868144" y="2284413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5029200" y="2460812"/>
            <a:ext cx="10852" cy="326962"/>
          </a:xfrm>
          <a:prstGeom prst="line">
            <a:avLst/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圓角矩形 7"/>
          <p:cNvSpPr/>
          <p:nvPr/>
        </p:nvSpPr>
        <p:spPr>
          <a:xfrm>
            <a:off x="3995936" y="2176400"/>
            <a:ext cx="1944216" cy="323341"/>
          </a:xfrm>
          <a:prstGeom prst="roundRect">
            <a:avLst/>
          </a:prstGeom>
          <a:solidFill>
            <a:srgbClr val="6D6E70"/>
          </a:solidFill>
          <a:ln>
            <a:solidFill>
              <a:srgbClr val="6D6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保護開庭調查</a:t>
            </a:r>
          </a:p>
        </p:txBody>
      </p:sp>
      <p:sp>
        <p:nvSpPr>
          <p:cNvPr id="9" name="圓角矩形 8">
            <a:hlinkClick r:id="rId2" action="ppaction://hlinksldjump"/>
          </p:cNvPr>
          <p:cNvSpPr/>
          <p:nvPr/>
        </p:nvSpPr>
        <p:spPr>
          <a:xfrm>
            <a:off x="1547664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不付審理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4031940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保護事件審理</a:t>
            </a:r>
          </a:p>
        </p:txBody>
      </p:sp>
      <p:sp>
        <p:nvSpPr>
          <p:cNvPr id="11" name="圓角矩形 10">
            <a:hlinkClick r:id="rId3" action="ppaction://hlinksldjump"/>
          </p:cNvPr>
          <p:cNvSpPr/>
          <p:nvPr/>
        </p:nvSpPr>
        <p:spPr>
          <a:xfrm>
            <a:off x="6516216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刑事案件程序</a:t>
            </a:r>
          </a:p>
        </p:txBody>
      </p:sp>
      <p:grpSp>
        <p:nvGrpSpPr>
          <p:cNvPr id="27" name="群組 26"/>
          <p:cNvGrpSpPr/>
          <p:nvPr/>
        </p:nvGrpSpPr>
        <p:grpSpPr>
          <a:xfrm>
            <a:off x="5489618" y="4011910"/>
            <a:ext cx="415498" cy="765808"/>
            <a:chOff x="3301698" y="4011910"/>
            <a:chExt cx="415498" cy="765808"/>
          </a:xfrm>
        </p:grpSpPr>
        <p:cxnSp>
          <p:nvCxnSpPr>
            <p:cNvPr id="22" name="直線接點 21"/>
            <p:cNvCxnSpPr/>
            <p:nvPr/>
          </p:nvCxnSpPr>
          <p:spPr>
            <a:xfrm>
              <a:off x="3491880" y="4011910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字方塊 14"/>
            <p:cNvSpPr txBox="1"/>
            <p:nvPr/>
          </p:nvSpPr>
          <p:spPr>
            <a:xfrm>
              <a:off x="3301698" y="4129646"/>
              <a:ext cx="415498" cy="6480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15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安置</a:t>
              </a:r>
            </a:p>
          </p:txBody>
        </p:sp>
      </p:grpSp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5724128" y="3651870"/>
            <a:ext cx="797158" cy="11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5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13194E-6 L -0.05868 -0.217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-108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少年事件處理流程看這帖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684213" y="2427734"/>
            <a:ext cx="719435" cy="1296144"/>
            <a:chOff x="684213" y="2427734"/>
            <a:chExt cx="719435" cy="1296144"/>
          </a:xfrm>
        </p:grpSpPr>
        <p:sp>
          <p:nvSpPr>
            <p:cNvPr id="6" name="矩形 5"/>
            <p:cNvSpPr/>
            <p:nvPr/>
          </p:nvSpPr>
          <p:spPr>
            <a:xfrm>
              <a:off x="684213" y="2427734"/>
              <a:ext cx="719435" cy="1296144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684213" y="2574652"/>
              <a:ext cx="71943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審理</a:t>
              </a: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7547714" y="3147814"/>
            <a:ext cx="388800" cy="864096"/>
            <a:chOff x="2709084" y="3147814"/>
            <a:chExt cx="388800" cy="864096"/>
          </a:xfrm>
        </p:grpSpPr>
        <p:sp>
          <p:nvSpPr>
            <p:cNvPr id="13" name="圓角矩形 12"/>
            <p:cNvSpPr/>
            <p:nvPr/>
          </p:nvSpPr>
          <p:spPr>
            <a:xfrm>
              <a:off x="2709084" y="3265550"/>
              <a:ext cx="388800" cy="746360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緩起訴</a:t>
              </a:r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2915816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肘形接點 32"/>
          <p:cNvCxnSpPr/>
          <p:nvPr/>
        </p:nvCxnSpPr>
        <p:spPr>
          <a:xfrm rot="10800000" flipV="1">
            <a:off x="2483768" y="2284412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/>
          <p:nvPr/>
        </p:nvCxnSpPr>
        <p:spPr>
          <a:xfrm rot="10800000" flipH="1" flipV="1">
            <a:off x="5868144" y="2284413"/>
            <a:ext cx="1564872" cy="503362"/>
          </a:xfrm>
          <a:prstGeom prst="bentConnector3">
            <a:avLst>
              <a:gd name="adj1" fmla="val 102418"/>
            </a:avLst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>
            <a:off x="5029200" y="2460812"/>
            <a:ext cx="10852" cy="326962"/>
          </a:xfrm>
          <a:prstGeom prst="line">
            <a:avLst/>
          </a:prstGeom>
          <a:ln w="38100">
            <a:solidFill>
              <a:srgbClr val="6D6E7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圓角矩形 7"/>
          <p:cNvSpPr/>
          <p:nvPr/>
        </p:nvSpPr>
        <p:spPr>
          <a:xfrm>
            <a:off x="3995936" y="2176400"/>
            <a:ext cx="1944216" cy="323341"/>
          </a:xfrm>
          <a:prstGeom prst="roundRect">
            <a:avLst/>
          </a:prstGeom>
          <a:solidFill>
            <a:srgbClr val="6D6E70"/>
          </a:solidFill>
          <a:ln>
            <a:solidFill>
              <a:srgbClr val="6D6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保護開庭調查</a:t>
            </a:r>
          </a:p>
        </p:txBody>
      </p:sp>
      <p:sp>
        <p:nvSpPr>
          <p:cNvPr id="9" name="圓角矩形 8">
            <a:hlinkClick r:id="rId2" action="ppaction://hlinksldjump"/>
          </p:cNvPr>
          <p:cNvSpPr/>
          <p:nvPr/>
        </p:nvSpPr>
        <p:spPr>
          <a:xfrm>
            <a:off x="1547664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不付審理</a:t>
            </a:r>
          </a:p>
        </p:txBody>
      </p:sp>
      <p:sp>
        <p:nvSpPr>
          <p:cNvPr id="10" name="圓角矩形 9">
            <a:hlinkClick r:id="rId3" action="ppaction://hlinksldjump"/>
          </p:cNvPr>
          <p:cNvSpPr/>
          <p:nvPr/>
        </p:nvSpPr>
        <p:spPr>
          <a:xfrm>
            <a:off x="4031940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保護事件審理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6516216" y="2787774"/>
            <a:ext cx="2016224" cy="360040"/>
          </a:xfrm>
          <a:prstGeom prst="roundRect">
            <a:avLst/>
          </a:prstGeom>
          <a:solidFill>
            <a:srgbClr val="A9E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刑事案件程序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6959957" y="3147814"/>
            <a:ext cx="388800" cy="1440160"/>
            <a:chOff x="2709084" y="3147814"/>
            <a:chExt cx="388800" cy="1440160"/>
          </a:xfrm>
        </p:grpSpPr>
        <p:sp>
          <p:nvSpPr>
            <p:cNvPr id="37" name="圓角矩形 36"/>
            <p:cNvSpPr/>
            <p:nvPr/>
          </p:nvSpPr>
          <p:spPr>
            <a:xfrm>
              <a:off x="2709084" y="3265550"/>
              <a:ext cx="388800" cy="1322424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職權不起訴</a:t>
              </a:r>
            </a:p>
          </p:txBody>
        </p:sp>
        <p:cxnSp>
          <p:nvCxnSpPr>
            <p:cNvPr id="38" name="直線接點 37"/>
            <p:cNvCxnSpPr/>
            <p:nvPr/>
          </p:nvCxnSpPr>
          <p:spPr>
            <a:xfrm>
              <a:off x="2915816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群組 38"/>
          <p:cNvGrpSpPr/>
          <p:nvPr/>
        </p:nvGrpSpPr>
        <p:grpSpPr>
          <a:xfrm>
            <a:off x="6372200" y="3147814"/>
            <a:ext cx="388800" cy="864096"/>
            <a:chOff x="2709084" y="3147814"/>
            <a:chExt cx="388800" cy="864096"/>
          </a:xfrm>
        </p:grpSpPr>
        <p:sp>
          <p:nvSpPr>
            <p:cNvPr id="40" name="圓角矩形 39"/>
            <p:cNvSpPr/>
            <p:nvPr/>
          </p:nvSpPr>
          <p:spPr>
            <a:xfrm>
              <a:off x="2709084" y="3265550"/>
              <a:ext cx="388800" cy="746360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不起訴</a:t>
              </a:r>
            </a:p>
          </p:txBody>
        </p:sp>
        <p:cxnSp>
          <p:nvCxnSpPr>
            <p:cNvPr id="41" name="直線接點 40"/>
            <p:cNvCxnSpPr/>
            <p:nvPr/>
          </p:nvCxnSpPr>
          <p:spPr>
            <a:xfrm>
              <a:off x="2915816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群組 3"/>
          <p:cNvGrpSpPr/>
          <p:nvPr/>
        </p:nvGrpSpPr>
        <p:grpSpPr>
          <a:xfrm>
            <a:off x="8135470" y="3147814"/>
            <a:ext cx="387677" cy="837816"/>
            <a:chOff x="8135470" y="3147814"/>
            <a:chExt cx="387677" cy="837816"/>
          </a:xfrm>
        </p:grpSpPr>
        <p:sp>
          <p:nvSpPr>
            <p:cNvPr id="14" name="圓角矩形 13"/>
            <p:cNvSpPr/>
            <p:nvPr/>
          </p:nvSpPr>
          <p:spPr>
            <a:xfrm>
              <a:off x="8135470" y="3265550"/>
              <a:ext cx="387677" cy="720080"/>
            </a:xfrm>
            <a:prstGeom prst="roundRect">
              <a:avLst/>
            </a:prstGeom>
            <a:solidFill>
              <a:srgbClr val="E7E7E9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起訴</a:t>
              </a:r>
            </a:p>
          </p:txBody>
        </p:sp>
        <p:cxnSp>
          <p:nvCxnSpPr>
            <p:cNvPr id="42" name="直線接點 41"/>
            <p:cNvCxnSpPr/>
            <p:nvPr/>
          </p:nvCxnSpPr>
          <p:spPr>
            <a:xfrm>
              <a:off x="8316416" y="3147814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3707904" y="3363838"/>
            <a:ext cx="2448272" cy="923330"/>
          </a:xfrm>
          <a:prstGeom prst="rect">
            <a:avLst/>
          </a:prstGeom>
          <a:ln w="12700">
            <a:solidFill>
              <a:srgbClr val="6D6E7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少年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刑事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案件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少年刑事法庭審理→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判決</a:t>
            </a:r>
          </a:p>
        </p:txBody>
      </p:sp>
      <p:sp>
        <p:nvSpPr>
          <p:cNvPr id="43" name="矩形 42"/>
          <p:cNvSpPr/>
          <p:nvPr/>
        </p:nvSpPr>
        <p:spPr>
          <a:xfrm>
            <a:off x="1475656" y="3363838"/>
            <a:ext cx="2160240" cy="1477328"/>
          </a:xfrm>
          <a:prstGeom prst="rect">
            <a:avLst/>
          </a:prstGeom>
          <a:ln w="12700">
            <a:solidFill>
              <a:srgbClr val="6D6E70"/>
            </a:solidFill>
            <a:prstDash val="sysDash"/>
          </a:ln>
        </p:spPr>
        <p:txBody>
          <a:bodyPr wrap="square">
            <a:spAutoFit/>
          </a:bodyPr>
          <a:lstStyle/>
          <a:p>
            <a:pPr algn="just" hangingPunct="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職權不起訴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接下來的程序：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移回少年刑事法庭，依少年保護事件審理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7668344" y="3766903"/>
            <a:ext cx="797158" cy="1109897"/>
          </a:xfrm>
          <a:prstGeom prst="rect">
            <a:avLst/>
          </a:prstGeom>
        </p:spPr>
      </p:pic>
      <p:grpSp>
        <p:nvGrpSpPr>
          <p:cNvPr id="30" name="群組 29"/>
          <p:cNvGrpSpPr/>
          <p:nvPr/>
        </p:nvGrpSpPr>
        <p:grpSpPr>
          <a:xfrm>
            <a:off x="683568" y="3579862"/>
            <a:ext cx="719435" cy="1296144"/>
            <a:chOff x="684213" y="2427734"/>
            <a:chExt cx="719435" cy="1296144"/>
          </a:xfrm>
        </p:grpSpPr>
        <p:sp>
          <p:nvSpPr>
            <p:cNvPr id="31" name="矩形 30"/>
            <p:cNvSpPr/>
            <p:nvPr/>
          </p:nvSpPr>
          <p:spPr>
            <a:xfrm>
              <a:off x="684213" y="2427734"/>
              <a:ext cx="719435" cy="1296144"/>
            </a:xfrm>
            <a:prstGeom prst="rect">
              <a:avLst/>
            </a:prstGeom>
            <a:solidFill>
              <a:srgbClr val="F58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684213" y="2574652"/>
              <a:ext cx="71943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判決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40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13194E-6 L -0.05868 -0.217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-108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4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少年事件處理流程看這帖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95536" y="3223304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秘密審理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法官不穿法袍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圓桌協商式</a:t>
            </a:r>
          </a:p>
        </p:txBody>
      </p:sp>
      <p:sp>
        <p:nvSpPr>
          <p:cNvPr id="19" name="圓角矩形圖說文字 18"/>
          <p:cNvSpPr/>
          <p:nvPr/>
        </p:nvSpPr>
        <p:spPr>
          <a:xfrm>
            <a:off x="467544" y="2355726"/>
            <a:ext cx="2088232" cy="576064"/>
          </a:xfrm>
          <a:prstGeom prst="wedgeRoundRectCallout">
            <a:avLst>
              <a:gd name="adj1" fmla="val -21825"/>
              <a:gd name="adj2" fmla="val 90352"/>
              <a:gd name="adj3" fmla="val 16667"/>
            </a:avLst>
          </a:prstGeom>
          <a:solidFill>
            <a:srgbClr val="6D6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審理特色</a:t>
            </a:r>
          </a:p>
        </p:txBody>
      </p:sp>
      <p:grpSp>
        <p:nvGrpSpPr>
          <p:cNvPr id="33" name="群組 32"/>
          <p:cNvGrpSpPr/>
          <p:nvPr/>
        </p:nvGrpSpPr>
        <p:grpSpPr>
          <a:xfrm>
            <a:off x="6948264" y="1923678"/>
            <a:ext cx="734888" cy="1868413"/>
            <a:chOff x="6948264" y="1923678"/>
            <a:chExt cx="734888" cy="1868413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28"/>
            <a:stretch/>
          </p:blipFill>
          <p:spPr>
            <a:xfrm>
              <a:off x="6948264" y="2715766"/>
              <a:ext cx="734888" cy="1076325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7164288" y="1923678"/>
              <a:ext cx="492443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調查官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740352" y="1923678"/>
            <a:ext cx="952619" cy="2156445"/>
            <a:chOff x="7740352" y="1923678"/>
            <a:chExt cx="952619" cy="2156445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28"/>
            <a:stretch/>
          </p:blipFill>
          <p:spPr>
            <a:xfrm>
              <a:off x="7740352" y="3003798"/>
              <a:ext cx="734888" cy="1076325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7892752" y="1923678"/>
              <a:ext cx="800219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被害人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陳述意見</a:t>
              </a: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5652120" y="1779662"/>
            <a:ext cx="1224136" cy="1728192"/>
            <a:chOff x="5652120" y="1779662"/>
            <a:chExt cx="1224136" cy="172819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2427734"/>
              <a:ext cx="1109663" cy="1073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橢圓形圖說文字 21"/>
            <p:cNvSpPr/>
            <p:nvPr/>
          </p:nvSpPr>
          <p:spPr>
            <a:xfrm>
              <a:off x="6228184" y="1838578"/>
              <a:ext cx="648072" cy="589156"/>
            </a:xfrm>
            <a:prstGeom prst="wedgeEllipseCallout">
              <a:avLst/>
            </a:prstGeom>
            <a:solidFill>
              <a:schemeClr val="bg1"/>
            </a:solidFill>
            <a:ln w="57150">
              <a:solidFill>
                <a:srgbClr val="6D6E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rgbClr val="6D6E7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  <a:endParaRPr lang="zh-TW" altLang="en-US" sz="3600" b="1" dirty="0">
                <a:solidFill>
                  <a:srgbClr val="6D6E7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5807768" y="1779662"/>
              <a:ext cx="492443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法官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3923928" y="2211710"/>
            <a:ext cx="734888" cy="1728192"/>
            <a:chOff x="3923928" y="2211710"/>
            <a:chExt cx="734888" cy="1728192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28"/>
            <a:stretch/>
          </p:blipFill>
          <p:spPr>
            <a:xfrm>
              <a:off x="3923928" y="2791569"/>
              <a:ext cx="734888" cy="1076325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3995999" y="2211710"/>
              <a:ext cx="492443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通譯</a:t>
              </a: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7236296" y="4067175"/>
            <a:ext cx="1835696" cy="1076325"/>
            <a:chOff x="7236296" y="4067175"/>
            <a:chExt cx="1835696" cy="1076325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28"/>
            <a:stretch/>
          </p:blipFill>
          <p:spPr>
            <a:xfrm>
              <a:off x="7236296" y="4067175"/>
              <a:ext cx="734888" cy="1076325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7740352" y="4155926"/>
              <a:ext cx="1331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輔佐人</a:t>
              </a: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3347864" y="4067175"/>
            <a:ext cx="1887016" cy="1076325"/>
            <a:chOff x="3347864" y="4067175"/>
            <a:chExt cx="1887016" cy="1076325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28"/>
            <a:stretch/>
          </p:blipFill>
          <p:spPr>
            <a:xfrm>
              <a:off x="4499992" y="4067175"/>
              <a:ext cx="734888" cy="1076325"/>
            </a:xfrm>
            <a:prstGeom prst="rect">
              <a:avLst/>
            </a:prstGeom>
          </p:spPr>
        </p:pic>
        <p:sp>
          <p:nvSpPr>
            <p:cNvPr id="30" name="文字方塊 29"/>
            <p:cNvSpPr txBox="1"/>
            <p:nvPr/>
          </p:nvSpPr>
          <p:spPr>
            <a:xfrm>
              <a:off x="3347864" y="4083918"/>
              <a:ext cx="13316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少年法定代理人</a:t>
              </a: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4845224" y="1851670"/>
            <a:ext cx="734888" cy="1940421"/>
            <a:chOff x="4845224" y="1851670"/>
            <a:chExt cx="734888" cy="1940421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28"/>
            <a:stretch/>
          </p:blipFill>
          <p:spPr>
            <a:xfrm>
              <a:off x="4845224" y="2715766"/>
              <a:ext cx="734888" cy="1076325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4932040" y="1851670"/>
              <a:ext cx="492443" cy="17281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書記官</a:t>
              </a:r>
            </a:p>
          </p:txBody>
        </p:sp>
      </p:grpSp>
      <p:sp>
        <p:nvSpPr>
          <p:cNvPr id="5" name="橢圓 4"/>
          <p:cNvSpPr/>
          <p:nvPr/>
        </p:nvSpPr>
        <p:spPr>
          <a:xfrm>
            <a:off x="3923928" y="3219822"/>
            <a:ext cx="4464496" cy="936104"/>
          </a:xfrm>
          <a:prstGeom prst="ellipse">
            <a:avLst/>
          </a:prstGeom>
          <a:solidFill>
            <a:srgbClr val="F2E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5" name="群組 34"/>
          <p:cNvGrpSpPr/>
          <p:nvPr/>
        </p:nvGrpSpPr>
        <p:grpSpPr>
          <a:xfrm>
            <a:off x="5796136" y="3651870"/>
            <a:ext cx="1331640" cy="1296144"/>
            <a:chOff x="5796136" y="3651870"/>
            <a:chExt cx="1331640" cy="129614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29" r="30843"/>
            <a:stretch/>
          </p:blipFill>
          <p:spPr>
            <a:xfrm>
              <a:off x="5796137" y="3651870"/>
              <a:ext cx="1080119" cy="1120255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5796136" y="4547904"/>
              <a:ext cx="1331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少年席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909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/>
            <a:r>
              <a:rPr lang="zh-TW" altLang="en-US" dirty="0"/>
              <a:t>美國刑事被告在被逮捕後，逮捕人員須向其宣讀：「你有權</a:t>
            </a:r>
            <a:r>
              <a:rPr lang="zh-TW" altLang="en-US" b="1" dirty="0">
                <a:solidFill>
                  <a:srgbClr val="FF495C"/>
                </a:solidFill>
              </a:rPr>
              <a:t>保持緘默</a:t>
            </a:r>
            <a:r>
              <a:rPr lang="zh-TW" altLang="en-US" dirty="0"/>
              <a:t>。你所為的供述將會在審判中用來證明你的犯行。你有權</a:t>
            </a:r>
            <a:r>
              <a:rPr lang="zh-TW" altLang="en-US" b="1" dirty="0">
                <a:solidFill>
                  <a:srgbClr val="FF495C"/>
                </a:solidFill>
              </a:rPr>
              <a:t>聘請律師</a:t>
            </a:r>
            <a:r>
              <a:rPr lang="zh-TW" altLang="en-US" dirty="0"/>
              <a:t>來為你辯護，若你無力負擔律師費用，可</a:t>
            </a:r>
            <a:r>
              <a:rPr lang="zh-TW" altLang="en-US" b="1" dirty="0">
                <a:solidFill>
                  <a:srgbClr val="FF495C"/>
                </a:solidFill>
              </a:rPr>
              <a:t>申請公設辯護人</a:t>
            </a:r>
            <a:r>
              <a:rPr lang="zh-TW" altLang="en-US" dirty="0"/>
              <a:t>。」請問其目的何在？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4248472" cy="647774"/>
          </a:xfrm>
        </p:spPr>
        <p:txBody>
          <a:bodyPr/>
          <a:lstStyle/>
          <a:p>
            <a:r>
              <a:rPr lang="zh-TW" altLang="en-US" dirty="0"/>
              <a:t>瑪蘭達警語的目的？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</p:spTree>
    <p:extLst>
      <p:ext uri="{BB962C8B-B14F-4D97-AF65-F5344CB8AC3E}">
        <p14:creationId xmlns:p14="http://schemas.microsoft.com/office/powerpoint/2010/main" val="207317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參考答案：瑪蘭達警語的目的在於保護被告的權益，避免因無知而被嚴刑逼供，造成冤獄。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4248472" cy="647774"/>
          </a:xfrm>
        </p:spPr>
        <p:txBody>
          <a:bodyPr/>
          <a:lstStyle/>
          <a:p>
            <a:r>
              <a:rPr lang="zh-TW" altLang="en-US" dirty="0"/>
              <a:t>瑪蘭達警語的目的？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p.37</a:t>
            </a:r>
            <a:r>
              <a:rPr lang="zh-TW" altLang="en-US" dirty="0"/>
              <a:t>　肆、為何少年的刑事司法程序與成年人不同？</a:t>
            </a:r>
          </a:p>
        </p:txBody>
      </p:sp>
    </p:spTree>
    <p:extLst>
      <p:ext uri="{BB962C8B-B14F-4D97-AF65-F5344CB8AC3E}">
        <p14:creationId xmlns:p14="http://schemas.microsoft.com/office/powerpoint/2010/main" val="21882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01622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我國刑法規定未滿幾歲為無責任能力人，對於其犯罪行為不負刑事責任？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29687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01622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我國刑法規定未滿幾歲為無責任能力人，對於其犯罪行為不負刑事責任？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93630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01622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我國刑法規定未滿幾歲為無責任能力人，對於其犯罪行為不負刑事責任？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723878"/>
            <a:ext cx="417646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508104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32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01622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我國刑法規定未滿幾歲為無責任能力人，對於其犯罪行為不負刑事責任？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41497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01622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我國刑法規定未滿幾歲為無責任能力人，對於其犯罪行為不負刑事責任？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85582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法弟騎機車不慎撞傷路人，這是屬於？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）直接故意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）無認識過失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）有認識過失（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）間接故意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35565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法弟騎機車不慎撞傷路人，這是屬於？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）直接故意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）無認識過失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）有認識過失（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）間接故意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931790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50785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579862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579862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55692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法弟騎機車不慎撞傷路人，這是屬於？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）直接故意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）無認識過失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）有認識過失（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）間接故意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931790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50785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331640" y="3579862"/>
            <a:ext cx="518457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101511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法弟騎機車不慎撞傷路人，這是屬於？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）直接故意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）無認識過失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）有認識過失（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）間接故意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931790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50785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579862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579862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01212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法弟騎機車不慎撞傷路人，這是屬於？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）直接故意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）無認識過失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）有認識過失（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）間接故意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931790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50785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579862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579862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9291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7"/>
            <a:ext cx="655272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綜合小六法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(38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)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金石堂書局。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https://www.kingstone.com.tw/new/basic/2015820053455?kmcode=2015820053455&amp;actid=Monthlynew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荀子（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https://zh.wikipedia.org/wiki/%E8%8D%80%E5%AD%90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孟子（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https://zh.wikipedia.org/wiki/%E5%AD%9F%E5%AD%90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楊孟立 、 陳志賢 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,10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日）。兩大議題 準大法官這樣看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》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通姦除罪化 多說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Yes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。中國時報。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https://www.chinatimes.com/newspapers/20161020000399-260118?chdtv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061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6779</TotalTime>
  <Words>2918</Words>
  <Application>Microsoft Office PowerPoint</Application>
  <PresentationFormat>如螢幕大小 (16:9)</PresentationFormat>
  <Paragraphs>293</Paragraphs>
  <Slides>61</Slides>
  <Notes>13</Notes>
  <HiddenSlides>10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61</vt:i4>
      </vt:variant>
    </vt:vector>
  </HeadingPairs>
  <TitlesOfParts>
    <vt:vector size="72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Office 佈景主題</vt:lpstr>
      <vt:lpstr>1_Office 佈景主題</vt:lpstr>
      <vt:lpstr>2_Office 佈景主題</vt:lpstr>
      <vt:lpstr>3_Office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493</cp:revision>
  <dcterms:created xsi:type="dcterms:W3CDTF">2016-08-10T05:42:58Z</dcterms:created>
  <dcterms:modified xsi:type="dcterms:W3CDTF">2020-05-22T11:46:19Z</dcterms:modified>
</cp:coreProperties>
</file>