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</p:sldMasterIdLst>
  <p:notesMasterIdLst>
    <p:notesMasterId r:id="rId64"/>
  </p:notesMasterIdLst>
  <p:handoutMasterIdLst>
    <p:handoutMasterId r:id="rId65"/>
  </p:handoutMasterIdLst>
  <p:sldIdLst>
    <p:sldId id="566" r:id="rId3"/>
    <p:sldId id="565" r:id="rId4"/>
    <p:sldId id="632" r:id="rId5"/>
    <p:sldId id="625" r:id="rId6"/>
    <p:sldId id="626" r:id="rId7"/>
    <p:sldId id="627" r:id="rId8"/>
    <p:sldId id="631" r:id="rId9"/>
    <p:sldId id="567" r:id="rId10"/>
    <p:sldId id="568" r:id="rId11"/>
    <p:sldId id="628" r:id="rId12"/>
    <p:sldId id="629" r:id="rId13"/>
    <p:sldId id="599" r:id="rId14"/>
    <p:sldId id="504" r:id="rId15"/>
    <p:sldId id="606" r:id="rId16"/>
    <p:sldId id="572" r:id="rId17"/>
    <p:sldId id="573" r:id="rId18"/>
    <p:sldId id="574" r:id="rId19"/>
    <p:sldId id="575" r:id="rId20"/>
    <p:sldId id="638" r:id="rId21"/>
    <p:sldId id="576" r:id="rId22"/>
    <p:sldId id="578" r:id="rId23"/>
    <p:sldId id="579" r:id="rId24"/>
    <p:sldId id="580" r:id="rId25"/>
    <p:sldId id="607" r:id="rId26"/>
    <p:sldId id="634" r:id="rId27"/>
    <p:sldId id="635" r:id="rId28"/>
    <p:sldId id="581" r:id="rId29"/>
    <p:sldId id="624" r:id="rId30"/>
    <p:sldId id="622" r:id="rId31"/>
    <p:sldId id="623" r:id="rId32"/>
    <p:sldId id="585" r:id="rId33"/>
    <p:sldId id="584" r:id="rId34"/>
    <p:sldId id="586" r:id="rId35"/>
    <p:sldId id="608" r:id="rId36"/>
    <p:sldId id="609" r:id="rId37"/>
    <p:sldId id="611" r:id="rId38"/>
    <p:sldId id="610" r:id="rId39"/>
    <p:sldId id="612" r:id="rId40"/>
    <p:sldId id="633" r:id="rId41"/>
    <p:sldId id="601" r:id="rId42"/>
    <p:sldId id="603" r:id="rId43"/>
    <p:sldId id="590" r:id="rId44"/>
    <p:sldId id="602" r:id="rId45"/>
    <p:sldId id="592" r:id="rId46"/>
    <p:sldId id="604" r:id="rId47"/>
    <p:sldId id="613" r:id="rId48"/>
    <p:sldId id="595" r:id="rId49"/>
    <p:sldId id="598" r:id="rId50"/>
    <p:sldId id="630" r:id="rId51"/>
    <p:sldId id="545" r:id="rId52"/>
    <p:sldId id="617" r:id="rId53"/>
    <p:sldId id="547" r:id="rId54"/>
    <p:sldId id="548" r:id="rId55"/>
    <p:sldId id="549" r:id="rId56"/>
    <p:sldId id="615" r:id="rId57"/>
    <p:sldId id="616" r:id="rId58"/>
    <p:sldId id="618" r:id="rId59"/>
    <p:sldId id="619" r:id="rId60"/>
    <p:sldId id="620" r:id="rId61"/>
    <p:sldId id="636" r:id="rId62"/>
    <p:sldId id="637" r:id="rId63"/>
  </p:sldIdLst>
  <p:sldSz cx="9144000" cy="5143500" type="screen16x9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pos="2562" userDrawn="1">
          <p15:clr>
            <a:srgbClr val="A4A3A4"/>
          </p15:clr>
        </p15:guide>
        <p15:guide id="3" orient="horz" pos="1439">
          <p15:clr>
            <a:srgbClr val="A4A3A4"/>
          </p15:clr>
        </p15:guide>
        <p15:guide id="4" orient="horz" pos="2935">
          <p15:clr>
            <a:srgbClr val="A4A3A4"/>
          </p15:clr>
        </p15:guide>
        <p15:guide id="5" orient="horz" pos="1166">
          <p15:clr>
            <a:srgbClr val="A4A3A4"/>
          </p15:clr>
        </p15:guide>
        <p15:guide id="6" pos="4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A99"/>
    <a:srgbClr val="256EFF"/>
    <a:srgbClr val="FF495C"/>
    <a:srgbClr val="8B72AD"/>
    <a:srgbClr val="8B72AA"/>
    <a:srgbClr val="8F77AD"/>
    <a:srgbClr val="947CB0"/>
    <a:srgbClr val="896FA9"/>
    <a:srgbClr val="FD906E"/>
    <a:srgbClr val="B3C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1641" autoAdjust="0"/>
  </p:normalViewPr>
  <p:slideViewPr>
    <p:cSldViewPr>
      <p:cViewPr varScale="1">
        <p:scale>
          <a:sx n="123" d="100"/>
          <a:sy n="123" d="100"/>
        </p:scale>
        <p:origin x="96" y="114"/>
      </p:cViewPr>
      <p:guideLst>
        <p:guide orient="horz" pos="1529"/>
        <p:guide pos="2562"/>
        <p:guide orient="horz" pos="1439"/>
        <p:guide orient="horz" pos="2935"/>
        <p:guide orient="horz" pos="1166"/>
        <p:guide pos="4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56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domhouse.org/report/freedom-world/freedom-world-2019/map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118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73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19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520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80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482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李雅雯（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,1</a:t>
            </a:r>
            <a:r>
              <a:rPr lang="zh-TW" altLang="en-US" dirty="0"/>
              <a:t>月</a:t>
            </a:r>
            <a:r>
              <a:rPr lang="en-US" altLang="zh-TW" dirty="0"/>
              <a:t>7</a:t>
            </a:r>
            <a:r>
              <a:rPr lang="zh-TW" altLang="en-US" dirty="0"/>
              <a:t>日）。「看見非公民」移工大遊行 雨中掙公共政策參與權。自由時報。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29</a:t>
            </a:r>
            <a:r>
              <a:rPr lang="zh-TW" altLang="en-US" dirty="0"/>
              <a:t>日，取自</a:t>
            </a:r>
            <a:r>
              <a:rPr lang="en-US" altLang="zh-TW" dirty="0"/>
              <a:t>https://news.ltn.com.tw/news/politics/breakingnews/2305075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5537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410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554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9352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全民健康保險（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,3</a:t>
            </a:r>
            <a:r>
              <a:rPr lang="zh-TW" altLang="en-US" dirty="0"/>
              <a:t>月</a:t>
            </a:r>
            <a:r>
              <a:rPr lang="en-US" altLang="zh-TW" dirty="0"/>
              <a:t>29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https://zh.wikipedia.org/wiki/%E5%85%A8%E6%B0%91%E5%81%A5%E5%BA%B7%E4%BF%9D%E9%9A%AA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2597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謝孟穎（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,5</a:t>
            </a:r>
            <a:r>
              <a:rPr lang="zh-TW" altLang="en-US" dirty="0"/>
              <a:t>月</a:t>
            </a:r>
            <a:r>
              <a:rPr lang="en-US" altLang="zh-TW" dirty="0"/>
              <a:t>23</a:t>
            </a:r>
            <a:r>
              <a:rPr lang="zh-TW" altLang="en-US" dirty="0"/>
              <a:t>日）。風傳媒。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https://www.storm.mg/article/440474?srcid=73746f726d2e6d675f65636166636635363166363737366430_1559196304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229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04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877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4899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2555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dirty="0" smtClean="0"/>
              <a:t>圖片來源：</a:t>
            </a:r>
            <a:r>
              <a:rPr lang="en-US" altLang="zh-TW" dirty="0" smtClean="0">
                <a:hlinkClick r:id="rId3"/>
              </a:rPr>
              <a:t>https://freedomhouse.org/report/freedom-world/freedom-world-2019/map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9302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2811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4388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許秩維、吳睿騏（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,5</a:t>
            </a:r>
            <a:r>
              <a:rPr lang="zh-TW" altLang="en-US" dirty="0"/>
              <a:t>月</a:t>
            </a:r>
            <a:r>
              <a:rPr lang="en-US" altLang="zh-TW" dirty="0"/>
              <a:t>6</a:t>
            </a:r>
            <a:r>
              <a:rPr lang="zh-TW" altLang="en-US" dirty="0"/>
              <a:t>日）。體罰師可能復職 教團籲校長善盡調查。中央社。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https://www.cna.com.tw/news/ahel/201905060130.aspx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439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拉娃谷幸 徐崑山（</a:t>
            </a:r>
            <a:r>
              <a:rPr lang="en-US" altLang="zh-TW" dirty="0"/>
              <a:t>2005</a:t>
            </a:r>
            <a:r>
              <a:rPr lang="zh-TW" altLang="en-US" dirty="0"/>
              <a:t>年</a:t>
            </a:r>
            <a:r>
              <a:rPr lang="en-US" altLang="zh-TW" dirty="0"/>
              <a:t>,7</a:t>
            </a:r>
            <a:r>
              <a:rPr lang="zh-TW" altLang="en-US" dirty="0"/>
              <a:t>月</a:t>
            </a:r>
            <a:r>
              <a:rPr lang="en-US" altLang="zh-TW" dirty="0"/>
              <a:t>25</a:t>
            </a:r>
            <a:r>
              <a:rPr lang="zh-TW" altLang="en-US" dirty="0"/>
              <a:t>日）。解除髮禁！　藝人：現在小孩好幸福。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https://news.tvbs.com.tw/other/434016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5762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李汪勝 谷庭（</a:t>
            </a:r>
            <a:r>
              <a:rPr lang="en-US" altLang="zh-TW" dirty="0"/>
              <a:t>2012</a:t>
            </a:r>
            <a:r>
              <a:rPr lang="zh-TW" altLang="en-US" dirty="0"/>
              <a:t>年</a:t>
            </a:r>
            <a:r>
              <a:rPr lang="en-US" altLang="zh-TW" dirty="0"/>
              <a:t>11</a:t>
            </a:r>
            <a:r>
              <a:rPr lang="zh-TW" altLang="en-US" dirty="0"/>
              <a:t>月</a:t>
            </a:r>
            <a:r>
              <a:rPr lang="en-US" altLang="zh-TW" dirty="0"/>
              <a:t>2</a:t>
            </a:r>
            <a:r>
              <a:rPr lang="zh-TW" altLang="en-US" dirty="0"/>
              <a:t>日）。恐違法！趁學生體育課　教官擅搜書包。</a:t>
            </a:r>
            <a:r>
              <a:rPr lang="en-US" altLang="zh-TW" dirty="0"/>
              <a:t>TVBS</a:t>
            </a:r>
            <a:r>
              <a:rPr lang="zh-TW" altLang="en-US" dirty="0"/>
              <a:t>新聞網。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https://news.tvbs.com.tw/local/35802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5720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  <a:p>
            <a:r>
              <a:rPr lang="zh-TW" altLang="en-US" dirty="0"/>
              <a:t>鄒敏惠（</a:t>
            </a:r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,4</a:t>
            </a:r>
            <a:r>
              <a:rPr lang="zh-TW" altLang="en-US" dirty="0"/>
              <a:t>月</a:t>
            </a:r>
            <a:r>
              <a:rPr lang="en-US" altLang="zh-TW" dirty="0"/>
              <a:t>19</a:t>
            </a:r>
            <a:r>
              <a:rPr lang="zh-TW" altLang="en-US" dirty="0"/>
              <a:t>日）。都市計畫救濟有門無路 台權會呼籲揭「空間正義」新頁。環境資訊中心。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https://e-info.org.tw/node/217546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1773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謝佳璋　攝影（</a:t>
            </a:r>
            <a:r>
              <a:rPr lang="en-US" altLang="zh-TW" dirty="0"/>
              <a:t>2017</a:t>
            </a:r>
            <a:r>
              <a:rPr lang="zh-TW" altLang="en-US" dirty="0"/>
              <a:t>年</a:t>
            </a:r>
            <a:r>
              <a:rPr lang="en-US" altLang="zh-TW" dirty="0"/>
              <a:t>,12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日）。台大校長遴選學生意向投票 </a:t>
            </a:r>
            <a:r>
              <a:rPr lang="en-US" altLang="zh-TW" dirty="0"/>
              <a:t>4</a:t>
            </a:r>
            <a:r>
              <a:rPr lang="zh-TW" altLang="en-US" dirty="0"/>
              <a:t>人過門檻。中央通訊社。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https://www.cna.com.tw/news/ahel/201712220052.aspx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2178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王顥中（</a:t>
            </a:r>
            <a:r>
              <a:rPr lang="en-US" altLang="zh-TW" dirty="0"/>
              <a:t>2016</a:t>
            </a:r>
            <a:r>
              <a:rPr lang="zh-TW" altLang="en-US" dirty="0"/>
              <a:t>年</a:t>
            </a:r>
            <a:r>
              <a:rPr lang="en-US" altLang="zh-TW" dirty="0"/>
              <a:t>,6</a:t>
            </a:r>
            <a:r>
              <a:rPr lang="zh-TW" altLang="en-US" dirty="0"/>
              <a:t>月</a:t>
            </a:r>
            <a:r>
              <a:rPr lang="en-US" altLang="zh-TW" dirty="0"/>
              <a:t>2</a:t>
            </a:r>
            <a:r>
              <a:rPr lang="zh-TW" altLang="en-US" dirty="0"/>
              <a:t>日）。結局圓滿 過程波折 輔大校務會議投票廢女宿宵禁。苦勞網。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https://www.coolloud.org.tw/node/85550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167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9065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考場點字機 視障生「不緊張」（</a:t>
            </a:r>
            <a:r>
              <a:rPr lang="en-US" altLang="zh-TW" dirty="0"/>
              <a:t>2015</a:t>
            </a:r>
            <a:r>
              <a:rPr lang="zh-TW" altLang="en-US" dirty="0"/>
              <a:t>年</a:t>
            </a:r>
            <a:r>
              <a:rPr lang="en-US" altLang="zh-TW" dirty="0"/>
              <a:t>,5</a:t>
            </a:r>
            <a:r>
              <a:rPr lang="zh-TW" altLang="en-US" dirty="0"/>
              <a:t>月</a:t>
            </a:r>
            <a:r>
              <a:rPr lang="en-US" altLang="zh-TW" dirty="0"/>
              <a:t>16</a:t>
            </a:r>
            <a:r>
              <a:rPr lang="zh-TW" altLang="en-US" dirty="0"/>
              <a:t>日）。蘋果日報。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5</a:t>
            </a:r>
            <a:r>
              <a:rPr lang="zh-TW" altLang="en-US" dirty="0"/>
              <a:t>月</a:t>
            </a:r>
            <a:r>
              <a:rPr lang="en-US" altLang="zh-TW" dirty="0"/>
              <a:t>30</a:t>
            </a:r>
            <a:r>
              <a:rPr lang="zh-TW" altLang="en-US" dirty="0"/>
              <a:t>日，取自</a:t>
            </a:r>
            <a:r>
              <a:rPr lang="en-US" altLang="zh-TW" dirty="0"/>
              <a:t>https://tw.appledaily.com/headline/daily/20150516/36553393/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03150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34490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2654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9006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29223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96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6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15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371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808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708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96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225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6200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68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6479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163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E9D2E1F8-F391-EA43-B5EF-1DF767E343BA}"/>
              </a:ext>
            </a:extLst>
          </p:cNvPr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D5667DDC-234E-7940-9436-AFD61F4A09A5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AA685606-BCA8-FA4A-A6E9-C98654F12B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3801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26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群組 40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0586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710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9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565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9905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9412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8873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2009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8474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533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4993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340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2331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4718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87837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80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76" r:id="rId12"/>
    <p:sldLayoutId id="2147483677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01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10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17.png"/><Relationship Id="rId5" Type="http://schemas.openxmlformats.org/officeDocument/2006/relationships/slide" Target="slide13.xml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oEAeOk2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Ch06&#24433;&#29255;-&#31227;&#24037;&#20882;&#38632;&#36938;&#34892;&#12288;&#29229;&#21462;&#25913;&#21892;&#27402;&#30410;&#65288;02&#65306;17&#65289;.mp4" TargetMode="Externa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Ch06&#24433;&#29255;-&#19978;&#21315;&#21517;&#31227;&#24037;&#22823;&#36938;&#34892;&#12288;&#31858;&#25919;&#24220;&#32102;&#20104;&#27861;&#20196;&#20445;&#38556;&#65288;02&#65306;02&#65289;.mp4" TargetMode="Externa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slide" Target="slide45.xml"/><Relationship Id="rId4" Type="http://schemas.openxmlformats.org/officeDocument/2006/relationships/slide" Target="slide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3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7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5" Type="http://schemas.openxmlformats.org/officeDocument/2006/relationships/slide" Target="slide37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5" Type="http://schemas.openxmlformats.org/officeDocument/2006/relationships/slide" Target="slide37.xml"/><Relationship Id="rId4" Type="http://schemas.openxmlformats.org/officeDocument/2006/relationships/slide" Target="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8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7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Ch06&#24433;&#29255;-&#25945;&#37096;&#35299;&#31105;&#23416;&#29983;&#26381;&#20736;&#19981;&#25972;&#26657;&#26041;&#19981;&#24471;&#25074;&#34389;&#65288;01&#65306;44&#65289;.mp4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voijfX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SvOIMKn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nF3pxC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54.xml"/><Relationship Id="rId5" Type="http://schemas.openxmlformats.org/officeDocument/2006/relationships/slide" Target="slide52.xml"/><Relationship Id="rId4" Type="http://schemas.openxmlformats.org/officeDocument/2006/relationships/slide" Target="slide5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5.png"/><Relationship Id="rId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5.png"/><Relationship Id="rId4" Type="http://schemas.microsoft.com/office/2007/relationships/hdphoto" Target="../media/hdphoto3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5.png"/><Relationship Id="rId4" Type="http://schemas.microsoft.com/office/2007/relationships/hdphoto" Target="../media/hdphoto3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slide" Target="slide59.xml"/><Relationship Id="rId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2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A6C0FE"/>
              </a:gs>
              <a:gs pos="100000">
                <a:srgbClr val="F6808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258532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</a:t>
            </a:r>
            <a:r>
              <a:rPr lang="zh-TW" altLang="en-US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身分</a:t>
            </a:r>
            <a:endParaRPr lang="zh-TW" altLang="en-US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6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6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6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6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6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6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6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6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6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每個人享有一樣的權利嗎？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03637"/>
      </p:ext>
    </p:extLst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台北星期天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Pinoy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Sunday 30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1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algn="just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馬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想像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55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73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移工在臺灣沒有完整的公民權利，如片中兩位主角未在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宵禁前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75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245501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6D4A1F0-986F-C947-A0D8-51F23E0848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743976" cy="647700"/>
          </a:xfrm>
        </p:spPr>
        <p:txBody>
          <a:bodyPr/>
          <a:lstStyle/>
          <a:p>
            <a:pPr algn="just"/>
            <a:r>
              <a:rPr kumimoji="1" lang="zh-TW" altLang="en-US" spc="0" dirty="0"/>
              <a:t>移工們訴求非公民對於相關政策要和公民一起有投票決定的權利。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AB7380-F93D-6C4D-B2CD-6F2A8D35A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75856" y="1203896"/>
            <a:ext cx="4608512" cy="647774"/>
          </a:xfrm>
        </p:spPr>
        <p:txBody>
          <a:bodyPr/>
          <a:lstStyle/>
          <a:p>
            <a:r>
              <a:rPr kumimoji="1" lang="en-US" altLang="zh-TW" sz="2800" dirty="0"/>
              <a:t>2018</a:t>
            </a:r>
            <a:r>
              <a:rPr kumimoji="1" lang="zh-TW" altLang="en-US" sz="2800" dirty="0"/>
              <a:t>年「看見移工大遊行」</a:t>
            </a:r>
          </a:p>
          <a:p>
            <a:endParaRPr kumimoji="1" lang="zh-TW" altLang="en-US" sz="2800" dirty="0"/>
          </a:p>
          <a:p>
            <a:endParaRPr kumimoji="1" lang="zh-TW" altLang="en-US" sz="28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4"/>
          <a:stretch/>
        </p:blipFill>
        <p:spPr>
          <a:xfrm>
            <a:off x="4499992" y="1851670"/>
            <a:ext cx="3960441" cy="27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6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7BB0A9E-52CD-EE4F-A263-5BC5974353F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你</a:t>
            </a:r>
            <a:r>
              <a:rPr kumimoji="1" lang="zh-TW" altLang="en-US" dirty="0"/>
              <a:t>覺得我國對於移工的規範合理嗎？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臺灣</a:t>
            </a:r>
            <a:r>
              <a:rPr kumimoji="1" lang="zh-TW" altLang="en-US" dirty="0"/>
              <a:t>還有哪些對移工具有爭議的規範？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 smtClean="0"/>
              <a:t>你</a:t>
            </a:r>
            <a:r>
              <a:rPr kumimoji="1" lang="zh-TW" altLang="en-US" dirty="0"/>
              <a:t>支不</a:t>
            </a:r>
            <a:r>
              <a:rPr kumimoji="1" lang="zh-TW" altLang="en-US" dirty="0" smtClean="0"/>
              <a:t>支持移</a:t>
            </a:r>
            <a:r>
              <a:rPr kumimoji="1" lang="zh-TW" altLang="en-US" dirty="0"/>
              <a:t>工也具有</a:t>
            </a:r>
            <a:r>
              <a:rPr kumimoji="1" lang="zh-TW" altLang="en-US" dirty="0" smtClean="0"/>
              <a:t>政治決定權</a:t>
            </a:r>
            <a:r>
              <a:rPr kumimoji="1" lang="zh-TW" altLang="en-US" dirty="0"/>
              <a:t>？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4EAB7380-F93D-6C4D-B2CD-6F2A8D35A438}"/>
              </a:ext>
            </a:extLst>
          </p:cNvPr>
          <p:cNvSpPr txBox="1">
            <a:spLocks/>
          </p:cNvSpPr>
          <p:nvPr/>
        </p:nvSpPr>
        <p:spPr>
          <a:xfrm>
            <a:off x="3275856" y="1203896"/>
            <a:ext cx="4608512" cy="647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TW" sz="2800" smtClean="0"/>
              <a:t>2018</a:t>
            </a:r>
            <a:r>
              <a:rPr kumimoji="1" lang="zh-TW" altLang="en-US" sz="2800" smtClean="0"/>
              <a:t>年「看見移工大遊行」</a:t>
            </a:r>
          </a:p>
          <a:p>
            <a:endParaRPr kumimoji="1" lang="zh-TW" altLang="en-US" sz="2800" smtClean="0"/>
          </a:p>
          <a:p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437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5"/>
            <a:ext cx="5976664" cy="3024335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移工血汗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你可能不知道的差別待遇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瑞德是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來自菲律賓的移工，月薪約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21,000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，（依勞動基準法規定，當年基本工資為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22,000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調漲為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23,800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）每月要繳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1,800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給仲介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549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2736305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瑞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德說，他與其他移工遇到惡質雇主，卻因無法自由轉換雇主，目前只能待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在庇護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中心無法工作，因此他希望能讓家務移工納入勞基法、改革仲介制度與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開放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自由轉換雇主。</a:t>
            </a:r>
          </a:p>
        </p:txBody>
      </p:sp>
    </p:spTree>
    <p:extLst>
      <p:ext uri="{BB962C8B-B14F-4D97-AF65-F5344CB8AC3E}">
        <p14:creationId xmlns:p14="http://schemas.microsoft.com/office/powerpoint/2010/main" val="11196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86C6705-5AF1-FA4F-AD2C-B1793DB665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536064" cy="647700"/>
          </a:xfrm>
        </p:spPr>
        <p:txBody>
          <a:bodyPr/>
          <a:lstStyle/>
          <a:p>
            <a:pPr algn="just"/>
            <a:r>
              <a:rPr kumimoji="1" lang="zh-TW" altLang="en-US" spc="0" dirty="0"/>
              <a:t>美國國務院公布</a:t>
            </a:r>
            <a:r>
              <a:rPr kumimoji="1" lang="en-US" altLang="zh-TW" spc="0" dirty="0"/>
              <a:t>2016</a:t>
            </a:r>
            <a:r>
              <a:rPr kumimoji="1" lang="zh-TW" altLang="en-US" spc="0" dirty="0"/>
              <a:t>年度各國「人權報告」，報告</a:t>
            </a:r>
            <a:r>
              <a:rPr kumimoji="1" lang="zh-TW" altLang="en-US" spc="0" dirty="0" smtClean="0"/>
              <a:t>指出臺灣</a:t>
            </a:r>
            <a:r>
              <a:rPr kumimoji="1" lang="zh-TW" altLang="en-US" spc="0" dirty="0"/>
              <a:t>有工時過長、剝削外籍勞工以及家暴等問題</a:t>
            </a:r>
            <a:r>
              <a:rPr kumimoji="1" lang="zh-TW" altLang="en-US" spc="0" dirty="0" smtClean="0"/>
              <a:t>。</a:t>
            </a:r>
            <a:endParaRPr kumimoji="1" lang="zh-TW" altLang="en-US" spc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B1743B-6ED8-C54E-92C4-FD22CF3A3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19872" y="1193327"/>
            <a:ext cx="4320480" cy="647774"/>
          </a:xfrm>
        </p:spPr>
        <p:txBody>
          <a:bodyPr/>
          <a:lstStyle/>
          <a:p>
            <a:r>
              <a:rPr kumimoji="1" lang="zh-TW" altLang="en-US" sz="2700" dirty="0"/>
              <a:t>美人權報告點名台剝削勞工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圖片 6">
            <a:hlinkClick r:id="rId3"/>
            <a:extLst>
              <a:ext uri="{FF2B5EF4-FFF2-40B4-BE49-F238E27FC236}">
                <a16:creationId xmlns:a16="http://schemas.microsoft.com/office/drawing/2014/main" id="{0CB69C47-68D8-B746-A084-10B858AA8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055" y="1923678"/>
            <a:ext cx="3197401" cy="1809353"/>
          </a:xfrm>
          <a:prstGeom prst="rect">
            <a:avLst/>
          </a:prstGeom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5F2FB5D6-42D3-3A48-9543-3CB1AEE727CC}"/>
              </a:ext>
            </a:extLst>
          </p:cNvPr>
          <p:cNvGrpSpPr/>
          <p:nvPr/>
        </p:nvGrpSpPr>
        <p:grpSpPr>
          <a:xfrm>
            <a:off x="6390334" y="2233994"/>
            <a:ext cx="917970" cy="865803"/>
            <a:chOff x="6948264" y="2787774"/>
            <a:chExt cx="648072" cy="648072"/>
          </a:xfrm>
        </p:grpSpPr>
        <p:sp>
          <p:nvSpPr>
            <p:cNvPr id="9" name="橢圓 8">
              <a:hlinkClick r:id="rId3"/>
              <a:extLst>
                <a:ext uri="{FF2B5EF4-FFF2-40B4-BE49-F238E27FC236}">
                  <a16:creationId xmlns:a16="http://schemas.microsoft.com/office/drawing/2014/main" id="{39BA3545-7827-8E4C-8112-E22BC7E9925B}"/>
                </a:ext>
              </a:extLst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0" name="等腰三角形 7">
              <a:hlinkClick r:id="rId3"/>
              <a:extLst>
                <a:ext uri="{FF2B5EF4-FFF2-40B4-BE49-F238E27FC236}">
                  <a16:creationId xmlns:a16="http://schemas.microsoft.com/office/drawing/2014/main" id="{C345177C-5C8C-894D-A28B-4596652A6BEC}"/>
                </a:ext>
              </a:extLst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E7460DC-4161-0E4C-810B-F91D3FAC7CA5}"/>
              </a:ext>
            </a:extLst>
          </p:cNvPr>
          <p:cNvSpPr txBox="1"/>
          <p:nvPr/>
        </p:nvSpPr>
        <p:spPr>
          <a:xfrm>
            <a:off x="5148064" y="372732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重創形象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！美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人權報告點名台剝削移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1:21)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TVBS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860646" y="3069091"/>
            <a:ext cx="223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64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/>
          <a:lstStyle/>
          <a:p>
            <a:r>
              <a:rPr lang="en" altLang="zh-TW" sz="1400" dirty="0"/>
              <a:t>p.47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07654"/>
            <a:ext cx="7560766" cy="576064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rgbClr val="3C5A99"/>
                </a:solidFill>
              </a:rPr>
              <a:t>第壹</a:t>
            </a:r>
            <a:r>
              <a:rPr lang="zh-TW" altLang="en-US" dirty="0"/>
              <a:t>節</a:t>
            </a:r>
            <a:r>
              <a:rPr lang="en-US" altLang="zh-TW" dirty="0"/>
              <a:t>  </a:t>
            </a:r>
            <a:r>
              <a:rPr lang="zh-TW" altLang="en-US" dirty="0"/>
              <a:t>公民身分的演變：</a:t>
            </a:r>
            <a:endParaRPr lang="en-US" altLang="zh-TW" dirty="0"/>
          </a:p>
          <a:p>
            <a:r>
              <a:rPr lang="en-US" altLang="zh-TW" dirty="0"/>
              <a:t>              </a:t>
            </a:r>
            <a:r>
              <a:rPr lang="zh-TW" altLang="en-US" dirty="0"/>
              <a:t>從特定群體擴張至普遍性身分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zh-TW" altLang="en-US" sz="2800" dirty="0"/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624" y="3003798"/>
            <a:ext cx="6512069" cy="250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2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kumimoji="1" lang="zh-TW" altLang="en-US" dirty="0"/>
              <a:t>多元</a:t>
            </a:r>
            <a:r>
              <a:rPr kumimoji="1" lang="zh-TW" altLang="en-US" dirty="0" smtClean="0"/>
              <a:t>族群共</a:t>
            </a:r>
            <a:r>
              <a:rPr kumimoji="1" lang="zh-TW" altLang="en-US" dirty="0"/>
              <a:t>榮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6"/>
          <a:stretch/>
        </p:blipFill>
        <p:spPr bwMode="auto">
          <a:xfrm rot="5400000">
            <a:off x="1001450" y="-661948"/>
            <a:ext cx="4464497" cy="646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5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948F163-15B1-BB44-B7F5-846196836F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0884DAC-18A8-FD43-940C-938C25B1A74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何謂公民身分？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5A5FA6A-BF9A-2B42-8E6F-67A3E52FBE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1" lang="zh-TW" altLang="en-US" dirty="0"/>
              <a:t>在一個國家中人民是否享有權利的基礎。</a:t>
            </a:r>
            <a:endParaRPr kumimoji="1" lang="en-US" altLang="zh-TW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1" lang="zh-TW" altLang="en-US" dirty="0"/>
              <a:t>能享有這些基本權利的人主要是擁有我國國籍的國民</a:t>
            </a:r>
            <a:r>
              <a:rPr kumimoji="1" lang="zh-TW" altLang="en-US" dirty="0" smtClean="0"/>
              <a:t>，而</a:t>
            </a:r>
            <a:r>
              <a:rPr kumimoji="1" lang="zh-TW" altLang="en-US" dirty="0"/>
              <a:t>因婚姻和工作來我國生活的人卻在某些自由和權利上</a:t>
            </a:r>
            <a:r>
              <a:rPr kumimoji="1" lang="zh-TW" altLang="en-US" dirty="0" smtClean="0"/>
              <a:t>受到限制</a:t>
            </a:r>
            <a:r>
              <a:rPr kumimoji="1" lang="zh-TW" altLang="en-US" dirty="0"/>
              <a:t>，例如：選擇工作的自由、參政權等。 </a:t>
            </a:r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29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182FDE2-B8DF-FA48-BE7D-7C89014FB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7E6674-5572-AA46-9D00-867528C029F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pPr marL="514350" indent="-514350">
              <a:buFont typeface="+mj-lt"/>
              <a:buAutoNum type="arabicPeriod" startAt="3"/>
            </a:pPr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F497E89-B2FE-4F42-AA21-B4294C0722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/>
          <a:lstStyle/>
          <a:p>
            <a:pPr algn="just" hangingPunct="0"/>
            <a:r>
              <a:rPr kumimoji="1" lang="zh-TW" altLang="en-US" spc="0" dirty="0"/>
              <a:t>「我國國民」與「非我國國民」的明確界線區分</a:t>
            </a:r>
            <a:r>
              <a:rPr kumimoji="1" lang="zh-TW" altLang="en-US" spc="0" dirty="0" smtClean="0"/>
              <a:t>了我們</a:t>
            </a:r>
            <a:r>
              <a:rPr kumimoji="1" lang="zh-TW" altLang="en-US" spc="0" dirty="0"/>
              <a:t>的「公民身分」，也畫分了在我國享有的基本權利多寡。 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66052"/>
            <a:ext cx="2880320" cy="197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3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07BFAF8-F4D5-D14E-9C5E-0B30AC136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2953EC-41F6-5E4F-90F6-82D2D711869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pPr marL="514350" indent="-514350">
              <a:buFont typeface="+mj-lt"/>
              <a:buAutoNum type="arabicPeriod" startAt="3"/>
            </a:pPr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3EB21B7-31D5-9E47-BA74-9250D972DA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112494" cy="2448272"/>
          </a:xfrm>
        </p:spPr>
        <p:txBody>
          <a:bodyPr>
            <a:normAutofit/>
          </a:bodyPr>
          <a:lstStyle/>
          <a:p>
            <a:r>
              <a:rPr kumimoji="1" lang="zh-TW" altLang="en-US" dirty="0"/>
              <a:t>原住民雖然也是我國的公民，但是其傳統生活方式、文化與教育是與主流的社會文化有所不同的，所以必須透過政策給予更積極的保障。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EC0954E-7BE8-7249-93E1-B3E8E2E18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06795" y="2454263"/>
            <a:ext cx="2997653" cy="19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52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5DC31EA5-6A9C-6746-B3B1-EEDD899555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18BB0F-AE71-E043-8822-3265DBE1318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pPr marL="514350" indent="-514350">
              <a:buFont typeface="+mj-lt"/>
              <a:buAutoNum type="arabicPeriod" startAt="3"/>
            </a:pPr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CF37B91-F628-5645-BF28-126B097CC1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36431" cy="3312368"/>
          </a:xfrm>
        </p:spPr>
        <p:txBody>
          <a:bodyPr>
            <a:normAutofit/>
          </a:bodyPr>
          <a:lstStyle/>
          <a:p>
            <a:pPr algn="just" hangingPunct="0">
              <a:lnSpc>
                <a:spcPct val="90000"/>
              </a:lnSpc>
            </a:pPr>
            <a:r>
              <a:rPr kumimoji="1" lang="zh-TW" altLang="en-US" spc="-150" dirty="0"/>
              <a:t>在全球化下，世界各國往來頻繁，各國人民因就學、工作及婚姻等因素來到臺灣生活的人數增加，外籍配偶及國際移工等群體的權利也漸漸受到關注。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6EB0D52-13B8-9344-A45B-B2590123E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"/>
          <a:stretch/>
        </p:blipFill>
        <p:spPr bwMode="auto">
          <a:xfrm>
            <a:off x="5227756" y="2427288"/>
            <a:ext cx="337610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73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316326"/>
          </a:xfrm>
        </p:spPr>
        <p:txBody>
          <a:bodyPr/>
          <a:lstStyle/>
          <a:p>
            <a:pPr algn="just" hangingPunct="0"/>
            <a:r>
              <a:rPr kumimoji="1" lang="zh-TW" altLang="en-US" spc="0" dirty="0"/>
              <a:t>至</a:t>
            </a:r>
            <a:r>
              <a:rPr kumimoji="1" lang="en-US" altLang="zh-TW" spc="0" dirty="0" smtClean="0"/>
              <a:t>2020</a:t>
            </a:r>
            <a:r>
              <a:rPr kumimoji="1" lang="zh-TW" altLang="en-US" spc="0" dirty="0" smtClean="0"/>
              <a:t>年</a:t>
            </a:r>
            <a:r>
              <a:rPr kumimoji="1" lang="en-US" altLang="zh-TW" spc="0" dirty="0" smtClean="0"/>
              <a:t>3</a:t>
            </a:r>
            <a:r>
              <a:rPr kumimoji="1" lang="zh-TW" altLang="en-US" spc="0" dirty="0" smtClean="0"/>
              <a:t>月</a:t>
            </a:r>
            <a:r>
              <a:rPr kumimoji="1" lang="zh-TW" altLang="en-US" spc="0" dirty="0"/>
              <a:t>止，我國</a:t>
            </a:r>
            <a:r>
              <a:rPr kumimoji="1" lang="zh-TW" altLang="en-US" spc="0" dirty="0" smtClean="0"/>
              <a:t>外籍</a:t>
            </a:r>
            <a:r>
              <a:rPr kumimoji="1" lang="zh-TW" altLang="en-US" spc="0" dirty="0"/>
              <a:t>配偶人數為</a:t>
            </a:r>
            <a:r>
              <a:rPr kumimoji="1" lang="en-US" altLang="zh-TW" spc="0" dirty="0" smtClean="0"/>
              <a:t>561,001</a:t>
            </a:r>
            <a:r>
              <a:rPr kumimoji="1" lang="zh-TW" altLang="en-US" spc="0" dirty="0" smtClean="0"/>
              <a:t>人，其中</a:t>
            </a:r>
            <a:r>
              <a:rPr kumimoji="1" lang="zh-TW" altLang="en-US" spc="0" dirty="0"/>
              <a:t>中國及港澳配偶</a:t>
            </a:r>
            <a:r>
              <a:rPr kumimoji="1" lang="zh-TW" altLang="en-US" spc="0" dirty="0" smtClean="0"/>
              <a:t>占</a:t>
            </a:r>
            <a:r>
              <a:rPr kumimoji="1" lang="en-US" altLang="zh-TW" spc="0" dirty="0" smtClean="0"/>
              <a:t>65.61</a:t>
            </a:r>
            <a:r>
              <a:rPr kumimoji="1" lang="en-US" altLang="zh-TW" spc="0" dirty="0"/>
              <a:t>%</a:t>
            </a:r>
            <a:r>
              <a:rPr kumimoji="1" lang="zh-TW" altLang="en-US" spc="0" dirty="0"/>
              <a:t>，我們身邊每</a:t>
            </a:r>
            <a:r>
              <a:rPr kumimoji="1" lang="en-US" altLang="zh-TW" spc="0" dirty="0" smtClean="0"/>
              <a:t>10</a:t>
            </a:r>
            <a:r>
              <a:rPr kumimoji="1" lang="zh-TW" altLang="en-US" spc="0" dirty="0" smtClean="0"/>
              <a:t>對婚姻</a:t>
            </a:r>
            <a:r>
              <a:rPr kumimoji="1" lang="zh-TW" altLang="en-US" spc="0" dirty="0"/>
              <a:t>，就有超過</a:t>
            </a:r>
            <a:r>
              <a:rPr kumimoji="1" lang="en-US" altLang="zh-TW" spc="0" dirty="0" smtClean="0"/>
              <a:t>1</a:t>
            </a:r>
            <a:r>
              <a:rPr kumimoji="1" lang="zh-TW" altLang="en-US" spc="0" dirty="0" smtClean="0"/>
              <a:t>對</a:t>
            </a:r>
            <a:r>
              <a:rPr kumimoji="1" lang="zh-TW" altLang="en-US" spc="0" dirty="0"/>
              <a:t>是</a:t>
            </a:r>
            <a:r>
              <a:rPr kumimoji="1" lang="zh-TW" altLang="en-US" spc="0" dirty="0" smtClean="0"/>
              <a:t>跨國婚姻</a:t>
            </a:r>
            <a:r>
              <a:rPr kumimoji="1" lang="zh-TW" altLang="en-US" spc="0" dirty="0"/>
              <a:t>。</a:t>
            </a:r>
          </a:p>
          <a:p>
            <a:pPr algn="just" hangingPunct="0"/>
            <a:endParaRPr kumimoji="1" lang="en-US" altLang="zh-TW" sz="1800" spc="0" dirty="0" smtClean="0"/>
          </a:p>
          <a:p>
            <a:pPr algn="just" hangingPunct="0"/>
            <a:r>
              <a:rPr kumimoji="1" lang="zh-TW" altLang="en-US" sz="1800" spc="0" dirty="0" smtClean="0"/>
              <a:t>資料</a:t>
            </a:r>
            <a:r>
              <a:rPr kumimoji="1" lang="zh-TW" altLang="en-US" sz="1800" spc="0" dirty="0"/>
              <a:t>來源：內政部移民署</a:t>
            </a:r>
            <a:r>
              <a:rPr kumimoji="1" lang="zh-TW" altLang="en-US" sz="1800" spc="0" dirty="0" smtClean="0"/>
              <a:t>，外籍</a:t>
            </a:r>
            <a:r>
              <a:rPr kumimoji="1" lang="zh-TW" altLang="en-US" sz="1800" spc="0" dirty="0"/>
              <a:t>配偶與大陸（港澳）</a:t>
            </a:r>
            <a:r>
              <a:rPr kumimoji="1" lang="zh-TW" altLang="en-US" sz="1800" spc="0" dirty="0" smtClean="0"/>
              <a:t>配偶</a:t>
            </a:r>
            <a:r>
              <a:rPr kumimoji="1" lang="zh-TW" altLang="en-US" sz="1800" spc="0" dirty="0"/>
              <a:t>人數。</a:t>
            </a:r>
            <a:endParaRPr lang="zh-TW" altLang="en-US" sz="1800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我國跨國婚姻比例</a:t>
            </a:r>
            <a:endParaRPr lang="zh-TW" altLang="en-US" dirty="0"/>
          </a:p>
        </p:txBody>
      </p:sp>
      <p:sp>
        <p:nvSpPr>
          <p:cNvPr id="6" name="文字版面配置區 1">
            <a:extLst>
              <a:ext uri="{FF2B5EF4-FFF2-40B4-BE49-F238E27FC236}">
                <a16:creationId xmlns:a16="http://schemas.microsoft.com/office/drawing/2014/main" id="{C966B518-6BD7-9D4E-B401-FD14A132B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/>
          <a:lstStyle/>
          <a:p>
            <a:r>
              <a:rPr lang="en" altLang="zh-TW" sz="1400" dirty="0" smtClean="0"/>
              <a:t>p.4</a:t>
            </a:r>
            <a:r>
              <a:rPr lang="en-US" altLang="zh-TW" sz="1400" dirty="0" smtClean="0"/>
              <a:t>7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</p:spTree>
    <p:extLst>
      <p:ext uri="{BB962C8B-B14F-4D97-AF65-F5344CB8AC3E}">
        <p14:creationId xmlns:p14="http://schemas.microsoft.com/office/powerpoint/2010/main" val="292156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E9706D0D-8A7D-1543-AC6D-B5F85B1EBC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4B6BFD-8087-D644-A844-5791016097F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pPr marL="514350" indent="-514350">
              <a:buFont typeface="+mj-lt"/>
              <a:buAutoNum type="arabicPeriod" startAt="3"/>
            </a:pPr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2A82CC0-2C64-2D4D-847B-746195B0B1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448272"/>
          </a:xfrm>
        </p:spPr>
        <p:txBody>
          <a:bodyPr>
            <a:normAutofit/>
          </a:bodyPr>
          <a:lstStyle/>
          <a:p>
            <a:r>
              <a:rPr kumimoji="1" lang="zh-TW" altLang="en-US" dirty="0"/>
              <a:t>受到普世人權思潮的影響，非本國國民即使沒有我國正式的公民身分，也可以透過教育、社會福利、勞動市場等整併至我們的社會體制當中，受到制度的保障。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04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6A2238E-5F41-174B-A44E-22AB58E6A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CD994B-2182-EE4D-9A11-FD45574722D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4D0FCD8-8ED5-7643-9E58-38A89019AE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888358" cy="2787774"/>
          </a:xfrm>
        </p:spPr>
        <p:txBody>
          <a:bodyPr/>
          <a:lstStyle/>
          <a:p>
            <a:r>
              <a:rPr kumimoji="1" lang="zh-TW" altLang="en-US" dirty="0"/>
              <a:t>但是也如同章首的案例，可以知道臺灣對於非本國國民仍然有不平等的待遇。</a:t>
            </a:r>
          </a:p>
          <a:p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516" y="1851670"/>
            <a:ext cx="3533589" cy="23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9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6A2238E-5F41-174B-A44E-22AB58E6A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CD994B-2182-EE4D-9A11-FD45574722D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4D0FCD8-8ED5-7643-9E58-38A89019AE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zh-TW" altLang="en-US" dirty="0"/>
              <a:t>對</a:t>
            </a:r>
            <a:r>
              <a:rPr lang="zh-TW" altLang="en-US" b="1" dirty="0">
                <a:solidFill>
                  <a:srgbClr val="FF495C"/>
                </a:solidFill>
              </a:rPr>
              <a:t>移工</a:t>
            </a:r>
            <a:r>
              <a:rPr kumimoji="1" lang="zh-TW" altLang="en-US" dirty="0"/>
              <a:t>：改善勞動環境與社會處境，來保障其工作與生活。</a:t>
            </a:r>
            <a:endParaRPr kumimoji="1" lang="en-US" altLang="zh-TW" dirty="0"/>
          </a:p>
          <a:p>
            <a:pPr marL="514350" indent="-514350">
              <a:buFont typeface="+mj-lt"/>
              <a:buAutoNum type="arabicPeriod"/>
            </a:pPr>
            <a:r>
              <a:rPr kumimoji="1" lang="zh-TW" altLang="en-US" dirty="0"/>
              <a:t>對</a:t>
            </a:r>
            <a:r>
              <a:rPr lang="zh-TW" altLang="en-US" b="1" dirty="0">
                <a:solidFill>
                  <a:srgbClr val="FF495C"/>
                </a:solidFill>
              </a:rPr>
              <a:t>外籍配偶</a:t>
            </a:r>
            <a:r>
              <a:rPr kumimoji="1" lang="zh-TW" altLang="en-US" dirty="0"/>
              <a:t>：需在臺灣享有臺灣的公民身分與權利，才能使他們在社會與經濟方面更有保障。 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95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105790F-57F6-2C40-8A65-CAC76405F7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40CC7B-DF8D-4745-BE9A-625C1323CC6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爭取公民身分，難關</a:t>
            </a:r>
            <a:r>
              <a:rPr kumimoji="1" lang="zh-TW" altLang="en-US" dirty="0" smtClean="0">
                <a:solidFill>
                  <a:schemeClr val="accent1">
                    <a:lumMod val="75000"/>
                  </a:schemeClr>
                </a:solidFill>
              </a:rPr>
              <a:t>重重</a:t>
            </a:r>
            <a:endParaRPr kumimoji="1" lang="zh-TW" alt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938A9F1-5FC4-3045-BD0F-3064064D3D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/>
          <a:p>
            <a:pPr algn="just"/>
            <a:r>
              <a:rPr lang="en-US" altLang="zh-TW" dirty="0" smtClean="0"/>
              <a:t>2005</a:t>
            </a:r>
            <a:r>
              <a:rPr lang="zh-TW" altLang="en-US" dirty="0" smtClean="0"/>
              <a:t>年</a:t>
            </a:r>
            <a:r>
              <a:rPr lang="zh-TW" altLang="en-US" dirty="0"/>
              <a:t>行政院修正國籍法，要求外國人歸化中華民國國籍，須通過入籍考試。因考試題庫困難，當時外籍配偶到行政院抗議，並蓋上他們的手印，表達認同臺灣。</a:t>
            </a:r>
            <a:endParaRPr lang="en-US" altLang="zh-TW" dirty="0"/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6602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zh-TW" sz="1400" dirty="0"/>
              <a:t>p.49</a:t>
            </a:r>
            <a:r>
              <a:rPr lang="zh-TW" altLang="en-US" sz="1400" dirty="0"/>
              <a:t>　壹、公民身分的演變：從特定群體擴張至普遍性身分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爭取公民身分，難關</a:t>
            </a:r>
            <a:r>
              <a:rPr kumimoji="1" lang="zh-TW" altLang="en-US" dirty="0" smtClean="0">
                <a:solidFill>
                  <a:schemeClr val="accent1">
                    <a:lumMod val="75000"/>
                  </a:schemeClr>
                </a:solidFill>
              </a:rPr>
              <a:t>重重</a:t>
            </a:r>
            <a:endParaRPr kumimoji="1" lang="zh-TW" alt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611560" y="2283718"/>
            <a:ext cx="5657686" cy="2307754"/>
            <a:chOff x="611560" y="2283718"/>
            <a:chExt cx="5657686" cy="2307754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13AAB7E-8741-3942-AE09-902460B66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2283718"/>
              <a:ext cx="3816424" cy="2307754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6E259A9F-956C-F048-8AF5-6EFD21FBD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86"/>
            <a:stretch/>
          </p:blipFill>
          <p:spPr>
            <a:xfrm>
              <a:off x="4427984" y="2283718"/>
              <a:ext cx="1841262" cy="2304157"/>
            </a:xfrm>
            <a:prstGeom prst="rect">
              <a:avLst/>
            </a:prstGeom>
          </p:spPr>
        </p:pic>
      </p:grpSp>
      <p:grpSp>
        <p:nvGrpSpPr>
          <p:cNvPr id="10" name="群組 9"/>
          <p:cNvGrpSpPr/>
          <p:nvPr/>
        </p:nvGrpSpPr>
        <p:grpSpPr>
          <a:xfrm>
            <a:off x="6372200" y="2211710"/>
            <a:ext cx="2088232" cy="2308324"/>
            <a:chOff x="6372200" y="2211710"/>
            <a:chExt cx="2304256" cy="2308324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5E585493-4751-3E4B-95ED-BC27D16DA979}"/>
                </a:ext>
              </a:extLst>
            </p:cNvPr>
            <p:cNvSpPr txBox="1"/>
            <p:nvPr/>
          </p:nvSpPr>
          <p:spPr>
            <a:xfrm>
              <a:off x="6588224" y="2211710"/>
              <a:ext cx="208823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hangingPunct="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（左圖）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2016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年移工大遊行訴求「照顧正義」，呼籲政府正視照顧者權益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；（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右圖）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2005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年行政院修正國籍法，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要求外國人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歸化中華民國國籍，須通過入籍考試。</a:t>
              </a: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DE36B0-EC89-8C4C-B288-0F3342F6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372200" y="2281546"/>
              <a:ext cx="216390" cy="2163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561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96820" y="1203251"/>
            <a:ext cx="4032448" cy="647774"/>
          </a:xfrm>
        </p:spPr>
        <p:txBody>
          <a:bodyPr/>
          <a:lstStyle/>
          <a:p>
            <a:r>
              <a:rPr lang="zh-TW" altLang="en-US" sz="2400" dirty="0" smtClean="0"/>
              <a:t>移</a:t>
            </a:r>
            <a:r>
              <a:rPr lang="zh-TW" altLang="en-US" sz="2400" dirty="0"/>
              <a:t>工冒雨遊行 爭取改善權益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：移工冒雨遊行 爭取改善權益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(02:17)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：中央社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77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92620" y="1203598"/>
            <a:ext cx="4608512" cy="647774"/>
          </a:xfrm>
        </p:spPr>
        <p:txBody>
          <a:bodyPr/>
          <a:lstStyle/>
          <a:p>
            <a:r>
              <a:rPr lang="zh-TW" altLang="en-US" sz="2400" spc="-150" dirty="0" smtClean="0"/>
              <a:t>移</a:t>
            </a:r>
            <a:r>
              <a:rPr lang="zh-TW" altLang="en-US" sz="2400" spc="-150" dirty="0"/>
              <a:t>工大遊行 籲政府給予法令保障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：上千名移工大遊行 籲政府給予法令保障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(02:02)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23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966B518-6BD7-9D4E-B401-FD14A132B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0ECE14F-5CC5-1343-9EFD-853A9329728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>
                <a:solidFill>
                  <a:schemeClr val="accent1">
                    <a:lumMod val="75000"/>
                  </a:schemeClr>
                </a:solidFill>
              </a:rPr>
              <a:t>何謂公民身分？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5" name="減 4">
            <a:extLst>
              <a:ext uri="{FF2B5EF4-FFF2-40B4-BE49-F238E27FC236}">
                <a16:creationId xmlns:a16="http://schemas.microsoft.com/office/drawing/2014/main" id="{C41F137A-865D-784A-94B8-BC4664D27BA6}"/>
              </a:ext>
            </a:extLst>
          </p:cNvPr>
          <p:cNvSpPr/>
          <p:nvPr/>
        </p:nvSpPr>
        <p:spPr>
          <a:xfrm>
            <a:off x="1287270" y="3574248"/>
            <a:ext cx="7131231" cy="816633"/>
          </a:xfrm>
          <a:prstGeom prst="mathMinus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向下箭號 5">
            <a:extLst>
              <a:ext uri="{FF2B5EF4-FFF2-40B4-BE49-F238E27FC236}">
                <a16:creationId xmlns:a16="http://schemas.microsoft.com/office/drawing/2014/main" id="{718CCD76-54B4-F349-9018-9A00EFA9FF34}"/>
              </a:ext>
            </a:extLst>
          </p:cNvPr>
          <p:cNvSpPr/>
          <p:nvPr/>
        </p:nvSpPr>
        <p:spPr>
          <a:xfrm>
            <a:off x="2333082" y="2859358"/>
            <a:ext cx="1482449" cy="1021016"/>
          </a:xfrm>
          <a:prstGeom prst="downArrow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435E951-4A9A-A143-A8E2-D01C72A5A557}"/>
              </a:ext>
            </a:extLst>
          </p:cNvPr>
          <p:cNvGrpSpPr/>
          <p:nvPr/>
        </p:nvGrpSpPr>
        <p:grpSpPr>
          <a:xfrm>
            <a:off x="5029576" y="987574"/>
            <a:ext cx="3931264" cy="3200993"/>
            <a:chOff x="4168171" y="0"/>
            <a:chExt cx="3931264" cy="320099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9562E65-5A4B-6245-8CA5-1F81FA7AB890}"/>
                </a:ext>
              </a:extLst>
            </p:cNvPr>
            <p:cNvSpPr/>
            <p:nvPr/>
          </p:nvSpPr>
          <p:spPr>
            <a:xfrm>
              <a:off x="4168171" y="0"/>
              <a:ext cx="2516632" cy="170621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52CB5395-F1DF-374C-8BD5-FEEC17F0FA77}"/>
                </a:ext>
              </a:extLst>
            </p:cNvPr>
            <p:cNvSpPr txBox="1"/>
            <p:nvPr/>
          </p:nvSpPr>
          <p:spPr>
            <a:xfrm>
              <a:off x="5582803" y="1494780"/>
              <a:ext cx="2516632" cy="17062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3000" b="1" kern="1200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普遍</a:t>
              </a:r>
              <a:r>
                <a:rPr lang="zh-TW" altLang="en-US" sz="30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人權</a:t>
              </a:r>
              <a:r>
                <a:rPr lang="en-US" altLang="zh-TW" sz="30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30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30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sz="3000" b="1" kern="1200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重視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5F78DDDB-570C-374E-9BCC-28B94DE1906E}"/>
              </a:ext>
            </a:extLst>
          </p:cNvPr>
          <p:cNvGrpSpPr/>
          <p:nvPr/>
        </p:nvGrpSpPr>
        <p:grpSpPr>
          <a:xfrm>
            <a:off x="193558" y="2482354"/>
            <a:ext cx="2516632" cy="1706213"/>
            <a:chOff x="1179671" y="2356198"/>
            <a:chExt cx="2516632" cy="170621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5C0C9E-2FF7-2841-9EEE-DC964C5F555E}"/>
                </a:ext>
              </a:extLst>
            </p:cNvPr>
            <p:cNvSpPr/>
            <p:nvPr/>
          </p:nvSpPr>
          <p:spPr>
            <a:xfrm>
              <a:off x="1179671" y="2356198"/>
              <a:ext cx="2516632" cy="170621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E83595E9-4884-1343-A900-2D9194ED53E4}"/>
                </a:ext>
              </a:extLst>
            </p:cNvPr>
            <p:cNvSpPr txBox="1"/>
            <p:nvPr/>
          </p:nvSpPr>
          <p:spPr>
            <a:xfrm>
              <a:off x="1179671" y="2356198"/>
              <a:ext cx="2516632" cy="17062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3000" b="1" kern="1200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保障</a:t>
              </a:r>
              <a:r>
                <a:rPr lang="zh-TW" altLang="en-US" sz="30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本國</a:t>
              </a:r>
              <a:r>
                <a:rPr lang="en-US" altLang="zh-TW" sz="30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3000" b="1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3000" b="1" kern="1200" dirty="0" smtClean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人民</a:t>
              </a:r>
              <a:r>
                <a:rPr lang="zh-TW" altLang="en-US" sz="3000" b="1" kern="1200" dirty="0">
                  <a:solidFill>
                    <a:srgbClr val="3C5A9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權利</a:t>
              </a:r>
            </a:p>
          </p:txBody>
        </p:sp>
      </p:grpSp>
      <p:sp>
        <p:nvSpPr>
          <p:cNvPr id="14" name="減 4">
            <a:extLst>
              <a:ext uri="{FF2B5EF4-FFF2-40B4-BE49-F238E27FC236}">
                <a16:creationId xmlns:a16="http://schemas.microsoft.com/office/drawing/2014/main" id="{C41F137A-865D-784A-94B8-BC4664D27BA6}"/>
              </a:ext>
            </a:extLst>
          </p:cNvPr>
          <p:cNvSpPr/>
          <p:nvPr/>
        </p:nvSpPr>
        <p:spPr>
          <a:xfrm>
            <a:off x="1287270" y="3574249"/>
            <a:ext cx="7131231" cy="816633"/>
          </a:xfrm>
          <a:prstGeom prst="mathMinus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等腰三角形 3"/>
          <p:cNvSpPr/>
          <p:nvPr/>
        </p:nvSpPr>
        <p:spPr>
          <a:xfrm>
            <a:off x="4313610" y="4083918"/>
            <a:ext cx="864096" cy="720080"/>
          </a:xfrm>
          <a:prstGeom prst="triangle">
            <a:avLst/>
          </a:prstGeom>
          <a:solidFill>
            <a:srgbClr val="3C5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下箭號 14">
            <a:extLst>
              <a:ext uri="{FF2B5EF4-FFF2-40B4-BE49-F238E27FC236}">
                <a16:creationId xmlns:a16="http://schemas.microsoft.com/office/drawing/2014/main" id="{718CCD76-54B4-F349-9018-9A00EFA9FF34}"/>
              </a:ext>
            </a:extLst>
          </p:cNvPr>
          <p:cNvSpPr/>
          <p:nvPr/>
        </p:nvSpPr>
        <p:spPr>
          <a:xfrm>
            <a:off x="5508104" y="2870608"/>
            <a:ext cx="1482449" cy="1021016"/>
          </a:xfrm>
          <a:prstGeom prst="downArrow">
            <a:avLst/>
          </a:prstGeom>
          <a:solidFill>
            <a:srgbClr val="3C5A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0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316326"/>
          </a:xfrm>
        </p:spPr>
        <p:txBody>
          <a:bodyPr/>
          <a:lstStyle/>
          <a:p>
            <a:pPr algn="just" hangingPunct="0"/>
            <a:r>
              <a:rPr kumimoji="1" lang="zh-TW" altLang="en-US" spc="0" dirty="0"/>
              <a:t>目前全球有智利、紐西蘭、烏拉圭等國，給予符合一定條件的外籍人士全國性選舉的投票權，南韓則是亞洲唯一個給予外籍人士地方選舉投票權的國家</a:t>
            </a:r>
            <a:r>
              <a:rPr kumimoji="1" lang="zh-TW" altLang="en-US" spc="0" dirty="0" smtClean="0"/>
              <a:t>。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外國人沒有投票權</a:t>
            </a:r>
            <a:r>
              <a:rPr lang="zh-TW" altLang="en-US" dirty="0" smtClean="0">
                <a:solidFill>
                  <a:srgbClr val="256EFF"/>
                </a:solidFill>
              </a:rPr>
              <a:t>？</a:t>
            </a:r>
            <a:endParaRPr lang="zh-TW" altLang="en-US" dirty="0"/>
          </a:p>
        </p:txBody>
      </p:sp>
      <p:sp>
        <p:nvSpPr>
          <p:cNvPr id="6" name="文字版面配置區 1">
            <a:extLst>
              <a:ext uri="{FF2B5EF4-FFF2-40B4-BE49-F238E27FC236}">
                <a16:creationId xmlns:a16="http://schemas.microsoft.com/office/drawing/2014/main" id="{C966B518-6BD7-9D4E-B401-FD14A132B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/>
          <a:lstStyle/>
          <a:p>
            <a:r>
              <a:rPr lang="en" altLang="zh-TW" sz="1400" dirty="0"/>
              <a:t>p.49</a:t>
            </a:r>
            <a:r>
              <a:rPr lang="zh-TW" altLang="en" sz="1400" dirty="0"/>
              <a:t>　</a:t>
            </a:r>
            <a:r>
              <a:rPr lang="zh-TW" altLang="en-US" sz="1400" dirty="0"/>
              <a:t>壹、公民身分的演變：從特定群體擴張至普遍性身分</a:t>
            </a:r>
          </a:p>
        </p:txBody>
      </p:sp>
    </p:spTree>
    <p:extLst>
      <p:ext uri="{BB962C8B-B14F-4D97-AF65-F5344CB8AC3E}">
        <p14:creationId xmlns:p14="http://schemas.microsoft.com/office/powerpoint/2010/main" val="78056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在臺灣，未滿</a:t>
            </a:r>
            <a:r>
              <a:rPr lang="en-US" altLang="zh-TW" dirty="0" smtClean="0"/>
              <a:t>20</a:t>
            </a:r>
            <a:r>
              <a:rPr lang="zh-TW" altLang="en-US" dirty="0" smtClean="0"/>
              <a:t>歲的高中有投票權嗎</a:t>
            </a:r>
            <a:r>
              <a:rPr lang="zh-TW" altLang="en-US" dirty="0"/>
              <a:t>？</a:t>
            </a:r>
          </a:p>
        </p:txBody>
      </p:sp>
      <p:sp>
        <p:nvSpPr>
          <p:cNvPr id="5" name="文字版面配置區 1">
            <a:extLst>
              <a:ext uri="{FF2B5EF4-FFF2-40B4-BE49-F238E27FC236}">
                <a16:creationId xmlns:a16="http://schemas.microsoft.com/office/drawing/2014/main" id="{C966B518-6BD7-9D4E-B401-FD14A132B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/>
          <a:lstStyle/>
          <a:p>
            <a:r>
              <a:rPr lang="en" altLang="zh-TW" dirty="0" smtClean="0"/>
              <a:t>p.49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251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1DA7791-FE4D-C442-9AF9-ED9552F0F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</a:t>
            </a:r>
            <a:r>
              <a:rPr lang="en-US" altLang="zh-TW" dirty="0" smtClean="0"/>
              <a:t>50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205C27-59ED-FF4E-80CB-829A3FC6ECB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632774" cy="3003798"/>
          </a:xfrm>
        </p:spPr>
        <p:txBody>
          <a:bodyPr>
            <a:normAutofit/>
          </a:bodyPr>
          <a:lstStyle/>
          <a:p>
            <a:pPr algn="just"/>
            <a:r>
              <a:rPr kumimoji="1" lang="zh-TW" altLang="en-US" dirty="0" smtClean="0"/>
              <a:t>同學們大概都知道臺灣公民的選舉權，法定年齡是</a:t>
            </a:r>
            <a:r>
              <a:rPr kumimoji="1" lang="en-US" altLang="zh-TW" dirty="0" smtClean="0"/>
              <a:t>20</a:t>
            </a:r>
            <a:r>
              <a:rPr kumimoji="1" lang="zh-TW" altLang="en-US" dirty="0" smtClean="0"/>
              <a:t>歲，但依</a:t>
            </a:r>
            <a:r>
              <a:rPr kumimoji="1" lang="en-US" altLang="zh-TW" dirty="0" smtClean="0"/>
              <a:t>2018</a:t>
            </a:r>
            <a:r>
              <a:rPr kumimoji="1" lang="zh-TW" altLang="en-US" dirty="0" smtClean="0"/>
              <a:t>年</a:t>
            </a:r>
            <a:r>
              <a:rPr kumimoji="1" lang="en-US" altLang="zh-TW" dirty="0" smtClean="0"/>
              <a:t>1</a:t>
            </a:r>
            <a:r>
              <a:rPr kumimoji="1" lang="zh-TW" altLang="en-US" dirty="0" smtClean="0"/>
              <a:t>月</a:t>
            </a:r>
            <a:r>
              <a:rPr kumimoji="1" lang="en-US" altLang="zh-TW" dirty="0" smtClean="0"/>
              <a:t>5</a:t>
            </a:r>
            <a:r>
              <a:rPr kumimoji="1" lang="zh-TW" altLang="en-US" dirty="0" smtClean="0"/>
              <a:t>日</a:t>
            </a:r>
            <a:r>
              <a:rPr kumimoji="1" lang="zh-TW" altLang="en-US" dirty="0"/>
              <a:t>修正實施的</a:t>
            </a:r>
            <a:r>
              <a:rPr kumimoji="1" lang="en-US" altLang="zh-TW" dirty="0"/>
              <a:t>《</a:t>
            </a:r>
            <a:r>
              <a:rPr kumimoji="1" lang="zh-TW" altLang="en-US" dirty="0" smtClean="0"/>
              <a:t>公民投票法</a:t>
            </a:r>
            <a:r>
              <a:rPr kumimoji="1" lang="en-US" altLang="zh-TW" dirty="0"/>
              <a:t>》</a:t>
            </a:r>
            <a:r>
              <a:rPr kumimoji="1" lang="zh-TW" altLang="en-US" dirty="0"/>
              <a:t>，公民</a:t>
            </a:r>
            <a:r>
              <a:rPr kumimoji="1" lang="zh-TW" altLang="en-US" dirty="0" smtClean="0"/>
              <a:t>投票的</a:t>
            </a:r>
            <a:r>
              <a:rPr kumimoji="1" lang="zh-TW" altLang="en-US" dirty="0"/>
              <a:t>年齡已經下修</a:t>
            </a:r>
            <a:r>
              <a:rPr kumimoji="1" lang="zh-TW" altLang="en-US" dirty="0" smtClean="0"/>
              <a:t>到</a:t>
            </a:r>
            <a:r>
              <a:rPr kumimoji="1" lang="en-US" altLang="zh-TW" dirty="0" smtClean="0"/>
              <a:t>18</a:t>
            </a:r>
            <a:r>
              <a:rPr kumimoji="1" lang="zh-TW" altLang="en-US" dirty="0" smtClean="0"/>
              <a:t>歲，部分</a:t>
            </a:r>
            <a:r>
              <a:rPr kumimoji="1" lang="zh-TW" altLang="en-US" dirty="0"/>
              <a:t>高三</a:t>
            </a:r>
            <a:r>
              <a:rPr kumimoji="1" lang="zh-TW" altLang="en-US" dirty="0" smtClean="0"/>
              <a:t>學生也可以</a:t>
            </a:r>
            <a:r>
              <a:rPr kumimoji="1" lang="zh-TW" altLang="en-US" dirty="0"/>
              <a:t>參與公共事務的決定</a:t>
            </a:r>
            <a:r>
              <a:rPr kumimoji="1" lang="zh-TW" altLang="en-US" dirty="0" smtClean="0"/>
              <a:t>，投出</a:t>
            </a:r>
            <a:r>
              <a:rPr kumimoji="1" lang="zh-TW" altLang="en-US" dirty="0"/>
              <a:t>自己寶貴的一票了</a:t>
            </a:r>
            <a:r>
              <a:rPr kumimoji="1" lang="zh-TW" altLang="en-US" dirty="0" smtClean="0"/>
              <a:t>！</a:t>
            </a:r>
            <a:endParaRPr kumimoji="1"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907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 smtClean="0"/>
              <a:t>貳、</a:t>
            </a:r>
            <a:r>
              <a:rPr lang="zh-TW" altLang="en-US" dirty="0"/>
              <a:t>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07654"/>
            <a:ext cx="7560766" cy="576064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rgbClr val="3C5A99"/>
                </a:solidFill>
              </a:rPr>
              <a:t>第</a:t>
            </a:r>
            <a:r>
              <a:rPr lang="zh-TW" altLang="en-US" dirty="0"/>
              <a:t>貳節</a:t>
            </a:r>
            <a:r>
              <a:rPr lang="en-US" altLang="zh-TW" dirty="0"/>
              <a:t>  </a:t>
            </a:r>
            <a:r>
              <a:rPr lang="zh-TW" altLang="en-US" dirty="0"/>
              <a:t>我國各項公民權利的落實經驗</a:t>
            </a:r>
          </a:p>
          <a:p>
            <a:r>
              <a:rPr lang="zh-TW" altLang="en-US" sz="2800" dirty="0">
                <a:hlinkClick r:id="rId2" action="ppaction://hlinksldjump"/>
              </a:rPr>
              <a:t>一、公民自由權</a:t>
            </a:r>
            <a:endParaRPr lang="zh-TW" altLang="en-US" sz="2800" dirty="0"/>
          </a:p>
          <a:p>
            <a:r>
              <a:rPr lang="zh-TW" altLang="en-US" sz="2800" dirty="0">
                <a:hlinkClick r:id="rId3" action="ppaction://hlinksldjump"/>
              </a:rPr>
              <a:t>二、政治權</a:t>
            </a:r>
            <a:endParaRPr lang="zh-TW" altLang="en-US" sz="2800" dirty="0"/>
          </a:p>
          <a:p>
            <a:r>
              <a:rPr lang="zh-TW" altLang="en-US" sz="2800" dirty="0">
                <a:hlinkClick r:id="rId4" action="ppaction://hlinksldjump"/>
              </a:rPr>
              <a:t>三、社會權</a:t>
            </a:r>
            <a:endParaRPr lang="zh-TW" altLang="en-US" sz="2800" dirty="0"/>
          </a:p>
          <a:p>
            <a:r>
              <a:rPr lang="zh-TW" altLang="en-US" sz="2800" dirty="0">
                <a:hlinkClick r:id="rId5" action="ppaction://hlinksldjump"/>
              </a:rPr>
              <a:t>四、文化權與多元文化權</a:t>
            </a:r>
            <a:endParaRPr lang="zh-TW" altLang="en-US" sz="2800" b="1" dirty="0">
              <a:solidFill>
                <a:srgbClr val="3C5A99"/>
              </a:solidFill>
            </a:endParaRPr>
          </a:p>
          <a:p>
            <a:endParaRPr lang="en-US" altLang="zh-TW" sz="2800" dirty="0"/>
          </a:p>
          <a:p>
            <a:endParaRPr lang="en-US" altLang="zh-TW" sz="2800" dirty="0"/>
          </a:p>
          <a:p>
            <a:endParaRPr lang="zh-TW" altLang="en-US" sz="2800" dirty="0"/>
          </a:p>
          <a:p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8064" y="2240942"/>
            <a:ext cx="2613344" cy="255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8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EF4EB32-BC53-1748-8374-37BD5C7CAB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C16E18-615A-ED45-8CBE-2FCBBE04EA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en" altLang="zh-TW" dirty="0">
                <a:solidFill>
                  <a:srgbClr val="256EFF"/>
                </a:solidFill>
              </a:rPr>
              <a:t>Freedom House</a:t>
            </a:r>
            <a:r>
              <a:rPr kumimoji="1" lang="zh-TW" altLang="en" dirty="0">
                <a:solidFill>
                  <a:srgbClr val="256EFF"/>
                </a:solidFill>
              </a:rPr>
              <a:t>：</a:t>
            </a:r>
            <a:r>
              <a:rPr kumimoji="1" lang="zh-TW" altLang="en-US" dirty="0">
                <a:solidFill>
                  <a:srgbClr val="256EFF"/>
                </a:solidFill>
              </a:rPr>
              <a:t>世界各國自由度報告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10" name="內容版面配置區 1"/>
          <p:cNvSpPr txBox="1">
            <a:spLocks/>
          </p:cNvSpPr>
          <p:nvPr/>
        </p:nvSpPr>
        <p:spPr>
          <a:xfrm>
            <a:off x="539626" y="2271263"/>
            <a:ext cx="3168278" cy="64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0" dirty="0">
                <a:solidFill>
                  <a:schemeClr val="tx1"/>
                </a:solidFill>
              </a:rPr>
              <a:t>自由度評比 </a:t>
            </a:r>
            <a:endParaRPr lang="en-US" altLang="zh-TW" sz="2800" b="0" dirty="0">
              <a:solidFill>
                <a:schemeClr val="tx1"/>
              </a:solidFill>
            </a:endParaRPr>
          </a:p>
          <a:p>
            <a:r>
              <a:rPr lang="zh-TW" altLang="en-US" sz="2800" b="0" dirty="0" smtClean="0">
                <a:solidFill>
                  <a:schemeClr val="tx1"/>
                </a:solidFill>
              </a:rPr>
              <a:t>臺灣名列前矛</a:t>
            </a:r>
            <a:endParaRPr lang="zh-TW" altLang="en-US" sz="2800" b="0" dirty="0">
              <a:solidFill>
                <a:schemeClr val="tx1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/>
          <a:srcRect r="6944" b="9587"/>
          <a:stretch/>
        </p:blipFill>
        <p:spPr>
          <a:xfrm>
            <a:off x="3203848" y="2271263"/>
            <a:ext cx="4795231" cy="224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9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EF4EB32-BC53-1748-8374-37BD5C7CAB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C16E18-615A-ED45-8CBE-2FCBBE04EAA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en" altLang="zh-TW" dirty="0">
                <a:solidFill>
                  <a:srgbClr val="256EFF"/>
                </a:solidFill>
              </a:rPr>
              <a:t>Freedom House</a:t>
            </a:r>
            <a:r>
              <a:rPr kumimoji="1" lang="zh-TW" altLang="en" dirty="0">
                <a:solidFill>
                  <a:srgbClr val="256EFF"/>
                </a:solidFill>
              </a:rPr>
              <a:t>：</a:t>
            </a:r>
            <a:r>
              <a:rPr kumimoji="1" lang="zh-TW" altLang="en-US" dirty="0">
                <a:solidFill>
                  <a:srgbClr val="256EFF"/>
                </a:solidFill>
              </a:rPr>
              <a:t>世界各國自由度報告</a:t>
            </a:r>
          </a:p>
          <a:p>
            <a:endParaRPr kumimoji="1" lang="zh-TW" altLang="en-US" dirty="0">
              <a:solidFill>
                <a:srgbClr val="256EFF"/>
              </a:solidFill>
            </a:endParaRPr>
          </a:p>
          <a:p>
            <a:endParaRPr kumimoji="1"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487D92C-5738-E648-8F4B-5410F08AD9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320406" cy="2952328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-150" dirty="0"/>
              <a:t>臺灣的自由程度為</a:t>
            </a:r>
            <a:r>
              <a:rPr lang="zh-TW" altLang="en-US" spc="-150" dirty="0" smtClean="0"/>
              <a:t>「自由</a:t>
            </a:r>
            <a:r>
              <a:rPr lang="zh-TW" altLang="en-US" spc="-150" dirty="0"/>
              <a:t>」，「公民自由」與「政治權利」兩項皆獲得最高評比，總得分甚至超越老牌民主國家美國與法國</a:t>
            </a:r>
            <a:r>
              <a:rPr lang="zh-TW" altLang="en-US" spc="-150" dirty="0" smtClean="0"/>
              <a:t>。</a:t>
            </a:r>
            <a:endParaRPr lang="zh-TW" altLang="en-US" spc="-15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528" y="2443252"/>
            <a:ext cx="3323873" cy="19594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2325" r="2325"/>
          <a:stretch/>
        </p:blipFill>
        <p:spPr>
          <a:xfrm>
            <a:off x="5148064" y="2382590"/>
            <a:ext cx="2952328" cy="24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一、公民自由權</a:t>
            </a:r>
          </a:p>
          <a:p>
            <a:endParaRPr kumimoji="1" lang="zh-TW" altLang="en-US" sz="2800" b="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580112" y="3592636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點選按鈕可看身體自主權、人格權、隱私權、救濟權例子。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6273626" y="2425504"/>
            <a:ext cx="720079" cy="1002578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683568" y="2859782"/>
            <a:ext cx="2448272" cy="432048"/>
            <a:chOff x="1707158" y="1442759"/>
            <a:chExt cx="3231115" cy="893977"/>
          </a:xfrm>
        </p:grpSpPr>
        <p:sp>
          <p:nvSpPr>
            <p:cNvPr id="10" name="圓角矩形 9">
              <a:hlinkClick r:id="rId4" action="ppaction://hlinksldjump"/>
            </p:cNvPr>
            <p:cNvSpPr/>
            <p:nvPr/>
          </p:nvSpPr>
          <p:spPr>
            <a:xfrm>
              <a:off x="1707158" y="1442759"/>
              <a:ext cx="3231115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圓角矩形 8">
              <a:hlinkClick r:id="rId4" action="ppaction://hlinksldjump"/>
            </p:cNvPr>
            <p:cNvSpPr/>
            <p:nvPr/>
          </p:nvSpPr>
          <p:spPr>
            <a:xfrm>
              <a:off x="1733342" y="1468943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83568" y="3363838"/>
            <a:ext cx="2448272" cy="432048"/>
            <a:chOff x="1630491" y="2981293"/>
            <a:chExt cx="3231114" cy="893977"/>
          </a:xfrm>
        </p:grpSpPr>
        <p:sp>
          <p:nvSpPr>
            <p:cNvPr id="13" name="圓角矩形 12">
              <a:hlinkClick r:id="rId5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683568" y="3867894"/>
            <a:ext cx="2448272" cy="432048"/>
            <a:chOff x="1630491" y="2981293"/>
            <a:chExt cx="3231114" cy="893977"/>
          </a:xfrm>
        </p:grpSpPr>
        <p:sp>
          <p:nvSpPr>
            <p:cNvPr id="28" name="圓角矩形 27">
              <a:hlinkClick r:id="rId6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683568" y="4371950"/>
            <a:ext cx="2448272" cy="432048"/>
            <a:chOff x="1630491" y="2981293"/>
            <a:chExt cx="3231114" cy="893977"/>
          </a:xfrm>
        </p:grpSpPr>
        <p:sp>
          <p:nvSpPr>
            <p:cNvPr id="31" name="圓角矩形 30">
              <a:hlinkClick r:id="rId7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683568" y="22844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自由權包含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831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一、公民自由權</a:t>
            </a:r>
          </a:p>
          <a:p>
            <a:endParaRPr kumimoji="1" lang="zh-TW" altLang="en-US" sz="2800" b="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grpSp>
        <p:nvGrpSpPr>
          <p:cNvPr id="13" name="群組 12"/>
          <p:cNvGrpSpPr/>
          <p:nvPr/>
        </p:nvGrpSpPr>
        <p:grpSpPr>
          <a:xfrm>
            <a:off x="4064059" y="1851026"/>
            <a:ext cx="4036333" cy="2952972"/>
            <a:chOff x="4064059" y="1851026"/>
            <a:chExt cx="4036333" cy="2952972"/>
          </a:xfrm>
        </p:grpSpPr>
        <p:sp>
          <p:nvSpPr>
            <p:cNvPr id="11" name="矩形 10"/>
            <p:cNvSpPr/>
            <p:nvPr/>
          </p:nvSpPr>
          <p:spPr>
            <a:xfrm>
              <a:off x="4067175" y="1851026"/>
              <a:ext cx="4033217" cy="2952972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781300"/>
              <a:ext cx="3170237" cy="1878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文字方塊 11"/>
            <p:cNvSpPr txBox="1"/>
            <p:nvPr/>
          </p:nvSpPr>
          <p:spPr>
            <a:xfrm>
              <a:off x="4064059" y="1878796"/>
              <a:ext cx="377539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例如拒絕體罰及霸凌。</a:t>
              </a: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683568" y="2859782"/>
            <a:ext cx="2448272" cy="432048"/>
            <a:chOff x="1707158" y="1442759"/>
            <a:chExt cx="3231115" cy="893977"/>
          </a:xfrm>
        </p:grpSpPr>
        <p:sp>
          <p:nvSpPr>
            <p:cNvPr id="33" name="圓角矩形 32"/>
            <p:cNvSpPr/>
            <p:nvPr/>
          </p:nvSpPr>
          <p:spPr>
            <a:xfrm>
              <a:off x="1707158" y="1442759"/>
              <a:ext cx="3231115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圓角矩形 8"/>
            <p:cNvSpPr/>
            <p:nvPr/>
          </p:nvSpPr>
          <p:spPr>
            <a:xfrm>
              <a:off x="1733342" y="1468943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683568" y="22844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自由權包含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5" name="群組 54"/>
          <p:cNvGrpSpPr/>
          <p:nvPr/>
        </p:nvGrpSpPr>
        <p:grpSpPr>
          <a:xfrm>
            <a:off x="683568" y="3363838"/>
            <a:ext cx="2448272" cy="432048"/>
            <a:chOff x="1630491" y="2981293"/>
            <a:chExt cx="3231114" cy="893977"/>
          </a:xfrm>
        </p:grpSpPr>
        <p:sp>
          <p:nvSpPr>
            <p:cNvPr id="56" name="圓角矩形 55">
              <a:hlinkClick r:id="rId4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</a:p>
          </p:txBody>
        </p:sp>
      </p:grpSp>
      <p:grpSp>
        <p:nvGrpSpPr>
          <p:cNvPr id="58" name="群組 57"/>
          <p:cNvGrpSpPr/>
          <p:nvPr/>
        </p:nvGrpSpPr>
        <p:grpSpPr>
          <a:xfrm>
            <a:off x="683568" y="3867894"/>
            <a:ext cx="2448272" cy="432048"/>
            <a:chOff x="1630491" y="2981293"/>
            <a:chExt cx="3231114" cy="893977"/>
          </a:xfrm>
        </p:grpSpPr>
        <p:sp>
          <p:nvSpPr>
            <p:cNvPr id="59" name="圓角矩形 58">
              <a:hlinkClick r:id="rId5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683568" y="4371950"/>
            <a:ext cx="2448272" cy="432048"/>
            <a:chOff x="1630491" y="2981293"/>
            <a:chExt cx="3231114" cy="893977"/>
          </a:xfrm>
        </p:grpSpPr>
        <p:sp>
          <p:nvSpPr>
            <p:cNvPr id="62" name="圓角矩形 61">
              <a:hlinkClick r:id="rId6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</p:txBody>
        </p:sp>
      </p:grp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4716016" y="2284413"/>
            <a:ext cx="720079" cy="10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63662E-6 L -0.32275 0.056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2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一、公民自由權</a:t>
            </a:r>
          </a:p>
          <a:p>
            <a:endParaRPr kumimoji="1" lang="zh-TW" altLang="en-US" sz="2800" b="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4064059" y="1851026"/>
            <a:ext cx="3100229" cy="2952972"/>
            <a:chOff x="4064059" y="1851026"/>
            <a:chExt cx="3100229" cy="2952972"/>
          </a:xfrm>
        </p:grpSpPr>
        <p:sp>
          <p:nvSpPr>
            <p:cNvPr id="10" name="矩形 9"/>
            <p:cNvSpPr/>
            <p:nvPr/>
          </p:nvSpPr>
          <p:spPr>
            <a:xfrm>
              <a:off x="4067175" y="1851026"/>
              <a:ext cx="3097113" cy="2952972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8"/>
            <a:stretch/>
          </p:blipFill>
          <p:spPr bwMode="auto">
            <a:xfrm>
              <a:off x="4211960" y="2833141"/>
              <a:ext cx="2754419" cy="1808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文字方塊 11"/>
            <p:cNvSpPr txBox="1"/>
            <p:nvPr/>
          </p:nvSpPr>
          <p:spPr>
            <a:xfrm>
              <a:off x="4064059" y="1878796"/>
              <a:ext cx="269817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例如髮禁解除。</a:t>
              </a: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683568" y="3363838"/>
            <a:ext cx="2448272" cy="432048"/>
            <a:chOff x="1630491" y="2981293"/>
            <a:chExt cx="3231114" cy="893977"/>
          </a:xfrm>
        </p:grpSpPr>
        <p:sp>
          <p:nvSpPr>
            <p:cNvPr id="17" name="圓角矩形 16"/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683568" y="22844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自由權包含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8" name="群組 27"/>
          <p:cNvGrpSpPr/>
          <p:nvPr/>
        </p:nvGrpSpPr>
        <p:grpSpPr>
          <a:xfrm>
            <a:off x="683568" y="2859782"/>
            <a:ext cx="2448272" cy="432048"/>
            <a:chOff x="1707158" y="1442759"/>
            <a:chExt cx="3231115" cy="893977"/>
          </a:xfrm>
        </p:grpSpPr>
        <p:sp>
          <p:nvSpPr>
            <p:cNvPr id="29" name="圓角矩形 28">
              <a:hlinkClick r:id="rId4" action="ppaction://hlinksldjump"/>
            </p:cNvPr>
            <p:cNvSpPr/>
            <p:nvPr/>
          </p:nvSpPr>
          <p:spPr>
            <a:xfrm>
              <a:off x="1707158" y="1442759"/>
              <a:ext cx="3231115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圓角矩形 8">
              <a:hlinkClick r:id="rId4" action="ppaction://hlinksldjump"/>
            </p:cNvPr>
            <p:cNvSpPr/>
            <p:nvPr/>
          </p:nvSpPr>
          <p:spPr>
            <a:xfrm>
              <a:off x="1733342" y="1468943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683568" y="3867894"/>
            <a:ext cx="2448272" cy="432048"/>
            <a:chOff x="1630491" y="2981293"/>
            <a:chExt cx="3231114" cy="893977"/>
          </a:xfrm>
        </p:grpSpPr>
        <p:sp>
          <p:nvSpPr>
            <p:cNvPr id="32" name="圓角矩形 31">
              <a:hlinkClick r:id="rId5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683568" y="4371950"/>
            <a:ext cx="2448272" cy="432048"/>
            <a:chOff x="1630491" y="2981293"/>
            <a:chExt cx="3231114" cy="893977"/>
          </a:xfrm>
        </p:grpSpPr>
        <p:sp>
          <p:nvSpPr>
            <p:cNvPr id="35" name="圓角矩形 34">
              <a:hlinkClick r:id="rId6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</p:txBody>
        </p:sp>
      </p:grpSp>
      <p:pic>
        <p:nvPicPr>
          <p:cNvPr id="27" name="圖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4716016" y="2284413"/>
            <a:ext cx="720079" cy="10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9935E-6 L -0.32274 0.168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8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一、公民自由權</a:t>
            </a:r>
          </a:p>
          <a:p>
            <a:endParaRPr kumimoji="1" lang="zh-TW" altLang="en-US" sz="2800" b="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4067944" y="1923034"/>
            <a:ext cx="3416320" cy="2880964"/>
            <a:chOff x="4064059" y="1851026"/>
            <a:chExt cx="3416320" cy="2880964"/>
          </a:xfrm>
        </p:grpSpPr>
        <p:sp>
          <p:nvSpPr>
            <p:cNvPr id="6" name="矩形 5"/>
            <p:cNvSpPr/>
            <p:nvPr/>
          </p:nvSpPr>
          <p:spPr>
            <a:xfrm>
              <a:off x="4067176" y="1851026"/>
              <a:ext cx="3309252" cy="2880964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11960" y="2781300"/>
              <a:ext cx="2754419" cy="1878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文字方塊 7"/>
            <p:cNvSpPr txBox="1"/>
            <p:nvPr/>
          </p:nvSpPr>
          <p:spPr>
            <a:xfrm>
              <a:off x="4064059" y="1878796"/>
              <a:ext cx="341632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例如搜身或搜書包。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83568" y="3867894"/>
            <a:ext cx="2448272" cy="432048"/>
            <a:chOff x="1630491" y="2981293"/>
            <a:chExt cx="3231114" cy="893977"/>
          </a:xfrm>
        </p:grpSpPr>
        <p:sp>
          <p:nvSpPr>
            <p:cNvPr id="16" name="圓角矩形 15"/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83568" y="22844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自由權包含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683568" y="2859782"/>
            <a:ext cx="2448272" cy="432048"/>
            <a:chOff x="1707158" y="1442759"/>
            <a:chExt cx="3231115" cy="893977"/>
          </a:xfrm>
        </p:grpSpPr>
        <p:sp>
          <p:nvSpPr>
            <p:cNvPr id="25" name="圓角矩形 24">
              <a:hlinkClick r:id="rId4" action="ppaction://hlinksldjump"/>
            </p:cNvPr>
            <p:cNvSpPr/>
            <p:nvPr/>
          </p:nvSpPr>
          <p:spPr>
            <a:xfrm>
              <a:off x="1707158" y="1442759"/>
              <a:ext cx="3231115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圓角矩形 8">
              <a:hlinkClick r:id="rId4" action="ppaction://hlinksldjump"/>
            </p:cNvPr>
            <p:cNvSpPr/>
            <p:nvPr/>
          </p:nvSpPr>
          <p:spPr>
            <a:xfrm>
              <a:off x="1733342" y="1468943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683568" y="3363838"/>
            <a:ext cx="2448272" cy="432048"/>
            <a:chOff x="1630491" y="2981293"/>
            <a:chExt cx="3231114" cy="893977"/>
          </a:xfrm>
        </p:grpSpPr>
        <p:sp>
          <p:nvSpPr>
            <p:cNvPr id="28" name="圓角矩形 27">
              <a:hlinkClick r:id="rId5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683568" y="4371950"/>
            <a:ext cx="2448272" cy="432048"/>
            <a:chOff x="1630491" y="2981293"/>
            <a:chExt cx="3231114" cy="893977"/>
          </a:xfrm>
        </p:grpSpPr>
        <p:sp>
          <p:nvSpPr>
            <p:cNvPr id="31" name="圓角矩形 30">
              <a:hlinkClick r:id="rId6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</p:txBody>
        </p:sp>
      </p:grpSp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4716016" y="2284413"/>
            <a:ext cx="720079" cy="10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9935E-6 L -0.29913 0.25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126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一、公民自由權</a:t>
            </a:r>
          </a:p>
          <a:p>
            <a:endParaRPr kumimoji="1" lang="zh-TW" altLang="en-US" sz="2800" b="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grpSp>
        <p:nvGrpSpPr>
          <p:cNvPr id="5" name="群組 4"/>
          <p:cNvGrpSpPr/>
          <p:nvPr/>
        </p:nvGrpSpPr>
        <p:grpSpPr>
          <a:xfrm>
            <a:off x="3690473" y="1851026"/>
            <a:ext cx="4769959" cy="2880964"/>
            <a:chOff x="3560003" y="1851026"/>
            <a:chExt cx="4841967" cy="2880964"/>
          </a:xfrm>
        </p:grpSpPr>
        <p:sp>
          <p:nvSpPr>
            <p:cNvPr id="6" name="矩形 5"/>
            <p:cNvSpPr/>
            <p:nvPr/>
          </p:nvSpPr>
          <p:spPr>
            <a:xfrm>
              <a:off x="3560003" y="1851026"/>
              <a:ext cx="4824535" cy="2880964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36267" y="2367306"/>
              <a:ext cx="2465703" cy="164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文字方塊 7"/>
            <p:cNvSpPr txBox="1"/>
            <p:nvPr/>
          </p:nvSpPr>
          <p:spPr>
            <a:xfrm>
              <a:off x="3560003" y="1878796"/>
              <a:ext cx="237626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如果人民受到政府機關之不法侵害時，可透過救濟權討公道。</a:t>
              </a: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83568" y="4371950"/>
            <a:ext cx="2448272" cy="432048"/>
            <a:chOff x="1630491" y="2981293"/>
            <a:chExt cx="3231114" cy="893977"/>
          </a:xfrm>
        </p:grpSpPr>
        <p:sp>
          <p:nvSpPr>
            <p:cNvPr id="19" name="圓角矩形 18"/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救濟權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83568" y="22844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自由權包含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683568" y="2859782"/>
            <a:ext cx="2448272" cy="432048"/>
            <a:chOff x="1707158" y="1442759"/>
            <a:chExt cx="3231115" cy="893977"/>
          </a:xfrm>
        </p:grpSpPr>
        <p:sp>
          <p:nvSpPr>
            <p:cNvPr id="25" name="圓角矩形 24">
              <a:hlinkClick r:id="rId4" action="ppaction://hlinksldjump"/>
            </p:cNvPr>
            <p:cNvSpPr/>
            <p:nvPr/>
          </p:nvSpPr>
          <p:spPr>
            <a:xfrm>
              <a:off x="1707158" y="1442759"/>
              <a:ext cx="3231115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圓角矩形 8">
              <a:hlinkClick r:id="rId4" action="ppaction://hlinksldjump"/>
            </p:cNvPr>
            <p:cNvSpPr/>
            <p:nvPr/>
          </p:nvSpPr>
          <p:spPr>
            <a:xfrm>
              <a:off x="1733342" y="1468943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身體自主權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683568" y="3363838"/>
            <a:ext cx="2448272" cy="432048"/>
            <a:chOff x="1630491" y="2981293"/>
            <a:chExt cx="3231114" cy="893977"/>
          </a:xfrm>
        </p:grpSpPr>
        <p:sp>
          <p:nvSpPr>
            <p:cNvPr id="28" name="圓角矩形 27">
              <a:hlinkClick r:id="rId5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人格權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683568" y="3867894"/>
            <a:ext cx="2448272" cy="432048"/>
            <a:chOff x="1630491" y="2981293"/>
            <a:chExt cx="3231114" cy="893977"/>
          </a:xfrm>
        </p:grpSpPr>
        <p:sp>
          <p:nvSpPr>
            <p:cNvPr id="31" name="圓角矩形 30">
              <a:hlinkClick r:id="rId6" action="ppaction://hlinksldjump"/>
            </p:cNvPr>
            <p:cNvSpPr/>
            <p:nvPr/>
          </p:nvSpPr>
          <p:spPr>
            <a:xfrm>
              <a:off x="1630491" y="2981293"/>
              <a:ext cx="3231114" cy="893977"/>
            </a:xfrm>
            <a:prstGeom prst="roundRect">
              <a:avLst>
                <a:gd name="adj" fmla="val 10000"/>
              </a:avLst>
            </a:prstGeom>
            <a:solidFill>
              <a:srgbClr val="256E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圓角矩形 20"/>
            <p:cNvSpPr/>
            <p:nvPr/>
          </p:nvSpPr>
          <p:spPr>
            <a:xfrm>
              <a:off x="1656675" y="3007477"/>
              <a:ext cx="3109898" cy="8416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</a:p>
          </p:txBody>
        </p:sp>
      </p:grpSp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7"/>
          <a:stretch/>
        </p:blipFill>
        <p:spPr>
          <a:xfrm>
            <a:off x="4716016" y="2284413"/>
            <a:ext cx="720079" cy="10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9935E-6 L -0.30694 0.364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47" y="18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945683"/>
            <a:ext cx="3888432" cy="647774"/>
          </a:xfrm>
        </p:spPr>
        <p:txBody>
          <a:bodyPr/>
          <a:lstStyle/>
          <a:p>
            <a:r>
              <a:rPr lang="zh-TW" altLang="en-US" sz="2800" dirty="0" smtClean="0"/>
              <a:t>教部解禁學生</a:t>
            </a:r>
            <a:r>
              <a:rPr lang="zh-TW" altLang="en-US" sz="2800" dirty="0"/>
              <a:t>服</a:t>
            </a:r>
            <a:r>
              <a:rPr lang="zh-TW" altLang="en-US" sz="2800" dirty="0" smtClean="0"/>
              <a:t>儀不</a:t>
            </a:r>
            <a:r>
              <a:rPr lang="zh-TW" altLang="en-US" sz="2800" dirty="0"/>
              <a:t>整校方不得懲處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：教部解禁學生服儀不整校方不得懲處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：台視新聞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26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D8EEAD57-9CC8-154E-8762-CD705DE7D2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C0CA69-9464-3541-8ED4-D8737DE51FF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二、政治權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FBDBA33-C96C-8247-81A7-4BBACDE317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528318" cy="2448272"/>
          </a:xfrm>
        </p:spPr>
        <p:txBody>
          <a:bodyPr/>
          <a:lstStyle/>
          <a:p>
            <a:r>
              <a:rPr lang="zh-TW" altLang="en-US" dirty="0"/>
              <a:t>學生可以成立自治組織為學生爭取權益。</a:t>
            </a:r>
          </a:p>
          <a:p>
            <a:endParaRPr kumimoji="1" lang="zh-TW" altLang="en-US" dirty="0"/>
          </a:p>
        </p:txBody>
      </p:sp>
      <p:pic>
        <p:nvPicPr>
          <p:cNvPr id="5" name="Picture 2" descr="ãå­¸çæ æç¥¨ãçåçæå°çµæ">
            <a:extLst>
              <a:ext uri="{FF2B5EF4-FFF2-40B4-BE49-F238E27FC236}">
                <a16:creationId xmlns:a16="http://schemas.microsoft.com/office/drawing/2014/main" id="{BC6E0816-4247-BA4D-97EC-4C8C12B591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7"/>
          <a:stretch/>
        </p:blipFill>
        <p:spPr bwMode="auto">
          <a:xfrm>
            <a:off x="4499992" y="2427288"/>
            <a:ext cx="3168351" cy="212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61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EEFE528E-BA45-3C41-B8FA-C4BCB95EE3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0E6372-0D4A-4A4F-A4CB-E6AA6BA5FAE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二、政治權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D76760A-D78C-0D45-B617-73FAB19734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527549" cy="2448272"/>
          </a:xfrm>
        </p:spPr>
        <p:txBody>
          <a:bodyPr/>
          <a:lstStyle/>
          <a:p>
            <a:r>
              <a:rPr kumimoji="1" lang="zh-TW" altLang="en-US" dirty="0"/>
              <a:t>輔大校務會議投票廢女宿宵禁，許多學生出席校務會議旁聽。</a:t>
            </a:r>
            <a:endParaRPr kumimoji="1" lang="en-US" altLang="zh-TW" dirty="0"/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5" name="Picture 4" descr="è¨±å¤å­¸çåºå¸­æ¬æ¬¡æ ¡åæè­°æè½éåå¥³å®¿è­°é¡ãï¼æå½±ï¼çé¡¥ä¸­ï¼">
            <a:extLst>
              <a:ext uri="{FF2B5EF4-FFF2-40B4-BE49-F238E27FC236}">
                <a16:creationId xmlns:a16="http://schemas.microsoft.com/office/drawing/2014/main" id="{44EBA48B-29AE-6642-819C-01E62212A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7734"/>
            <a:ext cx="3527549" cy="235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48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56EC3180-E492-3A4C-81BB-F6A79DD520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2" b="8042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681720C-188A-7347-AEDC-EA0F1022B0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3337" cy="647700"/>
          </a:xfrm>
        </p:spPr>
        <p:txBody>
          <a:bodyPr/>
          <a:lstStyle/>
          <a:p>
            <a:r>
              <a:rPr lang="zh-TW" altLang="en-US" dirty="0">
                <a:hlinkClick r:id="rId3"/>
              </a:rPr>
              <a:t>不用再當「灰姑娘」 輔大女宿解除宵禁－民視新聞</a:t>
            </a:r>
            <a:r>
              <a:rPr kumimoji="1" lang="en-US" altLang="zh-TW" dirty="0">
                <a:hlinkClick r:id="rId3"/>
              </a:rPr>
              <a:t>(2:49)</a:t>
            </a:r>
            <a:endParaRPr lang="zh-TW" altLang="en-US" dirty="0">
              <a:hlinkClick r:id="rId3"/>
            </a:endParaRP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C164559-DA05-8D4D-B22E-09F78CE815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</p:spTree>
    <p:extLst>
      <p:ext uri="{BB962C8B-B14F-4D97-AF65-F5344CB8AC3E}">
        <p14:creationId xmlns:p14="http://schemas.microsoft.com/office/powerpoint/2010/main" val="11096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3CCD598-5839-6E4A-A7D4-96F28E044C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E724D50-E1B9-494A-8BB2-6782E3EF1B8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三、社會權</a:t>
            </a:r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2871B16-1AFC-A34C-BE39-9CE9345171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063578" cy="2448272"/>
          </a:xfrm>
        </p:spPr>
        <p:txBody>
          <a:bodyPr>
            <a:normAutofit/>
          </a:bodyPr>
          <a:lstStyle/>
          <a:p>
            <a:r>
              <a:rPr kumimoji="1" lang="zh-TW" altLang="en-US" dirty="0"/>
              <a:t>指人民在生存、工作、教育等都可以獲得最基本的滿足。</a:t>
            </a:r>
            <a:endParaRPr kumimoji="1" lang="en-US" altLang="zh-TW" dirty="0"/>
          </a:p>
          <a:p>
            <a:r>
              <a:rPr kumimoji="1" lang="zh-TW" altLang="en-US" dirty="0"/>
              <a:t>例：</a:t>
            </a:r>
            <a:r>
              <a:rPr lang="zh-TW" altLang="en-US" dirty="0"/>
              <a:t>人民有平等接受教育的權利。</a:t>
            </a:r>
          </a:p>
          <a:p>
            <a:endParaRPr kumimoji="1" lang="zh-TW" altLang="en-US" dirty="0"/>
          </a:p>
          <a:p>
            <a:pPr marL="514350" indent="-514350">
              <a:buFont typeface="+mj-lt"/>
              <a:buAutoNum type="arabicPeriod"/>
            </a:pPr>
            <a:endParaRPr kumimoji="1" lang="zh-TW" altLang="en-US" dirty="0"/>
          </a:p>
          <a:p>
            <a:endParaRPr kumimoji="1" lang="zh-TW" altLang="en-US" dirty="0"/>
          </a:p>
        </p:txBody>
      </p:sp>
      <p:pic>
        <p:nvPicPr>
          <p:cNvPr id="7" name="Picture 2" descr="ãè¦éçãçåçæå°çµæ">
            <a:extLst>
              <a:ext uri="{FF2B5EF4-FFF2-40B4-BE49-F238E27FC236}">
                <a16:creationId xmlns:a16="http://schemas.microsoft.com/office/drawing/2014/main" id="{DAAC16F5-7A6E-2849-A892-79A1C3F21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2" t="3084" r="8492" b="12407"/>
          <a:stretch/>
        </p:blipFill>
        <p:spPr bwMode="auto">
          <a:xfrm>
            <a:off x="4860032" y="2355726"/>
            <a:ext cx="3343572" cy="18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4751837" y="4163240"/>
            <a:ext cx="3636587" cy="338554"/>
            <a:chOff x="4751837" y="4163240"/>
            <a:chExt cx="3636587" cy="338554"/>
          </a:xfrm>
        </p:grpSpPr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5E585493-4751-3E4B-95ED-BC27D16DA979}"/>
                </a:ext>
              </a:extLst>
            </p:cNvPr>
            <p:cNvSpPr txBox="1"/>
            <p:nvPr/>
          </p:nvSpPr>
          <p:spPr>
            <a:xfrm>
              <a:off x="4860032" y="4163240"/>
              <a:ext cx="3528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考場準備觸摸點字機協助視障生考試</a:t>
              </a: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82DE36B0-EC89-8C4C-B288-0F3342F6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837" y="4224322"/>
              <a:ext cx="216390" cy="2163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22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80875CD4-4961-1B4E-8F34-DE06E8A0B2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6" b="8076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DE94532-5C00-DD48-9F50-086FA2BA1B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967783" cy="647700"/>
          </a:xfrm>
        </p:spPr>
        <p:txBody>
          <a:bodyPr/>
          <a:lstStyle/>
          <a:p>
            <a:r>
              <a:rPr lang="en-US" altLang="zh-TW" dirty="0">
                <a:hlinkClick r:id="rId3"/>
              </a:rPr>
              <a:t>"</a:t>
            </a:r>
            <a:r>
              <a:rPr lang="zh-TW" altLang="en-US" dirty="0">
                <a:hlinkClick r:id="rId3"/>
              </a:rPr>
              <a:t>幸福保衛站</a:t>
            </a:r>
            <a:r>
              <a:rPr lang="en-US" altLang="zh-TW" dirty="0">
                <a:hlinkClick r:id="rId3"/>
              </a:rPr>
              <a:t>"</a:t>
            </a:r>
            <a:r>
              <a:rPr lang="zh-TW" altLang="en-US" dirty="0">
                <a:hlinkClick r:id="rId3"/>
              </a:rPr>
              <a:t>開辦</a:t>
            </a:r>
            <a:r>
              <a:rPr lang="en-US" altLang="zh-TW" dirty="0">
                <a:hlinkClick r:id="rId3"/>
              </a:rPr>
              <a:t>3</a:t>
            </a:r>
            <a:r>
              <a:rPr lang="zh-TW" altLang="en-US" dirty="0">
                <a:hlinkClick r:id="rId3"/>
              </a:rPr>
              <a:t>年 助近</a:t>
            </a:r>
            <a:r>
              <a:rPr lang="en-US" altLang="zh-TW" dirty="0">
                <a:hlinkClick r:id="rId3"/>
              </a:rPr>
              <a:t>2</a:t>
            </a:r>
            <a:r>
              <a:rPr lang="zh-TW" altLang="en-US" dirty="0">
                <a:hlinkClick r:id="rId3"/>
              </a:rPr>
              <a:t>萬孩童－民視新聞</a:t>
            </a:r>
            <a:r>
              <a:rPr lang="en-US" altLang="zh-TW" dirty="0">
                <a:hlinkClick r:id="rId3"/>
              </a:rPr>
              <a:t>(1:45)</a:t>
            </a:r>
            <a:endParaRPr lang="zh-TW" altLang="en-US" dirty="0">
              <a:hlinkClick r:id="rId3"/>
            </a:endParaRPr>
          </a:p>
          <a:p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C4594B1-B5E2-584B-9806-BC8FFF30D4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</p:spTree>
    <p:extLst>
      <p:ext uri="{BB962C8B-B14F-4D97-AF65-F5344CB8AC3E}">
        <p14:creationId xmlns:p14="http://schemas.microsoft.com/office/powerpoint/2010/main" val="40547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0D382FEE-F47B-1D43-8144-1A383C41D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</a:t>
            </a:r>
            <a:r>
              <a:rPr lang="en-US" altLang="zh-TW" dirty="0"/>
              <a:t>1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65500AA-075B-0C47-AB32-9AD6C562DB3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四、文化與多元文化權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CFA048C-DA9E-4C48-9223-07CD97B355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/>
              <a:t>指人民擁有發展文化的權利。</a:t>
            </a:r>
            <a:endParaRPr lang="en-US" altLang="zh-TW" spc="0" dirty="0"/>
          </a:p>
          <a:p>
            <a:pPr algn="just" hangingPunct="0"/>
            <a:r>
              <a:rPr kumimoji="1" lang="zh-TW" altLang="en-US" spc="0" dirty="0"/>
              <a:t>例如</a:t>
            </a:r>
            <a:r>
              <a:rPr lang="zh-TW" altLang="en-US" spc="0" dirty="0"/>
              <a:t>東南亞語的母語教育推廣或</a:t>
            </a:r>
            <a:r>
              <a:rPr lang="en-US" altLang="zh-TW" spc="0" dirty="0"/>
              <a:t>Cosplay</a:t>
            </a:r>
            <a:r>
              <a:rPr lang="zh-TW" altLang="en-US" spc="0" dirty="0"/>
              <a:t>文化</a:t>
            </a:r>
            <a:r>
              <a:rPr lang="zh-TW" altLang="en-US" spc="0" dirty="0" smtClean="0"/>
              <a:t>。</a:t>
            </a:r>
            <a:endParaRPr lang="en-US" altLang="zh-TW" spc="0" dirty="0"/>
          </a:p>
        </p:txBody>
      </p:sp>
      <p:grpSp>
        <p:nvGrpSpPr>
          <p:cNvPr id="9" name="群組 8"/>
          <p:cNvGrpSpPr/>
          <p:nvPr/>
        </p:nvGrpSpPr>
        <p:grpSpPr>
          <a:xfrm>
            <a:off x="5004048" y="4515966"/>
            <a:ext cx="3600400" cy="338554"/>
            <a:chOff x="4499992" y="4515966"/>
            <a:chExt cx="3600400" cy="338554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13EC425F-0DC2-4E4D-8943-0A06FAEE5B83}"/>
                </a:ext>
              </a:extLst>
            </p:cNvPr>
            <p:cNvSpPr txBox="1"/>
            <p:nvPr/>
          </p:nvSpPr>
          <p:spPr>
            <a:xfrm>
              <a:off x="4499992" y="4515966"/>
              <a:ext cx="3600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青少年次文化：同人扮演。 </a:t>
              </a: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0BE7F15-C350-2147-A104-372CF508D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4577048"/>
              <a:ext cx="216390" cy="216390"/>
            </a:xfrm>
            <a:prstGeom prst="rect">
              <a:avLst/>
            </a:prstGeom>
          </p:spPr>
        </p:pic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61816"/>
            <a:ext cx="180848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4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基於文化平權及文化教育扎根，文化部考慮仿效各國推動「青少年文化卡」，讓高中生可以運用文化卡帳戶點數看表演及展覽，同時刺激文化產業經濟。</a:t>
            </a:r>
            <a:endParaRPr kumimoji="1" lang="zh-TW" altLang="en-US" dirty="0"/>
          </a:p>
          <a:p>
            <a:pPr algn="just"/>
            <a:endParaRPr kumimoji="1" lang="zh-TW" altLang="en-US" dirty="0"/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「文化卡」好棒棒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</p:spTree>
    <p:extLst>
      <p:ext uri="{BB962C8B-B14F-4D97-AF65-F5344CB8AC3E}">
        <p14:creationId xmlns:p14="http://schemas.microsoft.com/office/powerpoint/2010/main" val="31711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A21FA252-41C9-8644-B41C-D5F3AC8442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 r="5276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57CC7E8-E18F-4244-994C-9B465B969E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3337" cy="647700"/>
          </a:xfrm>
        </p:spPr>
        <p:txBody>
          <a:bodyPr/>
          <a:lstStyle/>
          <a:p>
            <a:r>
              <a:rPr kumimoji="1" lang="zh-TW" altLang="en-US" dirty="0">
                <a:hlinkClick r:id="rId3"/>
              </a:rPr>
              <a:t>文化部擬發”文化卡”讓</a:t>
            </a:r>
            <a:r>
              <a:rPr kumimoji="1" lang="en-US" altLang="zh-TW" dirty="0">
                <a:hlinkClick r:id="rId3"/>
              </a:rPr>
              <a:t>16</a:t>
            </a:r>
            <a:r>
              <a:rPr kumimoji="1" lang="zh-TW" altLang="en-US" dirty="0">
                <a:hlinkClick r:id="rId3"/>
              </a:rPr>
              <a:t>歲高中生看表演</a:t>
            </a:r>
            <a:r>
              <a:rPr kumimoji="1" lang="en-US" altLang="zh-TW" dirty="0">
                <a:hlinkClick r:id="rId3"/>
              </a:rPr>
              <a:t>(2:04)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F8EE5BE-F4D8-9B47-9405-9B2961351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p.50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</p:spTree>
    <p:extLst>
      <p:ext uri="{BB962C8B-B14F-4D97-AF65-F5344CB8AC3E}">
        <p14:creationId xmlns:p14="http://schemas.microsoft.com/office/powerpoint/2010/main" val="180818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A60B3AA-6E8D-3E44-BE08-87F8239ABE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960000" cy="647700"/>
          </a:xfrm>
        </p:spPr>
        <p:txBody>
          <a:bodyPr/>
          <a:lstStyle/>
          <a:p>
            <a:r>
              <a:rPr kumimoji="1" lang="zh-TW" altLang="en-US" dirty="0"/>
              <a:t>假設自己是照片中的外國人，說出一段他們／她們可能會在照片中情境說出的話。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21ACD7-650B-0244-BF68-F66C5907E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假使我是外國人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5274784-6C96-5C4A-BCB6-59E306F0B0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p.51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7529" y="2458862"/>
            <a:ext cx="3620902" cy="24966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3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A60B3AA-6E8D-3E44-BE08-87F8239ABE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960000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b="1" dirty="0">
                <a:solidFill>
                  <a:srgbClr val="FF495C"/>
                </a:solidFill>
              </a:rPr>
              <a:t>參考答案：以課本章首照片的外籍女性為例，假設我是她，可能會想：「終於存夠錢可以回家鄉和家人一起完成夢想，謝謝臺灣給我這個機會。」</a:t>
            </a:r>
          </a:p>
          <a:p>
            <a:pPr algn="just" hangingPunct="0">
              <a:lnSpc>
                <a:spcPct val="100000"/>
              </a:lnSpc>
            </a:pP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21ACD7-650B-0244-BF68-F66C5907E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假使我是外國人</a:t>
            </a:r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5274784-6C96-5C4A-BCB6-59E306F0B0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" altLang="zh-TW" dirty="0" smtClean="0"/>
              <a:t>p.51</a:t>
            </a:r>
            <a:r>
              <a:rPr lang="zh-TW" altLang="en" dirty="0"/>
              <a:t>　</a:t>
            </a:r>
            <a:r>
              <a:rPr lang="zh-TW" altLang="en-US" dirty="0"/>
              <a:t>貳、我國各項公民權利的落實經驗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7529" y="2458862"/>
            <a:ext cx="3620902" cy="24966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4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籌組學生會組織為何種公民權利在校園中的落實？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）政治權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）社會權（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）文化權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30830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Picture 2">
            <a:hlinkClick r:id="rId2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9" name="橢圓 1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DC21F38E-D947-CE44-B4C0-FCC5181853A7}"/>
              </a:ext>
            </a:extLst>
          </p:cNvPr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籌組學生會組織為何種公民權利在校園中的落實？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）政治權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）社會權（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）文化權</a:t>
            </a:r>
          </a:p>
        </p:txBody>
      </p:sp>
    </p:spTree>
    <p:extLst>
      <p:ext uri="{BB962C8B-B14F-4D97-AF65-F5344CB8AC3E}">
        <p14:creationId xmlns:p14="http://schemas.microsoft.com/office/powerpoint/2010/main" val="161899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4464496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grpSp>
        <p:nvGrpSpPr>
          <p:cNvPr id="16" name="群組 15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pic>
        <p:nvPicPr>
          <p:cNvPr id="19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868144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F6D679FD-8557-9644-9903-682C24C9CF70}"/>
              </a:ext>
            </a:extLst>
          </p:cNvPr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籌組學生會組織為何種公民權利在校園中的落實？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）政治權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）社會權（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）文化權</a:t>
            </a:r>
          </a:p>
        </p:txBody>
      </p:sp>
    </p:spTree>
    <p:extLst>
      <p:ext uri="{BB962C8B-B14F-4D97-AF65-F5344CB8AC3E}">
        <p14:creationId xmlns:p14="http://schemas.microsoft.com/office/powerpoint/2010/main" val="102224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3" name="Picture 2">
            <a:hlinkClick r:id="rId2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5" name="橢圓 14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17" name="圓角矩形圖說文字 16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9" name="橢圓 1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3101C55E-33C8-054B-B75C-23C6EABD72D5}"/>
              </a:ext>
            </a:extLst>
          </p:cNvPr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籌組學生會組織為何種公民權利在校園中的落實？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）政治權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）社會權（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）文化權</a:t>
            </a:r>
          </a:p>
        </p:txBody>
      </p:sp>
    </p:spTree>
    <p:extLst>
      <p:ext uri="{BB962C8B-B14F-4D97-AF65-F5344CB8AC3E}">
        <p14:creationId xmlns:p14="http://schemas.microsoft.com/office/powerpoint/2010/main" val="133641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3" name="Picture 2">
            <a:hlinkClick r:id="rId2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ADEDB11-C23B-8248-B394-E5F5BDC173D3}"/>
              </a:ext>
            </a:extLst>
          </p:cNvPr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1510F319-1FA7-8C4C-81DB-65A056C9555E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5696BE1-B833-5340-B14D-4D0C68BEC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4F780F77-9B1F-4F4F-968F-1976FECA1EB0}"/>
              </a:ext>
            </a:extLst>
          </p:cNvPr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籌組學生會組織為何種公民權利在校園中的落實？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自由權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）政治權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）社會權（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）文化權</a:t>
            </a:r>
          </a:p>
        </p:txBody>
      </p:sp>
    </p:spTree>
    <p:extLst>
      <p:ext uri="{BB962C8B-B14F-4D97-AF65-F5344CB8AC3E}">
        <p14:creationId xmlns:p14="http://schemas.microsoft.com/office/powerpoint/2010/main" val="13513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下列哪個群體在我國較難獲得普遍性的公民權利？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 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）本國女性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）外籍配偶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）國際移工</a:t>
            </a: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588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下列哪個群體在我國較難獲得普遍性的公民權利？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 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）本國女性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）外籍配偶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）國際移工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" name="橢圓 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pic>
        <p:nvPicPr>
          <p:cNvPr id="8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圓角矩形圖說文字 8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05402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下列哪個群體在我國較難獲得普遍性的公民權利？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 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）本國女性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）外籍配偶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）國際移工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" name="橢圓 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pic>
        <p:nvPicPr>
          <p:cNvPr id="8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圓角矩形圖說文字 8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75217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下列哪個群體在我國較難獲得普遍性的公民權利？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 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）本國女性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）外籍配偶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）國際移工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" name="橢圓 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pic>
        <p:nvPicPr>
          <p:cNvPr id="8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75A6EC6C-0E22-E647-A156-DC758CBF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圓角矩形圖說文字 8"/>
          <p:cNvSpPr/>
          <p:nvPr/>
        </p:nvSpPr>
        <p:spPr>
          <a:xfrm>
            <a:off x="1259632" y="3723878"/>
            <a:ext cx="36004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75217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/>
          <p:cNvSpPr/>
          <p:nvPr/>
        </p:nvSpPr>
        <p:spPr>
          <a:xfrm>
            <a:off x="1259632" y="627534"/>
            <a:ext cx="7632848" cy="208823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下列哪個群體在我國較難獲得普遍性的公民權利？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 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）本國女性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）外籍配偶 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）國際移工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" name="橢圓 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sp>
        <p:nvSpPr>
          <p:cNvPr id="9" name="圓角矩形圖說文字 8"/>
          <p:cNvSpPr/>
          <p:nvPr/>
        </p:nvSpPr>
        <p:spPr>
          <a:xfrm>
            <a:off x="1259632" y="3723878"/>
            <a:ext cx="5328592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602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64164"/>
              <a:ext cx="629037" cy="57692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877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7"/>
            <a:ext cx="655272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李雅雯（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日）。「看見非公民」移工大遊行 雨中掙公共政策參與權。自由時報。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https://news.ltn.com.tw/news/politics/breakingnews/2305075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全民健康保險（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https://zh.wikipedia.org/wiki/%E5%85%A8%E6%B0%91%E5%81%A5%E5%BA%B7%E4%BF%9D%E9%9A%AA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謝孟穎（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日）。風傳媒。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https://www.storm.mg/article/440474?srcid=73746f726d2e6d675f65636166636635363166363737366430_1559196304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altLang="zh-TW" sz="1500" dirty="0" err="1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freedomhouse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https://freedomhouse.org/report/freedom-world/freedom-world-2019/map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許秩維、吳睿騏（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日）。體罰師可能復職 教團籲校長善盡調查。中央社。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https://www.cna.com.tw/news/ahel/201905060130.aspx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拉娃谷幸 徐崑山（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2005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日）。解除髮禁！　藝人：現在小孩好幸福。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https://news.tvbs.com.tw/other/434016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李汪勝 谷庭（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日）。恐違法！趁學生體育課　教官擅搜書包。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TVBS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新聞網。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https://news.tvbs.com.tw/local/35802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64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7"/>
            <a:ext cx="6552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鄒敏惠（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日）。都市計畫救濟有門無路 台權會呼籲揭「空間正義」新頁。環境資訊中心。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https://e-info.org.tw/node/217546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王顥中（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日）。結局圓滿 過程波折 輔大校務會議投票廢女宿宵禁。苦勞網。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https://www.coolloud.org.tw/node/85550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謝佳璋　攝影（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,12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日）。台大校長遴選學生意向投票 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人過門檻。中央通訊社。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https://www.cna.com.tw/news/ahel/201712220052.aspx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考場點字機 視障生「不緊張」（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,5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日）。蘋果日報。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30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https://tw.appledaily.com/headline/daily/20150516/36553393/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567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16421</TotalTime>
  <Words>3449</Words>
  <Application>Microsoft Office PowerPoint</Application>
  <PresentationFormat>如螢幕大小 (16:9)</PresentationFormat>
  <Paragraphs>338</Paragraphs>
  <Slides>61</Slides>
  <Notes>32</Notes>
  <HiddenSlides>12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61</vt:i4>
      </vt:variant>
    </vt:vector>
  </HeadingPairs>
  <TitlesOfParts>
    <vt:vector size="70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465</cp:revision>
  <cp:lastPrinted>2019-07-02T06:57:51Z</cp:lastPrinted>
  <dcterms:created xsi:type="dcterms:W3CDTF">2016-08-10T05:42:58Z</dcterms:created>
  <dcterms:modified xsi:type="dcterms:W3CDTF">2020-05-22T11:13:29Z</dcterms:modified>
</cp:coreProperties>
</file>