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9"/>
  </p:notesMasterIdLst>
  <p:handoutMasterIdLst>
    <p:handoutMasterId r:id="rId70"/>
  </p:handoutMasterIdLst>
  <p:sldIdLst>
    <p:sldId id="566" r:id="rId3"/>
    <p:sldId id="565" r:id="rId4"/>
    <p:sldId id="631" r:id="rId5"/>
    <p:sldId id="624" r:id="rId6"/>
    <p:sldId id="625" r:id="rId7"/>
    <p:sldId id="626" r:id="rId8"/>
    <p:sldId id="630" r:id="rId9"/>
    <p:sldId id="627" r:id="rId10"/>
    <p:sldId id="628" r:id="rId11"/>
    <p:sldId id="567" r:id="rId12"/>
    <p:sldId id="611" r:id="rId13"/>
    <p:sldId id="568" r:id="rId14"/>
    <p:sldId id="620" r:id="rId15"/>
    <p:sldId id="632" r:id="rId16"/>
    <p:sldId id="569" r:id="rId17"/>
    <p:sldId id="570" r:id="rId18"/>
    <p:sldId id="571" r:id="rId19"/>
    <p:sldId id="572" r:id="rId20"/>
    <p:sldId id="612" r:id="rId21"/>
    <p:sldId id="573" r:id="rId22"/>
    <p:sldId id="574" r:id="rId23"/>
    <p:sldId id="613" r:id="rId24"/>
    <p:sldId id="575" r:id="rId25"/>
    <p:sldId id="576" r:id="rId26"/>
    <p:sldId id="577" r:id="rId27"/>
    <p:sldId id="578" r:id="rId28"/>
    <p:sldId id="581" r:id="rId29"/>
    <p:sldId id="579" r:id="rId30"/>
    <p:sldId id="582" r:id="rId31"/>
    <p:sldId id="633" r:id="rId32"/>
    <p:sldId id="583" r:id="rId33"/>
    <p:sldId id="635" r:id="rId34"/>
    <p:sldId id="585" r:id="rId35"/>
    <p:sldId id="586" r:id="rId36"/>
    <p:sldId id="587" r:id="rId37"/>
    <p:sldId id="589" r:id="rId38"/>
    <p:sldId id="590" r:id="rId39"/>
    <p:sldId id="591" r:id="rId40"/>
    <p:sldId id="621" r:id="rId41"/>
    <p:sldId id="592" r:id="rId42"/>
    <p:sldId id="593" r:id="rId43"/>
    <p:sldId id="622" r:id="rId44"/>
    <p:sldId id="595" r:id="rId45"/>
    <p:sldId id="596" r:id="rId46"/>
    <p:sldId id="597" r:id="rId47"/>
    <p:sldId id="598" r:id="rId48"/>
    <p:sldId id="599" r:id="rId49"/>
    <p:sldId id="600" r:id="rId50"/>
    <p:sldId id="634" r:id="rId51"/>
    <p:sldId id="602" r:id="rId52"/>
    <p:sldId id="603" r:id="rId53"/>
    <p:sldId id="614" r:id="rId54"/>
    <p:sldId id="604" r:id="rId55"/>
    <p:sldId id="623" r:id="rId56"/>
    <p:sldId id="605" r:id="rId57"/>
    <p:sldId id="606" r:id="rId58"/>
    <p:sldId id="607" r:id="rId59"/>
    <p:sldId id="608" r:id="rId60"/>
    <p:sldId id="609" r:id="rId61"/>
    <p:sldId id="610" r:id="rId62"/>
    <p:sldId id="615" r:id="rId63"/>
    <p:sldId id="616" r:id="rId64"/>
    <p:sldId id="617" r:id="rId65"/>
    <p:sldId id="618" r:id="rId66"/>
    <p:sldId id="619" r:id="rId67"/>
    <p:sldId id="636" r:id="rId68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2" userDrawn="1">
          <p15:clr>
            <a:srgbClr val="A4A3A4"/>
          </p15:clr>
        </p15:guide>
        <p15:guide id="2" pos="5329" userDrawn="1">
          <p15:clr>
            <a:srgbClr val="A4A3A4"/>
          </p15:clr>
        </p15:guide>
        <p15:guide id="3" orient="horz" pos="1529">
          <p15:clr>
            <a:srgbClr val="A4A3A4"/>
          </p15:clr>
        </p15:guide>
        <p15:guide id="4" orient="horz" pos="24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EFF"/>
    <a:srgbClr val="B3C721"/>
    <a:srgbClr val="FFFFCC"/>
    <a:srgbClr val="8B72AD"/>
    <a:srgbClr val="8B72AA"/>
    <a:srgbClr val="8F77AD"/>
    <a:srgbClr val="947CB0"/>
    <a:srgbClr val="896FA9"/>
    <a:srgbClr val="FD906E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9" autoAdjust="0"/>
    <p:restoredTop sz="82523" autoAdjust="0"/>
  </p:normalViewPr>
  <p:slideViewPr>
    <p:cSldViewPr>
      <p:cViewPr varScale="1">
        <p:scale>
          <a:sx n="108" d="100"/>
          <a:sy n="108" d="100"/>
        </p:scale>
        <p:origin x="882" y="96"/>
      </p:cViewPr>
      <p:guideLst>
        <p:guide orient="horz" pos="1212"/>
        <p:guide pos="5329"/>
        <p:guide orient="horz" pos="1529"/>
        <p:guide orient="horz" pos="243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640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pof.org/%E5%9C%96%E8%A1%A8%E5%88%86%E6%9E%90/%E5%8F%B0%E7%81%A3%E8%AA%8D%E5%90%8C%E8%88%872017%E5%8F%B0%E5%8C%97%E4%B8%96%E5%A4%A7%E9%81%8B2017%E5%B9%B48%E6%9C%8814%E6%97%A5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i.gov.tw/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232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22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633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825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18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24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053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907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364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64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7539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52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486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dirty="0" smtClean="0"/>
              <a:t>圖片來源：財團法人台灣民意基金會。</a:t>
            </a:r>
            <a:r>
              <a:rPr lang="en" altLang="zh-TW" dirty="0" smtClean="0">
                <a:hlinkClick r:id="rId3"/>
              </a:rPr>
              <a:t>https://www.tpof.org/%E5%9C%96%E8%A1%A8%E5%88%86%E6%9E%90/%E5%8F%B0%E7%81%A3%E8%AA%8D%E5%90%8C%E8%88%872017%E5%8F%B0%E5%8C%97%E4%B8%96%E5%A4%A7%E9%81%8B2017%E5%B9%B48%E6%9C%8814%E6%97%A5/</a:t>
            </a:r>
            <a:endParaRPr kumimoji="1" lang="zh-TW" alt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592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朱立倫打政績：推</a:t>
            </a:r>
            <a:r>
              <a:rPr lang="en-US" altLang="zh-TW" dirty="0"/>
              <a:t>《</a:t>
            </a:r>
            <a:r>
              <a:rPr lang="zh-TW" altLang="en-US" dirty="0"/>
              <a:t>國小有機營養午餐</a:t>
            </a:r>
            <a:r>
              <a:rPr lang="en-US" altLang="zh-TW" dirty="0"/>
              <a:t>》</a:t>
            </a:r>
            <a:r>
              <a:rPr lang="zh-TW" altLang="en-US" dirty="0"/>
              <a:t>至全國。壹週刊。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https://www.nextmag.com.tw/realtimenews/news/31151642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8626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盧素梅（</a:t>
            </a:r>
            <a:r>
              <a:rPr lang="en-US" altLang="zh-TW" dirty="0"/>
              <a:t>2016</a:t>
            </a:r>
            <a:r>
              <a:rPr lang="zh-TW" altLang="en-US" dirty="0"/>
              <a:t>年</a:t>
            </a:r>
            <a:r>
              <a:rPr lang="en-US" altLang="zh-TW" dirty="0"/>
              <a:t>,11</a:t>
            </a:r>
            <a:r>
              <a:rPr lang="zh-TW" altLang="en-US" dirty="0"/>
              <a:t>月</a:t>
            </a:r>
            <a:r>
              <a:rPr lang="en-US" altLang="zh-TW" dirty="0"/>
              <a:t>27</a:t>
            </a:r>
            <a:r>
              <a:rPr lang="zh-TW" altLang="en-US" dirty="0"/>
              <a:t>日）。秋鬥贈「詐騙集團」　民進黨：加速推動相關政策與改革。三立新聞網。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https://www.setn.com/News.aspx?NewsID=202207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68163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9408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4424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圖片來源：衛生福利部中央健康保險署。</a:t>
            </a:r>
            <a:r>
              <a:rPr lang="en-US" altLang="zh-TW" dirty="0" smtClean="0">
                <a:hlinkClick r:id="rId3"/>
              </a:rPr>
              <a:t>https://www.nhi.gov.tw/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82432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購物塑膠袋擴大管制（</a:t>
            </a:r>
            <a:r>
              <a:rPr lang="en-US" altLang="zh-TW" dirty="0"/>
              <a:t>2017</a:t>
            </a:r>
            <a:r>
              <a:rPr lang="zh-TW" altLang="en-US" dirty="0"/>
              <a:t>年</a:t>
            </a:r>
            <a:r>
              <a:rPr lang="en-US" altLang="zh-TW" dirty="0"/>
              <a:t>,8</a:t>
            </a:r>
            <a:r>
              <a:rPr lang="zh-TW" altLang="en-US" dirty="0"/>
              <a:t>月</a:t>
            </a:r>
            <a:r>
              <a:rPr lang="en-US" altLang="zh-TW" dirty="0"/>
              <a:t>3</a:t>
            </a:r>
            <a:r>
              <a:rPr lang="zh-TW" altLang="en-US" dirty="0"/>
              <a:t>日）。行政院。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https://www.ey.gov.tw/Page/5B2FC62D288F4DB7/5097c30c-edc2-4ec9-85bf-c8b62d97e978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6461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認識文化資產保存法</a:t>
            </a:r>
            <a:r>
              <a:rPr lang="en-US" altLang="zh-TW" dirty="0"/>
              <a:t>-</a:t>
            </a:r>
            <a:r>
              <a:rPr lang="zh-TW" altLang="en-US" dirty="0"/>
              <a:t>懶人包（</a:t>
            </a:r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11</a:t>
            </a:r>
            <a:r>
              <a:rPr lang="zh-TW" altLang="en-US" dirty="0"/>
              <a:t>月</a:t>
            </a:r>
            <a:r>
              <a:rPr lang="en-US" altLang="zh-TW" dirty="0"/>
              <a:t>8</a:t>
            </a:r>
            <a:r>
              <a:rPr lang="zh-TW" altLang="en-US" dirty="0"/>
              <a:t>日）。文化部文化資產局。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https://www.boch.gov.tw/information_147_94712.html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8288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資料來源：天下雜誌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2020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年國情調查。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7172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9594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1241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59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6915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http://www.hakkatv.org.tw/index.jsp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52713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8703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74118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58560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21405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15352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0633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95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83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657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857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19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119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923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17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34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6443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4469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9A405841-0628-4145-8108-FB4EBAE0024E}"/>
              </a:ext>
            </a:extLst>
          </p:cNvPr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7" name="橢圓 36">
              <a:extLst>
                <a:ext uri="{FF2B5EF4-FFF2-40B4-BE49-F238E27FC236}">
                  <a16:creationId xmlns:a16="http://schemas.microsoft.com/office/drawing/2014/main" id="{33BB81C3-CB87-D848-9A4C-1F5607B10210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11475DFC-D99B-A849-AD3B-CEF518EEFE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11273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25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群組 40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5574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209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03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188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9273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9313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4101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6982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2523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9089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1945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87754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4575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6856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886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81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7" r:id="rId12"/>
    <p:sldLayoutId id="2147483668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115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3" Type="http://schemas.openxmlformats.org/officeDocument/2006/relationships/slide" Target="slide8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17.png"/><Relationship Id="rId5" Type="http://schemas.openxmlformats.org/officeDocument/2006/relationships/slide" Target="slide16.xml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jed7CyH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zP6nKQb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WVPbN3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h07&#24433;&#29255;-&#21205;&#30059;&#30475;20&#24180;&#22283;&#23478;&#35469;&#21516;&#36681;&#35722;&#65288;03&#65306;32&#65289;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1xuP8sJ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Ch07&#24433;&#29255;-&#31354;&#27737;&#27861;&#20462;&#27491;&#26696;&#19977;&#35712;&#12288;&#34081;&#32317;&#32113;&#23459;&#24067;&#29983;&#25928;&#65288;01&#65306;49&#65289;.mp4" TargetMode="Externa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ltn.tw/hNKrJek" TargetMode="Externa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46.xml"/><Relationship Id="rId5" Type="http://schemas.openxmlformats.org/officeDocument/2006/relationships/slide" Target="slide45.xml"/><Relationship Id="rId4" Type="http://schemas.openxmlformats.org/officeDocument/2006/relationships/slide" Target="slide43.xml"/><Relationship Id="rId9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bMFZRUz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9dIgYRB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Ch07&#24433;&#29255;-&#21516;&#23130;&#21512;&#27861;&#19978;&#36335;&#39318;&#26085;&#12288;&#30334;&#23565;&#21516;&#24535;&#20276;&#20406;&#25654;&#30331;&#35352;&#65288;02&#65306;13&#65289;.mp4" TargetMode="Externa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60.xml"/><Relationship Id="rId5" Type="http://schemas.openxmlformats.org/officeDocument/2006/relationships/slide" Target="slide58.xml"/><Relationship Id="rId4" Type="http://schemas.openxmlformats.org/officeDocument/2006/relationships/slide" Target="slide5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65.xml"/><Relationship Id="rId5" Type="http://schemas.openxmlformats.org/officeDocument/2006/relationships/slide" Target="slide63.xml"/><Relationship Id="rId4" Type="http://schemas.openxmlformats.org/officeDocument/2006/relationships/slide" Target="slide6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6.png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6.png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6.png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i.gov.tw/" TargetMode="External"/><Relationship Id="rId2" Type="http://schemas.openxmlformats.org/officeDocument/2006/relationships/hyperlink" Target="https://www.tpof.org/%E5%9C%96%E8%A1%A8%E5%88%86%E6%9E%90/%E5%8F%B0%E7%81%A3%E8%AA%8D%E5%90%8C%E8%88%872017%E5%8F%B0%E5%8C%97%E4%B8%96%E5%A4%A7%E9%81%8B2017%E5%B9%B48%E6%9C%8814%E6%97%A5/" TargetMode="Externa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359" r="17353" b="38270"/>
          <a:stretch/>
        </p:blipFill>
        <p:spPr>
          <a:xfrm>
            <a:off x="303129" y="71427"/>
            <a:ext cx="8320917" cy="4930665"/>
          </a:xfrm>
          <a:prstGeom prst="round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3" name="圓角矩形 2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9" name="圓角矩形 8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圓角矩形 28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A6C0FE"/>
              </a:gs>
              <a:gs pos="100000">
                <a:srgbClr val="F6808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國家與認同</a:t>
            </a:r>
          </a:p>
        </p:txBody>
      </p:sp>
      <p:sp>
        <p:nvSpPr>
          <p:cNvPr id="41" name="矩形 40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6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6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6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6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6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6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6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6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6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你喜歡自己的國家嗎？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21" name="群組 20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3" name="圓角矩形 2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" name="弧形 3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6" name="直線接點 5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橢圓 19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4" name="橢圓 43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45" name="直線接點 44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群組 90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30" name="群組 29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31" name="圓角矩形 30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2" name="圓角矩形 31">
                <a:hlinkClick r:id="rId3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4" name="直線接點 33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接點 34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接點 35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接點 36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接點 37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29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2" name="群組 91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1028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3" name="群組 92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88" name="群組 87"/>
            <p:cNvGrpSpPr/>
            <p:nvPr/>
          </p:nvGrpSpPr>
          <p:grpSpPr>
            <a:xfrm>
              <a:off x="4598309" y="3507854"/>
              <a:ext cx="1242750" cy="1008112"/>
              <a:chOff x="4406287" y="3507854"/>
              <a:chExt cx="1242750" cy="1008112"/>
            </a:xfrm>
          </p:grpSpPr>
          <p:sp>
            <p:nvSpPr>
              <p:cNvPr id="69" name="圓角矩形 68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87" name="圖片 86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24"/>
              <a:stretch/>
            </p:blipFill>
            <p:spPr>
              <a:xfrm>
                <a:off x="4406287" y="3507854"/>
                <a:ext cx="1101817" cy="973917"/>
              </a:xfrm>
              <a:prstGeom prst="rect">
                <a:avLst/>
              </a:prstGeom>
            </p:spPr>
          </p:pic>
        </p:grpSp>
        <p:pic>
          <p:nvPicPr>
            <p:cNvPr id="1032" name="Picture 8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67183"/>
      </p:ext>
    </p:extLst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臺北星期天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台北星期天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Pinoy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Sunday 30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預告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(00:30)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：穀得電影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84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8884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北星期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馬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諾奧及迪艾斯是在臺灣工作的菲律賓籍移工，平日辛苦地工作，只有星期天是令人期待的放鬆時間。然而，這個星期天，馬諾奧被心儀的對象拒絕，而迪艾斯和女朋友分手，兩人在路邊看到一張被遺棄的漂亮沙發，引起對「家」的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想像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—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72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躺在沙發上喝著啤酒，看著星星，就是人生最大的滿足。他們決定把這張沙發搬回宿舍，一路上遇到不少趣事，但也遭逢許多困難；雖然美夢未必能成真，但兩人也發現：原來最美的家，就是自己的家鄉。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88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圓角矩形圖說文字 1"/>
          <p:cNvSpPr/>
          <p:nvPr/>
        </p:nvSpPr>
        <p:spPr>
          <a:xfrm>
            <a:off x="1475656" y="1059582"/>
            <a:ext cx="6480720" cy="3312368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移工在臺灣沒有完整的公民權利，如片中兩位主角未在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宵禁前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回到宿舍，就會被遣送回國，其勞動及社會權利缺乏。現在許多臺灣人會到國外打工度假，雖然動機和東南亞移工不盡相同，但都可能在異國遇到權利保障不足的問題，值得我們反思。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6" y="3902050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38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15841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在全球勞動力呈現跨國移動的同時，我們該如何保障不同身分者的公民權益呢？</a:t>
            </a:r>
          </a:p>
        </p:txBody>
      </p:sp>
    </p:spTree>
    <p:extLst>
      <p:ext uri="{BB962C8B-B14F-4D97-AF65-F5344CB8AC3E}">
        <p14:creationId xmlns:p14="http://schemas.microsoft.com/office/powerpoint/2010/main" val="263791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376264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>
              <a:defRPr/>
            </a:pPr>
            <a:r>
              <a:rPr kumimoji="0" lang="en-US" altLang="zh-TW" sz="28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聽見臺灣的聲音</a:t>
            </a:r>
            <a:r>
              <a:rPr kumimoji="0" lang="en-US" altLang="zh-TW" sz="28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algn="just" hangingPunct="0"/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在臺灣，打開電視，可聽到各種語言的節目，包括英文、日文、韓文，也有國語、閩南語、客家語、原住民語、東南亞語，展現不同文化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spc="-15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56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376264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>
              <a:defRPr/>
            </a:pP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許多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團體致力於文化保存，被譽為「臺版維也納」的原聲童聲合唱團，傳承布農族特有的合唱技巧，他們透過歌聲，站上美國、德國、奧地利等國際舞臺，讓世界聽見臺灣。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55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7CD0E26-A269-2348-BDF0-3DCCFE2BB9A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kumimoji="1" lang="zh-TW" altLang="en-US" dirty="0"/>
              <a:t>你聽過「臺灣國語」這詞彙嗎？你知道為何「臺灣國語」指的是「發音不標準的國語」？日治時期的國語既然是日文</a:t>
            </a:r>
            <a:r>
              <a:rPr kumimoji="1" lang="zh-TW" altLang="en-US" dirty="0" smtClean="0"/>
              <a:t>，光復後又以北京化為國語，這樣</a:t>
            </a:r>
            <a:r>
              <a:rPr kumimoji="1" lang="zh-TW" altLang="en-US" dirty="0"/>
              <a:t>的改變，對過去的臺灣人及現在的我們，造成了哪</a:t>
            </a:r>
            <a:r>
              <a:rPr kumimoji="1" lang="zh-TW" altLang="en-US" dirty="0" smtClean="0"/>
              <a:t>些深遠</a:t>
            </a:r>
            <a:r>
              <a:rPr kumimoji="1" lang="zh-TW" altLang="en-US" dirty="0"/>
              <a:t>的影響呢？</a:t>
            </a:r>
          </a:p>
          <a:p>
            <a:pPr algn="just"/>
            <a:endParaRPr kumimoji="1" lang="zh-TW" altLang="en-US" dirty="0"/>
          </a:p>
          <a:p>
            <a:pPr algn="just"/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67D3C0D-A9F1-4648-B1C5-E9EE22F1D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為什麼要說國語？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DDEB7C8-F435-D943-9537-E8C7569238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3362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為什麼要說國語？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『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為什麼要說國語？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』-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臺灣吧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(14:08)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Taiwan Bar</a:t>
            </a:r>
          </a:p>
          <a:p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2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35B05B05-1171-0649-A909-12A5FE94C8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632408" cy="2028294"/>
          </a:xfrm>
        </p:spPr>
        <p:txBody>
          <a:bodyPr/>
          <a:lstStyle/>
          <a:p>
            <a:pPr algn="just" hangingPunct="0"/>
            <a:r>
              <a:rPr lang="zh-TW" altLang="en-US" dirty="0"/>
              <a:t>臺</a:t>
            </a:r>
            <a:r>
              <a:rPr lang="zh-TW" altLang="en-US" dirty="0" smtClean="0"/>
              <a:t>灣</a:t>
            </a:r>
            <a:r>
              <a:rPr lang="zh-TW" altLang="en-US" dirty="0"/>
              <a:t>是不是一個國家，這個問題反映臺灣人民的「認同感」，然而民意調查顯示，「認同」，其實與「臺獨」或「統一」，沒有絕對的等同關係。</a:t>
            </a:r>
            <a:endParaRPr lang="en-US" altLang="zh-TW" sz="20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FAF21CB-BA5C-8943-9AD4-3F6BB4635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63888" y="1131590"/>
            <a:ext cx="4392488" cy="515610"/>
          </a:xfrm>
        </p:spPr>
        <p:txBody>
          <a:bodyPr/>
          <a:lstStyle/>
          <a:p>
            <a:r>
              <a:rPr lang="zh-TW" altLang="en-US" dirty="0" smtClean="0"/>
              <a:t>臺灣認同？國家</a:t>
            </a:r>
            <a:r>
              <a:rPr lang="zh-TW" altLang="en-US" dirty="0"/>
              <a:t>認同？</a:t>
            </a:r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8B4AA52-8A32-C541-B9A9-DA55C00DB0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2935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＃影片名稱：台灣認同國家認同？ 民調與一般認知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 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(03:32)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＃影片來源：民視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新聞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版面配置區 2">
            <a:extLst>
              <a:ext uri="{FF2B5EF4-FFF2-40B4-BE49-F238E27FC236}">
                <a16:creationId xmlns:a16="http://schemas.microsoft.com/office/drawing/2014/main" id="{1FAF21CB-BA5C-8943-9AD4-3F6BB4635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63888" y="1131590"/>
            <a:ext cx="4320480" cy="515610"/>
          </a:xfrm>
        </p:spPr>
        <p:txBody>
          <a:bodyPr/>
          <a:lstStyle/>
          <a:p>
            <a:r>
              <a:rPr lang="zh-TW" altLang="en-US" dirty="0" smtClean="0"/>
              <a:t>臺灣認同？國家</a:t>
            </a:r>
            <a:r>
              <a:rPr lang="zh-TW" altLang="en-US" dirty="0"/>
              <a:t>認同？</a:t>
            </a:r>
          </a:p>
          <a:p>
            <a:endParaRPr kumimoji="1"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16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＃影片名稱：動畫看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年國家認同轉變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01:15)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200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udn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video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版面配置區 2">
            <a:extLst>
              <a:ext uri="{FF2B5EF4-FFF2-40B4-BE49-F238E27FC236}">
                <a16:creationId xmlns:a16="http://schemas.microsoft.com/office/drawing/2014/main" id="{1FAF21CB-BA5C-8943-9AD4-3F6BB4635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12326" y="1164542"/>
            <a:ext cx="4464496" cy="515610"/>
          </a:xfrm>
        </p:spPr>
        <p:txBody>
          <a:bodyPr/>
          <a:lstStyle/>
          <a:p>
            <a:r>
              <a:rPr lang="zh-TW" altLang="en-US" sz="2800" dirty="0" smtClean="0"/>
              <a:t>動畫</a:t>
            </a:r>
            <a:r>
              <a:rPr lang="zh-TW" altLang="en-US" sz="2800" dirty="0"/>
              <a:t>看</a:t>
            </a:r>
            <a:r>
              <a:rPr lang="en-US" altLang="zh-TW" sz="2800" dirty="0"/>
              <a:t>20</a:t>
            </a:r>
            <a:r>
              <a:rPr lang="zh-TW" altLang="en-US" sz="2800" dirty="0"/>
              <a:t>年國家認同轉變</a:t>
            </a:r>
          </a:p>
          <a:p>
            <a:endParaRPr kumimoji="1"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3264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6D16CE3-C082-554E-AFFF-15A3AE38B0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510E9F6-0CD5-2342-B503-510F23A6AA0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為什麼我們需要國家？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國家存在的目的是什麼？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什麼是國家認同？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你認同自己的國家嗎？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9060A78-0E97-E84B-AB66-793004522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63888" y="1131590"/>
            <a:ext cx="4392488" cy="647774"/>
          </a:xfrm>
        </p:spPr>
        <p:txBody>
          <a:bodyPr/>
          <a:lstStyle/>
          <a:p>
            <a:r>
              <a:rPr kumimoji="1" lang="zh-TW" altLang="en-US" dirty="0"/>
              <a:t>臺</a:t>
            </a:r>
            <a:r>
              <a:rPr kumimoji="1" lang="zh-TW" altLang="en-US" dirty="0" smtClean="0"/>
              <a:t>灣認同？國家</a:t>
            </a:r>
            <a:r>
              <a:rPr kumimoji="1" lang="zh-TW" altLang="en-US" dirty="0"/>
              <a:t>認同？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CE34D48-DA33-9B47-86BD-95B361C31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48064" y="1995686"/>
            <a:ext cx="306128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87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D2DAC09-501C-4C46-9397-BA6D7D3FBF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 smtClean="0"/>
              <a:t>p.53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/>
              <a:t>、為什麼我們需要國家？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629C34F-7B37-754B-805E-095EE3A6AAD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第壹節  </a:t>
            </a:r>
            <a:r>
              <a:rPr lang="zh-TW" altLang="en-US" dirty="0"/>
              <a:t>為什麼我們需要國家？</a:t>
            </a:r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190510B-D820-EE47-B857-7E3E8D86927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一、國家存在的目的</a:t>
            </a:r>
            <a:endParaRPr lang="zh-TW" altLang="en-US" dirty="0"/>
          </a:p>
          <a:p>
            <a:r>
              <a:rPr lang="zh-TW" altLang="en-US" dirty="0">
                <a:hlinkClick r:id="rId3" action="ppaction://hlinksldjump"/>
              </a:rPr>
              <a:t>二、國家的職能</a:t>
            </a:r>
            <a:endParaRPr lang="zh-TW" altLang="en-US" dirty="0"/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8889" y="1940930"/>
            <a:ext cx="3650899" cy="301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5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B2F33CEB-D234-0F4E-B813-E1320248CA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391800" cy="3180422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spc="-150" dirty="0"/>
              <a:t>臺</a:t>
            </a:r>
            <a:r>
              <a:rPr lang="zh-TW" altLang="en-US" spc="-150" dirty="0" smtClean="0"/>
              <a:t>灣</a:t>
            </a:r>
            <a:r>
              <a:rPr lang="zh-TW" altLang="en-US" spc="-150" dirty="0"/>
              <a:t>目前免費營養午餐政策因為經費及公平性考量，各縣市有不同的規定，全面免費是否會排擠其他教育預算，這就是政府在分配資源時必須考量的</a:t>
            </a:r>
            <a:r>
              <a:rPr lang="zh-TW" altLang="en-US" spc="-150" dirty="0" smtClean="0"/>
              <a:t>。</a:t>
            </a:r>
            <a:endParaRPr lang="zh-TW" altLang="en-US" spc="-15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0EFD0BA-C2E5-B248-B293-25B1DD73A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35896" y="1194797"/>
            <a:ext cx="4248472" cy="647774"/>
          </a:xfrm>
        </p:spPr>
        <p:txBody>
          <a:bodyPr/>
          <a:lstStyle/>
          <a:p>
            <a:r>
              <a:rPr kumimoji="1" lang="zh-TW" altLang="en-US" sz="2800" dirty="0"/>
              <a:t>國中小學營養午餐</a:t>
            </a:r>
            <a:r>
              <a:rPr kumimoji="1" lang="zh-CN" altLang="en-US" sz="2800" dirty="0"/>
              <a:t>免</a:t>
            </a:r>
            <a:r>
              <a:rPr kumimoji="1" lang="zh-TW" altLang="en-US" sz="2800" dirty="0"/>
              <a:t>費？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8C6FD0B-5DB7-844B-B29A-C514744F4C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en-US" altLang="zh-TW" dirty="0" smtClean="0"/>
              <a:t>p.54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/>
              <a:t>、為什麼我們需要國家？</a:t>
            </a:r>
          </a:p>
          <a:p>
            <a:endParaRPr lang="zh-TW" altLang="en-US" dirty="0"/>
          </a:p>
        </p:txBody>
      </p:sp>
      <p:pic>
        <p:nvPicPr>
          <p:cNvPr id="5" name="Picture 2" descr="ãå°ç£çé¤åé¤ãçåçæå°çµæ">
            <a:extLst>
              <a:ext uri="{FF2B5EF4-FFF2-40B4-BE49-F238E27FC236}">
                <a16:creationId xmlns:a16="http://schemas.microsoft.com/office/drawing/2014/main" id="{E521C188-9019-7B4A-8C84-E4D00C9B2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36" r="25653"/>
          <a:stretch/>
        </p:blipFill>
        <p:spPr bwMode="auto">
          <a:xfrm>
            <a:off x="5148064" y="1995686"/>
            <a:ext cx="310501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25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25FA406-46E9-8048-B0AB-C0E4AA2AAC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p.53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/>
              <a:t>、為什麼我們需要國家？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765DB5C-E07C-8240-B350-FDC59FA318C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一、國家存在的目的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E2EAFF1-BA85-EB41-A2B5-412D24547E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464174" cy="2448272"/>
          </a:xfrm>
        </p:spPr>
        <p:txBody>
          <a:bodyPr/>
          <a:lstStyle/>
          <a:p>
            <a:pPr marL="449263" indent="-449263" algn="just" hangingPunct="0">
              <a:buFont typeface="+mj-lt"/>
              <a:buAutoNum type="arabicPeriod"/>
            </a:pPr>
            <a:r>
              <a:rPr lang="zh-TW" altLang="en-US" spc="-150" dirty="0"/>
              <a:t>國家存在的目的就是為了保障人民的自由權利。</a:t>
            </a:r>
            <a:endParaRPr lang="en-US" altLang="zh-TW" spc="-150" dirty="0"/>
          </a:p>
          <a:p>
            <a:pPr marL="449263" indent="-449263" algn="just" hangingPunct="0">
              <a:buFont typeface="+mj-lt"/>
              <a:buAutoNum type="arabicPeriod"/>
            </a:pPr>
            <a:r>
              <a:rPr lang="zh-TW" altLang="en-US" spc="-150" dirty="0"/>
              <a:t>人民為了保障權利，賦予國家權力保護國民。</a:t>
            </a:r>
            <a:endParaRPr lang="en-US" altLang="zh-TW" spc="-150" dirty="0"/>
          </a:p>
          <a:p>
            <a:pPr marL="514350" indent="-514350" algn="just" hangingPunct="0">
              <a:buFont typeface="+mj-lt"/>
              <a:buAutoNum type="arabicPeriod"/>
            </a:pPr>
            <a:endParaRPr kumimoji="1" lang="zh-TW" altLang="en-US" spc="-15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671" y="1851670"/>
            <a:ext cx="3861645" cy="256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3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人民和國家的關係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504057"/>
            <a:ext cx="6495989" cy="408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44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6829797-17E3-7841-AE6B-DF356C002D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en-US" altLang="zh-TW" dirty="0" smtClean="0"/>
              <a:t>p.53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/>
              <a:t>、為什麼我們需要國家？</a:t>
            </a:r>
          </a:p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BD60EE-44BD-CB41-8F64-3BC3CF970B1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一、國家存在的目的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DDC2E4D-C50A-424E-8A09-07DFC21EC03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464174" cy="2448272"/>
          </a:xfrm>
        </p:spPr>
        <p:txBody>
          <a:bodyPr/>
          <a:lstStyle/>
          <a:p>
            <a:r>
              <a:rPr lang="zh-TW" altLang="en-US" dirty="0"/>
              <a:t>國家行使公權力保障人民的自由權利、基本的生活條件及文化發展等。</a:t>
            </a:r>
            <a:endParaRPr lang="en-US" altLang="zh-TW" dirty="0"/>
          </a:p>
          <a:p>
            <a:endParaRPr kumimoji="1" lang="zh-TW" alt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CA71AD2-7510-A147-B54C-B19345357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5552" y="2427734"/>
            <a:ext cx="345488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81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68DC785-2926-774C-85EC-D1B9DA193E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p.54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 smtClean="0"/>
              <a:t>、</a:t>
            </a:r>
            <a:r>
              <a:rPr lang="zh-TW" altLang="en-US" dirty="0"/>
              <a:t>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BE92EAA-F5A4-7E41-A795-87E087E64D7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5733902-0164-E848-ABFA-9BE939EEFE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TW" dirty="0"/>
              <a:t>1. </a:t>
            </a:r>
            <a:r>
              <a:rPr lang="zh-TW" altLang="en-US" dirty="0"/>
              <a:t>確保集體安全</a:t>
            </a:r>
          </a:p>
          <a:p>
            <a:r>
              <a:rPr lang="en-US" altLang="zh-TW" dirty="0"/>
              <a:t>2. </a:t>
            </a:r>
            <a:r>
              <a:rPr lang="zh-TW" altLang="en-US" dirty="0"/>
              <a:t>維護社會秩序，保障人民權利</a:t>
            </a:r>
            <a:endParaRPr lang="en-US" altLang="zh-TW" dirty="0"/>
          </a:p>
          <a:p>
            <a:r>
              <a:rPr lang="en-US" altLang="zh-TW" dirty="0"/>
              <a:t>3. </a:t>
            </a:r>
            <a:r>
              <a:rPr lang="zh-TW" altLang="en-US" dirty="0"/>
              <a:t>提供與分配資源，增進公共利益</a:t>
            </a:r>
          </a:p>
          <a:p>
            <a:r>
              <a:rPr lang="en-US" altLang="zh-TW" dirty="0"/>
              <a:t>4. </a:t>
            </a:r>
            <a:r>
              <a:rPr lang="zh-TW" altLang="en-US" dirty="0"/>
              <a:t>社會永續發展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8"/>
          <a:stretch/>
        </p:blipFill>
        <p:spPr>
          <a:xfrm>
            <a:off x="6031400" y="1224565"/>
            <a:ext cx="2572974" cy="471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國家的職能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/>
          <a:stretch/>
        </p:blipFill>
        <p:spPr bwMode="auto">
          <a:xfrm>
            <a:off x="-1" y="915566"/>
            <a:ext cx="6463689" cy="33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8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D155AC1-68D3-BD43-90D3-937C81FD6A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p.54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 smtClean="0"/>
              <a:t>、</a:t>
            </a:r>
            <a:r>
              <a:rPr lang="zh-TW" altLang="en-US" dirty="0"/>
              <a:t>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755E08-2188-7449-B4C8-EBE1EB36988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77ED413-5AA5-414F-8FAB-4798C75748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776790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b="1" dirty="0">
                <a:solidFill>
                  <a:srgbClr val="0070C0"/>
                </a:solidFill>
              </a:rPr>
              <a:t>確保集體安全</a:t>
            </a:r>
            <a:endParaRPr lang="en-US" altLang="zh-TW" b="1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首要功能：</a:t>
            </a:r>
            <a:r>
              <a:rPr lang="zh-TW" altLang="en-US" b="1" dirty="0">
                <a:solidFill>
                  <a:srgbClr val="FF495C"/>
                </a:solidFill>
              </a:rPr>
              <a:t>保護人民的安全</a:t>
            </a:r>
            <a:r>
              <a:rPr lang="zh-TW" altLang="en-US" dirty="0"/>
              <a:t>。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國家要加強</a:t>
            </a:r>
            <a:r>
              <a:rPr lang="zh-TW" altLang="en-US" b="1" dirty="0">
                <a:solidFill>
                  <a:srgbClr val="FF495C"/>
                </a:solidFill>
              </a:rPr>
              <a:t>國防</a:t>
            </a:r>
            <a:r>
              <a:rPr lang="zh-TW" altLang="en-US" dirty="0"/>
              <a:t>和</a:t>
            </a:r>
            <a:r>
              <a:rPr lang="zh-TW" altLang="en-US" b="1" dirty="0">
                <a:solidFill>
                  <a:srgbClr val="FF495C"/>
                </a:solidFill>
              </a:rPr>
              <a:t>外交工作</a:t>
            </a:r>
            <a:r>
              <a:rPr lang="zh-TW" altLang="en-US" dirty="0"/>
              <a:t>。</a:t>
            </a:r>
            <a:endParaRPr lang="en-US" altLang="zh-TW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維護國家安全、保障人民的生命安全。</a:t>
            </a:r>
          </a:p>
          <a:p>
            <a:endParaRPr lang="zh-TW" altLang="en-US" b="1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457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22A0D595-CCDB-9342-AFCB-8A09BA85A5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0" b="2740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E3A6CE6-D535-E546-8DB3-70DC534A58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5806"/>
            <a:ext cx="4895775" cy="647700"/>
          </a:xfrm>
        </p:spPr>
        <p:txBody>
          <a:bodyPr/>
          <a:lstStyle/>
          <a:p>
            <a:r>
              <a:rPr kumimoji="1" lang="zh-TW" altLang="en-US" dirty="0">
                <a:hlinkClick r:id="rId3"/>
              </a:rPr>
              <a:t>國防安全研究院揭牌 </a:t>
            </a:r>
            <a:r>
              <a:rPr kumimoji="1" lang="en-US" altLang="zh-TW" dirty="0">
                <a:hlinkClick r:id="rId3"/>
              </a:rPr>
              <a:t>20180501 </a:t>
            </a:r>
            <a:r>
              <a:rPr kumimoji="1" lang="zh-TW" altLang="en-US" dirty="0">
                <a:hlinkClick r:id="rId3"/>
              </a:rPr>
              <a:t>公視中晝新聞</a:t>
            </a:r>
            <a:r>
              <a:rPr kumimoji="1" lang="en-US" altLang="zh-TW" dirty="0">
                <a:hlinkClick r:id="rId3"/>
              </a:rPr>
              <a:t>(2:02)</a:t>
            </a:r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93CFC9C-CE39-3544-99F5-F91A8B9FAB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p.54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 smtClean="0"/>
              <a:t>、</a:t>
            </a:r>
            <a:r>
              <a:rPr lang="zh-TW" altLang="en-US" dirty="0"/>
              <a:t>為什麼我們需要國家？</a:t>
            </a:r>
          </a:p>
        </p:txBody>
      </p:sp>
    </p:spTree>
    <p:extLst>
      <p:ext uri="{BB962C8B-B14F-4D97-AF65-F5344CB8AC3E}">
        <p14:creationId xmlns:p14="http://schemas.microsoft.com/office/powerpoint/2010/main" val="159144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3CF7B58-56FC-504E-B8B2-599F0F929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p.54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 smtClean="0"/>
              <a:t>、</a:t>
            </a:r>
            <a:r>
              <a:rPr lang="zh-TW" altLang="en-US" dirty="0"/>
              <a:t>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F5983C-C13D-7B44-9D97-2009F35082A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7DC3602-4B5B-FA47-AE7A-304B076BAB8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 startAt="2"/>
            </a:pPr>
            <a:r>
              <a:rPr lang="zh-TW" altLang="en-US" b="1" dirty="0">
                <a:solidFill>
                  <a:srgbClr val="0070C0"/>
                </a:solidFill>
              </a:rPr>
              <a:t>維護社會秩序，保障人民權利</a:t>
            </a:r>
            <a:endParaRPr lang="en-US" altLang="zh-TW" b="1" dirty="0">
              <a:solidFill>
                <a:srgbClr val="0070C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保障人民基本權利是國家能否獲得人民信任的基礎，國家必須建立法律體系，並且依法而治，藉以維護社會秩序，保障人民權利。</a:t>
            </a:r>
          </a:p>
        </p:txBody>
      </p:sp>
    </p:spTree>
    <p:extLst>
      <p:ext uri="{BB962C8B-B14F-4D97-AF65-F5344CB8AC3E}">
        <p14:creationId xmlns:p14="http://schemas.microsoft.com/office/powerpoint/2010/main" val="330791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3CF7B58-56FC-504E-B8B2-599F0F929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p.54</a:t>
            </a:r>
            <a:r>
              <a:rPr lang="zh-TW" altLang="en-US" dirty="0"/>
              <a:t>　</a:t>
            </a:r>
            <a:r>
              <a:rPr lang="zh-CN" altLang="en-US" dirty="0"/>
              <a:t>壹</a:t>
            </a:r>
            <a:r>
              <a:rPr lang="zh-TW" altLang="en-US" dirty="0" smtClean="0"/>
              <a:t>、</a:t>
            </a:r>
            <a:r>
              <a:rPr lang="zh-TW" altLang="en-US" dirty="0"/>
              <a:t>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F5983C-C13D-7B44-9D97-2009F35082A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7DC3602-4B5B-FA47-AE7A-304B076BAB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pPr marL="514350" indent="-514350" algn="just" hangingPunct="0">
              <a:buFont typeface="+mj-lt"/>
              <a:buAutoNum type="arabicPeriod" startAt="3"/>
            </a:pPr>
            <a:r>
              <a:rPr lang="zh-TW" altLang="en-US" b="1" dirty="0">
                <a:solidFill>
                  <a:srgbClr val="0070C0"/>
                </a:solidFill>
              </a:rPr>
              <a:t>提供與分配資源，增進公共利益</a:t>
            </a:r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dirty="0"/>
              <a:t>國家掌握資源，就必須有效提供與合理分配，以增進公共利益，並保障社會弱勢</a:t>
            </a:r>
            <a:r>
              <a:rPr lang="zh-TW" altLang="en-US" dirty="0" smtClean="0"/>
              <a:t>。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4887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B5A93EA-5C39-7F49-AB77-75A04776FD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p.54</a:t>
            </a:r>
            <a:r>
              <a:rPr lang="zh-TW" altLang="en-US" dirty="0"/>
              <a:t>　壹、為什麼我們需要國家？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3FFEEFF-4585-FD48-BB8C-0F16E025C04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3B11A6A-83D4-A74C-BA42-66373EDBEB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534091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zh-TW" altLang="en-US" b="1" dirty="0">
                <a:solidFill>
                  <a:srgbClr val="0070C0"/>
                </a:solidFill>
              </a:rPr>
              <a:t>提供與分配資源</a:t>
            </a:r>
            <a:r>
              <a:rPr lang="zh-TW" altLang="en-US" b="1" dirty="0" smtClean="0">
                <a:solidFill>
                  <a:srgbClr val="0070C0"/>
                </a:solidFill>
              </a:rPr>
              <a:t>，增進</a:t>
            </a:r>
            <a:r>
              <a:rPr lang="zh-TW" altLang="en-US" b="1" dirty="0">
                <a:solidFill>
                  <a:srgbClr val="0070C0"/>
                </a:solidFill>
              </a:rPr>
              <a:t>公共利益。</a:t>
            </a:r>
            <a:endParaRPr lang="en-US" altLang="zh-TW" b="1" dirty="0">
              <a:solidFill>
                <a:srgbClr val="0070C0"/>
              </a:solidFill>
            </a:endParaRPr>
          </a:p>
          <a:p>
            <a:r>
              <a:rPr lang="zh-TW" altLang="en-US" dirty="0"/>
              <a:t>     例：興建公共建設、 </a:t>
            </a:r>
            <a:endParaRPr lang="en-US" altLang="zh-TW" dirty="0"/>
          </a:p>
          <a:p>
            <a:r>
              <a:rPr lang="zh-TW" altLang="en-US" dirty="0"/>
              <a:t>            舉辦全民健保。</a:t>
            </a:r>
          </a:p>
          <a:p>
            <a:endParaRPr kumimoji="1" lang="zh-TW" altLang="en-US" dirty="0"/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C8B2B70A-05FE-B048-88D7-92C6FD8C8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1750" y="1927094"/>
            <a:ext cx="2450609" cy="244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31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3CF7B58-56FC-504E-B8B2-599F0F929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p.54</a:t>
            </a:r>
            <a:r>
              <a:rPr lang="zh-TW" altLang="en-US" dirty="0"/>
              <a:t>　壹、為什麼我們需要國家？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F5983C-C13D-7B44-9D97-2009F35082A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7DC3602-4B5B-FA47-AE7A-304B076BAB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4"/>
            </a:pPr>
            <a:r>
              <a:rPr lang="zh-TW" altLang="en-US" b="1" dirty="0">
                <a:solidFill>
                  <a:srgbClr val="0070C0"/>
                </a:solidFill>
              </a:rPr>
              <a:t>社會永續發展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社會永續發展包含了文化的傳承以及生態環境的保護， 國家應透過立法政策確保人文及自然環境的永續。</a:t>
            </a:r>
          </a:p>
        </p:txBody>
      </p:sp>
    </p:spTree>
    <p:extLst>
      <p:ext uri="{BB962C8B-B14F-4D97-AF65-F5344CB8AC3E}">
        <p14:creationId xmlns:p14="http://schemas.microsoft.com/office/powerpoint/2010/main" val="79943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3CF7B58-56FC-504E-B8B2-599F0F929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p.54</a:t>
            </a:r>
            <a:r>
              <a:rPr lang="zh-TW" altLang="en-US" dirty="0"/>
              <a:t>　壹、為什麼我們需要國家？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F5983C-C13D-7B44-9D97-2009F35082A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7DC3602-4B5B-FA47-AE7A-304B076BAB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032374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zh-TW" altLang="en-US" b="1" dirty="0">
                <a:solidFill>
                  <a:srgbClr val="0070C0"/>
                </a:solidFill>
              </a:rPr>
              <a:t>社會永續發展</a:t>
            </a:r>
          </a:p>
          <a:p>
            <a:r>
              <a:rPr lang="zh-TW" altLang="en-US" dirty="0"/>
              <a:t>例：</a:t>
            </a:r>
            <a:r>
              <a:rPr lang="zh-TW" altLang="en-US" dirty="0">
                <a:solidFill>
                  <a:srgbClr val="000000"/>
                </a:solidFill>
              </a:rPr>
              <a:t>行政院環保署擴大 </a:t>
            </a:r>
            <a:endParaRPr lang="en-US" altLang="zh-TW" dirty="0">
              <a:solidFill>
                <a:srgbClr val="000000"/>
              </a:solidFill>
            </a:endParaRPr>
          </a:p>
          <a:p>
            <a:r>
              <a:rPr lang="zh-TW" altLang="en-US" dirty="0">
                <a:solidFill>
                  <a:srgbClr val="000000"/>
                </a:solidFill>
              </a:rPr>
              <a:t>       管制購物用塑膠袋</a:t>
            </a:r>
            <a:endParaRPr lang="en-US" altLang="zh-TW" dirty="0">
              <a:solidFill>
                <a:srgbClr val="000000"/>
              </a:solidFill>
            </a:endParaRPr>
          </a:p>
          <a:p>
            <a:r>
              <a:rPr lang="zh-TW" altLang="en-US" dirty="0">
                <a:solidFill>
                  <a:srgbClr val="000000"/>
                </a:solidFill>
              </a:rPr>
              <a:t>       使用的政策。</a:t>
            </a:r>
            <a:endParaRPr lang="zh-TW" alt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dirty="0"/>
          </a:p>
        </p:txBody>
      </p:sp>
      <p:pic>
        <p:nvPicPr>
          <p:cNvPr id="5" name="Picture 2" descr="ãè³¼ç©è¢æ¿ç­ãçåçæå°çµæ">
            <a:extLst>
              <a:ext uri="{FF2B5EF4-FFF2-40B4-BE49-F238E27FC236}">
                <a16:creationId xmlns:a16="http://schemas.microsoft.com/office/drawing/2014/main" id="{31D9154F-D898-0749-A83F-AA32EC6EF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3"/>
          <a:stretch/>
        </p:blipFill>
        <p:spPr bwMode="auto">
          <a:xfrm>
            <a:off x="4427984" y="2389061"/>
            <a:ext cx="3672408" cy="241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55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空汙法</a:t>
            </a:r>
            <a:r>
              <a:rPr lang="zh-TW" altLang="en-US" dirty="0"/>
              <a:t>修正案三讀 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空汙法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修正案三讀 蔡總統宣布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8/3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生效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(01:49)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：民視新聞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60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3CF7B58-56FC-504E-B8B2-599F0F929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dirty="0"/>
              <a:t>p.54</a:t>
            </a:r>
            <a:r>
              <a:rPr lang="zh-TW" altLang="en-US" dirty="0"/>
              <a:t>　壹、為什麼我們需要國家？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F5983C-C13D-7B44-9D97-2009F35082A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二、國家的職能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7DC3602-4B5B-FA47-AE7A-304B076BAB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032374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zh-TW" altLang="en-US" b="1" dirty="0">
                <a:solidFill>
                  <a:srgbClr val="0070C0"/>
                </a:solidFill>
              </a:rPr>
              <a:t>社會永續發展</a:t>
            </a:r>
          </a:p>
          <a:p>
            <a:r>
              <a:rPr lang="zh-TW" altLang="en-US" dirty="0"/>
              <a:t>例：</a:t>
            </a:r>
            <a:r>
              <a:rPr lang="zh-TW" altLang="en-US" dirty="0">
                <a:solidFill>
                  <a:srgbClr val="000000"/>
                </a:solidFill>
              </a:rPr>
              <a:t>文化資產保存法。</a:t>
            </a:r>
            <a:endParaRPr lang="zh-TW" alt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1EAD413-110E-094F-B74B-61AE81818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984" y="2427288"/>
            <a:ext cx="3464582" cy="244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45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385" r="838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3455615" cy="647700"/>
          </a:xfrm>
        </p:spPr>
        <p:txBody>
          <a:bodyPr/>
          <a:lstStyle/>
          <a:p>
            <a:r>
              <a:rPr lang="zh-TW" altLang="en-US" sz="3200" dirty="0">
                <a:hlinkClick r:id="rId2"/>
              </a:rPr>
              <a:t>文資保存爭議</a:t>
            </a:r>
            <a:r>
              <a:rPr lang="zh-TW" altLang="en-US" sz="3200" dirty="0" smtClean="0">
                <a:hlinkClick r:id="rId2"/>
              </a:rPr>
              <a:t>多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文化</a:t>
            </a:r>
            <a:r>
              <a:rPr lang="zh-TW" altLang="en-US" sz="3200" dirty="0">
                <a:hlinkClick r:id="rId2"/>
              </a:rPr>
              <a:t>部擬修法搶救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6055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D2DAC09-501C-4C46-9397-BA6D7D3FBF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、國家認同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629C34F-7B37-754B-805E-095EE3A6AAD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第貳節  國家認同</a:t>
            </a:r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190510B-D820-EE47-B857-7E3E8D8692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256510" cy="2448272"/>
          </a:xfrm>
        </p:spPr>
        <p:txBody>
          <a:bodyPr>
            <a:normAutofit/>
          </a:bodyPr>
          <a:lstStyle/>
          <a:p>
            <a:r>
              <a:rPr lang="zh-TW" altLang="en-US" dirty="0"/>
              <a:t>指的是我們對於一個國家的歸屬感，且願意為了共同的發展付出心力，而這樣的歸屬感就代表我們對該地區的認同。</a:t>
            </a:r>
            <a:endParaRPr lang="en-US" altLang="zh-TW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1" r="36600"/>
          <a:stretch/>
        </p:blipFill>
        <p:spPr>
          <a:xfrm>
            <a:off x="5474901" y="660192"/>
            <a:ext cx="2579244" cy="541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8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01AEA84-E81A-8B4E-AEDE-B09F4C5136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、國家認同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4D9220B-5143-3547-9CCE-EEF0F2261E1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第貳節  國家認同</a:t>
            </a:r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A29E732-73DA-174C-BD37-4AB2385C05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256510" cy="2448272"/>
          </a:xfrm>
        </p:spPr>
        <p:txBody>
          <a:bodyPr/>
          <a:lstStyle/>
          <a:p>
            <a:r>
              <a:rPr lang="zh-TW" altLang="en-US" dirty="0"/>
              <a:t>公民身分就是國家認同的重要基礎。也就是說，我們是否能對國家有歸屬感，在於國家能否保護我們的公民權利。</a:t>
            </a:r>
            <a:endParaRPr lang="en-US" altLang="zh-TW" dirty="0"/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7438" y="1469100"/>
            <a:ext cx="5893154" cy="308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1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24D1853B-7D66-6A48-966D-D3C15BA3D52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2172310"/>
          </a:xfrm>
        </p:spPr>
        <p:txBody>
          <a:bodyPr/>
          <a:lstStyle/>
          <a:p>
            <a:pPr algn="just"/>
            <a:r>
              <a:rPr lang="zh-TW" altLang="en-US" dirty="0"/>
              <a:t>臺灣人民因為不同的生活</a:t>
            </a:r>
            <a:r>
              <a:rPr lang="zh-TW" altLang="en-US" dirty="0" smtClean="0"/>
              <a:t>背景</a:t>
            </a:r>
            <a:r>
              <a:rPr lang="zh-TW" altLang="en-US" dirty="0"/>
              <a:t>、歷史經驗及觀點，每個人的國家認同不盡相同，這些認同包含認為自己是</a:t>
            </a:r>
            <a:r>
              <a:rPr lang="zh-TW" altLang="en-US" dirty="0" smtClean="0"/>
              <a:t>臺灣人</a:t>
            </a:r>
            <a:r>
              <a:rPr lang="zh-TW" altLang="en-US" dirty="0"/>
              <a:t>、中國人、兩者皆是、日本人或美國人等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5026FE6-64BF-5448-9576-BC23B5BBC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7864" y="1191826"/>
            <a:ext cx="4248472" cy="647774"/>
          </a:xfrm>
        </p:spPr>
        <p:txBody>
          <a:bodyPr/>
          <a:lstStyle/>
          <a:p>
            <a:r>
              <a:rPr kumimoji="1" lang="zh-TW" altLang="en-US" sz="2800" dirty="0"/>
              <a:t>你是臺灣人還是中國人？</a:t>
            </a:r>
          </a:p>
          <a:p>
            <a:endParaRPr kumimoji="1" lang="zh-TW" altLang="en-US" sz="2800" dirty="0"/>
          </a:p>
          <a:p>
            <a:endParaRPr kumimoji="1" lang="zh-TW" altLang="en-US" sz="2800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B7DF920-616F-A94F-8319-1985F210B4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p.55</a:t>
            </a:r>
            <a:r>
              <a:rPr lang="zh-TW" altLang="en-US" dirty="0"/>
              <a:t>　</a:t>
            </a:r>
            <a:r>
              <a:rPr lang="zh-CN" altLang="en-US" dirty="0"/>
              <a:t>貳</a:t>
            </a:r>
            <a:r>
              <a:rPr lang="zh-TW" altLang="en-US" dirty="0"/>
              <a:t>、國家認同</a:t>
            </a:r>
          </a:p>
        </p:txBody>
      </p:sp>
    </p:spTree>
    <p:extLst>
      <p:ext uri="{BB962C8B-B14F-4D97-AF65-F5344CB8AC3E}">
        <p14:creationId xmlns:p14="http://schemas.microsoft.com/office/powerpoint/2010/main" val="50160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C2E1962-C180-AF4D-AA5F-4FABB4FB98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TW" altLang="en-US" dirty="0"/>
              <a:t>你是臺灣人還是中國人？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2" y="411509"/>
            <a:ext cx="6445190" cy="432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0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D2DAC09-501C-4C46-9397-BA6D7D3FBF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629C34F-7B37-754B-805E-095EE3A6AAD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第參節  多元身分認同</a:t>
            </a:r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190510B-D820-EE47-B857-7E3E8D86927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>
                <a:hlinkClick r:id="rId3" action="ppaction://hlinksldjump"/>
              </a:rPr>
              <a:t>一、族群</a:t>
            </a:r>
            <a:endParaRPr lang="en-US" altLang="zh-TW" dirty="0"/>
          </a:p>
          <a:p>
            <a:r>
              <a:rPr lang="zh-CN" altLang="en-US" dirty="0">
                <a:hlinkClick r:id="rId4" action="ppaction://hlinksldjump"/>
              </a:rPr>
              <a:t>二、區域</a:t>
            </a:r>
            <a:endParaRPr lang="en-US" altLang="zh-CN" dirty="0"/>
          </a:p>
          <a:p>
            <a:r>
              <a:rPr lang="zh-CN" altLang="en-US" dirty="0">
                <a:hlinkClick r:id="rId5" action="ppaction://hlinksldjump"/>
              </a:rPr>
              <a:t>三、文化</a:t>
            </a:r>
            <a:endParaRPr lang="en-US" altLang="zh-CN" dirty="0"/>
          </a:p>
          <a:p>
            <a:r>
              <a:rPr lang="zh-CN" altLang="en-US" dirty="0">
                <a:hlinkClick r:id="rId6" action="ppaction://hlinksldjump"/>
              </a:rPr>
              <a:t>四、性別</a:t>
            </a:r>
            <a:endParaRPr lang="en-US" altLang="zh-CN" dirty="0"/>
          </a:p>
          <a:p>
            <a:r>
              <a:rPr lang="zh-CN" altLang="en-US" dirty="0">
                <a:hlinkClick r:id="rId7" action="ppaction://hlinksldjump"/>
              </a:rPr>
              <a:t>五、性傾向</a:t>
            </a:r>
            <a:endParaRPr lang="en-US" altLang="zh-CN" dirty="0"/>
          </a:p>
          <a:p>
            <a:r>
              <a:rPr lang="zh-CN" altLang="en-US" dirty="0">
                <a:hlinkClick r:id="rId8" action="ppaction://hlinksldjump"/>
              </a:rPr>
              <a:t>六、身心障礙</a:t>
            </a:r>
            <a:endParaRPr lang="en-US" altLang="zh-TW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FD034FC-CECD-2F48-A3FC-F4C4E9077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3035722" y="2584372"/>
            <a:ext cx="5378020" cy="237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7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7D6703B4-8EA5-8347-AAFF-E17BAF8C94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</a:t>
            </a:r>
            <a:r>
              <a:rPr lang="zh-TW" altLang="en-US" dirty="0" smtClean="0"/>
              <a:t>身分認同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6ABA00E-1D64-A44E-8051-3C40E76C476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第參節  多元身分認同</a:t>
            </a:r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A364383-59DC-CA41-A546-371FEC9199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627857" cy="2787774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臺灣社會中擁有許多不同背景及特質的人，大家也有各自的身分認同，對於國家也有不同的想像。</a:t>
            </a:r>
            <a:endParaRPr lang="en-US" altLang="zh-TW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7483" y="2437824"/>
            <a:ext cx="4292305" cy="25041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86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</a:t>
            </a:r>
            <a:r>
              <a:rPr lang="zh-TW" altLang="en-US" dirty="0" smtClean="0"/>
              <a:t>身分認同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第參節  多元身分認同</a:t>
            </a:r>
            <a:endParaRPr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algn="just"/>
            <a:r>
              <a:rPr lang="zh-TW" altLang="en-US" dirty="0"/>
              <a:t>為了讓所有的住民都能認同這個國家，並且願意生活在一起，必須透過國家政策去達成對這些多元身分認同的保障。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971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ACD793C-D472-FA43-B20D-2B053C7B81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FB356-4CDA-A443-ABCB-A7654F8D33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一、族群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3BED84-C5AB-0848-A879-8A64C9A9D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776790" cy="2448272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我國憲法增修條文規範了對原住民地位及權利的保障。</a:t>
            </a:r>
            <a:endParaRPr lang="en-US" altLang="zh-TW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altLang="zh-TW" dirty="0"/>
              <a:t>《</a:t>
            </a:r>
            <a:r>
              <a:rPr lang="zh-TW" altLang="en-US" dirty="0"/>
              <a:t>原住民族教育</a:t>
            </a:r>
            <a:r>
              <a:rPr lang="zh-TW" altLang="en-US" dirty="0" smtClean="0"/>
              <a:t>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保障原住民接受</a:t>
            </a:r>
            <a:r>
              <a:rPr lang="zh-TW" altLang="en-US" dirty="0"/>
              <a:t>各種</a:t>
            </a:r>
            <a:r>
              <a:rPr lang="zh-TW" altLang="en-US" dirty="0" smtClean="0"/>
              <a:t>教育</a:t>
            </a:r>
            <a:r>
              <a:rPr lang="zh-TW" altLang="en-US" dirty="0"/>
              <a:t>的機會均等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39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ACD793C-D472-FA43-B20D-2B053C7B81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FB356-4CDA-A443-ABCB-A7654F8D33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一、族群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3BED84-C5AB-0848-A879-8A64C9A9D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>
            <a:normAutofit/>
          </a:bodyPr>
          <a:lstStyle/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en-US" altLang="zh-TW" dirty="0"/>
              <a:t>《</a:t>
            </a:r>
            <a:r>
              <a:rPr lang="zh-TW" altLang="en-US" dirty="0"/>
              <a:t>姓名條例</a:t>
            </a:r>
            <a:r>
              <a:rPr lang="en-US" altLang="zh-TW" dirty="0"/>
              <a:t>》</a:t>
            </a:r>
            <a:r>
              <a:rPr lang="zh-TW" altLang="en-US" dirty="0" smtClean="0"/>
              <a:t>第</a:t>
            </a:r>
            <a:r>
              <a:rPr lang="en-US" altLang="zh-TW" dirty="0" smtClean="0"/>
              <a:t>1</a:t>
            </a:r>
            <a:r>
              <a:rPr lang="zh-TW" altLang="en-US" dirty="0" smtClean="0"/>
              <a:t>條</a:t>
            </a:r>
            <a:r>
              <a:rPr lang="zh-TW" altLang="en-US" dirty="0"/>
              <a:t>：「原住民之姓名登記，依其文化慣俗為之，其已依漢人姓名登記者，得申請回復其傳統姓名」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pPr algn="just" hangingPunct="0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357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60435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zh-TW" altLang="en-US" dirty="0"/>
              <a:t>原住民名字千百種，原住民未必有姓氏，母系社會採母子連名，父系社會採父子連名，有些加上家屋名，有些還再加上出生地，達悟族的名字則換冠上兒孫的名字。目前身分證上的原住民名字最多可以有傳統姓名和羅馬拼音</a:t>
            </a:r>
            <a:r>
              <a:rPr lang="zh-TW" altLang="en-US" dirty="0" smtClean="0"/>
              <a:t>各</a:t>
            </a:r>
            <a:r>
              <a:rPr lang="en-US" altLang="zh-TW" dirty="0" smtClean="0"/>
              <a:t>50</a:t>
            </a:r>
            <a:r>
              <a:rPr lang="zh-TW" altLang="en-US" dirty="0" smtClean="0"/>
              <a:t>個</a:t>
            </a:r>
            <a:r>
              <a:rPr lang="zh-TW" altLang="en-US" dirty="0"/>
              <a:t>字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原住民名字千百種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</a:t>
            </a:r>
            <a:r>
              <a:rPr lang="zh-TW" altLang="en-US" dirty="0" smtClean="0"/>
              <a:t>認同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461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ACD793C-D472-FA43-B20D-2B053C7B81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FB356-4CDA-A443-ABCB-A7654F8D33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CN" altLang="en-US" dirty="0"/>
              <a:t>二</a:t>
            </a:r>
            <a:r>
              <a:rPr lang="zh-TW" altLang="en-US" dirty="0"/>
              <a:t>、區域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3BED84-C5AB-0848-A879-8A64C9A9D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248398" cy="244827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推動大學入學繁星計畫，減少城鄉教育資源不均造成的升學落差。</a:t>
            </a:r>
          </a:p>
          <a:p>
            <a:endParaRPr lang="en-US" altLang="zh-TW" dirty="0"/>
          </a:p>
          <a:p>
            <a:endParaRPr kumimoji="1"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88DCCCB-1686-7144-837E-64088BC2B7D8}"/>
              </a:ext>
            </a:extLst>
          </p:cNvPr>
          <p:cNvSpPr txBox="1"/>
          <p:nvPr/>
        </p:nvSpPr>
        <p:spPr>
          <a:xfrm>
            <a:off x="4742106" y="444395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學生透過繁星計畫進入理想學校</a:t>
            </a:r>
          </a:p>
          <a:p>
            <a:pPr algn="ctr"/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E0612C7-F642-7E47-8AD5-5142D36587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54" y="4502460"/>
            <a:ext cx="216390" cy="21639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054" y="1539742"/>
            <a:ext cx="3652291" cy="273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3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85DA9D61-4634-704C-8F86-2B41C0594FC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0" b="8270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32D7BF1-EBB2-1A4B-BE93-8517F2442B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>
                <a:hlinkClick r:id="rId3"/>
              </a:rPr>
              <a:t>彌補城鄉升學差距</a:t>
            </a:r>
            <a:r>
              <a:rPr lang="zh-TW" altLang="en-US" dirty="0" smtClean="0">
                <a:hlinkClick r:id="rId3"/>
              </a:rPr>
              <a:t>！</a:t>
            </a:r>
            <a:endParaRPr lang="en-US" altLang="zh-TW" dirty="0" smtClean="0">
              <a:hlinkClick r:id="rId3"/>
            </a:endParaRPr>
          </a:p>
          <a:p>
            <a:r>
              <a:rPr lang="zh-TW" altLang="en-US" dirty="0" smtClean="0">
                <a:hlinkClick r:id="rId3"/>
              </a:rPr>
              <a:t>繁星</a:t>
            </a:r>
            <a:r>
              <a:rPr lang="zh-TW" altLang="en-US" dirty="0">
                <a:hlinkClick r:id="rId3"/>
              </a:rPr>
              <a:t>照亮鄉下學子</a:t>
            </a:r>
            <a:r>
              <a:rPr lang="en-US" altLang="zh-TW" dirty="0">
                <a:hlinkClick r:id="rId3"/>
              </a:rPr>
              <a:t>(5:10)</a:t>
            </a:r>
            <a:endParaRPr lang="zh-TW" altLang="en-US" dirty="0">
              <a:hlinkClick r:id="rId3"/>
            </a:endParaRPr>
          </a:p>
          <a:p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BAAE03E-80AB-E24B-A1FE-06A285A09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p.56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</p:spTree>
    <p:extLst>
      <p:ext uri="{BB962C8B-B14F-4D97-AF65-F5344CB8AC3E}">
        <p14:creationId xmlns:p14="http://schemas.microsoft.com/office/powerpoint/2010/main" val="4147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ACD793C-D472-FA43-B20D-2B053C7B81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FB356-4CDA-A443-ABCB-A7654F8D33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三、文化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3BED84-C5AB-0848-A879-8A64C9A9D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112494" cy="244827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成立原住民、客語等電視臺及廣播電臺，製播東南亞語言電視及廣播節目，以利各種文化的延續與發展。</a:t>
            </a:r>
            <a:endParaRPr lang="en-US" altLang="zh-TW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03E4C8-8FEC-2E4E-B73E-EA52CB3FC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2671179"/>
            <a:ext cx="2725466" cy="69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97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ACD793C-D472-FA43-B20D-2B053C7B81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FB356-4CDA-A443-ABCB-A7654F8D33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四、性</a:t>
            </a:r>
            <a:r>
              <a:rPr lang="zh-CN" altLang="en-US" dirty="0"/>
              <a:t>別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3BED84-C5AB-0848-A879-8A64C9A9D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968478" cy="244827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依</a:t>
            </a:r>
            <a:r>
              <a:rPr lang="en-US" altLang="zh-TW" dirty="0"/>
              <a:t>《</a:t>
            </a:r>
            <a:r>
              <a:rPr lang="zh-TW" altLang="en-US" dirty="0"/>
              <a:t>性別工作平等法</a:t>
            </a:r>
            <a:r>
              <a:rPr lang="en-US" altLang="zh-TW" dirty="0"/>
              <a:t>》</a:t>
            </a:r>
            <a:r>
              <a:rPr lang="zh-TW" altLang="en-US" dirty="0"/>
              <a:t>，考量女性生理需求，女性每年最多可以請十二天半薪生理假，不需檢附證明。</a:t>
            </a:r>
          </a:p>
          <a:p>
            <a:endParaRPr lang="en-US" altLang="zh-TW" dirty="0"/>
          </a:p>
          <a:p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91630"/>
            <a:ext cx="3037419" cy="318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7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85A216BC-271E-054B-9381-149626C65E4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6" b="8076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130C89B-A1B4-8D4D-9297-C5F357162C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967783" cy="647700"/>
          </a:xfrm>
        </p:spPr>
        <p:txBody>
          <a:bodyPr/>
          <a:lstStyle/>
          <a:p>
            <a:r>
              <a:rPr kumimoji="1" lang="zh-TW" altLang="en-US" dirty="0">
                <a:hlinkClick r:id="rId3"/>
              </a:rPr>
              <a:t>公視晚間新聞－職場女性 </a:t>
            </a:r>
            <a:endParaRPr kumimoji="1" lang="en-US" altLang="zh-TW" dirty="0" smtClean="0">
              <a:hlinkClick r:id="rId3"/>
            </a:endParaRPr>
          </a:p>
          <a:p>
            <a:r>
              <a:rPr kumimoji="1" lang="zh-TW" altLang="en-US" dirty="0" smtClean="0">
                <a:hlinkClick r:id="rId3"/>
              </a:rPr>
              <a:t>每年</a:t>
            </a:r>
            <a:r>
              <a:rPr kumimoji="1" lang="zh-TW" altLang="en-US" dirty="0">
                <a:hlinkClick r:id="rId3"/>
              </a:rPr>
              <a:t>增</a:t>
            </a:r>
            <a:r>
              <a:rPr kumimoji="1" lang="en-US" altLang="zh-TW" dirty="0">
                <a:hlinkClick r:id="rId3"/>
              </a:rPr>
              <a:t>3</a:t>
            </a:r>
            <a:r>
              <a:rPr kumimoji="1" lang="zh-TW" altLang="en-US" dirty="0">
                <a:hlinkClick r:id="rId3"/>
              </a:rPr>
              <a:t>天生理假 不併</a:t>
            </a:r>
            <a:r>
              <a:rPr kumimoji="1" lang="zh-TW" altLang="en-US" dirty="0" smtClean="0">
                <a:hlinkClick r:id="rId3"/>
              </a:rPr>
              <a:t>病假</a:t>
            </a:r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1BDBB14-A161-4047-8112-BD25B42792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</p:spTree>
    <p:extLst>
      <p:ext uri="{BB962C8B-B14F-4D97-AF65-F5344CB8AC3E}">
        <p14:creationId xmlns:p14="http://schemas.microsoft.com/office/powerpoint/2010/main" val="16656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ACD793C-D472-FA43-B20D-2B053C7B81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</a:t>
            </a:r>
            <a:r>
              <a:rPr lang="zh-TW" altLang="en-US" dirty="0" smtClean="0"/>
              <a:t>身分認同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FB356-4CDA-A443-ABCB-A7654F8D33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CN" altLang="en-US" dirty="0"/>
              <a:t>五、性傾向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3BED84-C5AB-0848-A879-8A64C9A9D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960366" cy="2448272"/>
          </a:xfrm>
        </p:spPr>
        <p:txBody>
          <a:bodyPr>
            <a:normAutofit lnSpcReduction="10000"/>
          </a:bodyPr>
          <a:lstStyle/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dirty="0"/>
              <a:t>為尊重所有不同性傾向者的婚姻自由，我國大法官已於 </a:t>
            </a:r>
            <a:r>
              <a:rPr lang="en-US" altLang="zh-TW" dirty="0" smtClean="0"/>
              <a:t>2017</a:t>
            </a:r>
            <a:r>
              <a:rPr lang="zh-TW" altLang="en-US" dirty="0" smtClean="0"/>
              <a:t>年</a:t>
            </a:r>
            <a:r>
              <a:rPr lang="zh-TW" altLang="en-US" dirty="0"/>
              <a:t>宣告民法只允許異性婚姻是違憲的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pPr algn="just" hangingPunct="0"/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599" y="2067694"/>
            <a:ext cx="3266793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968302"/>
            <a:ext cx="3888432" cy="647774"/>
          </a:xfrm>
        </p:spPr>
        <p:txBody>
          <a:bodyPr/>
          <a:lstStyle/>
          <a:p>
            <a:r>
              <a:rPr lang="zh-TW" altLang="en-US" sz="2800" dirty="0"/>
              <a:t>同婚合法上路首日　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zh-TW" altLang="en-US" sz="2800" dirty="0" smtClean="0"/>
              <a:t>百</a:t>
            </a:r>
            <a:r>
              <a:rPr lang="zh-TW" altLang="en-US" sz="2800" dirty="0"/>
              <a:t>對同志伴侶搶登記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＃影片名稱：同婚合法上路首日 百對同志伴侶搶登記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(02:13)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：民視新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聞</a:t>
            </a:r>
          </a:p>
        </p:txBody>
      </p:sp>
    </p:spTree>
    <p:extLst>
      <p:ext uri="{BB962C8B-B14F-4D97-AF65-F5344CB8AC3E}">
        <p14:creationId xmlns:p14="http://schemas.microsoft.com/office/powerpoint/2010/main" val="11419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ACD793C-D472-FA43-B20D-2B053C7B81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</a:t>
            </a:r>
            <a:r>
              <a:rPr lang="zh-TW" altLang="en-US" dirty="0" smtClean="0"/>
              <a:t>身分認同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FB356-4CDA-A443-ABCB-A7654F8D33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CN" altLang="en-US" dirty="0"/>
              <a:t>六、身心障礙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73BED84-C5AB-0848-A879-8A64C9A9D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632774" cy="2448272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我國訂定</a:t>
            </a:r>
            <a:r>
              <a:rPr lang="en-US" altLang="zh-TW" dirty="0"/>
              <a:t>《</a:t>
            </a:r>
            <a:r>
              <a:rPr lang="zh-TW" altLang="en-US" dirty="0"/>
              <a:t>身心障礙者權利益保障法</a:t>
            </a:r>
            <a:r>
              <a:rPr lang="en-US" altLang="zh-TW" dirty="0"/>
              <a:t>》</a:t>
            </a:r>
            <a:r>
              <a:rPr lang="zh-TW" altLang="en-US" dirty="0"/>
              <a:t>，保障身心障礙者的就學及工作權利。 </a:t>
            </a:r>
          </a:p>
        </p:txBody>
      </p:sp>
    </p:spTree>
    <p:extLst>
      <p:ext uri="{BB962C8B-B14F-4D97-AF65-F5344CB8AC3E}">
        <p14:creationId xmlns:p14="http://schemas.microsoft.com/office/powerpoint/2010/main" val="30399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906BD13-A14E-7849-A828-B217643B2E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D3E4292-4A1A-504E-B240-6BC7E6C6F4C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rgbClr val="256EFF"/>
                </a:solidFill>
              </a:rPr>
              <a:t>原住民自治權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1891B4C-6D56-BC41-8BF1-9FD629D9AE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560766" cy="2448272"/>
          </a:xfrm>
        </p:spPr>
        <p:txBody>
          <a:bodyPr>
            <a:noAutofit/>
          </a:bodyPr>
          <a:lstStyle/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kumimoji="1" lang="zh-TW" altLang="en-US" dirty="0"/>
              <a:t>我國雖然在政策上肯定及保障多元的身分認同，但仍有進步空間。</a:t>
            </a:r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kumimoji="1" lang="zh-TW" altLang="en-US" dirty="0"/>
              <a:t>例：原住民目前仍然沒有自治權，無法決定自己的政治、經濟、社會及文化事務</a:t>
            </a:r>
            <a:r>
              <a:rPr kumimoji="1" lang="zh-TW" altLang="en-US" dirty="0" smtClean="0"/>
              <a:t>。</a:t>
            </a:r>
            <a:endParaRPr kumimoji="1" lang="zh-TW" altLang="en-US" dirty="0"/>
          </a:p>
          <a:p>
            <a:pPr marL="457200" indent="-457200" algn="just" hangingPunct="0">
              <a:buFont typeface="Arial" panose="020B0604020202020204" pitchFamily="34" charset="0"/>
              <a:buChar char="•"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5561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女性生理用品免稅？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787774"/>
          </a:xfrm>
        </p:spPr>
        <p:txBody>
          <a:bodyPr>
            <a:normAutofit/>
          </a:bodyPr>
          <a:lstStyle/>
          <a:p>
            <a:pPr algn="just">
              <a:spcAft>
                <a:spcPct val="0"/>
              </a:spcAft>
            </a:pPr>
            <a:r>
              <a:rPr lang="en-US" altLang="zh-TW" dirty="0"/>
              <a:t>2016</a:t>
            </a:r>
            <a:r>
              <a:rPr lang="zh-TW" altLang="en-US" dirty="0"/>
              <a:t>年有立委舉辦「不要向我的月經課稅，女性生理用品免稅」記者會，主張女性一輩子被迫額外花費十多萬費用購置生理用品，為考生理差異與需求，應予以免稅，會後引發網友論戰。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3193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05075B9-FAC1-E444-918E-8C57F78C0C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p.56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C04C1DE-AC4E-B24F-9B2D-92F40ED820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4752454" cy="2736304"/>
          </a:xfrm>
        </p:spPr>
        <p:txBody>
          <a:bodyPr>
            <a:normAutofit/>
          </a:bodyPr>
          <a:lstStyle/>
          <a:p>
            <a:r>
              <a:rPr lang="zh-TW" altLang="en-US" b="1" dirty="0"/>
              <a:t>女性是否需服兵役？</a:t>
            </a:r>
            <a:endParaRPr lang="en-US" altLang="zh-TW" b="1" dirty="0"/>
          </a:p>
          <a:p>
            <a:r>
              <a:rPr lang="zh-TW" altLang="en-US" dirty="0"/>
              <a:t>全世界有五個國家規定男女性皆需服兵役，在我國只有男性才需要服兵役，</a:t>
            </a:r>
            <a:r>
              <a:rPr lang="zh-TW" altLang="en-US" dirty="0" smtClean="0"/>
              <a:t>這樣的規定符合男女平等嗎</a:t>
            </a:r>
            <a:r>
              <a:rPr lang="zh-TW" altLang="en-US" dirty="0"/>
              <a:t>？</a:t>
            </a:r>
            <a:endParaRPr lang="en-US" altLang="zh-TW" dirty="0"/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8787" y="1924050"/>
            <a:ext cx="3515717" cy="303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6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p.57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3816424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依照我國大法官釋字第</a:t>
            </a:r>
            <a:r>
              <a:rPr lang="en-US" altLang="zh-TW" dirty="0" smtClean="0"/>
              <a:t>490</a:t>
            </a:r>
            <a:r>
              <a:rPr lang="zh-TW" altLang="en-US" dirty="0" smtClean="0"/>
              <a:t>號</a:t>
            </a:r>
            <a:r>
              <a:rPr lang="zh-TW" altLang="en-US" dirty="0"/>
              <a:t>解釋，「鑑於男女生理</a:t>
            </a:r>
            <a:r>
              <a:rPr lang="zh-TW" altLang="en-US" dirty="0" smtClean="0"/>
              <a:t>上之</a:t>
            </a:r>
            <a:r>
              <a:rPr lang="zh-TW" altLang="en-US" dirty="0"/>
              <a:t>差異及此種</a:t>
            </a:r>
            <a:r>
              <a:rPr lang="zh-TW" altLang="en-US" dirty="0" smtClean="0"/>
              <a:t>差異所</a:t>
            </a:r>
            <a:r>
              <a:rPr lang="zh-TW" altLang="en-US" dirty="0"/>
              <a:t>生之</a:t>
            </a:r>
            <a:r>
              <a:rPr lang="zh-TW" altLang="en-US" dirty="0" smtClean="0"/>
              <a:t>社會</a:t>
            </a:r>
            <a:r>
              <a:rPr lang="zh-TW" altLang="en-US" dirty="0"/>
              <a:t>功能角色不同」，所以</a:t>
            </a:r>
            <a:r>
              <a:rPr lang="zh-TW" altLang="en-US" dirty="0" smtClean="0"/>
              <a:t>女性</a:t>
            </a:r>
            <a:r>
              <a:rPr lang="zh-TW" altLang="en-US" dirty="0"/>
              <a:t>免當兵，但事實上，</a:t>
            </a:r>
            <a:r>
              <a:rPr lang="zh-TW" altLang="en-US" dirty="0" smtClean="0"/>
              <a:t>這樣的</a:t>
            </a:r>
            <a:r>
              <a:rPr lang="zh-TW" altLang="en-US" dirty="0"/>
              <a:t>說法等於強化了職場上</a:t>
            </a:r>
            <a:r>
              <a:rPr lang="zh-TW" altLang="en-US" dirty="0" smtClean="0"/>
              <a:t>的性別</a:t>
            </a:r>
            <a:r>
              <a:rPr lang="zh-TW" altLang="en-US" dirty="0"/>
              <a:t>職業區隔。國防部則</a:t>
            </a:r>
            <a:r>
              <a:rPr lang="zh-TW" altLang="en-US" dirty="0" smtClean="0"/>
              <a:t>指出</a:t>
            </a:r>
            <a:r>
              <a:rPr lang="zh-TW" altLang="en-US" dirty="0"/>
              <a:t>目前無徵集女性國民</a:t>
            </a:r>
            <a:r>
              <a:rPr lang="zh-TW" altLang="en-US" dirty="0" smtClean="0"/>
              <a:t>服兵役</a:t>
            </a:r>
            <a:r>
              <a:rPr lang="zh-TW" altLang="en-US" dirty="0"/>
              <a:t>之必要。此議題值得</a:t>
            </a:r>
            <a:r>
              <a:rPr lang="zh-TW" altLang="en-US" dirty="0" smtClean="0"/>
              <a:t>同學們</a:t>
            </a:r>
            <a:r>
              <a:rPr lang="zh-TW" altLang="en-US" dirty="0"/>
              <a:t>從平等權角度思考。</a:t>
            </a:r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152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96D4F31-F786-2047-A497-8FEDFD349B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040120" cy="6477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kumimoji="1" lang="zh-TW" altLang="en-US" dirty="0"/>
              <a:t>你希望國家可以滿足你什麼願望</a:t>
            </a:r>
            <a:r>
              <a:rPr kumimoji="1" lang="zh-TW" altLang="en-US" dirty="0" smtClean="0"/>
              <a:t>，這個</a:t>
            </a:r>
            <a:r>
              <a:rPr kumimoji="1" lang="zh-TW" altLang="en-US" dirty="0"/>
              <a:t>願望必須是合理，且能夠實現的。藉此思考國家的職能為何</a:t>
            </a:r>
            <a:r>
              <a:rPr kumimoji="1" lang="zh-TW" altLang="en-US" dirty="0" smtClean="0"/>
              <a:t>，也提出為何你的願意是合理且是能夠實現的？為何目前國家還沒有實現</a:t>
            </a:r>
            <a:r>
              <a:rPr kumimoji="1" lang="en-US" altLang="zh-TW" dirty="0" smtClean="0"/>
              <a:t>?</a:t>
            </a:r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0C0091C-7ED0-EA40-9F7D-A4B4823EF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5816" y="1131590"/>
            <a:ext cx="4680520" cy="647774"/>
          </a:xfrm>
        </p:spPr>
        <p:txBody>
          <a:bodyPr/>
          <a:lstStyle/>
          <a:p>
            <a:r>
              <a:rPr kumimoji="1" lang="zh-TW" altLang="en-US" dirty="0"/>
              <a:t>如果國家是我的哆啦</a:t>
            </a:r>
            <a:r>
              <a:rPr kumimoji="1" lang="zh-TW" altLang="en" dirty="0"/>
              <a:t>Ａ</a:t>
            </a:r>
            <a:r>
              <a:rPr kumimoji="1" lang="zh-TW" altLang="en-US" dirty="0" smtClean="0"/>
              <a:t>夢</a:t>
            </a:r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F03FC7F-1367-7140-81CA-CDDED6C0EF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p.57</a:t>
            </a:r>
            <a:r>
              <a:rPr lang="zh-TW" altLang="en-US" dirty="0"/>
              <a:t>　</a:t>
            </a:r>
            <a:r>
              <a:rPr lang="zh-CN" altLang="en-US" dirty="0"/>
              <a:t>參</a:t>
            </a:r>
            <a:r>
              <a:rPr lang="zh-TW" altLang="en-US" dirty="0"/>
              <a:t>、多元身分認同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839600"/>
            <a:ext cx="2331048" cy="30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6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何者符合國家的職能：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警察維持治安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提供社會福利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維護生態環境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丁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經濟建設優先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5644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（甲乙丙）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563887" y="4519465"/>
            <a:ext cx="1728193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（甲乙丁）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835695" y="4523287"/>
            <a:ext cx="1584176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（乙丙丁）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436096" y="4525181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（甲丙丁）</a:t>
            </a:r>
          </a:p>
        </p:txBody>
      </p:sp>
    </p:spTree>
    <p:extLst>
      <p:ext uri="{BB962C8B-B14F-4D97-AF65-F5344CB8AC3E}">
        <p14:creationId xmlns:p14="http://schemas.microsoft.com/office/powerpoint/2010/main" val="118184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6876256" y="2787774"/>
            <a:ext cx="180020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0C19C2C5-381E-9B4F-9DD1-3EA47DAD4876}"/>
              </a:ext>
            </a:extLst>
          </p:cNvPr>
          <p:cNvSpPr/>
          <p:nvPr/>
        </p:nvSpPr>
        <p:spPr>
          <a:xfrm>
            <a:off x="1329862" y="3363838"/>
            <a:ext cx="446449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sp>
        <p:nvSpPr>
          <p:cNvPr id="22" name="圓角矩形圖說文字 21">
            <a:extLst>
              <a:ext uri="{FF2B5EF4-FFF2-40B4-BE49-F238E27FC236}">
                <a16:creationId xmlns:a16="http://schemas.microsoft.com/office/drawing/2014/main" id="{C099FE2C-ACD9-7446-BD77-2AB7B2F2A7E9}"/>
              </a:ext>
            </a:extLst>
          </p:cNvPr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何者符合國家的職能：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警察維持治安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提供社會福利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維護生態環境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丁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經濟建設優先</a:t>
            </a:r>
          </a:p>
        </p:txBody>
      </p: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43584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21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23" name="圓角矩形圖說文字 22">
            <a:extLst>
              <a:ext uri="{FF2B5EF4-FFF2-40B4-BE49-F238E27FC236}">
                <a16:creationId xmlns:a16="http://schemas.microsoft.com/office/drawing/2014/main" id="{FCDB0A1D-A4F6-554F-B482-C06F89B2B7A0}"/>
              </a:ext>
            </a:extLst>
          </p:cNvPr>
          <p:cNvSpPr/>
          <p:nvPr/>
        </p:nvSpPr>
        <p:spPr>
          <a:xfrm>
            <a:off x="6876256" y="2787774"/>
            <a:ext cx="180020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（乙丙丁）</a:t>
            </a:r>
          </a:p>
        </p:txBody>
      </p:sp>
      <p:sp>
        <p:nvSpPr>
          <p:cNvPr id="24" name="圓角矩形圖說文字 23">
            <a:extLst>
              <a:ext uri="{FF2B5EF4-FFF2-40B4-BE49-F238E27FC236}">
                <a16:creationId xmlns:a16="http://schemas.microsoft.com/office/drawing/2014/main" id="{A6793519-210F-5F46-847D-E9C0D773CB53}"/>
              </a:ext>
            </a:extLst>
          </p:cNvPr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何者符合國家的職能：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警察維持治安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提供社會福利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維護生態環境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丁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經濟建設優先</a:t>
            </a:r>
          </a:p>
        </p:txBody>
      </p:sp>
    </p:spTree>
    <p:extLst>
      <p:ext uri="{BB962C8B-B14F-4D97-AF65-F5344CB8AC3E}">
        <p14:creationId xmlns:p14="http://schemas.microsoft.com/office/powerpoint/2010/main" val="248061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C93C9EC2-6B18-AB4E-9943-B964243E9E79}"/>
              </a:ext>
            </a:extLst>
          </p:cNvPr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何者符合國家的職能：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警察維持治安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提供社會福利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維護生態環境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丁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經濟建設優先</a:t>
            </a:r>
          </a:p>
        </p:txBody>
      </p:sp>
      <p:sp>
        <p:nvSpPr>
          <p:cNvPr id="22" name="圓角矩形圖說文字 21">
            <a:extLst>
              <a:ext uri="{FF2B5EF4-FFF2-40B4-BE49-F238E27FC236}">
                <a16:creationId xmlns:a16="http://schemas.microsoft.com/office/drawing/2014/main" id="{4A2B9C63-2C86-834A-B045-E4A97DA4FCC3}"/>
              </a:ext>
            </a:extLst>
          </p:cNvPr>
          <p:cNvSpPr/>
          <p:nvPr/>
        </p:nvSpPr>
        <p:spPr>
          <a:xfrm>
            <a:off x="6876256" y="2787774"/>
            <a:ext cx="180020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（甲乙丁）</a:t>
            </a:r>
          </a:p>
        </p:txBody>
      </p:sp>
      <p:pic>
        <p:nvPicPr>
          <p:cNvPr id="23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F3BE76CE-A90C-C34E-930A-715B1C24F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57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42873A86-BF59-E24B-847F-6B2AB519D5DD}"/>
              </a:ext>
            </a:extLst>
          </p:cNvPr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何者符合國家的職能：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警察維持治安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提供社會福利 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維護生態環境 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丁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經濟建設優先</a:t>
            </a:r>
          </a:p>
        </p:txBody>
      </p:sp>
      <p:sp>
        <p:nvSpPr>
          <p:cNvPr id="23" name="圓角矩形圖說文字 22">
            <a:extLst>
              <a:ext uri="{FF2B5EF4-FFF2-40B4-BE49-F238E27FC236}">
                <a16:creationId xmlns:a16="http://schemas.microsoft.com/office/drawing/2014/main" id="{2ABB6338-B4B0-5E4C-A763-ADBC10F06CCE}"/>
              </a:ext>
            </a:extLst>
          </p:cNvPr>
          <p:cNvSpPr/>
          <p:nvPr/>
        </p:nvSpPr>
        <p:spPr>
          <a:xfrm>
            <a:off x="6876256" y="2787774"/>
            <a:ext cx="180020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（甲丙丁）</a:t>
            </a:r>
          </a:p>
        </p:txBody>
      </p:sp>
      <p:pic>
        <p:nvPicPr>
          <p:cNvPr id="24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4ED09451-8D90-BF43-9AC8-A09A4CC83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圓角矩形圖說文字 24">
            <a:extLst>
              <a:ext uri="{FF2B5EF4-FFF2-40B4-BE49-F238E27FC236}">
                <a16:creationId xmlns:a16="http://schemas.microsoft.com/office/drawing/2014/main" id="{5EED5BC5-3D7F-6B42-AAD2-0076B2A4E8C2}"/>
              </a:ext>
            </a:extLst>
          </p:cNvPr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16338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認同的重要基礎為何？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）保障多元身分認同（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）保障特定族群特權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）限縮少數群體權利（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）限縮優勢群體權利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5644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563887" y="4519465"/>
            <a:ext cx="1728193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835695" y="4523287"/>
            <a:ext cx="1584176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436096" y="4525181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373981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認同的重要基礎為何？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）保障多元身分認同（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）保障特定族群特權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）限縮少數群體權利（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）限縮優勢群體權利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9" name="圓角矩形圖說文字 8"/>
          <p:cNvSpPr/>
          <p:nvPr/>
        </p:nvSpPr>
        <p:spPr>
          <a:xfrm>
            <a:off x="1259632" y="3723878"/>
            <a:ext cx="5472608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2367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認同的重要基礎為何？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）保障多元身分認同（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）保障特定族群特權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）限縮少數群體權利（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）限縮優勢群體權利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pic>
        <p:nvPicPr>
          <p:cNvPr id="15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7" name="群組 16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19033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認同的重要基礎為何？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）保障多元身分認同（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）保障特定族群特權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）限縮少數群體權利（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）限縮優勢群體權利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pic>
        <p:nvPicPr>
          <p:cNvPr id="15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7" name="群組 16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1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584177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認同的重要基礎為何？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）保障多元身分認同（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）保障特定族群特權</a:t>
            </a: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）限縮少數群體權利（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）限縮優勢群體權利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pic>
        <p:nvPicPr>
          <p:cNvPr id="15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7" name="群組 16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96594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kumimoji="1"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財團法人台灣民意基金會。</a:t>
            </a:r>
            <a:r>
              <a:rPr lang="en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  <a:hlinkClick r:id="rId2"/>
              </a:rPr>
              <a:t>https://www.tpof.org/%E5%9C%96%E8%A1%A8%E5%88%86%E6%9E%90/%E5%8F%B0%E7%81%A3%E8%AA%8D%E5%90%8C%E8%88%872017%E5%8F%B0%E5%8C%97%E4%B8%96%E5%A4%A7%E9%81%8B2017%E5%B9%B48%E6%9C%8814%E6%97%A5/</a:t>
            </a:r>
            <a:endParaRPr lang="en" altLang="zh-TW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朱立倫打政績：推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《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國小有機營養午餐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》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至全國。壹週刊。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https://www.nextmag.com.tw/realtimenews/news/31151642</a:t>
            </a:r>
            <a:endParaRPr kumimoji="1"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盧素梅（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,11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日）。秋鬥贈「詐騙集團」　民進黨：加速推動相關政策與改革。三立新聞網。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https://www.setn.com/News.aspx?NewsID=202207</a:t>
            </a:r>
            <a:endParaRPr kumimoji="1"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衛生福利部中央健康保險署。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  <a:hlinkClick r:id="rId3"/>
              </a:rPr>
              <a:t>https://www.nhi.gov.tw/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購物塑膠袋擴大管制（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日）。行政院。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https://www.ey.gov.tw/Page/5B2FC62D288F4DB7/5097c30c-edc2-4ec9-85bf-c8b62d97e978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認識文化資產保存法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-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懶人包（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日）。文化部文化資產局。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https://www.boch.gov.tw/information_147_94712.html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客家電視。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http://www.hakkatv.org.tw/index.jsp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999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19983</TotalTime>
  <Words>3062</Words>
  <Application>Microsoft Office PowerPoint</Application>
  <PresentationFormat>如螢幕大小 (16:9)</PresentationFormat>
  <Paragraphs>320</Paragraphs>
  <Slides>66</Slides>
  <Notes>33</Notes>
  <HiddenSlides>7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66</vt:i4>
      </vt:variant>
    </vt:vector>
  </HeadingPairs>
  <TitlesOfParts>
    <vt:vector size="75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476</cp:revision>
  <dcterms:created xsi:type="dcterms:W3CDTF">2016-08-10T05:42:58Z</dcterms:created>
  <dcterms:modified xsi:type="dcterms:W3CDTF">2020-05-22T11:15:55Z</dcterms:modified>
</cp:coreProperties>
</file>