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  <p:sldMasterId id="2147483724" r:id="rId3"/>
  </p:sldMasterIdLst>
  <p:notesMasterIdLst>
    <p:notesMasterId r:id="rId100"/>
  </p:notesMasterIdLst>
  <p:handoutMasterIdLst>
    <p:handoutMasterId r:id="rId101"/>
  </p:handoutMasterIdLst>
  <p:sldIdLst>
    <p:sldId id="566" r:id="rId4"/>
    <p:sldId id="565" r:id="rId5"/>
    <p:sldId id="593" r:id="rId6"/>
    <p:sldId id="587" r:id="rId7"/>
    <p:sldId id="588" r:id="rId8"/>
    <p:sldId id="589" r:id="rId9"/>
    <p:sldId id="574" r:id="rId10"/>
    <p:sldId id="590" r:id="rId11"/>
    <p:sldId id="591" r:id="rId12"/>
    <p:sldId id="592" r:id="rId13"/>
    <p:sldId id="495" r:id="rId14"/>
    <p:sldId id="497" r:id="rId15"/>
    <p:sldId id="498" r:id="rId16"/>
    <p:sldId id="504" r:id="rId17"/>
    <p:sldId id="508" r:id="rId18"/>
    <p:sldId id="509" r:id="rId19"/>
    <p:sldId id="511" r:id="rId20"/>
    <p:sldId id="512" r:id="rId21"/>
    <p:sldId id="513" r:id="rId22"/>
    <p:sldId id="514" r:id="rId23"/>
    <p:sldId id="558" r:id="rId24"/>
    <p:sldId id="559" r:id="rId25"/>
    <p:sldId id="560" r:id="rId26"/>
    <p:sldId id="561" r:id="rId27"/>
    <p:sldId id="515" r:id="rId28"/>
    <p:sldId id="516" r:id="rId29"/>
    <p:sldId id="517" r:id="rId30"/>
    <p:sldId id="519" r:id="rId31"/>
    <p:sldId id="520" r:id="rId32"/>
    <p:sldId id="521" r:id="rId33"/>
    <p:sldId id="576" r:id="rId34"/>
    <p:sldId id="597" r:id="rId35"/>
    <p:sldId id="523" r:id="rId36"/>
    <p:sldId id="524" r:id="rId37"/>
    <p:sldId id="525" r:id="rId38"/>
    <p:sldId id="526" r:id="rId39"/>
    <p:sldId id="577" r:id="rId40"/>
    <p:sldId id="527" r:id="rId41"/>
    <p:sldId id="528" r:id="rId42"/>
    <p:sldId id="529" r:id="rId43"/>
    <p:sldId id="530" r:id="rId44"/>
    <p:sldId id="531" r:id="rId45"/>
    <p:sldId id="500" r:id="rId46"/>
    <p:sldId id="532" r:id="rId47"/>
    <p:sldId id="533" r:id="rId48"/>
    <p:sldId id="534" r:id="rId49"/>
    <p:sldId id="535" r:id="rId50"/>
    <p:sldId id="536" r:id="rId51"/>
    <p:sldId id="537" r:id="rId52"/>
    <p:sldId id="595" r:id="rId53"/>
    <p:sldId id="538" r:id="rId54"/>
    <p:sldId id="539" r:id="rId55"/>
    <p:sldId id="562" r:id="rId56"/>
    <p:sldId id="578" r:id="rId57"/>
    <p:sldId id="579" r:id="rId58"/>
    <p:sldId id="542" r:id="rId59"/>
    <p:sldId id="543" r:id="rId60"/>
    <p:sldId id="544" r:id="rId61"/>
    <p:sldId id="596" r:id="rId62"/>
    <p:sldId id="545" r:id="rId63"/>
    <p:sldId id="546" r:id="rId64"/>
    <p:sldId id="580" r:id="rId65"/>
    <p:sldId id="548" r:id="rId66"/>
    <p:sldId id="581" r:id="rId67"/>
    <p:sldId id="594" r:id="rId68"/>
    <p:sldId id="549" r:id="rId69"/>
    <p:sldId id="550" r:id="rId70"/>
    <p:sldId id="551" r:id="rId71"/>
    <p:sldId id="552" r:id="rId72"/>
    <p:sldId id="553" r:id="rId73"/>
    <p:sldId id="554" r:id="rId74"/>
    <p:sldId id="555" r:id="rId75"/>
    <p:sldId id="556" r:id="rId76"/>
    <p:sldId id="557" r:id="rId77"/>
    <p:sldId id="502" r:id="rId78"/>
    <p:sldId id="475" r:id="rId79"/>
    <p:sldId id="476" r:id="rId80"/>
    <p:sldId id="477" r:id="rId81"/>
    <p:sldId id="478" r:id="rId82"/>
    <p:sldId id="479" r:id="rId83"/>
    <p:sldId id="485" r:id="rId84"/>
    <p:sldId id="486" r:id="rId85"/>
    <p:sldId id="487" r:id="rId86"/>
    <p:sldId id="488" r:id="rId87"/>
    <p:sldId id="489" r:id="rId88"/>
    <p:sldId id="582" r:id="rId89"/>
    <p:sldId id="586" r:id="rId90"/>
    <p:sldId id="584" r:id="rId91"/>
    <p:sldId id="585" r:id="rId92"/>
    <p:sldId id="583" r:id="rId93"/>
    <p:sldId id="567" r:id="rId94"/>
    <p:sldId id="568" r:id="rId95"/>
    <p:sldId id="569" r:id="rId96"/>
    <p:sldId id="570" r:id="rId97"/>
    <p:sldId id="571" r:id="rId98"/>
    <p:sldId id="598" r:id="rId99"/>
  </p:sldIdLst>
  <p:sldSz cx="9144000" cy="5143500" type="screen16x9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10">
          <p15:clr>
            <a:srgbClr val="A4A3A4"/>
          </p15:clr>
        </p15:guide>
        <p15:guide id="4" orient="horz" pos="214">
          <p15:clr>
            <a:srgbClr val="A4A3A4"/>
          </p15:clr>
        </p15:guide>
        <p15:guide id="5" orient="horz" pos="441">
          <p15:clr>
            <a:srgbClr val="A4A3A4"/>
          </p15:clr>
        </p15:guide>
        <p15:guide id="6" orient="horz" pos="2845">
          <p15:clr>
            <a:srgbClr val="A4A3A4"/>
          </p15:clr>
        </p15:guide>
        <p15:guide id="7" pos="4740">
          <p15:clr>
            <a:srgbClr val="A4A3A4"/>
          </p15:clr>
        </p15:guide>
        <p15:guide id="8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6F4"/>
    <a:srgbClr val="A6C0FE"/>
    <a:srgbClr val="3C5A99"/>
    <a:srgbClr val="A18CD1"/>
    <a:srgbClr val="FBC2EB"/>
    <a:srgbClr val="F2F2F2"/>
    <a:srgbClr val="F68088"/>
    <a:srgbClr val="FFC000"/>
    <a:srgbClr val="FFFF00"/>
    <a:srgbClr val="A6C1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5" autoAdjust="0"/>
    <p:restoredTop sz="93724" autoAdjust="0"/>
  </p:normalViewPr>
  <p:slideViewPr>
    <p:cSldViewPr>
      <p:cViewPr varScale="1">
        <p:scale>
          <a:sx n="127" d="100"/>
          <a:sy n="127" d="100"/>
        </p:scale>
        <p:origin x="516" y="108"/>
      </p:cViewPr>
      <p:guideLst>
        <p:guide orient="horz" pos="1620"/>
        <p:guide pos="2880"/>
        <p:guide orient="horz" pos="2210"/>
        <p:guide orient="horz" pos="214"/>
        <p:guide orient="horz" pos="441"/>
        <p:guide orient="horz" pos="2845"/>
        <p:guide pos="4740"/>
        <p:guide pos="4014"/>
      </p:guideLst>
    </p:cSldViewPr>
  </p:slideViewPr>
  <p:outlineViewPr>
    <p:cViewPr>
      <p:scale>
        <a:sx n="33" d="100"/>
        <a:sy n="33" d="100"/>
      </p:scale>
      <p:origin x="0" y="4884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60216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8903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71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329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32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570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20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01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595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002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725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3860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6232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277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4493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7453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612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996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996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683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683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公共電視</a:t>
            </a:r>
            <a:r>
              <a:rPr lang="en-US" altLang="zh-TW" dirty="0" smtClean="0"/>
              <a:t>logo)</a:t>
            </a:r>
          </a:p>
          <a:p>
            <a:r>
              <a:rPr lang="zh-TW" altLang="en-US" dirty="0" smtClean="0"/>
              <a:t>公共電視文化事業基金會（</a:t>
            </a:r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3</a:t>
            </a:r>
            <a:r>
              <a:rPr lang="zh-TW" altLang="en-US" dirty="0" smtClean="0"/>
              <a:t>日）。維基百科。</a:t>
            </a:r>
          </a:p>
          <a:p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6</a:t>
            </a:r>
            <a:r>
              <a:rPr lang="zh-TW" altLang="en-US" dirty="0" smtClean="0"/>
              <a:t>日，取自</a:t>
            </a:r>
            <a:r>
              <a:rPr lang="en-US" altLang="zh-TW" dirty="0" smtClean="0"/>
              <a:t>https://zh.wikipedia.org/wiki/%E5%85%AC%E5%85%B1%E9%9B%BB%E8%A6%96%E6%96%87%E5%8C%96%E4%BA%8B%E6%A5%AD%E5%9F%BA%E9%87%91%E6%9C%83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zh-TW" altLang="en-US" dirty="0" smtClean="0"/>
              <a:t>中天電視</a:t>
            </a:r>
            <a:r>
              <a:rPr lang="en-US" altLang="zh-TW" dirty="0" smtClean="0"/>
              <a:t>Logo)</a:t>
            </a:r>
          </a:p>
          <a:p>
            <a:r>
              <a:rPr lang="zh-TW" altLang="en-US" dirty="0" smtClean="0"/>
              <a:t>中天電視（</a:t>
            </a:r>
            <a:r>
              <a:rPr lang="en-US" altLang="zh-TW" dirty="0" smtClean="0"/>
              <a:t>2018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12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25</a:t>
            </a:r>
            <a:r>
              <a:rPr lang="zh-TW" altLang="en-US" dirty="0" smtClean="0"/>
              <a:t>日）。維基百科。</a:t>
            </a:r>
          </a:p>
          <a:p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6</a:t>
            </a:r>
            <a:r>
              <a:rPr lang="zh-TW" altLang="en-US" dirty="0" smtClean="0"/>
              <a:t>日，取自</a:t>
            </a:r>
            <a:r>
              <a:rPr lang="en-US" altLang="zh-TW" dirty="0" smtClean="0"/>
              <a:t>https://zh.wikipedia.org/wiki/%E4%B8%AD%E5%A4%A9%E9%9B%BB%E8%A6%96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9040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6071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217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5229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90922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055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47299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492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866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86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866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86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38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594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9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773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877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348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87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1035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26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83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" name="群組 35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127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 smtClean="0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9" name="橢圓 3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28681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+mj-ea"/>
                <a:ea typeface="+mj-ea"/>
              </a:rPr>
              <a:t>5</a:t>
            </a:r>
            <a:r>
              <a:rPr lang="zh-TW" altLang="en-US" sz="1400" dirty="0" smtClean="0">
                <a:latin typeface="+mj-ea"/>
                <a:ea typeface="+mj-ea"/>
              </a:rPr>
              <a:t>分鐘</a:t>
            </a:r>
            <a:endParaRPr lang="zh-TW" altLang="en-US" sz="1400" dirty="0">
              <a:latin typeface="+mj-ea"/>
              <a:ea typeface="+mj-ea"/>
            </a:endParaRP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 smtClean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6230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 smtClean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12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97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624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9373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180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579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793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463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017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0349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23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15805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99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5887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4647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255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5897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751381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6213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48172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420154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01140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737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5154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66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043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739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4064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9645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09938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6239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29946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92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53" r:id="rId9"/>
    <p:sldLayoutId id="2147483685" r:id="rId10"/>
    <p:sldLayoutId id="2147483664" r:id="rId11"/>
    <p:sldLayoutId id="2147483654" r:id="rId12"/>
    <p:sldLayoutId id="2147483662" r:id="rId13"/>
    <p:sldLayoutId id="2147483663" r:id="rId14"/>
    <p:sldLayoutId id="2147483655" r:id="rId15"/>
    <p:sldLayoutId id="2147483656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528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783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6.xml"/><Relationship Id="rId3" Type="http://schemas.openxmlformats.org/officeDocument/2006/relationships/slide" Target="slide8.xml"/><Relationship Id="rId7" Type="http://schemas.openxmlformats.org/officeDocument/2006/relationships/image" Target="../media/image2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11" Type="http://schemas.openxmlformats.org/officeDocument/2006/relationships/slide" Target="slide4.xml"/><Relationship Id="rId5" Type="http://schemas.openxmlformats.org/officeDocument/2006/relationships/slide" Target="slide14.xml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Mfc2ne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44.xml"/><Relationship Id="rId5" Type="http://schemas.openxmlformats.org/officeDocument/2006/relationships/slide" Target="slide28.xml"/><Relationship Id="rId4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ltn.tw/Uus6EUP" TargetMode="Externa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slide" Target="slide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kZpSVIh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Ch08&#24433;&#29255;-&#19981;&#28415;&#36896;&#31070;&#12289;&#20551;&#26032;&#32862;&#37610;&#22825;&#33995;&#22320;&#12288;&#23416;&#29983;&#22296;&#39636;&#38598;&#32080;&#25269;&#21046;&#65288;01&#65306;48&#65289;.mp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2.png"/><Relationship Id="rId4" Type="http://schemas.openxmlformats.org/officeDocument/2006/relationships/slide" Target="slide5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slide" Target="slide5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slide" Target="slide5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slide" Target="slide5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ltn.tw/1xuPa1J" TargetMode="Externa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4Sfyby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Ch08&#24433;&#29255;-&#22025;&#32681;73&#27506;&#20844;&#27665;&#35352;&#32773;&#12288;&#25366;&#25496;&#22320;&#26041;&#20107;&#65288;02&#65306;46&#65289;.mp4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5.png"/><Relationship Id="rId4" Type="http://schemas.openxmlformats.org/officeDocument/2006/relationships/slide" Target="slide7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3.wdp"/><Relationship Id="rId4" Type="http://schemas.openxmlformats.org/officeDocument/2006/relationships/image" Target="../media/image6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3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80.xml"/><Relationship Id="rId5" Type="http://schemas.openxmlformats.org/officeDocument/2006/relationships/slide" Target="slide78.xml"/><Relationship Id="rId4" Type="http://schemas.openxmlformats.org/officeDocument/2006/relationships/slide" Target="slide7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90.xml"/><Relationship Id="rId5" Type="http://schemas.openxmlformats.org/officeDocument/2006/relationships/slide" Target="slide88.xml"/><Relationship Id="rId4" Type="http://schemas.openxmlformats.org/officeDocument/2006/relationships/slide" Target="slide8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9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" Target="slide95.xml"/><Relationship Id="rId5" Type="http://schemas.openxmlformats.org/officeDocument/2006/relationships/slide" Target="slide93.xml"/><Relationship Id="rId4" Type="http://schemas.openxmlformats.org/officeDocument/2006/relationships/slide" Target="slide9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microsoft.com/office/2007/relationships/hdphoto" Target="../media/hdphoto4.wdp"/><Relationship Id="rId4" Type="http://schemas.openxmlformats.org/officeDocument/2006/relationships/image" Target="../media/image74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0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 flip="none" rotWithShape="1">
            <a:gsLst>
              <a:gs pos="0">
                <a:srgbClr val="A18CD1"/>
              </a:gs>
              <a:gs pos="100000">
                <a:srgbClr val="FBC2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公共意見與</a:t>
            </a:r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 smtClean="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誰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代表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民意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6" name="橢圓 95">
            <a:hlinkClick r:id="rId11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6" name="圖片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6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台北星期天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Pinoy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Sunday 30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41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algn="just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馬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想像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1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67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移工在臺灣沒有完整的公民權利，如片中兩位主角未在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宵禁前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41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sz="2400" dirty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  <a:endParaRPr lang="zh-TW" altLang="en-US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  <a:endParaRPr lang="zh-TW" altLang="en-US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  <a:endParaRPr lang="zh-TW" altLang="en-US" dirty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14881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三隻小豬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just" hangingPunct="0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報報導「大野狼被活活烹煮而死」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，報導指出三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隻小豬不滿大野狼的欺負，為了保護自己將大野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狼殺害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，這樣的議題透過大眾媒體及社群網路，形成「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大野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狼是加害者」、「三隻小豬的行為值得同情」的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輿論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07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3680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隨後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媒體再度報導大野狼患有氣喘， 再次引起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網路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熱烈討論， 有人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認為有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氣喘怎麼可能吹倒三隻小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豬的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房子，更有人直接說就算沒有氣喘也吹不倒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21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80831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之後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警方調查發現，原來是三隻小豬繳不出房貸，所以殺害大野狼詐領保險金，有人覺得三隻小豬應接受制裁，也有人同情三隻小豬，進而引發社會對房貸政策的不滿，上街示威要求政府改變。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76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256144" cy="6477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現今</a:t>
            </a:r>
            <a:r>
              <a:rPr lang="zh-TW" altLang="en-US" dirty="0"/>
              <a:t>臺灣社會的意見</a:t>
            </a:r>
            <a:r>
              <a:rPr lang="zh-TW" altLang="en-US" dirty="0" smtClean="0"/>
              <a:t>形成是否</a:t>
            </a:r>
            <a:r>
              <a:rPr lang="zh-TW" altLang="en-US" dirty="0"/>
              <a:t>也是受</a:t>
            </a:r>
            <a:r>
              <a:rPr lang="zh-TW" altLang="en-US" dirty="0" smtClean="0"/>
              <a:t>媒體及社群網路</a:t>
            </a:r>
            <a:r>
              <a:rPr lang="zh-TW" altLang="en-US" dirty="0"/>
              <a:t>影響這麼深呢？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三隻小豬</a:t>
            </a:r>
          </a:p>
          <a:p>
            <a:endParaRPr lang="zh-TW" altLang="en-US" dirty="0"/>
          </a:p>
        </p:txBody>
      </p:sp>
      <p:sp>
        <p:nvSpPr>
          <p:cNvPr id="7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9632" y="339502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p.58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9110"/>
          <a:stretch/>
        </p:blipFill>
        <p:spPr>
          <a:xfrm>
            <a:off x="5868144" y="1738484"/>
            <a:ext cx="2232248" cy="318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9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12365" r="7263"/>
          <a:stretch/>
        </p:blipFill>
        <p:spPr>
          <a:xfrm>
            <a:off x="5570130" y="1987626"/>
            <a:ext cx="2808312" cy="1800000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886122" cy="3036406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spc="0" dirty="0"/>
              <a:t>一老闆娘在自己的</a:t>
            </a:r>
            <a:r>
              <a:rPr lang="zh-TW" altLang="en-US" spc="0" dirty="0" smtClean="0"/>
              <a:t>市場「任意妄為」、</a:t>
            </a:r>
            <a:r>
              <a:rPr lang="zh-TW" altLang="en-US" spc="0" dirty="0"/>
              <a:t>看似欺壓攤販的視頻被上傳網路，</a:t>
            </a:r>
            <a:r>
              <a:rPr lang="zh-TW" altLang="en-US" spc="0" dirty="0" smtClean="0"/>
              <a:t>引發</a:t>
            </a:r>
            <a:r>
              <a:rPr lang="zh-TW" altLang="en-US" spc="0" dirty="0"/>
              <a:t>「</a:t>
            </a:r>
            <a:r>
              <a:rPr lang="zh-TW" altLang="en-US" spc="0" dirty="0" smtClean="0"/>
              <a:t>鍵盤俠」的</a:t>
            </a:r>
            <a:r>
              <a:rPr lang="zh-TW" altLang="en-US" spc="0" dirty="0"/>
              <a:t>人</a:t>
            </a:r>
            <a:r>
              <a:rPr lang="zh-TW" altLang="en-US" spc="0" dirty="0" smtClean="0"/>
              <a:t>肉搜索和</a:t>
            </a:r>
            <a:r>
              <a:rPr lang="zh-TW" altLang="en-US" spc="0" dirty="0"/>
              <a:t>肆意辱駡。而真相其實是</a:t>
            </a:r>
            <a:r>
              <a:rPr lang="en-US" altLang="zh-TW" spc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pc="0" dirty="0" smtClean="0"/>
              <a:t>不要</a:t>
            </a:r>
            <a:r>
              <a:rPr lang="zh-TW" altLang="en-US" spc="0" dirty="0"/>
              <a:t>僅憑一面之詞去評價任何人</a:t>
            </a:r>
            <a:r>
              <a:rPr lang="zh-TW" altLang="en-US" spc="0" dirty="0" smtClean="0"/>
              <a:t>！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菜市場包租</a:t>
            </a:r>
            <a:r>
              <a:rPr lang="zh-TW" altLang="en-US" dirty="0" smtClean="0"/>
              <a:t>婆</a:t>
            </a:r>
            <a:endParaRPr lang="en-US" altLang="zh-TW" dirty="0"/>
          </a:p>
        </p:txBody>
      </p:sp>
      <p:grpSp>
        <p:nvGrpSpPr>
          <p:cNvPr id="6" name="群組 5"/>
          <p:cNvGrpSpPr/>
          <p:nvPr/>
        </p:nvGrpSpPr>
        <p:grpSpPr>
          <a:xfrm>
            <a:off x="6568260" y="2504674"/>
            <a:ext cx="812051" cy="7659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2435" y="2931791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498122" y="3857271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th-TH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เจ๊ดาตลาด</a:t>
            </a:r>
            <a:r>
              <a:rPr lang="th-TH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แตก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菜市場包租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婆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(05:04)</a:t>
            </a:r>
          </a:p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CP ALL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6002176" y="3256111"/>
            <a:ext cx="209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你覺得影片中想呈現媒體的什麼特性？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在你生活經驗中是否有類似的情況發生呢？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你認為現今臺灣社會公共意見的形成，是否也受到傳播媒體的影響呢？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菜市場包租婆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67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p.59</a:t>
            </a:r>
            <a:r>
              <a:rPr lang="zh-TW" altLang="en-US" dirty="0" smtClean="0"/>
              <a:t>　壹</a:t>
            </a:r>
            <a:r>
              <a:rPr lang="zh-TW" altLang="en-US" dirty="0"/>
              <a:t>、</a:t>
            </a:r>
            <a:r>
              <a:rPr lang="zh-TW" altLang="en-US" dirty="0" smtClean="0"/>
              <a:t>公共意見的形成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07654"/>
            <a:ext cx="7560766" cy="576064"/>
          </a:xfrm>
        </p:spPr>
        <p:txBody>
          <a:bodyPr>
            <a:noAutofit/>
          </a:bodyPr>
          <a:lstStyle/>
          <a:p>
            <a:r>
              <a:rPr lang="zh-TW" altLang="en-US" b="1" dirty="0" smtClean="0">
                <a:solidFill>
                  <a:srgbClr val="3C5A99"/>
                </a:solidFill>
              </a:rPr>
              <a:t>第壹節　公共意見的形成</a:t>
            </a:r>
            <a:endParaRPr lang="en-US" altLang="zh-TW" b="1" dirty="0" smtClean="0">
              <a:solidFill>
                <a:srgbClr val="3C5A99"/>
              </a:solidFill>
            </a:endParaRPr>
          </a:p>
          <a:p>
            <a:r>
              <a:rPr lang="zh-TW" altLang="en-US" sz="2800" b="1" dirty="0" smtClean="0">
                <a:solidFill>
                  <a:srgbClr val="3C5A99"/>
                </a:solidFill>
                <a:hlinkClick r:id="rId3" action="ppaction://hlinksldjump"/>
              </a:rPr>
              <a:t>一</a:t>
            </a:r>
            <a:r>
              <a:rPr lang="zh-TW" altLang="en-US" sz="2800" b="1" dirty="0">
                <a:solidFill>
                  <a:srgbClr val="3C5A99"/>
                </a:solidFill>
                <a:hlinkClick r:id="rId3" action="ppaction://hlinksldjump"/>
              </a:rPr>
              <a:t>、公共意見與民主</a:t>
            </a:r>
            <a:endParaRPr lang="zh-TW" altLang="en-US" sz="2800" b="1" dirty="0">
              <a:solidFill>
                <a:srgbClr val="3C5A99"/>
              </a:solidFill>
            </a:endParaRPr>
          </a:p>
          <a:p>
            <a:r>
              <a:rPr lang="zh-TW" altLang="en-US" sz="2800" b="1" dirty="0" smtClean="0">
                <a:solidFill>
                  <a:srgbClr val="3C5A99"/>
                </a:solidFill>
                <a:hlinkClick r:id="rId4" action="ppaction://hlinksldjump"/>
              </a:rPr>
              <a:t>二</a:t>
            </a:r>
            <a:r>
              <a:rPr lang="zh-TW" altLang="en-US" sz="2800" b="1" dirty="0">
                <a:solidFill>
                  <a:srgbClr val="3C5A99"/>
                </a:solidFill>
                <a:hlinkClick r:id="rId4" action="ppaction://hlinksldjump"/>
              </a:rPr>
              <a:t>、網路社群媒體的影響力</a:t>
            </a:r>
            <a:endParaRPr lang="zh-TW" altLang="en-US" sz="2800" b="1" dirty="0">
              <a:solidFill>
                <a:srgbClr val="3C5A99"/>
              </a:solidFill>
            </a:endParaRPr>
          </a:p>
          <a:p>
            <a:r>
              <a:rPr lang="zh-TW" altLang="en-US" sz="2800" b="1" dirty="0" smtClean="0">
                <a:solidFill>
                  <a:srgbClr val="3C5A99"/>
                </a:solidFill>
                <a:hlinkClick r:id="rId5" action="ppaction://hlinksldjump"/>
              </a:rPr>
              <a:t>三</a:t>
            </a:r>
            <a:r>
              <a:rPr lang="zh-TW" altLang="en-US" sz="2800" b="1" dirty="0">
                <a:solidFill>
                  <a:srgbClr val="3C5A99"/>
                </a:solidFill>
                <a:hlinkClick r:id="rId5" action="ppaction://hlinksldjump"/>
              </a:rPr>
              <a:t>、言論自由、媒體與閱聽人</a:t>
            </a:r>
            <a:endParaRPr lang="zh-TW" altLang="en-US" sz="2800" b="1" dirty="0">
              <a:solidFill>
                <a:srgbClr val="3C5A99"/>
              </a:solidFill>
            </a:endParaRPr>
          </a:p>
          <a:p>
            <a:r>
              <a:rPr lang="zh-TW" altLang="en-US" sz="2800" b="1" dirty="0" smtClean="0">
                <a:solidFill>
                  <a:srgbClr val="3C5A99"/>
                </a:solidFill>
                <a:hlinkClick r:id="rId6" action="ppaction://hlinksldjump"/>
              </a:rPr>
              <a:t>四</a:t>
            </a:r>
            <a:r>
              <a:rPr lang="zh-TW" altLang="en-US" sz="2800" b="1" dirty="0">
                <a:solidFill>
                  <a:srgbClr val="3C5A99"/>
                </a:solidFill>
                <a:hlinkClick r:id="rId6" action="ppaction://hlinksldjump"/>
              </a:rPr>
              <a:t>、媒體識讀</a:t>
            </a:r>
            <a:r>
              <a:rPr lang="zh-TW" altLang="en-US" sz="2800" b="1" dirty="0" smtClean="0">
                <a:solidFill>
                  <a:srgbClr val="3C5A99"/>
                </a:solidFill>
                <a:hlinkClick r:id="rId6" action="ppaction://hlinksldjump"/>
              </a:rPr>
              <a:t>與媒體監督</a:t>
            </a:r>
            <a:endParaRPr lang="zh-TW" altLang="en-US" sz="2800" b="1" dirty="0">
              <a:solidFill>
                <a:srgbClr val="3C5A99"/>
              </a:solidFill>
            </a:endParaRPr>
          </a:p>
          <a:p>
            <a:endParaRPr lang="zh-TW" altLang="en-US" sz="2800" b="1" dirty="0">
              <a:solidFill>
                <a:srgbClr val="3C5A99"/>
              </a:solidFill>
            </a:endParaRPr>
          </a:p>
          <a:p>
            <a:endParaRPr lang="en-US" altLang="zh-TW" sz="2800" dirty="0" smtClean="0"/>
          </a:p>
          <a:p>
            <a:endParaRPr lang="en-US" altLang="zh-TW" sz="2800" dirty="0"/>
          </a:p>
          <a:p>
            <a:endParaRPr lang="zh-TW" altLang="en-US" sz="2800" dirty="0"/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289456"/>
            <a:ext cx="2016224" cy="27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p.59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一</a:t>
            </a:r>
            <a:r>
              <a:rPr lang="zh-TW" altLang="en-US" b="1" dirty="0"/>
              <a:t>、公共意見與</a:t>
            </a:r>
            <a:r>
              <a:rPr lang="zh-TW" altLang="en-US" b="1" dirty="0" smtClean="0"/>
              <a:t>民主</a:t>
            </a:r>
            <a:endParaRPr lang="zh-TW" altLang="en-US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b="1" dirty="0" smtClean="0">
                <a:solidFill>
                  <a:srgbClr val="3C5A99"/>
                </a:solidFill>
              </a:rPr>
              <a:t>何謂公共意見（</a:t>
            </a:r>
            <a:r>
              <a:rPr lang="en-US" altLang="zh-TW" b="1" dirty="0" smtClean="0">
                <a:solidFill>
                  <a:srgbClr val="3C5A99"/>
                </a:solidFill>
              </a:rPr>
              <a:t>Public Opinion</a:t>
            </a:r>
            <a:r>
              <a:rPr lang="zh-TW" altLang="en-US" b="1" dirty="0" smtClean="0">
                <a:solidFill>
                  <a:srgbClr val="3C5A99"/>
                </a:solidFill>
              </a:rPr>
              <a:t>）？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 smtClean="0">
                <a:solidFill>
                  <a:schemeClr val="tx1"/>
                </a:solidFill>
              </a:rPr>
              <a:t>指社會中的特定群體，在某一段時間中，對於特定公共議題的各種看法與意見。我們常用</a:t>
            </a:r>
            <a:r>
              <a:rPr lang="zh-TW" altLang="en-US" b="1" dirty="0" smtClean="0">
                <a:solidFill>
                  <a:srgbClr val="FF495C"/>
                </a:solidFill>
              </a:rPr>
              <a:t>「民意」</a:t>
            </a:r>
            <a:r>
              <a:rPr lang="zh-TW" altLang="en-US" dirty="0" smtClean="0">
                <a:solidFill>
                  <a:schemeClr val="tx1"/>
                </a:solidFill>
              </a:rPr>
              <a:t>稱之。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0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19748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p.59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一</a:t>
            </a:r>
            <a:r>
              <a:rPr lang="zh-TW" altLang="en-US" b="1" dirty="0"/>
              <a:t>、公共意見與</a:t>
            </a:r>
            <a:r>
              <a:rPr lang="zh-TW" altLang="en-US" b="1" dirty="0" smtClean="0"/>
              <a:t>民主</a:t>
            </a:r>
            <a:endParaRPr lang="zh-TW" altLang="en-US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zh-TW" altLang="en-US" b="1" dirty="0">
                <a:solidFill>
                  <a:srgbClr val="3C5A99"/>
                </a:solidFill>
              </a:rPr>
              <a:t>何謂公共意見（</a:t>
            </a:r>
            <a:r>
              <a:rPr lang="en-US" altLang="zh-TW" b="1" dirty="0">
                <a:solidFill>
                  <a:srgbClr val="3C5A99"/>
                </a:solidFill>
              </a:rPr>
              <a:t>Public Opinion</a:t>
            </a:r>
            <a:r>
              <a:rPr lang="zh-TW" altLang="en-US" b="1" dirty="0">
                <a:solidFill>
                  <a:srgbClr val="3C5A99"/>
                </a:solidFill>
              </a:rPr>
              <a:t>）？</a:t>
            </a:r>
          </a:p>
          <a:p>
            <a:pPr marL="514350" indent="-514350" algn="just" hangingPunct="0">
              <a:buFont typeface="+mj-lt"/>
              <a:buAutoNum type="arabicPeriod" startAt="2"/>
            </a:pPr>
            <a:r>
              <a:rPr lang="zh-TW" altLang="en-US" dirty="0"/>
              <a:t>學校中，學生有權參與學校公共事務的討論，且每一種不同的聲音應該都要被重視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514350" indent="-514350" algn="just" hangingPunct="0">
              <a:buFont typeface="+mj-lt"/>
              <a:buAutoNum type="arabicPeriod" startAt="2"/>
            </a:pPr>
            <a:r>
              <a:rPr lang="zh-TW" altLang="en-US" dirty="0"/>
              <a:t>民主國家中，民主實踐離不開公共參與</a:t>
            </a:r>
            <a:r>
              <a:rPr lang="zh-TW" altLang="en-US" dirty="0" smtClean="0"/>
              <a:t>，而公共</a:t>
            </a:r>
            <a:r>
              <a:rPr lang="zh-TW" altLang="en-US" dirty="0"/>
              <a:t>意見的表達就是公共</a:t>
            </a:r>
            <a:r>
              <a:rPr lang="zh-TW" altLang="en-US" dirty="0" smtClean="0"/>
              <a:t>參與。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95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 smtClean="0"/>
              <a:t>公共意見</a:t>
            </a:r>
            <a:endParaRPr lang="en-US" altLang="zh-TW" dirty="0" smtClean="0"/>
          </a:p>
          <a:p>
            <a:r>
              <a:rPr lang="zh-TW" altLang="en-US" dirty="0" smtClean="0"/>
              <a:t>形成的方式</a:t>
            </a:r>
            <a:endParaRPr lang="zh-TW" altLang="en-US" dirty="0"/>
          </a:p>
        </p:txBody>
      </p:sp>
      <p:grpSp>
        <p:nvGrpSpPr>
          <p:cNvPr id="6" name="群組 5"/>
          <p:cNvGrpSpPr/>
          <p:nvPr/>
        </p:nvGrpSpPr>
        <p:grpSpPr>
          <a:xfrm>
            <a:off x="395536" y="0"/>
            <a:ext cx="5760640" cy="5143500"/>
            <a:chOff x="395536" y="0"/>
            <a:chExt cx="5760640" cy="5143500"/>
          </a:xfrm>
        </p:grpSpPr>
        <p:sp>
          <p:nvSpPr>
            <p:cNvPr id="5" name="矩形 4"/>
            <p:cNvSpPr/>
            <p:nvPr/>
          </p:nvSpPr>
          <p:spPr>
            <a:xfrm>
              <a:off x="395536" y="0"/>
              <a:ext cx="576064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536" y="347945"/>
              <a:ext cx="5760640" cy="4447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364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隨著科技的進步，網路社群的發展日新月異，常見的網路社群媒體包含</a:t>
            </a:r>
            <a:r>
              <a:rPr lang="en-US" altLang="zh-TW" dirty="0"/>
              <a:t>Facebook</a:t>
            </a:r>
            <a:r>
              <a:rPr lang="zh-TW" altLang="en-US" dirty="0" smtClean="0"/>
              <a:t>、</a:t>
            </a:r>
            <a:r>
              <a:rPr lang="en-US" altLang="zh-TW" dirty="0" smtClean="0"/>
              <a:t>Line</a:t>
            </a:r>
            <a:r>
              <a:rPr lang="zh-TW" altLang="en-US" dirty="0"/>
              <a:t>、</a:t>
            </a:r>
            <a:r>
              <a:rPr lang="en-US" altLang="zh-TW" dirty="0" smtClean="0"/>
              <a:t>Instagram</a:t>
            </a:r>
            <a:r>
              <a:rPr lang="zh-TW" altLang="en-US" dirty="0" smtClean="0"/>
              <a:t>、</a:t>
            </a:r>
            <a:r>
              <a:rPr lang="en-US" altLang="zh-TW" dirty="0"/>
              <a:t>Twitter</a:t>
            </a:r>
            <a:r>
              <a:rPr lang="zh-TW" altLang="en-US" dirty="0" smtClean="0"/>
              <a:t>、</a:t>
            </a:r>
            <a:r>
              <a:rPr lang="en-US" altLang="zh-TW" dirty="0" err="1"/>
              <a:t>P</a:t>
            </a:r>
            <a:r>
              <a:rPr lang="en-US" altLang="zh-TW" dirty="0" err="1" smtClean="0"/>
              <a:t>lurk</a:t>
            </a:r>
            <a:r>
              <a:rPr lang="zh-TW" altLang="en-US" dirty="0"/>
              <a:t>、</a:t>
            </a:r>
            <a:r>
              <a:rPr lang="en-US" altLang="zh-TW" dirty="0"/>
              <a:t>Google+ </a:t>
            </a:r>
            <a:r>
              <a:rPr lang="zh-TW" altLang="en-US" dirty="0"/>
              <a:t>。</a:t>
            </a:r>
          </a:p>
          <a:p>
            <a:pPr algn="just"/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611560" y="3795886"/>
            <a:ext cx="5931580" cy="560983"/>
            <a:chOff x="1638988" y="4103024"/>
            <a:chExt cx="5931580" cy="560983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988" y="4103024"/>
              <a:ext cx="560983" cy="560983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0672" y="4103024"/>
              <a:ext cx="560983" cy="560983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5128" y="4103024"/>
              <a:ext cx="560983" cy="560983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3444" y="4103024"/>
              <a:ext cx="560983" cy="560983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216" y="4103024"/>
              <a:ext cx="560983" cy="560983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2356" y="4103024"/>
              <a:ext cx="560983" cy="560983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900" y="4103024"/>
              <a:ext cx="560983" cy="560983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9585" y="4103024"/>
              <a:ext cx="560983" cy="560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018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467544" y="2305532"/>
            <a:ext cx="7848872" cy="2642482"/>
          </a:xfrm>
        </p:spPr>
        <p:txBody>
          <a:bodyPr>
            <a:noAutofit/>
          </a:bodyPr>
          <a:lstStyle/>
          <a:p>
            <a:pPr marL="514350" indent="-514350" algn="just" hangingPunct="0">
              <a:buFont typeface="+mj-lt"/>
              <a:buAutoNum type="arabicPeriod"/>
            </a:pPr>
            <a:r>
              <a:rPr lang="zh-TW" altLang="zh-TW" spc="0" dirty="0" smtClean="0"/>
              <a:t>多種</a:t>
            </a:r>
            <a:r>
              <a:rPr lang="zh-TW" altLang="zh-TW" spc="0" dirty="0"/>
              <a:t>型態及介面，</a:t>
            </a:r>
            <a:r>
              <a:rPr lang="zh-TW" altLang="zh-TW" spc="0" dirty="0" smtClean="0"/>
              <a:t>可滿足</a:t>
            </a:r>
            <a:r>
              <a:rPr lang="zh-TW" altLang="zh-TW" spc="0" dirty="0"/>
              <a:t>不同使用者的</a:t>
            </a:r>
            <a:r>
              <a:rPr lang="zh-TW" altLang="zh-TW" spc="0" dirty="0" smtClean="0"/>
              <a:t>需求</a:t>
            </a:r>
            <a:r>
              <a:rPr lang="zh-TW" altLang="en-US" spc="0" dirty="0" smtClean="0"/>
              <a:t>。</a:t>
            </a:r>
            <a:endParaRPr lang="zh-TW" altLang="en-US" kern="0" spc="0" dirty="0"/>
          </a:p>
          <a:p>
            <a:pPr marL="514350" indent="-514350" algn="just" hangingPunct="0">
              <a:buFont typeface="+mj-lt"/>
              <a:buAutoNum type="arabicPeriod"/>
            </a:pPr>
            <a:r>
              <a:rPr lang="zh-TW" altLang="zh-TW" spc="0" dirty="0"/>
              <a:t>便宜、甚至免費，加上容易學習，障礙</a:t>
            </a:r>
            <a:r>
              <a:rPr lang="zh-TW" altLang="zh-TW" spc="0" dirty="0" smtClean="0"/>
              <a:t>低</a:t>
            </a:r>
            <a:r>
              <a:rPr lang="zh-TW" altLang="en-US" spc="0" dirty="0" smtClean="0"/>
              <a:t>。</a:t>
            </a:r>
            <a:endParaRPr lang="en-US" altLang="zh-CN" kern="0" spc="0" dirty="0"/>
          </a:p>
          <a:p>
            <a:pPr marL="514350" indent="-514350" algn="just" hangingPunct="0">
              <a:buFont typeface="+mj-lt"/>
              <a:buAutoNum type="arabicPeriod"/>
            </a:pPr>
            <a:r>
              <a:rPr lang="zh-TW" altLang="zh-TW" spc="0" dirty="0"/>
              <a:t>訊息往來即時，短時間可獲得多元且大量的</a:t>
            </a:r>
            <a:r>
              <a:rPr lang="zh-TW" altLang="zh-TW" spc="0" dirty="0" smtClean="0"/>
              <a:t>資訊</a:t>
            </a:r>
            <a:r>
              <a:rPr lang="zh-TW" altLang="en-US" spc="0" dirty="0" smtClean="0"/>
              <a:t>。</a:t>
            </a:r>
            <a:endParaRPr lang="zh-TW" altLang="en-US" kern="0" spc="0" dirty="0"/>
          </a:p>
        </p:txBody>
      </p:sp>
    </p:spTree>
    <p:extLst>
      <p:ext uri="{BB962C8B-B14F-4D97-AF65-F5344CB8AC3E}">
        <p14:creationId xmlns:p14="http://schemas.microsoft.com/office/powerpoint/2010/main" val="6402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024262" cy="2592288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　 </a:t>
            </a:r>
            <a:r>
              <a:rPr lang="zh-TW" altLang="en-US" dirty="0" smtClean="0">
                <a:solidFill>
                  <a:srgbClr val="256EFF"/>
                </a:solidFill>
              </a:rPr>
              <a:t>正面影響</a:t>
            </a:r>
            <a:r>
              <a:rPr lang="zh-TW" altLang="en-US" dirty="0" smtClean="0">
                <a:solidFill>
                  <a:srgbClr val="3DDC97"/>
                </a:solidFill>
              </a:rPr>
              <a:t>　</a:t>
            </a:r>
            <a:r>
              <a:rPr lang="zh-TW" altLang="en-US" dirty="0" smtClean="0"/>
              <a:t>　　　　</a:t>
            </a:r>
            <a:endParaRPr lang="zh-TW" alt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訊息多元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避免壟斷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資訊透明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推動公民運動</a:t>
            </a:r>
          </a:p>
          <a:p>
            <a:endParaRPr lang="zh-TW" altLang="en-US" dirty="0"/>
          </a:p>
        </p:txBody>
      </p:sp>
      <p:sp>
        <p:nvSpPr>
          <p:cNvPr id="5" name="內容版面配置區 3"/>
          <p:cNvSpPr txBox="1">
            <a:spLocks/>
          </p:cNvSpPr>
          <p:nvPr/>
        </p:nvSpPr>
        <p:spPr>
          <a:xfrm>
            <a:off x="3779986" y="2355726"/>
            <a:ext cx="3096270" cy="259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solidFill>
                  <a:srgbClr val="FF495C"/>
                </a:solidFill>
              </a:rPr>
              <a:t>     負面</a:t>
            </a:r>
            <a:r>
              <a:rPr lang="zh-TW" altLang="en-US" dirty="0">
                <a:solidFill>
                  <a:srgbClr val="FF495C"/>
                </a:solidFill>
              </a:rPr>
              <a:t>影響</a:t>
            </a:r>
          </a:p>
          <a:p>
            <a:pPr marL="444500" indent="-444500">
              <a:buFont typeface="Arial" panose="020B0604020202020204" pitchFamily="34" charset="0"/>
              <a:buChar char="•"/>
            </a:pPr>
            <a:r>
              <a:rPr lang="zh-TW" altLang="en-US" dirty="0" smtClean="0"/>
              <a:t>網路霸凌</a:t>
            </a:r>
            <a:endParaRPr lang="zh-TW" alt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人肉</a:t>
            </a:r>
            <a:r>
              <a:rPr lang="zh-TW" altLang="en-US" dirty="0" smtClean="0"/>
              <a:t>搜索</a:t>
            </a:r>
            <a:endParaRPr lang="en-US" altLang="zh-TW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騙</a:t>
            </a:r>
            <a:r>
              <a:rPr lang="zh-TW" altLang="en-US" dirty="0"/>
              <a:t>點閱</a:t>
            </a:r>
            <a:r>
              <a:rPr lang="zh-TW" altLang="en-US" dirty="0" smtClean="0"/>
              <a:t>率</a:t>
            </a:r>
            <a:endParaRPr lang="en-US" altLang="zh-TW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案件</a:t>
            </a:r>
            <a:r>
              <a:rPr lang="zh-TW" altLang="en-US" dirty="0"/>
              <a:t>未審先判</a:t>
            </a:r>
          </a:p>
        </p:txBody>
      </p:sp>
    </p:spTree>
    <p:extLst>
      <p:ext uri="{BB962C8B-B14F-4D97-AF65-F5344CB8AC3E}">
        <p14:creationId xmlns:p14="http://schemas.microsoft.com/office/powerpoint/2010/main" val="346845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672334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>
                <a:solidFill>
                  <a:srgbClr val="256EFF"/>
                </a:solidFill>
              </a:rPr>
              <a:t>正面</a:t>
            </a:r>
            <a:r>
              <a:rPr lang="zh-TW" altLang="en-US" dirty="0" smtClean="0">
                <a:solidFill>
                  <a:srgbClr val="256EFF"/>
                </a:solidFill>
              </a:rPr>
              <a:t>影響</a:t>
            </a:r>
            <a:r>
              <a:rPr lang="en-US" altLang="zh-TW" dirty="0" smtClean="0">
                <a:solidFill>
                  <a:srgbClr val="256EFF"/>
                </a:solidFill>
              </a:rPr>
              <a:t>—</a:t>
            </a:r>
            <a:r>
              <a:rPr lang="zh-TW" altLang="en-US" dirty="0" smtClean="0">
                <a:solidFill>
                  <a:srgbClr val="256EFF"/>
                </a:solidFill>
              </a:rPr>
              <a:t>避免壟斷</a:t>
            </a:r>
            <a:r>
              <a:rPr lang="zh-TW" altLang="en-US" dirty="0" smtClean="0"/>
              <a:t>集結</a:t>
            </a:r>
            <a:r>
              <a:rPr lang="zh-TW" altLang="en-US" dirty="0"/>
              <a:t>社會力量</a:t>
            </a:r>
            <a:r>
              <a:rPr lang="zh-TW" altLang="en-US" dirty="0" smtClean="0"/>
              <a:t>，監督</a:t>
            </a:r>
            <a:r>
              <a:rPr lang="zh-TW" altLang="en-US" dirty="0"/>
              <a:t>政府與媒體</a:t>
            </a:r>
            <a:r>
              <a:rPr lang="zh-TW" altLang="en-US" dirty="0" smtClean="0"/>
              <a:t>。右圖</a:t>
            </a:r>
            <a:r>
              <a:rPr lang="zh-TW" altLang="en-US" dirty="0"/>
              <a:t>為</a:t>
            </a:r>
            <a:r>
              <a:rPr lang="en-US" altLang="zh-TW" dirty="0" smtClean="0"/>
              <a:t>2012</a:t>
            </a:r>
            <a:r>
              <a:rPr lang="zh-TW" altLang="en-US" dirty="0" smtClean="0"/>
              <a:t>年</a:t>
            </a:r>
            <a:r>
              <a:rPr lang="zh-TW" altLang="en-US" dirty="0"/>
              <a:t>反媒體</a:t>
            </a:r>
            <a:r>
              <a:rPr lang="zh-TW" altLang="en-US" dirty="0" smtClean="0"/>
              <a:t>壟斷大</a:t>
            </a:r>
            <a:r>
              <a:rPr lang="zh-TW" altLang="en-US" dirty="0"/>
              <a:t>遊行。</a:t>
            </a:r>
          </a:p>
          <a:p>
            <a:pPr algn="just"/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435461"/>
            <a:ext cx="3555080" cy="22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9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672334" cy="2448272"/>
          </a:xfrm>
        </p:spPr>
        <p:txBody>
          <a:bodyPr/>
          <a:lstStyle/>
          <a:p>
            <a:pPr algn="just" hangingPunct="0"/>
            <a:r>
              <a:rPr lang="zh-TW" altLang="en-US" dirty="0">
                <a:solidFill>
                  <a:srgbClr val="256EFF"/>
                </a:solidFill>
              </a:rPr>
              <a:t>正面</a:t>
            </a:r>
            <a:r>
              <a:rPr lang="zh-TW" altLang="en-US" dirty="0" smtClean="0">
                <a:solidFill>
                  <a:srgbClr val="256EFF"/>
                </a:solidFill>
              </a:rPr>
              <a:t>影響</a:t>
            </a:r>
            <a:r>
              <a:rPr lang="en-US" altLang="zh-TW" dirty="0" smtClean="0">
                <a:solidFill>
                  <a:srgbClr val="256EFF"/>
                </a:solidFill>
              </a:rPr>
              <a:t>—</a:t>
            </a:r>
            <a:r>
              <a:rPr lang="zh-TW" altLang="en-US" dirty="0" smtClean="0">
                <a:solidFill>
                  <a:srgbClr val="256EFF"/>
                </a:solidFill>
              </a:rPr>
              <a:t>資訊透明</a:t>
            </a:r>
            <a:r>
              <a:rPr lang="zh-TW" altLang="en-US" dirty="0" smtClean="0"/>
              <a:t>即時</a:t>
            </a:r>
            <a:r>
              <a:rPr lang="zh-TW" altLang="en-US" dirty="0"/>
              <a:t>傳遞訊息，使資訊透明，讓民眾了解立法過程，有效監督。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785" y="2451262"/>
            <a:ext cx="3748181" cy="22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4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672334" cy="2448272"/>
          </a:xfrm>
        </p:spPr>
        <p:txBody>
          <a:bodyPr/>
          <a:lstStyle/>
          <a:p>
            <a:pPr algn="just"/>
            <a:r>
              <a:rPr lang="zh-TW" altLang="en-US" dirty="0" smtClean="0">
                <a:solidFill>
                  <a:srgbClr val="FF495C"/>
                </a:solidFill>
              </a:rPr>
              <a:t>負面影響</a:t>
            </a:r>
            <a:r>
              <a:rPr lang="en-US" altLang="zh-TW" dirty="0" smtClean="0">
                <a:solidFill>
                  <a:srgbClr val="FF495C"/>
                </a:solidFill>
              </a:rPr>
              <a:t>—</a:t>
            </a:r>
            <a:r>
              <a:rPr lang="zh-TW" altLang="en-US" dirty="0" smtClean="0">
                <a:solidFill>
                  <a:srgbClr val="FF495C"/>
                </a:solidFill>
              </a:rPr>
              <a:t>人肉搜</a:t>
            </a:r>
            <a:r>
              <a:rPr lang="zh-TW" altLang="en-US" dirty="0">
                <a:solidFill>
                  <a:srgbClr val="FF495C"/>
                </a:solidFill>
              </a:rPr>
              <a:t>尋</a:t>
            </a:r>
            <a:r>
              <a:rPr lang="zh-TW" altLang="en-US" dirty="0" smtClean="0"/>
              <a:t>四川</a:t>
            </a:r>
            <a:r>
              <a:rPr lang="zh-TW" altLang="en-US" dirty="0"/>
              <a:t>成都武侯祠內被人刻字，網友發起人肉搜索，使同名者遭受網路霸凌。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9"/>
          <a:stretch/>
        </p:blipFill>
        <p:spPr>
          <a:xfrm>
            <a:off x="4499992" y="2427734"/>
            <a:ext cx="324960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5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二</a:t>
            </a:r>
            <a:r>
              <a:rPr lang="zh-TW" altLang="en-US" b="1" dirty="0"/>
              <a:t>、網路社群媒體的影響力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184502" cy="2952328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 smtClean="0">
                <a:solidFill>
                  <a:srgbClr val="FF495C"/>
                </a:solidFill>
              </a:rPr>
              <a:t>負面影響</a:t>
            </a:r>
            <a:r>
              <a:rPr lang="en-US" altLang="zh-TW" spc="0" dirty="0" smtClean="0">
                <a:solidFill>
                  <a:srgbClr val="FF495C"/>
                </a:solidFill>
              </a:rPr>
              <a:t>—</a:t>
            </a:r>
            <a:r>
              <a:rPr lang="zh-TW" altLang="en-US" spc="0" dirty="0" smtClean="0">
                <a:solidFill>
                  <a:srgbClr val="FF495C"/>
                </a:solidFill>
              </a:rPr>
              <a:t>案件</a:t>
            </a:r>
            <a:r>
              <a:rPr lang="zh-TW" altLang="en-US" spc="0" dirty="0">
                <a:solidFill>
                  <a:srgbClr val="FF495C"/>
                </a:solidFill>
              </a:rPr>
              <a:t>未審先</a:t>
            </a:r>
            <a:r>
              <a:rPr lang="zh-TW" altLang="en-US" spc="0" dirty="0" smtClean="0">
                <a:solidFill>
                  <a:srgbClr val="FF495C"/>
                </a:solidFill>
              </a:rPr>
              <a:t>判</a:t>
            </a:r>
            <a:endParaRPr lang="en-US" altLang="zh-TW" spc="0" dirty="0" smtClean="0">
              <a:solidFill>
                <a:srgbClr val="FF495C"/>
              </a:solidFill>
            </a:endParaRPr>
          </a:p>
          <a:p>
            <a:pPr algn="just" hangingPunct="0"/>
            <a:r>
              <a:rPr lang="en-US" altLang="zh-TW" spc="0" dirty="0" smtClean="0"/>
              <a:t>2018</a:t>
            </a:r>
            <a:r>
              <a:rPr lang="zh-TW" altLang="en-US" spc="0" dirty="0"/>
              <a:t>年普悠瑪翻車事故，媒體在未確實查證下，先是推論司機過失，後又改指向機械問題，影響事件調查的走向與輿論。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017" y="2715766"/>
            <a:ext cx="258837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94412"/>
            <a:ext cx="4896104" cy="647700"/>
          </a:xfrm>
        </p:spPr>
        <p:txBody>
          <a:bodyPr/>
          <a:lstStyle/>
          <a:p>
            <a:r>
              <a:rPr lang="zh-TW" altLang="zh-TW" dirty="0"/>
              <a:t>社群網路具匿名特性，使得霸凌者有恃無恐，利用網路對特定人進行侮辱、誹謗、迅速且容易，使得網路霸凌行為的發生難以阻止</a:t>
            </a:r>
            <a:r>
              <a:rPr lang="zh-TW" altLang="en-US" dirty="0"/>
              <a:t>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網路霸凌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31389"/>
            <a:ext cx="2736304" cy="18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92405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人肉搜索是指透過網路作為媒介，針對特定人事物進行搜尋的網路群眾運動</a:t>
            </a:r>
            <a:r>
              <a:rPr lang="zh-TW" altLang="en-US" dirty="0" smtClean="0"/>
              <a:t>，此</a:t>
            </a:r>
            <a:r>
              <a:rPr lang="zh-TW" altLang="en-US" dirty="0"/>
              <a:t>行為必須是當事人自行</a:t>
            </a:r>
            <a:r>
              <a:rPr lang="zh-TW" altLang="en-US" dirty="0" smtClean="0"/>
              <a:t>公開之</a:t>
            </a:r>
            <a:r>
              <a:rPr lang="zh-TW" altLang="en-US" dirty="0"/>
              <a:t>資料或基於公益目的等</a:t>
            </a:r>
            <a:r>
              <a:rPr lang="zh-TW" altLang="en-US" dirty="0" smtClean="0"/>
              <a:t>，否則</a:t>
            </a:r>
            <a:r>
              <a:rPr lang="zh-TW" altLang="en-US" dirty="0"/>
              <a:t>有侵害隱私權之疑慮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人肉搜索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p.60</a:t>
            </a:r>
            <a:r>
              <a:rPr lang="zh-TW" altLang="en-US" dirty="0"/>
              <a:t>　壹、公共意見的形成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55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83568" y="1995686"/>
            <a:ext cx="3528392" cy="2520280"/>
          </a:xfrm>
        </p:spPr>
        <p:txBody>
          <a:bodyPr/>
          <a:lstStyle/>
          <a:p>
            <a:pPr algn="just"/>
            <a:r>
              <a:rPr lang="zh-TW" altLang="en-US" b="1" dirty="0"/>
              <a:t>資訊氾濫難</a:t>
            </a:r>
            <a:r>
              <a:rPr lang="zh-TW" altLang="en-US" b="1" dirty="0" smtClean="0"/>
              <a:t>辨</a:t>
            </a:r>
            <a:r>
              <a:rPr lang="en-US" altLang="zh-TW" b="1" dirty="0"/>
              <a:t>—</a:t>
            </a:r>
            <a:endParaRPr lang="en-US" altLang="zh-TW" b="1" dirty="0" smtClean="0"/>
          </a:p>
          <a:p>
            <a:pPr algn="just"/>
            <a:r>
              <a:rPr lang="zh-TW" altLang="en-US" dirty="0" smtClean="0"/>
              <a:t>媒體</a:t>
            </a:r>
            <a:r>
              <a:rPr lang="zh-TW" altLang="en-US" dirty="0"/>
              <a:t>資訊犯濫造成內容真偽難</a:t>
            </a:r>
            <a:r>
              <a:rPr lang="zh-TW" altLang="en-US" dirty="0" smtClean="0"/>
              <a:t>辨，侵害</a:t>
            </a:r>
            <a:r>
              <a:rPr lang="zh-TW" altLang="en-US" dirty="0"/>
              <a:t>他人權益。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網路社群媒體影響力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/>
              <a:t>p.60</a:t>
            </a:r>
            <a:r>
              <a:rPr lang="zh-TW" altLang="en-US" dirty="0"/>
              <a:t>　壹、公共意見的形成</a:t>
            </a:r>
          </a:p>
          <a:p>
            <a:endParaRPr lang="zh-TW" altLang="en-US" dirty="0"/>
          </a:p>
        </p:txBody>
      </p:sp>
      <p:sp>
        <p:nvSpPr>
          <p:cNvPr id="8" name="內容版面配置區 1"/>
          <p:cNvSpPr txBox="1">
            <a:spLocks/>
          </p:cNvSpPr>
          <p:nvPr/>
        </p:nvSpPr>
        <p:spPr>
          <a:xfrm>
            <a:off x="4571999" y="1994770"/>
            <a:ext cx="3528393" cy="2316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TW" altLang="en-US" b="1" dirty="0" smtClean="0"/>
              <a:t>案件未審先判</a:t>
            </a:r>
            <a:r>
              <a:rPr lang="en-US" altLang="zh-TW" b="1" dirty="0"/>
              <a:t>—</a:t>
            </a:r>
            <a:endParaRPr lang="en-US" altLang="zh-TW" b="1" dirty="0" smtClean="0"/>
          </a:p>
          <a:p>
            <a:pPr algn="just"/>
            <a:r>
              <a:rPr lang="zh-TW" altLang="en-US" dirty="0" smtClean="0"/>
              <a:t>媒體為了收視或閱聽率，而提供偏離事實或未經確實求證的訊息。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999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p.61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三</a:t>
            </a:r>
            <a:r>
              <a:rPr lang="zh-TW" altLang="en-US" b="1" dirty="0"/>
              <a:t>、言論自由、媒體與閱聽人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3240360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我國</a:t>
            </a:r>
            <a:r>
              <a:rPr lang="en-US" altLang="zh-TW" dirty="0" smtClean="0"/>
              <a:t>《</a:t>
            </a:r>
            <a:r>
              <a:rPr lang="zh-TW" altLang="en-US" dirty="0" smtClean="0"/>
              <a:t>憲法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保障</a:t>
            </a:r>
            <a:r>
              <a:rPr lang="zh-TW" altLang="en-US" dirty="0"/>
              <a:t>人民的言論自由，人民有權表達意見，也有權接收資訊，透過媒體一方面可以保障人民「知」的權利</a:t>
            </a:r>
            <a:r>
              <a:rPr lang="zh-TW" altLang="en-US" dirty="0" smtClean="0"/>
              <a:t>，另一方面</a:t>
            </a:r>
            <a:r>
              <a:rPr lang="zh-TW" altLang="en-US" dirty="0"/>
              <a:t>人民也可以透過媒體表達意見，所以</a:t>
            </a:r>
            <a:r>
              <a:rPr lang="zh-TW" altLang="en-US" b="1" dirty="0">
                <a:solidFill>
                  <a:srgbClr val="FF495C"/>
                </a:solidFill>
              </a:rPr>
              <a:t>媒體自由（又稱新聞自由）就成為保障言論自由的重要形式</a:t>
            </a:r>
            <a:r>
              <a:rPr lang="zh-TW" altLang="en-US" dirty="0" smtClean="0"/>
              <a:t>。</a:t>
            </a:r>
            <a:endParaRPr lang="zh-TW" altLang="en-US" dirty="0">
              <a:cs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44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新</a:t>
            </a:r>
            <a:r>
              <a:rPr lang="zh-TW" altLang="en-US" dirty="0"/>
              <a:t>聞自由</a:t>
            </a:r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3"/>
          <a:stretch/>
        </p:blipFill>
        <p:spPr>
          <a:xfrm>
            <a:off x="4860032" y="1923677"/>
            <a:ext cx="3384376" cy="1885911"/>
          </a:xfrm>
          <a:prstGeom prst="rect">
            <a:avLst/>
          </a:prstGeom>
        </p:spPr>
      </p:pic>
      <p:sp>
        <p:nvSpPr>
          <p:cNvPr id="8" name="內容版面配置區 7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104016" cy="647700"/>
          </a:xfrm>
        </p:spPr>
        <p:txBody>
          <a:bodyPr/>
          <a:lstStyle/>
          <a:p>
            <a:pPr algn="just" hangingPunct="0"/>
            <a:r>
              <a:rPr lang="zh-TW" altLang="en-US" spc="0" dirty="0">
                <a:cs typeface="微軟正黑體 Light" panose="020B0304030504040204" pitchFamily="34" charset="-120"/>
              </a:rPr>
              <a:t>透過憲法或</a:t>
            </a:r>
            <a:r>
              <a:rPr lang="zh-TW" altLang="en-US" spc="0" dirty="0" smtClean="0">
                <a:cs typeface="微軟正黑體 Light" panose="020B0304030504040204" pitchFamily="34" charset="-120"/>
              </a:rPr>
              <a:t>相關法律</a:t>
            </a:r>
            <a:r>
              <a:rPr lang="zh-TW" altLang="en-US" spc="0" dirty="0">
                <a:cs typeface="微軟正黑體 Light" panose="020B0304030504040204" pitchFamily="34" charset="-120"/>
              </a:rPr>
              <a:t>，保障媒體採訪、報導、評論等自由權利，讓媒體扮演監督政府的角色</a:t>
            </a:r>
            <a:r>
              <a:rPr lang="zh-TW" altLang="en-US" spc="0" dirty="0" smtClean="0">
                <a:cs typeface="微軟正黑體 Light" panose="020B0304030504040204" pitchFamily="34" charset="-120"/>
              </a:rPr>
              <a:t>。</a:t>
            </a:r>
            <a:endParaRPr lang="en-US" altLang="zh-TW" spc="0" dirty="0">
              <a:cs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95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968112" cy="647700"/>
          </a:xfrm>
        </p:spPr>
        <p:txBody>
          <a:bodyPr/>
          <a:lstStyle/>
          <a:p>
            <a:r>
              <a:rPr lang="zh-TW" altLang="en-US" dirty="0" smtClean="0">
                <a:cs typeface="微軟正黑體 Light" panose="020B0304030504040204" pitchFamily="34" charset="-120"/>
              </a:rPr>
              <a:t>傳播</a:t>
            </a:r>
            <a:r>
              <a:rPr lang="zh-TW" altLang="en-US" dirty="0">
                <a:cs typeface="微軟正黑體 Light" panose="020B0304030504040204" pitchFamily="34" charset="-120"/>
              </a:rPr>
              <a:t>媒體對於政府之各種報導與評論，可以協助人民監督政府，故又被稱為是獨立於行政、立法、司法三權之外的</a:t>
            </a:r>
            <a:r>
              <a:rPr lang="zh-TW" altLang="en-US" b="1" dirty="0">
                <a:solidFill>
                  <a:srgbClr val="FF495C"/>
                </a:solidFill>
                <a:cs typeface="微軟正黑體 Light" panose="020B0304030504040204" pitchFamily="34" charset="-120"/>
              </a:rPr>
              <a:t>第四權</a:t>
            </a:r>
            <a:r>
              <a:rPr lang="zh-TW" altLang="en-US" b="1" dirty="0">
                <a:cs typeface="微軟正黑體 Light" panose="020B0304030504040204" pitchFamily="34" charset="-120"/>
              </a:rPr>
              <a:t>。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媒體第四權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51670"/>
            <a:ext cx="3827363" cy="290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17073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968112" cy="2532350"/>
          </a:xfrm>
        </p:spPr>
        <p:txBody>
          <a:bodyPr/>
          <a:lstStyle/>
          <a:p>
            <a:r>
              <a:rPr lang="zh-TW" altLang="en-US" dirty="0">
                <a:cs typeface="微軟正黑體 Light" panose="020B0304030504040204" pitchFamily="34" charset="-120"/>
              </a:rPr>
              <a:t>透過媒體一方面可以保障人民「知」的權利，另一方面人民也可以透過媒體表達意見</a:t>
            </a:r>
            <a:r>
              <a:rPr lang="zh-TW" altLang="en-US" dirty="0" smtClean="0">
                <a:cs typeface="微軟正黑體 Light" panose="020B0304030504040204" pitchFamily="34" charset="-120"/>
              </a:rPr>
              <a:t>。</a:t>
            </a:r>
            <a:endParaRPr lang="zh-TW" altLang="en-US" dirty="0">
              <a:cs typeface="微軟正黑體 Light" panose="020B0304030504040204" pitchFamily="34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媒體第四權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51670"/>
            <a:ext cx="3827363" cy="290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9632" y="339502"/>
            <a:ext cx="5113337" cy="368341"/>
          </a:xfrm>
        </p:spPr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313325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4417" b="441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3455615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政府置入性行銷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媒體</a:t>
            </a:r>
            <a:r>
              <a:rPr lang="zh-TW" altLang="en-US" sz="3200" dirty="0">
                <a:hlinkClick r:id="rId2"/>
              </a:rPr>
              <a:t>第四權倒錯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1463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三</a:t>
            </a:r>
            <a:r>
              <a:rPr lang="zh-TW" altLang="en-US" b="1" dirty="0"/>
              <a:t>、言論自由、媒體與閱聽</a:t>
            </a:r>
            <a:r>
              <a:rPr lang="zh-TW" altLang="en-US" b="1" dirty="0" smtClean="0"/>
              <a:t>人</a:t>
            </a:r>
            <a:endParaRPr lang="zh-TW" altLang="en-US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832574" cy="3024336"/>
          </a:xfrm>
        </p:spPr>
        <p:txBody>
          <a:bodyPr>
            <a:normAutofit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dirty="0"/>
              <a:t>媒體的營利或非營利性質</a:t>
            </a:r>
            <a:r>
              <a:rPr lang="zh-TW" altLang="en-US" dirty="0" smtClean="0"/>
              <a:t>，可能對媒體</a:t>
            </a:r>
            <a:r>
              <a:rPr lang="zh-TW" altLang="en-US" dirty="0"/>
              <a:t>資訊的產出有不同的影響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457200" indent="-457200" algn="just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hlinkClick r:id="rId3" action="ppaction://hlinksldjump"/>
              </a:rPr>
              <a:t>商業媒體</a:t>
            </a:r>
            <a:endParaRPr lang="zh-TW" altLang="en-US" dirty="0"/>
          </a:p>
          <a:p>
            <a:pPr marL="457200" indent="-457200" algn="just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hlinkClick r:id="rId4" action="ppaction://hlinksldjump"/>
              </a:rPr>
              <a:t>公共</a:t>
            </a:r>
            <a:r>
              <a:rPr lang="zh-TW" altLang="en-US" dirty="0" smtClean="0">
                <a:hlinkClick r:id="rId4" action="ppaction://hlinksldjump"/>
              </a:rPr>
              <a:t>媒體</a:t>
            </a:r>
            <a:endParaRPr lang="zh-TW" altLang="en-US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04141"/>
            <a:ext cx="2232000" cy="11067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9" y="3577121"/>
            <a:ext cx="2232000" cy="933720"/>
          </a:xfrm>
          <a:prstGeom prst="rect">
            <a:avLst/>
          </a:prstGeom>
        </p:spPr>
      </p:pic>
      <p:sp>
        <p:nvSpPr>
          <p:cNvPr id="9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22491"/>
            <a:ext cx="5113337" cy="368341"/>
          </a:xfrm>
        </p:spPr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83877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256EFF"/>
                </a:solidFill>
              </a:rPr>
              <a:t>1.</a:t>
            </a:r>
            <a:r>
              <a:rPr lang="zh-TW" altLang="en-US" dirty="0" smtClean="0">
                <a:solidFill>
                  <a:srgbClr val="256EFF"/>
                </a:solidFill>
              </a:rPr>
              <a:t>  </a:t>
            </a:r>
            <a:r>
              <a:rPr lang="zh-TW" altLang="en-US" b="1" dirty="0" smtClean="0">
                <a:solidFill>
                  <a:srgbClr val="256EFF"/>
                </a:solidFill>
              </a:rPr>
              <a:t>商業</a:t>
            </a:r>
            <a:r>
              <a:rPr lang="zh-TW" altLang="en-US" b="1" dirty="0">
                <a:solidFill>
                  <a:srgbClr val="256EFF"/>
                </a:solidFill>
              </a:rPr>
              <a:t>媒體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zh-TW" altLang="en-US" dirty="0"/>
              <a:t>傳統的報紙、電視、廣播等大多屬於商業媒體。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zh-TW" altLang="en-US" dirty="0"/>
              <a:t>以追求高收視率及廣告收入來維持經營：部分媒體會報導與公眾利益無關，但是能滿足民眾好奇心的內容。例如報導藝人的緋聞。 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5375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256EFF"/>
                </a:solidFill>
              </a:rPr>
              <a:t>1.</a:t>
            </a:r>
            <a:r>
              <a:rPr lang="zh-TW" altLang="en-US" b="1" dirty="0" smtClean="0">
                <a:solidFill>
                  <a:srgbClr val="256EFF"/>
                </a:solidFill>
              </a:rPr>
              <a:t>  商業</a:t>
            </a:r>
            <a:r>
              <a:rPr lang="zh-TW" altLang="en-US" b="1" dirty="0">
                <a:solidFill>
                  <a:srgbClr val="256EFF"/>
                </a:solidFill>
              </a:rPr>
              <a:t>媒體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17941"/>
            <a:ext cx="7920806" cy="2448272"/>
          </a:xfrm>
        </p:spPr>
        <p:txBody>
          <a:bodyPr>
            <a:noAutofit/>
          </a:bodyPr>
          <a:lstStyle/>
          <a:p>
            <a:pPr marL="514350" indent="-514350" algn="just" hangingPunct="0">
              <a:buFont typeface="Arial" panose="020B0604020202020204" pitchFamily="34" charset="0"/>
              <a:buChar char="•"/>
            </a:pPr>
            <a:r>
              <a:rPr lang="zh-TW" altLang="en-US" spc="0" dirty="0" smtClean="0"/>
              <a:t>為維護</a:t>
            </a:r>
            <a:r>
              <a:rPr lang="zh-TW" altLang="en-US" spc="0" dirty="0"/>
              <a:t>自身利益，不願得罪有權勢者，對某些影響民眾甚鉅的議題隱而不見</a:t>
            </a:r>
            <a:r>
              <a:rPr lang="zh-TW" altLang="en-US" spc="0" dirty="0" smtClean="0"/>
              <a:t>，使得</a:t>
            </a:r>
            <a:r>
              <a:rPr lang="zh-TW" altLang="en-US" spc="0" dirty="0"/>
              <a:t>某些公共議題不被人民所知</a:t>
            </a:r>
            <a:r>
              <a:rPr lang="zh-TW" altLang="en-US" spc="0" dirty="0" smtClean="0"/>
              <a:t>，如</a:t>
            </a:r>
            <a:r>
              <a:rPr lang="zh-TW" altLang="en-US" spc="0" dirty="0"/>
              <a:t>商業媒體為了廣告利益，避免因得罪企業主而被抽廣告，於是選擇不報導或冷處理對該企業不利的訊息。 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43805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en-US" altLang="zh-TW" dirty="0"/>
              <a:t>2008</a:t>
            </a:r>
            <a:r>
              <a:rPr lang="zh-TW" altLang="en-US" dirty="0"/>
              <a:t>年，某媒體跟拍某集團少東，被警方認定侵害隱私權，</a:t>
            </a:r>
            <a:r>
              <a:rPr lang="zh-TW" altLang="en-US" dirty="0" smtClean="0"/>
              <a:t>依</a:t>
            </a:r>
            <a:r>
              <a:rPr lang="en-US" altLang="zh-TW" dirty="0" smtClean="0"/>
              <a:t>《</a:t>
            </a:r>
            <a:r>
              <a:rPr lang="zh-TW" altLang="en-US" dirty="0" smtClean="0"/>
              <a:t>社會</a:t>
            </a:r>
            <a:r>
              <a:rPr lang="zh-TW" altLang="en-US" dirty="0"/>
              <a:t>秩序維護</a:t>
            </a:r>
            <a:r>
              <a:rPr lang="zh-TW" altLang="en-US" dirty="0" smtClean="0"/>
              <a:t>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開</a:t>
            </a:r>
            <a:r>
              <a:rPr lang="zh-TW" altLang="en-US" dirty="0"/>
              <a:t>罰</a:t>
            </a:r>
            <a:r>
              <a:rPr lang="zh-TW" altLang="en-US" dirty="0" smtClean="0"/>
              <a:t>，記者</a:t>
            </a:r>
            <a:r>
              <a:rPr lang="zh-TW" altLang="en-US" dirty="0"/>
              <a:t>主張侵害新聞自由，向法院聲明異議被駁回後，聲請大法官解釋，請問媒體跟拍是否可以主張新聞自由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5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err="1" smtClean="0"/>
              <a:t>p.61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309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 smtClean="0"/>
              <a:t>大法官</a:t>
            </a:r>
            <a:r>
              <a:rPr lang="zh-TW" altLang="en-US" dirty="0"/>
              <a:t>釋字第</a:t>
            </a:r>
            <a:r>
              <a:rPr lang="en-US" altLang="zh-TW" dirty="0" smtClean="0"/>
              <a:t>689</a:t>
            </a:r>
            <a:r>
              <a:rPr lang="zh-TW" altLang="en-US" dirty="0" smtClean="0"/>
              <a:t>號</a:t>
            </a:r>
            <a:r>
              <a:rPr lang="zh-TW" altLang="en-US" dirty="0"/>
              <a:t>認為</a:t>
            </a:r>
            <a:r>
              <a:rPr lang="zh-TW" altLang="en-US" dirty="0" smtClean="0"/>
              <a:t>，記者</a:t>
            </a:r>
            <a:r>
              <a:rPr lang="zh-TW" altLang="en-US" dirty="0"/>
              <a:t>跟追採訪之內容應為大眾所關切具公益性之事件</a:t>
            </a:r>
            <a:r>
              <a:rPr lang="zh-TW" altLang="en-US" dirty="0" smtClean="0"/>
              <a:t>，否則</a:t>
            </a:r>
            <a:r>
              <a:rPr lang="zh-TW" altLang="en-US" dirty="0"/>
              <a:t>為了保障個人行動自由及生活隱私不受侵擾，該新聞自由應合理限制。</a:t>
            </a:r>
          </a:p>
        </p:txBody>
      </p:sp>
      <p:sp>
        <p:nvSpPr>
          <p:cNvPr id="5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err="1" smtClean="0"/>
              <a:t>p.65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56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收視率</a:t>
            </a:r>
            <a:r>
              <a:rPr lang="zh-TW" altLang="en-US" dirty="0"/>
              <a:t>、閱報率及點閱率代表的</a:t>
            </a:r>
            <a:r>
              <a:rPr lang="zh-TW" altLang="en-US" dirty="0" smtClean="0"/>
              <a:t>數字就</a:t>
            </a:r>
            <a:r>
              <a:rPr lang="zh-TW" altLang="en-US" dirty="0"/>
              <a:t>代表了媒體的廣告收益，所以媒體常利用聳動標題或事件刺激收視率、閱報率及點閱率，以增加廣告收入。</a:t>
            </a:r>
          </a:p>
          <a:p>
            <a:endParaRPr lang="zh-TW" altLang="en-US" b="1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數字與媒體</a:t>
            </a:r>
            <a:endParaRPr lang="zh-TW" altLang="en-US" dirty="0"/>
          </a:p>
        </p:txBody>
      </p:sp>
      <p:sp>
        <p:nvSpPr>
          <p:cNvPr id="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p.61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6683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16216" y="1924050"/>
            <a:ext cx="2880320" cy="647700"/>
          </a:xfrm>
        </p:spPr>
        <p:txBody>
          <a:bodyPr/>
          <a:lstStyle/>
          <a:p>
            <a:r>
              <a:rPr lang="zh-TW" altLang="en-US" dirty="0" smtClean="0"/>
              <a:t>哪一個新聞</a:t>
            </a:r>
            <a:endParaRPr lang="en-US" altLang="zh-TW" dirty="0" smtClean="0"/>
          </a:p>
          <a:p>
            <a:r>
              <a:rPr lang="zh-TW" altLang="en-US" dirty="0" smtClean="0"/>
              <a:t>標題最</a:t>
            </a:r>
            <a:r>
              <a:rPr lang="zh-TW" altLang="en-US" dirty="0"/>
              <a:t>吸引你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5" r="12084"/>
          <a:stretch/>
        </p:blipFill>
        <p:spPr>
          <a:xfrm>
            <a:off x="2035" y="844014"/>
            <a:ext cx="6446793" cy="35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07654"/>
            <a:ext cx="7560766" cy="576064"/>
          </a:xfrm>
        </p:spPr>
        <p:txBody>
          <a:bodyPr/>
          <a:lstStyle/>
          <a:p>
            <a:r>
              <a:rPr lang="en-US" altLang="zh-TW" b="1" dirty="0" smtClean="0">
                <a:solidFill>
                  <a:srgbClr val="256EFF"/>
                </a:solidFill>
              </a:rPr>
              <a:t>2.</a:t>
            </a:r>
            <a:r>
              <a:rPr lang="zh-TW" altLang="en-US" b="1" dirty="0" smtClean="0">
                <a:solidFill>
                  <a:srgbClr val="256EFF"/>
                </a:solidFill>
              </a:rPr>
              <a:t>  公共</a:t>
            </a:r>
            <a:r>
              <a:rPr lang="zh-TW" altLang="en-US" b="1" dirty="0">
                <a:solidFill>
                  <a:srgbClr val="256EFF"/>
                </a:solidFill>
              </a:rPr>
              <a:t>媒體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11710"/>
            <a:ext cx="7920806" cy="2448272"/>
          </a:xfrm>
        </p:spPr>
        <p:txBody>
          <a:bodyPr>
            <a:no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dirty="0"/>
              <a:t>公共媒體不需營利，一般來說，其經費由政府編列、用戶付費或人民捐助，因此可以避免政治力干預，其節目內容更能反映出其獨立性及新聞自由的價值。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zh-TW" altLang="en-US" dirty="0"/>
              <a:t>例如：臺灣公共廣播電視集團下的公共電視臺、客家電視臺、原住民族電視臺等。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p.62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1830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 smtClean="0"/>
              <a:t>三</a:t>
            </a:r>
            <a:r>
              <a:rPr lang="zh-TW" altLang="en-US" b="1" dirty="0"/>
              <a:t>、言論自由、媒體與閱聽</a:t>
            </a:r>
            <a:r>
              <a:rPr lang="zh-TW" altLang="en-US" b="1" dirty="0" smtClean="0"/>
              <a:t>人</a:t>
            </a:r>
            <a:endParaRPr lang="zh-TW" altLang="en-US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 smtClean="0"/>
              <a:t>新聞自由</a:t>
            </a:r>
            <a:r>
              <a:rPr lang="zh-TW" altLang="en-US" dirty="0"/>
              <a:t>的目的在實現公共利益及形成公共意見，但受到市場至上的邏輯以及媒體再現的影響，</a:t>
            </a:r>
            <a:r>
              <a:rPr lang="zh-TW" altLang="en-US" dirty="0" smtClean="0"/>
              <a:t>反而</a:t>
            </a:r>
            <a:r>
              <a:rPr lang="zh-TW" altLang="en-US" dirty="0"/>
              <a:t>可能產生</a:t>
            </a:r>
            <a:r>
              <a:rPr lang="zh-TW" altLang="en-US" b="1" dirty="0">
                <a:solidFill>
                  <a:srgbClr val="FF495C"/>
                </a:solidFill>
              </a:rPr>
              <a:t>「內容錯誤」、「娛樂化」、「置入性行銷」、「形塑刻板印象」、「混淆價值觀</a:t>
            </a:r>
            <a:r>
              <a:rPr lang="zh-TW" altLang="en-US" b="1" dirty="0" smtClean="0">
                <a:solidFill>
                  <a:srgbClr val="FF495C"/>
                </a:solidFill>
              </a:rPr>
              <a:t>」</a:t>
            </a:r>
            <a:r>
              <a:rPr lang="zh-TW" altLang="en-US" dirty="0" smtClean="0"/>
              <a:t>的問題或現象。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p.62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2245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16216" y="1924050"/>
            <a:ext cx="2516188" cy="647700"/>
          </a:xfrm>
        </p:spPr>
        <p:txBody>
          <a:bodyPr/>
          <a:lstStyle/>
          <a:p>
            <a:r>
              <a:rPr lang="zh-TW" altLang="en-US" dirty="0" smtClean="0"/>
              <a:t>媒體</a:t>
            </a:r>
            <a:r>
              <a:rPr lang="zh-TW" altLang="en-US" dirty="0"/>
              <a:t>的</a:t>
            </a:r>
            <a:r>
              <a:rPr lang="zh-TW" altLang="en-US" dirty="0" smtClean="0"/>
              <a:t>現象</a:t>
            </a:r>
            <a:endParaRPr lang="en-US" altLang="zh-TW" dirty="0" smtClean="0"/>
          </a:p>
          <a:p>
            <a:r>
              <a:rPr lang="zh-TW" altLang="en-US" dirty="0" smtClean="0"/>
              <a:t>與</a:t>
            </a:r>
            <a:r>
              <a:rPr lang="zh-TW" altLang="en-US" dirty="0"/>
              <a:t>問題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-1" y="699542"/>
            <a:ext cx="6479177" cy="3393487"/>
            <a:chOff x="0" y="699542"/>
            <a:chExt cx="6444208" cy="3393487"/>
          </a:xfrm>
        </p:grpSpPr>
        <p:sp>
          <p:nvSpPr>
            <p:cNvPr id="4" name="矩形 3"/>
            <p:cNvSpPr/>
            <p:nvPr/>
          </p:nvSpPr>
          <p:spPr>
            <a:xfrm>
              <a:off x="0" y="699542"/>
              <a:ext cx="6435634" cy="3393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87574"/>
              <a:ext cx="6444208" cy="2841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24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這麼假的新聞你敢信</a:t>
            </a:r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0" name="橢圓 9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等腰三角形 10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868386" y="4227934"/>
            <a:ext cx="478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＃影片名稱：這麼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假的新聞你敢信！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(07:24)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Taiwan bar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p.62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2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dirty="0" smtClean="0"/>
              <a:t>媒體</a:t>
            </a:r>
            <a:r>
              <a:rPr lang="zh-TW" altLang="en-US" dirty="0"/>
              <a:t>識讀是指閱聽人能夠運用傳播工具的能力，一方面能辨別、分析訊息的內容，另一方面能自行產製訊息。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416101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2267744" y="3291830"/>
            <a:ext cx="4336901" cy="1"/>
          </a:xfrm>
          <a:prstGeom prst="line">
            <a:avLst/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326" y="2500313"/>
            <a:ext cx="3924874" cy="180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539552" y="2515543"/>
            <a:ext cx="1656183" cy="1841266"/>
            <a:chOff x="5587223" y="2744369"/>
            <a:chExt cx="2303392" cy="2500856"/>
          </a:xfrm>
        </p:grpSpPr>
        <p:grpSp>
          <p:nvGrpSpPr>
            <p:cNvPr id="9" name="群組 8"/>
            <p:cNvGrpSpPr/>
            <p:nvPr/>
          </p:nvGrpSpPr>
          <p:grpSpPr>
            <a:xfrm>
              <a:off x="5787517" y="2744369"/>
              <a:ext cx="1944216" cy="1944216"/>
              <a:chOff x="6012159" y="1945400"/>
              <a:chExt cx="1944216" cy="1944216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3528" y="2201338"/>
                <a:ext cx="1361478" cy="1416823"/>
              </a:xfrm>
              <a:prstGeom prst="rect">
                <a:avLst/>
              </a:prstGeom>
            </p:spPr>
          </p:pic>
          <p:sp>
            <p:nvSpPr>
              <p:cNvPr id="12" name="橢圓 11"/>
              <p:cNvSpPr/>
              <p:nvPr/>
            </p:nvSpPr>
            <p:spPr>
              <a:xfrm>
                <a:off x="6012159" y="1945400"/>
                <a:ext cx="1944216" cy="1944216"/>
              </a:xfrm>
              <a:prstGeom prst="ellipse">
                <a:avLst/>
              </a:prstGeom>
              <a:noFill/>
              <a:ln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587223" y="4659983"/>
              <a:ext cx="2303392" cy="585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閱聽人</a:t>
              </a:r>
              <a:endPara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732240" y="2500313"/>
            <a:ext cx="1584176" cy="1872481"/>
            <a:chOff x="2271961" y="2715766"/>
            <a:chExt cx="2138638" cy="2525335"/>
          </a:xfrm>
        </p:grpSpPr>
        <p:grpSp>
          <p:nvGrpSpPr>
            <p:cNvPr id="14" name="群組 13"/>
            <p:cNvGrpSpPr/>
            <p:nvPr/>
          </p:nvGrpSpPr>
          <p:grpSpPr>
            <a:xfrm>
              <a:off x="2369172" y="2715766"/>
              <a:ext cx="1944216" cy="1944216"/>
              <a:chOff x="2369172" y="2715766"/>
              <a:chExt cx="1944216" cy="1944216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2369172" y="2715766"/>
                <a:ext cx="1944216" cy="1944216"/>
              </a:xfrm>
              <a:prstGeom prst="ellipse">
                <a:avLst/>
              </a:prstGeom>
              <a:noFill/>
              <a:ln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7" name="圖片 1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6166" y="2906571"/>
                <a:ext cx="1469295" cy="1394522"/>
              </a:xfrm>
              <a:prstGeom prst="rect">
                <a:avLst/>
              </a:prstGeom>
            </p:spPr>
          </p:pic>
        </p:grpSp>
        <p:sp>
          <p:nvSpPr>
            <p:cNvPr id="15" name="矩形 14"/>
            <p:cNvSpPr/>
            <p:nvPr/>
          </p:nvSpPr>
          <p:spPr>
            <a:xfrm>
              <a:off x="2271961" y="4659982"/>
              <a:ext cx="2138638" cy="581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傳播媒體</a:t>
              </a:r>
            </a:p>
          </p:txBody>
        </p:sp>
      </p:grpSp>
      <p:sp>
        <p:nvSpPr>
          <p:cNvPr id="1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7825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dirty="0"/>
              <a:t>閱聽人容易受到媒體和社群網路的影響，所以在這個訊息大量且多元的時代，我們必須要能夠理解訊息的來源與內容，了解媒體再現後報導內容與事實的落差，培養判斷及反思的能力，而不是隨著媒體的風向起舞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339735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968112" cy="647700"/>
          </a:xfrm>
        </p:spPr>
        <p:txBody>
          <a:bodyPr/>
          <a:lstStyle/>
          <a:p>
            <a:r>
              <a:rPr lang="zh-TW" altLang="zh-TW" dirty="0"/>
              <a:t>指部分媒體或社群網路使用者會透過</a:t>
            </a:r>
            <a:r>
              <a:rPr lang="zh-TW" altLang="zh-TW" dirty="0" smtClean="0"/>
              <a:t>釋放</a:t>
            </a:r>
            <a:r>
              <a:rPr lang="zh-TW" altLang="zh-TW" dirty="0"/>
              <a:t>訊息將輿論推向其所欲達到的方向。這類的網路使用者，有些會被冠上婉君（網軍）之名，指其為特定團體服務導引輿論。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婉君帶風向？</a:t>
            </a:r>
            <a:endParaRPr lang="en-US" altLang="zh-TW" b="1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2080" y="1965125"/>
            <a:ext cx="2993529" cy="1995686"/>
          </a:xfrm>
          <a:prstGeom prst="rect">
            <a:avLst/>
          </a:prstGeom>
        </p:spPr>
      </p:pic>
      <p:sp>
        <p:nvSpPr>
          <p:cNvPr id="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0402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 hangingPunct="0"/>
            <a:r>
              <a:rPr lang="zh-TW" altLang="en-US" dirty="0" smtClean="0"/>
              <a:t>我們</a:t>
            </a:r>
            <a:r>
              <a:rPr lang="zh-TW" altLang="en-US" dirty="0"/>
              <a:t>可能因為長期依賴媒體，接受片面、具娛樂性卻無價值的訊息，而失去反思的能力，這樣的情形我們稱為</a:t>
            </a:r>
            <a:r>
              <a:rPr lang="zh-TW" altLang="en-US" b="1" dirty="0">
                <a:solidFill>
                  <a:srgbClr val="FF495C"/>
                </a:solidFill>
              </a:rPr>
              <a:t>「總白痴化」</a:t>
            </a:r>
            <a:r>
              <a:rPr lang="zh-TW" altLang="en-US" dirty="0"/>
              <a:t>。所以為了解決上述問題，我們必須有</a:t>
            </a:r>
            <a:r>
              <a:rPr lang="zh-TW" altLang="en-US" b="1" dirty="0">
                <a:solidFill>
                  <a:srgbClr val="FF495C"/>
                </a:solidFill>
              </a:rPr>
              <a:t>「媒體識讀」</a:t>
            </a:r>
            <a:r>
              <a:rPr lang="zh-TW" altLang="en-US" dirty="0"/>
              <a:t>的能力。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6737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16216" y="1924050"/>
            <a:ext cx="2516188" cy="647700"/>
          </a:xfrm>
        </p:spPr>
        <p:txBody>
          <a:bodyPr/>
          <a:lstStyle/>
          <a:p>
            <a:r>
              <a:rPr lang="zh-TW" altLang="en-US" dirty="0" smtClean="0"/>
              <a:t>總</a:t>
            </a:r>
            <a:r>
              <a:rPr lang="zh-TW" altLang="en-US" dirty="0"/>
              <a:t>白癡化</a:t>
            </a:r>
            <a:r>
              <a:rPr lang="zh-TW" altLang="en-US" dirty="0" smtClean="0"/>
              <a:t>與</a:t>
            </a:r>
            <a:endParaRPr lang="en-US" altLang="zh-TW" dirty="0" smtClean="0"/>
          </a:p>
          <a:p>
            <a:r>
              <a:rPr lang="zh-TW" altLang="en-US" dirty="0" smtClean="0"/>
              <a:t>媒體</a:t>
            </a:r>
            <a:r>
              <a:rPr lang="zh-TW" altLang="en-US" dirty="0"/>
              <a:t>識讀能力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-8709" y="987574"/>
            <a:ext cx="6466247" cy="3201249"/>
            <a:chOff x="-2991" y="987574"/>
            <a:chExt cx="6451820" cy="3201249"/>
          </a:xfrm>
        </p:grpSpPr>
        <p:sp>
          <p:nvSpPr>
            <p:cNvPr id="2" name="矩形 1"/>
            <p:cNvSpPr/>
            <p:nvPr/>
          </p:nvSpPr>
          <p:spPr>
            <a:xfrm>
              <a:off x="0" y="987574"/>
              <a:ext cx="6435634" cy="3201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91" y="1305160"/>
              <a:ext cx="6451820" cy="26079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957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980317"/>
            <a:ext cx="3888432" cy="647774"/>
          </a:xfrm>
        </p:spPr>
        <p:txBody>
          <a:bodyPr/>
          <a:lstStyle/>
          <a:p>
            <a:pPr algn="just"/>
            <a:r>
              <a:rPr lang="zh-TW" altLang="en-US" sz="2800" dirty="0" smtClean="0"/>
              <a:t>不滿</a:t>
            </a:r>
            <a:r>
              <a:rPr lang="zh-TW" altLang="en-US" sz="2800" dirty="0"/>
              <a:t>造神、假新聞鋪天蓋地 學生團體集結抵制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0" name="橢圓 9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" name="等腰三角形 10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868386" y="4227934"/>
            <a:ext cx="478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名稱：不滿造神、假新聞鋪天蓋地 學生團體集結抵制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(01:48)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48618"/>
            <a:ext cx="5113337" cy="368341"/>
          </a:xfrm>
        </p:spPr>
        <p:txBody>
          <a:bodyPr/>
          <a:lstStyle/>
          <a:p>
            <a:r>
              <a:rPr lang="en-US" altLang="zh-TW" dirty="0"/>
              <a:t>p.63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3831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968478" cy="2448272"/>
          </a:xfrm>
        </p:spPr>
        <p:txBody>
          <a:bodyPr>
            <a:normAutofit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spc="0" dirty="0"/>
              <a:t>除了被動的對訊息進行反思，我們也要有積極表達意見及產製訊息的權利，即民眾應當享有</a:t>
            </a:r>
            <a:r>
              <a:rPr lang="zh-TW" altLang="en-US" b="1" spc="0" dirty="0">
                <a:solidFill>
                  <a:srgbClr val="FF495C"/>
                </a:solidFill>
              </a:rPr>
              <a:t>媒體接近使用權</a:t>
            </a:r>
            <a:r>
              <a:rPr lang="zh-TW" altLang="en-US" spc="0" dirty="0"/>
              <a:t>。</a:t>
            </a:r>
          </a:p>
        </p:txBody>
      </p:sp>
      <p:sp>
        <p:nvSpPr>
          <p:cNvPr id="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11710"/>
            <a:ext cx="2850645" cy="21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395536" y="2571751"/>
            <a:ext cx="1428881" cy="1842898"/>
            <a:chOff x="-217815" y="1579484"/>
            <a:chExt cx="1600672" cy="1601502"/>
          </a:xfrm>
        </p:grpSpPr>
        <p:sp>
          <p:nvSpPr>
            <p:cNvPr id="31" name="圓角矩形 30"/>
            <p:cNvSpPr/>
            <p:nvPr/>
          </p:nvSpPr>
          <p:spPr>
            <a:xfrm>
              <a:off x="-217815" y="1579484"/>
              <a:ext cx="1600672" cy="1583394"/>
            </a:xfrm>
            <a:prstGeom prst="roundRect">
              <a:avLst>
                <a:gd name="adj" fmla="val 10000"/>
              </a:avLst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圓角矩形 4"/>
            <p:cNvSpPr/>
            <p:nvPr/>
          </p:nvSpPr>
          <p:spPr>
            <a:xfrm>
              <a:off x="-209172" y="1619986"/>
              <a:ext cx="1551528" cy="156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近用權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2431343" y="2571751"/>
            <a:ext cx="1354764" cy="677382"/>
            <a:chOff x="1707158" y="1442759"/>
            <a:chExt cx="1787954" cy="893977"/>
          </a:xfrm>
        </p:grpSpPr>
        <p:sp>
          <p:nvSpPr>
            <p:cNvPr id="27" name="圓角矩形 26"/>
            <p:cNvSpPr/>
            <p:nvPr/>
          </p:nvSpPr>
          <p:spPr>
            <a:xfrm>
              <a:off x="1707158" y="1442759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圓角矩形 8"/>
            <p:cNvSpPr/>
            <p:nvPr/>
          </p:nvSpPr>
          <p:spPr>
            <a:xfrm>
              <a:off x="1733342" y="1468943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圓角矩形 12">
            <a:hlinkClick r:id="rId2" action="ppaction://hlinksldjump"/>
          </p:cNvPr>
          <p:cNvSpPr/>
          <p:nvPr/>
        </p:nvSpPr>
        <p:spPr>
          <a:xfrm>
            <a:off x="4144934" y="2325373"/>
            <a:ext cx="1315084" cy="637702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答辯權</a:t>
            </a:r>
            <a:endPara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圓角矩形 16">
            <a:hlinkClick r:id="rId3" action="ppaction://hlinksldjump"/>
          </p:cNvPr>
          <p:cNvSpPr/>
          <p:nvPr/>
        </p:nvSpPr>
        <p:spPr>
          <a:xfrm>
            <a:off x="4159544" y="3116311"/>
            <a:ext cx="1315084" cy="637701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更正權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431343" y="3734820"/>
            <a:ext cx="1354764" cy="677382"/>
            <a:chOff x="1630491" y="2981293"/>
            <a:chExt cx="1787954" cy="893977"/>
          </a:xfrm>
        </p:grpSpPr>
        <p:sp>
          <p:nvSpPr>
            <p:cNvPr id="15" name="圓角矩形 14">
              <a:hlinkClick r:id="rId4" action="ppaction://hlinksldjump"/>
            </p:cNvPr>
            <p:cNvSpPr/>
            <p:nvPr/>
          </p:nvSpPr>
          <p:spPr>
            <a:xfrm>
              <a:off x="1630491" y="2981293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圓角矩形 20"/>
            <p:cNvSpPr/>
            <p:nvPr/>
          </p:nvSpPr>
          <p:spPr>
            <a:xfrm>
              <a:off x="1656675" y="3007477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37" name="直線接點 36"/>
          <p:cNvCxnSpPr>
            <a:stCxn id="27" idx="1"/>
            <a:endCxn id="31" idx="3"/>
          </p:cNvCxnSpPr>
          <p:nvPr/>
        </p:nvCxnSpPr>
        <p:spPr>
          <a:xfrm flipH="1">
            <a:off x="1824417" y="2910442"/>
            <a:ext cx="606926" cy="572340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>
            <a:endCxn id="31" idx="3"/>
          </p:cNvCxnSpPr>
          <p:nvPr/>
        </p:nvCxnSpPr>
        <p:spPr>
          <a:xfrm flipH="1" flipV="1">
            <a:off x="1824417" y="3482782"/>
            <a:ext cx="626828" cy="871128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字方塊 3"/>
          <p:cNvSpPr txBox="1"/>
          <p:nvPr/>
        </p:nvSpPr>
        <p:spPr>
          <a:xfrm>
            <a:off x="6007090" y="418539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點選按鈕看答辯權、更正權、使用權解釋。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5431026" y="4027443"/>
            <a:ext cx="468955" cy="652934"/>
          </a:xfrm>
          <a:prstGeom prst="rect">
            <a:avLst/>
          </a:prstGeom>
        </p:spPr>
      </p:pic>
      <p:cxnSp>
        <p:nvCxnSpPr>
          <p:cNvPr id="29" name="直線接點 28"/>
          <p:cNvCxnSpPr>
            <a:stCxn id="24" idx="1"/>
            <a:endCxn id="27" idx="3"/>
          </p:cNvCxnSpPr>
          <p:nvPr/>
        </p:nvCxnSpPr>
        <p:spPr>
          <a:xfrm flipH="1">
            <a:off x="3786107" y="2644224"/>
            <a:ext cx="358827" cy="266218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>
            <a:stCxn id="28" idx="3"/>
          </p:cNvCxnSpPr>
          <p:nvPr/>
        </p:nvCxnSpPr>
        <p:spPr>
          <a:xfrm>
            <a:off x="3766267" y="2910442"/>
            <a:ext cx="393277" cy="394367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324336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" grpId="0" animBg="1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23" name="矩形 22"/>
          <p:cNvSpPr/>
          <p:nvPr/>
        </p:nvSpPr>
        <p:spPr>
          <a:xfrm>
            <a:off x="5796086" y="1923678"/>
            <a:ext cx="2592338" cy="2677656"/>
          </a:xfrm>
          <a:prstGeom prst="rect">
            <a:avLst/>
          </a:prstGeom>
          <a:ln w="38100">
            <a:solidFill>
              <a:srgbClr val="3DDC97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答辯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權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指民眾面對媒體報導內容有表達意見及答辯的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機會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7" name="群組 46"/>
          <p:cNvGrpSpPr/>
          <p:nvPr/>
        </p:nvGrpSpPr>
        <p:grpSpPr>
          <a:xfrm>
            <a:off x="395536" y="2571751"/>
            <a:ext cx="1428881" cy="1842898"/>
            <a:chOff x="-217815" y="1579484"/>
            <a:chExt cx="1600672" cy="1601502"/>
          </a:xfrm>
        </p:grpSpPr>
        <p:sp>
          <p:nvSpPr>
            <p:cNvPr id="48" name="圓角矩形 47"/>
            <p:cNvSpPr/>
            <p:nvPr/>
          </p:nvSpPr>
          <p:spPr>
            <a:xfrm>
              <a:off x="-217815" y="1579484"/>
              <a:ext cx="1600672" cy="1583394"/>
            </a:xfrm>
            <a:prstGeom prst="roundRect">
              <a:avLst>
                <a:gd name="adj" fmla="val 10000"/>
              </a:avLst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-209172" y="1619986"/>
              <a:ext cx="1551528" cy="156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近用權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2431343" y="2571751"/>
            <a:ext cx="1354764" cy="677382"/>
            <a:chOff x="1707158" y="1442759"/>
            <a:chExt cx="1787954" cy="893977"/>
          </a:xfrm>
        </p:grpSpPr>
        <p:sp>
          <p:nvSpPr>
            <p:cNvPr id="51" name="圓角矩形 50"/>
            <p:cNvSpPr/>
            <p:nvPr/>
          </p:nvSpPr>
          <p:spPr>
            <a:xfrm>
              <a:off x="1707158" y="1442759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圓角矩形 8"/>
            <p:cNvSpPr/>
            <p:nvPr/>
          </p:nvSpPr>
          <p:spPr>
            <a:xfrm>
              <a:off x="1733342" y="1468943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3" name="圓角矩形 12">
            <a:hlinkClick r:id="rId2" action="ppaction://hlinksldjump"/>
          </p:cNvPr>
          <p:cNvSpPr/>
          <p:nvPr/>
        </p:nvSpPr>
        <p:spPr>
          <a:xfrm>
            <a:off x="4144934" y="2325373"/>
            <a:ext cx="1315084" cy="637702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答辯權</a:t>
            </a:r>
            <a:endPara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圓角矩形 16">
            <a:hlinkClick r:id="rId3" action="ppaction://hlinksldjump"/>
          </p:cNvPr>
          <p:cNvSpPr/>
          <p:nvPr/>
        </p:nvSpPr>
        <p:spPr>
          <a:xfrm>
            <a:off x="4159544" y="3116311"/>
            <a:ext cx="1315084" cy="637701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更正權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2431343" y="3734820"/>
            <a:ext cx="1354764" cy="677382"/>
            <a:chOff x="1630491" y="2981293"/>
            <a:chExt cx="1787954" cy="893977"/>
          </a:xfrm>
        </p:grpSpPr>
        <p:sp>
          <p:nvSpPr>
            <p:cNvPr id="56" name="圓角矩形 55">
              <a:hlinkClick r:id="rId4" action="ppaction://hlinksldjump"/>
            </p:cNvPr>
            <p:cNvSpPr/>
            <p:nvPr/>
          </p:nvSpPr>
          <p:spPr>
            <a:xfrm>
              <a:off x="1630491" y="2981293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圓角矩形 20"/>
            <p:cNvSpPr/>
            <p:nvPr/>
          </p:nvSpPr>
          <p:spPr>
            <a:xfrm>
              <a:off x="1656675" y="3007477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58" name="直線接點 57"/>
          <p:cNvCxnSpPr>
            <a:stCxn id="51" idx="1"/>
            <a:endCxn id="48" idx="3"/>
          </p:cNvCxnSpPr>
          <p:nvPr/>
        </p:nvCxnSpPr>
        <p:spPr>
          <a:xfrm flipH="1">
            <a:off x="1824417" y="2910442"/>
            <a:ext cx="606926" cy="572340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>
            <a:endCxn id="48" idx="3"/>
          </p:cNvCxnSpPr>
          <p:nvPr/>
        </p:nvCxnSpPr>
        <p:spPr>
          <a:xfrm flipH="1" flipV="1">
            <a:off x="1824417" y="3482782"/>
            <a:ext cx="626828" cy="871128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>
            <a:stCxn id="53" idx="1"/>
            <a:endCxn id="51" idx="3"/>
          </p:cNvCxnSpPr>
          <p:nvPr/>
        </p:nvCxnSpPr>
        <p:spPr>
          <a:xfrm flipH="1">
            <a:off x="3786107" y="2644224"/>
            <a:ext cx="358827" cy="266218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>
            <a:stCxn id="52" idx="3"/>
          </p:cNvCxnSpPr>
          <p:nvPr/>
        </p:nvCxnSpPr>
        <p:spPr>
          <a:xfrm>
            <a:off x="3766267" y="2910442"/>
            <a:ext cx="393277" cy="394367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圖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6516216" y="2268714"/>
            <a:ext cx="720079" cy="1002578"/>
          </a:xfrm>
          <a:prstGeom prst="rect">
            <a:avLst/>
          </a:prstGeom>
        </p:spPr>
      </p:pic>
      <p:sp>
        <p:nvSpPr>
          <p:cNvPr id="6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62183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46914E-7 L -0.21979 0.027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23" name="矩形 22"/>
          <p:cNvSpPr/>
          <p:nvPr/>
        </p:nvSpPr>
        <p:spPr>
          <a:xfrm>
            <a:off x="5796086" y="1923678"/>
            <a:ext cx="2304306" cy="2677656"/>
          </a:xfrm>
          <a:prstGeom prst="rect">
            <a:avLst/>
          </a:prstGeom>
          <a:ln w="38100">
            <a:solidFill>
              <a:srgbClr val="3DDC97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更正權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指民眾可以要求媒體更正不實報導的權利。</a:t>
            </a:r>
          </a:p>
        </p:txBody>
      </p:sp>
      <p:grpSp>
        <p:nvGrpSpPr>
          <p:cNvPr id="47" name="群組 46"/>
          <p:cNvGrpSpPr/>
          <p:nvPr/>
        </p:nvGrpSpPr>
        <p:grpSpPr>
          <a:xfrm>
            <a:off x="395536" y="2571751"/>
            <a:ext cx="1428881" cy="1842898"/>
            <a:chOff x="-217815" y="1579484"/>
            <a:chExt cx="1600672" cy="1601502"/>
          </a:xfrm>
        </p:grpSpPr>
        <p:sp>
          <p:nvSpPr>
            <p:cNvPr id="48" name="圓角矩形 47"/>
            <p:cNvSpPr/>
            <p:nvPr/>
          </p:nvSpPr>
          <p:spPr>
            <a:xfrm>
              <a:off x="-217815" y="1579484"/>
              <a:ext cx="1600672" cy="1583394"/>
            </a:xfrm>
            <a:prstGeom prst="roundRect">
              <a:avLst>
                <a:gd name="adj" fmla="val 10000"/>
              </a:avLst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-209172" y="1619986"/>
              <a:ext cx="1551528" cy="156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近用權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2431343" y="2571751"/>
            <a:ext cx="1354764" cy="677382"/>
            <a:chOff x="1707158" y="1442759"/>
            <a:chExt cx="1787954" cy="893977"/>
          </a:xfrm>
        </p:grpSpPr>
        <p:sp>
          <p:nvSpPr>
            <p:cNvPr id="51" name="圓角矩形 50"/>
            <p:cNvSpPr/>
            <p:nvPr/>
          </p:nvSpPr>
          <p:spPr>
            <a:xfrm>
              <a:off x="1707158" y="1442759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圓角矩形 8"/>
            <p:cNvSpPr/>
            <p:nvPr/>
          </p:nvSpPr>
          <p:spPr>
            <a:xfrm>
              <a:off x="1733342" y="1468943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3" name="圓角矩形 12">
            <a:hlinkClick r:id="rId2" action="ppaction://hlinksldjump"/>
          </p:cNvPr>
          <p:cNvSpPr/>
          <p:nvPr/>
        </p:nvSpPr>
        <p:spPr>
          <a:xfrm>
            <a:off x="4144934" y="2325373"/>
            <a:ext cx="1315084" cy="637702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答辯權</a:t>
            </a:r>
            <a:endPara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圓角矩形 16">
            <a:hlinkClick r:id="rId3" action="ppaction://hlinksldjump"/>
          </p:cNvPr>
          <p:cNvSpPr/>
          <p:nvPr/>
        </p:nvSpPr>
        <p:spPr>
          <a:xfrm>
            <a:off x="4159544" y="3116311"/>
            <a:ext cx="1315084" cy="637701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更正權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2431343" y="3734820"/>
            <a:ext cx="1354764" cy="677382"/>
            <a:chOff x="1630491" y="2981293"/>
            <a:chExt cx="1787954" cy="893977"/>
          </a:xfrm>
        </p:grpSpPr>
        <p:sp>
          <p:nvSpPr>
            <p:cNvPr id="56" name="圓角矩形 55">
              <a:hlinkClick r:id="rId4" action="ppaction://hlinksldjump"/>
            </p:cNvPr>
            <p:cNvSpPr/>
            <p:nvPr/>
          </p:nvSpPr>
          <p:spPr>
            <a:xfrm>
              <a:off x="1630491" y="2981293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圓角矩形 20"/>
            <p:cNvSpPr/>
            <p:nvPr/>
          </p:nvSpPr>
          <p:spPr>
            <a:xfrm>
              <a:off x="1656675" y="3007477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58" name="直線接點 57"/>
          <p:cNvCxnSpPr>
            <a:stCxn id="51" idx="1"/>
            <a:endCxn id="48" idx="3"/>
          </p:cNvCxnSpPr>
          <p:nvPr/>
        </p:nvCxnSpPr>
        <p:spPr>
          <a:xfrm flipH="1">
            <a:off x="1824417" y="2910442"/>
            <a:ext cx="606926" cy="572340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>
            <a:endCxn id="48" idx="3"/>
          </p:cNvCxnSpPr>
          <p:nvPr/>
        </p:nvCxnSpPr>
        <p:spPr>
          <a:xfrm flipH="1" flipV="1">
            <a:off x="1824417" y="3482782"/>
            <a:ext cx="626828" cy="871128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>
            <a:stCxn id="53" idx="1"/>
            <a:endCxn id="51" idx="3"/>
          </p:cNvCxnSpPr>
          <p:nvPr/>
        </p:nvCxnSpPr>
        <p:spPr>
          <a:xfrm flipH="1">
            <a:off x="3786107" y="2644224"/>
            <a:ext cx="358827" cy="266218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>
            <a:stCxn id="52" idx="3"/>
          </p:cNvCxnSpPr>
          <p:nvPr/>
        </p:nvCxnSpPr>
        <p:spPr>
          <a:xfrm>
            <a:off x="3766267" y="2910442"/>
            <a:ext cx="393277" cy="394367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圖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6516216" y="2268714"/>
            <a:ext cx="720079" cy="1002578"/>
          </a:xfrm>
          <a:prstGeom prst="rect">
            <a:avLst/>
          </a:prstGeom>
        </p:spPr>
      </p:pic>
      <p:sp>
        <p:nvSpPr>
          <p:cNvPr id="2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4376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6358 L -0.2224 0.187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20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23" name="矩形 22"/>
          <p:cNvSpPr/>
          <p:nvPr/>
        </p:nvSpPr>
        <p:spPr>
          <a:xfrm>
            <a:off x="5652120" y="1965981"/>
            <a:ext cx="2697583" cy="2677656"/>
          </a:xfrm>
          <a:prstGeom prst="rect">
            <a:avLst/>
          </a:prstGeom>
          <a:ln w="38100">
            <a:solidFill>
              <a:srgbClr val="4286F4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使用權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人民可以自行製作內容，要求媒體播放，或者自行經營媒體。</a:t>
            </a:r>
          </a:p>
        </p:txBody>
      </p:sp>
      <p:grpSp>
        <p:nvGrpSpPr>
          <p:cNvPr id="47" name="群組 46"/>
          <p:cNvGrpSpPr/>
          <p:nvPr/>
        </p:nvGrpSpPr>
        <p:grpSpPr>
          <a:xfrm>
            <a:off x="395536" y="2571751"/>
            <a:ext cx="1428881" cy="1842898"/>
            <a:chOff x="-217815" y="1579484"/>
            <a:chExt cx="1600672" cy="1601502"/>
          </a:xfrm>
        </p:grpSpPr>
        <p:sp>
          <p:nvSpPr>
            <p:cNvPr id="48" name="圓角矩形 47"/>
            <p:cNvSpPr/>
            <p:nvPr/>
          </p:nvSpPr>
          <p:spPr>
            <a:xfrm>
              <a:off x="-217815" y="1579484"/>
              <a:ext cx="1600672" cy="1583394"/>
            </a:xfrm>
            <a:prstGeom prst="roundRect">
              <a:avLst>
                <a:gd name="adj" fmla="val 10000"/>
              </a:avLst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圓角矩形 4"/>
            <p:cNvSpPr/>
            <p:nvPr/>
          </p:nvSpPr>
          <p:spPr>
            <a:xfrm>
              <a:off x="-209172" y="1619986"/>
              <a:ext cx="1551528" cy="1561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</a:t>
              </a:r>
              <a:endParaRPr lang="en-US" altLang="zh-TW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近用權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2431343" y="2571751"/>
            <a:ext cx="1354764" cy="677382"/>
            <a:chOff x="1707158" y="1442759"/>
            <a:chExt cx="1787954" cy="893977"/>
          </a:xfrm>
        </p:grpSpPr>
        <p:sp>
          <p:nvSpPr>
            <p:cNvPr id="51" name="圓角矩形 50"/>
            <p:cNvSpPr/>
            <p:nvPr/>
          </p:nvSpPr>
          <p:spPr>
            <a:xfrm>
              <a:off x="1707158" y="1442759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圓角矩形 8"/>
            <p:cNvSpPr/>
            <p:nvPr/>
          </p:nvSpPr>
          <p:spPr>
            <a:xfrm>
              <a:off x="1733342" y="1468943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接近權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3" name="圓角矩形 12">
            <a:hlinkClick r:id="rId2" action="ppaction://hlinksldjump"/>
          </p:cNvPr>
          <p:cNvSpPr/>
          <p:nvPr/>
        </p:nvSpPr>
        <p:spPr>
          <a:xfrm>
            <a:off x="4144934" y="2325373"/>
            <a:ext cx="1315084" cy="637702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答辯權</a:t>
            </a:r>
            <a:endPara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圓角矩形 16">
            <a:hlinkClick r:id="rId3" action="ppaction://hlinksldjump"/>
          </p:cNvPr>
          <p:cNvSpPr/>
          <p:nvPr/>
        </p:nvSpPr>
        <p:spPr>
          <a:xfrm>
            <a:off x="4159544" y="3116311"/>
            <a:ext cx="1315084" cy="637701"/>
          </a:xfrm>
          <a:prstGeom prst="rect">
            <a:avLst/>
          </a:prstGeom>
          <a:solidFill>
            <a:srgbClr val="3DDC97"/>
          </a:solidFill>
          <a:ln>
            <a:solidFill>
              <a:srgbClr val="3DDC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415" tIns="18415" rIns="18415" bIns="18415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更正權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2431343" y="3734820"/>
            <a:ext cx="1354764" cy="677382"/>
            <a:chOff x="1630491" y="2981293"/>
            <a:chExt cx="1787954" cy="893977"/>
          </a:xfrm>
        </p:grpSpPr>
        <p:sp>
          <p:nvSpPr>
            <p:cNvPr id="56" name="圓角矩形 55">
              <a:hlinkClick r:id="rId4" action="ppaction://hlinksldjump"/>
            </p:cNvPr>
            <p:cNvSpPr/>
            <p:nvPr/>
          </p:nvSpPr>
          <p:spPr>
            <a:xfrm>
              <a:off x="1630491" y="2981293"/>
              <a:ext cx="1787954" cy="89397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圓角矩形 20"/>
            <p:cNvSpPr/>
            <p:nvPr/>
          </p:nvSpPr>
          <p:spPr>
            <a:xfrm>
              <a:off x="1656675" y="3007477"/>
              <a:ext cx="1735586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使用權</a:t>
              </a:r>
              <a:endPara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58" name="直線接點 57"/>
          <p:cNvCxnSpPr>
            <a:stCxn id="51" idx="1"/>
            <a:endCxn id="48" idx="3"/>
          </p:cNvCxnSpPr>
          <p:nvPr/>
        </p:nvCxnSpPr>
        <p:spPr>
          <a:xfrm flipH="1">
            <a:off x="1824417" y="2910442"/>
            <a:ext cx="606926" cy="572340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>
            <a:endCxn id="48" idx="3"/>
          </p:cNvCxnSpPr>
          <p:nvPr/>
        </p:nvCxnSpPr>
        <p:spPr>
          <a:xfrm flipH="1" flipV="1">
            <a:off x="1824417" y="3482782"/>
            <a:ext cx="626828" cy="871128"/>
          </a:xfrm>
          <a:prstGeom prst="line">
            <a:avLst/>
          </a:prstGeom>
          <a:ln w="19050">
            <a:solidFill>
              <a:srgbClr val="256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>
            <a:stCxn id="53" idx="1"/>
            <a:endCxn id="51" idx="3"/>
          </p:cNvCxnSpPr>
          <p:nvPr/>
        </p:nvCxnSpPr>
        <p:spPr>
          <a:xfrm flipH="1">
            <a:off x="3786107" y="2644224"/>
            <a:ext cx="358827" cy="266218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>
            <a:stCxn id="52" idx="3"/>
          </p:cNvCxnSpPr>
          <p:nvPr/>
        </p:nvCxnSpPr>
        <p:spPr>
          <a:xfrm>
            <a:off x="3766267" y="2910442"/>
            <a:ext cx="393277" cy="394367"/>
          </a:xfrm>
          <a:prstGeom prst="line">
            <a:avLst/>
          </a:prstGeom>
          <a:ln w="19050">
            <a:solidFill>
              <a:srgbClr val="3DDC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圖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6516216" y="2268714"/>
            <a:ext cx="720079" cy="1002578"/>
          </a:xfrm>
          <a:prstGeom prst="rect">
            <a:avLst/>
          </a:prstGeom>
        </p:spPr>
      </p:pic>
      <p:sp>
        <p:nvSpPr>
          <p:cNvPr id="2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75216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6358 L -0.40938 0.308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60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748374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強調</a:t>
            </a:r>
            <a:r>
              <a:rPr lang="zh-TW" altLang="en-US" dirty="0"/>
              <a:t>每個人都有發聲權利，落實公民近用媒體權；希望公民、閱聽大眾能夠分享自己的專業領域與知識，強化草根媒體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新聞報導誤植時民眾有權反映。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>
                <a:sym typeface="Wingdings 3" pitchFamily="18" charset="2"/>
              </a:rPr>
              <a:t>公用頻道給予人民</a:t>
            </a:r>
            <a:r>
              <a:rPr lang="zh-TW" altLang="en-US" dirty="0" smtClean="0">
                <a:sym typeface="Wingdings 3" pitchFamily="18" charset="2"/>
              </a:rPr>
              <a:t>平臺使用</a:t>
            </a:r>
            <a:r>
              <a:rPr lang="zh-TW" altLang="en-US" dirty="0">
                <a:sym typeface="Wingdings 3" pitchFamily="18" charset="2"/>
              </a:rPr>
              <a:t>與播放</a:t>
            </a:r>
            <a:r>
              <a:rPr lang="zh-TW" altLang="en-US" dirty="0" smtClean="0">
                <a:sym typeface="Wingdings" pitchFamily="2" charset="2"/>
              </a:rPr>
              <a:t>。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媒體接近使用權</a:t>
            </a:r>
          </a:p>
          <a:p>
            <a:endParaRPr lang="zh-TW" altLang="en-US" dirty="0"/>
          </a:p>
        </p:txBody>
      </p:sp>
      <p:sp>
        <p:nvSpPr>
          <p:cNvPr id="14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48618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8227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四</a:t>
            </a:r>
            <a:r>
              <a:rPr lang="zh-TW" altLang="en-US" dirty="0"/>
              <a:t>、媒體識讀與媒體監督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面對媒體偏頗、誤導或過於娛樂化以及製作假新聞、侵犯隱私權等問題，除了透過「媒體接近使用權」去健全媒體環境外，我們還可以</a:t>
            </a:r>
            <a:r>
              <a:rPr lang="zh-TW" altLang="en-US" dirty="0" smtClean="0"/>
              <a:t>透過</a:t>
            </a:r>
            <a:r>
              <a:rPr lang="zh-TW" altLang="en-US" b="1" dirty="0" smtClean="0">
                <a:solidFill>
                  <a:srgbClr val="FF495C"/>
                </a:solidFill>
              </a:rPr>
              <a:t>「媒體自律」</a:t>
            </a:r>
            <a:r>
              <a:rPr lang="en-US" altLang="zh-TW" b="1" dirty="0" smtClean="0">
                <a:solidFill>
                  <a:srgbClr val="FF495C"/>
                </a:solidFill>
              </a:rPr>
              <a:t>﹑</a:t>
            </a:r>
            <a:r>
              <a:rPr lang="zh-TW" altLang="en-US" b="1" dirty="0">
                <a:solidFill>
                  <a:srgbClr val="FF495C"/>
                </a:solidFill>
              </a:rPr>
              <a:t>「</a:t>
            </a:r>
            <a:r>
              <a:rPr lang="zh-TW" altLang="en-US" b="1" dirty="0" smtClean="0">
                <a:solidFill>
                  <a:srgbClr val="FF495C"/>
                </a:solidFill>
              </a:rPr>
              <a:t>政府監督</a:t>
            </a:r>
            <a:r>
              <a:rPr lang="zh-TW" altLang="en-US" b="1" dirty="0">
                <a:solidFill>
                  <a:srgbClr val="FF495C"/>
                </a:solidFill>
              </a:rPr>
              <a:t>」</a:t>
            </a:r>
            <a:r>
              <a:rPr lang="en-US" altLang="zh-TW" b="1" dirty="0" smtClean="0">
                <a:solidFill>
                  <a:srgbClr val="FF495C"/>
                </a:solidFill>
              </a:rPr>
              <a:t>﹑</a:t>
            </a:r>
            <a:r>
              <a:rPr lang="zh-TW" altLang="en-US" b="1" dirty="0" smtClean="0">
                <a:solidFill>
                  <a:srgbClr val="FF495C"/>
                </a:solidFill>
              </a:rPr>
              <a:t>「民間團體監督」</a:t>
            </a:r>
            <a:r>
              <a:rPr lang="zh-TW" altLang="en-US" dirty="0" smtClean="0"/>
              <a:t>進行媒體監督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pPr algn="just"/>
            <a:endParaRPr lang="zh-TW" altLang="en-US" dirty="0"/>
          </a:p>
        </p:txBody>
      </p:sp>
      <p:sp>
        <p:nvSpPr>
          <p:cNvPr id="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p.64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32267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468920" y="1924050"/>
            <a:ext cx="2855608" cy="647700"/>
          </a:xfrm>
        </p:spPr>
        <p:txBody>
          <a:bodyPr/>
          <a:lstStyle/>
          <a:p>
            <a:r>
              <a:rPr lang="zh-TW" altLang="en-US" dirty="0" smtClean="0"/>
              <a:t>媒體監督三部分</a:t>
            </a:r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4080" y="699542"/>
            <a:ext cx="6443717" cy="3816424"/>
            <a:chOff x="-4885" y="699542"/>
            <a:chExt cx="6443717" cy="3816424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885" y="699542"/>
              <a:ext cx="6443717" cy="381642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979712" y="699542"/>
              <a:ext cx="187220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7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638" r="863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07743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假新聞視為「國安議題」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未</a:t>
            </a:r>
            <a:r>
              <a:rPr lang="zh-TW" altLang="en-US" sz="3200" dirty="0">
                <a:hlinkClick r:id="rId2"/>
              </a:rPr>
              <a:t>查證報導最重罰</a:t>
            </a:r>
            <a:r>
              <a:rPr lang="en-US" altLang="zh-TW" sz="3200" dirty="0">
                <a:hlinkClick r:id="rId2"/>
              </a:rPr>
              <a:t>200</a:t>
            </a:r>
            <a:r>
              <a:rPr lang="zh-TW" altLang="en-US" sz="3200" dirty="0">
                <a:hlinkClick r:id="rId2"/>
              </a:rPr>
              <a:t>萬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32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另類媒體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 smtClean="0"/>
              <a:t>透過自行</a:t>
            </a:r>
            <a:r>
              <a:rPr lang="zh-TW" altLang="en-US" dirty="0"/>
              <a:t>經營</a:t>
            </a:r>
            <a:r>
              <a:rPr lang="zh-TW" altLang="en-US" dirty="0" smtClean="0"/>
              <a:t>媒體，</a:t>
            </a:r>
            <a:r>
              <a:rPr lang="zh-TW" altLang="en-US" dirty="0"/>
              <a:t>提供民眾更多資訊選擇，以健全媒體環境</a:t>
            </a:r>
            <a:r>
              <a:rPr lang="zh-TW" altLang="en-US" dirty="0" smtClean="0"/>
              <a:t>。近年來</a:t>
            </a:r>
            <a:r>
              <a:rPr lang="zh-TW" altLang="en-US" dirty="0"/>
              <a:t>，</a:t>
            </a:r>
            <a:r>
              <a:rPr lang="zh-TW" altLang="en-US" dirty="0" smtClean="0"/>
              <a:t>愈來愈多</a:t>
            </a:r>
            <a:r>
              <a:rPr lang="zh-TW" altLang="en-US" dirty="0"/>
              <a:t>的關心不同議題的</a:t>
            </a:r>
            <a:r>
              <a:rPr lang="zh-TW" altLang="en-US" b="1" dirty="0">
                <a:solidFill>
                  <a:srgbClr val="FF495C"/>
                </a:solidFill>
              </a:rPr>
              <a:t>「另類媒體」</a:t>
            </a:r>
            <a:r>
              <a:rPr lang="zh-TW" altLang="en-US" dirty="0"/>
              <a:t>成立，提供我們非主流的觀點，監督政府、媒體與市場運作。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2428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另類媒體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136830" cy="252028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>
                <a:solidFill>
                  <a:srgbClr val="4286F4"/>
                </a:solidFill>
              </a:rPr>
              <a:t>網路獨立媒體</a:t>
            </a:r>
          </a:p>
          <a:p>
            <a:pPr>
              <a:lnSpc>
                <a:spcPct val="120000"/>
              </a:lnSpc>
            </a:pPr>
            <a:r>
              <a:rPr lang="zh-TW" altLang="en-US" dirty="0"/>
              <a:t>這類媒體多關注特定議題，例如勞工、環境、國際移工、社會弱勢等，其營運多靠民間在人力及經費上的協助，較不受市場支配，能確保媒體的</a:t>
            </a:r>
            <a:r>
              <a:rPr lang="zh-TW" altLang="en-US" dirty="0" smtClean="0"/>
              <a:t>獨立性，如「苦勞網」、「四方報」等。</a:t>
            </a:r>
            <a:endParaRPr lang="zh-TW" altLang="en-US" dirty="0"/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246089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另類媒體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0280"/>
          </a:xfrm>
        </p:spPr>
        <p:txBody>
          <a:bodyPr>
            <a:normAutofit lnSpcReduction="10000"/>
          </a:bodyPr>
          <a:lstStyle/>
          <a:p>
            <a:pPr marL="514350" indent="-514350" algn="just" hangingPunct="0">
              <a:buFont typeface="+mj-lt"/>
              <a:buAutoNum type="arabicPeriod" startAt="2"/>
            </a:pPr>
            <a:r>
              <a:rPr lang="zh-TW" altLang="en-US" dirty="0">
                <a:solidFill>
                  <a:srgbClr val="4286F4"/>
                </a:solidFill>
              </a:rPr>
              <a:t>公民記者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dirty="0"/>
              <a:t>由於科技的進步及網路的普及，愈來愈多人對於其所關注的議題，透過相機拍攝或手機即時放送，將訊息傳達出去，公民記者尤其對於主流媒體不關注的社區議題扮演了啟動的角色。</a:t>
            </a:r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5276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495C"/>
                </a:solidFill>
              </a:rPr>
              <a:t>「公民記者是兼職的獨立記者，獨立記者是全職的公民記者。」</a:t>
            </a:r>
            <a:r>
              <a:rPr lang="zh-TW" altLang="en-US" dirty="0"/>
              <a:t>獨立記者不受僱於特定媒體機構，自己採訪新聞，再將新聞販售給媒體，如果沒有相當知名度或經常性的報導版面，較難在媒體界生存，是一個充滿挑戰性的工作。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獨立記者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6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48618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80327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人人都能當記者？！</a:t>
            </a:r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0" name="橢圓 9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等腰三角形 10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868386" y="4227934"/>
            <a:ext cx="478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＃影片名稱：人人都能當記者！？公民記者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(02:22)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Taiwan bar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48618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419872" y="356416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1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599892" y="968382"/>
            <a:ext cx="3528392" cy="647774"/>
          </a:xfrm>
        </p:spPr>
        <p:txBody>
          <a:bodyPr/>
          <a:lstStyle/>
          <a:p>
            <a:r>
              <a:rPr lang="zh-TW" altLang="en-US" sz="2800" dirty="0" smtClean="0"/>
              <a:t>嘉義</a:t>
            </a:r>
            <a:r>
              <a:rPr lang="en-US" altLang="zh-TW" sz="2800" dirty="0"/>
              <a:t>73</a:t>
            </a:r>
            <a:r>
              <a:rPr lang="zh-TW" altLang="en-US" sz="2800" dirty="0"/>
              <a:t>歲公民記者 挖掘地方事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0" name="橢圓 9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等腰三角形 10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868386" y="4227934"/>
            <a:ext cx="478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：嘉義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歲公民記者 挖掘地方事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(02:46)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華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視新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</a:p>
        </p:txBody>
      </p:sp>
      <p:sp>
        <p:nvSpPr>
          <p:cNvPr id="14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48618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p.65</a:t>
            </a:r>
            <a:r>
              <a:rPr lang="zh-TW" altLang="en-US" dirty="0"/>
              <a:t>　壹、公共意見的形成</a:t>
            </a:r>
          </a:p>
        </p:txBody>
      </p:sp>
    </p:spTree>
    <p:extLst>
      <p:ext uri="{BB962C8B-B14F-4D97-AF65-F5344CB8AC3E}">
        <p14:creationId xmlns:p14="http://schemas.microsoft.com/office/powerpoint/2010/main" val="17566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395536" y="1707654"/>
            <a:ext cx="8352854" cy="576064"/>
          </a:xfrm>
        </p:spPr>
        <p:txBody>
          <a:bodyPr>
            <a:noAutofit/>
          </a:bodyPr>
          <a:lstStyle/>
          <a:p>
            <a:r>
              <a:rPr lang="zh-TW" altLang="en-US" dirty="0" smtClean="0"/>
              <a:t>第貳節　媒體</a:t>
            </a:r>
            <a:r>
              <a:rPr lang="zh-TW" altLang="en-US" dirty="0"/>
              <a:t>近用與媒體再現的不平等現象</a:t>
            </a:r>
          </a:p>
          <a:p>
            <a:r>
              <a:rPr lang="zh-TW" altLang="en-US" sz="2800" dirty="0" smtClean="0">
                <a:hlinkClick r:id="rId3" action="ppaction://hlinksldjump"/>
              </a:rPr>
              <a:t>一</a:t>
            </a:r>
            <a:r>
              <a:rPr lang="zh-TW" altLang="en-US" sz="2800" dirty="0">
                <a:hlinkClick r:id="rId3" action="ppaction://hlinksldjump"/>
              </a:rPr>
              <a:t>、媒體近用的不平等現象</a:t>
            </a:r>
            <a:endParaRPr lang="zh-TW" altLang="en-US" sz="2800" dirty="0"/>
          </a:p>
          <a:p>
            <a:r>
              <a:rPr lang="zh-TW" altLang="en-US" sz="2800" dirty="0" smtClean="0">
                <a:hlinkClick r:id="rId4" action="ppaction://hlinksldjump"/>
              </a:rPr>
              <a:t>二</a:t>
            </a:r>
            <a:r>
              <a:rPr lang="zh-TW" altLang="en-US" sz="2800" dirty="0">
                <a:hlinkClick r:id="rId4" action="ppaction://hlinksldjump"/>
              </a:rPr>
              <a:t>、媒體再現的不平等現象</a:t>
            </a:r>
            <a:endParaRPr lang="zh-TW" altLang="en-US" sz="2800" dirty="0"/>
          </a:p>
          <a:p>
            <a:endParaRPr lang="zh-TW" altLang="en-US" sz="2800" b="1" dirty="0">
              <a:solidFill>
                <a:srgbClr val="3C5A99"/>
              </a:solidFill>
            </a:endParaRPr>
          </a:p>
          <a:p>
            <a:endParaRPr lang="en-US" altLang="zh-TW" sz="2800" dirty="0" smtClean="0"/>
          </a:p>
          <a:p>
            <a:endParaRPr lang="en-US" altLang="zh-TW" sz="2800" dirty="0"/>
          </a:p>
          <a:p>
            <a:endParaRPr lang="zh-TW" altLang="en-US" sz="2800" dirty="0"/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283718"/>
            <a:ext cx="1898134" cy="3062536"/>
          </a:xfrm>
          <a:prstGeom prst="rect">
            <a:avLst/>
          </a:prstGeom>
        </p:spPr>
      </p:pic>
      <p:sp>
        <p:nvSpPr>
          <p:cNvPr id="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</a:t>
            </a:r>
            <a:r>
              <a:rPr lang="en-US" altLang="zh-TW" dirty="0"/>
              <a:t>6</a:t>
            </a:r>
            <a:r>
              <a:rPr lang="zh-TW" altLang="en-US" dirty="0"/>
              <a:t>　</a:t>
            </a:r>
            <a:r>
              <a:rPr lang="zh-TW" altLang="en-US" dirty="0" smtClean="0"/>
              <a:t>貳</a:t>
            </a:r>
            <a:r>
              <a:rPr lang="zh-TW" altLang="en-US" dirty="0"/>
              <a:t>、</a:t>
            </a:r>
            <a:r>
              <a:rPr lang="zh-TW" altLang="en-US" dirty="0" smtClean="0"/>
              <a:t>媒體</a:t>
            </a:r>
            <a:r>
              <a:rPr lang="zh-TW" altLang="en-US" dirty="0"/>
              <a:t>近用與媒體再現的不平等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440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、媒體近</a:t>
            </a:r>
            <a:r>
              <a:rPr lang="zh-TW" altLang="en-US" dirty="0" smtClean="0"/>
              <a:t>用的不平等</a:t>
            </a:r>
            <a:r>
              <a:rPr lang="zh-TW" altLang="en-US" dirty="0"/>
              <a:t>現象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61903"/>
            <a:ext cx="784879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媒體接近使用權就是媒體公民權，應該是對每個人平等開放的</a:t>
            </a:r>
            <a:r>
              <a:rPr lang="zh-TW" altLang="en-US" dirty="0" smtClean="0"/>
              <a:t>，但是</a:t>
            </a:r>
            <a:r>
              <a:rPr lang="zh-TW" altLang="en-US" dirty="0"/>
              <a:t>這種權利卻不是平等的，這種不平等可以分成兩部分：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611560" y="3679066"/>
            <a:ext cx="4392488" cy="664422"/>
            <a:chOff x="3986157" y="245034"/>
            <a:chExt cx="2429811" cy="664422"/>
          </a:xfrm>
        </p:grpSpPr>
        <p:sp>
          <p:nvSpPr>
            <p:cNvPr id="15" name="圓角矩形 14"/>
            <p:cNvSpPr/>
            <p:nvPr/>
          </p:nvSpPr>
          <p:spPr>
            <a:xfrm>
              <a:off x="3986157" y="273561"/>
              <a:ext cx="2429811" cy="576000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圓角矩形 8"/>
            <p:cNvSpPr/>
            <p:nvPr/>
          </p:nvSpPr>
          <p:spPr>
            <a:xfrm>
              <a:off x="4060160" y="245034"/>
              <a:ext cx="2305639" cy="6644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與</a:t>
              </a:r>
              <a:r>
                <a:rPr lang="zh-TW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閱聽人</a:t>
              </a: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間的不平等</a:t>
              </a:r>
              <a:endParaRPr lang="zh-TW" altLang="en-US" sz="2800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427984" y="3592111"/>
            <a:ext cx="4392488" cy="838332"/>
            <a:chOff x="4084247" y="1016814"/>
            <a:chExt cx="2305639" cy="838332"/>
          </a:xfrm>
        </p:grpSpPr>
        <p:sp>
          <p:nvSpPr>
            <p:cNvPr id="11" name="圓角矩形 10"/>
            <p:cNvSpPr/>
            <p:nvPr/>
          </p:nvSpPr>
          <p:spPr>
            <a:xfrm>
              <a:off x="4418205" y="1137594"/>
              <a:ext cx="1656184" cy="576064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圓角矩形 12"/>
            <p:cNvSpPr/>
            <p:nvPr/>
          </p:nvSpPr>
          <p:spPr>
            <a:xfrm>
              <a:off x="4084247" y="1016814"/>
              <a:ext cx="2305639" cy="838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閱聽人間</a:t>
              </a:r>
              <a:r>
                <a:rPr lang="zh-TW" altLang="en-US" sz="28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的不平等</a:t>
              </a:r>
              <a:endParaRPr lang="zh-TW" altLang="en-US" sz="2800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</a:t>
            </a:r>
            <a:r>
              <a:rPr lang="en-US" altLang="zh-TW" dirty="0"/>
              <a:t>6</a:t>
            </a:r>
            <a:r>
              <a:rPr lang="zh-TW" altLang="en-US" dirty="0"/>
              <a:t>　貳、媒體近用與媒體再現的不平等現象</a:t>
            </a:r>
          </a:p>
        </p:txBody>
      </p:sp>
    </p:spTree>
    <p:extLst>
      <p:ext uri="{BB962C8B-B14F-4D97-AF65-F5344CB8AC3E}">
        <p14:creationId xmlns:p14="http://schemas.microsoft.com/office/powerpoint/2010/main" val="1602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/>
              <a:t>二</a:t>
            </a:r>
            <a:r>
              <a:rPr lang="zh-TW" altLang="en-US" dirty="0" smtClean="0"/>
              <a:t>、媒體再現的不平等現象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61903"/>
            <a:ext cx="7848798" cy="244827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一個新聞的產出，受到閱聽率、媒體立場、價值觀及</a:t>
            </a:r>
            <a:r>
              <a:rPr lang="zh-TW" altLang="en-US" dirty="0" smtClean="0"/>
              <a:t>媒體產</a:t>
            </a:r>
            <a:r>
              <a:rPr lang="zh-TW" altLang="en-US" dirty="0"/>
              <a:t>製過程的影響</a:t>
            </a:r>
            <a:r>
              <a:rPr lang="zh-TW" altLang="en-US" dirty="0" smtClean="0"/>
              <a:t>，</a:t>
            </a:r>
            <a:r>
              <a:rPr lang="zh-TW" altLang="en-US" dirty="0"/>
              <a:t>最終媒體再現出來的新聞內容，可能與事實有所落差，或者呈現出來的內容產生刻板</a:t>
            </a:r>
            <a:r>
              <a:rPr lang="zh-TW" altLang="en-US" dirty="0" smtClean="0"/>
              <a:t>印</a:t>
            </a:r>
            <a:r>
              <a:rPr lang="zh-TW" altLang="en-US" dirty="0"/>
              <a:t>象，甚至使得特定群體的形象受到扭曲、遭受汙名化及歧視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p.66~67</a:t>
            </a:r>
            <a:r>
              <a:rPr lang="zh-TW" altLang="en-US" dirty="0"/>
              <a:t>　貳、媒體近用與媒體再現的不平等現象</a:t>
            </a:r>
          </a:p>
        </p:txBody>
      </p:sp>
    </p:spTree>
    <p:extLst>
      <p:ext uri="{BB962C8B-B14F-4D97-AF65-F5344CB8AC3E}">
        <p14:creationId xmlns:p14="http://schemas.microsoft.com/office/powerpoint/2010/main" val="13500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/>
              <a:t>二、媒體再現的不平等現象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3059832" y="2427734"/>
            <a:ext cx="2952328" cy="576064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dist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媒體再現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舉例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1341812" y="3003798"/>
            <a:ext cx="6460375" cy="367777"/>
            <a:chOff x="1341812" y="3363838"/>
            <a:chExt cx="6460375" cy="367777"/>
          </a:xfrm>
        </p:grpSpPr>
        <p:sp>
          <p:nvSpPr>
            <p:cNvPr id="9" name="直線接點 3"/>
            <p:cNvSpPr/>
            <p:nvPr/>
          </p:nvSpPr>
          <p:spPr>
            <a:xfrm>
              <a:off x="4572000" y="3363838"/>
              <a:ext cx="3230187" cy="36777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3888"/>
                  </a:lnTo>
                  <a:lnTo>
                    <a:pt x="3230187" y="183888"/>
                  </a:lnTo>
                  <a:lnTo>
                    <a:pt x="3230187" y="367777"/>
                  </a:lnTo>
                </a:path>
              </a:pathLst>
            </a:custGeom>
            <a:noFill/>
            <a:ln>
              <a:solidFill>
                <a:srgbClr val="3C5A99"/>
              </a:solidFill>
            </a:ln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直線接點 4"/>
            <p:cNvSpPr/>
            <p:nvPr/>
          </p:nvSpPr>
          <p:spPr>
            <a:xfrm>
              <a:off x="4572000" y="3363838"/>
              <a:ext cx="952788" cy="36777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3888"/>
                  </a:lnTo>
                  <a:lnTo>
                    <a:pt x="952788" y="183888"/>
                  </a:lnTo>
                  <a:lnTo>
                    <a:pt x="952788" y="367777"/>
                  </a:lnTo>
                </a:path>
              </a:pathLst>
            </a:custGeom>
            <a:noFill/>
            <a:ln>
              <a:solidFill>
                <a:srgbClr val="3C5A99"/>
              </a:solidFill>
            </a:ln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直線接點 5"/>
            <p:cNvSpPr/>
            <p:nvPr/>
          </p:nvSpPr>
          <p:spPr>
            <a:xfrm>
              <a:off x="3247389" y="3363838"/>
              <a:ext cx="1324611" cy="36777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324611" y="0"/>
                  </a:moveTo>
                  <a:lnTo>
                    <a:pt x="1324611" y="183888"/>
                  </a:lnTo>
                  <a:lnTo>
                    <a:pt x="0" y="183888"/>
                  </a:lnTo>
                  <a:lnTo>
                    <a:pt x="0" y="367777"/>
                  </a:lnTo>
                </a:path>
              </a:pathLst>
            </a:custGeom>
            <a:noFill/>
            <a:ln>
              <a:solidFill>
                <a:srgbClr val="3C5A99"/>
              </a:solidFill>
            </a:ln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直線接點 6"/>
            <p:cNvSpPr/>
            <p:nvPr/>
          </p:nvSpPr>
          <p:spPr>
            <a:xfrm>
              <a:off x="1341812" y="3363838"/>
              <a:ext cx="3230187" cy="36777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230187" y="0"/>
                  </a:moveTo>
                  <a:lnTo>
                    <a:pt x="3230187" y="183888"/>
                  </a:lnTo>
                  <a:lnTo>
                    <a:pt x="0" y="183888"/>
                  </a:lnTo>
                  <a:lnTo>
                    <a:pt x="0" y="367777"/>
                  </a:lnTo>
                </a:path>
              </a:pathLst>
            </a:custGeom>
            <a:noFill/>
            <a:ln>
              <a:solidFill>
                <a:srgbClr val="3C5A99"/>
              </a:solidFill>
            </a:ln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4" name="圓角矩形 13"/>
          <p:cNvSpPr/>
          <p:nvPr/>
        </p:nvSpPr>
        <p:spPr>
          <a:xfrm>
            <a:off x="539552" y="3363838"/>
            <a:ext cx="1368152" cy="576064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dist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2411760" y="3363838"/>
            <a:ext cx="1368152" cy="576064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dist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年齡</a:t>
            </a:r>
          </a:p>
        </p:txBody>
      </p:sp>
      <p:sp>
        <p:nvSpPr>
          <p:cNvPr id="16" name="圓角矩形 15"/>
          <p:cNvSpPr/>
          <p:nvPr/>
        </p:nvSpPr>
        <p:spPr>
          <a:xfrm>
            <a:off x="6948264" y="3363838"/>
            <a:ext cx="1368152" cy="576064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dist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階級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4283968" y="3363838"/>
            <a:ext cx="2376264" cy="576064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dist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種族與族群</a:t>
            </a:r>
          </a:p>
        </p:txBody>
      </p:sp>
      <p:sp>
        <p:nvSpPr>
          <p:cNvPr id="18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p.67~68</a:t>
            </a:r>
            <a:r>
              <a:rPr lang="zh-TW" altLang="en-US" dirty="0"/>
              <a:t>　貳、媒體近用與媒體再現的不平等現象</a:t>
            </a:r>
          </a:p>
        </p:txBody>
      </p:sp>
    </p:spTree>
    <p:extLst>
      <p:ext uri="{BB962C8B-B14F-4D97-AF65-F5344CB8AC3E}">
        <p14:creationId xmlns:p14="http://schemas.microsoft.com/office/powerpoint/2010/main" val="64827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  <p:sp>
        <p:nvSpPr>
          <p:cNvPr id="6" name="圓角化單一角落矩形 5"/>
          <p:cNvSpPr/>
          <p:nvPr/>
        </p:nvSpPr>
        <p:spPr>
          <a:xfrm>
            <a:off x="683568" y="2211710"/>
            <a:ext cx="504056" cy="2592288"/>
          </a:xfrm>
          <a:prstGeom prst="round1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媒體再現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圓角化單一角落矩形 20"/>
          <p:cNvSpPr/>
          <p:nvPr/>
        </p:nvSpPr>
        <p:spPr>
          <a:xfrm>
            <a:off x="4542091" y="2211710"/>
            <a:ext cx="504056" cy="2592288"/>
          </a:xfrm>
          <a:prstGeom prst="round1Rect">
            <a:avLst/>
          </a:prstGeom>
          <a:solidFill>
            <a:srgbClr val="3DD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真實生活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p.67</a:t>
            </a:r>
            <a:r>
              <a:rPr lang="zh-TW" altLang="en-US" dirty="0"/>
              <a:t>　貳、媒體近用與媒體再現的不平等現象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63" y="2314445"/>
            <a:ext cx="3211989" cy="227352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386" y="2410512"/>
            <a:ext cx="3247236" cy="219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2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  <p:sp>
        <p:nvSpPr>
          <p:cNvPr id="6" name="圓角化單一角落矩形 5"/>
          <p:cNvSpPr/>
          <p:nvPr/>
        </p:nvSpPr>
        <p:spPr>
          <a:xfrm>
            <a:off x="683568" y="2211710"/>
            <a:ext cx="504056" cy="2592288"/>
          </a:xfrm>
          <a:prstGeom prst="round1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媒體再現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圓角化單一角落矩形 20"/>
          <p:cNvSpPr/>
          <p:nvPr/>
        </p:nvSpPr>
        <p:spPr>
          <a:xfrm>
            <a:off x="4644008" y="2211710"/>
            <a:ext cx="504056" cy="2592288"/>
          </a:xfrm>
          <a:prstGeom prst="round1Rect">
            <a:avLst/>
          </a:prstGeom>
          <a:solidFill>
            <a:srgbClr val="3DD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真實生活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p.67</a:t>
            </a:r>
            <a:r>
              <a:rPr lang="zh-TW" altLang="en-US" dirty="0"/>
              <a:t>　貳、媒體近用與媒體再現的不平等現象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63" y="2452133"/>
            <a:ext cx="3287000" cy="211144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0181" y1="10000" x2="46798" y2="13243"/>
                        <a14:foregroundMark x1="13957" y1="35676" x2="46962" y2="21622"/>
                        <a14:foregroundMark x1="10345" y1="88919" x2="18391" y2="88378"/>
                        <a14:foregroundMark x1="42200" y1="74324" x2="51232" y2="68649"/>
                        <a14:foregroundMark x1="71757" y1="6757" x2="87028" y2="12162"/>
                        <a14:foregroundMark x1="67488" y1="22162" x2="97373" y2="24595"/>
                        <a14:foregroundMark x1="6240" y1="9189" x2="15928" y2="5135"/>
                        <a14:backgroundMark x1="95895" y1="38919" x2="97373" y2="924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6209" y="2452133"/>
            <a:ext cx="3475318" cy="211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  <p:sp>
        <p:nvSpPr>
          <p:cNvPr id="6" name="圓角化單一角落矩形 5"/>
          <p:cNvSpPr/>
          <p:nvPr/>
        </p:nvSpPr>
        <p:spPr>
          <a:xfrm>
            <a:off x="683568" y="2211710"/>
            <a:ext cx="504056" cy="2592288"/>
          </a:xfrm>
          <a:prstGeom prst="round1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媒體再現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圓角化單一角落矩形 20"/>
          <p:cNvSpPr/>
          <p:nvPr/>
        </p:nvSpPr>
        <p:spPr>
          <a:xfrm>
            <a:off x="4499223" y="2211710"/>
            <a:ext cx="504056" cy="2592288"/>
          </a:xfrm>
          <a:prstGeom prst="round1Rect">
            <a:avLst/>
          </a:prstGeom>
          <a:solidFill>
            <a:srgbClr val="3DD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真實生活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p.68</a:t>
            </a:r>
            <a:r>
              <a:rPr lang="zh-TW" altLang="en-US" dirty="0"/>
              <a:t>　貳、媒體近用與媒體再現的不平等現象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63" y="2303513"/>
            <a:ext cx="3169121" cy="241926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518" y="2303513"/>
            <a:ext cx="3108003" cy="23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2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  <p:sp>
        <p:nvSpPr>
          <p:cNvPr id="6" name="圓角化單一角落矩形 5"/>
          <p:cNvSpPr/>
          <p:nvPr/>
        </p:nvSpPr>
        <p:spPr>
          <a:xfrm>
            <a:off x="683568" y="2211710"/>
            <a:ext cx="504056" cy="2592288"/>
          </a:xfrm>
          <a:prstGeom prst="round1Rect">
            <a:avLst/>
          </a:prstGeom>
          <a:solidFill>
            <a:srgbClr val="3C5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媒體再現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圓角化單一角落矩形 20"/>
          <p:cNvSpPr/>
          <p:nvPr/>
        </p:nvSpPr>
        <p:spPr>
          <a:xfrm>
            <a:off x="4514875" y="2221720"/>
            <a:ext cx="504056" cy="2592288"/>
          </a:xfrm>
          <a:prstGeom prst="round1Rect">
            <a:avLst/>
          </a:prstGeom>
          <a:solidFill>
            <a:srgbClr val="3DD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真實生活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p.68</a:t>
            </a:r>
            <a:r>
              <a:rPr lang="zh-TW" altLang="en-US" dirty="0"/>
              <a:t>　貳、媒體近用與媒體再現的不平等現象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171" y="2301665"/>
            <a:ext cx="3256012" cy="247320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63" y="2311177"/>
            <a:ext cx="3184773" cy="241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7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、媒體再現的不平等</a:t>
            </a:r>
            <a:r>
              <a:rPr lang="zh-TW" altLang="en-US" dirty="0" smtClean="0"/>
              <a:t>現象</a:t>
            </a:r>
            <a:endParaRPr lang="zh-TW" altLang="en-US" dirty="0"/>
          </a:p>
        </p:txBody>
      </p:sp>
      <p:sp>
        <p:nvSpPr>
          <p:cNvPr id="10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61903"/>
            <a:ext cx="7848798" cy="244827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 smtClean="0"/>
              <a:t>水能</a:t>
            </a:r>
            <a:r>
              <a:rPr lang="zh-TW" altLang="en-US" dirty="0"/>
              <a:t>載舟，亦能覆舟，媒體的力量十分巨大，如果沒有辦法駕馭媒體訊息的內容，將會使得我們失去真正的自由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7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9909"/>
            <a:ext cx="5113337" cy="368341"/>
          </a:xfrm>
        </p:spPr>
        <p:txBody>
          <a:bodyPr/>
          <a:lstStyle/>
          <a:p>
            <a:r>
              <a:rPr lang="en-US" altLang="zh-TW" dirty="0" smtClean="0"/>
              <a:t>p.69</a:t>
            </a:r>
            <a:r>
              <a:rPr lang="zh-TW" altLang="en-US" dirty="0"/>
              <a:t>　貳、媒體近用與媒體再現的不平等現象</a:t>
            </a:r>
          </a:p>
        </p:txBody>
      </p:sp>
    </p:spTree>
    <p:extLst>
      <p:ext uri="{BB962C8B-B14F-4D97-AF65-F5344CB8AC3E}">
        <p14:creationId xmlns:p14="http://schemas.microsoft.com/office/powerpoint/2010/main" val="193524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spc="0" dirty="0" smtClean="0"/>
              <a:t>人與媒體常會用「魚和水」的關係來形容，這是指人常被媒體影響而不自知，就像魚忘了自己在水中游一樣，媒體常常形塑我們對特定族群的刻板印象，請</a:t>
            </a:r>
            <a:r>
              <a:rPr lang="zh-TW" altLang="en-US" spc="0" dirty="0"/>
              <a:t>找出任何一則新聞、戲劇、節目或廣告中所形塑出的偏見與歧視，並說明原因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大家來</a:t>
            </a:r>
            <a:r>
              <a:rPr lang="zh-TW" altLang="en-US" dirty="0" smtClean="0"/>
              <a:t>找碴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56920"/>
            <a:ext cx="5113337" cy="368341"/>
          </a:xfrm>
        </p:spPr>
        <p:txBody>
          <a:bodyPr/>
          <a:lstStyle/>
          <a:p>
            <a:r>
              <a:rPr lang="en-US" altLang="zh-TW" dirty="0"/>
              <a:t>p.69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983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何者是社群網路影響力大的原因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）介面單一（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）花費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學習困難（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訊息傳遞快速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Ａ</a:t>
            </a:r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Ｃ</a:t>
            </a:r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Ｂ</a:t>
            </a:r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Ｄ</a:t>
            </a:r>
            <a:r>
              <a:rPr lang="zh-TW" altLang="en-US" sz="2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33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何者是社群網路影響力大的原因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）介面單一（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）花費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學習困難（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訊息傳遞快速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185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何者是社群網路影響力大的原因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）介面單一（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）花費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學習困難（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訊息傳遞快速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8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何者是社群網路影響力大的原因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）介面單一（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）花費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學習困難（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訊息傳遞快速</a:t>
            </a:r>
          </a:p>
        </p:txBody>
      </p:sp>
      <p:pic>
        <p:nvPicPr>
          <p:cNvPr id="21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0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何者是社群網路影響力大的原因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）介面單一（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）花費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學習困難（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訊息傳遞快速</a:t>
            </a:r>
          </a:p>
        </p:txBody>
      </p:sp>
      <p:sp>
        <p:nvSpPr>
          <p:cNvPr id="24" name="圓角矩形圖說文字 23"/>
          <p:cNvSpPr/>
          <p:nvPr/>
        </p:nvSpPr>
        <p:spPr>
          <a:xfrm>
            <a:off x="1259632" y="3363838"/>
            <a:ext cx="4608512" cy="504056"/>
          </a:xfrm>
          <a:prstGeom prst="wedgeRoundRectCallout">
            <a:avLst>
              <a:gd name="adj1" fmla="val -56685"/>
              <a:gd name="adj2" fmla="val 11981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43584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8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公民記者」具體落實了何種人民的權利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媒體接近權（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媒體使用權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媒體娛樂權（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媒體監督權</a:t>
            </a:r>
            <a:endParaRPr lang="zh-TW" altLang="en-US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Ａ</a:t>
            </a:r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Ｃ</a:t>
            </a:r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Ｂ</a:t>
            </a:r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Ｄ</a:t>
            </a:r>
            <a:r>
              <a:rPr lang="zh-TW" altLang="en-US" sz="26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6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640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  <a:endParaRPr lang="zh-TW" altLang="en-US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公民記者」具體落實了何種人民的權利？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）媒體接近權（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）媒體使用權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）媒體娛樂權（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）媒體監督權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64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  <a:endParaRPr lang="zh-TW" altLang="en-US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公民記者」具體落實了何種人民的權利？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）媒體接近權（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）媒體使用權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）媒體娛樂權（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）媒體監督權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91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公民記者」具體落實了何種人民的權利？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）媒體接近權（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）媒體使用權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）媒體娛樂權（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）媒體監督權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57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  <a:endParaRPr lang="zh-TW" altLang="en-US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公民記者」具體落實了何種人民的權利？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）媒體接近權（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）媒體使用權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）媒體娛樂權（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）媒體監督權</a:t>
            </a:r>
          </a:p>
        </p:txBody>
      </p:sp>
      <p:sp>
        <p:nvSpPr>
          <p:cNvPr id="24" name="圓角矩形圖說文字 23"/>
          <p:cNvSpPr/>
          <p:nvPr/>
        </p:nvSpPr>
        <p:spPr>
          <a:xfrm>
            <a:off x="1259632" y="3363838"/>
            <a:ext cx="4608512" cy="504056"/>
          </a:xfrm>
          <a:prstGeom prst="wedgeRoundRectCallout">
            <a:avLst>
              <a:gd name="adj1" fmla="val -56685"/>
              <a:gd name="adj2" fmla="val 11981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43584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98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商業媒體與公共媒體最大的不同在於？</a:t>
            </a:r>
            <a:endParaRPr kumimoji="0" lang="en-US" altLang="zh-TW" sz="2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）是否營利        （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B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）議題設定不同</a:t>
            </a: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C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）能否形成輿論（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D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）是否具公共利益</a:t>
            </a: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4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媒體與公共媒體最大的不同在於？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）是否營利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）議題設定不同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）能否形成輿論（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）是否具公共利益</a:t>
            </a:r>
          </a:p>
        </p:txBody>
      </p:sp>
      <p:sp>
        <p:nvSpPr>
          <p:cNvPr id="24" name="圓角矩形圖說文字 23"/>
          <p:cNvSpPr/>
          <p:nvPr/>
        </p:nvSpPr>
        <p:spPr>
          <a:xfrm>
            <a:off x="1259632" y="3363838"/>
            <a:ext cx="4608512" cy="504056"/>
          </a:xfrm>
          <a:prstGeom prst="wedgeRoundRectCallout">
            <a:avLst>
              <a:gd name="adj1" fmla="val -56685"/>
              <a:gd name="adj2" fmla="val 11981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你答對囉！前往下一題吧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43584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4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B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媒體與公共媒體最大的不同在於？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）是否營利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）議題設定不同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）能否形成輿論（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）是否具公共利益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83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C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媒體與公共媒體最大的不同在於？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）是否營利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）議題設定不同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）能否形成輿論（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）是否具公共利益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52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媒體與公共媒體最大的不同在於？</a:t>
            </a:r>
            <a:endParaRPr lang="en-US" altLang="zh-TW" sz="2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）是否營利        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）議題設定不同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）能否形成輿論（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）是否具公共利益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61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何者屬於媒體再現可能出現的不平等現象？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外、女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主內	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青年世代草莓族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原住民懶惰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</p:spTree>
    <p:extLst>
      <p:ext uri="{BB962C8B-B14F-4D97-AF65-F5344CB8AC3E}">
        <p14:creationId xmlns:p14="http://schemas.microsoft.com/office/powerpoint/2010/main" val="35767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何者屬於媒體再現可能出現的不平等現象？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男主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外、女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主內	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青年世代草莓族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原住民懶惰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699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何者屬於媒體再現可能出現的不平等現象？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男主外、女主內	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青年世代草莓族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原住民懶惰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111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何者屬於媒體再現可能出現的不平等現象？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男主外、女主內	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青年世代草莓族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原住民懶惰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658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6948264" y="2787774"/>
            <a:ext cx="17281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何者屬於媒體再現可能出現的不平等現象？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男主外、女主內	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青年世代草莓族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原住民懶惰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1331640" y="343584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581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(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公共電視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logo)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公共電視文化事業基金會（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https://zh.wikipedia.org/wiki/%E5%85%AC%E5%85%B1%E9%9B%BB%E8%A6%96%E6%96%87%E5%8C%96%E4%BA%8B%E6%A5%AD%E5%9F%BA%E9%87%91%E6%9C%83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(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中天電視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Logo)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中天電視（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https://zh.wikipedia.org/wiki/%E4%B8%AD%E5%A4%A9%E9%9B%BB%E8%A6%96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326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7309</TotalTime>
  <Words>4635</Words>
  <Application>Microsoft Office PowerPoint</Application>
  <PresentationFormat>如螢幕大小 (16:9)</PresentationFormat>
  <Paragraphs>479</Paragraphs>
  <Slides>96</Slides>
  <Notes>33</Notes>
  <HiddenSlides>19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96</vt:i4>
      </vt:variant>
    </vt:vector>
  </HeadingPairs>
  <TitlesOfParts>
    <vt:vector size="111" baseType="lpstr">
      <vt:lpstr>Cordia New</vt:lpstr>
      <vt:lpstr>宋体</vt:lpstr>
      <vt:lpstr>華康粗圓體</vt:lpstr>
      <vt:lpstr>微軟正黑體</vt:lpstr>
      <vt:lpstr>微軟正黑體 Light</vt:lpstr>
      <vt:lpstr>新細明體</vt:lpstr>
      <vt:lpstr>標楷體</vt:lpstr>
      <vt:lpstr>Arial</vt:lpstr>
      <vt:lpstr>Calibri</vt:lpstr>
      <vt:lpstr>Calibri Light</vt:lpstr>
      <vt:lpstr>Wingdings</vt:lpstr>
      <vt:lpstr>Wingdings 3</vt:lpstr>
      <vt:lpstr>Office 佈景主題</vt:lpstr>
      <vt:lpstr>2_Office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633</cp:revision>
  <cp:lastPrinted>2018-12-20T06:58:14Z</cp:lastPrinted>
  <dcterms:created xsi:type="dcterms:W3CDTF">2016-08-10T05:42:58Z</dcterms:created>
  <dcterms:modified xsi:type="dcterms:W3CDTF">2020-05-22T11:49:48Z</dcterms:modified>
</cp:coreProperties>
</file>