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88" r:id="rId3"/>
  </p:sldMasterIdLst>
  <p:notesMasterIdLst>
    <p:notesMasterId r:id="rId74"/>
  </p:notesMasterIdLst>
  <p:handoutMasterIdLst>
    <p:handoutMasterId r:id="rId75"/>
  </p:handoutMasterIdLst>
  <p:sldIdLst>
    <p:sldId id="566" r:id="rId4"/>
    <p:sldId id="565" r:id="rId5"/>
    <p:sldId id="655" r:id="rId6"/>
    <p:sldId id="635" r:id="rId7"/>
    <p:sldId id="636" r:id="rId8"/>
    <p:sldId id="637" r:id="rId9"/>
    <p:sldId id="638" r:id="rId10"/>
    <p:sldId id="632" r:id="rId11"/>
    <p:sldId id="634" r:id="rId12"/>
    <p:sldId id="633" r:id="rId13"/>
    <p:sldId id="656" r:id="rId14"/>
    <p:sldId id="576" r:id="rId15"/>
    <p:sldId id="578" r:id="rId16"/>
    <p:sldId id="577" r:id="rId17"/>
    <p:sldId id="609" r:id="rId18"/>
    <p:sldId id="579" r:id="rId19"/>
    <p:sldId id="580" r:id="rId20"/>
    <p:sldId id="581" r:id="rId21"/>
    <p:sldId id="574" r:id="rId22"/>
    <p:sldId id="639" r:id="rId23"/>
    <p:sldId id="583" r:id="rId24"/>
    <p:sldId id="584" r:id="rId25"/>
    <p:sldId id="585" r:id="rId26"/>
    <p:sldId id="611" r:id="rId27"/>
    <p:sldId id="619" r:id="rId28"/>
    <p:sldId id="620" r:id="rId29"/>
    <p:sldId id="614" r:id="rId30"/>
    <p:sldId id="621" r:id="rId31"/>
    <p:sldId id="622" r:id="rId32"/>
    <p:sldId id="617" r:id="rId33"/>
    <p:sldId id="623" r:id="rId34"/>
    <p:sldId id="624" r:id="rId35"/>
    <p:sldId id="625" r:id="rId36"/>
    <p:sldId id="626" r:id="rId37"/>
    <p:sldId id="627" r:id="rId38"/>
    <p:sldId id="628" r:id="rId39"/>
    <p:sldId id="629" r:id="rId40"/>
    <p:sldId id="630" r:id="rId41"/>
    <p:sldId id="657" r:id="rId42"/>
    <p:sldId id="596" r:id="rId43"/>
    <p:sldId id="597" r:id="rId44"/>
    <p:sldId id="601" r:id="rId45"/>
    <p:sldId id="599" r:id="rId46"/>
    <p:sldId id="602" r:id="rId47"/>
    <p:sldId id="606" r:id="rId48"/>
    <p:sldId id="600" r:id="rId49"/>
    <p:sldId id="607" r:id="rId50"/>
    <p:sldId id="643" r:id="rId51"/>
    <p:sldId id="644" r:id="rId52"/>
    <p:sldId id="645" r:id="rId53"/>
    <p:sldId id="646" r:id="rId54"/>
    <p:sldId id="647" r:id="rId55"/>
    <p:sldId id="648" r:id="rId56"/>
    <p:sldId id="660" r:id="rId57"/>
    <p:sldId id="649" r:id="rId58"/>
    <p:sldId id="658" r:id="rId59"/>
    <p:sldId id="659" r:id="rId60"/>
    <p:sldId id="573" r:id="rId61"/>
    <p:sldId id="640" r:id="rId62"/>
    <p:sldId id="641" r:id="rId63"/>
    <p:sldId id="572" r:id="rId64"/>
    <p:sldId id="568" r:id="rId65"/>
    <p:sldId id="569" r:id="rId66"/>
    <p:sldId id="570" r:id="rId67"/>
    <p:sldId id="571" r:id="rId68"/>
    <p:sldId id="650" r:id="rId69"/>
    <p:sldId id="651" r:id="rId70"/>
    <p:sldId id="652" r:id="rId71"/>
    <p:sldId id="653" r:id="rId72"/>
    <p:sldId id="654" r:id="rId73"/>
  </p:sldIdLst>
  <p:sldSz cx="9144000" cy="5143500" type="screen16x9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6" userDrawn="1">
          <p15:clr>
            <a:srgbClr val="A4A3A4"/>
          </p15:clr>
        </p15:guide>
        <p15:guide id="2" pos="3310" userDrawn="1">
          <p15:clr>
            <a:srgbClr val="A4A3A4"/>
          </p15:clr>
        </p15:guide>
        <p15:guide id="3" orient="horz" pos="1030">
          <p15:clr>
            <a:srgbClr val="A4A3A4"/>
          </p15:clr>
        </p15:guide>
        <p15:guide id="4" pos="4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E"/>
    <a:srgbClr val="FFF1D0"/>
    <a:srgbClr val="C9E9E6"/>
    <a:srgbClr val="FCD2C1"/>
    <a:srgbClr val="B6F8F5"/>
    <a:srgbClr val="13BBB3"/>
    <a:srgbClr val="FF7C80"/>
    <a:srgbClr val="FFCCCC"/>
    <a:srgbClr val="FF5357"/>
    <a:srgbClr val="3C5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5" autoAdjust="0"/>
    <p:restoredTop sz="93724" autoAdjust="0"/>
  </p:normalViewPr>
  <p:slideViewPr>
    <p:cSldViewPr>
      <p:cViewPr varScale="1">
        <p:scale>
          <a:sx n="127" d="100"/>
          <a:sy n="127" d="100"/>
        </p:scale>
        <p:origin x="408" y="108"/>
      </p:cViewPr>
      <p:guideLst>
        <p:guide orient="horz" pos="1006"/>
        <p:guide pos="3310"/>
        <p:guide orient="horz" pos="1030"/>
        <p:guide pos="4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28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13FDA-2D84-45BA-912C-E5CC49FCBE4C}" type="doc">
      <dgm:prSet loTypeId="urn:microsoft.com/office/officeart/2005/8/layout/arrow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48D85D70-275C-498E-B59A-B88F77D95A9E}">
      <dgm:prSet phldrT="[文字]" custT="1"/>
      <dgm:spPr/>
      <dgm:t>
        <a:bodyPr/>
        <a:lstStyle/>
        <a:p>
          <a:r>
            <a: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中央選舉</a:t>
          </a:r>
        </a:p>
      </dgm:t>
    </dgm:pt>
    <dgm:pt modelId="{DAA5CCDB-682B-4C34-9E63-92C8A23ADBBD}" type="parTrans" cxnId="{F569D2D2-B667-4CFC-B984-8E39E1DCD946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ABEC6EF-881C-44B6-94EF-962C710AA77C}" type="sibTrans" cxnId="{F569D2D2-B667-4CFC-B984-8E39E1DCD946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B34941C-179C-4B6E-B8C9-4D44CA009FFB}">
      <dgm:prSet phldrT="[文字]" custT="1"/>
      <dgm:spPr/>
      <dgm:t>
        <a:bodyPr/>
        <a:lstStyle/>
        <a:p>
          <a:r>
            <a: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地方選舉</a:t>
          </a:r>
        </a:p>
      </dgm:t>
    </dgm:pt>
    <dgm:pt modelId="{F324203E-6AC5-4BCE-BAC7-F5647F1D75A7}" type="parTrans" cxnId="{6520D755-4BA2-46F4-902B-685D1EF82F5A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4F954B1-6A3D-4871-B612-486315D1C568}" type="sibTrans" cxnId="{6520D755-4BA2-46F4-902B-685D1EF82F5A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F5E5D6F-D562-4F4A-97E2-6522C18D9533}" type="pres">
      <dgm:prSet presAssocID="{7A313FDA-2D84-45BA-912C-E5CC49FCBE4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3BEB23B-FB80-4A96-A558-85D5A0C1855D}" type="pres">
      <dgm:prSet presAssocID="{7A313FDA-2D84-45BA-912C-E5CC49FCBE4C}" presName="divider" presStyleLbl="fgShp" presStyleIdx="0" presStyleCnt="1"/>
      <dgm:spPr/>
    </dgm:pt>
    <dgm:pt modelId="{E3E990ED-8A8F-412C-8A8A-5269B7460ACD}" type="pres">
      <dgm:prSet presAssocID="{48D85D70-275C-498E-B59A-B88F77D95A9E}" presName="downArrow" presStyleLbl="node1" presStyleIdx="0" presStyleCnt="2"/>
      <dgm:spPr/>
    </dgm:pt>
    <dgm:pt modelId="{668BA828-03E7-4BAE-87E6-916424438146}" type="pres">
      <dgm:prSet presAssocID="{48D85D70-275C-498E-B59A-B88F77D95A9E}" presName="downArrowText" presStyleLbl="revTx" presStyleIdx="0" presStyleCnt="2" custScaleX="17767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5D82A5-C0F6-4BAA-8E3B-0C801AAF13AE}" type="pres">
      <dgm:prSet presAssocID="{6B34941C-179C-4B6E-B8C9-4D44CA009FFB}" presName="upArrow" presStyleLbl="node1" presStyleIdx="1" presStyleCnt="2"/>
      <dgm:spPr/>
    </dgm:pt>
    <dgm:pt modelId="{E91F19E4-C82C-450C-9BD9-B5D27A059F93}" type="pres">
      <dgm:prSet presAssocID="{6B34941C-179C-4B6E-B8C9-4D44CA009FFB}" presName="upArrowText" presStyleLbl="revTx" presStyleIdx="1" presStyleCnt="2" custScaleX="17049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CFFFDAE-27E0-456E-A1E4-9EAA0440793D}" type="presOf" srcId="{6B34941C-179C-4B6E-B8C9-4D44CA009FFB}" destId="{E91F19E4-C82C-450C-9BD9-B5D27A059F93}" srcOrd="0" destOrd="0" presId="urn:microsoft.com/office/officeart/2005/8/layout/arrow3"/>
    <dgm:cxn modelId="{F569D2D2-B667-4CFC-B984-8E39E1DCD946}" srcId="{7A313FDA-2D84-45BA-912C-E5CC49FCBE4C}" destId="{48D85D70-275C-498E-B59A-B88F77D95A9E}" srcOrd="0" destOrd="0" parTransId="{DAA5CCDB-682B-4C34-9E63-92C8A23ADBBD}" sibTransId="{1ABEC6EF-881C-44B6-94EF-962C710AA77C}"/>
    <dgm:cxn modelId="{B3266977-66CB-40E4-A167-C5F58F49EE2E}" type="presOf" srcId="{7A313FDA-2D84-45BA-912C-E5CC49FCBE4C}" destId="{1F5E5D6F-D562-4F4A-97E2-6522C18D9533}" srcOrd="0" destOrd="0" presId="urn:microsoft.com/office/officeart/2005/8/layout/arrow3"/>
    <dgm:cxn modelId="{6520D755-4BA2-46F4-902B-685D1EF82F5A}" srcId="{7A313FDA-2D84-45BA-912C-E5CC49FCBE4C}" destId="{6B34941C-179C-4B6E-B8C9-4D44CA009FFB}" srcOrd="1" destOrd="0" parTransId="{F324203E-6AC5-4BCE-BAC7-F5647F1D75A7}" sibTransId="{E4F954B1-6A3D-4871-B612-486315D1C568}"/>
    <dgm:cxn modelId="{A00D138D-BBAA-447C-A1BF-19405B52E421}" type="presOf" srcId="{48D85D70-275C-498E-B59A-B88F77D95A9E}" destId="{668BA828-03E7-4BAE-87E6-916424438146}" srcOrd="0" destOrd="0" presId="urn:microsoft.com/office/officeart/2005/8/layout/arrow3"/>
    <dgm:cxn modelId="{E7F7D3BA-5B39-4AFE-AF84-AD47497884C6}" type="presParOf" srcId="{1F5E5D6F-D562-4F4A-97E2-6522C18D9533}" destId="{93BEB23B-FB80-4A96-A558-85D5A0C1855D}" srcOrd="0" destOrd="0" presId="urn:microsoft.com/office/officeart/2005/8/layout/arrow3"/>
    <dgm:cxn modelId="{E34A2D8B-5286-4CBC-A17D-B989CB43E802}" type="presParOf" srcId="{1F5E5D6F-D562-4F4A-97E2-6522C18D9533}" destId="{E3E990ED-8A8F-412C-8A8A-5269B7460ACD}" srcOrd="1" destOrd="0" presId="urn:microsoft.com/office/officeart/2005/8/layout/arrow3"/>
    <dgm:cxn modelId="{C7A3EB56-FAEF-4EAA-A1AD-1928EB75653E}" type="presParOf" srcId="{1F5E5D6F-D562-4F4A-97E2-6522C18D9533}" destId="{668BA828-03E7-4BAE-87E6-916424438146}" srcOrd="2" destOrd="0" presId="urn:microsoft.com/office/officeart/2005/8/layout/arrow3"/>
    <dgm:cxn modelId="{0A75AD36-7076-4C93-8DE7-96EB462CE4BC}" type="presParOf" srcId="{1F5E5D6F-D562-4F4A-97E2-6522C18D9533}" destId="{3E5D82A5-C0F6-4BAA-8E3B-0C801AAF13AE}" srcOrd="3" destOrd="0" presId="urn:microsoft.com/office/officeart/2005/8/layout/arrow3"/>
    <dgm:cxn modelId="{EB9022B1-BB8F-4732-B402-D858DCF2BA3C}" type="presParOf" srcId="{1F5E5D6F-D562-4F4A-97E2-6522C18D9533}" destId="{E91F19E4-C82C-450C-9BD9-B5D27A059F93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EB23B-FB80-4A96-A558-85D5A0C1855D}">
      <dsp:nvSpPr>
        <dsp:cNvPr id="0" name=""/>
        <dsp:cNvSpPr/>
      </dsp:nvSpPr>
      <dsp:spPr>
        <a:xfrm rot="21300000">
          <a:off x="338067" y="715044"/>
          <a:ext cx="4106031" cy="359231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990ED-8A8F-412C-8A8A-5269B7460ACD}">
      <dsp:nvSpPr>
        <dsp:cNvPr id="0" name=""/>
        <dsp:cNvSpPr/>
      </dsp:nvSpPr>
      <dsp:spPr>
        <a:xfrm>
          <a:off x="573860" y="89466"/>
          <a:ext cx="1434650" cy="715728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BA828-03E7-4BAE-87E6-916424438146}">
      <dsp:nvSpPr>
        <dsp:cNvPr id="0" name=""/>
        <dsp:cNvSpPr/>
      </dsp:nvSpPr>
      <dsp:spPr>
        <a:xfrm>
          <a:off x="1940197" y="0"/>
          <a:ext cx="2718994" cy="75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中央選舉</a:t>
          </a:r>
        </a:p>
      </dsp:txBody>
      <dsp:txXfrm>
        <a:off x="1940197" y="0"/>
        <a:ext cx="2718994" cy="751514"/>
      </dsp:txXfrm>
    </dsp:sp>
    <dsp:sp modelId="{3E5D82A5-C0F6-4BAA-8E3B-0C801AAF13AE}">
      <dsp:nvSpPr>
        <dsp:cNvPr id="0" name=""/>
        <dsp:cNvSpPr/>
      </dsp:nvSpPr>
      <dsp:spPr>
        <a:xfrm>
          <a:off x="2773656" y="984126"/>
          <a:ext cx="1434650" cy="715728"/>
        </a:xfrm>
        <a:prstGeom prst="upArrow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F19E4-C82C-450C-9BD9-B5D27A059F93}">
      <dsp:nvSpPr>
        <dsp:cNvPr id="0" name=""/>
        <dsp:cNvSpPr/>
      </dsp:nvSpPr>
      <dsp:spPr>
        <a:xfrm>
          <a:off x="177957" y="1037806"/>
          <a:ext cx="2609027" cy="751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地方選舉</a:t>
          </a:r>
        </a:p>
      </dsp:txBody>
      <dsp:txXfrm>
        <a:off x="177957" y="1037806"/>
        <a:ext cx="2609027" cy="751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9226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3637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614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599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43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321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632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272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E8DA14-812D-4A25-8FEB-74039EE6AF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157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3543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5412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8279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8279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1182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5013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2011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5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5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00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973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194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504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en-US" altLang="zh-TW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565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134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042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9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9772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953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01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36" name="圖片 3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7" name="群組 36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49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3431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9" name="橢圓 3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642937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269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</a:t>
            </a:r>
            <a:r>
              <a:rPr lang="zh-TW" altLang="en-US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身手</a:t>
            </a: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06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784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309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9649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512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37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948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88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en-US" altLang="zh-TW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039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83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15516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684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6843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531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584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36" name="圖片 3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7" name="群組 36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74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20490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9" name="橢圓 3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52623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326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</a:t>
            </a:r>
            <a:r>
              <a:rPr lang="zh-TW" altLang="en-US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身手</a:t>
            </a: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73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22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16775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41844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15" name="群組 14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16" name="橢圓 15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38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08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825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803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en-US" altLang="zh-TW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83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647700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894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0" name="群組 2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1" name="橢圓 3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56673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639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48772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45" y="4239857"/>
            <a:ext cx="708157" cy="708157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918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grpSp>
        <p:nvGrpSpPr>
          <p:cNvPr id="48" name="群組 4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63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圓角矩形 10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16" name="橢圓 15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橢圓 16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8" name="橢圓 17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2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2" name="矩形 21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4" name="橢圓 23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直線接點 24"/>
              <p:cNvCxnSpPr>
                <a:stCxn id="24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8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36" name="圖片 3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  <p:grpSp>
        <p:nvGrpSpPr>
          <p:cNvPr id="37" name="群組 36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17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pic>
        <p:nvPicPr>
          <p:cNvPr id="3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群組 36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8" name="橢圓 3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9" name="圖片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3941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9" name="群組 6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70" name="橢圓 6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60"/>
            <a:stretch/>
          </p:blipFill>
          <p:spPr>
            <a:xfrm>
              <a:off x="6444208" y="411510"/>
              <a:ext cx="383199" cy="432048"/>
            </a:xfrm>
            <a:prstGeom prst="ellipse">
              <a:avLst/>
            </a:prstGeom>
          </p:spPr>
        </p:pic>
      </p:grpSp>
      <p:grpSp>
        <p:nvGrpSpPr>
          <p:cNvPr id="38" name="群組 37"/>
          <p:cNvGrpSpPr/>
          <p:nvPr userDrawn="1"/>
        </p:nvGrpSpPr>
        <p:grpSpPr>
          <a:xfrm>
            <a:off x="611560" y="954428"/>
            <a:ext cx="576063" cy="575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9" name="橢圓 3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707142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grpSp>
        <p:nvGrpSpPr>
          <p:cNvPr id="10" name="群組 9"/>
          <p:cNvGrpSpPr/>
          <p:nvPr userDrawn="1"/>
        </p:nvGrpSpPr>
        <p:grpSpPr>
          <a:xfrm>
            <a:off x="6660232" y="420802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1" name="橢圓 10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26466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486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</a:t>
            </a:r>
            <a:r>
              <a:rPr lang="zh-TW" altLang="en-US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身手</a:t>
            </a: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7" name="群組 16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56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404698" y="60672"/>
            <a:ext cx="350878" cy="350838"/>
            <a:chOff x="755576" y="1131590"/>
            <a:chExt cx="648072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6" y="1203597"/>
              <a:ext cx="585592" cy="572821"/>
            </a:xfrm>
            <a:prstGeom prst="ellipse">
              <a:avLst/>
            </a:prstGeom>
            <a:grpFill/>
          </p:spPr>
        </p:pic>
      </p:grp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58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6" r:id="rId11"/>
    <p:sldLayoutId id="2147483667" r:id="rId12"/>
    <p:sldLayoutId id="2147483659" r:id="rId13"/>
    <p:sldLayoutId id="2147483665" r:id="rId14"/>
    <p:sldLayoutId id="2147483660" r:id="rId15"/>
    <p:sldLayoutId id="2147483661" r:id="rId16"/>
    <p:sldLayoutId id="2147483662" r:id="rId17"/>
    <p:sldLayoutId id="2147483663" r:id="rId18"/>
    <p:sldLayoutId id="2147483664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046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046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slide" Target="slide8.xml"/><Relationship Id="rId7" Type="http://schemas.openxmlformats.org/officeDocument/2006/relationships/image" Target="../media/image23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slide" Target="slide16.xml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slide" Target="slide6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jed7CyH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Ch09&#24433;&#29255;-&#38752;&#26479;&#36984;&#33289;&#12290;&#20985;&#26792;&#20180;&#19981;&#35201;&#20551;&#34315;&#26524;&#65288;03&#65306;26&#65289;.mp4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ltn.tw/bMFZNWz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Ch09&#24433;&#29255;-&#22283;&#26371;&#25793;5&#24109;&#12288;&#12300;&#26178;&#20195;&#21147;&#37327;&#12301;&#25104;&#22283;&#26371;&#31532;&#19977;&#22823;&#40680;&#65288;02&#65306;28&#65289;.mp4" TargetMode="Externa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Yy2A3B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s://ltn.tw/QpDf1g6" TargetMode="External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ltn.tw/voijQWy" TargetMode="External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ltn.tw/8UL5oSZ" TargetMode="External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65.xml"/><Relationship Id="rId5" Type="http://schemas.openxmlformats.org/officeDocument/2006/relationships/slide" Target="slide63.xml"/><Relationship Id="rId4" Type="http://schemas.openxmlformats.org/officeDocument/2006/relationships/slide" Target="slide6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Relationship Id="rId6" Type="http://schemas.openxmlformats.org/officeDocument/2006/relationships/slide" Target="slide69.xml"/><Relationship Id="rId5" Type="http://schemas.openxmlformats.org/officeDocument/2006/relationships/slide" Target="slide67.xml"/><Relationship Id="rId4" Type="http://schemas.openxmlformats.org/officeDocument/2006/relationships/slide" Target="slide6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7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7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7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59" r="17353" b="38270"/>
          <a:stretch/>
        </p:blipFill>
        <p:spPr>
          <a:xfrm>
            <a:off x="303129" y="71427"/>
            <a:ext cx="8320917" cy="4930665"/>
          </a:xfrm>
          <a:prstGeom prst="round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algn="ctr" defTabSz="914303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00">
              <a:solidFill>
                <a:prstClr val="white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3" name="圓角矩形 2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1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9" name="圓角矩形 8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12" name="直線接點 11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圓角矩形 28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>
            <a:gsLst>
              <a:gs pos="0">
                <a:srgbClr val="A6C0FE"/>
              </a:gs>
              <a:gs pos="100000">
                <a:srgbClr val="F6808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971600" y="691406"/>
            <a:ext cx="6540824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政治參與與選舉</a:t>
            </a:r>
            <a:endParaRPr lang="en-US" altLang="zh-TW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1600" y="2643758"/>
            <a:ext cx="655272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如何參與政治？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6948264" y="2715766"/>
            <a:ext cx="339278" cy="458809"/>
            <a:chOff x="10563304" y="487047"/>
            <a:chExt cx="1235693" cy="1671041"/>
          </a:xfrm>
        </p:grpSpPr>
        <p:grpSp>
          <p:nvGrpSpPr>
            <p:cNvPr id="21" name="群組 20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3" name="圓角矩形 2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" name="弧形 3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cxnSp>
              <p:nvCxnSpPr>
                <p:cNvPr id="6" name="直線接點 5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橢圓 19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4" name="橢圓 43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45" name="直線接點 44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群組 9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30" name="群組 29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31" name="圓角矩形 30">
                <a:hlinkClick r:id="rId3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2" name="圓角矩形 31">
                <a:hlinkClick r:id="rId3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34" name="直線接點 33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接點 34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接點 35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接點 36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接點 37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029" name="Picture 5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2" name="群組 9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1028" name="Picture 4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3" name="群組 92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88" name="群組 87"/>
            <p:cNvGrpSpPr/>
            <p:nvPr/>
          </p:nvGrpSpPr>
          <p:grpSpPr>
            <a:xfrm>
              <a:off x="4598309" y="3507854"/>
              <a:ext cx="1242750" cy="1008112"/>
              <a:chOff x="4406287" y="3507854"/>
              <a:chExt cx="1242750" cy="1008112"/>
            </a:xfrm>
          </p:grpSpPr>
          <p:sp>
            <p:nvSpPr>
              <p:cNvPr id="69" name="圓角矩形 68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87" name="圖片 86">
                <a:hlinkClick r:id="rId9" action="ppaction://hlinksldjump"/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24"/>
              <a:stretch/>
            </p:blipFill>
            <p:spPr>
              <a:xfrm>
                <a:off x="4406287" y="3507854"/>
                <a:ext cx="1101817" cy="973917"/>
              </a:xfrm>
              <a:prstGeom prst="rect">
                <a:avLst/>
              </a:prstGeom>
            </p:spPr>
          </p:pic>
        </p:grpSp>
        <p:pic>
          <p:nvPicPr>
            <p:cNvPr id="1032" name="Picture 8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6" name="橢圓 95">
            <a:hlinkClick r:id="rId9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6" name="圖片 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3" y="4486106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93123"/>
      </p:ext>
    </p:extLst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臺北星期天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台北星期天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en-US" altLang="zh-TW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Pinoy</a:t>
            </a: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Sunday 30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秒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(00:30)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：穀得電影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39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88843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【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北星期</a:t>
            </a: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】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馬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諾奧及迪艾斯是在臺灣工作的菲律賓籍移工，平日辛苦地工作，只有星期天是令人期待的放鬆時間。然而，這個星期天，馬諾奧被心儀的對象拒絕，而迪艾斯和女朋友分手，兩人在路邊看到一張被遺棄的漂亮沙發，引起對「家」的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想像</a:t>
            </a: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—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60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躺在沙發上喝著啤酒，看著星星，就是人生最大的滿足。他們決定把這張沙發搬回宿舍，一路上遇到不少趣事，但也遭逢許多困難；雖然美夢未必能成真，但兩人也發現：原來最美的家，就是自己的家鄉。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91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圓角矩形圖說文字 1"/>
          <p:cNvSpPr/>
          <p:nvPr/>
        </p:nvSpPr>
        <p:spPr>
          <a:xfrm>
            <a:off x="1475656" y="1059582"/>
            <a:ext cx="6480720" cy="3312368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移工在臺灣沒有完整的公民權利，如片中兩位主角未在</a:t>
            </a: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宵禁前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回到宿舍，就會被遣送回國，其勞動及社會權利缺乏。現在許多臺灣人會到國外打工度假，雖然動機和東南亞移工不盡相同，但都可能在異國遇到權利保障不足的問題，值得我們反思。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26" y="3902050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93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接點 22"/>
          <p:cNvCxnSpPr/>
          <p:nvPr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25" y="209255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傳送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輸入訊息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90" y="4299942"/>
            <a:ext cx="373181" cy="64807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31" name="群組 30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3" name="橢圓 32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4" name="橢圓 33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5" name="橢圓 34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sp>
          <p:nvSpPr>
            <p:cNvPr id="32" name="弧形 31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27" name="橢圓 2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36" name="圓角矩形圖說文字 35"/>
          <p:cNvSpPr/>
          <p:nvPr/>
        </p:nvSpPr>
        <p:spPr>
          <a:xfrm>
            <a:off x="1619672" y="915566"/>
            <a:ext cx="5976664" cy="15841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在全球勞動力呈現跨國移動的同時，我們該如何保障不同身分者的公民權益呢？</a:t>
            </a:r>
          </a:p>
        </p:txBody>
      </p:sp>
    </p:spTree>
    <p:extLst>
      <p:ext uri="{BB962C8B-B14F-4D97-AF65-F5344CB8AC3E}">
        <p14:creationId xmlns:p14="http://schemas.microsoft.com/office/powerpoint/2010/main" val="419458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448272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kumimoji="0" lang="en-US" altLang="zh-TW" sz="28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青年世代的政治參與</a:t>
            </a:r>
            <a:r>
              <a:rPr kumimoji="0" lang="en-US" altLang="zh-TW" sz="28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algn="just" hangingPunct="0"/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「政治很黑暗？」、「去投票浪費我的時間，反正政治人物都很爛？」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不少</a:t>
            </a:r>
            <a:r>
              <a:rPr lang="zh-TW" altLang="en-US" sz="2800" spc="-15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人對政治抱持負面想法，你是否也因此而不願意關心政治</a:t>
            </a:r>
            <a:r>
              <a:rPr lang="zh-TW" altLang="en-US" sz="2800" spc="-15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zh-TW" altLang="en-US" sz="2800" spc="-15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02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3275061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hangingPunct="0">
              <a:defRPr/>
            </a:pP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臺灣九合一選舉前夕，網路紅人蔡阿嘎上傳「全台灣亂寫的政見！竟然只有四個字！」影片，他以詼諧的角度，檢視全臺各地參選人的政見，網路世界瞬成政見平臺，選民可依此管道，聽見不同的聲音。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33409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82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公民超人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0912345678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39552" y="1059681"/>
            <a:ext cx="864095" cy="863997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0" name="橢圓 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12" name="圓角矩形圖說文字 11"/>
          <p:cNvSpPr/>
          <p:nvPr/>
        </p:nvSpPr>
        <p:spPr>
          <a:xfrm>
            <a:off x="1619672" y="915566"/>
            <a:ext cx="5976664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關心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公共事務的方式不是只有投票，對高中職生而言，從對學校事務及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社區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事務的關心就是政治參與。青年世代平常透過網路可以快速取得訊息並與</a:t>
            </a:r>
            <a:r>
              <a:rPr lang="zh-TW" altLang="en-US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他人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互動，透過網路，也可以參與政治。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通話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查看更多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等腰三角形 19"/>
          <p:cNvSpPr/>
          <p:nvPr/>
        </p:nvSpPr>
        <p:spPr>
          <a:xfrm flipV="1">
            <a:off x="2555776" y="339725"/>
            <a:ext cx="288032" cy="14379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22" name="直線接點 21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接點 23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470002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62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91880" y="1191826"/>
            <a:ext cx="4176464" cy="647774"/>
          </a:xfrm>
        </p:spPr>
        <p:txBody>
          <a:bodyPr/>
          <a:lstStyle/>
          <a:p>
            <a:r>
              <a:rPr lang="zh-TW" altLang="en-US" sz="2400" dirty="0" smtClean="0"/>
              <a:t>靠</a:t>
            </a:r>
            <a:r>
              <a:rPr lang="zh-TW" altLang="en-US" sz="2400" dirty="0"/>
              <a:t>杯選舉。凹梨仔不要假蘋果</a:t>
            </a:r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：靠杯選舉。凹梨仔不要假蘋果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(03:26)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：蔡阿嘎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6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hlinkClick r:id="rId2"/>
            <a:extLst>
              <a:ext uri="{FF2B5EF4-FFF2-40B4-BE49-F238E27FC236}">
                <a16:creationId xmlns:a16="http://schemas.microsoft.com/office/drawing/2014/main" id="{3FD6778B-C7B9-0E49-9819-02EBC051FF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577" y="1923678"/>
            <a:ext cx="3137872" cy="1704039"/>
          </a:xfrm>
          <a:prstGeom prst="rect">
            <a:avLst/>
          </a:prstGeom>
        </p:spPr>
      </p:pic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D1A61A6-73B6-C64F-907A-886E1BB0379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559927" cy="647700"/>
          </a:xfrm>
        </p:spPr>
        <p:txBody>
          <a:bodyPr/>
          <a:lstStyle/>
          <a:p>
            <a:pPr algn="just"/>
            <a:r>
              <a:rPr kumimoji="1" lang="zh-TW" altLang="en-US" dirty="0"/>
              <a:t>不少人對政治的想法就是「政治很黑暗」，網路紅人蔡阿嘎就在他的</a:t>
            </a:r>
            <a:r>
              <a:rPr kumimoji="1" lang="zh-TW" altLang="en-US" dirty="0" smtClean="0"/>
              <a:t>影片中</a:t>
            </a:r>
            <a:r>
              <a:rPr kumimoji="1" lang="zh-TW" altLang="en-US" dirty="0"/>
              <a:t>反映出許多人的心聲</a:t>
            </a:r>
            <a:r>
              <a:rPr kumimoji="1" lang="zh-TW" altLang="en-US" dirty="0" smtClean="0"/>
              <a:t>。</a:t>
            </a:r>
            <a:endParaRPr kumimoji="1" lang="zh-TW" altLang="en-US" dirty="0"/>
          </a:p>
          <a:p>
            <a:pPr algn="just"/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24E654F-149B-E549-85A3-0D7187B9B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7864" y="1228111"/>
            <a:ext cx="4464496" cy="647774"/>
          </a:xfrm>
        </p:spPr>
        <p:txBody>
          <a:bodyPr/>
          <a:lstStyle/>
          <a:p>
            <a:r>
              <a:rPr lang="zh-TW" altLang="en-US" sz="2400" dirty="0"/>
              <a:t>政客爽：因為你是我的選民</a:t>
            </a:r>
            <a:r>
              <a:rPr lang="en-US" altLang="zh-TW" sz="2400" dirty="0"/>
              <a:t>MV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92A5ACE-D775-8F4F-8B22-915FE04BA3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65E8599-74F7-9141-B983-433281879CB2}"/>
              </a:ext>
            </a:extLst>
          </p:cNvPr>
          <p:cNvGrpSpPr/>
          <p:nvPr/>
        </p:nvGrpSpPr>
        <p:grpSpPr>
          <a:xfrm>
            <a:off x="6390334" y="2283718"/>
            <a:ext cx="917970" cy="865803"/>
            <a:chOff x="6948264" y="2787774"/>
            <a:chExt cx="648072" cy="648072"/>
          </a:xfrm>
        </p:grpSpPr>
        <p:sp>
          <p:nvSpPr>
            <p:cNvPr id="6" name="橢圓 5">
              <a:hlinkClick r:id="rId2"/>
              <a:extLst>
                <a:ext uri="{FF2B5EF4-FFF2-40B4-BE49-F238E27FC236}">
                  <a16:creationId xmlns:a16="http://schemas.microsoft.com/office/drawing/2014/main" id="{6DF5FEFD-BF61-EB4B-B876-19C6D41DEBAD}"/>
                </a:ext>
              </a:extLst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7" name="等腰三角形 7">
              <a:hlinkClick r:id="rId2"/>
              <a:extLst>
                <a:ext uri="{FF2B5EF4-FFF2-40B4-BE49-F238E27FC236}">
                  <a16:creationId xmlns:a16="http://schemas.microsoft.com/office/drawing/2014/main" id="{0D0DF8EC-EF36-874A-A344-1FCB70C3AA54}"/>
                </a:ext>
              </a:extLst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96398045-A420-584D-8E55-300ADE12F542}"/>
              </a:ext>
            </a:extLst>
          </p:cNvPr>
          <p:cNvSpPr txBox="1"/>
          <p:nvPr/>
        </p:nvSpPr>
        <p:spPr>
          <a:xfrm>
            <a:off x="5171927" y="3647301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政客爽：因為你是我的選民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MV</a:t>
            </a: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整個城市。都是蔡阿嘎的靠杯館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5)(02:31)</a:t>
            </a: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＃影片來源：蔡阿嘎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5843555" y="315725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36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50F26B1-DF56-C440-A16E-DC5740F88B0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kumimoji="1" lang="zh-TW" altLang="en-US" dirty="0"/>
              <a:t>雖然高中職生沒有辦法投票，但是關心公共事務的方式不是只有投票，從對學校事務及社區事務的關心就是政治參與</a:t>
            </a:r>
            <a:r>
              <a:rPr kumimoji="1" lang="zh-TW" altLang="en-US" dirty="0" smtClean="0"/>
              <a:t>。</a:t>
            </a:r>
            <a:r>
              <a:rPr kumimoji="1" lang="zh-TW" altLang="en-US" dirty="0"/>
              <a:t>想想看，透過網路你可以怎麼參與政治？</a:t>
            </a:r>
          </a:p>
          <a:p>
            <a:pPr algn="just"/>
            <a:endParaRPr kumimoji="1" lang="en" altLang="zh-TW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FABAF22-2075-5D4D-8A47-AEC1B2EC37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024E654F-149B-E549-85A3-0D7187B9B06E}"/>
              </a:ext>
            </a:extLst>
          </p:cNvPr>
          <p:cNvSpPr txBox="1">
            <a:spLocks/>
          </p:cNvSpPr>
          <p:nvPr/>
        </p:nvSpPr>
        <p:spPr>
          <a:xfrm>
            <a:off x="3347864" y="1228111"/>
            <a:ext cx="4464496" cy="647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smtClean="0"/>
              <a:t>政客爽：因為你是我的選民</a:t>
            </a:r>
            <a:r>
              <a:rPr lang="en-US" altLang="zh-TW" sz="2400" smtClean="0"/>
              <a:t>MV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99555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0673FB5-A2C6-6F4E-A88B-DA1E1E524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768D11-84E6-CF4B-A4CD-247D0E5BA3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zh-TW" dirty="0"/>
              <a:t>網路紅人蔡阿嘎就在他的影片「政客爽：因為你是我的選民</a:t>
            </a:r>
            <a:r>
              <a:rPr lang="en-US" altLang="zh-TW" dirty="0"/>
              <a:t>MV</a:t>
            </a:r>
            <a:r>
              <a:rPr lang="zh-TW" altLang="zh-TW" dirty="0"/>
              <a:t>」當中也詮釋了一般人對於政治人物的看法，你是否也因為這樣的想法而不願意關心政治呢</a:t>
            </a:r>
            <a:r>
              <a:rPr lang="zh-TW" altLang="zh-TW" dirty="0" smtClean="0"/>
              <a:t>？</a:t>
            </a:r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AED3B2-5333-7E4D-8499-CB2DF92CC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7864" y="1233826"/>
            <a:ext cx="4536504" cy="647774"/>
          </a:xfrm>
        </p:spPr>
        <p:txBody>
          <a:bodyPr/>
          <a:lstStyle/>
          <a:p>
            <a:r>
              <a:rPr kumimoji="1" lang="zh-TW" altLang="en-US" sz="2400" dirty="0"/>
              <a:t>政客爽：因為你是我的選民ＭＶ</a:t>
            </a:r>
            <a:endParaRPr kumimoji="1" lang="en" altLang="zh-TW" sz="2400" dirty="0"/>
          </a:p>
          <a:p>
            <a:endParaRPr kumimoji="1" lang="en" altLang="zh-TW" sz="2800" dirty="0"/>
          </a:p>
          <a:p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9055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30673FB5-A2C6-6F4E-A88B-DA1E1E524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768D11-84E6-CF4B-A4CD-247D0E5BA3E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你認為選舉的意義是什麼？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你覺得政治家跟政客一樣嗎？為什麼？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選舉結束就沒事了？你覺得人民可以如何監督政府？</a:t>
            </a:r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AED3B2-5333-7E4D-8499-CB2DF92CC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7864" y="1227796"/>
            <a:ext cx="4536504" cy="647774"/>
          </a:xfrm>
        </p:spPr>
        <p:txBody>
          <a:bodyPr/>
          <a:lstStyle/>
          <a:p>
            <a:r>
              <a:rPr kumimoji="1" lang="zh-TW" altLang="en-US" sz="2400" dirty="0"/>
              <a:t>政客爽：因為你是我的選民ＭＶ</a:t>
            </a:r>
            <a:endParaRPr kumimoji="1" lang="en" altLang="zh-TW" sz="2400" dirty="0"/>
          </a:p>
          <a:p>
            <a:endParaRPr kumimoji="1" lang="en" altLang="zh-TW" sz="2800" dirty="0"/>
          </a:p>
          <a:p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777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45FDB318-7377-AE4C-A2BD-A8823DD098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p.71</a:t>
            </a:r>
            <a:r>
              <a:rPr lang="zh-TW" altLang="en-US" dirty="0"/>
              <a:t>　壹、公民意識與政治參與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30306E-2841-314C-AB30-D0CD4BAC13C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公民意識與政治參與</a:t>
            </a:r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C661C3F-9FE1-5947-8D07-BF8A958597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608438" cy="2448272"/>
          </a:xfrm>
        </p:spPr>
        <p:txBody>
          <a:bodyPr>
            <a:normAutofit/>
          </a:bodyPr>
          <a:lstStyle/>
          <a:p>
            <a:r>
              <a:rPr kumimoji="1" lang="zh-TW" altLang="en-US" b="1" dirty="0">
                <a:solidFill>
                  <a:srgbClr val="0070C0"/>
                </a:solidFill>
              </a:rPr>
              <a:t>何謂公民意識？</a:t>
            </a:r>
          </a:p>
          <a:p>
            <a:r>
              <a:rPr kumimoji="1" lang="zh-TW" altLang="en-US" dirty="0"/>
              <a:t>公民意識指的就是我們對於自己公民權利及義務的認知。</a:t>
            </a:r>
          </a:p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355726"/>
            <a:ext cx="3240360" cy="252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4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16D74DF-F1A9-3E4B-A6C6-DA4C12E21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p.71</a:t>
            </a:r>
            <a:r>
              <a:rPr lang="zh-TW" altLang="en-US" dirty="0"/>
              <a:t>　壹、公民意識與政治參與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66C6AA5-3096-9342-8337-A3A943B779A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公民意識與政治參與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929C2C9-27FE-1545-AAB6-AB1139533E8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zh-TW" altLang="en-US" b="1" dirty="0">
                <a:solidFill>
                  <a:srgbClr val="0070C0"/>
                </a:solidFill>
              </a:rPr>
              <a:t>何謂政治參與？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政治參與則是指我們對於自身生活環境中公共事務的參與。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TW" altLang="en-US" dirty="0"/>
              <a:t>公民意識的建立將有助於提升同學們對公共事務的</a:t>
            </a:r>
            <a:r>
              <a:rPr kumimoji="1" lang="zh-TW" altLang="en-US"/>
              <a:t>參與</a:t>
            </a:r>
            <a:r>
              <a:rPr kumimoji="1" lang="zh-TW" altLang="en-US" smtClean="0"/>
              <a:t>，深化</a:t>
            </a:r>
            <a:r>
              <a:rPr kumimoji="1" lang="zh-TW" altLang="en-US" dirty="0"/>
              <a:t>公民意識。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825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74CBDC5F-CE17-2947-92FB-34AF3B999E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p.71</a:t>
            </a:r>
            <a:r>
              <a:rPr lang="zh-TW" altLang="en-US" dirty="0"/>
              <a:t>　壹、公民意識與政治參與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2BB1E7E-C015-8449-83E4-FDF01982B28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公民意識與政治參與</a:t>
            </a:r>
          </a:p>
          <a:p>
            <a:endParaRPr kumimoji="1"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179C540-5624-D34C-B054-6C92C2D930C7}"/>
              </a:ext>
            </a:extLst>
          </p:cNvPr>
          <p:cNvSpPr txBox="1"/>
          <p:nvPr/>
        </p:nvSpPr>
        <p:spPr>
          <a:xfrm>
            <a:off x="5148064" y="3192527"/>
            <a:ext cx="3277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kumimoji="1"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嘉義高中採民主參與問卷調查提報校務會議。</a:t>
            </a:r>
          </a:p>
          <a:p>
            <a:pPr algn="just" hangingPunct="0"/>
            <a:r>
              <a:rPr kumimoji="1"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決議開放學生混搭制服和體育服。</a:t>
            </a:r>
          </a:p>
          <a:p>
            <a:pPr algn="just" hangingPunct="0"/>
            <a:endParaRPr kumimoji="1" lang="zh-CN" altLang="en-US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721CF56-6446-714F-A958-7A66F15AF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31675" y="3267421"/>
            <a:ext cx="216390" cy="21639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2355726"/>
            <a:ext cx="4094649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FB22FE1-F537-2942-9DF5-AE9B092FC48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7" y="2139702"/>
            <a:ext cx="3456310" cy="2601319"/>
          </a:xfrm>
        </p:spPr>
        <p:txBody>
          <a:bodyPr/>
          <a:lstStyle/>
          <a:p>
            <a:r>
              <a:rPr lang="zh-TW" altLang="en-US" dirty="0"/>
              <a:t>如果你希望政府將電子競技納入證照或技能競賽項目，你可以怎麼做</a:t>
            </a:r>
            <a:r>
              <a:rPr lang="zh-TW" altLang="en-US" dirty="0" smtClean="0"/>
              <a:t>呢</a:t>
            </a:r>
            <a:r>
              <a:rPr lang="zh-TW" altLang="en-US" dirty="0"/>
              <a:t>？</a:t>
            </a:r>
          </a:p>
          <a:p>
            <a:endParaRPr kumimoji="1"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11710"/>
            <a:ext cx="4096454" cy="2304256"/>
          </a:xfrm>
          <a:prstGeom prst="rect">
            <a:avLst/>
          </a:prstGeom>
        </p:spPr>
      </p:pic>
      <p:sp>
        <p:nvSpPr>
          <p:cNvPr id="6" name="文字版面配置區 1">
            <a:extLst>
              <a:ext uri="{FF2B5EF4-FFF2-40B4-BE49-F238E27FC236}">
                <a16:creationId xmlns:a16="http://schemas.microsoft.com/office/drawing/2014/main" id="{9F09AFAF-AA23-9C4D-8875-F908E167A0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p.71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972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FB22FE1-F537-2942-9DF5-AE9B092FC48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同學可以透過請願、遊說</a:t>
            </a:r>
            <a:r>
              <a:rPr lang="zh-TW" altLang="en-US" dirty="0" smtClean="0"/>
              <a:t>等正式</a:t>
            </a:r>
            <a:r>
              <a:rPr lang="zh-TW" altLang="en-US" dirty="0"/>
              <a:t>管道表達訴求，更</a:t>
            </a:r>
            <a:r>
              <a:rPr lang="zh-TW" altLang="en-US" dirty="0" smtClean="0"/>
              <a:t>可以透過網路</a:t>
            </a:r>
            <a:r>
              <a:rPr lang="zh-TW" altLang="en-US" dirty="0"/>
              <a:t>媒體等進行討論</a:t>
            </a:r>
            <a:r>
              <a:rPr lang="zh-TW" altLang="en-US" dirty="0" smtClean="0"/>
              <a:t>形成</a:t>
            </a:r>
            <a:r>
              <a:rPr lang="zh-TW" altLang="en-US" dirty="0"/>
              <a:t>共識。另外，同學更</a:t>
            </a:r>
            <a:r>
              <a:rPr lang="zh-TW" altLang="en-US" dirty="0" smtClean="0"/>
              <a:t>可以透過</a:t>
            </a:r>
            <a:r>
              <a:rPr lang="zh-TW" altLang="en-US" dirty="0"/>
              <a:t>「公共政策網路參與</a:t>
            </a:r>
            <a:r>
              <a:rPr lang="zh-TW" altLang="en-US" dirty="0" smtClean="0"/>
              <a:t>平臺</a:t>
            </a:r>
            <a:r>
              <a:rPr lang="zh-TW" altLang="en-US" dirty="0"/>
              <a:t>」提案，使政府重視</a:t>
            </a:r>
            <a:r>
              <a:rPr lang="zh-TW" altLang="en-US" dirty="0" smtClean="0"/>
              <a:t>這個議題</a:t>
            </a:r>
            <a:r>
              <a:rPr lang="zh-TW" altLang="en-US" dirty="0"/>
              <a:t>，討論政策實施的</a:t>
            </a:r>
            <a:r>
              <a:rPr lang="zh-TW" altLang="en-US" dirty="0" smtClean="0"/>
              <a:t>可能性</a:t>
            </a:r>
            <a:r>
              <a:rPr lang="zh-TW" altLang="en-US" dirty="0"/>
              <a:t>。</a:t>
            </a:r>
            <a:endParaRPr kumimoji="1" lang="zh-TW" altLang="en-US" dirty="0"/>
          </a:p>
        </p:txBody>
      </p:sp>
      <p:sp>
        <p:nvSpPr>
          <p:cNvPr id="6" name="文字版面配置區 1">
            <a:extLst>
              <a:ext uri="{FF2B5EF4-FFF2-40B4-BE49-F238E27FC236}">
                <a16:creationId xmlns:a16="http://schemas.microsoft.com/office/drawing/2014/main" id="{9F09AFAF-AA23-9C4D-8875-F908E167A0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p.78</a:t>
            </a:r>
            <a:endParaRPr kumimoji="1"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698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23496B2-B54A-384E-B4CF-B8561DA7D5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p.71</a:t>
            </a:r>
            <a:r>
              <a:rPr lang="zh-TW" altLang="en-US" dirty="0"/>
              <a:t>　貳、選舉制度知多少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44808F-3087-194A-B96E-CF429A293B4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選舉制度知多少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C335D7D-C200-8847-934D-4ED1BDE4D8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>
            <a:normAutofit/>
          </a:bodyPr>
          <a:lstStyle/>
          <a:p>
            <a:r>
              <a:rPr kumimoji="1" lang="zh-TW" altLang="en-US" dirty="0" smtClean="0"/>
              <a:t>最</a:t>
            </a:r>
            <a:r>
              <a:rPr kumimoji="1" lang="zh-TW" altLang="en-US" dirty="0"/>
              <a:t>常見也最直接的</a:t>
            </a:r>
            <a:r>
              <a:rPr kumimoji="1" lang="zh-TW" altLang="en-US" dirty="0" smtClean="0"/>
              <a:t>參與政治方式就是</a:t>
            </a:r>
            <a:r>
              <a:rPr kumimoji="1" lang="zh-TW" altLang="en-US" dirty="0"/>
              <a:t>選舉</a:t>
            </a:r>
            <a:r>
              <a:rPr kumimoji="1" lang="zh-TW" altLang="en-US" dirty="0" smtClean="0"/>
              <a:t>，</a:t>
            </a:r>
            <a:r>
              <a:rPr kumimoji="1" lang="zh-TW" altLang="en-US" dirty="0"/>
              <a:t>其目的在反映民意，落實民主政治</a:t>
            </a:r>
            <a:r>
              <a:rPr kumimoji="1" lang="zh-TW" altLang="en-US" dirty="0" smtClean="0"/>
              <a:t>；透過</a:t>
            </a:r>
            <a:r>
              <a:rPr kumimoji="1" lang="zh-TW" altLang="en-US" dirty="0"/>
              <a:t>選舉及任期制度，檢驗公職人員是否符合人民期待。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499742"/>
            <a:ext cx="2736304" cy="205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4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23496B2-B54A-384E-B4CF-B8561DA7D5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p.71</a:t>
            </a:r>
            <a:r>
              <a:rPr lang="zh-TW" altLang="en-US" dirty="0"/>
              <a:t>　貳、選舉制度知多少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44808F-3087-194A-B96E-CF429A293B4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選舉制度知多少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</p:txBody>
      </p:sp>
      <p:sp>
        <p:nvSpPr>
          <p:cNvPr id="5" name="文本框 27">
            <a:extLst>
              <a:ext uri="{FF2B5EF4-FFF2-40B4-BE49-F238E27FC236}">
                <a16:creationId xmlns:a16="http://schemas.microsoft.com/office/drawing/2014/main" id="{CF91B378-7D45-4B41-87E7-470EFD30DC18}"/>
              </a:ext>
            </a:extLst>
          </p:cNvPr>
          <p:cNvSpPr txBox="1"/>
          <p:nvPr/>
        </p:nvSpPr>
        <p:spPr>
          <a:xfrm>
            <a:off x="657667" y="2355726"/>
            <a:ext cx="414331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TW" altLang="en-US" sz="3200" b="1" kern="0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臺</a:t>
            </a:r>
            <a:r>
              <a:rPr lang="zh-TW" altLang="en-US" sz="3200" b="1" kern="0" dirty="0" smtClean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灣</a:t>
            </a:r>
            <a:r>
              <a:rPr lang="zh-TW" altLang="en-US" sz="3200" b="1" kern="0" dirty="0">
                <a:solidFill>
                  <a:schemeClr val="accent6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的公職人員選舉</a:t>
            </a:r>
            <a:endParaRPr lang="zh-CN" altLang="en-US" sz="3200" b="1" kern="0" dirty="0">
              <a:solidFill>
                <a:schemeClr val="accent6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id="{849E3CF1-6F0F-B14B-994E-83EF9887E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563960"/>
              </p:ext>
            </p:extLst>
          </p:nvPr>
        </p:nvGraphicFramePr>
        <p:xfrm>
          <a:off x="1568988" y="2973232"/>
          <a:ext cx="4782167" cy="178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圓角矩形圖說文字 6">
            <a:extLst>
              <a:ext uri="{FF2B5EF4-FFF2-40B4-BE49-F238E27FC236}">
                <a16:creationId xmlns:a16="http://schemas.microsoft.com/office/drawing/2014/main" id="{6B32C465-464D-3347-B080-0278BB952B03}"/>
              </a:ext>
            </a:extLst>
          </p:cNvPr>
          <p:cNvSpPr/>
          <p:nvPr/>
        </p:nvSpPr>
        <p:spPr>
          <a:xfrm>
            <a:off x="5796136" y="3507854"/>
            <a:ext cx="2520280" cy="515605"/>
          </a:xfrm>
          <a:prstGeom prst="wedgeRoundRectCallout">
            <a:avLst>
              <a:gd name="adj1" fmla="val -52401"/>
              <a:gd name="adj2" fmla="val 7458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投票年齡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347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5D12E77-32A9-B34D-A655-33F27F6C65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p.71</a:t>
            </a:r>
            <a:r>
              <a:rPr lang="zh-TW" altLang="en-US" dirty="0"/>
              <a:t>　貳、選舉制度知多少</a:t>
            </a:r>
          </a:p>
          <a:p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810F61-8D30-1649-AED0-56F6FFF0F00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選舉制度知多少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611560" y="2305532"/>
            <a:ext cx="864096" cy="249846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我國選舉制度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450490" y="2720481"/>
            <a:ext cx="813479" cy="1750148"/>
            <a:chOff x="8338076" y="4261864"/>
            <a:chExt cx="907407" cy="1131465"/>
          </a:xfrm>
        </p:grpSpPr>
        <p:cxnSp>
          <p:nvCxnSpPr>
            <p:cNvPr id="8" name="直線接點 7"/>
            <p:cNvCxnSpPr/>
            <p:nvPr/>
          </p:nvCxnSpPr>
          <p:spPr>
            <a:xfrm flipV="1">
              <a:off x="8338076" y="4779890"/>
              <a:ext cx="465683" cy="0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9" name="直線接點 8"/>
            <p:cNvCxnSpPr/>
            <p:nvPr/>
          </p:nvCxnSpPr>
          <p:spPr>
            <a:xfrm>
              <a:off x="8785751" y="4261864"/>
              <a:ext cx="0" cy="1131384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10" name="直線接點 9"/>
            <p:cNvCxnSpPr/>
            <p:nvPr/>
          </p:nvCxnSpPr>
          <p:spPr>
            <a:xfrm>
              <a:off x="8785751" y="4261864"/>
              <a:ext cx="441724" cy="0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11" name="直線接點 10"/>
            <p:cNvCxnSpPr>
              <a:cxnSpLocks/>
            </p:cNvCxnSpPr>
            <p:nvPr/>
          </p:nvCxnSpPr>
          <p:spPr>
            <a:xfrm>
              <a:off x="8803759" y="5393248"/>
              <a:ext cx="441724" cy="81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</p:grpSp>
      <p:cxnSp>
        <p:nvCxnSpPr>
          <p:cNvPr id="12" name="直線接點 11"/>
          <p:cNvCxnSpPr/>
          <p:nvPr/>
        </p:nvCxnSpPr>
        <p:spPr>
          <a:xfrm flipV="1">
            <a:off x="1841983" y="3521763"/>
            <a:ext cx="417479" cy="0"/>
          </a:xfrm>
          <a:prstGeom prst="line">
            <a:avLst/>
          </a:prstGeom>
          <a:noFill/>
          <a:ln w="19050" cap="flat" cmpd="sng" algn="ctr">
            <a:solidFill>
              <a:srgbClr val="FFC000"/>
            </a:solidFill>
            <a:prstDash val="solid"/>
          </a:ln>
          <a:effectLst/>
        </p:spPr>
      </p:cxnSp>
      <p:sp>
        <p:nvSpPr>
          <p:cNvPr id="14" name="圓角矩形 13"/>
          <p:cNvSpPr/>
          <p:nvPr/>
        </p:nvSpPr>
        <p:spPr>
          <a:xfrm>
            <a:off x="2247825" y="2479359"/>
            <a:ext cx="1812744" cy="48224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多數決制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2240299" y="3304961"/>
            <a:ext cx="2096514" cy="48224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比例代表制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2259462" y="4128969"/>
            <a:ext cx="1591863" cy="48224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混合制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4060569" y="2426419"/>
            <a:ext cx="1015399" cy="718103"/>
            <a:chOff x="8338076" y="4261864"/>
            <a:chExt cx="907407" cy="1131465"/>
          </a:xfrm>
        </p:grpSpPr>
        <p:cxnSp>
          <p:nvCxnSpPr>
            <p:cNvPr id="20" name="直線接點 19"/>
            <p:cNvCxnSpPr/>
            <p:nvPr/>
          </p:nvCxnSpPr>
          <p:spPr>
            <a:xfrm flipV="1">
              <a:off x="8338076" y="4779890"/>
              <a:ext cx="465683" cy="0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21" name="直線接點 20"/>
            <p:cNvCxnSpPr/>
            <p:nvPr/>
          </p:nvCxnSpPr>
          <p:spPr>
            <a:xfrm>
              <a:off x="8785751" y="4261864"/>
              <a:ext cx="0" cy="1131384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22" name="直線接點 21"/>
            <p:cNvCxnSpPr/>
            <p:nvPr/>
          </p:nvCxnSpPr>
          <p:spPr>
            <a:xfrm>
              <a:off x="8785751" y="4261864"/>
              <a:ext cx="441724" cy="0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23" name="直線接點 22"/>
            <p:cNvCxnSpPr>
              <a:cxnSpLocks/>
            </p:cNvCxnSpPr>
            <p:nvPr/>
          </p:nvCxnSpPr>
          <p:spPr>
            <a:xfrm>
              <a:off x="8803759" y="5393248"/>
              <a:ext cx="441724" cy="81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</a:ln>
            <a:effectLst/>
          </p:spPr>
        </p:cxnSp>
      </p:grpSp>
      <p:sp>
        <p:nvSpPr>
          <p:cNvPr id="24" name="圓角矩形 23"/>
          <p:cNvSpPr/>
          <p:nvPr/>
        </p:nvSpPr>
        <p:spPr>
          <a:xfrm>
            <a:off x="4832738" y="2227386"/>
            <a:ext cx="3267654" cy="48224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單一選區多數決制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4832738" y="2837632"/>
            <a:ext cx="3267654" cy="48224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複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數選區多數決制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圖說文字 27"/>
          <p:cNvSpPr/>
          <p:nvPr/>
        </p:nvSpPr>
        <p:spPr>
          <a:xfrm>
            <a:off x="3548104" y="2247855"/>
            <a:ext cx="648072" cy="266218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圓角矩形圖說文字 28"/>
          <p:cNvSpPr/>
          <p:nvPr/>
        </p:nvSpPr>
        <p:spPr>
          <a:xfrm>
            <a:off x="3568736" y="3078754"/>
            <a:ext cx="764975" cy="266218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圖說文字 29"/>
          <p:cNvSpPr/>
          <p:nvPr/>
        </p:nvSpPr>
        <p:spPr>
          <a:xfrm>
            <a:off x="3555034" y="3907505"/>
            <a:ext cx="1520934" cy="266218"/>
          </a:xfrm>
          <a:prstGeom prst="wedgeRoundRectCallout">
            <a:avLst>
              <a:gd name="adj1" fmla="val -36654"/>
              <a:gd name="adj2" fmla="val 104681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4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、多數決制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931790"/>
            <a:ext cx="7920806" cy="180099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rgbClr val="FF5050"/>
                </a:solidFill>
              </a:rPr>
              <a:t>內涵</a:t>
            </a:r>
            <a:endParaRPr lang="en-US" altLang="zh-TW" b="1" dirty="0">
              <a:solidFill>
                <a:srgbClr val="FF5050"/>
              </a:solidFill>
            </a:endParaRPr>
          </a:p>
          <a:p>
            <a:pPr algn="just"/>
            <a:r>
              <a:rPr lang="zh-TW" altLang="en-US" dirty="0"/>
              <a:t>一個選區只</a:t>
            </a:r>
            <a:r>
              <a:rPr lang="zh-TW" altLang="en-US" dirty="0" smtClean="0"/>
              <a:t>選出</a:t>
            </a:r>
            <a:r>
              <a:rPr lang="en-US" altLang="zh-TW" dirty="0" smtClean="0"/>
              <a:t>1</a:t>
            </a:r>
            <a:r>
              <a:rPr lang="zh-TW" altLang="en-US" dirty="0" smtClean="0"/>
              <a:t>名</a:t>
            </a:r>
            <a:r>
              <a:rPr lang="zh-TW" altLang="en-US" dirty="0"/>
              <a:t>代表，原則上一個政黨只會</a:t>
            </a:r>
            <a:r>
              <a:rPr lang="zh-TW" altLang="en-US" dirty="0" smtClean="0"/>
              <a:t>提名</a:t>
            </a:r>
            <a:r>
              <a:rPr lang="en-US" altLang="zh-TW" dirty="0" smtClean="0"/>
              <a:t>1</a:t>
            </a:r>
            <a:r>
              <a:rPr lang="zh-TW" altLang="en-US" dirty="0" smtClean="0"/>
              <a:t>個人</a:t>
            </a:r>
            <a:r>
              <a:rPr lang="zh-TW" altLang="en-US" dirty="0"/>
              <a:t>，最高票者當選。 </a:t>
            </a:r>
            <a:endParaRPr lang="en-US" altLang="zh-TW" dirty="0"/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20" name="圓角矩形圖說文字 19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9552" y="2355726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單一選區相對多數決</a:t>
            </a:r>
          </a:p>
        </p:txBody>
      </p:sp>
    </p:spTree>
    <p:extLst>
      <p:ext uri="{BB962C8B-B14F-4D97-AF65-F5344CB8AC3E}">
        <p14:creationId xmlns:p14="http://schemas.microsoft.com/office/powerpoint/2010/main" val="71901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、多數決制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931790"/>
            <a:ext cx="7920806" cy="180099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FF5050"/>
                </a:solidFill>
              </a:rPr>
              <a:t>影響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只</a:t>
            </a:r>
            <a:r>
              <a:rPr lang="zh-TW" altLang="en-US" dirty="0" smtClean="0"/>
              <a:t>選出</a:t>
            </a:r>
            <a:r>
              <a:rPr lang="en-US" altLang="zh-TW" dirty="0" smtClean="0"/>
              <a:t>1</a:t>
            </a:r>
            <a:r>
              <a:rPr lang="zh-TW" altLang="en-US" dirty="0" smtClean="0"/>
              <a:t>人</a:t>
            </a:r>
            <a:r>
              <a:rPr lang="zh-TW" altLang="en-US" dirty="0"/>
              <a:t>，對大黨較有利。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zh-TW" altLang="en-US" dirty="0"/>
              <a:t>選民考量小黨候選人支持率不高，轉而支持大黨候選人，易形成兩黨制。 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539552" y="2355726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單一選區相對多數決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426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、多數決制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931790"/>
            <a:ext cx="7920806" cy="180099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FF5050"/>
                </a:solidFill>
              </a:rPr>
              <a:t>實例</a:t>
            </a:r>
          </a:p>
          <a:p>
            <a:pPr algn="just"/>
            <a:r>
              <a:rPr lang="zh-TW" altLang="en-US" dirty="0"/>
              <a:t>我國的總統、縣市長及鄉鎮市長選舉、區域立法委員選舉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pPr algn="just"/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539552" y="2355726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單一選區相對多數決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517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一、多數決制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單一選區相對多數決</a:t>
            </a:r>
          </a:p>
          <a:p>
            <a:endParaRPr lang="zh-TW" altLang="en-US" dirty="0"/>
          </a:p>
        </p:txBody>
      </p:sp>
      <p:grpSp>
        <p:nvGrpSpPr>
          <p:cNvPr id="13" name="群組 12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14" name="矩形 13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828" y="2859782"/>
            <a:ext cx="2698171" cy="3630405"/>
          </a:xfrm>
          <a:prstGeom prst="rect">
            <a:avLst/>
          </a:prstGeom>
        </p:spPr>
      </p:pic>
      <p:sp>
        <p:nvSpPr>
          <p:cNvPr id="19" name="圓角矩形圖說文字 18"/>
          <p:cNvSpPr/>
          <p:nvPr/>
        </p:nvSpPr>
        <p:spPr>
          <a:xfrm>
            <a:off x="4572000" y="2067694"/>
            <a:ext cx="2016224" cy="1944216"/>
          </a:xfrm>
          <a:prstGeom prst="wedgeRoundRectCallout">
            <a:avLst>
              <a:gd name="adj1" fmla="val 55077"/>
              <a:gd name="adj2" fmla="val 6332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我不能參選，我和貓貓都是寵物黨，一個黨只會提一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個人。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611560" y="2859782"/>
            <a:ext cx="1104790" cy="2284209"/>
            <a:chOff x="611560" y="2859782"/>
            <a:chExt cx="1104790" cy="2284209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3508345"/>
              <a:ext cx="999100" cy="1635646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611560" y="2859782"/>
              <a:ext cx="110479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40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1907704" y="2715766"/>
            <a:ext cx="1104790" cy="2232444"/>
            <a:chOff x="1907704" y="2715766"/>
            <a:chExt cx="1104790" cy="2232444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3291830"/>
              <a:ext cx="1008112" cy="1656380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07704" y="2715766"/>
              <a:ext cx="110479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4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en-US" altLang="zh-TW" sz="4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3131840" y="2787774"/>
            <a:ext cx="1286559" cy="2499742"/>
            <a:chOff x="3131840" y="2787774"/>
            <a:chExt cx="1286559" cy="2499742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0" y="3291830"/>
              <a:ext cx="1286559" cy="1995686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3251186" y="2787774"/>
              <a:ext cx="110479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4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15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6" name="橢圓 25"/>
          <p:cNvSpPr/>
          <p:nvPr/>
        </p:nvSpPr>
        <p:spPr>
          <a:xfrm>
            <a:off x="2483768" y="4011910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2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1043608" y="4227934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2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橢圓 27"/>
          <p:cNvSpPr/>
          <p:nvPr/>
        </p:nvSpPr>
        <p:spPr>
          <a:xfrm>
            <a:off x="3923928" y="429994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2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9958">
            <a:off x="2263770" y="3199801"/>
            <a:ext cx="9017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圓角矩形圖說文字 39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128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  <p:bldP spid="27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、多數決制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931790"/>
            <a:ext cx="7920806" cy="1800994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rgbClr val="FF5050"/>
                </a:solidFill>
              </a:rPr>
              <a:t>內涵</a:t>
            </a:r>
            <a:endParaRPr lang="en-US" altLang="zh-TW" b="1" dirty="0">
              <a:solidFill>
                <a:srgbClr val="FF5050"/>
              </a:solidFill>
            </a:endParaRPr>
          </a:p>
          <a:p>
            <a:pPr algn="just"/>
            <a:r>
              <a:rPr lang="zh-TW" altLang="en-US" dirty="0"/>
              <a:t>一個選區可產生</a:t>
            </a:r>
            <a:r>
              <a:rPr lang="en-US" altLang="zh-TW" dirty="0" smtClean="0"/>
              <a:t>2</a:t>
            </a:r>
            <a:r>
              <a:rPr lang="zh-TW" altLang="en-US" dirty="0" smtClean="0"/>
              <a:t>名</a:t>
            </a:r>
            <a:r>
              <a:rPr lang="zh-TW" altLang="en-US" dirty="0"/>
              <a:t>以上的代表，得票數名次在應當選名額內即當選。</a:t>
            </a:r>
            <a:r>
              <a:rPr lang="zh-TW" altLang="en-US" dirty="0" smtClean="0"/>
              <a:t>假設圖中的</a:t>
            </a:r>
            <a:r>
              <a:rPr lang="zh-TW" altLang="en-US" dirty="0"/>
              <a:t>應當選名額為</a:t>
            </a:r>
            <a:r>
              <a:rPr lang="en-US" altLang="zh-TW" dirty="0"/>
              <a:t>3</a:t>
            </a:r>
            <a:r>
              <a:rPr lang="zh-TW" altLang="en-US" dirty="0"/>
              <a:t>名。</a:t>
            </a:r>
          </a:p>
          <a:p>
            <a:pPr algn="just"/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539552" y="2355726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複數選區相對多數決</a:t>
            </a:r>
          </a:p>
        </p:txBody>
      </p:sp>
      <p:sp>
        <p:nvSpPr>
          <p:cNvPr id="10" name="圓角矩形圖說文字 9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711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、多數決制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931790"/>
            <a:ext cx="7920806" cy="1800994"/>
          </a:xfrm>
        </p:spPr>
        <p:txBody>
          <a:bodyPr>
            <a:normAutofit lnSpcReduction="10000"/>
          </a:bodyPr>
          <a:lstStyle/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FF5050"/>
                </a:solidFill>
              </a:rPr>
              <a:t>影響</a:t>
            </a:r>
          </a:p>
          <a:p>
            <a:pPr marL="514350" indent="-514350" algn="just" hangingPunct="0">
              <a:buFont typeface="Wingdings" panose="05000000000000000000" pitchFamily="2" charset="2"/>
              <a:buAutoNum type="circleNumWdWhitePlain"/>
            </a:pPr>
            <a:r>
              <a:rPr lang="zh-TW" altLang="en-US" dirty="0"/>
              <a:t>圖中，草食黨提名的兔兔雖然獲得的票數低，但因第</a:t>
            </a:r>
            <a:r>
              <a:rPr lang="en-US" altLang="zh-TW" dirty="0" smtClean="0"/>
              <a:t>3</a:t>
            </a:r>
            <a:r>
              <a:rPr lang="zh-TW" altLang="en-US" dirty="0" smtClean="0"/>
              <a:t>高</a:t>
            </a:r>
            <a:r>
              <a:rPr lang="zh-TW" altLang="en-US" dirty="0"/>
              <a:t>票，而當選。</a:t>
            </a:r>
          </a:p>
          <a:p>
            <a:pPr marL="514350" indent="-514350" algn="just" hangingPunct="0">
              <a:buFont typeface="Wingdings" panose="05000000000000000000" pitchFamily="2" charset="2"/>
              <a:buAutoNum type="circleNumWdWhitePlain"/>
            </a:pPr>
            <a:r>
              <a:rPr lang="zh-TW" altLang="en-US" dirty="0" smtClean="0"/>
              <a:t>此</a:t>
            </a:r>
            <a:r>
              <a:rPr lang="zh-TW" altLang="en-US" dirty="0"/>
              <a:t>制度有利於小黨，易形成多黨制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539552" y="2355726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複數選區相對多數決</a:t>
            </a:r>
          </a:p>
        </p:txBody>
      </p:sp>
      <p:sp>
        <p:nvSpPr>
          <p:cNvPr id="10" name="圓角矩形圖說文字 9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06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/>
              <a:t>、多數決制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21074"/>
          </a:xfrm>
        </p:spPr>
        <p:txBody>
          <a:bodyPr/>
          <a:lstStyle/>
          <a:p>
            <a:r>
              <a:rPr lang="zh-TW" altLang="en-US" b="1" dirty="0">
                <a:solidFill>
                  <a:srgbClr val="256EFF"/>
                </a:solidFill>
              </a:rPr>
              <a:t>複數選區相對多數決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FF5050"/>
                </a:solidFill>
              </a:rPr>
              <a:t>實例</a:t>
            </a:r>
            <a:endParaRPr lang="en-US" altLang="zh-TW" b="1" dirty="0" smtClean="0">
              <a:solidFill>
                <a:srgbClr val="FF5050"/>
              </a:solidFill>
            </a:endParaRPr>
          </a:p>
          <a:p>
            <a:r>
              <a:rPr lang="zh-TW" altLang="en-US" dirty="0"/>
              <a:t>我國的直轄市、縣市議員</a:t>
            </a:r>
            <a:r>
              <a:rPr lang="zh-TW" altLang="en-US" dirty="0" smtClean="0"/>
              <a:t>選舉</a:t>
            </a:r>
            <a:r>
              <a:rPr lang="zh-TW" altLang="en-US" dirty="0"/>
              <a:t>。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9" name="圓角矩形圖說文字 8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813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p.72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一、多數決制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256EFF"/>
                </a:solidFill>
              </a:rPr>
              <a:t>複數選區</a:t>
            </a:r>
            <a:r>
              <a:rPr lang="zh-TW" altLang="en-US" b="1" dirty="0">
                <a:solidFill>
                  <a:srgbClr val="256EFF"/>
                </a:solidFill>
              </a:rPr>
              <a:t>相對多數決</a:t>
            </a:r>
          </a:p>
          <a:p>
            <a:endParaRPr lang="zh-TW" altLang="en-US" dirty="0"/>
          </a:p>
        </p:txBody>
      </p:sp>
      <p:grpSp>
        <p:nvGrpSpPr>
          <p:cNvPr id="13" name="群組 12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14" name="矩形 13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grpSp>
        <p:nvGrpSpPr>
          <p:cNvPr id="33" name="群組 32"/>
          <p:cNvGrpSpPr/>
          <p:nvPr/>
        </p:nvGrpSpPr>
        <p:grpSpPr>
          <a:xfrm>
            <a:off x="2553208" y="3171361"/>
            <a:ext cx="1796599" cy="1635646"/>
            <a:chOff x="611560" y="3508345"/>
            <a:chExt cx="1796599" cy="1635646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3508345"/>
              <a:ext cx="999100" cy="1635646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1550232" y="4500351"/>
              <a:ext cx="8579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35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4450953" y="2957427"/>
            <a:ext cx="1987086" cy="1995686"/>
            <a:chOff x="3131840" y="3291830"/>
            <a:chExt cx="1987086" cy="1995686"/>
          </a:xfrm>
        </p:grpSpPr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0" y="3291830"/>
              <a:ext cx="1286559" cy="1995686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4260999" y="4447895"/>
              <a:ext cx="8579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11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539552" y="3127080"/>
            <a:ext cx="1794031" cy="1656380"/>
            <a:chOff x="3723395" y="1422595"/>
            <a:chExt cx="1794031" cy="1656380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3395" y="1422595"/>
              <a:ext cx="1008112" cy="1656380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4659499" y="2449962"/>
              <a:ext cx="8579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45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5" name="圓角矩形圖說文字 44"/>
          <p:cNvSpPr/>
          <p:nvPr/>
        </p:nvSpPr>
        <p:spPr>
          <a:xfrm>
            <a:off x="4932040" y="2067694"/>
            <a:ext cx="1940665" cy="808976"/>
          </a:xfrm>
          <a:prstGeom prst="wedgeRoundRectCallout">
            <a:avLst>
              <a:gd name="adj1" fmla="val 49468"/>
              <a:gd name="adj2" fmla="val 1010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我可以跟貓一起參選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6636401" y="3072780"/>
            <a:ext cx="1779136" cy="1658264"/>
            <a:chOff x="3411561" y="3297613"/>
            <a:chExt cx="1779136" cy="1658264"/>
          </a:xfrm>
        </p:grpSpPr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561" y="3297613"/>
              <a:ext cx="1232447" cy="1658264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4515512" y="4357867"/>
              <a:ext cx="6751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9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票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026" name="Picture 2" descr="C:\個人用\龍騰打工\2\84021-第二篇-29-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070" y="3829301"/>
            <a:ext cx="345097" cy="34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個人用\龍騰打工\2\84021-第二篇-29-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349" y="3783164"/>
            <a:ext cx="345097" cy="34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個人用\龍騰打工\2\84021-第二篇-29-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526" y="3780237"/>
            <a:ext cx="345097" cy="34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圓角矩形圖說文字 24"/>
          <p:cNvSpPr/>
          <p:nvPr/>
        </p:nvSpPr>
        <p:spPr>
          <a:xfrm>
            <a:off x="3059832" y="1707654"/>
            <a:ext cx="1045567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040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75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二、比例代表制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rgbClr val="FF5050"/>
                </a:solidFill>
              </a:rPr>
              <a:t>內涵</a:t>
            </a:r>
            <a:endParaRPr lang="en-US" altLang="zh-TW" b="1" dirty="0">
              <a:solidFill>
                <a:srgbClr val="FF5050"/>
              </a:solidFill>
            </a:endParaRPr>
          </a:p>
          <a:p>
            <a:pPr algn="just"/>
            <a:r>
              <a:rPr lang="zh-TW" altLang="en-US" dirty="0"/>
              <a:t>此制度是政黨間的競爭，選前由政黨提出候選人</a:t>
            </a:r>
            <a:r>
              <a:rPr lang="zh-TW" altLang="en-US" dirty="0" smtClean="0"/>
              <a:t>名單</a:t>
            </a:r>
            <a:r>
              <a:rPr lang="zh-TW" altLang="en-US" dirty="0"/>
              <a:t>，選後依照得票率分配席次，由名單排序的</a:t>
            </a:r>
            <a:r>
              <a:rPr lang="zh-TW" altLang="en-US" dirty="0" smtClean="0"/>
              <a:t>順位依次</a:t>
            </a:r>
            <a:r>
              <a:rPr lang="zh-TW" altLang="en-US" dirty="0"/>
              <a:t>當選。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9" name="圓角矩形圖說文字 8"/>
          <p:cNvSpPr/>
          <p:nvPr/>
        </p:nvSpPr>
        <p:spPr>
          <a:xfrm>
            <a:off x="3563888" y="1707654"/>
            <a:ext cx="1368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881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二、比例代表制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rgbClr val="FF5050"/>
                </a:solidFill>
              </a:rPr>
              <a:t>影響</a:t>
            </a:r>
            <a:endParaRPr lang="en-US" altLang="zh-TW" b="1" dirty="0">
              <a:solidFill>
                <a:srgbClr val="FF505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對</a:t>
            </a:r>
            <a:r>
              <a:rPr lang="zh-TW" altLang="en-US" dirty="0"/>
              <a:t>小黨相對有利，容易形成多黨制。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許多</a:t>
            </a:r>
            <a:r>
              <a:rPr lang="zh-TW" altLang="en-US" dirty="0"/>
              <a:t>國家為避免小黨過多，政治不穩定，設定</a:t>
            </a:r>
            <a:r>
              <a:rPr lang="zh-TW" altLang="en-US" dirty="0" smtClean="0"/>
              <a:t>政黨席次</a:t>
            </a:r>
            <a:r>
              <a:rPr lang="zh-TW" altLang="en-US" dirty="0"/>
              <a:t>分配門檻，必須得票率達到門檻才可分配席次。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8" name="圓角矩形圖說文字 7"/>
          <p:cNvSpPr/>
          <p:nvPr/>
        </p:nvSpPr>
        <p:spPr>
          <a:xfrm>
            <a:off x="3563888" y="1707654"/>
            <a:ext cx="1368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856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二、比例代表制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FF5050"/>
                </a:solidFill>
              </a:rPr>
              <a:t>實例</a:t>
            </a:r>
            <a:endParaRPr lang="en-US" altLang="zh-TW" b="1" dirty="0">
              <a:solidFill>
                <a:srgbClr val="FF5050"/>
              </a:solidFill>
            </a:endParaRPr>
          </a:p>
          <a:p>
            <a:pPr algn="just"/>
            <a:r>
              <a:rPr lang="zh-TW" altLang="en-US" dirty="0"/>
              <a:t>我國不分區立委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pic>
        <p:nvPicPr>
          <p:cNvPr id="1027" name="Picture 3" descr="C:\個人用\龍騰打工\2\84021-第二篇-30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858" y="2272985"/>
            <a:ext cx="3215948" cy="24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接點 6"/>
          <p:cNvCxnSpPr/>
          <p:nvPr/>
        </p:nvCxnSpPr>
        <p:spPr>
          <a:xfrm>
            <a:off x="4552049" y="3611980"/>
            <a:ext cx="0" cy="903986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328128" y="4480700"/>
            <a:ext cx="1361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野獸黨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40%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4" name="直線接點 13"/>
          <p:cNvCxnSpPr/>
          <p:nvPr/>
        </p:nvCxnSpPr>
        <p:spPr>
          <a:xfrm>
            <a:off x="7178985" y="3712155"/>
            <a:ext cx="0" cy="875819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804248" y="4578682"/>
            <a:ext cx="1361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寵物黨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50%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7" name="直線接點 16"/>
          <p:cNvCxnSpPr/>
          <p:nvPr/>
        </p:nvCxnSpPr>
        <p:spPr>
          <a:xfrm>
            <a:off x="4816114" y="2414954"/>
            <a:ext cx="1174" cy="390616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498762" y="2355726"/>
            <a:ext cx="1361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草食黨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10%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圓角矩形圖說文字 20"/>
          <p:cNvSpPr/>
          <p:nvPr/>
        </p:nvSpPr>
        <p:spPr>
          <a:xfrm>
            <a:off x="3563888" y="1707654"/>
            <a:ext cx="1368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031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三、混合制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r>
              <a:rPr lang="zh-TW" altLang="en-US" dirty="0"/>
              <a:t>動物國會總席次：</a:t>
            </a:r>
            <a:r>
              <a:rPr lang="en-US" altLang="zh-TW" dirty="0"/>
              <a:t>200 </a:t>
            </a:r>
            <a:r>
              <a:rPr lang="zh-TW" altLang="en-US" dirty="0"/>
              <a:t>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 smtClean="0"/>
              <a:t>一票選</a:t>
            </a:r>
            <a:r>
              <a:rPr lang="zh-TW" altLang="en-US" dirty="0"/>
              <a:t>人（單一選區相對多數決制／分區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一票選黨（比例代表制／不分區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r>
              <a:rPr lang="zh-TW" altLang="en-US" dirty="0" smtClean="0"/>
              <a:t>分別</a:t>
            </a:r>
            <a:r>
              <a:rPr lang="zh-TW" altLang="en-US" dirty="0"/>
              <a:t>選出</a:t>
            </a:r>
            <a:r>
              <a:rPr lang="en-US" altLang="zh-TW" dirty="0" smtClean="0"/>
              <a:t>100</a:t>
            </a:r>
            <a:r>
              <a:rPr lang="zh-TW" altLang="en-US" dirty="0" smtClean="0"/>
              <a:t>席</a:t>
            </a:r>
            <a:endParaRPr lang="en-US" altLang="zh-TW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16" name="圓角矩形圖說文字 15"/>
          <p:cNvSpPr/>
          <p:nvPr/>
        </p:nvSpPr>
        <p:spPr>
          <a:xfrm>
            <a:off x="2839888" y="1687084"/>
            <a:ext cx="2092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r>
              <a:rPr lang="en-US" altLang="zh-TW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785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三、混合制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r>
              <a:rPr lang="zh-TW" altLang="en-US" dirty="0"/>
              <a:t>選舉結果如下：</a:t>
            </a:r>
            <a:endParaRPr lang="en-US" altLang="zh-TW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16" name="圓角矩形圖說文字 15"/>
          <p:cNvSpPr/>
          <p:nvPr/>
        </p:nvSpPr>
        <p:spPr>
          <a:xfrm>
            <a:off x="2839888" y="1687084"/>
            <a:ext cx="2092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r>
              <a:rPr lang="en-US" altLang="zh-TW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437050"/>
              </p:ext>
            </p:extLst>
          </p:nvPr>
        </p:nvGraphicFramePr>
        <p:xfrm>
          <a:off x="376072" y="3017520"/>
          <a:ext cx="81724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政黨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寵物黨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rgbClr val="FF53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草食黨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rgbClr val="13BB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野獸黨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政黨得票率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35%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rgbClr val="B6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25%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4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分區席次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55</a:t>
                      </a:r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席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40</a:t>
                      </a:r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席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rgbClr val="B6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lang="zh-TW" altLang="en-US" sz="28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席</a:t>
                      </a:r>
                      <a:endParaRPr lang="zh-TW" altLang="en-US" sz="28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20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三、並立制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rgbClr val="FF5050"/>
                </a:solidFill>
              </a:rPr>
              <a:t>實例：我國</a:t>
            </a:r>
            <a:r>
              <a:rPr lang="zh-TW" altLang="en-US" b="1" dirty="0">
                <a:solidFill>
                  <a:srgbClr val="FF5050"/>
                </a:solidFill>
              </a:rPr>
              <a:t>立法委員</a:t>
            </a:r>
            <a:r>
              <a:rPr lang="zh-TW" altLang="en-US" b="1" dirty="0" smtClean="0">
                <a:solidFill>
                  <a:srgbClr val="FF5050"/>
                </a:solidFill>
              </a:rPr>
              <a:t>選舉</a:t>
            </a:r>
            <a:endParaRPr lang="en-US" altLang="zh-TW" b="1" dirty="0" smtClean="0">
              <a:solidFill>
                <a:srgbClr val="FF5050"/>
              </a:solidFill>
            </a:endParaRPr>
          </a:p>
          <a:p>
            <a:pPr algn="just"/>
            <a:r>
              <a:rPr lang="en-US" altLang="zh-TW" dirty="0"/>
              <a:t>• </a:t>
            </a:r>
            <a:r>
              <a:rPr lang="zh-TW" altLang="en-US" dirty="0"/>
              <a:t>不分區席次單獨計算</a:t>
            </a:r>
          </a:p>
          <a:p>
            <a:pPr algn="just"/>
            <a:r>
              <a:rPr lang="en-US" altLang="zh-TW" dirty="0"/>
              <a:t>• </a:t>
            </a:r>
            <a:r>
              <a:rPr lang="en-US" altLang="zh-TW" dirty="0" smtClean="0"/>
              <a:t>100X</a:t>
            </a:r>
            <a:r>
              <a:rPr lang="zh-TW" altLang="en-US" dirty="0" smtClean="0"/>
              <a:t>政黨</a:t>
            </a:r>
            <a:r>
              <a:rPr lang="zh-TW" altLang="en-US" dirty="0"/>
              <a:t>得票率＋分區</a:t>
            </a:r>
            <a:r>
              <a:rPr lang="zh-TW" altLang="en-US" dirty="0" smtClean="0"/>
              <a:t>席次</a:t>
            </a:r>
            <a:r>
              <a:rPr lang="en-US" altLang="zh-TW" dirty="0" smtClean="0"/>
              <a:t>=</a:t>
            </a:r>
            <a:r>
              <a:rPr lang="zh-TW" altLang="en-US" dirty="0" smtClean="0"/>
              <a:t>總席次</a:t>
            </a:r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16" name="圓角矩形圖說文字 15"/>
          <p:cNvSpPr/>
          <p:nvPr/>
        </p:nvSpPr>
        <p:spPr>
          <a:xfrm>
            <a:off x="2839888" y="1687084"/>
            <a:ext cx="2092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r>
              <a:rPr lang="en-US" altLang="zh-TW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118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/>
              <a:t>三、並立制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4932"/>
            <a:ext cx="7920806" cy="1800994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b="1" dirty="0" smtClean="0">
                <a:solidFill>
                  <a:srgbClr val="FF5050"/>
                </a:solidFill>
              </a:rPr>
              <a:t>實例：我國</a:t>
            </a:r>
            <a:r>
              <a:rPr lang="zh-TW" altLang="en-US" b="1" dirty="0">
                <a:solidFill>
                  <a:srgbClr val="FF5050"/>
                </a:solidFill>
              </a:rPr>
              <a:t>立法委員</a:t>
            </a:r>
            <a:r>
              <a:rPr lang="zh-TW" altLang="en-US" b="1" dirty="0" smtClean="0">
                <a:solidFill>
                  <a:srgbClr val="FF5050"/>
                </a:solidFill>
              </a:rPr>
              <a:t>選舉</a:t>
            </a:r>
            <a:endParaRPr lang="en-US" altLang="zh-TW" b="1" dirty="0" smtClean="0">
              <a:solidFill>
                <a:srgbClr val="FF5050"/>
              </a:solidFill>
            </a:endParaRPr>
          </a:p>
          <a:p>
            <a:pPr algn="just"/>
            <a:r>
              <a:rPr lang="zh-TW" altLang="en-US" dirty="0" smtClean="0"/>
              <a:t>寵物</a:t>
            </a:r>
            <a:r>
              <a:rPr lang="zh-TW" altLang="en-US" dirty="0"/>
              <a:t>黨總席次：</a:t>
            </a:r>
            <a:r>
              <a:rPr lang="en-US" altLang="zh-TW" dirty="0"/>
              <a:t>95 </a:t>
            </a:r>
            <a:r>
              <a:rPr lang="zh-TW" altLang="en-US" dirty="0"/>
              <a:t>席</a:t>
            </a:r>
          </a:p>
          <a:p>
            <a:pPr algn="just"/>
            <a:r>
              <a:rPr lang="zh-TW" altLang="en-US" dirty="0"/>
              <a:t>草食黨總席次：</a:t>
            </a:r>
            <a:r>
              <a:rPr lang="en-US" altLang="zh-TW" dirty="0"/>
              <a:t>75 </a:t>
            </a:r>
            <a:r>
              <a:rPr lang="zh-TW" altLang="en-US" dirty="0"/>
              <a:t>席</a:t>
            </a:r>
          </a:p>
          <a:p>
            <a:pPr algn="just"/>
            <a:r>
              <a:rPr lang="zh-TW" altLang="en-US" dirty="0"/>
              <a:t>野獸黨總席次：</a:t>
            </a:r>
            <a:r>
              <a:rPr lang="en-US" altLang="zh-TW" dirty="0"/>
              <a:t>30 </a:t>
            </a:r>
            <a:r>
              <a:rPr lang="zh-TW" altLang="en-US" dirty="0"/>
              <a:t>席</a:t>
            </a:r>
            <a:endParaRPr lang="en-US" altLang="zh-TW" b="1" dirty="0">
              <a:solidFill>
                <a:srgbClr val="FF5050"/>
              </a:solidFill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2858953" y="987574"/>
            <a:ext cx="4953408" cy="829532"/>
            <a:chOff x="2858953" y="987574"/>
            <a:chExt cx="4953408" cy="829532"/>
          </a:xfrm>
        </p:grpSpPr>
        <p:sp>
          <p:nvSpPr>
            <p:cNvPr id="6" name="矩形 5"/>
            <p:cNvSpPr/>
            <p:nvPr/>
          </p:nvSpPr>
          <p:spPr>
            <a:xfrm>
              <a:off x="2858953" y="1203598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b="1" dirty="0">
                  <a:solidFill>
                    <a:srgbClr val="92D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看動物　學選舉</a:t>
              </a: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5" y="987574"/>
              <a:ext cx="2304256" cy="829532"/>
            </a:xfrm>
            <a:prstGeom prst="rect">
              <a:avLst/>
            </a:prstGeom>
          </p:spPr>
        </p:pic>
      </p:grpSp>
      <p:sp>
        <p:nvSpPr>
          <p:cNvPr id="16" name="圓角矩形圖說文字 15"/>
          <p:cNvSpPr/>
          <p:nvPr/>
        </p:nvSpPr>
        <p:spPr>
          <a:xfrm>
            <a:off x="2839888" y="1687084"/>
            <a:ext cx="2092152" cy="576064"/>
          </a:xfrm>
          <a:prstGeom prst="wedgeRoundRectCallout">
            <a:avLst>
              <a:gd name="adj1" fmla="val -68165"/>
              <a:gd name="adj2" fmla="val 7854"/>
              <a:gd name="adj3" fmla="val 16667"/>
            </a:avLst>
          </a:prstGeom>
          <a:solidFill>
            <a:schemeClr val="bg1"/>
          </a:solidFill>
          <a:ln>
            <a:solidFill>
              <a:srgbClr val="3C5A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選人</a:t>
            </a:r>
            <a:r>
              <a:rPr lang="en-US" altLang="zh-TW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 smtClean="0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選政黨</a:t>
            </a:r>
            <a:endParaRPr lang="zh-TW" altLang="en-US" sz="2400" b="1" dirty="0">
              <a:solidFill>
                <a:srgbClr val="3C5A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0" name="Picture 2" descr="C:\個人用\龍騰打工\2\84021-第二篇-30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23678"/>
            <a:ext cx="36052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01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491880" y="1191826"/>
            <a:ext cx="4176464" cy="647774"/>
          </a:xfrm>
        </p:spPr>
        <p:txBody>
          <a:bodyPr/>
          <a:lstStyle/>
          <a:p>
            <a:r>
              <a:rPr lang="zh-TW" altLang="en-US" sz="2400" dirty="0" smtClean="0"/>
              <a:t>「</a:t>
            </a:r>
            <a:r>
              <a:rPr lang="zh-TW" altLang="en-US" sz="2400" dirty="0"/>
              <a:t>時代力量」成國會第三大黨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p.73</a:t>
            </a:r>
            <a:r>
              <a:rPr lang="zh-TW" altLang="en-US" dirty="0"/>
              <a:t>　貳、選舉制度知</a:t>
            </a:r>
            <a:r>
              <a:rPr lang="zh-TW" altLang="en-US" dirty="0" smtClean="0"/>
              <a:t>多少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2016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立委－國會擁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席 「時代力量」成國會第三大黨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(02:28)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：民視新聞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09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>
            <a:hlinkClick r:id="rId3"/>
            <a:extLst>
              <a:ext uri="{FF2B5EF4-FFF2-40B4-BE49-F238E27FC236}">
                <a16:creationId xmlns:a16="http://schemas.microsoft.com/office/drawing/2014/main" id="{9EC0D54D-CD82-2448-BBE6-06B21715B96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2646171"/>
            <a:ext cx="2519363" cy="1435334"/>
          </a:xfrm>
        </p:spPr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45AC362-1816-D449-B085-66C848269F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zh-TW" altLang="en-US" dirty="0">
                <a:hlinkClick r:id="rId3"/>
              </a:rPr>
              <a:t>什麼是政黨票？</a:t>
            </a:r>
            <a:r>
              <a:rPr kumimoji="1" lang="en-US" altLang="zh-TW" dirty="0">
                <a:hlinkClick r:id="rId3"/>
              </a:rPr>
              <a:t>(2:39)</a:t>
            </a:r>
            <a:endParaRPr kumimoji="1" lang="zh-TW" altLang="en-US" dirty="0">
              <a:hlinkClick r:id="rId3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5A834A9-39CB-FE48-AD0F-5355D68FF8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0961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p.74</a:t>
            </a:r>
            <a:r>
              <a:rPr lang="zh-TW" altLang="en-US" dirty="0"/>
              <a:t>　參、我國公職人員選舉制度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我國公職人員選舉制度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不同的選舉制度對於政黨體系會</a:t>
            </a:r>
            <a:r>
              <a:rPr lang="zh-TW" altLang="en-US" dirty="0" smtClean="0"/>
              <a:t>產生可能的影響</a:t>
            </a:r>
            <a:r>
              <a:rPr lang="zh-TW" altLang="en-US" dirty="0"/>
              <a:t>，而這也可能影響到整個國家或地方的政治生態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54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p.74</a:t>
            </a:r>
            <a:r>
              <a:rPr lang="zh-TW" altLang="en-US" dirty="0"/>
              <a:t>　參、我國公職人員選舉制度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我國公職人員選舉制度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352839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/>
              <a:t>例如單一選區相對多數決對大黨有利，可能使得小黨生存空間被壓縮，少數意見的選民意見沒有辦法受到充分重視，或者比例代表制對小黨有利，容易形成多黨制，雖然保障少數意見，但卻也可能造成政黨太多，政治決策沒效率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11158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p.74</a:t>
            </a:r>
            <a:r>
              <a:rPr lang="zh-TW" altLang="en-US" dirty="0"/>
              <a:t>　參、我國公職人員選舉制度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我國公職人員選舉制度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選舉制度會影響到選民的投票，也可能影響選後的政黨體系，所以認識選舉制度才能真正落實投票的權利。</a:t>
            </a:r>
          </a:p>
          <a:p>
            <a:pPr algn="just"/>
            <a:endParaRPr lang="zh-TW" altLang="en-US" dirty="0"/>
          </a:p>
          <a:p>
            <a:pPr algn="just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76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extLst>
              <a:ext uri="{FF2B5EF4-FFF2-40B4-BE49-F238E27FC236}">
                <a16:creationId xmlns:a16="http://schemas.microsoft.com/office/drawing/2014/main" id="{E7D5629D-70EF-6244-8E2F-48D80191455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" r="11561"/>
          <a:stretch/>
        </p:blipFill>
        <p:spPr>
          <a:xfrm>
            <a:off x="0" y="545089"/>
            <a:ext cx="6444208" cy="4053321"/>
          </a:xfrm>
        </p:spPr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26977C-FFD7-DE46-9C71-1D79EC8053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kumimoji="1" lang="zh-TW" altLang="en-US" dirty="0"/>
              <a:t>選舉制度與</a:t>
            </a:r>
            <a:endParaRPr kumimoji="1" lang="en-US" altLang="zh-TW" dirty="0"/>
          </a:p>
          <a:p>
            <a:r>
              <a:rPr kumimoji="1" lang="zh-TW" altLang="en-US" dirty="0"/>
              <a:t>選區政黨生態</a:t>
            </a:r>
          </a:p>
        </p:txBody>
      </p:sp>
    </p:spTree>
    <p:extLst>
      <p:ext uri="{BB962C8B-B14F-4D97-AF65-F5344CB8AC3E}">
        <p14:creationId xmlns:p14="http://schemas.microsoft.com/office/powerpoint/2010/main" val="27609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extLst>
              <a:ext uri="{FF2B5EF4-FFF2-40B4-BE49-F238E27FC236}">
                <a16:creationId xmlns:a16="http://schemas.microsoft.com/office/drawing/2014/main" id="{1FCE0AED-FA23-3D43-A8AB-E6C5FFA02BD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20" b="7183"/>
          <a:stretch/>
        </p:blipFill>
        <p:spPr>
          <a:xfrm>
            <a:off x="0" y="627534"/>
            <a:ext cx="6444208" cy="3744416"/>
          </a:xfrm>
        </p:spPr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70576AA-3170-AA4D-A4F8-8BC2F214B8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7812" y="1924050"/>
            <a:ext cx="2516188" cy="647700"/>
          </a:xfrm>
        </p:spPr>
        <p:txBody>
          <a:bodyPr/>
          <a:lstStyle/>
          <a:p>
            <a:r>
              <a:rPr kumimoji="1" lang="zh-TW" altLang="en-US" dirty="0"/>
              <a:t>選舉制度與</a:t>
            </a:r>
            <a:endParaRPr kumimoji="1" lang="en-US" altLang="zh-TW" dirty="0"/>
          </a:p>
          <a:p>
            <a:r>
              <a:rPr kumimoji="1" lang="zh-TW" altLang="en-US" dirty="0"/>
              <a:t>選區政黨生態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75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p.75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第肆節　公民該如何參與選舉呢</a:t>
            </a:r>
          </a:p>
          <a:p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3672334" cy="259228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公民如何實踐我們的選舉權與被選舉權？ </a:t>
            </a:r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590" y="2436613"/>
            <a:ext cx="3240360" cy="243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4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9F09AFAF-AA23-9C4D-8875-F908E167A0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p.75</a:t>
            </a:r>
            <a:r>
              <a:rPr lang="zh-TW" altLang="en-US" dirty="0"/>
              <a:t>　肆、公民該如何參與選舉呢</a:t>
            </a:r>
          </a:p>
          <a:p>
            <a:endParaRPr kumimoji="1" lang="zh-TW" altLang="en-US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EF36571-FB0F-464B-A304-7A05C09DD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205025"/>
              </p:ext>
            </p:extLst>
          </p:nvPr>
        </p:nvGraphicFramePr>
        <p:xfrm>
          <a:off x="539552" y="1059582"/>
          <a:ext cx="7848871" cy="3637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559">
                  <a:extLst>
                    <a:ext uri="{9D8B030D-6E8A-4147-A177-3AD203B41FA5}">
                      <a16:colId xmlns:a16="http://schemas.microsoft.com/office/drawing/2014/main" val="42016086"/>
                    </a:ext>
                  </a:extLst>
                </a:gridCol>
                <a:gridCol w="3366656">
                  <a:extLst>
                    <a:ext uri="{9D8B030D-6E8A-4147-A177-3AD203B41FA5}">
                      <a16:colId xmlns:a16="http://schemas.microsoft.com/office/drawing/2014/main" val="1275379065"/>
                    </a:ext>
                  </a:extLst>
                </a:gridCol>
                <a:gridCol w="3366656">
                  <a:extLst>
                    <a:ext uri="{9D8B030D-6E8A-4147-A177-3AD203B41FA5}">
                      <a16:colId xmlns:a16="http://schemas.microsoft.com/office/drawing/2014/main" val="3231581190"/>
                    </a:ext>
                  </a:extLst>
                </a:gridCol>
              </a:tblGrid>
              <a:tr h="487501">
                <a:tc rowSpan="2">
                  <a:txBody>
                    <a:bodyPr/>
                    <a:lstStyle/>
                    <a:p>
                      <a:pPr hangingPunct="0"/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85412" marR="85412" marT="42706" marB="42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DDE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選舉權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被選舉權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BB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133028"/>
                  </a:ext>
                </a:extLst>
              </a:tr>
              <a:tr h="89369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公民</a:t>
                      </a:r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擔任</a:t>
                      </a:r>
                      <a:endParaRPr lang="en-US" altLang="zh-TW" sz="2800" dirty="0" smtClean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algn="ctr" hangingPunct="0"/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選舉權</a:t>
                      </a:r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人的資格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C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公民</a:t>
                      </a:r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如何</a:t>
                      </a:r>
                      <a:endParaRPr lang="en-US" altLang="zh-TW" sz="2800" dirty="0" smtClean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algn="ctr" hangingPunct="0"/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擔任候選人</a:t>
                      </a:r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85412" marR="85412" marT="42706" marB="42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429240"/>
                  </a:ext>
                </a:extLst>
              </a:tr>
              <a:tr h="487501"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國籍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DDE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中華民國</a:t>
                      </a:r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C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中華民國</a:t>
                      </a:r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024118"/>
                  </a:ext>
                </a:extLst>
              </a:tr>
              <a:tr h="487501"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年齡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DDE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en-US" altLang="zh-TW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</a:t>
                      </a:r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歲</a:t>
                      </a:r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C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en-US" altLang="zh-TW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23</a:t>
                      </a:r>
                      <a:r>
                        <a:rPr lang="zh-TW" altLang="en-US" sz="280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歲</a:t>
                      </a:r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717977"/>
                  </a:ext>
                </a:extLst>
              </a:tr>
              <a:tr h="1162174">
                <a:tc>
                  <a:txBody>
                    <a:bodyPr/>
                    <a:lstStyle/>
                    <a:p>
                      <a:pPr algn="ctr" hangingPunct="0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戶籍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DD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hangingPunct="0"/>
                      <a:r>
                        <a:rPr lang="zh-TW" altLang="en-US" sz="2800" spc="-15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正副總統選舉須於選舉區住</a:t>
                      </a:r>
                      <a:r>
                        <a:rPr lang="zh-TW" altLang="en-US" sz="2800" spc="-15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滿</a:t>
                      </a:r>
                      <a:r>
                        <a:rPr lang="en-US" altLang="zh-TW" sz="2800" spc="-15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6</a:t>
                      </a:r>
                      <a:r>
                        <a:rPr lang="zh-TW" altLang="en-US" sz="2800" spc="-15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個</a:t>
                      </a:r>
                      <a:r>
                        <a:rPr lang="zh-TW" altLang="en-US" sz="2800" spc="-15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月以上，其他公職人員選舉則是住</a:t>
                      </a:r>
                      <a:r>
                        <a:rPr lang="zh-TW" altLang="en-US" sz="2800" spc="-15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滿</a:t>
                      </a:r>
                      <a:r>
                        <a:rPr lang="en-US" altLang="zh-TW" sz="2800" spc="-15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4</a:t>
                      </a:r>
                      <a:r>
                        <a:rPr lang="zh-TW" altLang="en-US" sz="2800" spc="-150" dirty="0" smtClean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個</a:t>
                      </a:r>
                      <a:r>
                        <a:rPr lang="zh-TW" altLang="en-US" sz="2800" spc="-15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月以上。</a:t>
                      </a:r>
                    </a:p>
                  </a:txBody>
                  <a:tcPr marL="85412" marR="85412" marT="42706" marB="42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541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07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en-US" altLang="zh-TW" dirty="0"/>
              <a:t>6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72471" cy="2952328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政府機關針對某項政策或議題，舉辦會議、蒐集民眾意見。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1" y="1790569"/>
            <a:ext cx="1584176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spc="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公聽會</a:t>
            </a:r>
            <a:endParaRPr lang="zh-TW" altLang="en-US" sz="2800" spc="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04106"/>
            <a:ext cx="2982306" cy="2071568"/>
          </a:xfrm>
          <a:prstGeom prst="rect">
            <a:avLst/>
          </a:prstGeom>
        </p:spPr>
      </p:pic>
      <p:sp>
        <p:nvSpPr>
          <p:cNvPr id="9" name="內容版面配置區 3"/>
          <p:cNvSpPr txBox="1">
            <a:spLocks/>
          </p:cNvSpPr>
          <p:nvPr/>
        </p:nvSpPr>
        <p:spPr>
          <a:xfrm>
            <a:off x="5292080" y="3971738"/>
            <a:ext cx="3056484" cy="832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TW" sz="1600" dirty="0" smtClean="0"/>
              <a:t>2018</a:t>
            </a:r>
            <a:r>
              <a:rPr lang="zh-TW" altLang="en-US" sz="1600" dirty="0" smtClean="0"/>
              <a:t>年</a:t>
            </a:r>
            <a:r>
              <a:rPr lang="en-US" altLang="zh-TW" sz="1600" dirty="0" smtClean="0"/>
              <a:t>3</a:t>
            </a:r>
            <a:r>
              <a:rPr lang="zh-TW" altLang="en-US" sz="1600" dirty="0" smtClean="0"/>
              <a:t>月立委舉行「能源與空氣汙染」公聽會，針對空汙與限電問題作討論。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44022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en-US" altLang="zh-TW" dirty="0"/>
              <a:t>6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72471" cy="2952328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 smtClean="0"/>
              <a:t>人民</a:t>
            </a:r>
            <a:r>
              <a:rPr lang="zh-TW" altLang="en-US" dirty="0"/>
              <a:t>對國家政策、公共利益等有</a:t>
            </a:r>
            <a:r>
              <a:rPr lang="zh-TW" altLang="en-US" dirty="0" smtClean="0"/>
              <a:t>主張</a:t>
            </a:r>
            <a:r>
              <a:rPr lang="zh-TW" altLang="en-US" dirty="0"/>
              <a:t>時，可向相關的民意機關或</a:t>
            </a:r>
            <a:r>
              <a:rPr lang="zh-TW" altLang="en-US" dirty="0" smtClean="0"/>
              <a:t>主管機關</a:t>
            </a:r>
            <a:r>
              <a:rPr lang="zh-TW" altLang="en-US" dirty="0"/>
              <a:t>表達意見。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1" y="1790569"/>
            <a:ext cx="1584176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spc="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請願</a:t>
            </a:r>
            <a:endParaRPr lang="zh-TW" altLang="en-US" sz="2800" spc="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內容版面配置區 3"/>
          <p:cNvSpPr txBox="1">
            <a:spLocks/>
          </p:cNvSpPr>
          <p:nvPr/>
        </p:nvSpPr>
        <p:spPr>
          <a:xfrm>
            <a:off x="5267155" y="3885542"/>
            <a:ext cx="3240360" cy="976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600" dirty="0"/>
              <a:t>首投族國政觀察團提出首投</a:t>
            </a:r>
            <a:r>
              <a:rPr lang="zh-TW" altLang="en-US" sz="1600" dirty="0" smtClean="0"/>
              <a:t>族「請願書</a:t>
            </a:r>
            <a:r>
              <a:rPr lang="zh-TW" altLang="en-US" sz="1600" dirty="0"/>
              <a:t>」</a:t>
            </a:r>
            <a:r>
              <a:rPr lang="zh-TW" altLang="en-US" sz="1600" dirty="0" smtClean="0"/>
              <a:t>，呼籲</a:t>
            </a:r>
            <a:r>
              <a:rPr lang="zh-TW" altLang="en-US" sz="1600" dirty="0"/>
              <a:t>總統候選人關心首投族的「教育」與「</a:t>
            </a:r>
            <a:r>
              <a:rPr lang="zh-TW" altLang="en-US" sz="1600" dirty="0" smtClean="0"/>
              <a:t>失業</a:t>
            </a:r>
            <a:r>
              <a:rPr lang="zh-TW" altLang="en-US" sz="1600" dirty="0"/>
              <a:t>」議題。</a:t>
            </a:r>
            <a:endParaRPr lang="zh-TW" altLang="en-US" sz="9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857" y="1836204"/>
            <a:ext cx="2993529" cy="19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en-US" altLang="zh-TW" dirty="0"/>
              <a:t>6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464423" cy="2952328"/>
          </a:xfrm>
        </p:spPr>
        <p:txBody>
          <a:bodyPr>
            <a:normAutofit/>
          </a:bodyPr>
          <a:lstStyle/>
          <a:p>
            <a:pPr marL="457200" indent="-457200" algn="just" hangingPunct="0">
              <a:buFont typeface="Arial" panose="020B0604020202020204" pitchFamily="34" charset="0"/>
              <a:buChar char="•"/>
            </a:pPr>
            <a:r>
              <a:rPr lang="zh-TW" altLang="en-US" dirty="0" smtClean="0"/>
              <a:t>人民</a:t>
            </a:r>
            <a:r>
              <a:rPr lang="zh-TW" altLang="en-US" dirty="0"/>
              <a:t>透過參加團體，進而認識並</a:t>
            </a:r>
            <a:r>
              <a:rPr lang="zh-TW" altLang="en-US" dirty="0" smtClean="0"/>
              <a:t>影響</a:t>
            </a:r>
            <a:r>
              <a:rPr lang="zh-TW" altLang="en-US" dirty="0"/>
              <a:t>公眾事務。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0" y="1790569"/>
            <a:ext cx="3492352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參加政黨或公民團體</a:t>
            </a:r>
          </a:p>
        </p:txBody>
      </p:sp>
      <p:sp>
        <p:nvSpPr>
          <p:cNvPr id="9" name="內容版面配置區 3"/>
          <p:cNvSpPr txBox="1">
            <a:spLocks/>
          </p:cNvSpPr>
          <p:nvPr/>
        </p:nvSpPr>
        <p:spPr>
          <a:xfrm>
            <a:off x="4716016" y="4083918"/>
            <a:ext cx="3791499" cy="976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2017 </a:t>
            </a:r>
            <a:r>
              <a:rPr lang="zh-TW" altLang="en-US" sz="1600" dirty="0"/>
              <a:t>年婦女救援基金會</a:t>
            </a:r>
            <a:r>
              <a:rPr lang="zh-TW" altLang="en-US" sz="1600" dirty="0" smtClean="0"/>
              <a:t>舉辦「一</a:t>
            </a:r>
            <a:r>
              <a:rPr lang="zh-TW" altLang="en-US" sz="1600" dirty="0"/>
              <a:t>人一心，</a:t>
            </a:r>
            <a:r>
              <a:rPr lang="zh-TW" altLang="en-US" sz="1600" dirty="0" smtClean="0"/>
              <a:t>一人</a:t>
            </a:r>
            <a:r>
              <a:rPr lang="zh-TW" altLang="en-US" sz="1600" dirty="0"/>
              <a:t>一信」活動，提醒日本政府正視「慰安婦</a:t>
            </a:r>
            <a:r>
              <a:rPr lang="zh-TW" altLang="en-US" sz="1600" dirty="0" smtClean="0"/>
              <a:t>」議題</a:t>
            </a:r>
            <a:r>
              <a:rPr lang="zh-TW" altLang="en-US" sz="1600" dirty="0"/>
              <a:t>。</a:t>
            </a:r>
            <a:endParaRPr lang="zh-TW" altLang="en-US" sz="5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386283"/>
            <a:ext cx="2985601" cy="168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</a:t>
            </a:r>
            <a:r>
              <a:rPr lang="en-US" altLang="zh-TW" dirty="0"/>
              <a:t>6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3312295" cy="29523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由於媒體的影響力大，部分個人</a:t>
            </a:r>
            <a:r>
              <a:rPr lang="zh-TW" altLang="en-US" dirty="0" smtClean="0"/>
              <a:t>或團體</a:t>
            </a:r>
            <a:r>
              <a:rPr lang="zh-TW" altLang="en-US" dirty="0"/>
              <a:t>會透過訴諸媒體的方式表達</a:t>
            </a:r>
            <a:r>
              <a:rPr lang="zh-TW" altLang="en-US" dirty="0" smtClean="0"/>
              <a:t>其訴</a:t>
            </a:r>
            <a:r>
              <a:rPr lang="zh-TW" altLang="en-US" dirty="0"/>
              <a:t>求。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0" y="1790569"/>
            <a:ext cx="1836167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spc="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透過媒體</a:t>
            </a:r>
            <a:endParaRPr lang="zh-TW" altLang="en-US" sz="2800" spc="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550361"/>
            <a:ext cx="1341123" cy="2417069"/>
          </a:xfrm>
          <a:prstGeom prst="rect">
            <a:avLst/>
          </a:prstGeom>
        </p:spPr>
      </p:pic>
      <p:sp>
        <p:nvSpPr>
          <p:cNvPr id="8" name="圓角矩形圖說文字 7"/>
          <p:cNvSpPr/>
          <p:nvPr/>
        </p:nvSpPr>
        <p:spPr>
          <a:xfrm>
            <a:off x="3923928" y="2366633"/>
            <a:ext cx="2952328" cy="1501261"/>
          </a:xfrm>
          <a:prstGeom prst="wedgeRoundRectCallout">
            <a:avLst>
              <a:gd name="adj1" fmla="val 55439"/>
              <a:gd name="adj2" fmla="val -2018"/>
              <a:gd name="adj3" fmla="val 16667"/>
            </a:avLst>
          </a:prstGeom>
          <a:solidFill>
            <a:srgbClr val="B6F8F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3"/>
          <p:cNvSpPr txBox="1">
            <a:spLocks/>
          </p:cNvSpPr>
          <p:nvPr/>
        </p:nvSpPr>
        <p:spPr>
          <a:xfrm>
            <a:off x="3941512" y="2451920"/>
            <a:ext cx="2880320" cy="976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600" dirty="0" smtClean="0"/>
              <a:t>學校</a:t>
            </a:r>
            <a:r>
              <a:rPr lang="zh-TW" altLang="en-US" sz="1600" dirty="0"/>
              <a:t>對於鄰近大型</a:t>
            </a:r>
            <a:r>
              <a:rPr lang="zh-TW" altLang="en-US" sz="1600" dirty="0" smtClean="0"/>
              <a:t>工廠有</a:t>
            </a:r>
            <a:r>
              <a:rPr lang="zh-TW" altLang="en-US" sz="1600" dirty="0"/>
              <a:t>排放空汙影響學生</a:t>
            </a:r>
            <a:r>
              <a:rPr lang="zh-TW" altLang="en-US" sz="1600" dirty="0" smtClean="0"/>
              <a:t>學習</a:t>
            </a:r>
            <a:r>
              <a:rPr lang="zh-TW" altLang="en-US" sz="1600" dirty="0"/>
              <a:t>的疑慮時，除了</a:t>
            </a:r>
            <a:r>
              <a:rPr lang="zh-TW" altLang="en-US" sz="1600" dirty="0" smtClean="0"/>
              <a:t>可以請求</a:t>
            </a:r>
            <a:r>
              <a:rPr lang="zh-TW" altLang="en-US" sz="1600" dirty="0"/>
              <a:t>行政機關協助，</a:t>
            </a:r>
            <a:r>
              <a:rPr lang="zh-TW" altLang="en-US" sz="1600" dirty="0" smtClean="0"/>
              <a:t>與工廠</a:t>
            </a:r>
            <a:r>
              <a:rPr lang="zh-TW" altLang="en-US" sz="1600" dirty="0"/>
              <a:t>溝通協調外，也</a:t>
            </a:r>
            <a:r>
              <a:rPr lang="zh-TW" altLang="en-US" sz="1600" dirty="0" smtClean="0"/>
              <a:t>可以</a:t>
            </a:r>
            <a:r>
              <a:rPr lang="zh-TW" altLang="en-US" sz="1600" dirty="0"/>
              <a:t>透過媒體表達意見。</a:t>
            </a:r>
            <a:endParaRPr lang="zh-TW" altLang="en-US" sz="500" dirty="0"/>
          </a:p>
        </p:txBody>
      </p:sp>
    </p:spTree>
    <p:extLst>
      <p:ext uri="{BB962C8B-B14F-4D97-AF65-F5344CB8AC3E}">
        <p14:creationId xmlns:p14="http://schemas.microsoft.com/office/powerpoint/2010/main" val="87600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p.77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72471" cy="29523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遊說者意圖影響法令、政策或</a:t>
            </a:r>
            <a:r>
              <a:rPr lang="zh-TW" altLang="en-US" dirty="0" smtClean="0"/>
              <a:t>議案</a:t>
            </a:r>
            <a:r>
              <a:rPr lang="zh-TW" altLang="en-US" dirty="0"/>
              <a:t>，直接向被遊說者或其指定的</a:t>
            </a:r>
            <a:r>
              <a:rPr lang="zh-TW" altLang="en-US" dirty="0" smtClean="0"/>
              <a:t>人表達</a:t>
            </a:r>
            <a:r>
              <a:rPr lang="zh-TW" altLang="en-US" dirty="0"/>
              <a:t>意見。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1" y="1790569"/>
            <a:ext cx="1584176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遊說</a:t>
            </a:r>
            <a:endParaRPr kumimoji="0" lang="zh-TW" altLang="en-US" sz="28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內容版面配置區 3"/>
          <p:cNvSpPr txBox="1">
            <a:spLocks/>
          </p:cNvSpPr>
          <p:nvPr/>
        </p:nvSpPr>
        <p:spPr>
          <a:xfrm>
            <a:off x="5231877" y="3784130"/>
            <a:ext cx="3012531" cy="976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TW" sz="1600" dirty="0" smtClean="0"/>
              <a:t>2018</a:t>
            </a:r>
            <a:r>
              <a:rPr lang="zh-TW" altLang="en-US" sz="1600" dirty="0" smtClean="0"/>
              <a:t>年</a:t>
            </a:r>
            <a:r>
              <a:rPr lang="zh-TW" altLang="en-US" sz="1600" dirty="0"/>
              <a:t>工傷協會舉行「國際工殤日</a:t>
            </a:r>
            <a:r>
              <a:rPr lang="zh-TW" altLang="en-US" sz="1600" dirty="0" smtClean="0"/>
              <a:t>─過勞刑責</a:t>
            </a:r>
            <a:r>
              <a:rPr lang="zh-TW" altLang="en-US" sz="1600" dirty="0"/>
              <a:t>法案遊說結果公布」，盼立法院關注</a:t>
            </a:r>
            <a:r>
              <a:rPr lang="zh-TW" altLang="en-US" sz="1600" dirty="0" smtClean="0"/>
              <a:t>超時</a:t>
            </a:r>
            <a:r>
              <a:rPr lang="zh-TW" altLang="en-US" sz="1600" dirty="0"/>
              <a:t>工作的議題。</a:t>
            </a:r>
            <a:endParaRPr kumimoji="0" lang="zh-TW" altLang="en-US" sz="500" b="0" i="0" u="none" strike="noStrike" kern="1200" cap="none" spc="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155" y="1822676"/>
            <a:ext cx="2885517" cy="19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p.77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72471" cy="29523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人民直接參與公共政策與法律</a:t>
            </a:r>
            <a:r>
              <a:rPr lang="zh-TW" altLang="en-US" dirty="0" smtClean="0"/>
              <a:t>決定一</a:t>
            </a:r>
            <a:r>
              <a:rPr lang="zh-TW" altLang="en-US" dirty="0"/>
              <a:t>項政治參與方式。我國</a:t>
            </a:r>
            <a:r>
              <a:rPr lang="zh-TW" altLang="en-US" dirty="0" smtClean="0"/>
              <a:t>目前</a:t>
            </a:r>
            <a:r>
              <a:rPr lang="en-US" altLang="zh-TW" dirty="0"/>
              <a:t>《</a:t>
            </a:r>
            <a:r>
              <a:rPr lang="zh-TW" altLang="en-US" dirty="0" smtClean="0"/>
              <a:t>公民投票法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規定</a:t>
            </a:r>
            <a:r>
              <a:rPr lang="zh-TW" altLang="en-US" dirty="0"/>
              <a:t>年齡門檻為</a:t>
            </a:r>
            <a:r>
              <a:rPr lang="en-US" altLang="zh-TW" dirty="0" smtClean="0"/>
              <a:t>18</a:t>
            </a:r>
            <a:r>
              <a:rPr lang="zh-TW" altLang="en-US" dirty="0" smtClean="0"/>
              <a:t>歲</a:t>
            </a:r>
            <a:r>
              <a:rPr lang="zh-TW" altLang="en-US" dirty="0"/>
              <a:t>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0" y="1790569"/>
            <a:ext cx="1980183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公民投票</a:t>
            </a:r>
            <a:endParaRPr kumimoji="0" lang="zh-TW" altLang="en-US" sz="28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內容版面配置區 3"/>
          <p:cNvSpPr txBox="1">
            <a:spLocks/>
          </p:cNvSpPr>
          <p:nvPr/>
        </p:nvSpPr>
        <p:spPr>
          <a:xfrm>
            <a:off x="5547391" y="4004002"/>
            <a:ext cx="2868515" cy="976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2018 </a:t>
            </a:r>
            <a:r>
              <a:rPr lang="zh-TW" altLang="en-US" sz="1600" dirty="0"/>
              <a:t>年五合</a:t>
            </a:r>
            <a:r>
              <a:rPr lang="zh-TW" altLang="en-US" sz="1600" dirty="0" smtClean="0"/>
              <a:t>一選舉</a:t>
            </a:r>
            <a:r>
              <a:rPr lang="zh-TW" altLang="en-US" sz="1600" dirty="0"/>
              <a:t>加公投，宜蘭縣選舉</a:t>
            </a:r>
            <a:r>
              <a:rPr lang="zh-TW" altLang="en-US" sz="1600" dirty="0" smtClean="0"/>
              <a:t>委員會</a:t>
            </a:r>
            <a:r>
              <a:rPr lang="zh-TW" altLang="en-US" sz="1600" dirty="0"/>
              <a:t>事先模擬投開票作業。</a:t>
            </a:r>
            <a:endParaRPr kumimoji="0" lang="zh-TW" altLang="en-US" sz="100" b="0" i="0" u="none" strike="noStrike" kern="1200" cap="none" spc="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831" y="1804310"/>
            <a:ext cx="2852292" cy="21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771" r="777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3527623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公投基本月領</a:t>
            </a:r>
            <a:r>
              <a:rPr lang="en-US" altLang="zh-TW" sz="3200" dirty="0">
                <a:hlinkClick r:id="rId2"/>
              </a:rPr>
              <a:t>8</a:t>
            </a:r>
            <a:r>
              <a:rPr lang="zh-TW" altLang="en-US" sz="3200" dirty="0">
                <a:hlinkClick r:id="rId2"/>
              </a:rPr>
              <a:t>萬 </a:t>
            </a:r>
            <a:r>
              <a:rPr lang="en-US" altLang="zh-TW" sz="3200" dirty="0">
                <a:hlinkClick r:id="rId2"/>
              </a:rPr>
              <a:t>8</a:t>
            </a:r>
            <a:r>
              <a:rPr lang="zh-TW" altLang="en-US" sz="3200" dirty="0">
                <a:hlinkClick r:id="rId2"/>
              </a:rPr>
              <a:t>成瑞士人</a:t>
            </a:r>
            <a:r>
              <a:rPr lang="en-US" altLang="zh-TW" sz="3200" dirty="0">
                <a:hlinkClick r:id="rId2"/>
              </a:rPr>
              <a:t>Say NO!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p.77</a:t>
            </a:r>
            <a:r>
              <a:rPr lang="zh-TW" altLang="en-US" dirty="0"/>
              <a:t>　肆、公民該如何參與選舉</a:t>
            </a:r>
            <a:r>
              <a:rPr lang="zh-TW" altLang="en-US" dirty="0" smtClean="0"/>
              <a:t>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236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p.77</a:t>
            </a:r>
            <a:r>
              <a:rPr lang="zh-TW" altLang="en-US" dirty="0"/>
              <a:t>　肆、公民該如何參與選舉呢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政治參與</a:t>
            </a:r>
            <a:r>
              <a:rPr lang="en-US" altLang="zh-TW" dirty="0" smtClean="0"/>
              <a:t>7</a:t>
            </a:r>
            <a:r>
              <a:rPr lang="zh-TW" altLang="en-US" dirty="0" smtClean="0"/>
              <a:t>件</a:t>
            </a:r>
            <a:r>
              <a:rPr lang="zh-TW" altLang="en-US" dirty="0"/>
              <a:t>事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5" y="2355726"/>
            <a:ext cx="4572471" cy="29523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指一群人有組織、有目標、有計畫</a:t>
            </a:r>
            <a:r>
              <a:rPr lang="zh-TW" altLang="en-US" dirty="0" smtClean="0"/>
              <a:t>地採取</a:t>
            </a:r>
            <a:r>
              <a:rPr lang="zh-TW" altLang="en-US" dirty="0"/>
              <a:t>一定方式，去維持或改變現有</a:t>
            </a:r>
            <a:r>
              <a:rPr lang="zh-TW" altLang="en-US" dirty="0" smtClean="0"/>
              <a:t>的公共</a:t>
            </a:r>
            <a:r>
              <a:rPr lang="zh-TW" altLang="en-US" dirty="0"/>
              <a:t>政策或社會價值。</a:t>
            </a:r>
            <a:endParaRPr lang="en-US" altLang="zh-TW" dirty="0" smtClean="0"/>
          </a:p>
        </p:txBody>
      </p:sp>
      <p:sp>
        <p:nvSpPr>
          <p:cNvPr id="5" name="圓角矩形 4"/>
          <p:cNvSpPr/>
          <p:nvPr/>
        </p:nvSpPr>
        <p:spPr>
          <a:xfrm>
            <a:off x="3527920" y="1790569"/>
            <a:ext cx="1980183" cy="453863"/>
          </a:xfrm>
          <a:prstGeom prst="roundRect">
            <a:avLst/>
          </a:prstGeom>
          <a:solidFill>
            <a:srgbClr val="13BBB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社會運動</a:t>
            </a:r>
            <a:endParaRPr kumimoji="0" lang="zh-TW" altLang="en-US" sz="28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內容版面配置區 3"/>
          <p:cNvSpPr txBox="1">
            <a:spLocks/>
          </p:cNvSpPr>
          <p:nvPr/>
        </p:nvSpPr>
        <p:spPr>
          <a:xfrm>
            <a:off x="4966791" y="3773945"/>
            <a:ext cx="3555874" cy="976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TW" sz="1600" dirty="0" smtClean="0"/>
              <a:t>2014</a:t>
            </a:r>
            <a:r>
              <a:rPr lang="zh-TW" altLang="en-US" sz="1600" dirty="0" smtClean="0"/>
              <a:t>年</a:t>
            </a:r>
            <a:r>
              <a:rPr lang="zh-TW" altLang="en-US" sz="1600" dirty="0"/>
              <a:t>，臺灣學生</a:t>
            </a:r>
            <a:r>
              <a:rPr lang="zh-TW" altLang="en-US" sz="1600" dirty="0" smtClean="0"/>
              <a:t>發起「太陽</a:t>
            </a:r>
            <a:r>
              <a:rPr lang="zh-TW" altLang="en-US" sz="1600" dirty="0"/>
              <a:t>花學運」，</a:t>
            </a:r>
            <a:r>
              <a:rPr lang="zh-TW" altLang="en-US" sz="1600" dirty="0" smtClean="0"/>
              <a:t>要求政府</a:t>
            </a:r>
            <a:r>
              <a:rPr lang="zh-TW" altLang="en-US" sz="1600" dirty="0"/>
              <a:t>將海峽兩岸服務貿易協議退回行政院，先</a:t>
            </a:r>
            <a:r>
              <a:rPr lang="zh-TW" altLang="en-US" sz="1600" dirty="0" smtClean="0"/>
              <a:t>建立</a:t>
            </a:r>
            <a:r>
              <a:rPr lang="zh-TW" altLang="en-US" sz="1600" dirty="0"/>
              <a:t>兩岸協議的監督機制。</a:t>
            </a:r>
            <a:endParaRPr kumimoji="0" lang="zh-TW" altLang="en-US" sz="100" b="0" i="0" u="none" strike="noStrike" kern="1200" cap="none" spc="1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839" y="1794965"/>
            <a:ext cx="2921558" cy="194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981" r="398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07743" cy="647700"/>
          </a:xfrm>
        </p:spPr>
        <p:txBody>
          <a:bodyPr/>
          <a:lstStyle/>
          <a:p>
            <a:r>
              <a:rPr lang="en-US" altLang="zh-TW" sz="3200" dirty="0">
                <a:hlinkClick r:id="rId2"/>
              </a:rPr>
              <a:t>318</a:t>
            </a:r>
            <a:r>
              <a:rPr lang="zh-TW" altLang="en-US" sz="3200" dirty="0">
                <a:hlinkClick r:id="rId2"/>
              </a:rPr>
              <a:t>太陽花學運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促</a:t>
            </a:r>
            <a:r>
              <a:rPr lang="zh-TW" altLang="en-US" sz="3200" dirty="0">
                <a:hlinkClick r:id="rId2"/>
              </a:rPr>
              <a:t>年輕人</a:t>
            </a:r>
            <a:r>
              <a:rPr lang="zh-TW" altLang="en-US" sz="3200" dirty="0" smtClean="0">
                <a:hlinkClick r:id="rId2"/>
              </a:rPr>
              <a:t>關心政治</a:t>
            </a:r>
            <a:endParaRPr lang="zh-TW" altLang="en-US" sz="320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p.77</a:t>
            </a:r>
            <a:r>
              <a:rPr lang="zh-TW" altLang="en-US" dirty="0"/>
              <a:t>　肆、公民該如何參與選舉呢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714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607743" cy="647700"/>
          </a:xfrm>
        </p:spPr>
        <p:txBody>
          <a:bodyPr/>
          <a:lstStyle/>
          <a:p>
            <a:r>
              <a:rPr lang="zh-TW" altLang="en-US" sz="3200" dirty="0">
                <a:hlinkClick r:id="rId2"/>
              </a:rPr>
              <a:t>加強公民參與 </a:t>
            </a:r>
            <a:endParaRPr lang="en-US" altLang="zh-TW" sz="3200" dirty="0" smtClean="0">
              <a:hlinkClick r:id="rId2"/>
            </a:endParaRPr>
          </a:p>
          <a:p>
            <a:r>
              <a:rPr lang="zh-TW" altLang="en-US" sz="3200" dirty="0" smtClean="0">
                <a:hlinkClick r:id="rId2"/>
              </a:rPr>
              <a:t>新</a:t>
            </a:r>
            <a:r>
              <a:rPr lang="zh-TW" altLang="en-US" sz="3200" dirty="0">
                <a:hlinkClick r:id="rId2"/>
              </a:rPr>
              <a:t>北市推參與式預算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p.77</a:t>
            </a:r>
            <a:r>
              <a:rPr lang="zh-TW" altLang="en-US" dirty="0"/>
              <a:t>　肆、公民該如何參與選舉呢</a:t>
            </a:r>
          </a:p>
          <a:p>
            <a:endParaRPr lang="zh-TW" altLang="en-US" dirty="0"/>
          </a:p>
        </p:txBody>
      </p:sp>
      <p:pic>
        <p:nvPicPr>
          <p:cNvPr id="3" name="圖片版面配置區 2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601" r="760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3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596F00E-5208-8540-BF7E-DB815FE7188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/>
            <a:r>
              <a:rPr lang="zh-TW" altLang="en-US" dirty="0"/>
              <a:t>請同學思考，若臺灣討論開放國際移工擁有地方選舉的</a:t>
            </a:r>
            <a:r>
              <a:rPr lang="zh-TW" altLang="en-US" dirty="0" smtClean="0"/>
              <a:t>選舉權</a:t>
            </a:r>
            <a:r>
              <a:rPr lang="zh-TW" altLang="en-US" dirty="0"/>
              <a:t>，社會會出現哪些不同的意見，試著從正反意見論述。另外，再</a:t>
            </a:r>
            <a:r>
              <a:rPr lang="zh-TW" altLang="en-US" dirty="0" smtClean="0"/>
              <a:t>延伸思考</a:t>
            </a:r>
            <a:r>
              <a:rPr lang="zh-TW" altLang="en-US" dirty="0"/>
              <a:t>，如果確定移工擁有選舉權，你是移工的話，會希望擁有什麼權利</a:t>
            </a:r>
            <a:r>
              <a:rPr lang="zh-TW" altLang="en-US" dirty="0" smtClean="0"/>
              <a:t>？</a:t>
            </a:r>
            <a:endParaRPr kumimoji="1"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2CF3DA2-2FDF-A845-AA0E-BD7B01F48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我是移工，我要</a:t>
            </a:r>
            <a:r>
              <a:rPr kumimoji="1" lang="zh-TW" altLang="en-US" dirty="0" smtClean="0"/>
              <a:t>投票</a:t>
            </a:r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BCEBA21-EAE3-AB41-A7D8-AA46A72EDD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p.78</a:t>
            </a:r>
            <a:r>
              <a:rPr lang="zh-TW" altLang="en-US" dirty="0"/>
              <a:t>　肆、公民該如何參與選舉呢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793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596F00E-5208-8540-BF7E-DB815FE7188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/>
            <a:r>
              <a:rPr lang="zh-TW" altLang="en-US" b="1" dirty="0">
                <a:solidFill>
                  <a:srgbClr val="FF495C"/>
                </a:solidFill>
              </a:rPr>
              <a:t>參考答案：正面：移工擁有選舉權，將使候選人在政見及施政考量上，能納入移工的權利</a:t>
            </a:r>
            <a:r>
              <a:rPr lang="zh-TW" altLang="en-US" b="1" dirty="0" smtClean="0">
                <a:solidFill>
                  <a:srgbClr val="FF495C"/>
                </a:solidFill>
              </a:rPr>
              <a:t>。</a:t>
            </a:r>
            <a:endParaRPr lang="zh-TW" altLang="en-US" b="1" dirty="0">
              <a:solidFill>
                <a:srgbClr val="FF495C"/>
              </a:solidFill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2CF3DA2-2FDF-A845-AA0E-BD7B01F48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我是移工，我要</a:t>
            </a:r>
            <a:r>
              <a:rPr kumimoji="1" lang="zh-TW" altLang="en-US" dirty="0" smtClean="0"/>
              <a:t>投票</a:t>
            </a:r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BCEBA21-EAE3-AB41-A7D8-AA46A72EDD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p.78</a:t>
            </a:r>
            <a:r>
              <a:rPr lang="zh-TW" altLang="en-US" dirty="0"/>
              <a:t>　肆、公民該如何參與選舉呢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60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596F00E-5208-8540-BF7E-DB815FE7188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647700"/>
          </a:xfrm>
        </p:spPr>
        <p:txBody>
          <a:bodyPr/>
          <a:lstStyle/>
          <a:p>
            <a:pPr algn="just" hangingPunct="0"/>
            <a:r>
              <a:rPr lang="zh-TW" altLang="en-US" b="1" dirty="0" smtClean="0">
                <a:solidFill>
                  <a:srgbClr val="FF495C"/>
                </a:solidFill>
              </a:rPr>
              <a:t>反面</a:t>
            </a:r>
            <a:r>
              <a:rPr lang="zh-TW" altLang="en-US" b="1" dirty="0">
                <a:solidFill>
                  <a:srgbClr val="FF495C"/>
                </a:solidFill>
              </a:rPr>
              <a:t>：移工在某些地區人數眾多，若擁有地方選舉投票權，可能影響當地臺灣人的利益。如果我是移工：在擁有投票權後，我會希望地方政府能舉辦與臺灣人交流的活動，如東南亞移工與臺灣人的運動會；也希望地方政府能夠關心外籍移工的宿舍及勞動環境。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2CF3DA2-2FDF-A845-AA0E-BD7B01F48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zh-TW" altLang="en-US" dirty="0"/>
              <a:t>我是移工，我要</a:t>
            </a:r>
            <a:r>
              <a:rPr kumimoji="1" lang="zh-TW" altLang="en-US" dirty="0" smtClean="0"/>
              <a:t>投票</a:t>
            </a:r>
            <a:endParaRPr kumimoji="1" lang="zh-TW" altLang="en-US" dirty="0"/>
          </a:p>
          <a:p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BCEBA21-EAE3-AB41-A7D8-AA46A72EDD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p.78</a:t>
            </a:r>
            <a:r>
              <a:rPr lang="zh-TW" altLang="en-US" dirty="0"/>
              <a:t>　肆、公民該如何參與選舉呢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69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何者是高中生可以參與政治的方式：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參加修改校規公聽會 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向學校提出改善運動場的需求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參與學生會組織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（甲丙）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（乙丙）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（甲乙丙）</a:t>
            </a:r>
          </a:p>
        </p:txBody>
      </p:sp>
    </p:spTree>
    <p:extLst>
      <p:ext uri="{BB962C8B-B14F-4D97-AF65-F5344CB8AC3E}">
        <p14:creationId xmlns:p14="http://schemas.microsoft.com/office/powerpoint/2010/main" val="234479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5" name="圓角矩形圖說文字 1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何者是高中生可以參與政治的方式：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參加修改校規公聽會 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向學校提出改善運動場的需求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參與學生會組織</a:t>
            </a:r>
          </a:p>
        </p:txBody>
      </p:sp>
    </p:spTree>
    <p:extLst>
      <p:ext uri="{BB962C8B-B14F-4D97-AF65-F5344CB8AC3E}">
        <p14:creationId xmlns:p14="http://schemas.microsoft.com/office/powerpoint/2010/main" val="367627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（乙丙）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5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C78F7FA-8F0D-C940-9280-9B878B22EA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何者是高中生可以參與政治的方式：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參加修改校規公聽會 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向學校提出改善運動場的需求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參與學生會組織</a:t>
            </a:r>
          </a:p>
        </p:txBody>
      </p:sp>
    </p:spTree>
    <p:extLst>
      <p:ext uri="{BB962C8B-B14F-4D97-AF65-F5344CB8AC3E}">
        <p14:creationId xmlns:p14="http://schemas.microsoft.com/office/powerpoint/2010/main" val="161731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5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51805427-4992-D84D-88BC-8D337D88B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何者是高中生可以參與政治的方式：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參加修改校規公聽會 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向學校提出改善運動場的需求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參與學生會組織</a:t>
            </a:r>
          </a:p>
        </p:txBody>
      </p:sp>
    </p:spTree>
    <p:extLst>
      <p:ext uri="{BB962C8B-B14F-4D97-AF65-F5344CB8AC3E}">
        <p14:creationId xmlns:p14="http://schemas.microsoft.com/office/powerpoint/2010/main" val="389019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6948264" y="2787774"/>
            <a:ext cx="17281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（甲乙丙）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331640" y="3435846"/>
            <a:ext cx="4248472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前往下一題吧</a:t>
            </a:r>
          </a:p>
        </p:txBody>
      </p:sp>
      <p:sp>
        <p:nvSpPr>
          <p:cNvPr id="15" name="圓角矩形圖說文字 1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下列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何者是高中生可以參與政治的方式：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參加修改校規公聽會 </a:t>
            </a: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向學校提出改善運動場的需求</a:t>
            </a:r>
            <a:endParaRPr lang="en-US" altLang="zh-TW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丙</a:t>
            </a:r>
            <a:r>
              <a:rPr lang="en-US" altLang="zh-TW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參與學生會組織</a:t>
            </a:r>
          </a:p>
        </p:txBody>
      </p: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689572" y="3483845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82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我國公民投票年齡門檻為幾歲以上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(A)18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B)19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(C)20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D)21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（Ａ）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（Ｃ）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（Ｂ）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（Ｄ）</a:t>
            </a: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5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（Ｂ）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pic>
        <p:nvPicPr>
          <p:cNvPr id="1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</a:p>
        </p:txBody>
      </p:sp>
      <p:sp>
        <p:nvSpPr>
          <p:cNvPr id="20" name="圓角矩形圖說文字 19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我國公民投票年齡門檻為幾歲以上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(A)18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B)19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(C)20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D)21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</p:spTree>
    <p:extLst>
      <p:ext uri="{BB962C8B-B14F-4D97-AF65-F5344CB8AC3E}">
        <p14:creationId xmlns:p14="http://schemas.microsoft.com/office/powerpoint/2010/main" val="49338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（Ｃ）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</a:p>
        </p:txBody>
      </p:sp>
      <p:pic>
        <p:nvPicPr>
          <p:cNvPr id="2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我國公民投票年齡門檻為幾歲以上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(A)18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B)19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(C)20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D)21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</p:spTree>
    <p:extLst>
      <p:ext uri="{BB962C8B-B14F-4D97-AF65-F5344CB8AC3E}">
        <p14:creationId xmlns:p14="http://schemas.microsoft.com/office/powerpoint/2010/main" val="9131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（Ｄ）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259632" y="336383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答錯囉！再答一次吧</a:t>
            </a:r>
          </a:p>
        </p:txBody>
      </p:sp>
      <p:pic>
        <p:nvPicPr>
          <p:cNvPr id="2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363838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我國公民投票年齡門檻為幾歲以上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(A)18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B)19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(C)20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D)21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</p:spTree>
    <p:extLst>
      <p:ext uri="{BB962C8B-B14F-4D97-AF65-F5344CB8AC3E}">
        <p14:creationId xmlns:p14="http://schemas.microsoft.com/office/powerpoint/2010/main" val="137361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圖說文字 10"/>
          <p:cNvSpPr/>
          <p:nvPr/>
        </p:nvSpPr>
        <p:spPr>
          <a:xfrm>
            <a:off x="7308304" y="2787774"/>
            <a:ext cx="136815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（Ａ）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23528" y="3291830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3" name="橢圓 1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grpSp>
        <p:nvGrpSpPr>
          <p:cNvPr id="17" name="群組 16"/>
          <p:cNvGrpSpPr/>
          <p:nvPr/>
        </p:nvGrpSpPr>
        <p:grpSpPr>
          <a:xfrm>
            <a:off x="251520" y="556344"/>
            <a:ext cx="648072" cy="647998"/>
            <a:chOff x="755576" y="1131590"/>
            <a:chExt cx="648072" cy="647998"/>
          </a:xfrm>
          <a:solidFill>
            <a:srgbClr val="FFFF00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393"/>
            <a:stretch/>
          </p:blipFill>
          <p:spPr>
            <a:xfrm>
              <a:off x="818057" y="1203598"/>
              <a:ext cx="585591" cy="572822"/>
            </a:xfrm>
            <a:prstGeom prst="ellipse">
              <a:avLst/>
            </a:prstGeom>
            <a:grpFill/>
          </p:spPr>
        </p:pic>
      </p:grpSp>
      <p:sp>
        <p:nvSpPr>
          <p:cNvPr id="21" name="圓角矩形圖說文字 20"/>
          <p:cNvSpPr/>
          <p:nvPr/>
        </p:nvSpPr>
        <p:spPr>
          <a:xfrm>
            <a:off x="1331640" y="3435846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你答對囉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~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得到知識王勳章一枚</a:t>
            </a:r>
          </a:p>
        </p:txBody>
      </p:sp>
      <p:sp>
        <p:nvSpPr>
          <p:cNvPr id="16" name="圓角矩形圖說文字 15"/>
          <p:cNvSpPr/>
          <p:nvPr/>
        </p:nvSpPr>
        <p:spPr>
          <a:xfrm>
            <a:off x="1259632" y="627533"/>
            <a:ext cx="7632848" cy="1872779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20000"/>
              </a:lnSpc>
            </a:pP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我國公民投票年齡門檻為幾歲以上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6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just">
              <a:lnSpc>
                <a:spcPct val="120000"/>
              </a:lnSpc>
            </a:pP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(A)18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</a:t>
            </a:r>
            <a:r>
              <a:rPr lang="zh-TW" altLang="en-US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B)19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 　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(C)20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　</a:t>
            </a:r>
            <a:r>
              <a:rPr lang="en-US" altLang="zh-TW" sz="26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D)21</a:t>
            </a:r>
            <a:r>
              <a:rPr lang="zh-TW" altLang="en-US" sz="2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</p:spTree>
    <p:extLst>
      <p:ext uri="{BB962C8B-B14F-4D97-AF65-F5344CB8AC3E}">
        <p14:creationId xmlns:p14="http://schemas.microsoft.com/office/powerpoint/2010/main" val="27642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18724</TotalTime>
  <Words>3334</Words>
  <Application>Microsoft Office PowerPoint</Application>
  <PresentationFormat>如螢幕大小 (16:9)</PresentationFormat>
  <Paragraphs>402</Paragraphs>
  <Slides>70</Slides>
  <Notes>16</Notes>
  <HiddenSlides>8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70</vt:i4>
      </vt:variant>
    </vt:vector>
  </HeadingPairs>
  <TitlesOfParts>
    <vt:vector size="81" baseType="lpstr">
      <vt:lpstr>宋体</vt:lpstr>
      <vt:lpstr>華康粗圓體</vt:lpstr>
      <vt:lpstr>微軟正黑體</vt:lpstr>
      <vt:lpstr>微軟正黑體</vt:lpstr>
      <vt:lpstr>新細明體</vt:lpstr>
      <vt:lpstr>Arial</vt:lpstr>
      <vt:lpstr>Calibri</vt:lpstr>
      <vt:lpstr>Wingdings</vt:lpstr>
      <vt:lpstr>Office 佈景主題</vt:lpstr>
      <vt:lpstr>1_Office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485</cp:revision>
  <cp:lastPrinted>2019-07-02T08:50:44Z</cp:lastPrinted>
  <dcterms:created xsi:type="dcterms:W3CDTF">2016-08-10T05:42:58Z</dcterms:created>
  <dcterms:modified xsi:type="dcterms:W3CDTF">2020-05-22T11:54:15Z</dcterms:modified>
</cp:coreProperties>
</file>