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68"/>
  </p:notesMasterIdLst>
  <p:handoutMasterIdLst>
    <p:handoutMasterId r:id="rId69"/>
  </p:handoutMasterIdLst>
  <p:sldIdLst>
    <p:sldId id="566" r:id="rId3"/>
    <p:sldId id="565" r:id="rId4"/>
    <p:sldId id="699" r:id="rId5"/>
    <p:sldId id="690" r:id="rId6"/>
    <p:sldId id="691" r:id="rId7"/>
    <p:sldId id="692" r:id="rId8"/>
    <p:sldId id="693" r:id="rId9"/>
    <p:sldId id="694" r:id="rId10"/>
    <p:sldId id="695" r:id="rId11"/>
    <p:sldId id="569" r:id="rId12"/>
    <p:sldId id="570" r:id="rId13"/>
    <p:sldId id="504" r:id="rId14"/>
    <p:sldId id="639" r:id="rId15"/>
    <p:sldId id="572" r:id="rId16"/>
    <p:sldId id="696" r:id="rId17"/>
    <p:sldId id="573" r:id="rId18"/>
    <p:sldId id="574" r:id="rId19"/>
    <p:sldId id="575" r:id="rId20"/>
    <p:sldId id="644" r:id="rId21"/>
    <p:sldId id="578" r:id="rId22"/>
    <p:sldId id="640" r:id="rId23"/>
    <p:sldId id="641" r:id="rId24"/>
    <p:sldId id="674" r:id="rId25"/>
    <p:sldId id="677" r:id="rId26"/>
    <p:sldId id="680" r:id="rId27"/>
    <p:sldId id="681" r:id="rId28"/>
    <p:sldId id="682" r:id="rId29"/>
    <p:sldId id="683" r:id="rId30"/>
    <p:sldId id="685" r:id="rId31"/>
    <p:sldId id="688" r:id="rId32"/>
    <p:sldId id="686" r:id="rId33"/>
    <p:sldId id="702" r:id="rId34"/>
    <p:sldId id="701" r:id="rId35"/>
    <p:sldId id="596" r:id="rId36"/>
    <p:sldId id="614" r:id="rId37"/>
    <p:sldId id="672" r:id="rId38"/>
    <p:sldId id="633" r:id="rId39"/>
    <p:sldId id="634" r:id="rId40"/>
    <p:sldId id="635" r:id="rId41"/>
    <p:sldId id="638" r:id="rId42"/>
    <p:sldId id="618" r:id="rId43"/>
    <p:sldId id="620" r:id="rId44"/>
    <p:sldId id="621" r:id="rId45"/>
    <p:sldId id="622" r:id="rId46"/>
    <p:sldId id="624" r:id="rId47"/>
    <p:sldId id="625" r:id="rId48"/>
    <p:sldId id="700" r:id="rId49"/>
    <p:sldId id="628" r:id="rId50"/>
    <p:sldId id="630" r:id="rId51"/>
    <p:sldId id="631" r:id="rId52"/>
    <p:sldId id="632" r:id="rId53"/>
    <p:sldId id="567" r:id="rId54"/>
    <p:sldId id="697" r:id="rId55"/>
    <p:sldId id="568" r:id="rId56"/>
    <p:sldId id="698" r:id="rId57"/>
    <p:sldId id="655" r:id="rId58"/>
    <p:sldId id="656" r:id="rId59"/>
    <p:sldId id="657" r:id="rId60"/>
    <p:sldId id="658" r:id="rId61"/>
    <p:sldId id="659" r:id="rId62"/>
    <p:sldId id="660" r:id="rId63"/>
    <p:sldId id="661" r:id="rId64"/>
    <p:sldId id="662" r:id="rId65"/>
    <p:sldId id="663" r:id="rId66"/>
    <p:sldId id="664" r:id="rId67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19" userDrawn="1">
          <p15:clr>
            <a:srgbClr val="A4A3A4"/>
          </p15:clr>
        </p15:guide>
        <p15:guide id="2" pos="1156" userDrawn="1">
          <p15:clr>
            <a:srgbClr val="A4A3A4"/>
          </p15:clr>
        </p15:guide>
        <p15:guide id="3" pos="1927" userDrawn="1">
          <p15:clr>
            <a:srgbClr val="A4A3A4"/>
          </p15:clr>
        </p15:guide>
        <p15:guide id="4" pos="36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EAA7"/>
    <a:srgbClr val="FF495C"/>
    <a:srgbClr val="FF85FF"/>
    <a:srgbClr val="8B72AD"/>
    <a:srgbClr val="256EFF"/>
    <a:srgbClr val="0033CC"/>
    <a:srgbClr val="FD906E"/>
    <a:srgbClr val="B3C721"/>
    <a:srgbClr val="8B7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8" autoAdjust="0"/>
    <p:restoredTop sz="87330" autoAdjust="0"/>
  </p:normalViewPr>
  <p:slideViewPr>
    <p:cSldViewPr>
      <p:cViewPr varScale="1">
        <p:scale>
          <a:sx n="118" d="100"/>
          <a:sy n="118" d="100"/>
        </p:scale>
        <p:origin x="744" y="84"/>
      </p:cViewPr>
      <p:guideLst>
        <p:guide orient="horz" pos="1019"/>
        <p:guide pos="1156"/>
        <p:guide pos="1927"/>
        <p:guide pos="36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2341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6679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06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173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483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07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8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588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0620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8756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6171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8801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1444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0568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182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1635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4997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424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01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27308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2673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29216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9070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39025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29211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59685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730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36443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83442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01663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464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65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01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462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27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46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269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797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1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882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9" name="群組 38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0" name="橢圓 3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42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49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9" name="橢圓 3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33193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22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</a:t>
            </a:r>
            <a:r>
              <a:rPr lang="zh-TW" altLang="en-US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身手</a:t>
            </a: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0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558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796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2116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18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35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851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15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548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134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81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2881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359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26069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9329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E9D2E1F8-F391-EA43-B5EF-1DF767E343BA}"/>
              </a:ext>
            </a:extLst>
          </p:cNvPr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D5667DDC-234E-7940-9436-AFD61F4A09A5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AA685606-BCA8-FA4A-A6E9-C98654F12B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1621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06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群組 40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053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6762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97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495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" Target="slide8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11" Type="http://schemas.openxmlformats.org/officeDocument/2006/relationships/image" Target="../media/image19.png"/><Relationship Id="rId5" Type="http://schemas.openxmlformats.org/officeDocument/2006/relationships/slide" Target="slide12.xml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jed7CyH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3bnkhb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" Target="slide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Nz5RqpW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ltn.tw/taETZIY" TargetMode="Externa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Ch10&#24433;&#29255;-&#21127;&#22296;&#28436;&#20986;&#24120;&#35211;&#27714;&#32887;&#38519;&#38449;&#12288;&#25945;&#26032;&#39854;&#20154;&#25171;&#25802;&#35408;&#39449;&#65288;01&#65306;47&#65289;.mp4" TargetMode="Externa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SvOIVjn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Ch10&#24433;&#29255;-&#32631;&#24037;160&#23567;&#26178;&#32066;&#33853;&#24149;&#12288;&#33775;&#33322;&#24037;&#26371;&#36948;&#20116;&#20849;&#35672;&#65288;02&#65306;14&#65289;.mp4" TargetMode="Externa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kZpSrvh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" Target="slide60.xml"/><Relationship Id="rId5" Type="http://schemas.openxmlformats.org/officeDocument/2006/relationships/slide" Target="slide58.xml"/><Relationship Id="rId4" Type="http://schemas.openxmlformats.org/officeDocument/2006/relationships/slide" Target="slide5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3.wdp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3.wdp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3.wdp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3.wdp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" Target="slide65.xml"/><Relationship Id="rId5" Type="http://schemas.openxmlformats.org/officeDocument/2006/relationships/slide" Target="slide63.xml"/><Relationship Id="rId4" Type="http://schemas.openxmlformats.org/officeDocument/2006/relationships/slide" Target="slide6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3.wdp"/><Relationship Id="rId4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3.wdp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3.wdp"/><Relationship Id="rId5" Type="http://schemas.openxmlformats.org/officeDocument/2006/relationships/image" Target="../media/image54.png"/><Relationship Id="rId4" Type="http://schemas.openxmlformats.org/officeDocument/2006/relationships/slide" Target="slide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59" r="17353" b="38270"/>
          <a:stretch/>
        </p:blipFill>
        <p:spPr>
          <a:xfrm>
            <a:off x="303129" y="71427"/>
            <a:ext cx="8320917" cy="4930665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6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A6C0FE"/>
              </a:gs>
              <a:gs pos="100000">
                <a:srgbClr val="F6808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勞動權益的保障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好老闆哪裡找？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群組 9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0" name="群組 2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31" name="圓角矩形 30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2" name="圓角矩形 31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4" name="直線接點 33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9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028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3" name="群組 9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88" name="群組 87"/>
            <p:cNvGrpSpPr/>
            <p:nvPr/>
          </p:nvGrpSpPr>
          <p:grpSpPr>
            <a:xfrm>
              <a:off x="4598309" y="3507854"/>
              <a:ext cx="1242750" cy="1008112"/>
              <a:chOff x="4406287" y="3507854"/>
              <a:chExt cx="1242750" cy="1008112"/>
            </a:xfrm>
          </p:grpSpPr>
          <p:sp>
            <p:nvSpPr>
              <p:cNvPr id="69" name="圓角矩形 68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87" name="圖片 86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24"/>
              <a:stretch/>
            </p:blipFill>
            <p:spPr>
              <a:xfrm>
                <a:off x="4406287" y="3507854"/>
                <a:ext cx="1101817" cy="973917"/>
              </a:xfrm>
              <a:prstGeom prst="rect">
                <a:avLst/>
              </a:prstGeom>
            </p:spPr>
          </p:pic>
        </p:grpSp>
        <p:pic>
          <p:nvPicPr>
            <p:cNvPr id="1032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79463"/>
      </p:ext>
    </p:extLst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臺北星期天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台北星期天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Pinoy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Sunday 30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(00:30)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：穀得電影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7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北星期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馬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諾奧及迪艾斯是在臺灣工作的菲律賓籍移工，平日辛苦地工作，只有星期天是令人期待的放鬆時間。然而，這個星期天，馬諾奧被心儀的對象拒絕，而迪艾斯和女朋友分手，兩人在路邊看到一張被遺棄的漂亮沙發，引起對「家」的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想像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8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躺在沙發上喝著啤酒，看著星星，就是人生最大的滿足。他們決定把這張沙發搬回宿舍，一路上遇到不少趣事，但也遭逢許多困難；雖然美夢未必能成真，但兩人也發現：原來最美的家，就是自己的家鄉。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17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圓角矩形圖說文字 1"/>
          <p:cNvSpPr/>
          <p:nvPr/>
        </p:nvSpPr>
        <p:spPr>
          <a:xfrm>
            <a:off x="1475656" y="1059582"/>
            <a:ext cx="6480720" cy="3312368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移工在臺灣沒有完整的公民權利，如片中兩位主角未在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宵禁前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回到宿舍，就會被遣送回國，其勞動及社會權利缺乏。現在許多臺灣人會到國外打工度假，雖然動機和東南亞移工不盡相同，但都可能在異國遇到權利保障不足的問題，值得我們反思。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6" y="3902050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70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15841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在全球勞動力呈現跨國移動的同時，我們該如何保障不同身分者的公民權益呢？</a:t>
            </a:r>
          </a:p>
        </p:txBody>
      </p:sp>
    </p:spTree>
    <p:extLst>
      <p:ext uri="{BB962C8B-B14F-4D97-AF65-F5344CB8AC3E}">
        <p14:creationId xmlns:p14="http://schemas.microsoft.com/office/powerpoint/2010/main" val="36585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5"/>
            <a:ext cx="6048672" cy="3188677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員工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最討厭慣老闆的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件事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「網路溫度計」網站透過網路數據分析出「員工最討厭慣老闆的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件事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」，分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別是：</a:t>
            </a:r>
            <a:endParaRPr lang="en-US" altLang="zh-TW" sz="28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AutoNum type="arabicPeriod"/>
            </a:pP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時間模糊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 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不停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AutoNum type="arabicPeriod"/>
            </a:pP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客戶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至上，員工當狗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AutoNum type="arabicPeriod"/>
            </a:pP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不願多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請員工、工作量大爆肝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008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5"/>
            <a:ext cx="5976664" cy="3273361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小氣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又低薪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spc="-15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要求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共體時艱，自己爽歪歪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spc="-15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亂扣薪水；</a:t>
            </a:r>
            <a:endParaRPr lang="en-US" altLang="zh-TW" sz="2800" spc="-15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無能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沒擔當，朝令夕改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spc="-15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加班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沒薪水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spc="-15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宣稱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公司不賺錢，不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分紅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加薪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800" spc="-15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 hangingPunct="0">
              <a:buFont typeface="+mj-lt"/>
              <a:buAutoNum type="arabicPeriod" startAt="4"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試用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期不給薪、學徒制。</a:t>
            </a:r>
          </a:p>
        </p:txBody>
      </p:sp>
    </p:spTree>
    <p:extLst>
      <p:ext uri="{BB962C8B-B14F-4D97-AF65-F5344CB8AC3E}">
        <p14:creationId xmlns:p14="http://schemas.microsoft.com/office/powerpoint/2010/main" val="151105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498770-2976-7E4D-BC4C-544E2791E42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1999" y="1839600"/>
            <a:ext cx="4454880" cy="647700"/>
          </a:xfrm>
        </p:spPr>
        <p:txBody>
          <a:bodyPr/>
          <a:lstStyle/>
          <a:p>
            <a:pPr algn="just"/>
            <a:r>
              <a:rPr kumimoji="1" lang="zh-TW" altLang="en-US" spc="0" dirty="0"/>
              <a:t>做雜事！沒加班費！精神壓力！言語嘲諷</a:t>
            </a:r>
            <a:r>
              <a:rPr kumimoji="1" lang="zh-TW" altLang="en-US" spc="0" dirty="0" smtClean="0"/>
              <a:t>！</a:t>
            </a:r>
            <a:r>
              <a:rPr kumimoji="1" lang="en-US" altLang="zh-TW" spc="0" dirty="0" smtClean="0"/>
              <a:t>7</a:t>
            </a:r>
            <a:r>
              <a:rPr kumimoji="1" lang="zh-TW" altLang="en-US" spc="0" dirty="0" smtClean="0"/>
              <a:t>成上班族</a:t>
            </a:r>
            <a:r>
              <a:rPr kumimoji="1" lang="zh-TW" altLang="en-US" spc="0" dirty="0"/>
              <a:t>含淚隱忍，</a:t>
            </a:r>
            <a:r>
              <a:rPr kumimoji="1" lang="zh-TW" altLang="en-US" spc="0" dirty="0" smtClean="0"/>
              <a:t>僅</a:t>
            </a:r>
            <a:r>
              <a:rPr kumimoji="1" lang="en-US" altLang="zh-TW" spc="0" dirty="0" smtClean="0"/>
              <a:t>2</a:t>
            </a:r>
            <a:r>
              <a:rPr kumimoji="1" lang="zh-TW" altLang="en-US" spc="0" dirty="0" smtClean="0"/>
              <a:t>成</a:t>
            </a:r>
            <a:r>
              <a:rPr kumimoji="1" lang="zh-TW" altLang="en-US" spc="0" dirty="0"/>
              <a:t>敢反擊面對慣老闆語錄，聽到哪句話你的血量會歸零呢</a:t>
            </a:r>
            <a:r>
              <a:rPr kumimoji="1" lang="zh-TW" altLang="en-US" spc="0" dirty="0" smtClean="0"/>
              <a:t>？</a:t>
            </a:r>
            <a:endParaRPr kumimoji="1" lang="zh-TW" altLang="en-US" spc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50C8831-6856-384D-A32C-8B8504E56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慣老闆語錄！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60C959E-D623-4243-BCF4-6C539DDB75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pic>
        <p:nvPicPr>
          <p:cNvPr id="5" name="圖片 4">
            <a:hlinkClick r:id="rId3"/>
            <a:extLst>
              <a:ext uri="{FF2B5EF4-FFF2-40B4-BE49-F238E27FC236}">
                <a16:creationId xmlns:a16="http://schemas.microsoft.com/office/drawing/2014/main" id="{9D156D22-E5F4-5D49-BEFF-B53E661F85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072" y="1946978"/>
            <a:ext cx="3225368" cy="1762753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8C155EAD-3708-6C45-8C1E-82C5C33FC57A}"/>
              </a:ext>
            </a:extLst>
          </p:cNvPr>
          <p:cNvGrpSpPr/>
          <p:nvPr/>
        </p:nvGrpSpPr>
        <p:grpSpPr>
          <a:xfrm>
            <a:off x="6390334" y="228371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  <a:extLst>
                <a:ext uri="{FF2B5EF4-FFF2-40B4-BE49-F238E27FC236}">
                  <a16:creationId xmlns:a16="http://schemas.microsoft.com/office/drawing/2014/main" id="{364253D1-8F64-0046-A0DD-ECC843B187F2}"/>
                </a:ext>
              </a:extLst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  <a:extLst>
                <a:ext uri="{FF2B5EF4-FFF2-40B4-BE49-F238E27FC236}">
                  <a16:creationId xmlns:a16="http://schemas.microsoft.com/office/drawing/2014/main" id="{83795859-D129-F749-B15B-4993F1905AAB}"/>
                </a:ext>
              </a:extLst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8C5C53A3-25B8-044D-A75E-FF7D100BEC19}"/>
              </a:ext>
            </a:extLst>
          </p:cNvPr>
          <p:cNvSpPr txBox="1"/>
          <p:nvPr/>
        </p:nvSpPr>
        <p:spPr>
          <a:xfrm>
            <a:off x="5148064" y="372732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慣老闆幹話語錄連發！上班族必看！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(02:59)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＃影片來源：靠杯星球 </a:t>
            </a:r>
            <a:r>
              <a:rPr lang="en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Fun Planet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928011" y="335799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28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BE70052-E6B4-854F-8642-F286AD034C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C15B51-6242-0B45-8742-C8C983A683F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632408" cy="6477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spc="0" dirty="0"/>
              <a:t>同學們有打工的經驗嗎？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spc="0" dirty="0"/>
              <a:t>你有遇過這樣的老闆嗎</a:t>
            </a:r>
            <a:r>
              <a:rPr kumimoji="1" lang="en-US" altLang="zh-TW" spc="0" dirty="0"/>
              <a:t>?</a:t>
            </a:r>
            <a:endParaRPr kumimoji="1" lang="zh-TW" altLang="en-US" spc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spc="0" dirty="0"/>
              <a:t>你覺得自己有哪些勞動權益？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spc="0" dirty="0"/>
              <a:t>當權益受到侵害，可以怎麼辦</a:t>
            </a:r>
            <a:r>
              <a:rPr kumimoji="1" lang="zh-TW" altLang="en-US" spc="0" dirty="0" smtClean="0"/>
              <a:t>？</a:t>
            </a:r>
            <a:endParaRPr kumimoji="1" lang="zh-TW" altLang="en-US" spc="0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E90BEE8-2EEF-3D42-B14B-6A4E7D328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慣老闆語錄！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55854"/>
            <a:ext cx="2415281" cy="222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8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p.80</a:t>
            </a:r>
            <a:r>
              <a:rPr lang="zh-TW" altLang="en-US" dirty="0"/>
              <a:t>　壹、個人進入職場的準備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個人進入職場的準備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263981"/>
            <a:ext cx="3157861" cy="263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2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76D145F-19C9-F544-A2B4-D77E4D47E9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p.80</a:t>
            </a:r>
            <a:r>
              <a:rPr lang="zh-TW" altLang="en-US" dirty="0"/>
              <a:t>　壹、個人進入職場的準備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0BA513-5518-5B46-941B-2F10FCA5196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kern="100" dirty="0" smtClean="0">
                <a:solidFill>
                  <a:srgbClr val="256EFF"/>
                </a:solidFill>
              </a:rPr>
              <a:t>職</a:t>
            </a:r>
            <a:r>
              <a:rPr lang="zh-TW" altLang="en-US" kern="100" dirty="0">
                <a:solidFill>
                  <a:srgbClr val="256EFF"/>
                </a:solidFill>
              </a:rPr>
              <a:t>業</a:t>
            </a:r>
            <a:r>
              <a:rPr lang="zh-TW" altLang="en-US" kern="100" dirty="0" smtClean="0">
                <a:solidFill>
                  <a:srgbClr val="256EFF"/>
                </a:solidFill>
              </a:rPr>
              <a:t>倫理</a:t>
            </a:r>
            <a:endParaRPr lang="zh-TW" altLang="en-US" kern="100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4C43E9B-7385-6D44-B814-BF16E4B88E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256337" cy="2448272"/>
          </a:xfrm>
        </p:spPr>
        <p:txBody>
          <a:bodyPr/>
          <a:lstStyle/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spc="0" dirty="0"/>
              <a:t>在自己的工作領域中</a:t>
            </a:r>
            <a:r>
              <a:rPr lang="zh-TW" altLang="en-US" spc="0" dirty="0" smtClean="0"/>
              <a:t>能扮演</a:t>
            </a:r>
            <a:r>
              <a:rPr lang="zh-TW" altLang="en-US" spc="0" dirty="0"/>
              <a:t>好自己的角色</a:t>
            </a:r>
            <a:r>
              <a:rPr lang="zh-TW" altLang="en-US" spc="0" dirty="0" smtClean="0"/>
              <a:t>。</a:t>
            </a:r>
            <a:endParaRPr lang="en-US" altLang="zh-TW" spc="0" dirty="0" smtClean="0"/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spc="0" dirty="0"/>
              <a:t>如上班準時、完成工作</a:t>
            </a:r>
            <a:r>
              <a:rPr lang="zh-TW" altLang="en-US" spc="0" dirty="0" smtClean="0"/>
              <a:t>目標</a:t>
            </a:r>
            <a:r>
              <a:rPr lang="zh-TW" altLang="en-US" spc="0" dirty="0"/>
              <a:t>、做好分內的工作等。</a:t>
            </a:r>
            <a:endParaRPr kumimoji="1" lang="zh-TW" altLang="en-US" spc="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57710" y="2003778"/>
            <a:ext cx="2646738" cy="293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8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p.80</a:t>
            </a:r>
            <a:r>
              <a:rPr lang="zh-TW" altLang="en-US" dirty="0"/>
              <a:t>　壹、個人進入職場的準備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專業</a:t>
            </a:r>
            <a:r>
              <a:rPr lang="zh-TW" altLang="en-US" dirty="0">
                <a:solidFill>
                  <a:srgbClr val="256EFF"/>
                </a:solidFill>
              </a:rPr>
              <a:t>倫理</a:t>
            </a:r>
          </a:p>
          <a:p>
            <a:endParaRPr lang="zh-TW" altLang="en-US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787774"/>
          </a:xfrm>
        </p:spPr>
        <p:txBody>
          <a:bodyPr>
            <a:normAutofit/>
          </a:bodyPr>
          <a:lstStyle/>
          <a:p>
            <a:pPr algn="just"/>
            <a:r>
              <a:rPr lang="zh-TW" altLang="en-US" kern="100" dirty="0" smtClean="0">
                <a:solidFill>
                  <a:srgbClr val="000000"/>
                </a:solidFill>
              </a:rPr>
              <a:t>在</a:t>
            </a:r>
            <a:r>
              <a:rPr lang="zh-TW" altLang="en-US" kern="100" dirty="0">
                <a:solidFill>
                  <a:srgbClr val="000000"/>
                </a:solidFill>
              </a:rPr>
              <a:t>某個工作領域當中的</a:t>
            </a:r>
            <a:r>
              <a:rPr lang="zh-TW" altLang="en-US" kern="100" dirty="0" smtClean="0">
                <a:solidFill>
                  <a:srgbClr val="000000"/>
                </a:solidFill>
              </a:rPr>
              <a:t>規範</a:t>
            </a:r>
            <a:r>
              <a:rPr lang="en-US" altLang="zh-TW" kern="100" dirty="0" smtClean="0">
                <a:solidFill>
                  <a:srgbClr val="000000"/>
                </a:solidFill>
              </a:rPr>
              <a:t>—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如餐飲工作者應該注意食材的</a:t>
            </a:r>
            <a:r>
              <a:rPr lang="zh-TW" altLang="en-US" dirty="0" smtClean="0"/>
              <a:t>新鮮</a:t>
            </a:r>
            <a:r>
              <a:rPr lang="zh-TW" altLang="en-US" dirty="0"/>
              <a:t>與烹煮過程的安全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護理師應遵守醫病倫理，同理</a:t>
            </a:r>
            <a:r>
              <a:rPr lang="zh-TW" altLang="en-US" dirty="0" smtClean="0"/>
              <a:t>病患</a:t>
            </a:r>
            <a:r>
              <a:rPr lang="zh-TW" altLang="en-US" dirty="0"/>
              <a:t>並保障病患隱私。</a:t>
            </a:r>
            <a:endParaRPr lang="zh-TW" altLang="en-US" b="1" kern="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5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p.80</a:t>
            </a:r>
            <a:r>
              <a:rPr lang="zh-TW" altLang="en-US" dirty="0"/>
              <a:t>　壹、個人進入職場的準備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專業</a:t>
            </a:r>
            <a:r>
              <a:rPr lang="zh-TW" altLang="en-US" dirty="0">
                <a:solidFill>
                  <a:srgbClr val="256EFF"/>
                </a:solidFill>
              </a:rPr>
              <a:t>倫理</a:t>
            </a:r>
          </a:p>
          <a:p>
            <a:endParaRPr lang="zh-TW" altLang="en-US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787774"/>
          </a:xfrm>
        </p:spPr>
        <p:txBody>
          <a:bodyPr>
            <a:normAutofit/>
          </a:bodyPr>
          <a:lstStyle/>
          <a:p>
            <a:r>
              <a:rPr lang="zh-TW" altLang="en-US" kern="100" dirty="0" smtClean="0">
                <a:solidFill>
                  <a:srgbClr val="000000"/>
                </a:solidFill>
              </a:rPr>
              <a:t>在</a:t>
            </a:r>
            <a:r>
              <a:rPr lang="zh-TW" altLang="en-US" kern="100" dirty="0">
                <a:solidFill>
                  <a:srgbClr val="000000"/>
                </a:solidFill>
              </a:rPr>
              <a:t>某個工作領域當中的</a:t>
            </a:r>
            <a:r>
              <a:rPr lang="zh-TW" altLang="en-US" kern="100" dirty="0" smtClean="0">
                <a:solidFill>
                  <a:srgbClr val="000000"/>
                </a:solidFill>
              </a:rPr>
              <a:t>規範</a:t>
            </a:r>
            <a:r>
              <a:rPr lang="en-US" altLang="zh-TW" kern="100" dirty="0" smtClean="0">
                <a:solidFill>
                  <a:srgbClr val="000000"/>
                </a:solidFill>
              </a:rPr>
              <a:t>—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所有的工作都應該謹守誠實信用</a:t>
            </a:r>
            <a:r>
              <a:rPr lang="zh-TW" altLang="en-US" dirty="0" smtClean="0"/>
              <a:t>，維持</a:t>
            </a:r>
            <a:r>
              <a:rPr lang="zh-TW" altLang="en-US" dirty="0"/>
              <a:t>大眾對自身專業的信賴。</a:t>
            </a:r>
            <a:endParaRPr lang="zh-TW" altLang="en-US" b="1" kern="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74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p.80</a:t>
            </a:r>
            <a:r>
              <a:rPr lang="zh-TW" altLang="en-US" dirty="0"/>
              <a:t>　壹、個人進入職場的準備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其他能力與建議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>
                <a:solidFill>
                  <a:srgbClr val="000000"/>
                </a:solidFill>
              </a:rPr>
              <a:t>學會如何與同事、主管、雇主溝通相處。</a:t>
            </a:r>
            <a:endParaRPr lang="en-US" altLang="zh-TW" kern="100" dirty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>
                <a:solidFill>
                  <a:srgbClr val="000000"/>
                </a:solidFill>
              </a:rPr>
              <a:t>學習團隊合作的能力。</a:t>
            </a:r>
            <a:endParaRPr lang="en-US" altLang="zh-TW" kern="100" dirty="0" smtClean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 smtClean="0">
                <a:solidFill>
                  <a:srgbClr val="000000"/>
                </a:solidFill>
              </a:rPr>
              <a:t>凝聚</a:t>
            </a:r>
            <a:r>
              <a:rPr lang="zh-TW" altLang="en-US" kern="100" dirty="0">
                <a:solidFill>
                  <a:srgbClr val="000000"/>
                </a:solidFill>
              </a:rPr>
              <a:t>與同事間的向心力</a:t>
            </a:r>
            <a:r>
              <a:rPr lang="zh-TW" altLang="en-US" kern="100" dirty="0" smtClean="0">
                <a:solidFill>
                  <a:srgbClr val="000000"/>
                </a:solidFill>
              </a:rPr>
              <a:t>。</a:t>
            </a:r>
            <a:endParaRPr lang="en-US" altLang="zh-TW" kern="100" dirty="0" smtClean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>
                <a:solidFill>
                  <a:srgbClr val="000000"/>
                </a:solidFill>
              </a:rPr>
              <a:t>持續自我學習，精進自己的工作能力</a:t>
            </a:r>
            <a:r>
              <a:rPr lang="zh-TW" altLang="en-US" kern="100" dirty="0" smtClean="0">
                <a:solidFill>
                  <a:srgbClr val="000000"/>
                </a:solidFill>
              </a:rPr>
              <a:t>。</a:t>
            </a:r>
            <a:endParaRPr lang="en-US" altLang="zh-TW" kern="100" dirty="0" smtClean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>
                <a:solidFill>
                  <a:srgbClr val="000000"/>
                </a:solidFill>
              </a:rPr>
              <a:t>具有責任感，不任意推卸責任</a:t>
            </a:r>
            <a:r>
              <a:rPr lang="zh-TW" altLang="en-US" kern="100" dirty="0" smtClean="0">
                <a:solidFill>
                  <a:srgbClr val="000000"/>
                </a:solidFill>
              </a:rPr>
              <a:t>。</a:t>
            </a:r>
            <a:endParaRPr lang="zh-TW" altLang="en-US" kern="100" dirty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zh-TW" kern="100" dirty="0">
              <a:solidFill>
                <a:srgbClr val="000000"/>
              </a:solidFill>
            </a:endParaRPr>
          </a:p>
          <a:p>
            <a:endParaRPr lang="zh-TW" altLang="en-US" kern="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p.80</a:t>
            </a:r>
            <a:r>
              <a:rPr lang="zh-TW" altLang="en-US" dirty="0"/>
              <a:t>　壹、個人進入職場的準備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其他能力與建議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 smtClean="0">
                <a:solidFill>
                  <a:srgbClr val="000000"/>
                </a:solidFill>
              </a:rPr>
              <a:t>隨時</a:t>
            </a:r>
            <a:r>
              <a:rPr lang="zh-TW" altLang="en-US" kern="100" dirty="0">
                <a:solidFill>
                  <a:srgbClr val="000000"/>
                </a:solidFill>
              </a:rPr>
              <a:t>檢視自己的</a:t>
            </a:r>
            <a:r>
              <a:rPr lang="zh-TW" altLang="en-US" kern="100" dirty="0" smtClean="0">
                <a:solidFill>
                  <a:srgbClr val="000000"/>
                </a:solidFill>
              </a:rPr>
              <a:t>價值觀</a:t>
            </a:r>
            <a:endParaRPr lang="en-US" altLang="zh-TW" kern="100" dirty="0" smtClean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kern="100" dirty="0" smtClean="0">
                <a:solidFill>
                  <a:srgbClr val="000000"/>
                </a:solidFill>
              </a:rPr>
              <a:t>不</a:t>
            </a:r>
            <a:r>
              <a:rPr lang="zh-TW" altLang="en-US" kern="100" dirty="0">
                <a:solidFill>
                  <a:srgbClr val="000000"/>
                </a:solidFill>
              </a:rPr>
              <a:t>隨波逐流</a:t>
            </a:r>
            <a:r>
              <a:rPr lang="zh-TW" altLang="en-US" kern="100" dirty="0" smtClean="0">
                <a:solidFill>
                  <a:srgbClr val="000000"/>
                </a:solidFill>
              </a:rPr>
              <a:t>。</a:t>
            </a:r>
            <a:endParaRPr lang="en-US" altLang="zh-TW" kern="100" dirty="0">
              <a:solidFill>
                <a:srgbClr val="00000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dirty="0" smtClean="0"/>
              <a:t>不</a:t>
            </a:r>
            <a:r>
              <a:rPr lang="zh-TW" altLang="en-US" dirty="0"/>
              <a:t>因一時的利益或方便，而</a:t>
            </a:r>
            <a:r>
              <a:rPr lang="zh-TW" altLang="en-US" dirty="0" smtClean="0"/>
              <a:t>失去目標</a:t>
            </a:r>
            <a:r>
              <a:rPr lang="zh-TW" altLang="en-US" dirty="0"/>
              <a:t>與信念。</a:t>
            </a:r>
            <a:endParaRPr lang="zh-TW" altLang="en-US" kern="100" dirty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circleNumWdWhitePlain" startAt="3"/>
            </a:pPr>
            <a:endParaRPr lang="zh-TW" altLang="en-US" b="1" kern="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8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r>
              <a:rPr lang="zh-TW" altLang="en-US" dirty="0">
                <a:hlinkClick r:id="rId3" action="ppaction://hlinksldjump"/>
              </a:rPr>
              <a:t>一、個別勞動權</a:t>
            </a:r>
            <a:endParaRPr lang="zh-TW" altLang="en-US" dirty="0"/>
          </a:p>
          <a:p>
            <a:r>
              <a:rPr lang="zh-TW" altLang="en-US" dirty="0">
                <a:hlinkClick r:id="rId4" action="ppaction://hlinksldjump"/>
              </a:rPr>
              <a:t>二、集體勞動權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787774"/>
            <a:ext cx="2731014" cy="222504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519" y="3465410"/>
            <a:ext cx="1869563" cy="152319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493063"/>
            <a:ext cx="1869563" cy="152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7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一、個別勞動權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指的是個別勞工在與雇主間所訂立的勞雇關係下的權利。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保障勞工法規：</a:t>
            </a:r>
            <a:r>
              <a:rPr lang="en-US" altLang="zh-TW" dirty="0"/>
              <a:t>《</a:t>
            </a:r>
            <a:r>
              <a:rPr lang="zh-TW" altLang="en-US" dirty="0"/>
              <a:t>就業服務法</a:t>
            </a:r>
            <a:r>
              <a:rPr lang="en-US" altLang="zh-TW" dirty="0"/>
              <a:t>》</a:t>
            </a:r>
            <a:r>
              <a:rPr lang="zh-TW" altLang="en-US" dirty="0"/>
              <a:t>、</a:t>
            </a:r>
            <a:r>
              <a:rPr lang="en-US" altLang="zh-TW" dirty="0"/>
              <a:t>《</a:t>
            </a:r>
            <a:r>
              <a:rPr lang="zh-TW" altLang="en-US" dirty="0"/>
              <a:t>勞動基準法</a:t>
            </a:r>
            <a:r>
              <a:rPr lang="en-US" altLang="zh-TW" dirty="0"/>
              <a:t>》</a:t>
            </a:r>
            <a:r>
              <a:rPr lang="zh-TW" altLang="en-US" dirty="0"/>
              <a:t>、</a:t>
            </a:r>
            <a:r>
              <a:rPr lang="en-US" altLang="zh-TW" dirty="0"/>
              <a:t>《</a:t>
            </a:r>
            <a:r>
              <a:rPr lang="zh-TW" altLang="en-US" dirty="0"/>
              <a:t>性別工作平等法</a:t>
            </a:r>
            <a:r>
              <a:rPr lang="en-US" altLang="zh-TW" dirty="0"/>
              <a:t>》</a:t>
            </a:r>
            <a:r>
              <a:rPr lang="zh-TW" altLang="en-US" dirty="0"/>
              <a:t>、</a:t>
            </a:r>
            <a:r>
              <a:rPr lang="en-US" altLang="zh-TW" dirty="0"/>
              <a:t>《</a:t>
            </a:r>
            <a:r>
              <a:rPr lang="zh-TW" altLang="en-US" dirty="0"/>
              <a:t>勞工退休金條例</a:t>
            </a:r>
            <a:r>
              <a:rPr lang="en-US" altLang="zh-TW" dirty="0"/>
              <a:t>》</a:t>
            </a:r>
            <a:r>
              <a:rPr lang="zh-TW" altLang="en-US" dirty="0"/>
              <a:t>、</a:t>
            </a:r>
            <a:r>
              <a:rPr lang="en-US" altLang="zh-TW" dirty="0"/>
              <a:t>《</a:t>
            </a:r>
            <a:r>
              <a:rPr lang="zh-TW" altLang="en-US" dirty="0"/>
              <a:t>職業災害勞工保護法</a:t>
            </a:r>
            <a:r>
              <a:rPr lang="en-US" altLang="zh-TW" dirty="0"/>
              <a:t>》</a:t>
            </a:r>
            <a:r>
              <a:rPr lang="zh-TW" altLang="en-US" dirty="0" smtClean="0"/>
              <a:t>等等。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247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6107FAFF-0A14-4649-AA05-A0B74A1B11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" r="6677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A77F2B9-424D-2441-8FF0-4B7849AAEA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3337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少年應徵快遞　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被</a:t>
            </a:r>
            <a:r>
              <a:rPr lang="zh-TW" altLang="en-US" dirty="0">
                <a:hlinkClick r:id="rId3"/>
              </a:rPr>
              <a:t>捕才知淪詐騙車</a:t>
            </a:r>
            <a:r>
              <a:rPr lang="zh-TW" altLang="en-US" dirty="0" smtClean="0">
                <a:hlinkClick r:id="rId3"/>
              </a:rPr>
              <a:t>手</a:t>
            </a:r>
            <a:endParaRPr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124B29B-1B3F-1048-A9A2-C75E96CCB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196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99EFF77-52FC-8A42-AE34-4F8BD4BFED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3023896" cy="3036406"/>
          </a:xfrm>
        </p:spPr>
        <p:txBody>
          <a:bodyPr/>
          <a:lstStyle/>
          <a:p>
            <a:r>
              <a:rPr lang="zh-CN" altLang="en-US" b="1" dirty="0">
                <a:solidFill>
                  <a:srgbClr val="FF495C"/>
                </a:solidFill>
              </a:rPr>
              <a:t>七不</a:t>
            </a:r>
            <a:endParaRPr lang="en-US" altLang="zh-TW" b="1" dirty="0">
              <a:solidFill>
                <a:srgbClr val="FF495C"/>
              </a:solidFill>
            </a:endParaRPr>
          </a:p>
          <a:p>
            <a:r>
              <a:rPr lang="en-US" altLang="zh-TW" dirty="0"/>
              <a:t>(1)</a:t>
            </a:r>
            <a:r>
              <a:rPr lang="zh-TW" altLang="en-US" dirty="0"/>
              <a:t>不繳錢</a:t>
            </a:r>
          </a:p>
          <a:p>
            <a:r>
              <a:rPr lang="en-US" altLang="zh-TW" dirty="0"/>
              <a:t>(2)</a:t>
            </a:r>
            <a:r>
              <a:rPr lang="zh-TW" altLang="en-US" dirty="0"/>
              <a:t>不購買</a:t>
            </a:r>
          </a:p>
          <a:p>
            <a:r>
              <a:rPr lang="en-US" altLang="zh-TW" dirty="0"/>
              <a:t>(3)</a:t>
            </a:r>
            <a:r>
              <a:rPr lang="zh-TW" altLang="en-US" dirty="0"/>
              <a:t>不辦卡</a:t>
            </a:r>
            <a:endParaRPr lang="en-US" altLang="zh-TW" dirty="0"/>
          </a:p>
          <a:p>
            <a:r>
              <a:rPr lang="en-US" alt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(4)</a:t>
            </a:r>
            <a:r>
              <a:rPr lang="zh-TW" alt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不隨意簽約</a:t>
            </a:r>
            <a:endParaRPr lang="en-US" alt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65163CB-7368-F44B-B594-F27CACAFB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19872" y="1191826"/>
            <a:ext cx="3888432" cy="647774"/>
          </a:xfrm>
        </p:spPr>
        <p:txBody>
          <a:bodyPr/>
          <a:lstStyle/>
          <a:p>
            <a:r>
              <a:rPr kumimoji="1" lang="zh-TW" altLang="en-US" sz="2800" dirty="0"/>
              <a:t>求職「七不三要」原則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AE9B922-FF7A-EF49-88C1-235D1DF3A8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id="{3A67A5A1-0A89-404D-8BCC-41E78C7DE78C}"/>
              </a:ext>
            </a:extLst>
          </p:cNvPr>
          <p:cNvSpPr txBox="1">
            <a:spLocks/>
          </p:cNvSpPr>
          <p:nvPr/>
        </p:nvSpPr>
        <p:spPr>
          <a:xfrm>
            <a:off x="4139952" y="1842856"/>
            <a:ext cx="4032448" cy="2889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b="1" dirty="0">
              <a:solidFill>
                <a:srgbClr val="FF495C"/>
              </a:solidFill>
            </a:endParaRPr>
          </a:p>
          <a:p>
            <a:r>
              <a:rPr lang="en-US" altLang="zh-TW" dirty="0"/>
              <a:t>(5)</a:t>
            </a:r>
            <a:r>
              <a:rPr lang="zh-TW" altLang="zh-TW" dirty="0"/>
              <a:t>證件不離身</a:t>
            </a:r>
            <a:endParaRPr lang="en-US" altLang="zh-TW" dirty="0"/>
          </a:p>
          <a:p>
            <a:r>
              <a:rPr lang="en-US" altLang="zh-TW" dirty="0"/>
              <a:t>(6)</a:t>
            </a:r>
            <a:r>
              <a:rPr lang="zh-TW" altLang="zh-TW" dirty="0"/>
              <a:t>不飲用</a:t>
            </a:r>
            <a:endParaRPr lang="en-US" altLang="zh-TW" dirty="0"/>
          </a:p>
          <a:p>
            <a:r>
              <a:rPr lang="en-US" altLang="zh-TW" dirty="0"/>
              <a:t>(7)</a:t>
            </a:r>
            <a:r>
              <a:rPr lang="zh-TW" altLang="zh-TW" dirty="0"/>
              <a:t>不非法工作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921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99EFF77-52FC-8A42-AE34-4F8BD4BFED0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495C"/>
                </a:solidFill>
              </a:rPr>
              <a:t>三要</a:t>
            </a:r>
            <a:endParaRPr lang="en-US" altLang="zh-TW" b="1" dirty="0">
              <a:solidFill>
                <a:srgbClr val="FF495C"/>
              </a:solidFill>
            </a:endParaRPr>
          </a:p>
          <a:p>
            <a:r>
              <a:rPr lang="en-US" altLang="zh-TW" dirty="0"/>
              <a:t>(1)</a:t>
            </a:r>
            <a:r>
              <a:rPr lang="zh-TW" altLang="en-US" dirty="0"/>
              <a:t>要陪同</a:t>
            </a:r>
          </a:p>
          <a:p>
            <a:r>
              <a:rPr lang="en-US" altLang="zh-TW" dirty="0"/>
              <a:t>(2)</a:t>
            </a:r>
            <a:r>
              <a:rPr lang="zh-TW" altLang="en-US" dirty="0"/>
              <a:t>要確定</a:t>
            </a:r>
          </a:p>
          <a:p>
            <a:r>
              <a:rPr lang="en-US" altLang="zh-TW" dirty="0"/>
              <a:t>(3)</a:t>
            </a:r>
            <a:r>
              <a:rPr lang="zh-TW" altLang="en-US" dirty="0"/>
              <a:t>要存疑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65163CB-7368-F44B-B594-F27CACAFB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19872" y="1191826"/>
            <a:ext cx="3888432" cy="647774"/>
          </a:xfrm>
        </p:spPr>
        <p:txBody>
          <a:bodyPr/>
          <a:lstStyle/>
          <a:p>
            <a:r>
              <a:rPr kumimoji="1" lang="zh-TW" altLang="en-US" sz="2800" dirty="0"/>
              <a:t>求職「七不三要」原則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AE9B922-FF7A-EF49-88C1-235D1DF3A8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9"/>
          <a:stretch/>
        </p:blipFill>
        <p:spPr>
          <a:xfrm>
            <a:off x="3457846" y="1923678"/>
            <a:ext cx="3812484" cy="296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2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907705" y="2420970"/>
            <a:ext cx="1656183" cy="223901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395536" y="5596086"/>
            <a:ext cx="7920806" cy="2448272"/>
          </a:xfrm>
        </p:spPr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3563887" y="2139702"/>
            <a:ext cx="4936433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400" indent="-266400" algn="just" hangingPunct="0">
              <a:spcBef>
                <a:spcPts val="300"/>
              </a:spcBef>
            </a:pPr>
            <a:r>
              <a:rPr lang="zh-TW" altLang="en-US" sz="2000" spc="-150" dirty="0">
                <a:latin typeface="微軟正黑體" pitchFamily="34" charset="-120"/>
                <a:ea typeface="微軟正黑體" pitchFamily="34" charset="-120"/>
              </a:rPr>
              <a:t>雇主不得有下情形：</a:t>
            </a:r>
            <a:endParaRPr lang="en-US" altLang="zh-TW" sz="2000" spc="-150" dirty="0">
              <a:latin typeface="微軟正黑體" pitchFamily="34" charset="-120"/>
              <a:ea typeface="微軟正黑體" pitchFamily="34" charset="-120"/>
            </a:endParaRPr>
          </a:p>
          <a:p>
            <a:pPr marL="266700" indent="-266700" algn="just" hangingPunct="0">
              <a:spcBef>
                <a:spcPts val="300"/>
              </a:spcBef>
              <a:buFont typeface="+mj-lt"/>
              <a:buAutoNum type="arabicPeriod"/>
            </a:pP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招募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廣告不實。</a:t>
            </a:r>
          </a:p>
          <a:p>
            <a:pPr marL="266700" indent="-266700" algn="just" hangingPunct="0">
              <a:spcBef>
                <a:spcPts val="300"/>
              </a:spcBef>
              <a:buFont typeface="+mj-lt"/>
              <a:buAutoNum type="arabicPeriod"/>
            </a:pP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違反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求職者或員工之意思，留置身分證</a:t>
            </a: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或相關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證件；要求非關工作之隱私資料。</a:t>
            </a:r>
          </a:p>
          <a:p>
            <a:pPr marL="266700" indent="-266700" algn="just" hangingPunct="0">
              <a:spcBef>
                <a:spcPts val="300"/>
              </a:spcBef>
              <a:buFont typeface="+mj-lt"/>
              <a:buAutoNum type="arabicPeriod"/>
            </a:pP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扣留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求職者或員工財物或收取保證金。</a:t>
            </a:r>
          </a:p>
          <a:p>
            <a:pPr marL="266700" indent="-266700" algn="just" hangingPunct="0">
              <a:spcBef>
                <a:spcPts val="300"/>
              </a:spcBef>
              <a:buFont typeface="+mj-lt"/>
              <a:buAutoNum type="arabicPeriod"/>
            </a:pP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指派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求職者或員工從事違背公序良俗之工作。</a:t>
            </a:r>
          </a:p>
          <a:p>
            <a:pPr marL="266700" indent="-266700" algn="just" hangingPunct="0">
              <a:spcBef>
                <a:spcPts val="300"/>
              </a:spcBef>
              <a:buFont typeface="+mj-lt"/>
              <a:buAutoNum type="arabicPeriod"/>
            </a:pP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辦理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聘僱外國人提供不實資料。</a:t>
            </a:r>
          </a:p>
          <a:p>
            <a:pPr marL="266700" indent="-266700" algn="just" hangingPunct="0">
              <a:spcBef>
                <a:spcPts val="300"/>
              </a:spcBef>
              <a:buFont typeface="+mj-lt"/>
              <a:buAutoNum type="arabicPeriod"/>
            </a:pP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提供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之職缺薪資未達</a:t>
            </a:r>
            <a:r>
              <a:rPr lang="en-US" altLang="zh-TW" spc="-150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萬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元而未公開揭示</a:t>
            </a:r>
            <a:r>
              <a:rPr lang="zh-TW" altLang="en-US" spc="-150" dirty="0" smtClean="0">
                <a:latin typeface="微軟正黑體" pitchFamily="34" charset="-120"/>
                <a:ea typeface="微軟正黑體" pitchFamily="34" charset="-120"/>
              </a:rPr>
              <a:t>或告知</a:t>
            </a:r>
            <a:r>
              <a:rPr lang="zh-TW" altLang="en-US" spc="-150" dirty="0">
                <a:latin typeface="微軟正黑體" pitchFamily="34" charset="-120"/>
                <a:ea typeface="微軟正黑體" pitchFamily="34" charset="-120"/>
              </a:rPr>
              <a:t>薪資範圍。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向右箭號 10"/>
          <p:cNvSpPr/>
          <p:nvPr/>
        </p:nvSpPr>
        <p:spPr>
          <a:xfrm>
            <a:off x="467544" y="3060473"/>
            <a:ext cx="1440161" cy="720266"/>
          </a:xfrm>
          <a:prstGeom prst="rightArrow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TW" sz="2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START</a:t>
            </a:r>
            <a:endParaRPr lang="zh-TW" altLang="en-US" sz="2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07634" y="2283718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endParaRPr lang="zh-TW" altLang="en-US" sz="8800" b="1" cap="none" spc="0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051720" y="4104059"/>
            <a:ext cx="1368152" cy="432048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就業服務法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1945978" y="3635085"/>
            <a:ext cx="1545902" cy="432048"/>
            <a:chOff x="2017986" y="3719929"/>
            <a:chExt cx="1545902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963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2017986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求職權益</a:t>
              </a:r>
              <a:endParaRPr lang="en-US" altLang="zh-TW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5976622" y="1336213"/>
            <a:ext cx="2250584" cy="947505"/>
            <a:chOff x="5976622" y="1336213"/>
            <a:chExt cx="2250584" cy="947505"/>
          </a:xfrm>
        </p:grpSpPr>
        <p:pic>
          <p:nvPicPr>
            <p:cNvPr id="13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446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  <p:bldP spid="9" grpId="0" build="p"/>
      <p:bldP spid="11" grpId="0" animBg="1"/>
      <p:bldP spid="12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2195736" y="378659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400" indent="-266400" algn="just">
              <a:spcBef>
                <a:spcPts val="300"/>
              </a:spcBef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不得低於基本工資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867473" y="2715766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411462" y="3324924"/>
            <a:ext cx="1368152" cy="432048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412436" y="2875446"/>
            <a:ext cx="1368152" cy="432048"/>
            <a:chOff x="2089994" y="3719929"/>
            <a:chExt cx="1368152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1529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薪資</a:t>
              </a:r>
              <a:endParaRPr lang="en-US" altLang="zh-TW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6156176" y="3772659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每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天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須休息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天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每週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工時不得超過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654238" y="2787774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流程圖: 結束點 18"/>
          <p:cNvSpPr/>
          <p:nvPr/>
        </p:nvSpPr>
        <p:spPr>
          <a:xfrm>
            <a:off x="6444208" y="3324924"/>
            <a:ext cx="1368152" cy="432048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6444208" y="2868964"/>
            <a:ext cx="1512168" cy="432048"/>
            <a:chOff x="2089994" y="3719929"/>
            <a:chExt cx="1512168" cy="432048"/>
          </a:xfrm>
        </p:grpSpPr>
        <p:pic>
          <p:nvPicPr>
            <p:cNvPr id="21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237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流程圖: 結束點 21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 smtClean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工作時間</a:t>
              </a:r>
              <a:endParaRPr lang="en-US" altLang="zh-TW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485088" y="2871901"/>
            <a:ext cx="1656183" cy="1207976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279990" y="2940066"/>
            <a:ext cx="1656183" cy="1139158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4065120" y="1441319"/>
            <a:ext cx="3351196" cy="1410867"/>
            <a:chOff x="5976622" y="1336213"/>
            <a:chExt cx="2250584" cy="947505"/>
          </a:xfrm>
        </p:grpSpPr>
        <p:pic>
          <p:nvPicPr>
            <p:cNvPr id="26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icture 2" descr="C:\個人用\龍騰打工\2\2-5圖解-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6393">
            <a:off x="3627568" y="3942531"/>
            <a:ext cx="517525" cy="85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43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85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6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 animBg="1"/>
      <p:bldP spid="17" grpId="0"/>
      <p:bldP spid="18" grpId="0"/>
      <p:bldP spid="19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p.81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2274708" y="3562151"/>
            <a:ext cx="1790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有加班必要時，雇主須經工會、勞資會議或個別勞工同意。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867473" y="2715766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431418" y="3093236"/>
            <a:ext cx="1368152" cy="432048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432392" y="2643758"/>
            <a:ext cx="1368152" cy="432048"/>
            <a:chOff x="2089994" y="3719929"/>
            <a:chExt cx="1368152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9482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加班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6124472" y="3723878"/>
            <a:ext cx="2007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雇主若無違反法律原則，在試用期可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直接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解僱員工。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654238" y="2787774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流程圖: 結束點 18"/>
          <p:cNvSpPr/>
          <p:nvPr/>
        </p:nvSpPr>
        <p:spPr>
          <a:xfrm>
            <a:off x="6236784" y="3028909"/>
            <a:ext cx="1782998" cy="702076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未明文，但仍需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遵守勞動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基準法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6444208" y="2613675"/>
            <a:ext cx="1368152" cy="432048"/>
            <a:chOff x="2089994" y="3719929"/>
            <a:chExt cx="1368152" cy="432048"/>
          </a:xfrm>
        </p:grpSpPr>
        <p:pic>
          <p:nvPicPr>
            <p:cNvPr id="21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6221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流程圖: 結束點 21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試用期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485088" y="2871901"/>
            <a:ext cx="1656183" cy="1207976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279990" y="2940066"/>
            <a:ext cx="1656183" cy="1139158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8" name="群組 27"/>
          <p:cNvGrpSpPr/>
          <p:nvPr/>
        </p:nvGrpSpPr>
        <p:grpSpPr>
          <a:xfrm>
            <a:off x="4065120" y="1441319"/>
            <a:ext cx="3351196" cy="1410867"/>
            <a:chOff x="5976622" y="1336213"/>
            <a:chExt cx="2250584" cy="947505"/>
          </a:xfrm>
        </p:grpSpPr>
        <p:pic>
          <p:nvPicPr>
            <p:cNvPr id="29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044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 animBg="1"/>
      <p:bldP spid="17" grpId="0"/>
      <p:bldP spid="18" grpId="0"/>
      <p:bldP spid="19" grpId="0" animBg="1"/>
      <p:bldP spid="23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p.82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2183236" y="4011910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雇主要幫勞工投保勞工保險、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就業保險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及勞工退休金。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867473" y="2715766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255244" y="3051711"/>
            <a:ext cx="1872208" cy="918675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就業保險法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退休金條例</a:t>
            </a:r>
            <a:r>
              <a:rPr lang="zh-TW" altLang="en-US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、勞工保險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條例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372077" y="2651979"/>
            <a:ext cx="1638542" cy="432048"/>
            <a:chOff x="1925346" y="3719929"/>
            <a:chExt cx="1638542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963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1925346" y="3719929"/>
              <a:ext cx="1532800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0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勞保、勞退</a:t>
              </a:r>
              <a:endPara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6175906" y="3621518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「責任制」須經勞雇雙方書面約定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，並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送交地方政府主管機關核備。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654238" y="2787774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流程圖: 結束點 18"/>
          <p:cNvSpPr/>
          <p:nvPr/>
        </p:nvSpPr>
        <p:spPr>
          <a:xfrm>
            <a:off x="6436447" y="3075806"/>
            <a:ext cx="1383673" cy="506385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6444208" y="2613675"/>
            <a:ext cx="1386061" cy="432048"/>
            <a:chOff x="2089994" y="3719929"/>
            <a:chExt cx="1386061" cy="432048"/>
          </a:xfrm>
        </p:grpSpPr>
        <p:pic>
          <p:nvPicPr>
            <p:cNvPr id="21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130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流程圖: 結束點 21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責任制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485088" y="2871901"/>
            <a:ext cx="1656183" cy="1207976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279990" y="2940066"/>
            <a:ext cx="1656183" cy="1139158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8" name="群組 27"/>
          <p:cNvGrpSpPr/>
          <p:nvPr/>
        </p:nvGrpSpPr>
        <p:grpSpPr>
          <a:xfrm>
            <a:off x="4065120" y="1441319"/>
            <a:ext cx="3351196" cy="1410867"/>
            <a:chOff x="5976622" y="1336213"/>
            <a:chExt cx="2250584" cy="947505"/>
          </a:xfrm>
        </p:grpSpPr>
        <p:pic>
          <p:nvPicPr>
            <p:cNvPr id="29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541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 animBg="1"/>
      <p:bldP spid="17" grpId="0"/>
      <p:bldP spid="18" grpId="0"/>
      <p:bldP spid="19" grpId="0" animBg="1"/>
      <p:bldP spid="23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p.82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2241471" y="3202061"/>
            <a:ext cx="2297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勞工依法可請假，且在同一雇主或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事業單位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，繼續工作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個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月以上者，應依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勞動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基準法第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38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條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規定給予特別休假。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867473" y="2715766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699792" y="2796940"/>
            <a:ext cx="1380652" cy="430166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699792" y="2409249"/>
            <a:ext cx="1380652" cy="432048"/>
            <a:chOff x="2077494" y="3719929"/>
            <a:chExt cx="1380652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0382" y="3785237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2077494" y="3719929"/>
              <a:ext cx="13806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請假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6340348" y="3618212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雇主解僱員工，要事先預告，並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給付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資遣費，在試用期間亦然。</a:t>
            </a:r>
          </a:p>
        </p:txBody>
      </p:sp>
      <p:sp>
        <p:nvSpPr>
          <p:cNvPr id="18" name="矩形 17"/>
          <p:cNvSpPr/>
          <p:nvPr/>
        </p:nvSpPr>
        <p:spPr>
          <a:xfrm>
            <a:off x="5018256" y="2787774"/>
            <a:ext cx="85632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9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流程圖: 結束點 18"/>
          <p:cNvSpPr/>
          <p:nvPr/>
        </p:nvSpPr>
        <p:spPr>
          <a:xfrm>
            <a:off x="6692628" y="3075806"/>
            <a:ext cx="1383673" cy="506385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6660231" y="2613675"/>
            <a:ext cx="1368152" cy="432048"/>
            <a:chOff x="2089994" y="3719929"/>
            <a:chExt cx="1368152" cy="432048"/>
          </a:xfrm>
        </p:grpSpPr>
        <p:pic>
          <p:nvPicPr>
            <p:cNvPr id="21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205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流程圖: 結束點 21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解僱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485088" y="2871901"/>
            <a:ext cx="1656183" cy="1207976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644008" y="2940066"/>
            <a:ext cx="1656183" cy="1139158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8" name="群組 27"/>
          <p:cNvGrpSpPr/>
          <p:nvPr/>
        </p:nvGrpSpPr>
        <p:grpSpPr>
          <a:xfrm>
            <a:off x="4065120" y="1441319"/>
            <a:ext cx="3351196" cy="1410867"/>
            <a:chOff x="5976622" y="1336213"/>
            <a:chExt cx="2250584" cy="947505"/>
          </a:xfrm>
        </p:grpSpPr>
        <p:pic>
          <p:nvPicPr>
            <p:cNvPr id="29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619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 animBg="1"/>
      <p:bldP spid="17" grpId="0"/>
      <p:bldP spid="18" grpId="0"/>
      <p:bldP spid="19" grpId="0" animBg="1"/>
      <p:bldP spid="23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p.82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2202699" y="3507854"/>
            <a:ext cx="18624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遇到性騷擾或性別歧視，可依法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尋求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救濟。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531644" y="2715766"/>
            <a:ext cx="152798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234393" y="3059918"/>
            <a:ext cx="1799031" cy="430166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性別工作平等法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319120" y="2643758"/>
            <a:ext cx="1532800" cy="432048"/>
            <a:chOff x="1925346" y="3719929"/>
            <a:chExt cx="1532800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581" y="3785237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1925346" y="3719929"/>
              <a:ext cx="1532800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性騷擾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6228184" y="3646353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派遣勞工的權益，比照一般勞動契約。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466404" y="2787774"/>
            <a:ext cx="152798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流程圖: 結束點 18"/>
          <p:cNvSpPr/>
          <p:nvPr/>
        </p:nvSpPr>
        <p:spPr>
          <a:xfrm>
            <a:off x="6460407" y="3075806"/>
            <a:ext cx="1551779" cy="542406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勞動基準法、其他法規</a:t>
            </a:r>
            <a:endParaRPr lang="en-US" altLang="zh-TW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6428010" y="2613675"/>
            <a:ext cx="1473894" cy="432048"/>
            <a:chOff x="2089994" y="3719929"/>
            <a:chExt cx="1473894" cy="432048"/>
          </a:xfrm>
        </p:grpSpPr>
        <p:pic>
          <p:nvPicPr>
            <p:cNvPr id="21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963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流程圖: 結束點 21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派遣勞工</a:t>
              </a:r>
              <a:endPara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485088" y="2871901"/>
            <a:ext cx="1656183" cy="1207976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427985" y="2940066"/>
            <a:ext cx="1656183" cy="1139158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8" name="群組 27"/>
          <p:cNvGrpSpPr/>
          <p:nvPr/>
        </p:nvGrpSpPr>
        <p:grpSpPr>
          <a:xfrm>
            <a:off x="4065120" y="1441319"/>
            <a:ext cx="3351196" cy="1410867"/>
            <a:chOff x="5976622" y="1336213"/>
            <a:chExt cx="2250584" cy="947505"/>
          </a:xfrm>
        </p:grpSpPr>
        <p:pic>
          <p:nvPicPr>
            <p:cNvPr id="29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590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 animBg="1"/>
      <p:bldP spid="17" grpId="0"/>
      <p:bldP spid="18" grpId="0"/>
      <p:bldP spid="19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11560" y="2992069"/>
            <a:ext cx="1656183" cy="114219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p.83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395536" y="5596086"/>
            <a:ext cx="7920806" cy="2448272"/>
          </a:xfrm>
        </p:spPr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4445636" y="2825830"/>
            <a:ext cx="20064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建教生除了在校學習，也到相關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行業接受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技能訓練，並領取生活津貼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675660" y="2854817"/>
            <a:ext cx="152798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TW" sz="8800" b="1" dirty="0">
                <a:ln w="11430"/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endParaRPr lang="zh-TW" altLang="en-US" sz="8800" b="1" dirty="0">
              <a:ln w="11430"/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流程圖: 結束點 13"/>
          <p:cNvSpPr/>
          <p:nvPr/>
        </p:nvSpPr>
        <p:spPr>
          <a:xfrm>
            <a:off x="2555776" y="3113079"/>
            <a:ext cx="1800200" cy="1203995"/>
          </a:xfrm>
          <a:prstGeom prst="flowChartTerminator">
            <a:avLst/>
          </a:prstGeom>
          <a:solidFill>
            <a:srgbClr val="FFEAA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勞動基準法、高級中等學校建教</a:t>
            </a:r>
          </a:p>
          <a:p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合作實施及建教生權益保障法</a:t>
            </a:r>
            <a:endParaRPr lang="en-US" altLang="zh-TW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702568" y="2571750"/>
            <a:ext cx="1383285" cy="432048"/>
            <a:chOff x="2089994" y="3719929"/>
            <a:chExt cx="1383285" cy="432048"/>
          </a:xfrm>
        </p:grpSpPr>
        <p:pic>
          <p:nvPicPr>
            <p:cNvPr id="2050" name="Picture 2" descr="C:\個人用\龍騰打工\2\2-5圖解-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1354" y="3792496"/>
              <a:ext cx="161925" cy="274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流程圖: 結束點 15"/>
            <p:cNvSpPr/>
            <p:nvPr/>
          </p:nvSpPr>
          <p:spPr>
            <a:xfrm>
              <a:off x="2089994" y="3719929"/>
              <a:ext cx="1368152" cy="432048"/>
            </a:xfrm>
            <a:prstGeom prst="flowChartTerminator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TW" altLang="en-US" sz="2400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建教生</a:t>
              </a:r>
              <a:endParaRPr lang="en-US" altLang="zh-TW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pic>
        <p:nvPicPr>
          <p:cNvPr id="7170" name="Picture 2" descr="C:\個人用\龍騰打工\2\2-5圖解-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53905"/>
            <a:ext cx="1872208" cy="209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4065120" y="1441319"/>
            <a:ext cx="3351196" cy="1410867"/>
            <a:chOff x="5976622" y="1336213"/>
            <a:chExt cx="2250584" cy="947505"/>
          </a:xfrm>
        </p:grpSpPr>
        <p:pic>
          <p:nvPicPr>
            <p:cNvPr id="21" name="Picture 2" descr="C:\個人用\龍騰打工\2\2-5圖解-4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622" y="1336213"/>
              <a:ext cx="1314450" cy="8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個人用\龍騰打工\2\2-5圖解-1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711" y="1440494"/>
              <a:ext cx="1213495" cy="843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935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  <p:bldP spid="12" grpId="0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p.83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395536" y="5596086"/>
            <a:ext cx="7920806" cy="2448272"/>
          </a:xfrm>
        </p:spPr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779946" y="2844401"/>
            <a:ext cx="27000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hangingPunct="0">
              <a:spcBef>
                <a:spcPts val="600"/>
              </a:spcBef>
              <a:buFont typeface="+mj-lt"/>
              <a:buAutoNum type="arabicPeriod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休息時間：工作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時間、休息、休假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、童工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、女工、災害補償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、勞工保險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比照勞動基準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法相關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規定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個人用\龍騰打工\2\2-5圖解-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992" y="2844401"/>
            <a:ext cx="1308032" cy="174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895002" y="1696431"/>
            <a:ext cx="2314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hangingPunct="0">
              <a:spcBef>
                <a:spcPts val="600"/>
              </a:spcBef>
              <a:buFont typeface="+mj-lt"/>
              <a:buAutoNum type="arabicPeriod" startAt="2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訓練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費用：雇主不可收取訓練費用。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4" name="Picture 4" descr="C:\個人用\龍騰打工\2\2-5圖解-1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90862"/>
            <a:ext cx="1314643" cy="175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5908410" y="2859782"/>
            <a:ext cx="24079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hangingPunct="0">
              <a:spcBef>
                <a:spcPts val="600"/>
              </a:spcBef>
              <a:buFont typeface="+mj-lt"/>
              <a:buAutoNum type="arabicPeriod" startAt="3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上課時間：上課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時間也計入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工作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時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間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。例如：一天工作時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數上限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為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，若當日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上課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，工作時間就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不能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超過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8" name="Picture 5" descr="C:\個人用\龍騰打工\2\2-5圖解-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34923"/>
            <a:ext cx="1038160" cy="138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1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5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85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p.83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395536" y="5596086"/>
            <a:ext cx="7920806" cy="2448272"/>
          </a:xfrm>
        </p:spPr>
        <p:txBody>
          <a:bodyPr>
            <a:normAutofit/>
          </a:bodyPr>
          <a:lstStyle/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/>
              <a:t>找寶藏 學保障</a:t>
            </a:r>
            <a:endParaRPr lang="en-US" altLang="zh-TW" dirty="0"/>
          </a:p>
        </p:txBody>
      </p:sp>
      <p:pic>
        <p:nvPicPr>
          <p:cNvPr id="10" name="Picture 2" descr="C:\個人用\龍騰打工\2\84021-第二篇-38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9" y="971942"/>
            <a:ext cx="660824" cy="71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684977" y="2975241"/>
            <a:ext cx="29075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hangingPunct="0">
              <a:spcBef>
                <a:spcPts val="600"/>
              </a:spcBef>
              <a:buFont typeface="+mj-lt"/>
              <a:buAutoNum type="arabicPeriod" startAt="4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生活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津貼：建教合作機構應給付建教生生活津貼，且不得低於勞動基準法所定之基本工資。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2" name="Picture 6" descr="C:\個人用\龍騰打工\2\2-5圖解-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43758"/>
            <a:ext cx="1396231" cy="186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77E7471E-2B18-F945-B695-C5AEDD524DBE}"/>
              </a:ext>
            </a:extLst>
          </p:cNvPr>
          <p:cNvSpPr txBox="1"/>
          <p:nvPr/>
        </p:nvSpPr>
        <p:spPr>
          <a:xfrm>
            <a:off x="4888111" y="1673187"/>
            <a:ext cx="3364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hangingPunct="0">
              <a:spcBef>
                <a:spcPts val="600"/>
              </a:spcBef>
              <a:buFont typeface="+mj-lt"/>
              <a:buAutoNum type="arabicPeriod" startAt="5"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同等待遇：訓練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期滿，如獲雇主留用，技術生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應與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同等工作之勞工享受同等之待遇。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9" name="Picture 2" descr="C:\個人用\龍騰打工\2\2-5圖解-1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97" y="2719007"/>
            <a:ext cx="2014792" cy="171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57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95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95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923" b="192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sz="3200" dirty="0">
                <a:hlinkClick r:id="rId2"/>
              </a:rPr>
              <a:t>建教生不再「賤價」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津貼</a:t>
            </a:r>
            <a:r>
              <a:rPr lang="zh-TW" altLang="en-US" sz="3200" dirty="0">
                <a:hlinkClick r:id="rId2"/>
              </a:rPr>
              <a:t>比照基本工資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p.83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5898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教新鮮人打擊詐騙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15017"/>
            <a:ext cx="5113337" cy="368341"/>
          </a:xfrm>
        </p:spPr>
        <p:txBody>
          <a:bodyPr/>
          <a:lstStyle/>
          <a:p>
            <a:r>
              <a:rPr lang="en-US" altLang="zh-TW" dirty="0"/>
              <a:t>p.83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</a:t>
            </a:r>
            <a:r>
              <a:rPr lang="zh-TW" altLang="en-US" dirty="0" smtClean="0"/>
              <a:t>權益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：劇團演出常見求職陷阱 教新鮮人打擊詐騙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8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09550A8F-0F78-624C-B4DB-C209849B2E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 b="8172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8E1F154-A5C0-354C-8113-B75AB1A8D9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5856" y="3075806"/>
            <a:ext cx="5255815" cy="647700"/>
          </a:xfrm>
        </p:spPr>
        <p:txBody>
          <a:bodyPr/>
          <a:lstStyle/>
          <a:p>
            <a:r>
              <a:rPr kumimoji="1" lang="zh-TW" altLang="en-US" dirty="0">
                <a:hlinkClick r:id="rId3"/>
              </a:rPr>
              <a:t>勞動部修法 </a:t>
            </a:r>
            <a:r>
              <a:rPr kumimoji="1" lang="zh-TW" altLang="en-US" dirty="0" smtClean="0">
                <a:hlinkClick r:id="rId3"/>
              </a:rPr>
              <a:t>打工</a:t>
            </a:r>
            <a:r>
              <a:rPr kumimoji="1" lang="zh-TW" altLang="en-US" dirty="0">
                <a:hlinkClick r:id="rId3"/>
              </a:rPr>
              <a:t>、</a:t>
            </a:r>
            <a:r>
              <a:rPr kumimoji="1" lang="zh-TW" altLang="en-US" dirty="0" smtClean="0">
                <a:hlinkClick r:id="rId3"/>
              </a:rPr>
              <a:t>兼職請假</a:t>
            </a:r>
            <a:endParaRPr kumimoji="1" lang="en-US" altLang="zh-TW" dirty="0" smtClean="0">
              <a:hlinkClick r:id="rId3"/>
            </a:endParaRPr>
          </a:p>
          <a:p>
            <a:r>
              <a:rPr kumimoji="1" lang="zh-TW" altLang="en-US" dirty="0" smtClean="0">
                <a:hlinkClick r:id="rId3"/>
              </a:rPr>
              <a:t>比照</a:t>
            </a:r>
            <a:r>
              <a:rPr kumimoji="1" lang="zh-TW" altLang="en-US" dirty="0">
                <a:hlinkClick r:id="rId3"/>
              </a:rPr>
              <a:t>正職</a:t>
            </a:r>
            <a:r>
              <a:rPr kumimoji="1" lang="en-US" altLang="zh-TW" dirty="0">
                <a:hlinkClick r:id="rId3"/>
              </a:rPr>
              <a:t>2016-08-18 </a:t>
            </a:r>
            <a:r>
              <a:rPr kumimoji="1" lang="zh-TW" altLang="en-US" dirty="0">
                <a:hlinkClick r:id="rId3"/>
              </a:rPr>
              <a:t>原視</a:t>
            </a:r>
            <a:r>
              <a:rPr kumimoji="1" lang="zh-TW" altLang="en-US" dirty="0" smtClean="0">
                <a:hlinkClick r:id="rId3"/>
              </a:rPr>
              <a:t>新聞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C814669-3509-B34B-8CF1-8F244281E3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p.82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646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二、集體勞動權</a:t>
            </a:r>
            <a:endParaRPr lang="en-US" altLang="zh-TW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集體勞動權指由勞工團體代表勞工向雇主主張權益的權利。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勞動三權＋勞動三法。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2174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7161E11-B50F-BB42-A29B-F147CC0DF1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TW" altLang="en-US" dirty="0"/>
              <a:t>勞動三權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EA40196-08AF-7B49-AA3A-338364E12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3767"/>
            <a:ext cx="4927548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E28FCF1-D5C4-EF42-A20E-22AB7167DC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1496BF-FC50-954D-B0AD-8E105672E21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勞動三</a:t>
            </a:r>
            <a:r>
              <a:rPr kumimoji="1" lang="zh-TW" altLang="en-US" dirty="0" smtClean="0">
                <a:solidFill>
                  <a:srgbClr val="256EFF"/>
                </a:solidFill>
              </a:rPr>
              <a:t>權</a:t>
            </a:r>
            <a:r>
              <a:rPr kumimoji="1" lang="en-US" altLang="zh-TW" dirty="0" smtClean="0">
                <a:solidFill>
                  <a:srgbClr val="256EFF"/>
                </a:solidFill>
              </a:rPr>
              <a:t>—</a:t>
            </a:r>
            <a:r>
              <a:rPr kumimoji="1" lang="zh-TW" altLang="en-US" dirty="0" smtClean="0">
                <a:solidFill>
                  <a:srgbClr val="256EFF"/>
                </a:solidFill>
              </a:rPr>
              <a:t>團結</a:t>
            </a:r>
            <a:r>
              <a:rPr kumimoji="1" lang="zh-TW" altLang="en-US" dirty="0">
                <a:solidFill>
                  <a:srgbClr val="256EFF"/>
                </a:solidFill>
              </a:rPr>
              <a:t>權</a:t>
            </a:r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DDA637FA-0407-2C46-B862-41F22EBF164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00497031"/>
              </p:ext>
            </p:extLst>
          </p:nvPr>
        </p:nvGraphicFramePr>
        <p:xfrm>
          <a:off x="539750" y="2355850"/>
          <a:ext cx="7920040" cy="2232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946">
                  <a:extLst>
                    <a:ext uri="{9D8B030D-6E8A-4147-A177-3AD203B41FA5}">
                      <a16:colId xmlns:a16="http://schemas.microsoft.com/office/drawing/2014/main" val="426783263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32800739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811071718"/>
                    </a:ext>
                  </a:extLst>
                </a:gridCol>
                <a:gridCol w="2663654">
                  <a:extLst>
                    <a:ext uri="{9D8B030D-6E8A-4147-A177-3AD203B41FA5}">
                      <a16:colId xmlns:a16="http://schemas.microsoft.com/office/drawing/2014/main" val="1085301476"/>
                    </a:ext>
                  </a:extLst>
                </a:gridCol>
              </a:tblGrid>
              <a:tr h="436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勞動三權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法源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舉例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9843"/>
                  </a:ext>
                </a:extLst>
              </a:tr>
              <a:tr h="1795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團結權</a:t>
                      </a:r>
                      <a:endParaRPr lang="zh-TW" sz="2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工會法</a:t>
                      </a:r>
                      <a:endParaRPr lang="zh-TW" sz="2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勞工組織工會、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加入工會的權利。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加班需經工會同意，勞動主管機關進行勞動檢查時，須通知工會代表參與等</a:t>
                      </a:r>
                      <a:r>
                        <a:rPr lang="zh-TW" altLang="en-US" sz="2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  <a:endParaRPr lang="zh-TW" sz="2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794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54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E28FCF1-D5C4-EF42-A20E-22AB7167DC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1496BF-FC50-954D-B0AD-8E105672E21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勞動三</a:t>
            </a:r>
            <a:r>
              <a:rPr kumimoji="1" lang="zh-TW" altLang="en-US" dirty="0" smtClean="0">
                <a:solidFill>
                  <a:srgbClr val="256EFF"/>
                </a:solidFill>
              </a:rPr>
              <a:t>權</a:t>
            </a:r>
            <a:r>
              <a:rPr kumimoji="1" lang="en-US" altLang="zh-TW" dirty="0">
                <a:solidFill>
                  <a:srgbClr val="256EFF"/>
                </a:solidFill>
              </a:rPr>
              <a:t>—</a:t>
            </a:r>
            <a:r>
              <a:rPr kumimoji="1" lang="zh-TW" altLang="en-US" dirty="0" smtClean="0">
                <a:solidFill>
                  <a:srgbClr val="256EFF"/>
                </a:solidFill>
              </a:rPr>
              <a:t>協商</a:t>
            </a:r>
            <a:r>
              <a:rPr kumimoji="1" lang="zh-TW" altLang="en-US" dirty="0">
                <a:solidFill>
                  <a:srgbClr val="256EFF"/>
                </a:solidFill>
              </a:rPr>
              <a:t>權</a:t>
            </a:r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DDA637FA-0407-2C46-B862-41F22EBF164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39714370"/>
              </p:ext>
            </p:extLst>
          </p:nvPr>
        </p:nvGraphicFramePr>
        <p:xfrm>
          <a:off x="539750" y="2355850"/>
          <a:ext cx="7920040" cy="2232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946">
                  <a:extLst>
                    <a:ext uri="{9D8B030D-6E8A-4147-A177-3AD203B41FA5}">
                      <a16:colId xmlns:a16="http://schemas.microsoft.com/office/drawing/2014/main" val="426783263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32800739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811071718"/>
                    </a:ext>
                  </a:extLst>
                </a:gridCol>
                <a:gridCol w="2663654">
                  <a:extLst>
                    <a:ext uri="{9D8B030D-6E8A-4147-A177-3AD203B41FA5}">
                      <a16:colId xmlns:a16="http://schemas.microsoft.com/office/drawing/2014/main" val="1085301476"/>
                    </a:ext>
                  </a:extLst>
                </a:gridCol>
              </a:tblGrid>
              <a:tr h="436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勞動三權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法源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舉例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9843"/>
                  </a:ext>
                </a:extLst>
              </a:tr>
              <a:tr h="1795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協商權</a:t>
                      </a:r>
                      <a:endParaRPr lang="zh-TW" sz="2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團體協約法</a:t>
                      </a:r>
                      <a:endParaRPr lang="zh-TW" sz="2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 hangingPunct="0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勞工可以「透過工會」與雇主或雇主團體協商勞動條件及勞資關係的權利</a:t>
                      </a:r>
                      <a:r>
                        <a:rPr lang="zh-TW" altLang="en-US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0" hangingPunct="0"/>
                      <a:r>
                        <a:rPr lang="zh-TW" altLang="en-US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工會提出團體協約之協商，雇主方無正當理由而拒絕的話，會被處</a:t>
                      </a:r>
                      <a:r>
                        <a:rPr lang="en-US" altLang="zh-TW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lang="zh-TW" altLang="en-US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50</a:t>
                      </a:r>
                      <a:r>
                        <a:rPr lang="zh-TW" altLang="en-US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萬元罰鍰。</a:t>
                      </a:r>
                      <a:endParaRPr lang="zh-TW" sz="22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794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01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E28FCF1-D5C4-EF42-A20E-22AB7167DC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1496BF-FC50-954D-B0AD-8E105672E21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勞動三</a:t>
            </a:r>
            <a:r>
              <a:rPr kumimoji="1" lang="zh-TW" altLang="en-US" dirty="0" smtClean="0">
                <a:solidFill>
                  <a:srgbClr val="256EFF"/>
                </a:solidFill>
              </a:rPr>
              <a:t>權</a:t>
            </a:r>
            <a:r>
              <a:rPr kumimoji="1" lang="en-US" altLang="zh-TW" dirty="0">
                <a:solidFill>
                  <a:srgbClr val="256EFF"/>
                </a:solidFill>
              </a:rPr>
              <a:t>—</a:t>
            </a:r>
            <a:r>
              <a:rPr kumimoji="1" lang="zh-TW" altLang="en-US" dirty="0" smtClean="0">
                <a:solidFill>
                  <a:srgbClr val="256EFF"/>
                </a:solidFill>
              </a:rPr>
              <a:t>爭議</a:t>
            </a:r>
            <a:r>
              <a:rPr kumimoji="1" lang="zh-TW" altLang="en-US" dirty="0">
                <a:solidFill>
                  <a:srgbClr val="256EFF"/>
                </a:solidFill>
              </a:rPr>
              <a:t>權</a:t>
            </a:r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DDA637FA-0407-2C46-B862-41F22EBF164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17701525"/>
              </p:ext>
            </p:extLst>
          </p:nvPr>
        </p:nvGraphicFramePr>
        <p:xfrm>
          <a:off x="539750" y="2355850"/>
          <a:ext cx="7920040" cy="271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946">
                  <a:extLst>
                    <a:ext uri="{9D8B030D-6E8A-4147-A177-3AD203B41FA5}">
                      <a16:colId xmlns:a16="http://schemas.microsoft.com/office/drawing/2014/main" val="426783263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32800739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811071718"/>
                    </a:ext>
                  </a:extLst>
                </a:gridCol>
                <a:gridCol w="2663654">
                  <a:extLst>
                    <a:ext uri="{9D8B030D-6E8A-4147-A177-3AD203B41FA5}">
                      <a16:colId xmlns:a16="http://schemas.microsoft.com/office/drawing/2014/main" val="1085301476"/>
                    </a:ext>
                  </a:extLst>
                </a:gridCol>
              </a:tblGrid>
              <a:tr h="370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勞動三權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法源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舉例</a:t>
                      </a:r>
                      <a:endParaRPr lang="zh-TW" sz="2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9843"/>
                  </a:ext>
                </a:extLst>
              </a:tr>
              <a:tr h="22212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爭議權</a:t>
                      </a:r>
                      <a:endParaRPr lang="zh-TW" sz="2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勞資爭議處理法</a:t>
                      </a:r>
                      <a:endParaRPr lang="zh-TW" sz="2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zh-TW" altLang="en-US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勞工與雇主協商時，可採取罷工、阻礙公司正常運作等爭議行為，作為對抗雇主的武器，以確保勞工能與雇主居於對等的協商地位。</a:t>
                      </a:r>
                      <a:endParaRPr lang="zh-TW" sz="22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zh-TW" altLang="en-US" sz="22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「工會」為了爭取勞動條件發生爭議時，才可發動罷工，例如要求調高工資或降低工時。</a:t>
                      </a:r>
                      <a:endParaRPr lang="zh-TW" sz="22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6988" marR="669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794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2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火車司機大罷工</a:t>
            </a:r>
            <a:endParaRPr lang="en-US" altLang="zh-TW" dirty="0"/>
          </a:p>
        </p:txBody>
      </p:sp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945B478-E87D-A849-B0CA-2414FD0B07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p.84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、勞動權益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896104" cy="64770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en-US" altLang="zh-TW" spc="0" dirty="0" smtClean="0"/>
              <a:t>1988</a:t>
            </a:r>
            <a:r>
              <a:rPr lang="zh-TW" altLang="en-US" spc="0" dirty="0" smtClean="0"/>
              <a:t>年</a:t>
            </a:r>
            <a:r>
              <a:rPr lang="en-US" altLang="zh-TW" spc="0" dirty="0" smtClean="0"/>
              <a:t>5</a:t>
            </a:r>
            <a:r>
              <a:rPr lang="zh-TW" altLang="en-US" spc="0" dirty="0" smtClean="0"/>
              <a:t>月</a:t>
            </a:r>
            <a:r>
              <a:rPr lang="en-US" altLang="zh-TW" spc="0" dirty="0" smtClean="0"/>
              <a:t>1</a:t>
            </a:r>
            <a:r>
              <a:rPr lang="zh-TW" altLang="en-US" spc="0" dirty="0" smtClean="0"/>
              <a:t>日</a:t>
            </a:r>
            <a:r>
              <a:rPr lang="zh-TW" altLang="en-US" spc="0" dirty="0"/>
              <a:t>，</a:t>
            </a:r>
            <a:r>
              <a:rPr lang="en-US" altLang="zh-TW" spc="0" dirty="0" smtClean="0"/>
              <a:t>1,400</a:t>
            </a:r>
            <a:r>
              <a:rPr lang="zh-TW" altLang="en-US" spc="0" dirty="0" smtClean="0"/>
              <a:t>位</a:t>
            </a:r>
            <a:r>
              <a:rPr lang="zh-TW" altLang="en-US" spc="0" dirty="0"/>
              <a:t>臺鐵司機員因薪資</a:t>
            </a:r>
            <a:r>
              <a:rPr lang="zh-TW" altLang="en-US" spc="0" dirty="0" smtClean="0"/>
              <a:t>發放等</a:t>
            </a:r>
            <a:r>
              <a:rPr lang="zh-TW" altLang="en-US" spc="0" dirty="0"/>
              <a:t>議題，以「集體休假</a:t>
            </a:r>
            <a:r>
              <a:rPr lang="zh-TW" altLang="en-US" spc="0" dirty="0" smtClean="0"/>
              <a:t>」方式罷工。</a:t>
            </a:r>
            <a:r>
              <a:rPr lang="zh-TW" altLang="en-US" spc="0" dirty="0"/>
              <a:t>當日</a:t>
            </a:r>
            <a:r>
              <a:rPr lang="zh-TW" altLang="en-US" spc="0" dirty="0" smtClean="0"/>
              <a:t>鐵路</a:t>
            </a:r>
            <a:r>
              <a:rPr lang="zh-TW" altLang="en-US" spc="0" dirty="0"/>
              <a:t>交通幾近停擺，粗估</a:t>
            </a:r>
            <a:r>
              <a:rPr lang="zh-TW" altLang="en-US" spc="0" dirty="0" smtClean="0"/>
              <a:t>損失超過</a:t>
            </a:r>
            <a:r>
              <a:rPr lang="en-US" altLang="zh-TW" spc="0" dirty="0" smtClean="0"/>
              <a:t>3,000</a:t>
            </a:r>
            <a:r>
              <a:rPr lang="zh-TW" altLang="en-US" spc="0" dirty="0" smtClean="0"/>
              <a:t>萬</a:t>
            </a:r>
            <a:r>
              <a:rPr lang="zh-TW" altLang="en-US" spc="0" dirty="0"/>
              <a:t>元， </a:t>
            </a:r>
            <a:r>
              <a:rPr lang="zh-TW" altLang="en-US" spc="0" dirty="0" smtClean="0"/>
              <a:t>政府事後</a:t>
            </a:r>
            <a:r>
              <a:rPr lang="zh-TW" altLang="en-US" spc="0" dirty="0"/>
              <a:t>同意將司機員納入</a:t>
            </a:r>
            <a:r>
              <a:rPr lang="zh-TW" altLang="en-US" spc="0" dirty="0" smtClean="0"/>
              <a:t>勞動</a:t>
            </a:r>
            <a:r>
              <a:rPr lang="zh-TW" altLang="en-US" spc="0" dirty="0"/>
              <a:t>基準法保障，也追溯</a:t>
            </a:r>
            <a:r>
              <a:rPr lang="zh-TW" altLang="en-US" spc="0" dirty="0" smtClean="0"/>
              <a:t>補發</a:t>
            </a:r>
            <a:r>
              <a:rPr lang="zh-TW" altLang="en-US" spc="0" dirty="0"/>
              <a:t>加班費。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923678"/>
            <a:ext cx="2806321" cy="184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p.85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/>
              <a:t>勞工組成與參加工會是重要的，當勞工在爭取勞動</a:t>
            </a:r>
            <a:r>
              <a:rPr lang="zh-TW" altLang="en-US" dirty="0" smtClean="0"/>
              <a:t>權益時</a:t>
            </a:r>
            <a:r>
              <a:rPr lang="zh-TW" altLang="en-US" dirty="0"/>
              <a:t>，如果只能單打獨鬥，是很難成功的，所以藉由組成工會</a:t>
            </a:r>
            <a:r>
              <a:rPr lang="zh-TW" altLang="en-US" dirty="0" smtClean="0"/>
              <a:t>，才</a:t>
            </a:r>
            <a:r>
              <a:rPr lang="zh-TW" altLang="en-US" dirty="0"/>
              <a:t>能夠團結勞工的力量，進而向雇主爭取應有的權利。</a:t>
            </a:r>
          </a:p>
        </p:txBody>
      </p:sp>
    </p:spTree>
    <p:extLst>
      <p:ext uri="{BB962C8B-B14F-4D97-AF65-F5344CB8AC3E}">
        <p14:creationId xmlns:p14="http://schemas.microsoft.com/office/powerpoint/2010/main" val="143062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p.85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744342" cy="2448272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如果沒有加入工會可以享受工會所爭取到的權益嗎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485488"/>
            <a:ext cx="3283669" cy="218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6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p.85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/>
              <a:t>「禁止搭便車」條款：依照</a:t>
            </a:r>
            <a:r>
              <a:rPr lang="en-US" altLang="zh-TW" dirty="0"/>
              <a:t>《</a:t>
            </a:r>
            <a:r>
              <a:rPr lang="zh-TW" altLang="en-US" dirty="0"/>
              <a:t>團體協約法</a:t>
            </a:r>
            <a:r>
              <a:rPr lang="en-US" altLang="zh-TW" dirty="0"/>
              <a:t>》</a:t>
            </a:r>
            <a:r>
              <a:rPr lang="zh-TW" altLang="en-US" dirty="0"/>
              <a:t>的規定，沒有加入工會的人，工會對於協商所爭取而來的權益是可以要求雇主排除非工會員工的。避免未加入勞工不付出代價就可以享受到工會努力的成果，進而鼓勵大家加入工會。</a:t>
            </a:r>
          </a:p>
        </p:txBody>
      </p:sp>
    </p:spTree>
    <p:extLst>
      <p:ext uri="{BB962C8B-B14F-4D97-AF65-F5344CB8AC3E}">
        <p14:creationId xmlns:p14="http://schemas.microsoft.com/office/powerpoint/2010/main" val="15162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lang="zh-TW" altLang="en-US" dirty="0" smtClean="0"/>
              <a:t>目前</a:t>
            </a:r>
            <a:r>
              <a:rPr lang="zh-TW" altLang="en-US" dirty="0"/>
              <a:t>我國勞動法規的規定除了保障勞工權益外，也希望不過度限制雇主的人力運用，所以一方面提供勞工</a:t>
            </a:r>
            <a:r>
              <a:rPr lang="zh-TW" altLang="en-US" b="1" dirty="0">
                <a:solidFill>
                  <a:srgbClr val="FF495C"/>
                </a:solidFill>
              </a:rPr>
              <a:t>申訴機制</a:t>
            </a:r>
            <a:r>
              <a:rPr lang="zh-TW" altLang="en-US" dirty="0"/>
              <a:t>，也規範</a:t>
            </a:r>
            <a:r>
              <a:rPr lang="zh-TW" altLang="en-US" b="1" dirty="0">
                <a:solidFill>
                  <a:srgbClr val="FF495C"/>
                </a:solidFill>
              </a:rPr>
              <a:t>勞資雙方協商的機制</a:t>
            </a:r>
            <a:r>
              <a:rPr lang="zh-TW" altLang="en-US" dirty="0"/>
              <a:t>解決勞資糾紛，另一方面也推動</a:t>
            </a:r>
            <a:r>
              <a:rPr lang="zh-TW" altLang="en-US" b="1" dirty="0">
                <a:solidFill>
                  <a:srgbClr val="FF495C"/>
                </a:solidFill>
              </a:rPr>
              <a:t>勞資會議</a:t>
            </a:r>
            <a:r>
              <a:rPr lang="zh-TW" altLang="en-US" dirty="0"/>
              <a:t>，鼓勵勞資雙方進行友善互利的對話。</a:t>
            </a:r>
          </a:p>
          <a:p>
            <a:pPr algn="just" hangingPunct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514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extLst>
              <a:ext uri="{FF2B5EF4-FFF2-40B4-BE49-F238E27FC236}">
                <a16:creationId xmlns:a16="http://schemas.microsoft.com/office/drawing/2014/main" id="{853E544E-1543-DB42-8ECA-373D58BC51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4"/>
          <a:stretch/>
        </p:blipFill>
        <p:spPr>
          <a:xfrm>
            <a:off x="0" y="771550"/>
            <a:ext cx="6444208" cy="3600400"/>
          </a:xfrm>
        </p:spPr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080A3F9-1F55-144F-B7B1-E28A39E8C0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kumimoji="1" lang="zh-TW" altLang="en-US" dirty="0"/>
              <a:t>勞工救濟機制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793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extLst>
              <a:ext uri="{FF2B5EF4-FFF2-40B4-BE49-F238E27FC236}">
                <a16:creationId xmlns:a16="http://schemas.microsoft.com/office/drawing/2014/main" id="{3FAE6DFC-BA04-0B4D-816F-D8BF0B7E16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1550"/>
            <a:ext cx="6444208" cy="3600400"/>
          </a:xfrm>
        </p:spPr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5D60B43-D5AD-F942-9EB7-7A568791BC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kumimoji="1" lang="zh-TW" altLang="en-US" dirty="0"/>
              <a:t>勞工救濟機制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34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華航</a:t>
            </a:r>
            <a:r>
              <a:rPr lang="zh-TW" altLang="en-US" dirty="0"/>
              <a:t>工會達五共識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15016"/>
            <a:ext cx="5113337" cy="368341"/>
          </a:xfrm>
        </p:spPr>
        <p:txBody>
          <a:bodyPr/>
          <a:lstStyle/>
          <a:p>
            <a:r>
              <a:rPr lang="en-US" altLang="zh-TW" dirty="0"/>
              <a:t>p.86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</a:t>
            </a:r>
            <a:r>
              <a:rPr lang="zh-TW" altLang="en-US" dirty="0" smtClean="0"/>
              <a:t>關係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：罷工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160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小時終落幕　華航工會達五共識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(02:14)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10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064822" cy="2787774"/>
          </a:xfrm>
        </p:spPr>
        <p:txBody>
          <a:bodyPr>
            <a:noAutofit/>
          </a:bodyPr>
          <a:lstStyle/>
          <a:p>
            <a:r>
              <a:rPr lang="zh-TW" altLang="zh-TW" dirty="0">
                <a:solidFill>
                  <a:srgbClr val="000000"/>
                </a:solidFill>
                <a:cs typeface="Times New Roman" panose="02020603050405020304" pitchFamily="18" charset="0"/>
              </a:rPr>
              <a:t>政府為了促進協調勞資關係、促進勞資合作、預防勞資糾紛，特別訂定</a:t>
            </a:r>
            <a:r>
              <a:rPr lang="zh-TW" altLang="zh-TW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了</a:t>
            </a:r>
            <a:r>
              <a:rPr lang="en-US" altLang="zh-TW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《</a:t>
            </a:r>
            <a:r>
              <a:rPr lang="zh-TW" altLang="zh-TW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勞資</a:t>
            </a:r>
            <a:r>
              <a:rPr lang="zh-TW" altLang="zh-TW" dirty="0">
                <a:solidFill>
                  <a:srgbClr val="000000"/>
                </a:solidFill>
                <a:cs typeface="Times New Roman" panose="02020603050405020304" pitchFamily="18" charset="0"/>
              </a:rPr>
              <a:t>會議實施</a:t>
            </a:r>
            <a:r>
              <a:rPr lang="zh-TW" altLang="zh-TW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辦法</a:t>
            </a:r>
            <a:r>
              <a:rPr lang="en-US" altLang="zh-TW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》</a:t>
            </a:r>
            <a:r>
              <a:rPr lang="zh-TW" altLang="zh-TW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即使</a:t>
            </a:r>
            <a:r>
              <a:rPr lang="zh-TW" altLang="zh-TW" dirty="0">
                <a:solidFill>
                  <a:srgbClr val="000000"/>
                </a:solidFill>
                <a:cs typeface="Times New Roman" panose="02020603050405020304" pitchFamily="18" charset="0"/>
              </a:rPr>
              <a:t>沒有工會的公司，勞資雙方也可以透過</a:t>
            </a:r>
            <a:r>
              <a:rPr lang="zh-TW" alt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「勞資會議」</a:t>
            </a:r>
            <a:r>
              <a:rPr lang="zh-TW" altLang="zh-TW" dirty="0">
                <a:solidFill>
                  <a:srgbClr val="000000"/>
                </a:solidFill>
                <a:cs typeface="Times New Roman" panose="02020603050405020304" pitchFamily="18" charset="0"/>
              </a:rPr>
              <a:t>去協調溝通勞資關係、勞動條件及提高工作效率等事項，藉此提升勞工參與感，共同解決問題，以增進勞資和諧。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9082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7655D876-745F-BE45-9504-4ADF2942691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r="5420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884352-3472-5E4E-81B7-39E50BA8D1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79751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有聽過，沒開過，傳說</a:t>
            </a:r>
            <a:r>
              <a:rPr lang="zh-TW" altLang="en-US" dirty="0" smtClean="0">
                <a:hlinkClick r:id="rId3"/>
              </a:rPr>
              <a:t>中的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「</a:t>
            </a:r>
            <a:r>
              <a:rPr lang="zh-TW" altLang="en-US" dirty="0">
                <a:hlinkClick r:id="rId3"/>
              </a:rPr>
              <a:t>勞資會議」是什麼？</a:t>
            </a:r>
            <a:r>
              <a:rPr lang="en-US" altLang="zh-TW" dirty="0">
                <a:hlinkClick r:id="rId3"/>
              </a:rPr>
              <a:t>(1:53)</a:t>
            </a:r>
            <a:endParaRPr lang="zh-TW" altLang="en-US" dirty="0">
              <a:hlinkClick r:id="rId3"/>
            </a:endParaRPr>
          </a:p>
          <a:p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4266C7E-57EE-AE43-B77F-ABB4B82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23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25B319B-DC9D-2946-A72B-D3C4FD7834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3EB8CC-DE37-A54F-86FC-B024C043AEC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A941692-D4FA-E249-9525-A568198E49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kumimoji="1" lang="zh-TW" altLang="en-US" dirty="0"/>
              <a:t>個別勞動權與集體勞動權的實踐，不是為了使勞工與雇主對立。如果雇主能夠提供勞工合理的勞動條件，</a:t>
            </a:r>
            <a:r>
              <a:rPr kumimoji="1" lang="zh-TW" altLang="en-US" dirty="0" smtClean="0"/>
              <a:t>合理分配</a:t>
            </a:r>
            <a:r>
              <a:rPr kumimoji="1" lang="zh-TW" altLang="en-US" dirty="0"/>
              <a:t>公司的盈餘給員工，當勞工滿意自己的工作待遇及環境時，勞工就會更願意為公司付出。</a:t>
            </a:r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898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25B319B-DC9D-2946-A72B-D3C4FD7834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3EB8CC-DE37-A54F-86FC-B024C043AEC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zh-CN" altLang="en-US" dirty="0"/>
              <a:t>參</a:t>
            </a:r>
            <a:r>
              <a:rPr lang="zh-TW" altLang="en-US" dirty="0"/>
              <a:t>節　勞工團結與勞資夥伴關係</a:t>
            </a:r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A941692-D4FA-E249-9525-A568198E49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kumimoji="1" lang="zh-TW" altLang="en-US" dirty="0"/>
              <a:t>如果勞工能夠謹守職業倫理，雇主也能夠保障勞工的權利，透過良好的勞資溝通管道與互信，才能建立友善的夥伴關係，並減少社會的勞資對立。</a:t>
            </a:r>
          </a:p>
        </p:txBody>
      </p:sp>
    </p:spTree>
    <p:extLst>
      <p:ext uri="{BB962C8B-B14F-4D97-AF65-F5344CB8AC3E}">
        <p14:creationId xmlns:p14="http://schemas.microsoft.com/office/powerpoint/2010/main" val="282920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D85B268-4DE5-DE4C-A295-21B4498DDE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p.83</a:t>
            </a:r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103EF77-6AE0-FC4C-9E05-B8DFBF229E2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小明到飲料店打工，但</a:t>
            </a:r>
            <a:r>
              <a:rPr lang="zh-TW" altLang="en-US" dirty="0" smtClean="0"/>
              <a:t>領到</a:t>
            </a:r>
            <a:r>
              <a:rPr lang="zh-TW" altLang="en-US" dirty="0"/>
              <a:t>薪水時發現時薪</a:t>
            </a:r>
            <a:r>
              <a:rPr lang="zh-TW" altLang="en-US" dirty="0" smtClean="0"/>
              <a:t>只有</a:t>
            </a:r>
            <a:r>
              <a:rPr lang="en-US" altLang="zh-TW" b="1" dirty="0" smtClean="0"/>
              <a:t>100</a:t>
            </a:r>
            <a:r>
              <a:rPr lang="zh-TW" altLang="en-US" dirty="0" smtClean="0"/>
              <a:t>元</a:t>
            </a:r>
            <a:r>
              <a:rPr lang="zh-TW" altLang="en-US" dirty="0"/>
              <a:t>，而且還扣掉</a:t>
            </a:r>
            <a:r>
              <a:rPr lang="zh-TW" altLang="en-US" dirty="0" smtClean="0"/>
              <a:t>制服</a:t>
            </a:r>
            <a:r>
              <a:rPr lang="en-US" altLang="zh-TW" b="1" dirty="0" smtClean="0"/>
              <a:t>2,000</a:t>
            </a:r>
            <a:r>
              <a:rPr lang="zh-TW" altLang="en-US" dirty="0" smtClean="0"/>
              <a:t>元，老闆</a:t>
            </a:r>
            <a:r>
              <a:rPr lang="zh-TW" altLang="en-US" dirty="0"/>
              <a:t>說小明</a:t>
            </a:r>
            <a:r>
              <a:rPr lang="zh-TW" altLang="en-US" dirty="0" smtClean="0"/>
              <a:t>非正式</a:t>
            </a:r>
            <a:r>
              <a:rPr lang="zh-TW" altLang="en-US" dirty="0"/>
              <a:t>員工，只能領試用</a:t>
            </a:r>
            <a:r>
              <a:rPr lang="zh-TW" altLang="en-US" dirty="0" smtClean="0"/>
              <a:t>期時</a:t>
            </a:r>
            <a:r>
              <a:rPr lang="zh-TW" altLang="en-US" dirty="0"/>
              <a:t>薪</a:t>
            </a:r>
            <a:r>
              <a:rPr lang="en-US" altLang="zh-TW" b="1" dirty="0" smtClean="0"/>
              <a:t>100</a:t>
            </a:r>
            <a:r>
              <a:rPr lang="zh-TW" altLang="en-US" dirty="0" smtClean="0"/>
              <a:t>元</a:t>
            </a:r>
            <a:r>
              <a:rPr lang="zh-TW" altLang="en-US" dirty="0"/>
              <a:t>，制服是</a:t>
            </a:r>
            <a:r>
              <a:rPr lang="zh-TW" altLang="en-US" dirty="0" smtClean="0"/>
              <a:t>員工穿</a:t>
            </a:r>
            <a:r>
              <a:rPr lang="zh-TW" altLang="en-US" dirty="0"/>
              <a:t>的當然要從員工薪水扣</a:t>
            </a:r>
            <a:r>
              <a:rPr lang="zh-TW" altLang="en-US" dirty="0" smtClean="0"/>
              <a:t>。小</a:t>
            </a:r>
            <a:r>
              <a:rPr lang="zh-TW" altLang="en-US" dirty="0"/>
              <a:t>明可以如何救濟？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943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D85B268-4DE5-DE4C-A295-21B4498DDE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p.87</a:t>
            </a:r>
            <a:r>
              <a:rPr lang="zh-TW" altLang="en-US" dirty="0" smtClean="0"/>
              <a:t> </a:t>
            </a:r>
            <a:r>
              <a:rPr lang="zh-TW" altLang="en-US" dirty="0"/>
              <a:t>　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103EF77-6AE0-FC4C-9E05-B8DFBF229E2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小</a:t>
            </a:r>
            <a:r>
              <a:rPr lang="zh-TW" altLang="en-US" dirty="0"/>
              <a:t>明可以準備好相關證據</a:t>
            </a:r>
            <a:r>
              <a:rPr lang="zh-TW" altLang="en-US" dirty="0" smtClean="0"/>
              <a:t>，包含</a:t>
            </a:r>
            <a:r>
              <a:rPr lang="zh-TW" altLang="en-US" dirty="0"/>
              <a:t>出缺勤紀錄、薪資單等</a:t>
            </a:r>
            <a:r>
              <a:rPr lang="zh-TW" altLang="en-US" dirty="0" smtClean="0"/>
              <a:t>，申請</a:t>
            </a:r>
            <a:r>
              <a:rPr lang="zh-TW" altLang="en-US" dirty="0"/>
              <a:t>勞動檢查或向勞動</a:t>
            </a:r>
            <a:r>
              <a:rPr lang="zh-TW" altLang="en-US" dirty="0" smtClean="0"/>
              <a:t>主管機關</a:t>
            </a:r>
            <a:r>
              <a:rPr lang="zh-TW" altLang="en-US" dirty="0"/>
              <a:t>申訴。</a:t>
            </a:r>
            <a:endParaRPr kumimoji="1"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161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783DED7-5DA3-8542-ABCA-EEAB4EA7149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/>
            <a:r>
              <a:rPr kumimoji="1" lang="zh-TW" altLang="en-US" dirty="0"/>
              <a:t>請同學們於上課前先以自己或一位親友為例，調查其打工的薪資、工作時數、加班費及請假權益</a:t>
            </a:r>
            <a:r>
              <a:rPr kumimoji="1" lang="zh-TW" altLang="en-US" dirty="0" smtClean="0"/>
              <a:t>。</a:t>
            </a:r>
            <a:r>
              <a:rPr lang="zh-TW" altLang="en-US" dirty="0"/>
              <a:t>上課時老師分別就這些議題</a:t>
            </a:r>
            <a:r>
              <a:rPr lang="zh-TW" altLang="en-US" dirty="0" smtClean="0"/>
              <a:t>統計同學</a:t>
            </a:r>
            <a:r>
              <a:rPr lang="zh-TW" altLang="en-US" dirty="0"/>
              <a:t>調查的結果，並進行討論</a:t>
            </a:r>
            <a:r>
              <a:rPr lang="zh-TW" altLang="en-US" dirty="0" smtClean="0"/>
              <a:t>。</a:t>
            </a:r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4AB069-D9A1-AE48-95FD-92561C4EC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勞動條件大調查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0FE937C-8381-E24D-BE38-9A86273E2F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</p:spTree>
    <p:extLst>
      <p:ext uri="{BB962C8B-B14F-4D97-AF65-F5344CB8AC3E}">
        <p14:creationId xmlns:p14="http://schemas.microsoft.com/office/powerpoint/2010/main" val="39088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783DED7-5DA3-8542-ABCA-EEAB4EA7149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3108414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參考答案：同學自己：「</a:t>
            </a:r>
            <a:r>
              <a:rPr lang="en-US" altLang="zh-TW" b="1" dirty="0">
                <a:solidFill>
                  <a:srgbClr val="FF495C"/>
                </a:solidFill>
              </a:rPr>
              <a:t>7-11</a:t>
            </a:r>
            <a:r>
              <a:rPr lang="zh-TW" altLang="en-US" b="1" dirty="0">
                <a:solidFill>
                  <a:srgbClr val="FF495C"/>
                </a:solidFill>
              </a:rPr>
              <a:t>便利商店打工，時薪</a:t>
            </a:r>
            <a:r>
              <a:rPr lang="en-US" altLang="zh-TW" b="1" dirty="0">
                <a:solidFill>
                  <a:srgbClr val="FF495C"/>
                </a:solidFill>
              </a:rPr>
              <a:t>140</a:t>
            </a:r>
            <a:r>
              <a:rPr lang="zh-TW" altLang="en-US" b="1" dirty="0">
                <a:solidFill>
                  <a:srgbClr val="FF495C"/>
                </a:solidFill>
              </a:rPr>
              <a:t>，一天最多工作</a:t>
            </a:r>
            <a:r>
              <a:rPr lang="en-US" altLang="zh-TW" b="1" dirty="0">
                <a:solidFill>
                  <a:srgbClr val="FF495C"/>
                </a:solidFill>
              </a:rPr>
              <a:t>5</a:t>
            </a:r>
            <a:r>
              <a:rPr lang="zh-TW" altLang="en-US" b="1" dirty="0">
                <a:solidFill>
                  <a:srgbClr val="FF495C"/>
                </a:solidFill>
              </a:rPr>
              <a:t>小時，每周工作約</a:t>
            </a:r>
            <a:r>
              <a:rPr lang="en-US" altLang="zh-TW" b="1" dirty="0">
                <a:solidFill>
                  <a:srgbClr val="FF495C"/>
                </a:solidFill>
              </a:rPr>
              <a:t>15 </a:t>
            </a:r>
            <a:r>
              <a:rPr lang="zh-TW" altLang="en-US" b="1" dirty="0">
                <a:solidFill>
                  <a:srgbClr val="FF495C"/>
                </a:solidFill>
              </a:rPr>
              <a:t>∼ </a:t>
            </a:r>
            <a:r>
              <a:rPr lang="en-US" altLang="zh-TW" b="1" dirty="0">
                <a:solidFill>
                  <a:srgbClr val="FF495C"/>
                </a:solidFill>
              </a:rPr>
              <a:t>20</a:t>
            </a:r>
            <a:r>
              <a:rPr lang="zh-TW" altLang="en-US" b="1" dirty="0">
                <a:solidFill>
                  <a:srgbClr val="FF495C"/>
                </a:solidFill>
              </a:rPr>
              <a:t>小時，曾經延長工作時間，但沒有領到加班費，沒請過假。」老師可請同學再將每個同學的資料彙整，了解這些工作是否符合勞基法，以及哪些項目是雇主最可能違法的。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4AB069-D9A1-AE48-95FD-92561C4EC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勞動條件大</a:t>
            </a:r>
            <a:r>
              <a:rPr kumimoji="1" lang="zh-TW" altLang="en-US" dirty="0" smtClean="0"/>
              <a:t>調查</a:t>
            </a:r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0FE937C-8381-E24D-BE38-9A86273E2F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p.87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、勞工團結與勞資夥伴關係</a:t>
            </a:r>
          </a:p>
        </p:txBody>
      </p:sp>
    </p:spTree>
    <p:extLst>
      <p:ext uri="{BB962C8B-B14F-4D97-AF65-F5344CB8AC3E}">
        <p14:creationId xmlns:p14="http://schemas.microsoft.com/office/powerpoint/2010/main" val="49242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sp>
        <p:nvSpPr>
          <p:cNvPr id="10" name="圓角矩形圖說文字 9">
            <a:extLst>
              <a:ext uri="{FF2B5EF4-FFF2-40B4-BE49-F238E27FC236}">
                <a16:creationId xmlns:a16="http://schemas.microsoft.com/office/drawing/2014/main" id="{ACBA1AC8-0AE2-6F4A-A9D5-A08FB5EAD77F}"/>
              </a:ext>
            </a:extLst>
          </p:cNvPr>
          <p:cNvSpPr/>
          <p:nvPr/>
        </p:nvSpPr>
        <p:spPr>
          <a:xfrm>
            <a:off x="1259632" y="627534"/>
            <a:ext cx="7632848" cy="136815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市場的薪資受到何種力量引導？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）自利心（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）廠商（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）勞工</a:t>
            </a:r>
          </a:p>
        </p:txBody>
      </p:sp>
    </p:spTree>
    <p:extLst>
      <p:ext uri="{BB962C8B-B14F-4D97-AF65-F5344CB8AC3E}">
        <p14:creationId xmlns:p14="http://schemas.microsoft.com/office/powerpoint/2010/main" val="329394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47AB2DCD-BF2B-554F-805D-A0433DDB7F88}"/>
              </a:ext>
            </a:extLst>
          </p:cNvPr>
          <p:cNvSpPr/>
          <p:nvPr/>
        </p:nvSpPr>
        <p:spPr>
          <a:xfrm>
            <a:off x="1259632" y="627534"/>
            <a:ext cx="7632848" cy="136815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市場的薪資受到何種力量引導？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）自利心（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）廠商（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）勞工</a:t>
            </a:r>
          </a:p>
        </p:txBody>
      </p: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0EA2334E-C184-5640-80DA-9AD877DCE582}"/>
              </a:ext>
            </a:extLst>
          </p:cNvPr>
          <p:cNvSpPr/>
          <p:nvPr/>
        </p:nvSpPr>
        <p:spPr>
          <a:xfrm>
            <a:off x="1259632" y="3363838"/>
            <a:ext cx="4608512" cy="504056"/>
          </a:xfrm>
          <a:prstGeom prst="wedgeRoundRectCallout">
            <a:avLst>
              <a:gd name="adj1" fmla="val -56685"/>
              <a:gd name="adj2" fmla="val 11981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17DE067-F204-6F41-A56C-F3DDD65F37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43584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13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5A077245-EF59-1D45-B3EE-610DE9BBD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圓角矩形圖說文字 21">
            <a:extLst>
              <a:ext uri="{FF2B5EF4-FFF2-40B4-BE49-F238E27FC236}">
                <a16:creationId xmlns:a16="http://schemas.microsoft.com/office/drawing/2014/main" id="{1F1F731A-1C5B-9E4E-956F-1F997AF9A291}"/>
              </a:ext>
            </a:extLst>
          </p:cNvPr>
          <p:cNvSpPr/>
          <p:nvPr/>
        </p:nvSpPr>
        <p:spPr>
          <a:xfrm>
            <a:off x="1259632" y="627534"/>
            <a:ext cx="7632848" cy="136815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市場的薪資受到何種力量引導？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）自利心（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）廠商（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）勞工</a:t>
            </a:r>
          </a:p>
        </p:txBody>
      </p:sp>
    </p:spTree>
    <p:extLst>
      <p:ext uri="{BB962C8B-B14F-4D97-AF65-F5344CB8AC3E}">
        <p14:creationId xmlns:p14="http://schemas.microsoft.com/office/powerpoint/2010/main" val="386041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7111194D-FDB8-234F-BAF5-371C70BF9C78}"/>
              </a:ext>
            </a:extLst>
          </p:cNvPr>
          <p:cNvSpPr/>
          <p:nvPr/>
        </p:nvSpPr>
        <p:spPr>
          <a:xfrm>
            <a:off x="1259632" y="627534"/>
            <a:ext cx="7632848" cy="136815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市場的薪資受到何種力量引導？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）自利心（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）廠商（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）勞工</a:t>
            </a:r>
          </a:p>
        </p:txBody>
      </p: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B8CA8583-D4B1-7548-BF19-7880E5C782B8}"/>
              </a:ext>
            </a:extLst>
          </p:cNvPr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ED64277-E847-E541-B802-037D32AE1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2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0F9701C1-8356-BD4F-8EC5-A83BBDCA4C96}"/>
              </a:ext>
            </a:extLst>
          </p:cNvPr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B8AEA696-0689-E64E-ACAC-9956A131C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2D47D5B2-B4EC-8E4E-AFD4-F1E8FDBD4A88}"/>
              </a:ext>
            </a:extLst>
          </p:cNvPr>
          <p:cNvSpPr/>
          <p:nvPr/>
        </p:nvSpPr>
        <p:spPr>
          <a:xfrm>
            <a:off x="1259632" y="627534"/>
            <a:ext cx="7632848" cy="136815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市場的薪資受到何種力量引導？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）自利心（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）廠商（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）勞工</a:t>
            </a:r>
          </a:p>
        </p:txBody>
      </p:sp>
    </p:spTree>
    <p:extLst>
      <p:ext uri="{BB962C8B-B14F-4D97-AF65-F5344CB8AC3E}">
        <p14:creationId xmlns:p14="http://schemas.microsoft.com/office/powerpoint/2010/main" val="292216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何者是集體勞動權的核心？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）勞動條件（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）團結權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）協商權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）爭議權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226724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68387202-B57E-D74D-B97F-7D79BB9D7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2EB5549A-F572-2241-88F3-0CEFCCCDCD6A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何者是集體勞動權的核心？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）勞動條件（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）團結權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）協商權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）爭議權</a:t>
            </a:r>
          </a:p>
        </p:txBody>
      </p:sp>
    </p:spTree>
    <p:extLst>
      <p:ext uri="{BB962C8B-B14F-4D97-AF65-F5344CB8AC3E}">
        <p14:creationId xmlns:p14="http://schemas.microsoft.com/office/powerpoint/2010/main" val="99950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5A077245-EF59-1D45-B3EE-610DE9BBD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95DC8B7A-7A40-1742-9A48-794A1B710D9C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何者是集體勞動權的核心？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）勞動條件（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）團結權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）協商權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）爭議權</a:t>
            </a:r>
          </a:p>
        </p:txBody>
      </p:sp>
    </p:spTree>
    <p:extLst>
      <p:ext uri="{BB962C8B-B14F-4D97-AF65-F5344CB8AC3E}">
        <p14:creationId xmlns:p14="http://schemas.microsoft.com/office/powerpoint/2010/main" val="9716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3" name="圓角矩形圖說文字 22">
            <a:extLst>
              <a:ext uri="{FF2B5EF4-FFF2-40B4-BE49-F238E27FC236}">
                <a16:creationId xmlns:a16="http://schemas.microsoft.com/office/drawing/2014/main" id="{D4C6CFCF-BFD1-3144-98B5-3A1C57960817}"/>
              </a:ext>
            </a:extLst>
          </p:cNvPr>
          <p:cNvSpPr/>
          <p:nvPr/>
        </p:nvSpPr>
        <p:spPr>
          <a:xfrm>
            <a:off x="1331640" y="3435846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3B2179FF-7198-024B-A94E-E325B5A50EE4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何者是集體勞動權的核心？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）勞動條件（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）團結權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）協商權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）爭議權</a:t>
            </a:r>
          </a:p>
        </p:txBody>
      </p:sp>
    </p:spTree>
    <p:extLst>
      <p:ext uri="{BB962C8B-B14F-4D97-AF65-F5344CB8AC3E}">
        <p14:creationId xmlns:p14="http://schemas.microsoft.com/office/powerpoint/2010/main" val="167607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0F9701C1-8356-BD4F-8EC5-A83BBDCA4C96}"/>
              </a:ext>
            </a:extLst>
          </p:cNvPr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2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B8AEA696-0689-E64E-ACAC-9956A131C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009CCFF6-3BB1-894D-9DDB-ED29F8C18C29}"/>
              </a:ext>
            </a:extLst>
          </p:cNvPr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何者是集體勞動權的核心？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）勞動條件（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）團結權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）協商權   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）爭議權</a:t>
            </a:r>
          </a:p>
        </p:txBody>
      </p:sp>
    </p:spTree>
    <p:extLst>
      <p:ext uri="{BB962C8B-B14F-4D97-AF65-F5344CB8AC3E}">
        <p14:creationId xmlns:p14="http://schemas.microsoft.com/office/powerpoint/2010/main" val="36174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66400" indent="-266400" algn="just">
          <a:spcBef>
            <a:spcPts val="300"/>
          </a:spcBef>
          <a:defRPr sz="2000" dirty="0">
            <a:latin typeface="微軟正黑體" pitchFamily="34" charset="-120"/>
            <a:ea typeface="微軟正黑體" pitchFamily="34" charset="-12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11884</TotalTime>
  <Words>3155</Words>
  <Application>Microsoft Office PowerPoint</Application>
  <PresentationFormat>如螢幕大小 (16:9)</PresentationFormat>
  <Paragraphs>403</Paragraphs>
  <Slides>65</Slides>
  <Notes>39</Notes>
  <HiddenSlides>7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65</vt:i4>
      </vt:variant>
    </vt:vector>
  </HeadingPairs>
  <TitlesOfParts>
    <vt:vector size="75" baseType="lpstr">
      <vt:lpstr>宋体</vt:lpstr>
      <vt:lpstr>華康粗圓體</vt:lpstr>
      <vt:lpstr>微軟正黑體</vt:lpstr>
      <vt:lpstr>微軟正黑體</vt:lpstr>
      <vt:lpstr>新細明體</vt:lpstr>
      <vt:lpstr>Arial</vt:lpstr>
      <vt:lpstr>Calibri</vt:lpstr>
      <vt:lpstr>Times New Roman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518</cp:revision>
  <dcterms:created xsi:type="dcterms:W3CDTF">2016-08-10T05:42:58Z</dcterms:created>
  <dcterms:modified xsi:type="dcterms:W3CDTF">2020-05-22T11:19:03Z</dcterms:modified>
</cp:coreProperties>
</file>