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handoutMasterIdLst>
    <p:handoutMasterId r:id="rId75"/>
  </p:handoutMasterIdLst>
  <p:sldIdLst>
    <p:sldId id="566" r:id="rId2"/>
    <p:sldId id="565" r:id="rId3"/>
    <p:sldId id="656" r:id="rId4"/>
    <p:sldId id="649" r:id="rId5"/>
    <p:sldId id="650" r:id="rId6"/>
    <p:sldId id="651" r:id="rId7"/>
    <p:sldId id="652" r:id="rId8"/>
    <p:sldId id="653" r:id="rId9"/>
    <p:sldId id="654" r:id="rId10"/>
    <p:sldId id="655" r:id="rId11"/>
    <p:sldId id="597" r:id="rId12"/>
    <p:sldId id="598" r:id="rId13"/>
    <p:sldId id="576" r:id="rId14"/>
    <p:sldId id="599" r:id="rId15"/>
    <p:sldId id="600" r:id="rId16"/>
    <p:sldId id="636" r:id="rId17"/>
    <p:sldId id="603" r:id="rId18"/>
    <p:sldId id="582" r:id="rId19"/>
    <p:sldId id="583" r:id="rId20"/>
    <p:sldId id="584" r:id="rId21"/>
    <p:sldId id="604" r:id="rId22"/>
    <p:sldId id="605" r:id="rId23"/>
    <p:sldId id="638" r:id="rId24"/>
    <p:sldId id="606" r:id="rId25"/>
    <p:sldId id="609" r:id="rId26"/>
    <p:sldId id="610" r:id="rId27"/>
    <p:sldId id="633" r:id="rId28"/>
    <p:sldId id="644" r:id="rId29"/>
    <p:sldId id="634" r:id="rId30"/>
    <p:sldId id="639" r:id="rId31"/>
    <p:sldId id="585" r:id="rId32"/>
    <p:sldId id="628" r:id="rId33"/>
    <p:sldId id="587" r:id="rId34"/>
    <p:sldId id="613" r:id="rId35"/>
    <p:sldId id="614" r:id="rId36"/>
    <p:sldId id="615" r:id="rId37"/>
    <p:sldId id="641" r:id="rId38"/>
    <p:sldId id="629" r:id="rId39"/>
    <p:sldId id="589" r:id="rId40"/>
    <p:sldId id="658" r:id="rId41"/>
    <p:sldId id="591" r:id="rId42"/>
    <p:sldId id="590" r:id="rId43"/>
    <p:sldId id="592" r:id="rId44"/>
    <p:sldId id="593" r:id="rId45"/>
    <p:sldId id="594" r:id="rId46"/>
    <p:sldId id="642" r:id="rId47"/>
    <p:sldId id="659" r:id="rId48"/>
    <p:sldId id="617" r:id="rId49"/>
    <p:sldId id="643" r:id="rId50"/>
    <p:sldId id="635" r:id="rId51"/>
    <p:sldId id="646" r:id="rId52"/>
    <p:sldId id="648" r:id="rId53"/>
    <p:sldId id="630" r:id="rId54"/>
    <p:sldId id="657" r:id="rId55"/>
    <p:sldId id="624" r:id="rId56"/>
    <p:sldId id="625" r:id="rId57"/>
    <p:sldId id="626" r:id="rId58"/>
    <p:sldId id="627" r:id="rId59"/>
    <p:sldId id="567" r:id="rId60"/>
    <p:sldId id="568" r:id="rId61"/>
    <p:sldId id="660" r:id="rId62"/>
    <p:sldId id="569" r:id="rId63"/>
    <p:sldId id="570" r:id="rId64"/>
    <p:sldId id="571" r:id="rId65"/>
    <p:sldId id="572" r:id="rId66"/>
    <p:sldId id="573" r:id="rId67"/>
    <p:sldId id="574" r:id="rId68"/>
    <p:sldId id="485" r:id="rId69"/>
    <p:sldId id="486" r:id="rId70"/>
    <p:sldId id="487" r:id="rId71"/>
    <p:sldId id="488" r:id="rId72"/>
    <p:sldId id="489" r:id="rId73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6" userDrawn="1">
          <p15:clr>
            <a:srgbClr val="A4A3A4"/>
          </p15:clr>
        </p15:guide>
        <p15:guide id="2" pos="2971" userDrawn="1">
          <p15:clr>
            <a:srgbClr val="A4A3A4"/>
          </p15:clr>
        </p15:guide>
        <p15:guide id="3" orient="horz" pos="1575">
          <p15:clr>
            <a:srgbClr val="A4A3A4"/>
          </p15:clr>
        </p15:guide>
        <p15:guide id="4" pos="446">
          <p15:clr>
            <a:srgbClr val="A4A3A4"/>
          </p15:clr>
        </p15:guide>
        <p15:guide id="5" pos="940">
          <p15:clr>
            <a:srgbClr val="A4A3A4"/>
          </p15:clr>
        </p15:guide>
        <p15:guide id="6" pos="2336">
          <p15:clr>
            <a:srgbClr val="A4A3A4"/>
          </p15:clr>
        </p15:guide>
        <p15:guide id="7" pos="46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6EFF"/>
    <a:srgbClr val="FF495C"/>
    <a:srgbClr val="3C5A99"/>
    <a:srgbClr val="3CBE99"/>
    <a:srgbClr val="FFE6A5"/>
    <a:srgbClr val="FD906E"/>
    <a:srgbClr val="B3C721"/>
    <a:srgbClr val="8B72AD"/>
    <a:srgbClr val="8B72AA"/>
    <a:srgbClr val="8F77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51" autoAdjust="0"/>
    <p:restoredTop sz="92232" autoAdjust="0"/>
  </p:normalViewPr>
  <p:slideViewPr>
    <p:cSldViewPr>
      <p:cViewPr varScale="1">
        <p:scale>
          <a:sx n="115" d="100"/>
          <a:sy n="115" d="100"/>
        </p:scale>
        <p:origin x="120" y="258"/>
      </p:cViewPr>
      <p:guideLst>
        <p:guide orient="horz" pos="3026"/>
        <p:guide pos="2971"/>
        <p:guide orient="horz" pos="1575"/>
        <p:guide pos="446"/>
        <p:guide pos="940"/>
        <p:guide pos="2336"/>
        <p:guide pos="469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896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封面模仿解鎖手機桌布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947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0521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453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4611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148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483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461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011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806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9701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49497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0468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5872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91615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5490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7993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06230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491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4392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05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524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04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795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925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609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815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558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54289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545" y="4239857"/>
            <a:ext cx="708157" cy="708157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497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67E5CE46-5A21-9941-BDF3-6B6F5A5FDCE2}"/>
              </a:ext>
            </a:extLst>
          </p:cNvPr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7" name="橢圓 36">
              <a:extLst>
                <a:ext uri="{FF2B5EF4-FFF2-40B4-BE49-F238E27FC236}">
                  <a16:creationId xmlns:a16="http://schemas.microsoft.com/office/drawing/2014/main" id="{96A05EBB-5F88-934F-8B40-0C7C275CA05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7D556A7F-A15D-5545-BF87-1F02EEFAD1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25338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324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1" name="群組 40"/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9" name="群組 6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70" name="橢圓 6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6737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60232" y="420802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3849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59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177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70" r:id="rId12"/>
    <p:sldLayoutId id="2147483671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8.xml"/><Relationship Id="rId3" Type="http://schemas.openxmlformats.org/officeDocument/2006/relationships/slide" Target="slide8.xml"/><Relationship Id="rId7" Type="http://schemas.openxmlformats.org/officeDocument/2006/relationships/image" Target="../media/image22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slide" Target="slide15.xml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slide" Target="slide6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jed7CyH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56NXe7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xXrB78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Ch11&#24433;&#29255;-&#22806;&#31821;&#31227;&#24037;&#22686;&#21152;&#12288;&#21363;&#23559;&#31361;&#30772;70&#33836;&#22823;&#38364;%20&#65288;01&#65306;50&#65289;.mp4" TargetMode="Externa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Ch11&#24433;&#29255;-&#26376;&#20241;10&#22825;&#34218;6&#33836;&#12288;&#29151;&#36896;&#26989;&#22823;&#32570;&#24037;&#65288;01&#65306;58&#65289;.mp4" TargetMode="Externa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3.png"/><Relationship Id="rId5" Type="http://schemas.openxmlformats.org/officeDocument/2006/relationships/image" Target="../media/image62.jpg"/><Relationship Id="rId4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Ch11&#24433;&#29255;-&#22522;&#26412;&#24037;&#36039;&#25078;&#20154;&#21253;&#65288;01&#65306;43&#65289;.mp4" TargetMode="Externa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s://ltn.tw/dqjJ4cK" TargetMode="External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67.xml"/><Relationship Id="rId5" Type="http://schemas.openxmlformats.org/officeDocument/2006/relationships/slide" Target="slide65.xml"/><Relationship Id="rId4" Type="http://schemas.openxmlformats.org/officeDocument/2006/relationships/slide" Target="slide6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6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6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6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6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69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72.xml"/><Relationship Id="rId5" Type="http://schemas.openxmlformats.org/officeDocument/2006/relationships/slide" Target="slide70.xml"/><Relationship Id="rId4" Type="http://schemas.openxmlformats.org/officeDocument/2006/relationships/slide" Target="slide7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69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6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0" t="359" r="17353" b="38270"/>
          <a:stretch/>
        </p:blipFill>
        <p:spPr>
          <a:xfrm>
            <a:off x="303129" y="71427"/>
            <a:ext cx="8320917" cy="4930665"/>
          </a:xfrm>
          <a:prstGeom prst="round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3" name="圓角矩形 2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4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9" name="圓角矩形 8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2" name="群組 21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12" name="直線接點 11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接點 14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接點 15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接點 16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接點 18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圓角矩形 28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A6C0FE"/>
              </a:gs>
              <a:gs pos="100000">
                <a:srgbClr val="F6808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文字方塊 39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CN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薪資與勞動市場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薪資怎麼決定？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3" name="群組 22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21" name="群組 20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3" name="圓角矩形 2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" name="弧形 3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6" name="直線接點 5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橢圓 19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4" name="橢圓 43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45" name="直線接點 44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群組 90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30" name="群組 29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31" name="圓角矩形 30">
                <a:hlinkClick r:id="rId3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2" name="圓角矩形 31">
                <a:hlinkClick r:id="rId3" action="ppaction://hlinksldjump"/>
              </p:cNvPr>
              <p:cNvSpPr/>
              <p:nvPr/>
            </p:nvSpPr>
            <p:spPr>
              <a:xfrm>
                <a:off x="1196442" y="4361663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33" name="群組 32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4" name="直線接點 33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線接點 34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接點 35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線接點 36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接點 37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029" name="Picture 5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2" name="群組 91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1028" name="Picture 4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3" name="群組 92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88" name="群組 87"/>
            <p:cNvGrpSpPr/>
            <p:nvPr/>
          </p:nvGrpSpPr>
          <p:grpSpPr>
            <a:xfrm>
              <a:off x="4598309" y="3507854"/>
              <a:ext cx="1242750" cy="1008112"/>
              <a:chOff x="4406287" y="3507854"/>
              <a:chExt cx="1242750" cy="1008112"/>
            </a:xfrm>
          </p:grpSpPr>
          <p:sp>
            <p:nvSpPr>
              <p:cNvPr id="69" name="圓角矩形 68">
                <a:hlinkClick r:id="rId8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87" name="圖片 86">
                <a:hlinkClick r:id="rId9" action="ppaction://hlinksldjump"/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624"/>
              <a:stretch/>
            </p:blipFill>
            <p:spPr>
              <a:xfrm>
                <a:off x="4406287" y="3507854"/>
                <a:ext cx="1101817" cy="973917"/>
              </a:xfrm>
              <a:prstGeom prst="rect">
                <a:avLst/>
              </a:prstGeom>
            </p:spPr>
          </p:pic>
        </p:grpSp>
        <p:pic>
          <p:nvPicPr>
            <p:cNvPr id="1032" name="Picture 8">
              <a:hlinkClick r:id="rId9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620010"/>
      </p:ext>
    </p:extLst>
  </p:cSld>
  <p:clrMapOvr>
    <a:masterClrMapping/>
  </p:clrMapOvr>
  <p:transition spd="slow"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臺北星期天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《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台北星期天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》</a:t>
            </a:r>
            <a:r>
              <a:rPr kumimoji="0" lang="en-US" altLang="zh-TW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Pinoy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Sunday 30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秒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預告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(00:30)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：穀得電影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7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388843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臺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北星期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天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馬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諾奧及迪艾斯是在臺灣工作的菲律賓籍移工，平日辛苦地工作，只有星期天是令人期待的放鬆時間。然而，這個星期天，馬諾奧被心儀的對象拒絕，而迪艾斯和女朋友分手，兩人在路邊看到一張被遺棄的漂亮沙發，引起對「家」的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想像</a:t>
            </a: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—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33409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799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躺在沙發上喝著啤酒，看著星星，就是人生最大的滿足。他們決定把這張沙發搬回宿舍，一路上遇到不少趣事，但也遭逢許多困難；雖然美夢未必能成真，但兩人也發現：原來最美的家，就是自己的家鄉。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47000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07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圓角矩形圖說文字 1"/>
          <p:cNvSpPr/>
          <p:nvPr/>
        </p:nvSpPr>
        <p:spPr>
          <a:xfrm>
            <a:off x="1475656" y="1059582"/>
            <a:ext cx="6480720" cy="3312368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移工在臺灣沒有完整的公民權利，如片中兩位主角未在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宵禁前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回到宿舍，就會被遣送回國，其勞動及社會權利缺乏。現在許多臺灣人會到國外打工度假，雖然動機和東南亞移工不盡相同，但都可能在異國遇到權利保障不足的問題，值得我們反思。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26" y="3902050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14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傳送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輸入訊息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6"/>
            <a:ext cx="5976664" cy="1584176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在全球勞動力呈現跨國移動的同時，我們該如何保障不同身分者的公民權益呢？</a:t>
            </a:r>
          </a:p>
        </p:txBody>
      </p:sp>
    </p:spTree>
    <p:extLst>
      <p:ext uri="{BB962C8B-B14F-4D97-AF65-F5344CB8AC3E}">
        <p14:creationId xmlns:p14="http://schemas.microsoft.com/office/powerpoint/2010/main" val="47239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傳送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輸入訊息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6"/>
            <a:ext cx="5976664" cy="244827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臺灣低薪超可憐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2018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各國薪資比較</a:t>
            </a: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  <a:p>
            <a:pPr algn="just" hangingPunct="0"/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2020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，臺灣的基本工資，月薪已調漲至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23,800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，但在世界各國仍屬偏低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027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傳送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輸入訊息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5"/>
            <a:ext cx="5976664" cy="2808313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根據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美國的勞動法律資源網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2018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統計，丹麥被列為「高薪」國家，月薪約為新臺幣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114,318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，美國月薪約新臺幣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38,957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，日本月薪約新臺幣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29,073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元。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但仍有國家比臺灣還要低薪。</a:t>
            </a:r>
          </a:p>
        </p:txBody>
      </p:sp>
    </p:spTree>
    <p:extLst>
      <p:ext uri="{BB962C8B-B14F-4D97-AF65-F5344CB8AC3E}">
        <p14:creationId xmlns:p14="http://schemas.microsoft.com/office/powerpoint/2010/main" val="42678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傳送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輸入訊息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5"/>
            <a:ext cx="5976664" cy="334194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香港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勞工保障較其他先進國家不足，雖其人均收入比臺灣高，但依資料顯示，月薪只有約新臺幣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20,491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，反觀臺灣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2018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的最低月薪還有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22,000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。薪資比臺灣還低的尚有其他國家，如印尼，月薪約為新臺幣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2,653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67666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28F28785-F737-EE49-BB95-2539E94D473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zh-TW" dirty="0"/>
              <a:t>澳洲</a:t>
            </a:r>
            <a:r>
              <a:rPr lang="en-US" altLang="zh-TW" dirty="0"/>
              <a:t>2014</a:t>
            </a:r>
            <a:r>
              <a:rPr lang="zh-TW" altLang="zh-TW" dirty="0"/>
              <a:t>年時薪</a:t>
            </a:r>
            <a:r>
              <a:rPr lang="en-US" altLang="zh-TW" dirty="0"/>
              <a:t>16.88</a:t>
            </a:r>
            <a:r>
              <a:rPr lang="zh-TW" altLang="zh-TW" dirty="0"/>
              <a:t>美金世界最高，</a:t>
            </a:r>
            <a:r>
              <a:rPr lang="zh-TW" altLang="zh-TW" dirty="0" smtClean="0"/>
              <a:t>約</a:t>
            </a:r>
            <a:r>
              <a:rPr lang="zh-TW" altLang="en-US" dirty="0"/>
              <a:t>臺</a:t>
            </a:r>
            <a:r>
              <a:rPr lang="zh-TW" altLang="zh-TW" dirty="0" smtClean="0"/>
              <a:t>幣</a:t>
            </a:r>
            <a:r>
              <a:rPr lang="en-US" altLang="zh-TW" dirty="0"/>
              <a:t>500</a:t>
            </a:r>
            <a:r>
              <a:rPr lang="zh-TW" altLang="zh-TW" dirty="0"/>
              <a:t>元上下，最低的是烏干達的</a:t>
            </a:r>
            <a:r>
              <a:rPr lang="en-US" altLang="zh-TW" dirty="0"/>
              <a:t>0.01</a:t>
            </a:r>
            <a:r>
              <a:rPr lang="zh-TW" altLang="zh-TW" dirty="0"/>
              <a:t>美元，</a:t>
            </a:r>
            <a:r>
              <a:rPr lang="zh-TW" altLang="zh-TW" dirty="0" smtClean="0"/>
              <a:t>約</a:t>
            </a:r>
            <a:r>
              <a:rPr lang="zh-TW" altLang="en-US" dirty="0"/>
              <a:t>臺</a:t>
            </a:r>
            <a:r>
              <a:rPr lang="zh-TW" altLang="zh-TW" dirty="0" smtClean="0"/>
              <a:t>幣</a:t>
            </a:r>
            <a:r>
              <a:rPr lang="en-US" altLang="zh-TW" dirty="0"/>
              <a:t>0.3</a:t>
            </a:r>
            <a:r>
              <a:rPr lang="zh-TW" altLang="zh-TW" dirty="0"/>
              <a:t>元。不同國家的薪資也不同，薪資到底是怎麼決定的呢？</a:t>
            </a:r>
            <a:endParaRPr lang="en-US" altLang="zh-TW" sz="3600" b="1" dirty="0"/>
          </a:p>
          <a:p>
            <a:pPr algn="just"/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B896673-C67D-B845-9AFC-1C4D4BAF3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世界各國薪水比較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7F221D4-D19B-9E48-8348-FC3CA9D316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8083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BD9DCF5-015F-4846-9CF9-4AFDF5BB17E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449064" cy="6477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zh-TW" altLang="en-US" dirty="0"/>
              <a:t>勞動部拍板定案，調漲基本工資，月薪從</a:t>
            </a:r>
            <a:r>
              <a:rPr lang="en-US" altLang="zh-TW" dirty="0"/>
              <a:t>22K</a:t>
            </a:r>
            <a:r>
              <a:rPr lang="zh-TW" altLang="en-US" dirty="0"/>
              <a:t>調高到</a:t>
            </a:r>
            <a:r>
              <a:rPr lang="en-US" altLang="zh-TW" dirty="0" smtClean="0"/>
              <a:t>23,100</a:t>
            </a:r>
            <a:r>
              <a:rPr lang="zh-TW" altLang="en-US" dirty="0"/>
              <a:t>元，漲</a:t>
            </a:r>
            <a:r>
              <a:rPr lang="en-US" altLang="zh-TW" dirty="0"/>
              <a:t>7.1%</a:t>
            </a:r>
            <a:r>
              <a:rPr lang="zh-TW" altLang="en-US" dirty="0"/>
              <a:t>，時薪則從</a:t>
            </a:r>
            <a:r>
              <a:rPr lang="en-US" altLang="zh-TW" dirty="0"/>
              <a:t>140</a:t>
            </a:r>
            <a:r>
              <a:rPr lang="zh-TW" altLang="en-US" dirty="0"/>
              <a:t>元調高到</a:t>
            </a:r>
            <a:r>
              <a:rPr lang="en-US" altLang="zh-TW" dirty="0"/>
              <a:t>150</a:t>
            </a:r>
            <a:r>
              <a:rPr lang="zh-TW" altLang="en-US" dirty="0"/>
              <a:t>元，漲幅</a:t>
            </a:r>
            <a:r>
              <a:rPr lang="en-US" altLang="zh-TW" dirty="0"/>
              <a:t>5</a:t>
            </a:r>
            <a:r>
              <a:rPr lang="en-US" altLang="zh-TW" dirty="0" smtClean="0"/>
              <a:t>%</a:t>
            </a:r>
            <a:r>
              <a:rPr lang="zh-TW" altLang="en-US" dirty="0" smtClean="0"/>
              <a:t>，總計</a:t>
            </a:r>
            <a:r>
              <a:rPr lang="en-US" altLang="zh-TW" dirty="0"/>
              <a:t>225</a:t>
            </a:r>
            <a:r>
              <a:rPr lang="zh-TW" altLang="en-US" dirty="0"/>
              <a:t>萬名勞工受惠。</a:t>
            </a:r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0CB481B-0756-C94F-93D1-DF2917FB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基本工資調漲！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C43B1F9-D17A-5649-AC85-2142A44A78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pic>
        <p:nvPicPr>
          <p:cNvPr id="5" name="圖片 4">
            <a:hlinkClick r:id="rId3"/>
            <a:extLst>
              <a:ext uri="{FF2B5EF4-FFF2-40B4-BE49-F238E27FC236}">
                <a16:creationId xmlns:a16="http://schemas.microsoft.com/office/drawing/2014/main" id="{9DF4E8B2-09A9-634E-A570-1B1E3B7EFB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0072" y="1951458"/>
            <a:ext cx="3225368" cy="1753793"/>
          </a:xfrm>
          <a:prstGeom prst="rect">
            <a:avLst/>
          </a:prstGeom>
        </p:spPr>
      </p:pic>
      <p:grpSp>
        <p:nvGrpSpPr>
          <p:cNvPr id="6" name="群組 5">
            <a:extLst>
              <a:ext uri="{FF2B5EF4-FFF2-40B4-BE49-F238E27FC236}">
                <a16:creationId xmlns:a16="http://schemas.microsoft.com/office/drawing/2014/main" id="{969F417D-AA3C-3848-8233-57EAE744F620}"/>
              </a:ext>
            </a:extLst>
          </p:cNvPr>
          <p:cNvGrpSpPr/>
          <p:nvPr/>
        </p:nvGrpSpPr>
        <p:grpSpPr>
          <a:xfrm>
            <a:off x="6390334" y="228371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  <a:extLst>
                <a:ext uri="{FF2B5EF4-FFF2-40B4-BE49-F238E27FC236}">
                  <a16:creationId xmlns:a16="http://schemas.microsoft.com/office/drawing/2014/main" id="{DA36196D-2450-3443-BAE2-BB7820691E9E}"/>
                </a:ext>
              </a:extLst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/>
              <a:extLst>
                <a:ext uri="{FF2B5EF4-FFF2-40B4-BE49-F238E27FC236}">
                  <a16:creationId xmlns:a16="http://schemas.microsoft.com/office/drawing/2014/main" id="{045A349B-C377-CD42-A281-3AB91861BFD5}"/>
                </a:ext>
              </a:extLst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609674D3-2A0E-9D49-A2B7-A1507099E184}"/>
              </a:ext>
            </a:extLst>
          </p:cNvPr>
          <p:cNvSpPr txBox="1"/>
          <p:nvPr/>
        </p:nvSpPr>
        <p:spPr>
          <a:xfrm>
            <a:off x="5148064" y="3727326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基本工資調漲！ 月薪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23100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 時薪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150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 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(03:17)</a:t>
            </a: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＃影片來源：民視新聞網 </a:t>
            </a:r>
            <a:r>
              <a:rPr lang="en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Formosa TV News network</a:t>
            </a:r>
          </a:p>
          <a:p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928011" y="329711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17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95C3846-1741-F549-B60C-22C7F005304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 hangingPunct="0"/>
            <a:r>
              <a:rPr lang="zh-TW" altLang="en-US" dirty="0"/>
              <a:t>儘管勞資雙方都不盡滿意，但打工族認為調幅有限，不無小補；倒是大多數上班族，其實根本無感，反而擔心調薪，恐怕掀起一波漲價潮！</a:t>
            </a:r>
            <a:endParaRPr lang="en-US" altLang="zh-TW" sz="200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E72E56D-296D-DB4F-9B79-82D10DDBD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基本工資調漲！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AC958DB-75D0-0B4D-878A-E32D5D48E7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0069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C4E4CA87-3E1D-C24B-AEE0-0DA3327265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BF2BC1-3C2E-5640-9512-007B87036DC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76424" cy="647700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1" lang="zh-TW" altLang="en-US" dirty="0" smtClean="0"/>
              <a:t>你</a:t>
            </a:r>
            <a:r>
              <a:rPr kumimoji="1" lang="zh-TW" altLang="en-US" dirty="0"/>
              <a:t>覺得為什麼要訂定基本工資？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1" lang="zh-TW" altLang="en-US" dirty="0" smtClean="0"/>
              <a:t>你</a:t>
            </a:r>
            <a:r>
              <a:rPr kumimoji="1" lang="zh-TW" altLang="en-US" dirty="0"/>
              <a:t>認為基本工資調漲會帶來什麼影響？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1" lang="zh-TW" altLang="en-US" dirty="0" smtClean="0"/>
              <a:t>想一想</a:t>
            </a:r>
            <a:r>
              <a:rPr kumimoji="1" lang="zh-TW" altLang="en-US" dirty="0"/>
              <a:t>，勞工跟資方如何決定薪資呢？</a:t>
            </a:r>
          </a:p>
          <a:p>
            <a:pPr>
              <a:lnSpc>
                <a:spcPct val="100000"/>
              </a:lnSpc>
            </a:pPr>
            <a:endParaRPr kumimoji="1" lang="zh-TW" altLang="en-US" dirty="0"/>
          </a:p>
          <a:p>
            <a:pPr>
              <a:lnSpc>
                <a:spcPct val="100000"/>
              </a:lnSpc>
            </a:pPr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755443F-21FF-6143-A790-CD44FED9A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基本工資調漲！</a:t>
            </a:r>
          </a:p>
        </p:txBody>
      </p:sp>
    </p:spTree>
    <p:extLst>
      <p:ext uri="{BB962C8B-B14F-4D97-AF65-F5344CB8AC3E}">
        <p14:creationId xmlns:p14="http://schemas.microsoft.com/office/powerpoint/2010/main" val="105831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p.89</a:t>
            </a:r>
            <a:r>
              <a:rPr lang="zh-TW" altLang="en-US" dirty="0"/>
              <a:t>　壹、勞動市場的薪資如何決定</a:t>
            </a:r>
            <a:r>
              <a:rPr lang="zh-TW" altLang="en-US" dirty="0" smtClean="0"/>
              <a:t>的？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勞動市場的薪資如何決定</a:t>
            </a:r>
            <a:r>
              <a:rPr lang="zh-TW" altLang="en-US" dirty="0" smtClean="0"/>
              <a:t>的</a:t>
            </a:r>
            <a:r>
              <a:rPr lang="zh-TW" altLang="en-US" dirty="0"/>
              <a:t>？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一、什麼是市場？市場中的價格如何決定？</a:t>
            </a:r>
            <a:endParaRPr lang="en-US" altLang="zh-TW" dirty="0"/>
          </a:p>
          <a:p>
            <a:r>
              <a:rPr lang="zh-TW" altLang="en-US" dirty="0">
                <a:hlinkClick r:id="rId3" action="ppaction://hlinksldjump"/>
              </a:rPr>
              <a:t>二、勞動市場的薪資是如何決定的呢？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75"/>
          <a:stretch/>
        </p:blipFill>
        <p:spPr>
          <a:xfrm>
            <a:off x="6698017" y="3291830"/>
            <a:ext cx="2699792" cy="14871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3"/>
          <a:stretch/>
        </p:blipFill>
        <p:spPr>
          <a:xfrm>
            <a:off x="-108520" y="3219822"/>
            <a:ext cx="3600400" cy="145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4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市場循環圖</a:t>
            </a:r>
          </a:p>
          <a:p>
            <a:endParaRPr lang="zh-TW" altLang="en-US" dirty="0"/>
          </a:p>
        </p:txBody>
      </p:sp>
      <p:grpSp>
        <p:nvGrpSpPr>
          <p:cNvPr id="4" name="群組 3"/>
          <p:cNvGrpSpPr/>
          <p:nvPr/>
        </p:nvGrpSpPr>
        <p:grpSpPr>
          <a:xfrm>
            <a:off x="1115616" y="81212"/>
            <a:ext cx="5328592" cy="4981075"/>
            <a:chOff x="1187624" y="46798"/>
            <a:chExt cx="5328592" cy="4981075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87624" y="46798"/>
              <a:ext cx="5328592" cy="4981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8" t="14104" r="84676" b="82850"/>
            <a:stretch/>
          </p:blipFill>
          <p:spPr bwMode="auto">
            <a:xfrm>
              <a:off x="1475656" y="51471"/>
              <a:ext cx="442044" cy="151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083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1ACE8064-3F7B-DF46-A3FC-B9DE7CF9E5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p.89</a:t>
            </a:r>
            <a:r>
              <a:rPr lang="zh-TW" altLang="en-US" dirty="0"/>
              <a:t>　壹、勞動市場的薪資如何決定</a:t>
            </a:r>
            <a:r>
              <a:rPr lang="zh-TW" altLang="en-US" dirty="0" smtClean="0"/>
              <a:t>的？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FD32FC8-D49A-1945-A96A-8DA615B85D5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一、什麼是市場？市場中的價格如何決定？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8841C4C-FBC1-594D-993A-7B78F595F0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zh-TW" dirty="0"/>
              <a:t>「市場」是指某一特定的產品或服務，買賣雙方所從事的經濟活動的範圍</a:t>
            </a:r>
            <a:r>
              <a:rPr lang="zh-TW" altLang="en-US" dirty="0"/>
              <a:t>。</a:t>
            </a:r>
            <a:endParaRPr lang="en-US" altLang="zh-TW" dirty="0"/>
          </a:p>
          <a:p>
            <a:pPr algn="just" hangingPunct="0"/>
            <a:r>
              <a:rPr lang="zh-TW" altLang="en-US" b="1" dirty="0">
                <a:solidFill>
                  <a:srgbClr val="FF495C"/>
                </a:solidFill>
              </a:rPr>
              <a:t>例如：飲料市場→</a:t>
            </a:r>
            <a:r>
              <a:rPr lang="zh-TW" altLang="en-US" b="1" dirty="0" smtClean="0">
                <a:solidFill>
                  <a:srgbClr val="FF495C"/>
                </a:solidFill>
              </a:rPr>
              <a:t>廠商賣飲料</a:t>
            </a:r>
            <a:r>
              <a:rPr lang="zh-TW" altLang="en-US" b="1" dirty="0">
                <a:solidFill>
                  <a:srgbClr val="FF495C"/>
                </a:solidFill>
              </a:rPr>
              <a:t>、消費者買飲料。</a:t>
            </a:r>
            <a:endParaRPr lang="en-US" altLang="zh-TW" b="1" dirty="0">
              <a:solidFill>
                <a:srgbClr val="FF495C"/>
              </a:solidFill>
            </a:endParaRPr>
          </a:p>
          <a:p>
            <a:pPr algn="just" hangingPunct="0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6611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4EAFAC95-84F2-AB4B-9836-1A4F0F8B7B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p.90</a:t>
            </a:r>
            <a:r>
              <a:rPr lang="zh-TW" altLang="en-US" dirty="0"/>
              <a:t>　壹、勞動市場的薪資如何決定</a:t>
            </a:r>
            <a:r>
              <a:rPr lang="zh-TW" altLang="en-US" dirty="0" smtClean="0"/>
              <a:t>的？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FFFF33A-78B9-C84A-9126-244B737ED73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一、什麼是市場？市場中的價格如何決定？</a:t>
            </a:r>
            <a:endParaRPr lang="en-US" altLang="zh-TW" dirty="0"/>
          </a:p>
          <a:p>
            <a:endParaRPr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5ADDC19-8041-8945-9DD7-F325BCE01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8064822" cy="244827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kumimoji="1" lang="zh-TW" altLang="en-US" b="1" dirty="0">
                <a:solidFill>
                  <a:srgbClr val="256EFF"/>
                </a:solidFill>
              </a:rPr>
              <a:t>需求法則</a:t>
            </a:r>
            <a:endParaRPr kumimoji="1" lang="en-US" altLang="zh-TW" b="1" dirty="0">
              <a:solidFill>
                <a:srgbClr val="256EFF"/>
              </a:solidFill>
            </a:endParaRPr>
          </a:p>
          <a:p>
            <a:r>
              <a:rPr kumimoji="1" lang="zh-TW" altLang="en-US" dirty="0"/>
              <a:t>指在其他條件不變下，當產品或生產要素</a:t>
            </a:r>
            <a:r>
              <a:rPr kumimoji="1" lang="zh-TW" altLang="en-US" dirty="0" smtClean="0"/>
              <a:t>價格</a:t>
            </a:r>
            <a:r>
              <a:rPr kumimoji="1" lang="zh-TW" altLang="en-US" dirty="0"/>
              <a:t>愈</a:t>
            </a:r>
            <a:r>
              <a:rPr kumimoji="1" lang="zh-TW" altLang="en-US" dirty="0" smtClean="0"/>
              <a:t>高</a:t>
            </a:r>
            <a:r>
              <a:rPr kumimoji="1" lang="zh-TW" altLang="en-US" dirty="0"/>
              <a:t>時，需求者就會減少購買，反之價格愈低時，則會增加購買，也就是說「</a:t>
            </a:r>
            <a:r>
              <a:rPr kumimoji="1" lang="zh-TW" altLang="en-US" b="1" dirty="0">
                <a:solidFill>
                  <a:srgbClr val="FF495C"/>
                </a:solidFill>
              </a:rPr>
              <a:t>需求數量和需求價格呈反向的關係</a:t>
            </a:r>
            <a:r>
              <a:rPr kumimoji="1" lang="zh-TW" altLang="en-US" dirty="0"/>
              <a:t>」。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7115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4EAFAC95-84F2-AB4B-9836-1A4F0F8B7B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p.90</a:t>
            </a:r>
            <a:r>
              <a:rPr lang="zh-TW" altLang="en-US" dirty="0"/>
              <a:t>　壹、勞動市場的薪資如何決定</a:t>
            </a:r>
            <a:r>
              <a:rPr lang="zh-TW" altLang="en-US" dirty="0" smtClean="0"/>
              <a:t>的？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FFFF33A-78B9-C84A-9126-244B737ED73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一、什麼是市場？市場中的價格如何決定？</a:t>
            </a:r>
            <a:endParaRPr lang="en-US" altLang="zh-TW" dirty="0"/>
          </a:p>
          <a:p>
            <a:endParaRPr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5ADDC19-8041-8945-9DD7-F325BCE01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8136830" cy="2448272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kumimoji="1" lang="zh-TW" altLang="en-US" b="1" dirty="0">
                <a:solidFill>
                  <a:srgbClr val="256EFF"/>
                </a:solidFill>
              </a:rPr>
              <a:t>供給法則</a:t>
            </a:r>
            <a:endParaRPr kumimoji="1" lang="en-US" altLang="zh-TW" b="1" dirty="0">
              <a:solidFill>
                <a:srgbClr val="256EFF"/>
              </a:solidFill>
            </a:endParaRPr>
          </a:p>
          <a:p>
            <a:r>
              <a:rPr kumimoji="1" lang="zh-TW" altLang="en-US" dirty="0"/>
              <a:t>指在其他條件不變下，當產品或生產要素價格愈高時，供給者就會增加供給，反之價格愈低時，則會減少供給，也就是說「</a:t>
            </a:r>
            <a:r>
              <a:rPr kumimoji="1" lang="zh-TW" altLang="en-US" b="1" dirty="0">
                <a:solidFill>
                  <a:srgbClr val="FF495C"/>
                </a:solidFill>
              </a:rPr>
              <a:t>供給數量和供給價格呈正向的關係</a:t>
            </a:r>
            <a:r>
              <a:rPr kumimoji="1" lang="zh-TW" altLang="en-US" dirty="0"/>
              <a:t>」。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4970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4EAFAC95-84F2-AB4B-9836-1A4F0F8B7B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p.90</a:t>
            </a:r>
            <a:r>
              <a:rPr lang="zh-TW" altLang="en-US" dirty="0"/>
              <a:t>　壹、勞動市場的薪資如何決定</a:t>
            </a:r>
            <a:r>
              <a:rPr lang="zh-TW" altLang="en-US" dirty="0" smtClean="0"/>
              <a:t>的？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FFFF33A-78B9-C84A-9126-244B737ED73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一、什麼是市場？市場中的價格如何決定？</a:t>
            </a:r>
            <a:endParaRPr lang="en-US" altLang="zh-TW" dirty="0"/>
          </a:p>
          <a:p>
            <a:endParaRPr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5ADDC19-8041-8945-9DD7-F325BCE01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8136830" cy="24482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kumimoji="1" lang="zh-CN" altLang="en-US" b="1" dirty="0">
                <a:solidFill>
                  <a:srgbClr val="256EFF"/>
                </a:solidFill>
              </a:rPr>
              <a:t>市場</a:t>
            </a:r>
            <a:r>
              <a:rPr kumimoji="1" lang="zh-TW" altLang="en-US" b="1" dirty="0">
                <a:solidFill>
                  <a:srgbClr val="256EFF"/>
                </a:solidFill>
              </a:rPr>
              <a:t>均衡</a:t>
            </a:r>
            <a:endParaRPr kumimoji="1" lang="en-US" altLang="zh-TW" b="1" dirty="0">
              <a:solidFill>
                <a:srgbClr val="256EFF"/>
              </a:solidFill>
            </a:endParaRPr>
          </a:p>
          <a:p>
            <a:r>
              <a:rPr kumimoji="1" lang="zh-TW" altLang="en-US" dirty="0"/>
              <a:t>市場機能如同一隻「看不見的手」，引導供給者與需求者的生產與消費行為。</a:t>
            </a:r>
            <a:endParaRPr kumimoji="1" lang="en-US" altLang="zh-TW" dirty="0"/>
          </a:p>
          <a:p>
            <a:r>
              <a:rPr kumimoji="1" lang="zh-TW" altLang="en-US" b="1" dirty="0">
                <a:solidFill>
                  <a:srgbClr val="FF495C"/>
                </a:solidFill>
              </a:rPr>
              <a:t>→供需雙方會做出「對自己最有利」的選擇</a:t>
            </a:r>
            <a:r>
              <a:rPr kumimoji="1" lang="zh-TW" altLang="en-US" b="1" dirty="0"/>
              <a:t>。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29548524"/>
      </p:ext>
    </p:extLst>
  </p:cSld>
  <p:clrMapOvr>
    <a:masterClrMapping/>
  </p:clrMapOvr>
  <p:timing>
    <p:tnLst>
      <p:par>
        <p:cTn id="1" dur="indefinite" restart="never" nodeType="tmRoot"/>
      </p:par>
    </p:tnLst>
    <p:bldLst>
      <p:bldP spid="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772D3405-4C6D-0844-82E8-DE5F90C089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p.90</a:t>
            </a:r>
            <a:r>
              <a:rPr lang="zh-TW" altLang="en-US" dirty="0"/>
              <a:t>　壹、勞動市場的薪資如何決定</a:t>
            </a:r>
            <a:r>
              <a:rPr lang="zh-TW" altLang="en-US" dirty="0" smtClean="0"/>
              <a:t>的？</a:t>
            </a:r>
            <a:endParaRPr lang="zh-TW" altLang="en-US" dirty="0"/>
          </a:p>
        </p:txBody>
      </p:sp>
      <p:grpSp>
        <p:nvGrpSpPr>
          <p:cNvPr id="3" name="群組 2"/>
          <p:cNvGrpSpPr/>
          <p:nvPr/>
        </p:nvGrpSpPr>
        <p:grpSpPr>
          <a:xfrm>
            <a:off x="3347498" y="4587974"/>
            <a:ext cx="3600766" cy="584775"/>
            <a:chOff x="5364114" y="4703291"/>
            <a:chExt cx="3600766" cy="584775"/>
          </a:xfrm>
        </p:grpSpPr>
        <p:sp>
          <p:nvSpPr>
            <p:cNvPr id="219" name="文字方塊 218">
              <a:extLst>
                <a:ext uri="{FF2B5EF4-FFF2-40B4-BE49-F238E27FC236}">
                  <a16:creationId xmlns:a16="http://schemas.microsoft.com/office/drawing/2014/main" id="{D3F0BE4A-40DA-6444-9299-158992664571}"/>
                </a:ext>
              </a:extLst>
            </p:cNvPr>
            <p:cNvSpPr txBox="1"/>
            <p:nvPr/>
          </p:nvSpPr>
          <p:spPr>
            <a:xfrm>
              <a:off x="5364480" y="4703291"/>
              <a:ext cx="3600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供需曲線圖－市場價格均衡與變動</a:t>
              </a:r>
            </a:p>
            <a:p>
              <a:pPr algn="ctr"/>
              <a:endPara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20" name="圖片 219">
              <a:extLst>
                <a:ext uri="{FF2B5EF4-FFF2-40B4-BE49-F238E27FC236}">
                  <a16:creationId xmlns:a16="http://schemas.microsoft.com/office/drawing/2014/main" id="{06295C42-E93A-8F4F-B471-B88C7173F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4114" y="4750549"/>
              <a:ext cx="216390" cy="216390"/>
            </a:xfrm>
            <a:prstGeom prst="rect">
              <a:avLst/>
            </a:prstGeom>
          </p:spPr>
        </p:pic>
      </p:grpSp>
      <p:pic>
        <p:nvPicPr>
          <p:cNvPr id="76" name="圖片 7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0" t="52193" r="252"/>
          <a:stretch>
            <a:fillRect/>
          </a:stretch>
        </p:blipFill>
        <p:spPr bwMode="auto">
          <a:xfrm>
            <a:off x="3111500" y="1731964"/>
            <a:ext cx="2646363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圖片 7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6" t="52963" r="51245"/>
          <a:stretch>
            <a:fillRect/>
          </a:stretch>
        </p:blipFill>
        <p:spPr bwMode="auto">
          <a:xfrm>
            <a:off x="3330576" y="1744663"/>
            <a:ext cx="2709863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矩形 77"/>
          <p:cNvSpPr/>
          <p:nvPr/>
        </p:nvSpPr>
        <p:spPr>
          <a:xfrm>
            <a:off x="6040439" y="3721100"/>
            <a:ext cx="1563687" cy="403955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pPr>
              <a:defRPr/>
            </a:pPr>
            <a:r>
              <a:rPr lang="zh-TW" altLang="en-US" sz="2025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需求曲線</a:t>
            </a:r>
            <a:r>
              <a:rPr lang="en-US" altLang="zh-TW" sz="2025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(D) </a:t>
            </a:r>
          </a:p>
        </p:txBody>
      </p:sp>
      <p:sp>
        <p:nvSpPr>
          <p:cNvPr id="79" name="矩形 78"/>
          <p:cNvSpPr/>
          <p:nvPr/>
        </p:nvSpPr>
        <p:spPr>
          <a:xfrm>
            <a:off x="6040439" y="1473200"/>
            <a:ext cx="1563687" cy="403955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pPr>
              <a:defRPr/>
            </a:pPr>
            <a:r>
              <a:rPr lang="zh-TW" altLang="en-US" sz="2025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供給曲線</a:t>
            </a:r>
            <a:r>
              <a:rPr lang="en-US" altLang="zh-TW" sz="2025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(S) </a:t>
            </a:r>
          </a:p>
        </p:txBody>
      </p:sp>
      <p:grpSp>
        <p:nvGrpSpPr>
          <p:cNvPr id="80" name="群組 79"/>
          <p:cNvGrpSpPr>
            <a:grpSpLocks/>
          </p:cNvGrpSpPr>
          <p:nvPr/>
        </p:nvGrpSpPr>
        <p:grpSpPr bwMode="auto">
          <a:xfrm>
            <a:off x="2295526" y="935038"/>
            <a:ext cx="5154613" cy="3515757"/>
            <a:chOff x="1153027" y="1058415"/>
            <a:chExt cx="5153417" cy="3515886"/>
          </a:xfrm>
        </p:grpSpPr>
        <p:grpSp>
          <p:nvGrpSpPr>
            <p:cNvPr id="81" name="群組 22"/>
            <p:cNvGrpSpPr>
              <a:grpSpLocks/>
            </p:cNvGrpSpPr>
            <p:nvPr/>
          </p:nvGrpSpPr>
          <p:grpSpPr bwMode="auto">
            <a:xfrm>
              <a:off x="1522879" y="1427747"/>
              <a:ext cx="3839412" cy="2986506"/>
              <a:chOff x="1705810" y="1240589"/>
              <a:chExt cx="3839412" cy="2986506"/>
            </a:xfrm>
          </p:grpSpPr>
          <p:cxnSp>
            <p:nvCxnSpPr>
              <p:cNvPr id="84" name="直線單箭頭接點 83"/>
              <p:cNvCxnSpPr/>
              <p:nvPr/>
            </p:nvCxnSpPr>
            <p:spPr>
              <a:xfrm flipV="1">
                <a:off x="1705760" y="4203542"/>
                <a:ext cx="3839271" cy="15876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直線單箭頭接點 84"/>
              <p:cNvCxnSpPr/>
              <p:nvPr/>
            </p:nvCxnSpPr>
            <p:spPr>
              <a:xfrm flipV="1">
                <a:off x="1705760" y="1241158"/>
                <a:ext cx="0" cy="2986198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2" name="矩形 81"/>
            <p:cNvSpPr/>
            <p:nvPr/>
          </p:nvSpPr>
          <p:spPr>
            <a:xfrm>
              <a:off x="1153027" y="1058415"/>
              <a:ext cx="958628" cy="3693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價格</a:t>
              </a:r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(P) </a:t>
              </a:r>
            </a:p>
          </p:txBody>
        </p:sp>
        <p:sp>
          <p:nvSpPr>
            <p:cNvPr id="83" name="矩形 82"/>
            <p:cNvSpPr/>
            <p:nvPr/>
          </p:nvSpPr>
          <p:spPr>
            <a:xfrm>
              <a:off x="5347816" y="4204955"/>
              <a:ext cx="958628" cy="3693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數量</a:t>
              </a:r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(Q) </a:t>
              </a:r>
            </a:p>
          </p:txBody>
        </p:sp>
      </p:grpSp>
      <p:cxnSp>
        <p:nvCxnSpPr>
          <p:cNvPr id="86" name="直線接點 85"/>
          <p:cNvCxnSpPr/>
          <p:nvPr/>
        </p:nvCxnSpPr>
        <p:spPr>
          <a:xfrm>
            <a:off x="2665414" y="1974851"/>
            <a:ext cx="3054350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矩形 86"/>
          <p:cNvSpPr/>
          <p:nvPr/>
        </p:nvSpPr>
        <p:spPr>
          <a:xfrm>
            <a:off x="2222501" y="1778001"/>
            <a:ext cx="458788" cy="369330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pPr>
              <a:defRPr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</a:t>
            </a:r>
            <a:r>
              <a:rPr lang="en-US" altLang="zh-TW" sz="1425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</a:p>
        </p:txBody>
      </p:sp>
      <p:grpSp>
        <p:nvGrpSpPr>
          <p:cNvPr id="88" name="群組 87"/>
          <p:cNvGrpSpPr>
            <a:grpSpLocks/>
          </p:cNvGrpSpPr>
          <p:nvPr/>
        </p:nvGrpSpPr>
        <p:grpSpPr bwMode="auto">
          <a:xfrm>
            <a:off x="395536" y="987574"/>
            <a:ext cx="1236662" cy="730250"/>
            <a:chOff x="449476" y="1935445"/>
            <a:chExt cx="1236100" cy="731676"/>
          </a:xfrm>
          <a:solidFill>
            <a:srgbClr val="FFC000"/>
          </a:solidFill>
        </p:grpSpPr>
        <p:sp>
          <p:nvSpPr>
            <p:cNvPr id="89" name="橢圓形圖說文字 88"/>
            <p:cNvSpPr/>
            <p:nvPr/>
          </p:nvSpPr>
          <p:spPr>
            <a:xfrm>
              <a:off x="449476" y="1935445"/>
              <a:ext cx="1236100" cy="731676"/>
            </a:xfrm>
            <a:prstGeom prst="wedgeEllipseCallout">
              <a:avLst>
                <a:gd name="adj1" fmla="val 126046"/>
                <a:gd name="adj2" fmla="val 51925"/>
              </a:avLst>
            </a:prstGeom>
            <a:grpFill/>
            <a:ln>
              <a:solidFill>
                <a:srgbClr val="F9C22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 sz="135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578005" y="2040425"/>
              <a:ext cx="980629" cy="5550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TW" altLang="en-US" sz="1425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價格為</a:t>
              </a:r>
              <a:endParaRPr lang="en-US" altLang="zh-TW" sz="1425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defRPr/>
              </a:pPr>
              <a:r>
                <a:rPr lang="en-US" altLang="zh-TW" sz="1575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P</a:t>
              </a:r>
              <a:r>
                <a:rPr lang="en-US" altLang="zh-TW" sz="1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lang="zh-TW" altLang="en-US" sz="1425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</a:t>
              </a:r>
              <a:endParaRPr lang="en-US" altLang="zh-TW" sz="1425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91" name="左中括弧 90"/>
          <p:cNvSpPr/>
          <p:nvPr/>
        </p:nvSpPr>
        <p:spPr>
          <a:xfrm rot="5400000">
            <a:off x="4067176" y="301625"/>
            <a:ext cx="266700" cy="3038475"/>
          </a:xfrm>
          <a:prstGeom prst="leftBracket">
            <a:avLst>
              <a:gd name="adj" fmla="val 410818"/>
            </a:avLst>
          </a:prstGeom>
          <a:ln w="28575">
            <a:solidFill>
              <a:srgbClr val="256E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TW" altLang="en-US" sz="135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" name="左中括弧 91"/>
          <p:cNvSpPr/>
          <p:nvPr/>
        </p:nvSpPr>
        <p:spPr>
          <a:xfrm rot="16200000">
            <a:off x="2944813" y="1711326"/>
            <a:ext cx="266700" cy="812800"/>
          </a:xfrm>
          <a:prstGeom prst="leftBracket">
            <a:avLst>
              <a:gd name="adj" fmla="val 410818"/>
            </a:avLst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TW" altLang="en-US" sz="135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3754438" y="1479550"/>
            <a:ext cx="931862" cy="369330"/>
          </a:xfrm>
          <a:prstGeom prst="rect">
            <a:avLst/>
          </a:prstGeom>
          <a:solidFill>
            <a:schemeClr val="bg1"/>
          </a:solidFill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TW" altLang="en-US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供給量</a:t>
            </a:r>
            <a:endParaRPr lang="en-US" altLang="zh-TW" b="1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2611438" y="2227264"/>
            <a:ext cx="931862" cy="334705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TW" altLang="en-US" sz="1575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需求量</a:t>
            </a:r>
            <a:endParaRPr lang="en-US" altLang="zh-TW" sz="1575" b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95" name="群組 94"/>
          <p:cNvGrpSpPr>
            <a:grpSpLocks/>
          </p:cNvGrpSpPr>
          <p:nvPr/>
        </p:nvGrpSpPr>
        <p:grpSpPr bwMode="auto">
          <a:xfrm>
            <a:off x="3543300" y="1984375"/>
            <a:ext cx="2114550" cy="1530350"/>
            <a:chOff x="2400998" y="2106848"/>
            <a:chExt cx="2113098" cy="1530522"/>
          </a:xfrm>
        </p:grpSpPr>
        <p:cxnSp>
          <p:nvCxnSpPr>
            <p:cNvPr id="96" name="直線接點 95"/>
            <p:cNvCxnSpPr/>
            <p:nvPr/>
          </p:nvCxnSpPr>
          <p:spPr>
            <a:xfrm flipH="1">
              <a:off x="2400998" y="2106848"/>
              <a:ext cx="309350" cy="242915"/>
            </a:xfrm>
            <a:prstGeom prst="line">
              <a:avLst/>
            </a:prstGeom>
            <a:ln w="57150">
              <a:solidFill>
                <a:srgbClr val="FFE6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線接點 96"/>
            <p:cNvCxnSpPr/>
            <p:nvPr/>
          </p:nvCxnSpPr>
          <p:spPr>
            <a:xfrm flipH="1">
              <a:off x="2459696" y="2114787"/>
              <a:ext cx="471163" cy="392156"/>
            </a:xfrm>
            <a:prstGeom prst="line">
              <a:avLst/>
            </a:prstGeom>
            <a:ln w="57150">
              <a:solidFill>
                <a:srgbClr val="FFE6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接點 97"/>
            <p:cNvCxnSpPr/>
            <p:nvPr/>
          </p:nvCxnSpPr>
          <p:spPr>
            <a:xfrm flipH="1">
              <a:off x="2542189" y="2121138"/>
              <a:ext cx="607594" cy="525521"/>
            </a:xfrm>
            <a:prstGeom prst="line">
              <a:avLst/>
            </a:prstGeom>
            <a:ln w="57150">
              <a:solidFill>
                <a:srgbClr val="FFE6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線接點 98"/>
            <p:cNvCxnSpPr/>
            <p:nvPr/>
          </p:nvCxnSpPr>
          <p:spPr>
            <a:xfrm flipH="1">
              <a:off x="2631028" y="2113199"/>
              <a:ext cx="796378" cy="695403"/>
            </a:xfrm>
            <a:prstGeom prst="line">
              <a:avLst/>
            </a:prstGeom>
            <a:ln w="57150">
              <a:solidFill>
                <a:srgbClr val="FFE6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接點 99"/>
            <p:cNvCxnSpPr/>
            <p:nvPr/>
          </p:nvCxnSpPr>
          <p:spPr>
            <a:xfrm flipH="1">
              <a:off x="2711934" y="2141777"/>
              <a:ext cx="934396" cy="825593"/>
            </a:xfrm>
            <a:prstGeom prst="line">
              <a:avLst/>
            </a:prstGeom>
            <a:ln w="57150">
              <a:solidFill>
                <a:srgbClr val="FFE6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接點 100"/>
            <p:cNvCxnSpPr/>
            <p:nvPr/>
          </p:nvCxnSpPr>
          <p:spPr>
            <a:xfrm flipH="1">
              <a:off x="2827743" y="2121138"/>
              <a:ext cx="1124764" cy="1014526"/>
            </a:xfrm>
            <a:prstGeom prst="line">
              <a:avLst/>
            </a:prstGeom>
            <a:ln w="57150">
              <a:solidFill>
                <a:srgbClr val="FFE6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接點 101"/>
            <p:cNvCxnSpPr/>
            <p:nvPr/>
          </p:nvCxnSpPr>
          <p:spPr>
            <a:xfrm flipH="1">
              <a:off x="2995902" y="2133839"/>
              <a:ext cx="1232640" cy="1135190"/>
            </a:xfrm>
            <a:prstGeom prst="line">
              <a:avLst/>
            </a:prstGeom>
            <a:ln w="57150">
              <a:solidFill>
                <a:srgbClr val="FFE6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線接點 102"/>
            <p:cNvCxnSpPr/>
            <p:nvPr/>
          </p:nvCxnSpPr>
          <p:spPr>
            <a:xfrm flipH="1">
              <a:off x="3154543" y="2141777"/>
              <a:ext cx="1313547" cy="1273318"/>
            </a:xfrm>
            <a:prstGeom prst="line">
              <a:avLst/>
            </a:prstGeom>
            <a:ln w="57150">
              <a:solidFill>
                <a:srgbClr val="FFE6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線接點 103"/>
            <p:cNvCxnSpPr/>
            <p:nvPr/>
          </p:nvCxnSpPr>
          <p:spPr>
            <a:xfrm flipH="1">
              <a:off x="3314770" y="2391043"/>
              <a:ext cx="1199326" cy="1144716"/>
            </a:xfrm>
            <a:prstGeom prst="line">
              <a:avLst/>
            </a:prstGeom>
            <a:ln w="57150">
              <a:solidFill>
                <a:srgbClr val="FFE6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線接點 104"/>
            <p:cNvCxnSpPr/>
            <p:nvPr/>
          </p:nvCxnSpPr>
          <p:spPr>
            <a:xfrm flipH="1">
              <a:off x="3471825" y="2927678"/>
              <a:ext cx="756717" cy="709692"/>
            </a:xfrm>
            <a:prstGeom prst="line">
              <a:avLst/>
            </a:prstGeom>
            <a:ln w="57150">
              <a:solidFill>
                <a:srgbClr val="FFE6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向下箭號 105"/>
          <p:cNvSpPr/>
          <p:nvPr/>
        </p:nvSpPr>
        <p:spPr>
          <a:xfrm rot="19298196">
            <a:off x="3840164" y="1949450"/>
            <a:ext cx="528637" cy="127635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zh-TW" altLang="en-US" sz="1425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需求量增加</a:t>
            </a:r>
          </a:p>
        </p:txBody>
      </p:sp>
      <p:grpSp>
        <p:nvGrpSpPr>
          <p:cNvPr id="107" name="群組 106"/>
          <p:cNvGrpSpPr>
            <a:grpSpLocks/>
          </p:cNvGrpSpPr>
          <p:nvPr/>
        </p:nvGrpSpPr>
        <p:grpSpPr bwMode="auto">
          <a:xfrm>
            <a:off x="5921375" y="1944689"/>
            <a:ext cx="1762125" cy="855553"/>
            <a:chOff x="4778130" y="2067749"/>
            <a:chExt cx="1762370" cy="855952"/>
          </a:xfrm>
        </p:grpSpPr>
        <p:sp>
          <p:nvSpPr>
            <p:cNvPr id="108" name="圓角矩形圖說文字 107"/>
            <p:cNvSpPr/>
            <p:nvPr/>
          </p:nvSpPr>
          <p:spPr>
            <a:xfrm>
              <a:off x="4778130" y="2067749"/>
              <a:ext cx="1762370" cy="855952"/>
            </a:xfrm>
            <a:prstGeom prst="wedgeRoundRectCallout">
              <a:avLst>
                <a:gd name="adj1" fmla="val -129760"/>
                <a:gd name="adj2" fmla="val 3455"/>
                <a:gd name="adj3" fmla="val 16667"/>
              </a:avLst>
            </a:prstGeom>
            <a:solidFill>
              <a:srgbClr val="FFE6A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zh-TW" altLang="en-US" sz="1575" b="1" dirty="0">
                  <a:solidFill>
                    <a:srgbClr val="F1594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供過於求　過剩</a:t>
              </a:r>
            </a:p>
            <a:p>
              <a:pPr algn="ctr">
                <a:defRPr/>
              </a:pPr>
              <a:r>
                <a:rPr lang="zh-TW" altLang="en-US" sz="1425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供給量</a:t>
              </a:r>
              <a:r>
                <a:rPr lang="zh-TW" altLang="en-US" sz="1425" b="1" dirty="0">
                  <a:solidFill>
                    <a:srgbClr val="F1594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大於</a:t>
              </a:r>
              <a:r>
                <a:rPr lang="zh-TW" altLang="en-US" sz="1425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需求量，價格下降。</a:t>
              </a:r>
              <a:r>
                <a:rPr lang="en-US" altLang="zh-TW" sz="1425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endParaRPr lang="zh-TW" altLang="en-US" sz="3975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9" name="向右箭號 108"/>
            <p:cNvSpPr/>
            <p:nvPr/>
          </p:nvSpPr>
          <p:spPr>
            <a:xfrm>
              <a:off x="5743464" y="2186867"/>
              <a:ext cx="181000" cy="187412"/>
            </a:xfrm>
            <a:prstGeom prst="rightArrow">
              <a:avLst/>
            </a:prstGeom>
            <a:solidFill>
              <a:srgbClr val="F159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 sz="135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10" name="向下箭號 109"/>
          <p:cNvSpPr/>
          <p:nvPr/>
        </p:nvSpPr>
        <p:spPr>
          <a:xfrm rot="2261037">
            <a:off x="4872039" y="1952626"/>
            <a:ext cx="530225" cy="1274763"/>
          </a:xfrm>
          <a:prstGeom prst="downArrow">
            <a:avLst/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zh-TW" altLang="en-US" sz="1425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供給量減少</a:t>
            </a:r>
          </a:p>
        </p:txBody>
      </p:sp>
      <p:cxnSp>
        <p:nvCxnSpPr>
          <p:cNvPr id="111" name="直線接點 110"/>
          <p:cNvCxnSpPr/>
          <p:nvPr/>
        </p:nvCxnSpPr>
        <p:spPr>
          <a:xfrm>
            <a:off x="2665414" y="3900489"/>
            <a:ext cx="3054350" cy="4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矩形 111"/>
          <p:cNvSpPr/>
          <p:nvPr/>
        </p:nvSpPr>
        <p:spPr>
          <a:xfrm>
            <a:off x="2222501" y="3703639"/>
            <a:ext cx="458788" cy="369330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pPr>
              <a:defRPr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</a:t>
            </a:r>
            <a:r>
              <a:rPr lang="en-US" altLang="zh-TW" sz="1425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</a:p>
        </p:txBody>
      </p:sp>
      <p:sp>
        <p:nvSpPr>
          <p:cNvPr id="113" name="左中括弧 112"/>
          <p:cNvSpPr/>
          <p:nvPr/>
        </p:nvSpPr>
        <p:spPr>
          <a:xfrm rot="5400000">
            <a:off x="3058319" y="3259932"/>
            <a:ext cx="266700" cy="985838"/>
          </a:xfrm>
          <a:prstGeom prst="leftBracket">
            <a:avLst>
              <a:gd name="adj" fmla="val 410818"/>
            </a:avLst>
          </a:prstGeom>
          <a:ln w="28575">
            <a:solidFill>
              <a:srgbClr val="256E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TW" altLang="en-US" sz="135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2719389" y="3305175"/>
            <a:ext cx="931862" cy="334705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TW" altLang="en-US" sz="1575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供給量</a:t>
            </a:r>
            <a:endParaRPr lang="en-US" altLang="zh-TW" sz="1575" b="1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5" name="左中括弧 114"/>
          <p:cNvSpPr/>
          <p:nvPr/>
        </p:nvSpPr>
        <p:spPr>
          <a:xfrm rot="16200000">
            <a:off x="4064795" y="2523332"/>
            <a:ext cx="268288" cy="3038475"/>
          </a:xfrm>
          <a:prstGeom prst="leftBracket">
            <a:avLst>
              <a:gd name="adj" fmla="val 410818"/>
            </a:avLst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TW" altLang="en-US" sz="135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3683000" y="3933826"/>
            <a:ext cx="931863" cy="323163"/>
          </a:xfrm>
          <a:prstGeom prst="rect">
            <a:avLst/>
          </a:prstGeom>
          <a:solidFill>
            <a:schemeClr val="bg1"/>
          </a:solidFill>
        </p:spPr>
        <p:txBody>
          <a:bodyPr lIns="91438" tIns="45719" rIns="91438" bIns="45719">
            <a:spAutoFit/>
          </a:bodyPr>
          <a:lstStyle/>
          <a:p>
            <a:pPr algn="ctr">
              <a:lnSpc>
                <a:spcPts val="1800"/>
              </a:lnSpc>
              <a:defRPr/>
            </a:pPr>
            <a:r>
              <a:rPr lang="zh-TW" altLang="en-US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需求量</a:t>
            </a:r>
            <a:endParaRPr lang="en-US" altLang="zh-TW" b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17" name="群組 116"/>
          <p:cNvGrpSpPr>
            <a:grpSpLocks/>
          </p:cNvGrpSpPr>
          <p:nvPr/>
        </p:nvGrpSpPr>
        <p:grpSpPr bwMode="auto">
          <a:xfrm>
            <a:off x="5942014" y="2887661"/>
            <a:ext cx="1762125" cy="881092"/>
            <a:chOff x="4778130" y="2067749"/>
            <a:chExt cx="1762370" cy="882200"/>
          </a:xfrm>
          <a:solidFill>
            <a:schemeClr val="accent1"/>
          </a:solidFill>
          <a:effectLst/>
        </p:grpSpPr>
        <p:sp>
          <p:nvSpPr>
            <p:cNvPr id="118" name="圓角矩形圖說文字 117"/>
            <p:cNvSpPr/>
            <p:nvPr/>
          </p:nvSpPr>
          <p:spPr>
            <a:xfrm>
              <a:off x="4778130" y="2067749"/>
              <a:ext cx="1762370" cy="882200"/>
            </a:xfrm>
            <a:prstGeom prst="wedgeRoundRectCallout">
              <a:avLst>
                <a:gd name="adj1" fmla="val -125815"/>
                <a:gd name="adj2" fmla="val 53706"/>
                <a:gd name="adj3" fmla="val 16667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zh-TW" altLang="en-US" sz="1575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供不應求　短缺</a:t>
              </a:r>
              <a:r>
                <a:rPr lang="zh-TW" altLang="en-US" sz="1425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供給量</a:t>
              </a:r>
              <a:r>
                <a:rPr lang="zh-TW" altLang="en-US" sz="1425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小於</a:t>
              </a:r>
              <a:r>
                <a:rPr lang="zh-TW" altLang="en-US" sz="1425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需求量，價格上升。</a:t>
              </a:r>
              <a:r>
                <a:rPr lang="en-US" altLang="zh-TW" sz="1425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endParaRPr lang="zh-TW" altLang="en-US" sz="3975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9" name="向右箭號 118"/>
            <p:cNvSpPr/>
            <p:nvPr/>
          </p:nvSpPr>
          <p:spPr>
            <a:xfrm>
              <a:off x="5712502" y="2184032"/>
              <a:ext cx="181000" cy="187561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 sz="135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20" name="群組 119"/>
          <p:cNvGrpSpPr>
            <a:grpSpLocks/>
          </p:cNvGrpSpPr>
          <p:nvPr/>
        </p:nvGrpSpPr>
        <p:grpSpPr bwMode="auto">
          <a:xfrm>
            <a:off x="4152901" y="3629026"/>
            <a:ext cx="863600" cy="273050"/>
            <a:chOff x="3010529" y="3751857"/>
            <a:chExt cx="863378" cy="273907"/>
          </a:xfrm>
        </p:grpSpPr>
        <p:cxnSp>
          <p:nvCxnSpPr>
            <p:cNvPr id="121" name="直線接點 120"/>
            <p:cNvCxnSpPr/>
            <p:nvPr/>
          </p:nvCxnSpPr>
          <p:spPr>
            <a:xfrm flipH="1">
              <a:off x="3010529" y="3891995"/>
              <a:ext cx="111096" cy="125807"/>
            </a:xfrm>
            <a:prstGeom prst="line">
              <a:avLst/>
            </a:prstGeom>
            <a:ln w="57150">
              <a:solidFill>
                <a:srgbClr val="FF495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線接點 121"/>
            <p:cNvCxnSpPr/>
            <p:nvPr/>
          </p:nvCxnSpPr>
          <p:spPr>
            <a:xfrm flipH="1">
              <a:off x="3170826" y="3751857"/>
              <a:ext cx="245999" cy="267537"/>
            </a:xfrm>
            <a:prstGeom prst="line">
              <a:avLst/>
            </a:prstGeom>
            <a:ln w="57150">
              <a:solidFill>
                <a:srgbClr val="FF495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線接點 122"/>
            <p:cNvCxnSpPr/>
            <p:nvPr/>
          </p:nvCxnSpPr>
          <p:spPr>
            <a:xfrm flipH="1">
              <a:off x="3369212" y="3755042"/>
              <a:ext cx="239651" cy="270722"/>
            </a:xfrm>
            <a:prstGeom prst="line">
              <a:avLst/>
            </a:prstGeom>
            <a:ln w="57150">
              <a:solidFill>
                <a:srgbClr val="FF495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線接點 123"/>
            <p:cNvCxnSpPr/>
            <p:nvPr/>
          </p:nvCxnSpPr>
          <p:spPr>
            <a:xfrm flipH="1">
              <a:off x="3604101" y="3826704"/>
              <a:ext cx="133316" cy="183135"/>
            </a:xfrm>
            <a:prstGeom prst="line">
              <a:avLst/>
            </a:prstGeom>
            <a:ln w="57150">
              <a:solidFill>
                <a:srgbClr val="FF495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線接點 124"/>
            <p:cNvCxnSpPr/>
            <p:nvPr/>
          </p:nvCxnSpPr>
          <p:spPr>
            <a:xfrm flipH="1">
              <a:off x="3791378" y="3895180"/>
              <a:ext cx="82529" cy="121029"/>
            </a:xfrm>
            <a:prstGeom prst="line">
              <a:avLst/>
            </a:prstGeom>
            <a:ln w="57150">
              <a:solidFill>
                <a:srgbClr val="FF495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群組 125"/>
          <p:cNvGrpSpPr>
            <a:grpSpLocks/>
          </p:cNvGrpSpPr>
          <p:nvPr/>
        </p:nvGrpSpPr>
        <p:grpSpPr bwMode="auto">
          <a:xfrm>
            <a:off x="4794249" y="3305176"/>
            <a:ext cx="974734" cy="528638"/>
            <a:chOff x="3849969" y="3444150"/>
            <a:chExt cx="974106" cy="529557"/>
          </a:xfrm>
        </p:grpSpPr>
        <p:sp>
          <p:nvSpPr>
            <p:cNvPr id="127" name="向上箭號 126"/>
            <p:cNvSpPr/>
            <p:nvPr/>
          </p:nvSpPr>
          <p:spPr>
            <a:xfrm rot="17022084">
              <a:off x="4026231" y="3267888"/>
              <a:ext cx="529557" cy="882081"/>
            </a:xfrm>
            <a:prstGeom prst="upArrow">
              <a:avLst>
                <a:gd name="adj1" fmla="val 43615"/>
                <a:gd name="adj2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 sz="1425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 rot="889384">
              <a:off x="3870583" y="3580523"/>
              <a:ext cx="953492" cy="2774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TW" altLang="en-US" sz="1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需求量減少</a:t>
              </a:r>
            </a:p>
          </p:txBody>
        </p:sp>
      </p:grpSp>
      <p:grpSp>
        <p:nvGrpSpPr>
          <p:cNvPr id="129" name="群組 128"/>
          <p:cNvGrpSpPr>
            <a:grpSpLocks/>
          </p:cNvGrpSpPr>
          <p:nvPr/>
        </p:nvGrpSpPr>
        <p:grpSpPr bwMode="auto">
          <a:xfrm>
            <a:off x="3573454" y="3338514"/>
            <a:ext cx="954107" cy="528637"/>
            <a:chOff x="2361750" y="3433998"/>
            <a:chExt cx="954127" cy="529557"/>
          </a:xfrm>
          <a:solidFill>
            <a:srgbClr val="256EFF"/>
          </a:solidFill>
        </p:grpSpPr>
        <p:sp>
          <p:nvSpPr>
            <p:cNvPr id="130" name="向上箭號 129"/>
            <p:cNvSpPr/>
            <p:nvPr/>
          </p:nvSpPr>
          <p:spPr>
            <a:xfrm rot="4269054">
              <a:off x="2599437" y="3269349"/>
              <a:ext cx="529557" cy="858855"/>
            </a:xfrm>
            <a:prstGeom prst="upArrow">
              <a:avLst>
                <a:gd name="adj1" fmla="val 43379"/>
                <a:gd name="adj2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 sz="1425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 rot="20563440">
              <a:off x="2361750" y="3572127"/>
              <a:ext cx="954127" cy="2774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TW" altLang="en-US" sz="1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供給量增加</a:t>
              </a:r>
            </a:p>
          </p:txBody>
        </p:sp>
      </p:grpSp>
      <p:grpSp>
        <p:nvGrpSpPr>
          <p:cNvPr id="132" name="群組 131"/>
          <p:cNvGrpSpPr>
            <a:grpSpLocks/>
          </p:cNvGrpSpPr>
          <p:nvPr/>
        </p:nvGrpSpPr>
        <p:grpSpPr bwMode="auto">
          <a:xfrm>
            <a:off x="1363663" y="4140200"/>
            <a:ext cx="1236662" cy="731838"/>
            <a:chOff x="449476" y="1935445"/>
            <a:chExt cx="1236100" cy="731676"/>
          </a:xfrm>
          <a:effectLst/>
        </p:grpSpPr>
        <p:sp>
          <p:nvSpPr>
            <p:cNvPr id="133" name="橢圓形圖說文字 132"/>
            <p:cNvSpPr/>
            <p:nvPr/>
          </p:nvSpPr>
          <p:spPr>
            <a:xfrm>
              <a:off x="449476" y="1935445"/>
              <a:ext cx="1236100" cy="731676"/>
            </a:xfrm>
            <a:prstGeom prst="wedgeEllipseCallout">
              <a:avLst>
                <a:gd name="adj1" fmla="val 30727"/>
                <a:gd name="adj2" fmla="val -70786"/>
              </a:avLst>
            </a:prstGeom>
            <a:solidFill>
              <a:srgbClr val="FFC000"/>
            </a:solidFill>
            <a:ln>
              <a:solidFill>
                <a:srgbClr val="F9C22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 sz="135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578005" y="2040197"/>
              <a:ext cx="980629" cy="5538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TW" altLang="en-US" sz="1425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價格為</a:t>
              </a:r>
              <a:endParaRPr lang="en-US" altLang="zh-TW" sz="1425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defRPr/>
              </a:pPr>
              <a:r>
                <a:rPr lang="en-US" altLang="zh-TW" sz="1575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P</a:t>
              </a:r>
              <a:r>
                <a:rPr lang="en-US" altLang="zh-TW" sz="1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zh-TW" altLang="en-US" sz="1425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</a:t>
              </a:r>
              <a:endParaRPr lang="en-US" altLang="zh-TW" sz="1425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35" name="橢圓 134"/>
          <p:cNvSpPr/>
          <p:nvPr/>
        </p:nvSpPr>
        <p:spPr>
          <a:xfrm>
            <a:off x="4560889" y="3433764"/>
            <a:ext cx="169862" cy="16986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TW" altLang="en-US" sz="135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6" name="文字方塊 135"/>
          <p:cNvSpPr txBox="1"/>
          <p:nvPr/>
        </p:nvSpPr>
        <p:spPr>
          <a:xfrm>
            <a:off x="4122738" y="3076575"/>
            <a:ext cx="1022350" cy="334705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TW" altLang="en-US" sz="1575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市場均衡</a:t>
            </a:r>
          </a:p>
        </p:txBody>
      </p:sp>
      <p:cxnSp>
        <p:nvCxnSpPr>
          <p:cNvPr id="137" name="直線接點 136"/>
          <p:cNvCxnSpPr/>
          <p:nvPr/>
        </p:nvCxnSpPr>
        <p:spPr>
          <a:xfrm>
            <a:off x="4651375" y="3586164"/>
            <a:ext cx="7938" cy="681037"/>
          </a:xfrm>
          <a:prstGeom prst="line">
            <a:avLst/>
          </a:prstGeom>
          <a:ln w="571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線接點 137"/>
          <p:cNvCxnSpPr/>
          <p:nvPr/>
        </p:nvCxnSpPr>
        <p:spPr>
          <a:xfrm flipH="1">
            <a:off x="2670175" y="3533776"/>
            <a:ext cx="1987550" cy="15875"/>
          </a:xfrm>
          <a:prstGeom prst="line">
            <a:avLst/>
          </a:prstGeom>
          <a:ln w="571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矩形 138"/>
          <p:cNvSpPr/>
          <p:nvPr/>
        </p:nvSpPr>
        <p:spPr>
          <a:xfrm>
            <a:off x="2227264" y="3322638"/>
            <a:ext cx="458787" cy="369330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</a:t>
            </a:r>
            <a:endParaRPr lang="en-US" altLang="zh-TW" sz="1425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4491038" y="4251325"/>
            <a:ext cx="458787" cy="369330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endParaRPr lang="en-US" altLang="zh-TW" sz="1425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1" name="矩形圖說文字 140"/>
          <p:cNvSpPr/>
          <p:nvPr/>
        </p:nvSpPr>
        <p:spPr>
          <a:xfrm>
            <a:off x="2148567" y="2160588"/>
            <a:ext cx="389846" cy="1058862"/>
          </a:xfrm>
          <a:prstGeom prst="wedgeRectCallout">
            <a:avLst>
              <a:gd name="adj1" fmla="val 19973"/>
              <a:gd name="adj2" fmla="val 6603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lIns="91438" tIns="45719" rIns="91438" bIns="45719">
            <a:spAutoFit/>
          </a:bodyPr>
          <a:lstStyle/>
          <a:p>
            <a:pPr algn="ctr">
              <a:lnSpc>
                <a:spcPts val="1600"/>
              </a:lnSpc>
              <a:defRPr/>
            </a:pPr>
            <a:r>
              <a:rPr lang="zh-TW" altLang="en-US" sz="1575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均衡價格</a:t>
            </a:r>
          </a:p>
        </p:txBody>
      </p:sp>
      <p:sp>
        <p:nvSpPr>
          <p:cNvPr id="142" name="矩形圖說文字 141"/>
          <p:cNvSpPr/>
          <p:nvPr/>
        </p:nvSpPr>
        <p:spPr>
          <a:xfrm>
            <a:off x="5032375" y="4313239"/>
            <a:ext cx="1003300" cy="297515"/>
          </a:xfrm>
          <a:prstGeom prst="wedgeRectCallout">
            <a:avLst>
              <a:gd name="adj1" fmla="val -70077"/>
              <a:gd name="adj2" fmla="val -2023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>
            <a:spAutoFit/>
          </a:bodyPr>
          <a:lstStyle/>
          <a:p>
            <a:pPr algn="ctr">
              <a:lnSpc>
                <a:spcPts val="1600"/>
              </a:lnSpc>
              <a:defRPr/>
            </a:pPr>
            <a:r>
              <a:rPr lang="zh-TW" altLang="en-US" sz="1575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均衡數量</a:t>
            </a:r>
          </a:p>
        </p:txBody>
      </p:sp>
    </p:spTree>
    <p:extLst>
      <p:ext uri="{BB962C8B-B14F-4D97-AF65-F5344CB8AC3E}">
        <p14:creationId xmlns:p14="http://schemas.microsoft.com/office/powerpoint/2010/main" val="41631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"/>
                            </p:stCondLst>
                            <p:childTnLst>
                              <p:par>
                                <p:cTn id="4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"/>
                            </p:stCondLst>
                            <p:childTnLst>
                              <p:par>
                                <p:cTn id="5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"/>
                            </p:stCondLst>
                            <p:childTnLst>
                              <p:par>
                                <p:cTn id="10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8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"/>
                            </p:stCondLst>
                            <p:childTnLst>
                              <p:par>
                                <p:cTn id="1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7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5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0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50"/>
                            </p:stCondLst>
                            <p:childTnLst>
                              <p:par>
                                <p:cTn id="1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750"/>
                            </p:stCondLst>
                            <p:childTnLst>
                              <p:par>
                                <p:cTn id="178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7" grpId="0"/>
      <p:bldP spid="91" grpId="0" animBg="1"/>
      <p:bldP spid="92" grpId="0" animBg="1"/>
      <p:bldP spid="93" grpId="0" animBg="1"/>
      <p:bldP spid="94" grpId="0"/>
      <p:bldP spid="106" grpId="0" animBg="1"/>
      <p:bldP spid="110" grpId="0" animBg="1"/>
      <p:bldP spid="112" grpId="0"/>
      <p:bldP spid="113" grpId="0" animBg="1"/>
      <p:bldP spid="114" grpId="0"/>
      <p:bldP spid="115" grpId="0" animBg="1"/>
      <p:bldP spid="116" grpId="0" animBg="1"/>
      <p:bldP spid="135" grpId="0" animBg="1"/>
      <p:bldP spid="136" grpId="0"/>
      <p:bldP spid="136" grpId="1"/>
      <p:bldP spid="139" grpId="0"/>
      <p:bldP spid="140" grpId="0"/>
      <p:bldP spid="141" grpId="0" animBg="1"/>
      <p:bldP spid="1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BC58759C-6B6D-9A4B-8816-8E9052FB75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p.90</a:t>
            </a:r>
            <a:r>
              <a:rPr lang="zh-TW" altLang="en-US" dirty="0"/>
              <a:t>　壹、勞動市場的薪資如何決定</a:t>
            </a:r>
            <a:r>
              <a:rPr lang="zh-TW" altLang="en-US" dirty="0" smtClean="0"/>
              <a:t>的</a:t>
            </a:r>
            <a:r>
              <a:rPr lang="zh-TW" altLang="en-US" dirty="0"/>
              <a:t>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53639BE-3746-3C45-A142-22F784DB0DC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rgbClr val="256EFF"/>
                </a:solidFill>
              </a:rPr>
              <a:t>供給與需求</a:t>
            </a:r>
          </a:p>
          <a:p>
            <a:endParaRPr kumimoji="1" lang="zh-TW" alt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5868144" y="1923678"/>
            <a:ext cx="2520280" cy="2970693"/>
            <a:chOff x="5868144" y="1923678"/>
            <a:chExt cx="2520280" cy="2970693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5B7572EC-CBDE-1147-9525-DB13096C7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1953" y="1923678"/>
              <a:ext cx="2313980" cy="234050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31C26BC-B3B2-F44D-84F7-13DCBB8CD177}"/>
                </a:ext>
              </a:extLst>
            </p:cNvPr>
            <p:cNvSpPr/>
            <p:nvPr/>
          </p:nvSpPr>
          <p:spPr>
            <a:xfrm>
              <a:off x="5868144" y="4248040"/>
              <a:ext cx="252028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hangingPunct="0"/>
              <a:r>
                <a:rPr lang="zh-TW" altLang="zh-TW" spc="-1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生產者想賣漢堡，願意用</a:t>
              </a:r>
              <a:r>
                <a:rPr lang="en-US" altLang="zh-TW" spc="-1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120</a:t>
              </a:r>
              <a:r>
                <a:rPr lang="zh-TW" altLang="zh-TW" spc="-1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元價格</a:t>
              </a:r>
              <a:r>
                <a:rPr lang="zh-TW" altLang="zh-TW" spc="-1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賣出</a:t>
              </a:r>
              <a:r>
                <a:rPr lang="zh-TW" altLang="en-US" spc="-1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zh-TW" spc="-1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供給</a:t>
              </a:r>
              <a:r>
                <a:rPr lang="zh-TW" altLang="en-US" spc="-1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）</a:t>
              </a:r>
              <a:endParaRPr lang="zh-TW" altLang="zh-TW" spc="-15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BB9E4E48-D3D3-1746-86D0-9FFFBA2A6ECA}"/>
              </a:ext>
            </a:extLst>
          </p:cNvPr>
          <p:cNvSpPr/>
          <p:nvPr/>
        </p:nvSpPr>
        <p:spPr>
          <a:xfrm>
            <a:off x="3177170" y="2564199"/>
            <a:ext cx="2762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此時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的漢堡價格剛好達到市場均衡，消費者和生產者都很開心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向右箭號 3"/>
          <p:cNvSpPr/>
          <p:nvPr/>
        </p:nvSpPr>
        <p:spPr>
          <a:xfrm>
            <a:off x="3491880" y="4227934"/>
            <a:ext cx="2232248" cy="360040"/>
          </a:xfrm>
          <a:prstGeom prst="rightArrow">
            <a:avLst/>
          </a:prstGeom>
          <a:solidFill>
            <a:srgbClr val="256E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向右箭號 10"/>
          <p:cNvSpPr/>
          <p:nvPr/>
        </p:nvSpPr>
        <p:spPr>
          <a:xfrm flipH="1">
            <a:off x="3419872" y="3795886"/>
            <a:ext cx="2232248" cy="360040"/>
          </a:xfrm>
          <a:prstGeom prst="rightArrow">
            <a:avLst/>
          </a:prstGeom>
          <a:solidFill>
            <a:srgbClr val="256E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4" name="群組 13"/>
          <p:cNvGrpSpPr/>
          <p:nvPr/>
        </p:nvGrpSpPr>
        <p:grpSpPr>
          <a:xfrm>
            <a:off x="683568" y="2355726"/>
            <a:ext cx="2664296" cy="2551629"/>
            <a:chOff x="683568" y="2355726"/>
            <a:chExt cx="2664296" cy="2551629"/>
          </a:xfrm>
        </p:grpSpPr>
        <p:pic>
          <p:nvPicPr>
            <p:cNvPr id="13" name="內容版面配置區 5">
              <a:extLst>
                <a:ext uri="{FF2B5EF4-FFF2-40B4-BE49-F238E27FC236}">
                  <a16:creationId xmlns:a16="http://schemas.microsoft.com/office/drawing/2014/main" id="{2F0A280A-0BDD-CD41-996B-19A2E7C6B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025" y="2355726"/>
              <a:ext cx="2209800" cy="2057400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D833F37-5560-554D-ABE5-3388720D5AED}"/>
                </a:ext>
              </a:extLst>
            </p:cNvPr>
            <p:cNvSpPr/>
            <p:nvPr/>
          </p:nvSpPr>
          <p:spPr>
            <a:xfrm>
              <a:off x="683568" y="4261024"/>
              <a:ext cx="266429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hangingPunct="0"/>
              <a:r>
                <a:rPr lang="zh-TW" altLang="zh-TW" spc="-15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消費者想吃漢堡，並願意用</a:t>
              </a:r>
              <a:r>
                <a:rPr lang="en-US" altLang="zh-TW" spc="-1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120</a:t>
              </a:r>
              <a:r>
                <a:rPr lang="zh-TW" altLang="zh-TW" spc="-15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元價格</a:t>
              </a:r>
              <a:r>
                <a:rPr lang="zh-TW" altLang="zh-TW" spc="-15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購買</a:t>
              </a:r>
              <a:r>
                <a:rPr lang="zh-TW" altLang="en-US" spc="-1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zh-TW" spc="-15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需求</a:t>
              </a:r>
              <a:r>
                <a:rPr lang="zh-TW" altLang="en-US" spc="-1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）</a:t>
              </a:r>
              <a:endParaRPr lang="en-US" altLang="zh-TW" spc="-15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510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p.90</a:t>
            </a:r>
            <a:r>
              <a:rPr lang="zh-TW" altLang="en-US" dirty="0" smtClean="0"/>
              <a:t>～</a:t>
            </a:r>
            <a:r>
              <a:rPr lang="en-US" altLang="zh-TW" dirty="0" smtClean="0"/>
              <a:t>91</a:t>
            </a:r>
            <a:r>
              <a:rPr lang="zh-TW" altLang="en-US" dirty="0"/>
              <a:t>　 </a:t>
            </a:r>
            <a:r>
              <a:rPr lang="zh-TW" altLang="en-US" dirty="0" smtClean="0"/>
              <a:t>壹</a:t>
            </a:r>
            <a:r>
              <a:rPr lang="zh-TW" altLang="en-US" dirty="0"/>
              <a:t>、勞動市場的薪資如何決定</a:t>
            </a:r>
            <a:r>
              <a:rPr lang="zh-TW" altLang="en-US" dirty="0" smtClean="0"/>
              <a:t>的？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二、勞動市場的薪資是如何決定的呢？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9792" y="2090554"/>
            <a:ext cx="3806459" cy="2855987"/>
          </a:xfrm>
        </p:spPr>
      </p:pic>
    </p:spTree>
    <p:extLst>
      <p:ext uri="{BB962C8B-B14F-4D97-AF65-F5344CB8AC3E}">
        <p14:creationId xmlns:p14="http://schemas.microsoft.com/office/powerpoint/2010/main" val="315734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1ACE8064-3F7B-DF46-A3FC-B9DE7CF9E5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/>
              <a:t>p.90</a:t>
            </a:r>
            <a:r>
              <a:rPr lang="zh-TW" altLang="en-US" dirty="0"/>
              <a:t>～</a:t>
            </a:r>
            <a:r>
              <a:rPr lang="en-US" altLang="zh-TW" dirty="0"/>
              <a:t>91 </a:t>
            </a:r>
            <a:r>
              <a:rPr lang="zh-TW" altLang="en-US" dirty="0"/>
              <a:t>　壹、勞動市場的</a:t>
            </a:r>
            <a:r>
              <a:rPr lang="zh-TW" altLang="en-US" dirty="0" smtClean="0"/>
              <a:t>薪資如何</a:t>
            </a:r>
            <a:r>
              <a:rPr lang="zh-TW" altLang="en-US" dirty="0"/>
              <a:t>決定</a:t>
            </a:r>
            <a:r>
              <a:rPr lang="zh-TW" altLang="en-US" dirty="0" smtClean="0"/>
              <a:t>的？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FD32FC8-D49A-1945-A96A-8DA615B85D5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二、勞動市場的薪資是如何決定的呢？</a:t>
            </a:r>
          </a:p>
          <a:p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8841C4C-FBC1-594D-993A-7B78F595F0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以勞動市場為例：</a:t>
            </a:r>
            <a:endParaRPr lang="en-US" altLang="zh-TW" dirty="0"/>
          </a:p>
          <a:p>
            <a:pPr algn="just" hangingPunct="0"/>
            <a:r>
              <a:rPr lang="zh-TW" altLang="zh-TW" dirty="0" smtClean="0"/>
              <a:t>市場</a:t>
            </a:r>
            <a:r>
              <a:rPr lang="zh-TW" altLang="zh-TW" dirty="0"/>
              <a:t>上勞動力的</a:t>
            </a:r>
            <a:r>
              <a:rPr lang="zh-TW" altLang="zh-TW" dirty="0" smtClean="0"/>
              <a:t>價格</a:t>
            </a:r>
            <a:r>
              <a:rPr lang="zh-TW" altLang="en-US" dirty="0"/>
              <a:t>愈</a:t>
            </a:r>
            <a:r>
              <a:rPr lang="zh-TW" altLang="zh-TW" dirty="0" smtClean="0"/>
              <a:t>高</a:t>
            </a:r>
            <a:r>
              <a:rPr lang="zh-TW" altLang="zh-TW" dirty="0"/>
              <a:t>，廠商為減少成本，就會減少僱用勞工，勞動力的</a:t>
            </a:r>
            <a:r>
              <a:rPr lang="zh-TW" altLang="zh-TW" dirty="0" smtClean="0"/>
              <a:t>價格</a:t>
            </a:r>
            <a:r>
              <a:rPr lang="zh-TW" altLang="en-US" dirty="0"/>
              <a:t>愈</a:t>
            </a:r>
            <a:r>
              <a:rPr lang="zh-TW" altLang="zh-TW" dirty="0" smtClean="0"/>
              <a:t>低</a:t>
            </a:r>
            <a:r>
              <a:rPr lang="zh-TW" altLang="zh-TW" dirty="0"/>
              <a:t>，廠商則會願意增加僱用勞工。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3507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37F3DDE-0CDF-5E43-900F-BBF13A37E5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/>
              <a:t>p.90</a:t>
            </a:r>
            <a:r>
              <a:rPr lang="zh-TW" altLang="en-US" dirty="0"/>
              <a:t>～</a:t>
            </a:r>
            <a:r>
              <a:rPr lang="en-US" altLang="zh-TW" dirty="0"/>
              <a:t>91 </a:t>
            </a:r>
            <a:r>
              <a:rPr lang="zh-TW" altLang="en-US" dirty="0"/>
              <a:t>　壹、勞動市場的薪資如何決定</a:t>
            </a:r>
            <a:r>
              <a:rPr lang="zh-TW" altLang="en-US" dirty="0" smtClean="0"/>
              <a:t>的？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615C2E-5D0B-2947-A118-A44A483C2B0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二、勞動市場的薪資是如何決定的呢？</a:t>
            </a:r>
          </a:p>
          <a:p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71BD6FA-BA98-0A42-8F6B-278BCD6B53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>
            <a:normAutofit/>
          </a:bodyPr>
          <a:lstStyle/>
          <a:p>
            <a:pPr algn="just"/>
            <a:r>
              <a:rPr kumimoji="1" lang="zh-TW" altLang="en-US" dirty="0" smtClean="0"/>
              <a:t>市場</a:t>
            </a:r>
            <a:r>
              <a:rPr kumimoji="1" lang="zh-TW" altLang="en-US" dirty="0"/>
              <a:t>上勞動力的</a:t>
            </a:r>
            <a:r>
              <a:rPr kumimoji="1" lang="zh-TW" altLang="en-US" dirty="0" smtClean="0"/>
              <a:t>價格</a:t>
            </a:r>
            <a:r>
              <a:rPr lang="zh-TW" altLang="en-US" dirty="0"/>
              <a:t>愈</a:t>
            </a:r>
            <a:r>
              <a:rPr kumimoji="1" lang="zh-TW" altLang="en-US" dirty="0" smtClean="0"/>
              <a:t>高</a:t>
            </a:r>
            <a:r>
              <a:rPr kumimoji="1" lang="zh-TW" altLang="en-US" dirty="0"/>
              <a:t>，勞工會願意投入職場工作，或增加工作時數，市場上勞動供給量因而增加，勞動力</a:t>
            </a:r>
            <a:r>
              <a:rPr kumimoji="1" lang="zh-TW" altLang="en-US" dirty="0" smtClean="0"/>
              <a:t>價格</a:t>
            </a:r>
            <a:r>
              <a:rPr lang="zh-TW" altLang="en-US" dirty="0"/>
              <a:t>愈</a:t>
            </a:r>
            <a:r>
              <a:rPr kumimoji="1" lang="zh-TW" altLang="en-US" dirty="0" smtClean="0"/>
              <a:t>低</a:t>
            </a:r>
            <a:r>
              <a:rPr kumimoji="1" lang="zh-TW" altLang="en-US" dirty="0"/>
              <a:t>，勞工則不願意投入職場。</a:t>
            </a:r>
          </a:p>
          <a:p>
            <a:pPr algn="just"/>
            <a:endParaRPr kumimoji="1" lang="zh-TW" altLang="en-US" dirty="0"/>
          </a:p>
          <a:p>
            <a:pPr algn="just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889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37F3DDE-0CDF-5E43-900F-BBF13A37E5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/>
              <a:t>p.90</a:t>
            </a:r>
            <a:r>
              <a:rPr lang="zh-TW" altLang="en-US" dirty="0"/>
              <a:t>～</a:t>
            </a:r>
            <a:r>
              <a:rPr lang="en-US" altLang="zh-TW" dirty="0"/>
              <a:t>91 </a:t>
            </a:r>
            <a:r>
              <a:rPr lang="zh-TW" altLang="en-US" dirty="0"/>
              <a:t>　壹、勞動市場的薪資如何決定</a:t>
            </a:r>
            <a:r>
              <a:rPr lang="zh-TW" altLang="en-US" dirty="0" smtClean="0"/>
              <a:t>的？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615C2E-5D0B-2947-A118-A44A483C2B0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二、勞動市場的薪資是如何決定的呢？</a:t>
            </a:r>
          </a:p>
          <a:p>
            <a:endParaRPr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71BD6FA-BA98-0A42-8F6B-278BCD6B53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787774"/>
          </a:xfrm>
        </p:spPr>
        <p:txBody>
          <a:bodyPr>
            <a:normAutofit/>
          </a:bodyPr>
          <a:lstStyle/>
          <a:p>
            <a:pPr marL="514350" indent="-514350" algn="just">
              <a:buFont typeface="Wingdings" pitchFamily="2" charset="2"/>
              <a:buAutoNum type="circleNumWdWhitePlain"/>
            </a:pPr>
            <a:r>
              <a:rPr kumimoji="1" lang="zh-TW" altLang="en-US" sz="3000" dirty="0" smtClean="0"/>
              <a:t>當</a:t>
            </a:r>
            <a:r>
              <a:rPr kumimoji="1" lang="zh-TW" altLang="en-US" sz="3000" dirty="0"/>
              <a:t>勞動力的價格過高時，供給數量增加，需求數量會減少→「</a:t>
            </a:r>
            <a:r>
              <a:rPr kumimoji="1" lang="zh-TW" altLang="en-US" sz="3000" b="1" dirty="0">
                <a:solidFill>
                  <a:srgbClr val="FF495C"/>
                </a:solidFill>
              </a:rPr>
              <a:t>供過於求</a:t>
            </a:r>
            <a:r>
              <a:rPr kumimoji="1" lang="zh-TW" altLang="en-US" sz="3000" dirty="0"/>
              <a:t>」</a:t>
            </a:r>
            <a:endParaRPr kumimoji="1" lang="en-US" altLang="zh-TW" sz="3000" dirty="0"/>
          </a:p>
          <a:p>
            <a:pPr marL="514350" indent="-514350" algn="just">
              <a:buFont typeface="Wingdings" pitchFamily="2" charset="2"/>
              <a:buAutoNum type="circleNumWdWhitePlain"/>
            </a:pPr>
            <a:r>
              <a:rPr kumimoji="1" lang="zh-TW" altLang="en-US" sz="3000" dirty="0"/>
              <a:t>勞動力的價格過低時，供給數量減少，需求數量增加→「</a:t>
            </a:r>
            <a:r>
              <a:rPr kumimoji="1" lang="zh-TW" altLang="en-US" sz="3000" b="1" dirty="0">
                <a:solidFill>
                  <a:srgbClr val="FF495C"/>
                </a:solidFill>
              </a:rPr>
              <a:t>供不應求</a:t>
            </a:r>
            <a:r>
              <a:rPr kumimoji="1" lang="zh-TW" altLang="en-US" sz="3000" dirty="0"/>
              <a:t>」</a:t>
            </a:r>
            <a:endParaRPr kumimoji="1" lang="en-US" altLang="zh-TW" sz="3000" dirty="0"/>
          </a:p>
          <a:p>
            <a:pPr marL="514350" indent="-514350" algn="just">
              <a:buFont typeface="Wingdings" pitchFamily="2" charset="2"/>
              <a:buAutoNum type="circleNumWdWhitePlain"/>
            </a:pPr>
            <a:r>
              <a:rPr kumimoji="1" lang="zh-TW" altLang="en-US" sz="3000" dirty="0"/>
              <a:t>供給量等於需求量時→ 「</a:t>
            </a:r>
            <a:r>
              <a:rPr kumimoji="1" lang="zh-TW" altLang="en-US" sz="3000" b="1" dirty="0">
                <a:solidFill>
                  <a:srgbClr val="FF495C"/>
                </a:solidFill>
              </a:rPr>
              <a:t>市場均衡</a:t>
            </a:r>
            <a:r>
              <a:rPr kumimoji="1" lang="zh-TW" altLang="en-US" sz="3000" dirty="0"/>
              <a:t>」。</a:t>
            </a:r>
          </a:p>
          <a:p>
            <a:pPr marL="514350" indent="-514350" algn="just">
              <a:buFont typeface="+mj-lt"/>
              <a:buAutoNum type="arabicPeriod" startAt="3"/>
            </a:pPr>
            <a:endParaRPr kumimoji="1"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67916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09CD35B7-A038-264D-A49A-BE841801E4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p.90</a:t>
            </a:r>
            <a:r>
              <a:rPr lang="zh-TW" altLang="en-US" dirty="0" smtClean="0"/>
              <a:t>～</a:t>
            </a:r>
            <a:r>
              <a:rPr lang="en-US" altLang="zh-TW" dirty="0" smtClean="0"/>
              <a:t>91</a:t>
            </a:r>
            <a:r>
              <a:rPr lang="zh-TW" altLang="en-US" dirty="0"/>
              <a:t>　</a:t>
            </a:r>
            <a:r>
              <a:rPr lang="zh-TW" altLang="en-US" dirty="0" smtClean="0"/>
              <a:t> 壹</a:t>
            </a:r>
            <a:r>
              <a:rPr lang="zh-TW" altLang="en-US" dirty="0"/>
              <a:t>、勞動市場的薪資如何決定</a:t>
            </a:r>
            <a:r>
              <a:rPr lang="zh-TW" altLang="en-US" dirty="0" smtClean="0"/>
              <a:t>的？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D99D684-A8CD-E148-8E90-C649E8EB343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二、勞動市場的薪資是如何決定的呢？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16D9F5B-47A6-624E-AEA7-1AA258D68D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3024336"/>
          </a:xfrm>
        </p:spPr>
        <p:txBody>
          <a:bodyPr>
            <a:normAutofit/>
          </a:bodyPr>
          <a:lstStyle/>
          <a:p>
            <a:pPr algn="just" hangingPunct="0"/>
            <a:r>
              <a:rPr kumimoji="1" lang="zh-TW" altLang="en-US" dirty="0" smtClean="0"/>
              <a:t>在</a:t>
            </a:r>
            <a:r>
              <a:rPr kumimoji="1" lang="zh-TW" altLang="en-US" dirty="0"/>
              <a:t>不考慮法定基本工資的情形下，家裡附近</a:t>
            </a:r>
            <a:r>
              <a:rPr kumimoji="1" lang="zh-TW" altLang="en-US" dirty="0" smtClean="0"/>
              <a:t>的飲料</a:t>
            </a:r>
            <a:r>
              <a:rPr kumimoji="1" lang="zh-TW" altLang="en-US" dirty="0"/>
              <a:t>店在</a:t>
            </a:r>
            <a:r>
              <a:rPr kumimoji="1" lang="zh-TW" altLang="en-US" dirty="0" smtClean="0"/>
              <a:t>招募</a:t>
            </a:r>
            <a:r>
              <a:rPr kumimoji="1" lang="en-US" altLang="zh-TW" dirty="0" smtClean="0"/>
              <a:t>3</a:t>
            </a:r>
            <a:r>
              <a:rPr kumimoji="1" lang="zh-TW" altLang="en-US" dirty="0" smtClean="0"/>
              <a:t>名</a:t>
            </a:r>
            <a:r>
              <a:rPr kumimoji="1" lang="zh-TW" altLang="en-US" dirty="0"/>
              <a:t>工讀生</a:t>
            </a:r>
            <a:r>
              <a:rPr kumimoji="1" lang="zh-TW" altLang="en-US" dirty="0" smtClean="0"/>
              <a:t>，負責</a:t>
            </a:r>
            <a:r>
              <a:rPr kumimoji="1" lang="zh-TW" altLang="en-US" dirty="0"/>
              <a:t>製作飲料</a:t>
            </a:r>
            <a:r>
              <a:rPr kumimoji="1" lang="zh-TW" altLang="en-US" dirty="0" smtClean="0"/>
              <a:t>、外</a:t>
            </a:r>
            <a:r>
              <a:rPr kumimoji="1" lang="zh-TW" altLang="en-US" dirty="0"/>
              <a:t>送、店面清潔等，時薪只有</a:t>
            </a:r>
            <a:r>
              <a:rPr kumimoji="1" lang="en-US" altLang="zh-TW" dirty="0"/>
              <a:t>80</a:t>
            </a:r>
            <a:r>
              <a:rPr kumimoji="1" lang="zh-TW" altLang="en-US" dirty="0"/>
              <a:t>元，你會</a:t>
            </a:r>
            <a:r>
              <a:rPr kumimoji="1" lang="zh-TW" altLang="en-US" dirty="0" smtClean="0"/>
              <a:t>有意願</a:t>
            </a:r>
            <a:r>
              <a:rPr kumimoji="1" lang="zh-TW" altLang="en-US" dirty="0"/>
              <a:t>去應徵嗎？而如果同一份工作，老闆開出</a:t>
            </a:r>
            <a:r>
              <a:rPr kumimoji="1" lang="zh-TW" altLang="en-US" dirty="0" smtClean="0"/>
              <a:t>時薪</a:t>
            </a:r>
            <a:r>
              <a:rPr kumimoji="1" lang="en-US" altLang="zh-TW" dirty="0" smtClean="0"/>
              <a:t>200</a:t>
            </a:r>
            <a:r>
              <a:rPr kumimoji="1" lang="zh-TW" altLang="en-US" dirty="0" smtClean="0"/>
              <a:t>元</a:t>
            </a:r>
            <a:r>
              <a:rPr kumimoji="1" lang="zh-TW" altLang="en-US" dirty="0"/>
              <a:t>，你的想法會改變嗎</a:t>
            </a:r>
            <a:r>
              <a:rPr kumimoji="1" lang="zh-TW" altLang="en-US" dirty="0" smtClean="0"/>
              <a:t>？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861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勞動市場</a:t>
            </a:r>
            <a:endParaRPr lang="en-US" altLang="zh-TW" dirty="0"/>
          </a:p>
          <a:p>
            <a:r>
              <a:rPr lang="zh-TW" altLang="en-US" dirty="0"/>
              <a:t>供需情形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510"/>
            <a:ext cx="6444208" cy="421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53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21E008D6-96E0-454F-9021-AED6173401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/>
              <a:t>p.90</a:t>
            </a:r>
            <a:r>
              <a:rPr lang="zh-TW" altLang="en-US" dirty="0"/>
              <a:t>～</a:t>
            </a:r>
            <a:r>
              <a:rPr lang="en-US" altLang="zh-TW" dirty="0"/>
              <a:t>91 </a:t>
            </a:r>
            <a:r>
              <a:rPr lang="zh-TW" altLang="en-US" dirty="0"/>
              <a:t>　壹、勞動市場的薪資如何決定的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9ECD275-90AC-CE40-9846-1D5DC74EDA1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二、勞動市場的薪資是如何決定的呢？</a:t>
            </a:r>
          </a:p>
          <a:p>
            <a:endParaRPr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DBA5DF8-5302-BA4F-98DA-05CEC86921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/>
          <a:p>
            <a:r>
              <a:rPr lang="zh-TW" altLang="zh-TW" dirty="0"/>
              <a:t>勞動市場的薪資由供給和需求決定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4273" y="2264552"/>
            <a:ext cx="5016103" cy="376358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4238" y="2044915"/>
            <a:ext cx="4248472" cy="318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5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/>
              <a:t>p.90</a:t>
            </a:r>
            <a:r>
              <a:rPr lang="zh-TW" altLang="en-US" dirty="0"/>
              <a:t>～</a:t>
            </a:r>
            <a:r>
              <a:rPr lang="en-US" altLang="zh-TW" dirty="0"/>
              <a:t>91 </a:t>
            </a:r>
            <a:r>
              <a:rPr lang="zh-TW" altLang="en-US" dirty="0"/>
              <a:t>　壹、勞動市場的薪資如何決定</a:t>
            </a:r>
            <a:r>
              <a:rPr lang="zh-TW" altLang="en-US" dirty="0" smtClean="0"/>
              <a:t>的？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二、勞動市場的薪資是如何決定的呢？</a:t>
            </a:r>
          </a:p>
          <a:p>
            <a:endParaRPr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279449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但</a:t>
            </a:r>
            <a:r>
              <a:rPr lang="zh-TW" altLang="zh-TW" dirty="0"/>
              <a:t>每個產業因為工作性質、專業程度等，所決定的薪資會有所不同</a:t>
            </a:r>
            <a:r>
              <a:rPr lang="zh-TW" altLang="en-US" dirty="0"/>
              <a:t>，</a:t>
            </a:r>
            <a:r>
              <a:rPr lang="zh-TW" altLang="zh-TW" b="1" dirty="0">
                <a:solidFill>
                  <a:srgbClr val="FF495C"/>
                </a:solidFill>
                <a:cs typeface="Times New Roman" panose="02020603050405020304" pitchFamily="18" charset="0"/>
              </a:rPr>
              <a:t>基於「自利」，</a:t>
            </a:r>
            <a:r>
              <a:rPr lang="zh-TW" altLang="zh-TW" b="1" dirty="0">
                <a:solidFill>
                  <a:srgbClr val="FF495C"/>
                </a:solidFill>
              </a:rPr>
              <a:t>市場會找到雙方都可以接受的結果。</a:t>
            </a:r>
            <a:endParaRPr lang="zh-TW" altLang="en-US" b="1" dirty="0">
              <a:solidFill>
                <a:srgbClr val="FF495C"/>
              </a:solidFill>
            </a:endParaRPr>
          </a:p>
          <a:p>
            <a:pPr algn="just" hangingPunct="0"/>
            <a:endParaRPr lang="zh-TW" altLang="en-US" dirty="0"/>
          </a:p>
        </p:txBody>
      </p:sp>
      <p:sp>
        <p:nvSpPr>
          <p:cNvPr id="48" name="減 4">
            <a:extLst>
              <a:ext uri="{FF2B5EF4-FFF2-40B4-BE49-F238E27FC236}">
                <a16:creationId xmlns:a16="http://schemas.microsoft.com/office/drawing/2014/main" id="{C41F137A-865D-784A-94B8-BC4664D27BA6}"/>
              </a:ext>
            </a:extLst>
          </p:cNvPr>
          <p:cNvSpPr/>
          <p:nvPr/>
        </p:nvSpPr>
        <p:spPr>
          <a:xfrm>
            <a:off x="4321210" y="3075806"/>
            <a:ext cx="4715286" cy="816633"/>
          </a:xfrm>
          <a:prstGeom prst="mathMinus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9" name="群組 48">
            <a:extLst>
              <a:ext uri="{FF2B5EF4-FFF2-40B4-BE49-F238E27FC236}">
                <a16:creationId xmlns:a16="http://schemas.microsoft.com/office/drawing/2014/main" id="{6435E951-4A9A-A143-A8E2-D01C72A5A557}"/>
              </a:ext>
            </a:extLst>
          </p:cNvPr>
          <p:cNvGrpSpPr/>
          <p:nvPr/>
        </p:nvGrpSpPr>
        <p:grpSpPr>
          <a:xfrm>
            <a:off x="5718509" y="1042358"/>
            <a:ext cx="2822582" cy="2609512"/>
            <a:chOff x="4168171" y="0"/>
            <a:chExt cx="2822582" cy="2609512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19562E65-5A4B-6245-8CA5-1F81FA7AB890}"/>
                </a:ext>
              </a:extLst>
            </p:cNvPr>
            <p:cNvSpPr/>
            <p:nvPr/>
          </p:nvSpPr>
          <p:spPr>
            <a:xfrm>
              <a:off x="4168171" y="0"/>
              <a:ext cx="2516632" cy="170621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文字方塊 50">
              <a:extLst>
                <a:ext uri="{FF2B5EF4-FFF2-40B4-BE49-F238E27FC236}">
                  <a16:creationId xmlns:a16="http://schemas.microsoft.com/office/drawing/2014/main" id="{52CB5395-F1DF-374C-8BD5-FEEC17F0FA77}"/>
                </a:ext>
              </a:extLst>
            </p:cNvPr>
            <p:cNvSpPr txBox="1"/>
            <p:nvPr/>
          </p:nvSpPr>
          <p:spPr>
            <a:xfrm>
              <a:off x="4474121" y="903299"/>
              <a:ext cx="2516632" cy="17062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2800" b="1" kern="1200" dirty="0" smtClean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工作</a:t>
              </a:r>
              <a:r>
                <a:rPr lang="en-US" altLang="zh-TW" sz="2800" b="1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2800" b="1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sz="2800" b="1" kern="1200" dirty="0" smtClean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待遇</a:t>
              </a:r>
              <a:endParaRPr lang="zh-TW" altLang="en-US" sz="2800" b="1" kern="1200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2" name="群組 51">
            <a:extLst>
              <a:ext uri="{FF2B5EF4-FFF2-40B4-BE49-F238E27FC236}">
                <a16:creationId xmlns:a16="http://schemas.microsoft.com/office/drawing/2014/main" id="{5F78DDDB-570C-374E-9BCC-28B94DE1906E}"/>
              </a:ext>
            </a:extLst>
          </p:cNvPr>
          <p:cNvGrpSpPr/>
          <p:nvPr/>
        </p:nvGrpSpPr>
        <p:grpSpPr>
          <a:xfrm>
            <a:off x="4780427" y="3702415"/>
            <a:ext cx="2516632" cy="1245599"/>
            <a:chOff x="1179671" y="2356198"/>
            <a:chExt cx="2516632" cy="1706213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775C0C9E-2FF7-2841-9EEE-DC964C5F555E}"/>
                </a:ext>
              </a:extLst>
            </p:cNvPr>
            <p:cNvSpPr/>
            <p:nvPr/>
          </p:nvSpPr>
          <p:spPr>
            <a:xfrm>
              <a:off x="1179671" y="2356198"/>
              <a:ext cx="2516632" cy="170621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文字方塊 53">
              <a:extLst>
                <a:ext uri="{FF2B5EF4-FFF2-40B4-BE49-F238E27FC236}">
                  <a16:creationId xmlns:a16="http://schemas.microsoft.com/office/drawing/2014/main" id="{E83595E9-4884-1343-A900-2D9194ED53E4}"/>
                </a:ext>
              </a:extLst>
            </p:cNvPr>
            <p:cNvSpPr txBox="1"/>
            <p:nvPr/>
          </p:nvSpPr>
          <p:spPr>
            <a:xfrm>
              <a:off x="1179671" y="2454834"/>
              <a:ext cx="2516632" cy="14103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2800" b="1" dirty="0" smtClean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薪資</a:t>
              </a:r>
              <a:r>
                <a:rPr lang="en-US" altLang="zh-TW" sz="2800" b="1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2800" b="1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sz="2800" b="1" dirty="0" smtClean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條件</a:t>
              </a:r>
              <a:endParaRPr lang="zh-TW" altLang="en-US" sz="2800" b="1" kern="1200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55" name="減 4">
            <a:extLst>
              <a:ext uri="{FF2B5EF4-FFF2-40B4-BE49-F238E27FC236}">
                <a16:creationId xmlns:a16="http://schemas.microsoft.com/office/drawing/2014/main" id="{C41F137A-865D-784A-94B8-BC4664D27BA6}"/>
              </a:ext>
            </a:extLst>
          </p:cNvPr>
          <p:cNvSpPr/>
          <p:nvPr/>
        </p:nvSpPr>
        <p:spPr>
          <a:xfrm>
            <a:off x="4228360" y="3096985"/>
            <a:ext cx="4874525" cy="816633"/>
          </a:xfrm>
          <a:prstGeom prst="mathMinus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56" name="群組 55"/>
          <p:cNvGrpSpPr/>
          <p:nvPr/>
        </p:nvGrpSpPr>
        <p:grpSpPr>
          <a:xfrm>
            <a:off x="5297518" y="2316794"/>
            <a:ext cx="1482449" cy="1021016"/>
            <a:chOff x="2350809" y="2316794"/>
            <a:chExt cx="1482449" cy="1021016"/>
          </a:xfrm>
        </p:grpSpPr>
        <p:sp>
          <p:nvSpPr>
            <p:cNvPr id="57" name="向下箭號 56">
              <a:extLst>
                <a:ext uri="{FF2B5EF4-FFF2-40B4-BE49-F238E27FC236}">
                  <a16:creationId xmlns:a16="http://schemas.microsoft.com/office/drawing/2014/main" id="{718CCD76-54B4-F349-9018-9A00EFA9FF34}"/>
                </a:ext>
              </a:extLst>
            </p:cNvPr>
            <p:cNvSpPr/>
            <p:nvPr/>
          </p:nvSpPr>
          <p:spPr>
            <a:xfrm>
              <a:off x="2350809" y="2316794"/>
              <a:ext cx="1482449" cy="1021016"/>
            </a:xfrm>
            <a:prstGeom prst="downArrow">
              <a:avLst/>
            </a:prstGeom>
            <a:solidFill>
              <a:srgbClr val="3C5A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文字方塊 57"/>
            <p:cNvSpPr txBox="1"/>
            <p:nvPr/>
          </p:nvSpPr>
          <p:spPr>
            <a:xfrm>
              <a:off x="2650644" y="2427734"/>
              <a:ext cx="942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spc="-15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勞工</a:t>
              </a:r>
            </a:p>
          </p:txBody>
        </p:sp>
      </p:grpSp>
      <p:grpSp>
        <p:nvGrpSpPr>
          <p:cNvPr id="59" name="群組 58"/>
          <p:cNvGrpSpPr/>
          <p:nvPr/>
        </p:nvGrpSpPr>
        <p:grpSpPr>
          <a:xfrm>
            <a:off x="6654613" y="3723878"/>
            <a:ext cx="1482449" cy="1027276"/>
            <a:chOff x="3707904" y="3723878"/>
            <a:chExt cx="1482449" cy="1027276"/>
          </a:xfrm>
        </p:grpSpPr>
        <p:sp>
          <p:nvSpPr>
            <p:cNvPr id="60" name="向上箭號 59">
              <a:extLst>
                <a:ext uri="{FF2B5EF4-FFF2-40B4-BE49-F238E27FC236}">
                  <a16:creationId xmlns:a16="http://schemas.microsoft.com/office/drawing/2014/main" id="{FB2DFAEC-78B1-1F44-9FC9-0873F831DBBE}"/>
                </a:ext>
              </a:extLst>
            </p:cNvPr>
            <p:cNvSpPr/>
            <p:nvPr/>
          </p:nvSpPr>
          <p:spPr>
            <a:xfrm>
              <a:off x="3707904" y="3723878"/>
              <a:ext cx="1482449" cy="1021016"/>
            </a:xfrm>
            <a:prstGeom prst="upArrow">
              <a:avLst/>
            </a:prstGeom>
            <a:solidFill>
              <a:srgbClr val="3C5A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文字方塊 60"/>
            <p:cNvSpPr txBox="1"/>
            <p:nvPr/>
          </p:nvSpPr>
          <p:spPr>
            <a:xfrm>
              <a:off x="4007615" y="4227934"/>
              <a:ext cx="942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spc="-15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雇主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775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1BCF89FA-2B34-B945-A2CB-49D946CB2A8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8" b="2728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0C56849-F6DD-E84E-8149-AEE1814D49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113337" cy="647700"/>
          </a:xfrm>
        </p:spPr>
        <p:txBody>
          <a:bodyPr/>
          <a:lstStyle/>
          <a:p>
            <a:r>
              <a:rPr kumimoji="1" lang="zh-TW" altLang="en-US" dirty="0">
                <a:hlinkClick r:id="rId3"/>
              </a:rPr>
              <a:t>十大冷門工作 </a:t>
            </a:r>
            <a:endParaRPr kumimoji="1" lang="en-US" altLang="zh-TW" dirty="0" smtClean="0">
              <a:hlinkClick r:id="rId3"/>
            </a:endParaRPr>
          </a:p>
          <a:p>
            <a:r>
              <a:rPr kumimoji="1" lang="zh-TW" altLang="en-US" dirty="0" smtClean="0">
                <a:hlinkClick r:id="rId3"/>
              </a:rPr>
              <a:t>高樓</a:t>
            </a:r>
            <a:r>
              <a:rPr kumimoji="1" lang="zh-TW" altLang="en-US" dirty="0">
                <a:hlinkClick r:id="rId3"/>
              </a:rPr>
              <a:t>洗窗工票選第一</a:t>
            </a:r>
            <a:r>
              <a:rPr kumimoji="1" lang="en-US" altLang="zh-TW" dirty="0" smtClean="0">
                <a:hlinkClick r:id="rId3"/>
              </a:rPr>
              <a:t>!</a:t>
            </a:r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6435003-DF5B-2D4A-A039-CA3D011D79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US" altLang="zh-TW" dirty="0" err="1"/>
              <a:t>p.90</a:t>
            </a:r>
            <a:r>
              <a:rPr lang="zh-TW" altLang="en-US" dirty="0"/>
              <a:t>～</a:t>
            </a:r>
            <a:r>
              <a:rPr lang="en-US" altLang="zh-TW" dirty="0"/>
              <a:t>91 </a:t>
            </a:r>
            <a:r>
              <a:rPr lang="zh-TW" altLang="en-US" dirty="0"/>
              <a:t>　壹、勞動市場的薪資如何決定</a:t>
            </a:r>
            <a:r>
              <a:rPr lang="zh-TW" altLang="en-US" dirty="0" smtClean="0"/>
              <a:t>的？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5168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4DF2C903-A45E-094B-AB2B-74620DFA77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p.92</a:t>
            </a:r>
            <a:r>
              <a:rPr lang="zh-TW" altLang="en-US" dirty="0"/>
              <a:t>　貳、工廠外移時，薪資和就業會有什麼</a:t>
            </a:r>
            <a:r>
              <a:rPr lang="zh-TW" altLang="en-US" dirty="0" smtClean="0"/>
              <a:t>變化</a:t>
            </a:r>
            <a:r>
              <a:rPr lang="zh-TW" altLang="en-US" dirty="0"/>
              <a:t>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73DE160-FBE4-F045-867B-A7E1074BE0E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920806" cy="576064"/>
          </a:xfrm>
        </p:spPr>
        <p:txBody>
          <a:bodyPr/>
          <a:lstStyle/>
          <a:p>
            <a:r>
              <a:rPr kumimoji="1" lang="zh-TW" altLang="en-US" sz="2800" dirty="0"/>
              <a:t>第貳節  </a:t>
            </a:r>
            <a:r>
              <a:rPr lang="zh-TW" altLang="en-US" sz="2800" dirty="0"/>
              <a:t>工廠外移時，薪資和就業會有什麼變化？</a:t>
            </a:r>
          </a:p>
          <a:p>
            <a:endParaRPr kumimoji="1" lang="zh-TW" altLang="en-US" sz="2800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9276650-293C-4248-995E-6868D3764E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/>
          <a:lstStyle/>
          <a:p>
            <a:pPr algn="just" hangingPunct="0"/>
            <a:r>
              <a:rPr lang="en-US" altLang="zh-TW" dirty="0"/>
              <a:t>1990</a:t>
            </a:r>
            <a:r>
              <a:rPr lang="zh-TW" altLang="en-US" dirty="0"/>
              <a:t>年代，臺灣因為土地、工資等生產要素價格大幅上漲，加上中國、東南亞等國家勞動力價格低，使得不少的製造業將工廠轉移至中國及東南亞，也連帶造成臺灣的工作機會減少，產生失業問題。</a:t>
            </a:r>
          </a:p>
          <a:p>
            <a:pPr algn="just" hangingPunct="0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0685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C9D514C4-DEAB-E548-A53E-BDBE0EFB85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p.9</a:t>
            </a:r>
            <a:r>
              <a:rPr lang="en-US" altLang="zh-TW" dirty="0"/>
              <a:t>2</a:t>
            </a:r>
            <a:r>
              <a:rPr lang="zh-TW" altLang="en-US" dirty="0"/>
              <a:t>　貳、工廠外移時，薪資和就業會有什麼</a:t>
            </a:r>
            <a:r>
              <a:rPr lang="zh-TW" altLang="en-US" dirty="0" smtClean="0"/>
              <a:t>變化？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D0B9A02-DEB3-8C47-9D2B-EEA63FF0271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sz="2800" dirty="0"/>
              <a:t>第貳節  </a:t>
            </a:r>
            <a:r>
              <a:rPr lang="zh-TW" altLang="en-US" sz="2800" dirty="0"/>
              <a:t>工廠外移時，薪資和就業會有什麼變化？</a:t>
            </a:r>
          </a:p>
          <a:p>
            <a:endParaRPr kumimoji="1" lang="zh-TW" altLang="en-US" sz="2800" dirty="0"/>
          </a:p>
          <a:p>
            <a:endParaRPr kumimoji="1" lang="zh-TW" altLang="en-US" sz="2800" dirty="0"/>
          </a:p>
          <a:p>
            <a:endParaRPr kumimoji="1" lang="zh-TW" altLang="en-US" sz="2800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603F691-B5B1-3F4A-BD06-CFF4A1308AF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283718"/>
            <a:ext cx="7920806" cy="2787774"/>
          </a:xfrm>
        </p:spPr>
        <p:txBody>
          <a:bodyPr>
            <a:normAutofit/>
          </a:bodyPr>
          <a:lstStyle/>
          <a:p>
            <a:pPr algn="just" hangingPunct="0"/>
            <a:r>
              <a:rPr kumimoji="1" lang="zh-TW" altLang="en-US" dirty="0"/>
              <a:t>工廠外移就是屬於結構性失業，因為產業結構改變，本地已經不再適合相關產業，相關產業因此沒落或者外移到其他國家，因而產生失業，而這些勞工原有的技能無法找到工作，必須透過職業訓練獲取新的工作技術和知識才能獲得新工作。</a:t>
            </a:r>
          </a:p>
        </p:txBody>
      </p:sp>
    </p:spTree>
    <p:extLst>
      <p:ext uri="{BB962C8B-B14F-4D97-AF65-F5344CB8AC3E}">
        <p14:creationId xmlns:p14="http://schemas.microsoft.com/office/powerpoint/2010/main" val="243346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C4A1D71B-0F83-1947-9A2F-299F6A1B94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p.92</a:t>
            </a:r>
            <a:r>
              <a:rPr lang="zh-TW" altLang="en-US" dirty="0"/>
              <a:t>　貳、工廠外移時，薪資和就業會有什麼</a:t>
            </a:r>
            <a:r>
              <a:rPr lang="zh-TW" altLang="en-US" dirty="0" smtClean="0"/>
              <a:t>變化？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958CA8E-8121-B844-8780-B149E83DDE2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rgbClr val="256EFF"/>
                </a:solidFill>
              </a:rPr>
              <a:t>失業的類型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E2B30E0-BE94-614D-A2A6-97BDC8F18E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176837" cy="24482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zh-TW" altLang="en-US" dirty="0"/>
              <a:t>摩擦性</a:t>
            </a:r>
            <a:r>
              <a:rPr kumimoji="1" lang="zh-TW" altLang="en-US" dirty="0" smtClean="0"/>
              <a:t>失業：勞工</a:t>
            </a:r>
            <a:r>
              <a:rPr kumimoji="1" lang="zh-TW" altLang="en-US" dirty="0"/>
              <a:t>想找工作，但尚未找到適合的工作而產生的失業。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0696" y="1995686"/>
            <a:ext cx="4600017" cy="281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07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C4A1D71B-0F83-1947-9A2F-299F6A1B94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p.92</a:t>
            </a:r>
            <a:r>
              <a:rPr lang="zh-TW" altLang="en-US" dirty="0"/>
              <a:t>　貳、工廠外移時，薪資和就業會有什麼</a:t>
            </a:r>
            <a:r>
              <a:rPr lang="zh-TW" altLang="en-US" dirty="0" smtClean="0"/>
              <a:t>變化？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958CA8E-8121-B844-8780-B149E83DDE2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rgbClr val="256EFF"/>
                </a:solidFill>
              </a:rPr>
              <a:t>失業的類型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E2B30E0-BE94-614D-A2A6-97BDC8F18E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176837" cy="2448272"/>
          </a:xfrm>
        </p:spPr>
        <p:txBody>
          <a:bodyPr>
            <a:normAutofit/>
          </a:bodyPr>
          <a:lstStyle/>
          <a:p>
            <a:pPr marL="514350" lvl="0" indent="-514350">
              <a:spcAft>
                <a:spcPts val="0"/>
              </a:spcAft>
              <a:buFont typeface="+mj-lt"/>
              <a:buAutoNum type="arabicPeriod" startAt="2"/>
            </a:pPr>
            <a:r>
              <a:rPr lang="zh-TW" altLang="zh-TW" kern="100" dirty="0">
                <a:solidFill>
                  <a:srgbClr val="000000"/>
                </a:solidFill>
                <a:cs typeface="Times New Roman" panose="02020603050405020304" pitchFamily="18" charset="0"/>
              </a:rPr>
              <a:t>結構性失業：只因為市場競爭或生產技術改變，勞工無法滿足勞動市場的需求而產生的失業。</a:t>
            </a:r>
            <a:endParaRPr lang="en-US" altLang="zh-TW" kern="100" dirty="0">
              <a:cs typeface="Times New Roman" panose="02020603050405020304" pitchFamily="18" charset="0"/>
            </a:endParaRP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F895EE2-567D-F640-87BA-9D16E69D62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207289"/>
            <a:ext cx="4680024" cy="26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95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C4A1D71B-0F83-1947-9A2F-299F6A1B94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p.92</a:t>
            </a:r>
            <a:r>
              <a:rPr lang="zh-TW" altLang="en-US" dirty="0"/>
              <a:t>　貳、工廠外移時，薪資和就業會有什麼</a:t>
            </a:r>
            <a:r>
              <a:rPr lang="zh-TW" altLang="en-US" dirty="0" smtClean="0"/>
              <a:t>變化</a:t>
            </a:r>
            <a:r>
              <a:rPr lang="zh-TW" altLang="en-US" dirty="0"/>
              <a:t>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958CA8E-8121-B844-8780-B149E83DDE2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rgbClr val="256EFF"/>
                </a:solidFill>
              </a:rPr>
              <a:t>失業的類型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E2B30E0-BE94-614D-A2A6-97BDC8F18E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464422" cy="2448272"/>
          </a:xfrm>
        </p:spPr>
        <p:txBody>
          <a:bodyPr>
            <a:noAutofit/>
          </a:bodyPr>
          <a:lstStyle/>
          <a:p>
            <a:pPr marL="514350" indent="-514350" algn="just" hangingPunct="0">
              <a:buFont typeface="+mj-lt"/>
              <a:buAutoNum type="arabicPeriod" startAt="3"/>
            </a:pPr>
            <a:r>
              <a:rPr lang="zh-TW" altLang="zh-TW" dirty="0">
                <a:solidFill>
                  <a:srgbClr val="000000"/>
                </a:solidFill>
                <a:cs typeface="Times New Roman" panose="02020603050405020304" pitchFamily="18" charset="0"/>
              </a:rPr>
              <a:t>循環性失業：因為整體經濟景氣因素所導致的失業，當經濟蕭條時，循環性失業就會增加，景氣復甦時，循環性失業則會減少。</a:t>
            </a:r>
            <a:endParaRPr lang="zh-TW" altLang="en-US" dirty="0"/>
          </a:p>
          <a:p>
            <a:pPr marL="514350" indent="-514350" algn="just" hangingPunct="0">
              <a:buFont typeface="+mj-lt"/>
              <a:buAutoNum type="arabicPeriod" startAt="3"/>
            </a:pPr>
            <a:endParaRPr kumimoji="1" lang="en-US" altLang="zh-TW" dirty="0"/>
          </a:p>
          <a:p>
            <a:pPr marL="514350" indent="-514350" algn="just" hangingPunct="0">
              <a:buFont typeface="+mj-lt"/>
              <a:buAutoNum type="arabicPeriod" startAt="3"/>
            </a:pPr>
            <a:endParaRPr kumimoji="1"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F895EE2-567D-F640-87BA-9D16E69D6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939" y="2355726"/>
            <a:ext cx="405792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5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產業外移對勞動市場的影響</a:t>
            </a:r>
          </a:p>
          <a:p>
            <a:endParaRPr lang="zh-TW" altLang="en-US" dirty="0"/>
          </a:p>
          <a:p>
            <a:endParaRPr lang="zh-TW" altLang="en-US" dirty="0"/>
          </a:p>
          <a:p>
            <a:pPr algn="ctr"/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2082"/>
            <a:ext cx="6446880" cy="347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9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p.93</a:t>
            </a:r>
            <a:r>
              <a:rPr lang="zh-TW" altLang="en-US" dirty="0"/>
              <a:t>　參、國際移工搶走我的</a:t>
            </a:r>
            <a:r>
              <a:rPr lang="zh-TW" altLang="en-US" dirty="0" smtClean="0"/>
              <a:t>飯碗？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第參節　國際移工搶走我的飯碗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zh-TW" altLang="en-US" dirty="0"/>
              <a:t>我們有時候會聽到一種言論：「外勞搶走我們本地人的工作」，這句話部分</a:t>
            </a:r>
            <a:r>
              <a:rPr lang="zh-TW" altLang="en-US" dirty="0" smtClean="0"/>
              <a:t>正確、部分</a:t>
            </a:r>
            <a:r>
              <a:rPr lang="zh-TW" altLang="en-US" dirty="0"/>
              <a:t>不正確，接下來將以我國國際移工的現狀說明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0728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194B8FEE-CBC7-EB41-A67A-A3B5771429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p.93</a:t>
            </a:r>
            <a:r>
              <a:rPr lang="zh-TW" altLang="en-US" dirty="0"/>
              <a:t>　參、國際移工搶走我的飯碗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4FF3346-925F-9244-BA48-091735D58D8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第參節　國際移工搶走我的飯碗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CA533BD-A01F-3847-A91A-45C61BBA807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kumimoji="1" lang="zh-TW" altLang="en-US" dirty="0"/>
              <a:t>全球化下，除了產品可以跨國流動外，勞動生產要素也可以跨國流動，臺灣的勞動生產要素價格高，除了將工廠外移外，還可以從其他國家引介廉價勞動力到臺灣。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6371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419872" y="1171767"/>
            <a:ext cx="4608512" cy="647774"/>
          </a:xfrm>
        </p:spPr>
        <p:txBody>
          <a:bodyPr/>
          <a:lstStyle/>
          <a:p>
            <a:r>
              <a:rPr lang="zh-TW" altLang="en-US" sz="2800" spc="-150" dirty="0" smtClean="0"/>
              <a:t>外籍</a:t>
            </a:r>
            <a:r>
              <a:rPr lang="zh-TW" altLang="en-US" sz="2800" spc="-150" dirty="0"/>
              <a:t>移工</a:t>
            </a:r>
            <a:r>
              <a:rPr lang="zh-TW" altLang="en-US" sz="2800" spc="-150" dirty="0" smtClean="0"/>
              <a:t>增加即將</a:t>
            </a:r>
            <a:r>
              <a:rPr lang="zh-TW" altLang="en-US" sz="2800" spc="-150" dirty="0"/>
              <a:t>突破</a:t>
            </a:r>
            <a:r>
              <a:rPr lang="en-US" altLang="zh-TW" sz="2800" spc="-150" dirty="0"/>
              <a:t>70</a:t>
            </a:r>
            <a:r>
              <a:rPr lang="zh-TW" altLang="en-US" sz="2800" spc="-150" dirty="0" smtClean="0"/>
              <a:t>萬</a:t>
            </a:r>
            <a:endParaRPr lang="zh-TW" altLang="en-US" sz="2800" spc="-15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p.93</a:t>
            </a:r>
            <a:r>
              <a:rPr lang="zh-TW" altLang="en-US" dirty="0"/>
              <a:t>　參、國際移工搶走我的飯碗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：外籍移工增加 即將突破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萬大關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(01:50)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：華視新聞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57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A27C5B7-102A-5E4C-8250-01DDE00659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p.93</a:t>
            </a:r>
            <a:r>
              <a:rPr lang="zh-TW" altLang="en-US" dirty="0"/>
              <a:t>　參、國際移工搶走我的飯碗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0530FC-7441-B643-90C3-A4550A77B74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國際移工</a:t>
            </a:r>
            <a:endParaRPr lang="en-US" altLang="zh-TW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BA7A8C5-2897-4E48-81CD-8AA4AC7C37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688558" cy="2448272"/>
          </a:xfrm>
        </p:spPr>
        <p:txBody>
          <a:bodyPr/>
          <a:lstStyle/>
          <a:p>
            <a:pPr marL="514350" indent="-514350" algn="just" hangingPunct="0">
              <a:buFont typeface="+mj-lt"/>
              <a:buAutoNum type="arabicPeriod"/>
            </a:pPr>
            <a:r>
              <a:rPr kumimoji="1" lang="zh-TW" altLang="en-US" dirty="0" smtClean="0"/>
              <a:t>藍領國際移</a:t>
            </a:r>
            <a:r>
              <a:rPr kumimoji="1" lang="zh-TW" altLang="en-US" dirty="0"/>
              <a:t>工：即「外勞」，即前面所說「廉價勞動力」，</a:t>
            </a:r>
            <a:r>
              <a:rPr kumimoji="1" lang="zh-TW" altLang="en-US" dirty="0" smtClean="0"/>
              <a:t>他／她們</a:t>
            </a:r>
            <a:r>
              <a:rPr kumimoji="1" lang="zh-TW" altLang="en-US" dirty="0"/>
              <a:t>主要來自東南亞國家，從事的是比較低技術性的工作</a:t>
            </a:r>
            <a:r>
              <a:rPr kumimoji="1" lang="zh-TW" altLang="en-US" dirty="0" smtClean="0"/>
              <a:t>。</a:t>
            </a:r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80"/>
          <a:stretch/>
        </p:blipFill>
        <p:spPr>
          <a:xfrm>
            <a:off x="6463310" y="1347614"/>
            <a:ext cx="1976830" cy="414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A27C5B7-102A-5E4C-8250-01DDE00659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p.93</a:t>
            </a:r>
            <a:r>
              <a:rPr lang="zh-TW" altLang="en-US" dirty="0"/>
              <a:t>　參、國際移工搶走我的飯碗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0530FC-7441-B643-90C3-A4550A77B74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國際移工</a:t>
            </a:r>
            <a:endParaRPr lang="en-US" altLang="zh-TW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BA7A8C5-2897-4E48-81CD-8AA4AC7C37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896470" cy="2448272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kumimoji="1" lang="zh-TW" altLang="en-US" dirty="0" smtClean="0"/>
              <a:t>白領國際移</a:t>
            </a:r>
            <a:r>
              <a:rPr kumimoji="1" lang="zh-TW" altLang="en-US" dirty="0"/>
              <a:t>工：指的是外國專業人員，例如外籍教師、研究人員等。</a:t>
            </a:r>
          </a:p>
          <a:p>
            <a:pPr marL="514350" indent="-514350">
              <a:buFont typeface="+mj-lt"/>
              <a:buAutoNum type="arabicPeriod" startAt="2"/>
            </a:pPr>
            <a:endParaRPr kumimoji="1" lang="zh-TW" altLang="en-US" dirty="0"/>
          </a:p>
          <a:p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27"/>
          <a:stretch/>
        </p:blipFill>
        <p:spPr>
          <a:xfrm>
            <a:off x="827584" y="509077"/>
            <a:ext cx="7564713" cy="439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48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A27C5B7-102A-5E4C-8250-01DDE00659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p.94</a:t>
            </a:r>
            <a:r>
              <a:rPr lang="zh-TW" altLang="en-US" dirty="0"/>
              <a:t>　參、國際移工搶走我的</a:t>
            </a:r>
            <a:r>
              <a:rPr lang="zh-TW" altLang="en-US" dirty="0" smtClean="0"/>
              <a:t>飯碗？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0530FC-7441-B643-90C3-A4550A77B74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國際移工</a:t>
            </a:r>
            <a:endParaRPr lang="en-US" altLang="zh-TW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BA7A8C5-2897-4E48-81CD-8AA4AC7C377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 hangingPunct="0"/>
            <a:r>
              <a:rPr kumimoji="1" lang="zh-TW" altLang="en-US" dirty="0"/>
              <a:t>從整體勞動市場來看，因為國際移工進入臺灣本地的勞動市場，使得勞動市場的供給增加，在臺灣勞動需求不變的情況下，工資是下降的，而有更多人可以獲得工作。</a:t>
            </a:r>
          </a:p>
        </p:txBody>
      </p:sp>
    </p:spTree>
    <p:extLst>
      <p:ext uri="{BB962C8B-B14F-4D97-AF65-F5344CB8AC3E}">
        <p14:creationId xmlns:p14="http://schemas.microsoft.com/office/powerpoint/2010/main" val="32003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A27C5B7-102A-5E4C-8250-01DDE00659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p.94</a:t>
            </a:r>
            <a:r>
              <a:rPr lang="zh-TW" altLang="en-US" dirty="0"/>
              <a:t>　參、國際移工搶走我的</a:t>
            </a:r>
            <a:r>
              <a:rPr lang="zh-TW" altLang="en-US" dirty="0" smtClean="0"/>
              <a:t>飯碗？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0530FC-7441-B643-90C3-A4550A77B74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國際移工</a:t>
            </a:r>
            <a:endParaRPr lang="en-US" altLang="zh-TW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BA7A8C5-2897-4E48-81CD-8AA4AC7C377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kumimoji="1" lang="zh-TW" altLang="en-US" dirty="0"/>
              <a:t>但是如果國際移工所填補的勞動力高過所增加的勞動力，的確會產 生本地勞工失業的問題，而這些國際移工所造成的本國籍勞工失業，主要在</a:t>
            </a:r>
            <a:r>
              <a:rPr kumimoji="1" lang="zh-TW" altLang="en-US" b="1" dirty="0">
                <a:solidFill>
                  <a:srgbClr val="FF495C"/>
                </a:solidFill>
              </a:rPr>
              <a:t>低技術性的藍領勞工</a:t>
            </a:r>
            <a:r>
              <a:rPr kumimoji="1" lang="zh-TW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15637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A27C5B7-102A-5E4C-8250-01DDE00659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p.94</a:t>
            </a:r>
            <a:r>
              <a:rPr lang="zh-TW" altLang="en-US" dirty="0"/>
              <a:t>　參、國際移工搶走我的</a:t>
            </a:r>
            <a:r>
              <a:rPr lang="zh-TW" altLang="en-US" dirty="0" smtClean="0"/>
              <a:t>飯碗？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0530FC-7441-B643-90C3-A4550A77B74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國際移工</a:t>
            </a:r>
            <a:endParaRPr lang="en-US" altLang="zh-TW" dirty="0">
              <a:solidFill>
                <a:srgbClr val="256EFF"/>
              </a:solidFill>
            </a:endParaRPr>
          </a:p>
          <a:p>
            <a:endParaRPr lang="en-US" altLang="zh-TW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BA7A8C5-2897-4E48-81CD-8AA4AC7C37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880320"/>
          </a:xfrm>
        </p:spPr>
        <p:txBody>
          <a:bodyPr>
            <a:normAutofit/>
          </a:bodyPr>
          <a:lstStyle/>
          <a:p>
            <a:pPr algn="just">
              <a:lnSpc>
                <a:spcPts val="2900"/>
              </a:lnSpc>
            </a:pPr>
            <a:r>
              <a:rPr kumimoji="1" lang="zh-TW" altLang="en-US" b="1" dirty="0">
                <a:solidFill>
                  <a:srgbClr val="FF495C"/>
                </a:solidFill>
              </a:rPr>
              <a:t>「</a:t>
            </a:r>
            <a:r>
              <a:rPr kumimoji="1" lang="zh-TW" altLang="en-US" b="1" dirty="0" smtClean="0">
                <a:solidFill>
                  <a:srgbClr val="FF495C"/>
                </a:solidFill>
              </a:rPr>
              <a:t>外籍移工愈廉價</a:t>
            </a:r>
            <a:r>
              <a:rPr kumimoji="1" lang="zh-TW" altLang="en-US" b="1" dirty="0">
                <a:solidFill>
                  <a:srgbClr val="FF495C"/>
                </a:solidFill>
              </a:rPr>
              <a:t>，</a:t>
            </a:r>
            <a:r>
              <a:rPr kumimoji="1" lang="zh-TW" altLang="en-US" b="1" dirty="0" smtClean="0">
                <a:solidFill>
                  <a:srgbClr val="FF495C"/>
                </a:solidFill>
              </a:rPr>
              <a:t>本國勞工愈可能失業</a:t>
            </a:r>
            <a:r>
              <a:rPr kumimoji="1" lang="zh-TW" altLang="en-US" b="1" dirty="0">
                <a:solidFill>
                  <a:srgbClr val="FF495C"/>
                </a:solidFill>
              </a:rPr>
              <a:t>？」</a:t>
            </a:r>
            <a:endParaRPr kumimoji="1" lang="en-US" altLang="zh-TW" b="1" dirty="0">
              <a:solidFill>
                <a:srgbClr val="FF495C"/>
              </a:solidFill>
            </a:endParaRPr>
          </a:p>
          <a:p>
            <a:pPr algn="just">
              <a:lnSpc>
                <a:spcPts val="2900"/>
              </a:lnSpc>
            </a:pPr>
            <a:r>
              <a:rPr kumimoji="1" lang="zh-TW" altLang="en-US" dirty="0"/>
              <a:t>也就是說藍領移工的</a:t>
            </a:r>
            <a:r>
              <a:rPr kumimoji="1" lang="zh-TW" altLang="en-US" dirty="0" smtClean="0"/>
              <a:t>工資愈低</a:t>
            </a:r>
            <a:r>
              <a:rPr kumimoji="1" lang="zh-TW" altLang="en-US" dirty="0"/>
              <a:t>，雇主會想盡辦法申請僱用藍領移工，而本國勞工為了能夠和這些藍領移工競爭，也必須接受較低的薪水，否則，在薪資成本過高的情況下，雇主還是會選擇僱用藍領移工。</a:t>
            </a:r>
          </a:p>
          <a:p>
            <a:pPr algn="just"/>
            <a:endParaRPr kumimoji="1" lang="zh-TW" altLang="en-US" dirty="0"/>
          </a:p>
          <a:p>
            <a:pPr algn="just"/>
            <a:endParaRPr kumimoji="1" lang="zh-TW" altLang="en-US" dirty="0"/>
          </a:p>
          <a:p>
            <a:pPr algn="just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8343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516188" cy="647700"/>
          </a:xfrm>
        </p:spPr>
        <p:txBody>
          <a:bodyPr/>
          <a:lstStyle/>
          <a:p>
            <a:r>
              <a:rPr lang="zh-TW" altLang="en-US" dirty="0"/>
              <a:t>引進國際移工對本國勞動市場的影響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510"/>
            <a:ext cx="6516216" cy="4209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497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zh-TW" altLang="en-US" dirty="0"/>
              <a:t>營造業大缺工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p.94</a:t>
            </a:r>
            <a:r>
              <a:rPr lang="zh-TW" altLang="en-US" dirty="0"/>
              <a:t>　參、國際移工搶走我的飯碗？</a:t>
            </a:r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：月休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　薪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　營造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業大缺工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(01:5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：華視新聞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33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B6DB3698-583E-5345-A95F-211C4BC0F1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p.94</a:t>
            </a:r>
            <a:r>
              <a:rPr lang="zh-TW" altLang="en-US" dirty="0"/>
              <a:t>　參、國際移工搶走我的</a:t>
            </a:r>
            <a:r>
              <a:rPr lang="zh-TW" altLang="en-US" dirty="0" smtClean="0"/>
              <a:t>飯碗？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41F1814-E88E-4648-99F8-DF8A56428E4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國際移工</a:t>
            </a:r>
            <a:endParaRPr lang="en-US" altLang="zh-TW" dirty="0">
              <a:solidFill>
                <a:srgbClr val="256EFF"/>
              </a:solidFill>
            </a:endParaRPr>
          </a:p>
          <a:p>
            <a:endParaRPr lang="en-US" altLang="zh-TW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499523C-674F-FE41-9D4E-3B19D4AFEF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320406" cy="2448272"/>
          </a:xfrm>
        </p:spPr>
        <p:txBody>
          <a:bodyPr/>
          <a:lstStyle/>
          <a:p>
            <a:r>
              <a:rPr lang="zh-TW" altLang="zh-TW" dirty="0">
                <a:solidFill>
                  <a:srgbClr val="000000"/>
                </a:solidFill>
                <a:cs typeface="Times New Roman" panose="02020603050405020304" pitchFamily="18" charset="0"/>
              </a:rPr>
              <a:t>事實上，不是所有工作都會受到大量聘僱國際移工的影響，還是要看產業類別及工作</a:t>
            </a:r>
            <a:r>
              <a:rPr lang="zh-TW" altLang="en-US" dirty="0">
                <a:solidFill>
                  <a:srgbClr val="000000"/>
                </a:solidFill>
                <a:cs typeface="Times New Roman" panose="02020603050405020304" pitchFamily="18" charset="0"/>
              </a:rPr>
              <a:t>。</a:t>
            </a:r>
            <a:endParaRPr lang="zh-TW" altLang="en-US" dirty="0"/>
          </a:p>
          <a:p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0032" y="1739708"/>
            <a:ext cx="3846485" cy="320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00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p.94</a:t>
            </a:r>
            <a:r>
              <a:rPr lang="zh-TW" altLang="en-US" dirty="0"/>
              <a:t>　參、國際移工搶走我的</a:t>
            </a:r>
            <a:r>
              <a:rPr lang="zh-TW" altLang="en-US" dirty="0" smtClean="0"/>
              <a:t>飯碗？</a:t>
            </a:r>
            <a:endParaRPr lang="zh-TW" altLang="en-US" dirty="0"/>
          </a:p>
        </p:txBody>
      </p:sp>
      <p:sp>
        <p:nvSpPr>
          <p:cNvPr id="3" name="圓角矩形 2"/>
          <p:cNvSpPr/>
          <p:nvPr/>
        </p:nvSpPr>
        <p:spPr>
          <a:xfrm>
            <a:off x="683568" y="1131590"/>
            <a:ext cx="1224136" cy="864096"/>
          </a:xfrm>
          <a:prstGeom prst="roundRect">
            <a:avLst/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職業</a:t>
            </a:r>
            <a:endParaRPr lang="en-US" altLang="zh-TW" sz="28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0" algn="ctr"/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特性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708025" y="2499742"/>
            <a:ext cx="1224136" cy="864096"/>
          </a:xfrm>
          <a:prstGeom prst="roundRect">
            <a:avLst/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工作環境</a:t>
            </a:r>
          </a:p>
        </p:txBody>
      </p:sp>
      <p:sp>
        <p:nvSpPr>
          <p:cNvPr id="7" name="圓角矩形 6"/>
          <p:cNvSpPr/>
          <p:nvPr/>
        </p:nvSpPr>
        <p:spPr>
          <a:xfrm>
            <a:off x="730161" y="3867894"/>
            <a:ext cx="1224136" cy="864096"/>
          </a:xfrm>
          <a:prstGeom prst="roundRect">
            <a:avLst/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待遇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971600" y="1707654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54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endParaRPr lang="zh-TW" altLang="en-US" sz="5400" b="1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971600" y="3088580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54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endParaRPr lang="zh-TW" altLang="en-US" sz="5400" b="1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向右箭號 9"/>
          <p:cNvSpPr/>
          <p:nvPr/>
        </p:nvSpPr>
        <p:spPr>
          <a:xfrm>
            <a:off x="2051720" y="2643758"/>
            <a:ext cx="720080" cy="576064"/>
          </a:xfrm>
          <a:prstGeom prst="rightArrow">
            <a:avLst/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/>
        </p:nvSpPr>
        <p:spPr>
          <a:xfrm>
            <a:off x="2915816" y="2499742"/>
            <a:ext cx="1224136" cy="864096"/>
          </a:xfrm>
          <a:prstGeom prst="roundRect">
            <a:avLst/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求工不易</a:t>
            </a:r>
          </a:p>
        </p:txBody>
      </p:sp>
      <p:sp>
        <p:nvSpPr>
          <p:cNvPr id="12" name="向右箭號 11"/>
          <p:cNvSpPr/>
          <p:nvPr/>
        </p:nvSpPr>
        <p:spPr>
          <a:xfrm>
            <a:off x="4283968" y="2643758"/>
            <a:ext cx="720080" cy="576064"/>
          </a:xfrm>
          <a:prstGeom prst="rightArrow">
            <a:avLst/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圓角矩形 12"/>
          <p:cNvSpPr/>
          <p:nvPr/>
        </p:nvSpPr>
        <p:spPr>
          <a:xfrm>
            <a:off x="5220072" y="2499742"/>
            <a:ext cx="1224136" cy="864096"/>
          </a:xfrm>
          <a:prstGeom prst="roundRect">
            <a:avLst/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聘僱外勞</a:t>
            </a:r>
          </a:p>
        </p:txBody>
      </p:sp>
      <p:sp>
        <p:nvSpPr>
          <p:cNvPr id="14" name="向右箭號 13"/>
          <p:cNvSpPr/>
          <p:nvPr/>
        </p:nvSpPr>
        <p:spPr>
          <a:xfrm>
            <a:off x="6516216" y="2643758"/>
            <a:ext cx="720080" cy="576064"/>
          </a:xfrm>
          <a:prstGeom prst="rightArrow">
            <a:avLst/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圓角矩形 14"/>
          <p:cNvSpPr/>
          <p:nvPr/>
        </p:nvSpPr>
        <p:spPr>
          <a:xfrm>
            <a:off x="7308304" y="2571750"/>
            <a:ext cx="1224136" cy="864096"/>
          </a:xfrm>
          <a:prstGeom prst="roundRect">
            <a:avLst/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缺工低薪</a:t>
            </a:r>
          </a:p>
        </p:txBody>
      </p:sp>
    </p:spTree>
    <p:extLst>
      <p:ext uri="{BB962C8B-B14F-4D97-AF65-F5344CB8AC3E}">
        <p14:creationId xmlns:p14="http://schemas.microsoft.com/office/powerpoint/2010/main" val="40552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EFD299E-73F9-1A4D-A5AD-457AC1998C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p.94</a:t>
            </a:r>
            <a:r>
              <a:rPr lang="zh-TW" altLang="en-US" dirty="0"/>
              <a:t>　參、國際移工搶走我的</a:t>
            </a:r>
            <a:r>
              <a:rPr lang="zh-TW" altLang="en-US" dirty="0" smtClean="0"/>
              <a:t>飯碗？</a:t>
            </a:r>
            <a:endParaRPr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019B8CEF-9DE7-C94D-AA39-2749898DF4D3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7654"/>
            <a:ext cx="3236734" cy="3258409"/>
          </a:xfrm>
        </p:spPr>
      </p:pic>
      <p:grpSp>
        <p:nvGrpSpPr>
          <p:cNvPr id="3" name="群組 2"/>
          <p:cNvGrpSpPr/>
          <p:nvPr/>
        </p:nvGrpSpPr>
        <p:grpSpPr>
          <a:xfrm>
            <a:off x="3563888" y="4371950"/>
            <a:ext cx="1832790" cy="646331"/>
            <a:chOff x="3584987" y="4556414"/>
            <a:chExt cx="1832790" cy="646331"/>
          </a:xfrm>
        </p:grpSpPr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7C81AB27-C383-D543-8CA8-F7D88331084B}"/>
                </a:ext>
              </a:extLst>
            </p:cNvPr>
            <p:cNvSpPr txBox="1"/>
            <p:nvPr/>
          </p:nvSpPr>
          <p:spPr>
            <a:xfrm>
              <a:off x="3726222" y="4556414"/>
              <a:ext cx="16915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國際移工人數</a:t>
              </a:r>
            </a:p>
            <a:p>
              <a:pPr algn="ctr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0EDB9699-BC70-3840-97CC-439A2BC11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4987" y="4628200"/>
              <a:ext cx="216390" cy="224484"/>
            </a:xfrm>
            <a:prstGeom prst="rect">
              <a:avLst/>
            </a:prstGeom>
          </p:spPr>
        </p:pic>
      </p:grpSp>
      <p:grpSp>
        <p:nvGrpSpPr>
          <p:cNvPr id="5" name="群組 4"/>
          <p:cNvGrpSpPr/>
          <p:nvPr/>
        </p:nvGrpSpPr>
        <p:grpSpPr>
          <a:xfrm>
            <a:off x="3563888" y="2283718"/>
            <a:ext cx="1728192" cy="1944216"/>
            <a:chOff x="3563888" y="2283718"/>
            <a:chExt cx="1728192" cy="194421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BC79C66-2C36-E243-A64B-FBBC50E0A73A}"/>
                </a:ext>
              </a:extLst>
            </p:cNvPr>
            <p:cNvSpPr/>
            <p:nvPr/>
          </p:nvSpPr>
          <p:spPr>
            <a:xfrm>
              <a:off x="3563888" y="2283718"/>
              <a:ext cx="172819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藍領移工</a:t>
              </a:r>
              <a:endParaRPr lang="en-US" altLang="zh-TW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r>
                <a:rPr lang="zh-TW" altLang="en-US" sz="2800" b="1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明顯增加</a:t>
              </a:r>
              <a:endParaRPr lang="zh-TW" altLang="en-US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" name="向右箭號 3"/>
            <p:cNvSpPr/>
            <p:nvPr/>
          </p:nvSpPr>
          <p:spPr>
            <a:xfrm>
              <a:off x="3707904" y="3219822"/>
              <a:ext cx="1440160" cy="1008112"/>
            </a:xfrm>
            <a:prstGeom prst="rightArrow">
              <a:avLst/>
            </a:prstGeom>
            <a:solidFill>
              <a:srgbClr val="3C5A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853" y="1557663"/>
            <a:ext cx="3106050" cy="326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26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/>
              <a:t>p.94</a:t>
            </a:r>
            <a:r>
              <a:rPr lang="zh-TW" altLang="en-US" dirty="0"/>
              <a:t>　參、國際移工搶走我的</a:t>
            </a:r>
            <a:r>
              <a:rPr lang="zh-TW" altLang="en-US" dirty="0" smtClean="0"/>
              <a:t>飯碗？</a:t>
            </a:r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539552" y="987574"/>
            <a:ext cx="7992888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>
                <a:ln w="12700">
                  <a:noFill/>
                </a:ln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買</a:t>
            </a:r>
            <a:r>
              <a:rPr lang="en-US" altLang="zh-TW" sz="2800" b="1" dirty="0">
                <a:ln w="12700">
                  <a:noFill/>
                </a:ln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b="1" dirty="0">
                <a:ln w="12700">
                  <a:noFill/>
                </a:ln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個大麥克漢堡各國勞工所需工時</a:t>
            </a:r>
            <a:r>
              <a:rPr lang="zh-TW" altLang="en-US" sz="2000" b="1" dirty="0">
                <a:ln w="12700">
                  <a:noFill/>
                </a:ln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（單位：分鐘）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2195735" y="1481177"/>
            <a:ext cx="511200" cy="389657"/>
          </a:xfrm>
          <a:prstGeom prst="round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2627782" y="1419622"/>
            <a:ext cx="720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endParaRPr lang="zh-TW" altLang="en-US" sz="2800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5" name="群組 34"/>
          <p:cNvGrpSpPr/>
          <p:nvPr/>
        </p:nvGrpSpPr>
        <p:grpSpPr>
          <a:xfrm>
            <a:off x="539552" y="1419622"/>
            <a:ext cx="1527410" cy="523220"/>
            <a:chOff x="251519" y="1347614"/>
            <a:chExt cx="1527410" cy="523220"/>
          </a:xfrm>
        </p:grpSpPr>
        <p:sp>
          <p:nvSpPr>
            <p:cNvPr id="11" name="文字方塊 10"/>
            <p:cNvSpPr txBox="1"/>
            <p:nvPr/>
          </p:nvSpPr>
          <p:spPr>
            <a:xfrm>
              <a:off x="251519" y="1347614"/>
              <a:ext cx="12961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丹　麥</a:t>
              </a: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8004" y="1412811"/>
              <a:ext cx="370925" cy="393635"/>
            </a:xfrm>
            <a:prstGeom prst="rect">
              <a:avLst/>
            </a:prstGeom>
          </p:spPr>
        </p:pic>
      </p:grpSp>
      <p:sp>
        <p:nvSpPr>
          <p:cNvPr id="46" name="圓角矩形 45"/>
          <p:cNvSpPr/>
          <p:nvPr/>
        </p:nvSpPr>
        <p:spPr>
          <a:xfrm>
            <a:off x="2195736" y="2057241"/>
            <a:ext cx="576000" cy="389657"/>
          </a:xfrm>
          <a:prstGeom prst="round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47" name="文字方塊 46"/>
          <p:cNvSpPr txBox="1"/>
          <p:nvPr/>
        </p:nvSpPr>
        <p:spPr>
          <a:xfrm>
            <a:off x="2699789" y="1995686"/>
            <a:ext cx="720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endParaRPr lang="zh-TW" altLang="en-US" sz="2800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8" name="群組 47"/>
          <p:cNvGrpSpPr/>
          <p:nvPr/>
        </p:nvGrpSpPr>
        <p:grpSpPr>
          <a:xfrm>
            <a:off x="539554" y="1940300"/>
            <a:ext cx="1564962" cy="574773"/>
            <a:chOff x="251520" y="1296061"/>
            <a:chExt cx="1564962" cy="574773"/>
          </a:xfrm>
        </p:grpSpPr>
        <p:sp>
          <p:nvSpPr>
            <p:cNvPr id="49" name="文字方塊 48"/>
            <p:cNvSpPr txBox="1"/>
            <p:nvPr/>
          </p:nvSpPr>
          <p:spPr>
            <a:xfrm>
              <a:off x="251520" y="1347614"/>
              <a:ext cx="12961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澳　洲</a:t>
              </a: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1268" y="1296061"/>
              <a:ext cx="405214" cy="502766"/>
            </a:xfrm>
            <a:prstGeom prst="rect">
              <a:avLst/>
            </a:prstGeom>
          </p:spPr>
        </p:pic>
      </p:grpSp>
      <p:sp>
        <p:nvSpPr>
          <p:cNvPr id="51" name="圓角矩形 50"/>
          <p:cNvSpPr/>
          <p:nvPr/>
        </p:nvSpPr>
        <p:spPr>
          <a:xfrm>
            <a:off x="2195735" y="2633305"/>
            <a:ext cx="770400" cy="389657"/>
          </a:xfrm>
          <a:prstGeom prst="round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52" name="文字方塊 51"/>
          <p:cNvSpPr txBox="1"/>
          <p:nvPr/>
        </p:nvSpPr>
        <p:spPr>
          <a:xfrm>
            <a:off x="2843806" y="2571750"/>
            <a:ext cx="720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endParaRPr lang="zh-TW" altLang="en-US" sz="2800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3" name="群組 52"/>
          <p:cNvGrpSpPr/>
          <p:nvPr/>
        </p:nvGrpSpPr>
        <p:grpSpPr>
          <a:xfrm>
            <a:off x="539552" y="2564084"/>
            <a:ext cx="1584178" cy="523220"/>
            <a:chOff x="251519" y="1347614"/>
            <a:chExt cx="1584178" cy="523220"/>
          </a:xfrm>
        </p:grpSpPr>
        <p:sp>
          <p:nvSpPr>
            <p:cNvPr id="54" name="文字方塊 53"/>
            <p:cNvSpPr txBox="1"/>
            <p:nvPr/>
          </p:nvSpPr>
          <p:spPr>
            <a:xfrm>
              <a:off x="251519" y="1347614"/>
              <a:ext cx="1296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荷　蘭</a:t>
              </a:r>
            </a:p>
          </p:txBody>
        </p:sp>
        <p:pic>
          <p:nvPicPr>
            <p:cNvPr id="55" name="圖片 5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2946" y="1369404"/>
              <a:ext cx="452751" cy="417924"/>
            </a:xfrm>
            <a:prstGeom prst="rect">
              <a:avLst/>
            </a:prstGeom>
          </p:spPr>
        </p:pic>
      </p:grpSp>
      <p:sp>
        <p:nvSpPr>
          <p:cNvPr id="56" name="圓角矩形 55"/>
          <p:cNvSpPr/>
          <p:nvPr/>
        </p:nvSpPr>
        <p:spPr>
          <a:xfrm>
            <a:off x="2195736" y="3219822"/>
            <a:ext cx="831600" cy="389657"/>
          </a:xfrm>
          <a:prstGeom prst="round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57" name="文字方塊 56"/>
          <p:cNvSpPr txBox="1"/>
          <p:nvPr/>
        </p:nvSpPr>
        <p:spPr>
          <a:xfrm>
            <a:off x="2915814" y="3147814"/>
            <a:ext cx="720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  <a:endParaRPr lang="zh-TW" altLang="en-US" sz="2800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8" name="群組 57"/>
          <p:cNvGrpSpPr/>
          <p:nvPr/>
        </p:nvGrpSpPr>
        <p:grpSpPr>
          <a:xfrm>
            <a:off x="539554" y="3136315"/>
            <a:ext cx="1584176" cy="523220"/>
            <a:chOff x="251520" y="1347614"/>
            <a:chExt cx="1584176" cy="523220"/>
          </a:xfrm>
        </p:grpSpPr>
        <p:sp>
          <p:nvSpPr>
            <p:cNvPr id="59" name="文字方塊 58"/>
            <p:cNvSpPr txBox="1"/>
            <p:nvPr/>
          </p:nvSpPr>
          <p:spPr>
            <a:xfrm>
              <a:off x="251520" y="1347614"/>
              <a:ext cx="12961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德　國</a:t>
              </a:r>
            </a:p>
          </p:txBody>
        </p:sp>
        <p:pic>
          <p:nvPicPr>
            <p:cNvPr id="60" name="圖片 5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1313" y="1380751"/>
              <a:ext cx="454383" cy="410410"/>
            </a:xfrm>
            <a:prstGeom prst="rect">
              <a:avLst/>
            </a:prstGeom>
          </p:spPr>
        </p:pic>
      </p:grpSp>
      <p:sp>
        <p:nvSpPr>
          <p:cNvPr id="62" name="圓角矩形 61"/>
          <p:cNvSpPr/>
          <p:nvPr/>
        </p:nvSpPr>
        <p:spPr>
          <a:xfrm>
            <a:off x="2195736" y="3785433"/>
            <a:ext cx="831600" cy="389657"/>
          </a:xfrm>
          <a:prstGeom prst="round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2915814" y="3723878"/>
            <a:ext cx="720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  <a:endParaRPr lang="zh-TW" altLang="en-US" sz="2800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4" name="群組 63"/>
          <p:cNvGrpSpPr/>
          <p:nvPr/>
        </p:nvGrpSpPr>
        <p:grpSpPr>
          <a:xfrm>
            <a:off x="539554" y="3708546"/>
            <a:ext cx="1572322" cy="523220"/>
            <a:chOff x="251520" y="1347614"/>
            <a:chExt cx="1572322" cy="523220"/>
          </a:xfrm>
        </p:grpSpPr>
        <p:sp>
          <p:nvSpPr>
            <p:cNvPr id="65" name="文字方塊 64"/>
            <p:cNvSpPr txBox="1"/>
            <p:nvPr/>
          </p:nvSpPr>
          <p:spPr>
            <a:xfrm>
              <a:off x="251520" y="1347614"/>
              <a:ext cx="12961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英　國</a:t>
              </a:r>
            </a:p>
          </p:txBody>
        </p:sp>
        <p:pic>
          <p:nvPicPr>
            <p:cNvPr id="66" name="圖片 6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1640" y="1408264"/>
              <a:ext cx="492202" cy="386730"/>
            </a:xfrm>
            <a:prstGeom prst="rect">
              <a:avLst/>
            </a:prstGeom>
          </p:spPr>
        </p:pic>
      </p:grpSp>
      <p:sp>
        <p:nvSpPr>
          <p:cNvPr id="67" name="圓角矩形 66"/>
          <p:cNvSpPr/>
          <p:nvPr/>
        </p:nvSpPr>
        <p:spPr>
          <a:xfrm>
            <a:off x="2195735" y="4342333"/>
            <a:ext cx="1026000" cy="389657"/>
          </a:xfrm>
          <a:prstGeom prst="round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3131839" y="4280778"/>
            <a:ext cx="720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32</a:t>
            </a:r>
            <a:endParaRPr lang="zh-TW" altLang="en-US" sz="2800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9" name="群組 68"/>
          <p:cNvGrpSpPr/>
          <p:nvPr/>
        </p:nvGrpSpPr>
        <p:grpSpPr>
          <a:xfrm>
            <a:off x="539552" y="4280778"/>
            <a:ext cx="1546076" cy="523220"/>
            <a:chOff x="251519" y="1347614"/>
            <a:chExt cx="1546076" cy="523220"/>
          </a:xfrm>
        </p:grpSpPr>
        <p:sp>
          <p:nvSpPr>
            <p:cNvPr id="70" name="文字方塊 69"/>
            <p:cNvSpPr txBox="1"/>
            <p:nvPr/>
          </p:nvSpPr>
          <p:spPr>
            <a:xfrm>
              <a:off x="251519" y="1347614"/>
              <a:ext cx="12961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日　本</a:t>
              </a: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5548" y="1374641"/>
              <a:ext cx="432047" cy="425078"/>
            </a:xfrm>
            <a:prstGeom prst="rect">
              <a:avLst/>
            </a:prstGeom>
          </p:spPr>
        </p:pic>
      </p:grpSp>
      <p:grpSp>
        <p:nvGrpSpPr>
          <p:cNvPr id="100" name="群組 99"/>
          <p:cNvGrpSpPr/>
          <p:nvPr/>
        </p:nvGrpSpPr>
        <p:grpSpPr>
          <a:xfrm>
            <a:off x="4932040" y="1667125"/>
            <a:ext cx="3168352" cy="3046127"/>
            <a:chOff x="4283968" y="1396670"/>
            <a:chExt cx="3168352" cy="3046127"/>
          </a:xfrm>
        </p:grpSpPr>
        <p:sp>
          <p:nvSpPr>
            <p:cNvPr id="98" name="文字方塊 97"/>
            <p:cNvSpPr txBox="1"/>
            <p:nvPr/>
          </p:nvSpPr>
          <p:spPr>
            <a:xfrm>
              <a:off x="4716016" y="4011910"/>
              <a:ext cx="2376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大麥克漢堡</a:t>
              </a:r>
              <a:endParaRPr lang="en-US" altLang="zh-TW" sz="2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99" name="圖片 9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968" y="1396670"/>
              <a:ext cx="3168352" cy="27366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916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46" grpId="0" animBg="1"/>
      <p:bldP spid="47" grpId="0"/>
      <p:bldP spid="51" grpId="0" animBg="1"/>
      <p:bldP spid="52" grpId="0"/>
      <p:bldP spid="56" grpId="0" animBg="1"/>
      <p:bldP spid="57" grpId="0"/>
      <p:bldP spid="62" grpId="0" animBg="1"/>
      <p:bldP spid="63" grpId="0"/>
      <p:bldP spid="67" grpId="0" animBg="1"/>
      <p:bldP spid="6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/>
              <a:t>p.94</a:t>
            </a:r>
            <a:r>
              <a:rPr lang="zh-TW" altLang="en-US" dirty="0"/>
              <a:t>　參、國際移工搶走我的</a:t>
            </a:r>
            <a:r>
              <a:rPr lang="zh-TW" altLang="en-US" dirty="0" smtClean="0"/>
              <a:t>飯碗？</a:t>
            </a:r>
            <a:endParaRPr lang="zh-TW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2123726" y="1625193"/>
            <a:ext cx="1058400" cy="389657"/>
          </a:xfrm>
          <a:prstGeom prst="round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3059832" y="1563638"/>
            <a:ext cx="720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33</a:t>
            </a:r>
            <a:endParaRPr lang="zh-TW" altLang="en-US" sz="28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5" name="群組 34"/>
          <p:cNvGrpSpPr/>
          <p:nvPr/>
        </p:nvGrpSpPr>
        <p:grpSpPr>
          <a:xfrm>
            <a:off x="611557" y="1563638"/>
            <a:ext cx="1584177" cy="523220"/>
            <a:chOff x="251519" y="1347614"/>
            <a:chExt cx="1584177" cy="523220"/>
          </a:xfrm>
        </p:grpSpPr>
        <p:sp>
          <p:nvSpPr>
            <p:cNvPr id="11" name="文字方塊 10"/>
            <p:cNvSpPr txBox="1"/>
            <p:nvPr/>
          </p:nvSpPr>
          <p:spPr>
            <a:xfrm>
              <a:off x="251519" y="1347614"/>
              <a:ext cx="12961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加拿大</a:t>
              </a: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8289" y="1419623"/>
              <a:ext cx="507407" cy="370270"/>
            </a:xfrm>
            <a:prstGeom prst="rect">
              <a:avLst/>
            </a:prstGeom>
          </p:spPr>
        </p:pic>
      </p:grpSp>
      <p:sp>
        <p:nvSpPr>
          <p:cNvPr id="46" name="圓角矩形 45"/>
          <p:cNvSpPr/>
          <p:nvPr/>
        </p:nvSpPr>
        <p:spPr>
          <a:xfrm>
            <a:off x="2123727" y="2304478"/>
            <a:ext cx="1314000" cy="389657"/>
          </a:xfrm>
          <a:prstGeom prst="round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47" name="文字方塊 46"/>
          <p:cNvSpPr txBox="1"/>
          <p:nvPr/>
        </p:nvSpPr>
        <p:spPr>
          <a:xfrm>
            <a:off x="3347863" y="2245885"/>
            <a:ext cx="720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41</a:t>
            </a:r>
            <a:endParaRPr lang="zh-TW" altLang="en-US" sz="28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8" name="群組 47"/>
          <p:cNvGrpSpPr/>
          <p:nvPr/>
        </p:nvGrpSpPr>
        <p:grpSpPr>
          <a:xfrm>
            <a:off x="611559" y="2237192"/>
            <a:ext cx="1535028" cy="523220"/>
            <a:chOff x="251520" y="1347614"/>
            <a:chExt cx="1535028" cy="523220"/>
          </a:xfrm>
        </p:grpSpPr>
        <p:sp>
          <p:nvSpPr>
            <p:cNvPr id="49" name="文字方塊 48"/>
            <p:cNvSpPr txBox="1"/>
            <p:nvPr/>
          </p:nvSpPr>
          <p:spPr>
            <a:xfrm>
              <a:off x="251520" y="1347614"/>
              <a:ext cx="12961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美　國</a:t>
              </a: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4500" y="1420926"/>
              <a:ext cx="432048" cy="418546"/>
            </a:xfrm>
            <a:prstGeom prst="rect">
              <a:avLst/>
            </a:prstGeom>
          </p:spPr>
        </p:pic>
      </p:grpSp>
      <p:sp>
        <p:nvSpPr>
          <p:cNvPr id="52" name="文字方塊 51"/>
          <p:cNvSpPr txBox="1"/>
          <p:nvPr/>
        </p:nvSpPr>
        <p:spPr>
          <a:xfrm>
            <a:off x="3491880" y="2916054"/>
            <a:ext cx="720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46</a:t>
            </a:r>
            <a:endParaRPr lang="zh-TW" altLang="en-US" sz="2800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3" name="群組 52"/>
          <p:cNvGrpSpPr/>
          <p:nvPr/>
        </p:nvGrpSpPr>
        <p:grpSpPr>
          <a:xfrm>
            <a:off x="611557" y="2918366"/>
            <a:ext cx="1584178" cy="523220"/>
            <a:chOff x="251519" y="1355234"/>
            <a:chExt cx="1584178" cy="523220"/>
          </a:xfrm>
        </p:grpSpPr>
        <p:sp>
          <p:nvSpPr>
            <p:cNvPr id="54" name="文字方塊 53"/>
            <p:cNvSpPr txBox="1"/>
            <p:nvPr/>
          </p:nvSpPr>
          <p:spPr>
            <a:xfrm>
              <a:off x="251519" y="1355234"/>
              <a:ext cx="1296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韓　國</a:t>
              </a:r>
            </a:p>
          </p:txBody>
        </p:sp>
        <p:pic>
          <p:nvPicPr>
            <p:cNvPr id="55" name="圖片 5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2946" y="1378623"/>
              <a:ext cx="452751" cy="399486"/>
            </a:xfrm>
            <a:prstGeom prst="rect">
              <a:avLst/>
            </a:prstGeom>
          </p:spPr>
        </p:pic>
      </p:grpSp>
      <p:sp>
        <p:nvSpPr>
          <p:cNvPr id="56" name="圓角矩形 55"/>
          <p:cNvSpPr/>
          <p:nvPr/>
        </p:nvSpPr>
        <p:spPr>
          <a:xfrm>
            <a:off x="2123727" y="3663048"/>
            <a:ext cx="1796400" cy="389657"/>
          </a:xfrm>
          <a:prstGeom prst="round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57" name="文字方塊 56"/>
          <p:cNvSpPr txBox="1"/>
          <p:nvPr/>
        </p:nvSpPr>
        <p:spPr>
          <a:xfrm>
            <a:off x="3808675" y="3591178"/>
            <a:ext cx="720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56</a:t>
            </a:r>
            <a:endParaRPr lang="zh-TW" altLang="en-US" sz="2800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8" name="群組 57"/>
          <p:cNvGrpSpPr/>
          <p:nvPr/>
        </p:nvGrpSpPr>
        <p:grpSpPr>
          <a:xfrm>
            <a:off x="611559" y="3607224"/>
            <a:ext cx="1574440" cy="523220"/>
            <a:chOff x="251520" y="1347614"/>
            <a:chExt cx="1574440" cy="523220"/>
          </a:xfrm>
        </p:grpSpPr>
        <p:sp>
          <p:nvSpPr>
            <p:cNvPr id="59" name="文字方塊 58"/>
            <p:cNvSpPr txBox="1"/>
            <p:nvPr/>
          </p:nvSpPr>
          <p:spPr>
            <a:xfrm>
              <a:off x="251520" y="1347614"/>
              <a:ext cx="12961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　國</a:t>
              </a:r>
            </a:p>
          </p:txBody>
        </p:sp>
        <p:pic>
          <p:nvPicPr>
            <p:cNvPr id="60" name="圖片 5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1640" y="1357837"/>
              <a:ext cx="494320" cy="466471"/>
            </a:xfrm>
            <a:prstGeom prst="rect">
              <a:avLst/>
            </a:prstGeom>
          </p:spPr>
        </p:pic>
      </p:grpSp>
      <p:sp>
        <p:nvSpPr>
          <p:cNvPr id="62" name="圓角矩形 61"/>
          <p:cNvSpPr/>
          <p:nvPr/>
        </p:nvSpPr>
        <p:spPr>
          <a:xfrm>
            <a:off x="2123727" y="4342333"/>
            <a:ext cx="5544617" cy="389657"/>
          </a:xfrm>
          <a:prstGeom prst="round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63" name="文字方塊 62"/>
          <p:cNvSpPr txBox="1"/>
          <p:nvPr/>
        </p:nvSpPr>
        <p:spPr>
          <a:xfrm>
            <a:off x="7380312" y="4280778"/>
            <a:ext cx="1080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800" b="1" dirty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173</a:t>
            </a:r>
            <a:endParaRPr lang="zh-TW" altLang="en-US" sz="28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4" name="群組 63"/>
          <p:cNvGrpSpPr/>
          <p:nvPr/>
        </p:nvGrpSpPr>
        <p:grpSpPr>
          <a:xfrm>
            <a:off x="611559" y="4280778"/>
            <a:ext cx="1511374" cy="523220"/>
            <a:chOff x="251520" y="1347614"/>
            <a:chExt cx="1511374" cy="523220"/>
          </a:xfrm>
        </p:grpSpPr>
        <p:sp>
          <p:nvSpPr>
            <p:cNvPr id="65" name="文字方塊 64"/>
            <p:cNvSpPr txBox="1"/>
            <p:nvPr/>
          </p:nvSpPr>
          <p:spPr>
            <a:xfrm>
              <a:off x="251520" y="1347614"/>
              <a:ext cx="12961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印　度</a:t>
              </a:r>
            </a:p>
          </p:txBody>
        </p:sp>
        <p:pic>
          <p:nvPicPr>
            <p:cNvPr id="66" name="圖片 6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867" y="1385404"/>
              <a:ext cx="416027" cy="386730"/>
            </a:xfrm>
            <a:prstGeom prst="rect">
              <a:avLst/>
            </a:prstGeom>
          </p:spPr>
        </p:pic>
      </p:grpSp>
      <p:sp>
        <p:nvSpPr>
          <p:cNvPr id="51" name="圓角矩形 50"/>
          <p:cNvSpPr/>
          <p:nvPr/>
        </p:nvSpPr>
        <p:spPr>
          <a:xfrm>
            <a:off x="2123726" y="2983763"/>
            <a:ext cx="1476000" cy="389657"/>
          </a:xfrm>
          <a:prstGeom prst="round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38" name="圓角矩形 37"/>
          <p:cNvSpPr/>
          <p:nvPr/>
        </p:nvSpPr>
        <p:spPr>
          <a:xfrm>
            <a:off x="539552" y="987574"/>
            <a:ext cx="7920880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>
                <a:ln w="12700">
                  <a:noFill/>
                </a:ln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買</a:t>
            </a:r>
            <a:r>
              <a:rPr lang="en-US" altLang="zh-TW" sz="2800" b="1" dirty="0">
                <a:ln w="12700">
                  <a:noFill/>
                </a:ln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b="1" dirty="0">
                <a:ln w="12700">
                  <a:noFill/>
                </a:ln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個大麥克漢堡各國勞工所需工時</a:t>
            </a:r>
            <a:r>
              <a:rPr lang="zh-TW" altLang="en-US" sz="2000" b="1" dirty="0">
                <a:ln w="12700">
                  <a:noFill/>
                </a:ln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（單位：分鐘）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4880" y="1646074"/>
            <a:ext cx="3796337" cy="243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46" grpId="0" animBg="1"/>
      <p:bldP spid="47" grpId="0"/>
      <p:bldP spid="52" grpId="0"/>
      <p:bldP spid="56" grpId="0" animBg="1"/>
      <p:bldP spid="57" grpId="0"/>
      <p:bldP spid="62" grpId="0" animBg="1"/>
      <p:bldP spid="63" grpId="0"/>
      <p:bldP spid="5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p.94</a:t>
            </a:r>
            <a:r>
              <a:rPr lang="zh-TW" altLang="en-US" dirty="0"/>
              <a:t>　肆、基本工資真的有保障我</a:t>
            </a:r>
            <a:r>
              <a:rPr lang="zh-TW" altLang="en-US" dirty="0" smtClean="0"/>
              <a:t>嗎？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第肆節　基本工資真的有保障我</a:t>
            </a:r>
            <a:r>
              <a:rPr lang="zh-TW" altLang="en-US" dirty="0" smtClean="0"/>
              <a:t>嗎？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zh-TW" altLang="en-US" dirty="0"/>
              <a:t>我國每年都會召開</a:t>
            </a:r>
            <a:r>
              <a:rPr lang="zh-TW" altLang="en-US" b="1" dirty="0">
                <a:solidFill>
                  <a:srgbClr val="FF495C"/>
                </a:solidFill>
              </a:rPr>
              <a:t>「基本工資審議委員會」</a:t>
            </a:r>
            <a:r>
              <a:rPr lang="zh-TW" altLang="en-US" dirty="0"/>
              <a:t>審議下年度的基本工資，審議時主要是以國家經濟發展情形、消費者物價指數、勞動生產力及各產業勞工工資等作為依據。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9876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基本工資懶人包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p.94</a:t>
            </a:r>
            <a:r>
              <a:rPr lang="zh-TW" altLang="en-US" dirty="0"/>
              <a:t>　肆、基本工資真的有保障我嗎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基本工資懶人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包</a:t>
            </a:r>
            <a:r>
              <a:rPr lang="en-US" altLang="zh-TW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01:43)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：勞動部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MOL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10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BEA4BAFE-8E6E-424E-82D4-2CB21D0BE1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p.9</a:t>
            </a:r>
            <a:r>
              <a:rPr lang="en-US" altLang="zh-TW" dirty="0"/>
              <a:t>4</a:t>
            </a:r>
            <a:r>
              <a:rPr lang="zh-TW" altLang="en-US" dirty="0"/>
              <a:t>　肆、基本工資真的有保障我</a:t>
            </a:r>
            <a:r>
              <a:rPr lang="zh-TW" altLang="en-US" dirty="0" smtClean="0"/>
              <a:t>嗎？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AC67CEB-FE67-DB4C-B105-C12607E1526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rgbClr val="256EFF"/>
                </a:solidFill>
              </a:rPr>
              <a:t>基本薪資對勞動市場的影響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5468B3B-97ED-D143-85D6-4E2B4142330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kumimoji="1" lang="zh-TW" altLang="en-US" dirty="0"/>
              <a:t>基本工資的訂立雖然保障了低收入勞工的收入能滿足基本生活所需，但是一般認為，當基本工資高於平均工資時，勞工工作的意願提高，但因為雇主必須以較高的工資僱用勞工，雇主就會思考是不是要減少僱用。</a:t>
            </a:r>
          </a:p>
          <a:p>
            <a:pPr algn="just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7071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BEA4BAFE-8E6E-424E-82D4-2CB21D0BE1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p.95</a:t>
            </a:r>
            <a:r>
              <a:rPr lang="zh-TW" altLang="en-US" dirty="0"/>
              <a:t>　肆、基本工資真的有保障我</a:t>
            </a:r>
            <a:r>
              <a:rPr lang="zh-TW" altLang="en-US" dirty="0" smtClean="0"/>
              <a:t>嗎</a:t>
            </a:r>
            <a:r>
              <a:rPr lang="zh-TW" altLang="en-US" dirty="0"/>
              <a:t>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AC67CEB-FE67-DB4C-B105-C12607E1526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rgbClr val="256EFF"/>
                </a:solidFill>
              </a:rPr>
              <a:t>基本薪資對勞動市場的影響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5468B3B-97ED-D143-85D6-4E2B414233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752454" cy="2448272"/>
          </a:xfrm>
        </p:spPr>
        <p:txBody>
          <a:bodyPr>
            <a:normAutofit/>
          </a:bodyPr>
          <a:lstStyle/>
          <a:p>
            <a:pPr algn="just" hangingPunct="0"/>
            <a:r>
              <a:rPr kumimoji="1" lang="zh-TW" altLang="en-US" dirty="0"/>
              <a:t>這時候就會產生勞工願意工作，雇主不願意聘用的問題，也就是失業增加。</a:t>
            </a:r>
          </a:p>
          <a:p>
            <a:pPr algn="just" hangingPunct="0"/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0032" y="1419622"/>
            <a:ext cx="3904007" cy="390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5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A14E8D33-FCF3-5647-8927-273E4FC1A2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p.95</a:t>
            </a:r>
            <a:r>
              <a:rPr lang="zh-TW" altLang="en-US" dirty="0"/>
              <a:t>　肆、基本工資真的有保障我</a:t>
            </a:r>
            <a:r>
              <a:rPr lang="zh-TW" altLang="en-US" dirty="0" smtClean="0"/>
              <a:t>嗎？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8F39413-350E-B34E-AD15-E306E033247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CN" altLang="en-US" dirty="0">
                <a:solidFill>
                  <a:srgbClr val="256EFF"/>
                </a:solidFill>
              </a:rPr>
              <a:t>勞動市場的薪資</a:t>
            </a:r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229229F-2584-E74E-9526-47F38CBCCA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283718"/>
            <a:ext cx="4680446" cy="278777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TW" altLang="zh-TW" dirty="0"/>
              <a:t>勞動市場的薪資是由供給和需求決定的</a:t>
            </a:r>
            <a:r>
              <a:rPr lang="zh-TW" altLang="en-US" dirty="0"/>
              <a:t>。</a:t>
            </a:r>
            <a:endParaRPr lang="en-US" altLang="zh-TW" dirty="0"/>
          </a:p>
          <a:p>
            <a:pPr marL="457200" indent="-457200">
              <a:buFont typeface="+mj-lt"/>
              <a:buAutoNum type="arabicPeriod"/>
            </a:pPr>
            <a:r>
              <a:rPr lang="zh-TW" altLang="zh-TW" dirty="0"/>
              <a:t>企業</a:t>
            </a:r>
            <a:r>
              <a:rPr lang="zh-TW" altLang="en-US" dirty="0"/>
              <a:t>：</a:t>
            </a:r>
            <a:r>
              <a:rPr lang="zh-TW" altLang="zh-TW" dirty="0"/>
              <a:t>為了</a:t>
            </a:r>
            <a:r>
              <a:rPr lang="zh-TW" altLang="en-US" dirty="0"/>
              <a:t>獲得最大利益（</a:t>
            </a:r>
            <a:r>
              <a:rPr lang="zh-TW" altLang="zh-TW" dirty="0"/>
              <a:t>減少成本或增加利潤</a:t>
            </a:r>
            <a:r>
              <a:rPr lang="zh-TW" altLang="en-US" dirty="0"/>
              <a:t>）</a:t>
            </a:r>
            <a:r>
              <a:rPr lang="zh-TW" altLang="zh-TW" dirty="0"/>
              <a:t>，可能會影響到勞工的薪資與就業，</a:t>
            </a:r>
            <a:endParaRPr lang="en-US" altLang="zh-TW" dirty="0"/>
          </a:p>
          <a:p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6463" y="1635645"/>
            <a:ext cx="3701251" cy="370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A14E8D33-FCF3-5647-8927-273E4FC1A2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p.95</a:t>
            </a:r>
            <a:r>
              <a:rPr lang="zh-TW" altLang="en-US" dirty="0"/>
              <a:t>　肆、基本工資真的有保障我</a:t>
            </a:r>
            <a:r>
              <a:rPr lang="zh-TW" altLang="en-US" dirty="0" smtClean="0"/>
              <a:t>嗎？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8F39413-350E-B34E-AD15-E306E033247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CN" altLang="en-US" dirty="0">
                <a:solidFill>
                  <a:srgbClr val="256EFF"/>
                </a:solidFill>
              </a:rPr>
              <a:t>勞動市場的薪資</a:t>
            </a:r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229229F-2584-E74E-9526-47F38CBCCA6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49263" indent="-449263" algn="just">
              <a:spcBef>
                <a:spcPts val="200"/>
              </a:spcBef>
              <a:buFont typeface="+mj-lt"/>
              <a:buAutoNum type="arabicPeriod" startAt="3"/>
            </a:pPr>
            <a:r>
              <a:rPr lang="zh-TW" altLang="zh-TW" dirty="0"/>
              <a:t>政府</a:t>
            </a:r>
            <a:r>
              <a:rPr lang="zh-TW" altLang="en-US" dirty="0"/>
              <a:t>：</a:t>
            </a:r>
            <a:r>
              <a:rPr lang="zh-TW" altLang="zh-TW" dirty="0"/>
              <a:t>基於保障勞工訂立基本工資、休假、加班等制度</a:t>
            </a:r>
            <a:r>
              <a:rPr lang="zh-TW" altLang="en-US" dirty="0"/>
              <a:t>，可能促使企業</a:t>
            </a:r>
            <a:r>
              <a:rPr lang="zh-TW" altLang="zh-TW" dirty="0"/>
              <a:t>為了因應法規而縮減人力</a:t>
            </a:r>
            <a:r>
              <a:rPr lang="zh-TW" altLang="en-US" dirty="0"/>
              <a:t>。</a:t>
            </a:r>
            <a:endParaRPr lang="en-US" altLang="zh-TW" dirty="0"/>
          </a:p>
          <a:p>
            <a:pPr marL="457200" indent="-457200" algn="just">
              <a:spcBef>
                <a:spcPts val="200"/>
              </a:spcBef>
              <a:buFont typeface="+mj-lt"/>
              <a:buAutoNum type="arabicPeriod" startAt="3"/>
            </a:pPr>
            <a:r>
              <a:rPr lang="zh-TW" altLang="zh-TW" dirty="0"/>
              <a:t>薪資與就業情況相當複雜，並非單一因素可以解釋，但可以確定的是</a:t>
            </a:r>
            <a:r>
              <a:rPr lang="zh-TW" altLang="zh-TW" b="1" dirty="0">
                <a:solidFill>
                  <a:srgbClr val="FF495C"/>
                </a:solidFill>
              </a:rPr>
              <a:t>「價格」會引導雇主和勞工做出決策的</a:t>
            </a:r>
            <a:r>
              <a:rPr lang="zh-TW" altLang="zh-TW" dirty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1977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B20E4495-1F41-564E-AD03-9CDE0AE043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863" y="354060"/>
            <a:ext cx="5113337" cy="368341"/>
          </a:xfrm>
        </p:spPr>
        <p:txBody>
          <a:bodyPr/>
          <a:lstStyle/>
          <a:p>
            <a:r>
              <a:rPr lang="en-US" altLang="zh-TW" dirty="0" err="1" smtClean="0"/>
              <a:t>p.90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B5B3DAB-EF6D-DA47-890E-5E5470455D4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/>
          <a:p>
            <a:pPr algn="just" hangingPunct="0"/>
            <a:r>
              <a:rPr kumimoji="1" lang="zh-TW" altLang="en-US" dirty="0" smtClean="0"/>
              <a:t>假設</a:t>
            </a:r>
            <a:r>
              <a:rPr kumimoji="1" lang="zh-TW" altLang="en-US" dirty="0"/>
              <a:t>目前勞動市場上若將打工薪資訂在</a:t>
            </a:r>
            <a:r>
              <a:rPr kumimoji="1" lang="en-US" altLang="zh-TW" dirty="0" smtClean="0"/>
              <a:t>100</a:t>
            </a:r>
            <a:r>
              <a:rPr kumimoji="1" lang="zh-TW" altLang="en-US" dirty="0" smtClean="0"/>
              <a:t>元</a:t>
            </a:r>
            <a:r>
              <a:rPr kumimoji="1" lang="zh-TW" altLang="en-US" dirty="0"/>
              <a:t>，會有供不應求的情形，而訂在</a:t>
            </a:r>
            <a:r>
              <a:rPr kumimoji="1" lang="en-US" altLang="zh-TW" dirty="0" smtClean="0"/>
              <a:t>158</a:t>
            </a:r>
            <a:r>
              <a:rPr kumimoji="1" lang="zh-TW" altLang="en-US" dirty="0" smtClean="0"/>
              <a:t>元</a:t>
            </a:r>
            <a:r>
              <a:rPr kumimoji="1" lang="zh-TW" altLang="en-US" dirty="0" smtClean="0"/>
              <a:t>又有供過於求</a:t>
            </a:r>
            <a:r>
              <a:rPr kumimoji="1" lang="zh-TW" altLang="en-US" dirty="0"/>
              <a:t>的問題，請問勞資雙彼此都能</a:t>
            </a:r>
            <a:r>
              <a:rPr kumimoji="1" lang="zh-TW" altLang="en-US" dirty="0" smtClean="0"/>
              <a:t>接受的</a:t>
            </a:r>
            <a:r>
              <a:rPr kumimoji="1" lang="zh-TW" altLang="en-US" dirty="0"/>
              <a:t>薪資為多少？如果政府將最低工資訂</a:t>
            </a:r>
            <a:r>
              <a:rPr kumimoji="1" lang="zh-TW" altLang="en-US" dirty="0" smtClean="0"/>
              <a:t>在</a:t>
            </a:r>
            <a:r>
              <a:rPr kumimoji="1" lang="en-US" altLang="zh-TW" dirty="0" smtClean="0"/>
              <a:t>158</a:t>
            </a:r>
            <a:r>
              <a:rPr kumimoji="1" lang="zh-TW" altLang="en-US" dirty="0" smtClean="0"/>
              <a:t>元</a:t>
            </a:r>
            <a:r>
              <a:rPr kumimoji="1" lang="zh-TW" altLang="en-US" dirty="0" smtClean="0"/>
              <a:t>，會</a:t>
            </a:r>
            <a:r>
              <a:rPr kumimoji="1" lang="zh-TW" altLang="en-US" dirty="0"/>
              <a:t>對勞動市場產生什麼影響？</a:t>
            </a:r>
          </a:p>
          <a:p>
            <a:pPr algn="just" hangingPunct="0"/>
            <a:endParaRPr kumimoji="1" lang="zh-TW" altLang="en-US" dirty="0"/>
          </a:p>
          <a:p>
            <a:pPr algn="just" hangingPunct="0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5170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B20E4495-1F41-564E-AD03-9CDE0AE043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863" y="354060"/>
            <a:ext cx="5113337" cy="368341"/>
          </a:xfrm>
        </p:spPr>
        <p:txBody>
          <a:bodyPr/>
          <a:lstStyle/>
          <a:p>
            <a:r>
              <a:rPr lang="en-US" altLang="zh-TW" dirty="0" err="1" smtClean="0"/>
              <a:t>p.94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B5B3DAB-EF6D-DA47-890E-5E5470455D4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808312"/>
          </a:xfrm>
        </p:spPr>
        <p:txBody>
          <a:bodyPr>
            <a:noAutofit/>
          </a:bodyPr>
          <a:lstStyle/>
          <a:p>
            <a:pPr algn="just"/>
            <a:r>
              <a:rPr kumimoji="1" lang="zh-TW" altLang="en-US" sz="2700" dirty="0" smtClean="0"/>
              <a:t>依</a:t>
            </a:r>
            <a:r>
              <a:rPr kumimoji="1" lang="zh-TW" altLang="en-US" sz="2700" dirty="0"/>
              <a:t>案例所描述，代表勞資雙方可接受的價格</a:t>
            </a:r>
            <a:r>
              <a:rPr kumimoji="1" lang="zh-TW" altLang="en-US" sz="2700" dirty="0" smtClean="0"/>
              <a:t>落在</a:t>
            </a:r>
            <a:r>
              <a:rPr kumimoji="1" lang="en-US" altLang="zh-TW" sz="2700" dirty="0" smtClean="0"/>
              <a:t>100</a:t>
            </a:r>
            <a:r>
              <a:rPr kumimoji="1" lang="zh-TW" altLang="en-US" sz="2700" dirty="0" smtClean="0"/>
              <a:t>元</a:t>
            </a:r>
            <a:r>
              <a:rPr kumimoji="1" lang="zh-TW" altLang="en-US" sz="2700" dirty="0" smtClean="0"/>
              <a:t>至</a:t>
            </a:r>
            <a:r>
              <a:rPr kumimoji="1" lang="en-US" altLang="zh-TW" sz="2700" dirty="0" smtClean="0"/>
              <a:t>158</a:t>
            </a:r>
            <a:r>
              <a:rPr kumimoji="1" lang="zh-TW" altLang="en-US" sz="2700" dirty="0" smtClean="0"/>
              <a:t>元</a:t>
            </a:r>
            <a:r>
              <a:rPr kumimoji="1" lang="zh-TW" altLang="en-US" sz="2700" dirty="0"/>
              <a:t>之間，若政府將最低工資</a:t>
            </a:r>
            <a:r>
              <a:rPr kumimoji="1" lang="zh-TW" altLang="en-US" sz="2700" dirty="0" smtClean="0"/>
              <a:t>訂在</a:t>
            </a:r>
            <a:r>
              <a:rPr kumimoji="1" lang="en-US" altLang="zh-TW" sz="2700" dirty="0" smtClean="0"/>
              <a:t>158</a:t>
            </a:r>
            <a:r>
              <a:rPr kumimoji="1" lang="zh-TW" altLang="en-US" sz="2700" dirty="0" smtClean="0"/>
              <a:t>元</a:t>
            </a:r>
            <a:r>
              <a:rPr kumimoji="1" lang="zh-TW" altLang="en-US" sz="2700" dirty="0" smtClean="0"/>
              <a:t>，</a:t>
            </a:r>
            <a:r>
              <a:rPr kumimoji="1" lang="zh-TW" altLang="en-US" sz="2700" dirty="0"/>
              <a:t>將會出現供過於求，廠商減少僱用</a:t>
            </a:r>
            <a:r>
              <a:rPr kumimoji="1" lang="zh-TW" altLang="en-US" sz="2700" dirty="0" smtClean="0"/>
              <a:t>，出現</a:t>
            </a:r>
            <a:r>
              <a:rPr kumimoji="1" lang="zh-TW" altLang="en-US" sz="2700" dirty="0"/>
              <a:t>失業的</a:t>
            </a:r>
            <a:r>
              <a:rPr kumimoji="1" lang="zh-TW" altLang="en-US" sz="2700" dirty="0" smtClean="0"/>
              <a:t>情形。</a:t>
            </a:r>
            <a:endParaRPr kumimoji="1" lang="zh-TW" altLang="en-US" sz="2700" dirty="0"/>
          </a:p>
        </p:txBody>
      </p:sp>
      <p:sp>
        <p:nvSpPr>
          <p:cNvPr id="4" name="橢圓 3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60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版面配置區 6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9610" r="961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文字版面配置區 5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607743" cy="647700"/>
          </a:xfrm>
        </p:spPr>
        <p:txBody>
          <a:bodyPr/>
          <a:lstStyle/>
          <a:p>
            <a:r>
              <a:rPr lang="en-US" altLang="zh-TW" sz="3200" dirty="0">
                <a:hlinkClick r:id="rId2"/>
              </a:rPr>
              <a:t>14%</a:t>
            </a:r>
            <a:r>
              <a:rPr lang="zh-TW" altLang="en-US" sz="3200" dirty="0">
                <a:hlinkClick r:id="rId2"/>
              </a:rPr>
              <a:t>企業喊生產線外移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>
          <a:xfrm>
            <a:off x="1258863" y="354060"/>
            <a:ext cx="5113337" cy="368341"/>
          </a:xfrm>
        </p:spPr>
        <p:txBody>
          <a:bodyPr/>
          <a:lstStyle/>
          <a:p>
            <a:r>
              <a:rPr lang="en-US" altLang="zh-TW" dirty="0"/>
              <a:t>p.95</a:t>
            </a:r>
            <a:r>
              <a:rPr lang="zh-TW" altLang="en-US" dirty="0"/>
              <a:t>　肆、基本工資真的有保障我嗎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880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CD9AFA1-E6B6-3C47-9A31-B18342FC169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請詢問學校或家裡附近任一家店或公司的打工時薪，並上網搜尋任一個全職工作的月薪，搜集來的數據請同學依據產業類別、地區、薪資高低、是否為連鎖店等進行分類，然後解釋為什麼會有這樣的情形。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231B11F-0CCD-9346-BF07-61919B26A6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我的工資地圖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C03603D-B88A-9140-BB80-A87F6EC01F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p.95</a:t>
            </a:r>
            <a:r>
              <a:rPr lang="zh-TW" altLang="en-US" dirty="0"/>
              <a:t>　肆、基本工資真的有保障我</a:t>
            </a:r>
            <a:r>
              <a:rPr lang="zh-TW" altLang="en-US" dirty="0" smtClean="0"/>
              <a:t>嗎？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3575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基本工資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的制定會產生何種可能結果？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整體薪資上漲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）整體薪資</a:t>
            </a:r>
            <a:r>
              <a:rPr lang="zh-CN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下跌</a:t>
            </a:r>
            <a:endParaRPr lang="zh-TW" altLang="en-US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）失業增加        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）失業減少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349433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20" name="圓角矩形圖說文字 19">
            <a:extLst>
              <a:ext uri="{FF2B5EF4-FFF2-40B4-BE49-F238E27FC236}">
                <a16:creationId xmlns:a16="http://schemas.microsoft.com/office/drawing/2014/main" id="{563A6212-E71F-C846-BDEA-3C0BE48BD6C4}"/>
              </a:ext>
            </a:extLst>
          </p:cNvPr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基本工資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的制定會產生何種可能結果？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整體薪資上漲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）整體薪資</a:t>
            </a:r>
            <a:r>
              <a:rPr lang="zh-CN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下跌</a:t>
            </a:r>
            <a:endParaRPr lang="zh-TW" altLang="en-US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）失業增加        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）失業減少</a:t>
            </a:r>
          </a:p>
        </p:txBody>
      </p:sp>
      <p:pic>
        <p:nvPicPr>
          <p:cNvPr id="2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68387202-B57E-D74D-B97F-7D79BB9D7C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41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15" name="圓角矩形圖說文字 14">
            <a:extLst>
              <a:ext uri="{FF2B5EF4-FFF2-40B4-BE49-F238E27FC236}">
                <a16:creationId xmlns:a16="http://schemas.microsoft.com/office/drawing/2014/main" id="{8DBFF130-5E13-F84C-B757-B6E0EFF8D598}"/>
              </a:ext>
            </a:extLst>
          </p:cNvPr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基本工資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的制定會產生何種可能結果？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整體薪資上漲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）整體薪資</a:t>
            </a:r>
            <a:r>
              <a:rPr lang="zh-CN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下跌</a:t>
            </a:r>
            <a:endParaRPr lang="zh-TW" altLang="en-US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）失業增加        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）失業減少</a:t>
            </a:r>
          </a:p>
        </p:txBody>
      </p:sp>
      <p:pic>
        <p:nvPicPr>
          <p:cNvPr id="20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5A077245-EF59-1D45-B3EE-610DE9BBD3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38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5" name="圓角矩形圖說文字 14">
            <a:extLst>
              <a:ext uri="{FF2B5EF4-FFF2-40B4-BE49-F238E27FC236}">
                <a16:creationId xmlns:a16="http://schemas.microsoft.com/office/drawing/2014/main" id="{DD385B8D-F0E3-0B4C-9721-7AFF1D57A299}"/>
              </a:ext>
            </a:extLst>
          </p:cNvPr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基本工資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的制定會產生何種可能結果？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整體薪資上漲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）整體薪資</a:t>
            </a:r>
            <a:r>
              <a:rPr lang="zh-CN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下跌</a:t>
            </a:r>
            <a:endParaRPr lang="zh-TW" altLang="en-US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）失業增加        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）失業減少</a:t>
            </a:r>
          </a:p>
        </p:txBody>
      </p:sp>
      <p:sp>
        <p:nvSpPr>
          <p:cNvPr id="16" name="圓角矩形圖說文字 15"/>
          <p:cNvSpPr/>
          <p:nvPr/>
        </p:nvSpPr>
        <p:spPr>
          <a:xfrm>
            <a:off x="1187624" y="3363838"/>
            <a:ext cx="4608512" cy="504056"/>
          </a:xfrm>
          <a:prstGeom prst="wedgeRoundRectCallout">
            <a:avLst>
              <a:gd name="adj1" fmla="val -56685"/>
              <a:gd name="adj2" fmla="val 11981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2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79613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08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6" name="圓角矩形圖說文字 15">
            <a:extLst>
              <a:ext uri="{FF2B5EF4-FFF2-40B4-BE49-F238E27FC236}">
                <a16:creationId xmlns:a16="http://schemas.microsoft.com/office/drawing/2014/main" id="{46C2D1E1-42B5-0D46-8CD3-4C5AF3DE6AF0}"/>
              </a:ext>
            </a:extLst>
          </p:cNvPr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基本工資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的制定會產生何種可能結果？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整體薪資上漲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）整體薪資</a:t>
            </a:r>
            <a:r>
              <a:rPr lang="zh-CN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下跌</a:t>
            </a:r>
            <a:endParaRPr lang="zh-TW" altLang="en-US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）失業增加        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）失業減少</a:t>
            </a:r>
          </a:p>
        </p:txBody>
      </p:sp>
      <p:sp>
        <p:nvSpPr>
          <p:cNvPr id="20" name="圓角矩形圖說文字 19">
            <a:extLst>
              <a:ext uri="{FF2B5EF4-FFF2-40B4-BE49-F238E27FC236}">
                <a16:creationId xmlns:a16="http://schemas.microsoft.com/office/drawing/2014/main" id="{0F9701C1-8356-BD4F-8EC5-A83BBDCA4C96}"/>
              </a:ext>
            </a:extLst>
          </p:cNvPr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2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B8AEA696-0689-E64E-ACAC-9956A131C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826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94421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工廠外移時，本國勞工薪資和就業會產生何種變化？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薪資增加　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(B)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失業增加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薪資不變　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就業不變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174892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1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22" name="圓角矩形圖說文字 21"/>
          <p:cNvSpPr/>
          <p:nvPr/>
        </p:nvSpPr>
        <p:spPr>
          <a:xfrm>
            <a:off x="1259632" y="627534"/>
            <a:ext cx="7632848" cy="194421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工廠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外移時，本國勞工薪資和就業會產生何種變化？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薪資增加　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(B)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失業增加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薪資不變　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就業不變</a:t>
            </a:r>
          </a:p>
        </p:txBody>
      </p:sp>
    </p:spTree>
    <p:extLst>
      <p:ext uri="{BB962C8B-B14F-4D97-AF65-F5344CB8AC3E}">
        <p14:creationId xmlns:p14="http://schemas.microsoft.com/office/powerpoint/2010/main" val="219465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5" name="圓角矩形圖說文字 14"/>
          <p:cNvSpPr/>
          <p:nvPr/>
        </p:nvSpPr>
        <p:spPr>
          <a:xfrm>
            <a:off x="1259632" y="627534"/>
            <a:ext cx="7632848" cy="194421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工廠外移時，本國勞工薪資和就業會產生何種變化？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薪資增加　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(B)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失業增加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薪資不變　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就業不變</a:t>
            </a:r>
          </a:p>
        </p:txBody>
      </p:sp>
      <p:sp>
        <p:nvSpPr>
          <p:cNvPr id="27" name="圓角矩形圖說文字 26">
            <a:extLst>
              <a:ext uri="{FF2B5EF4-FFF2-40B4-BE49-F238E27FC236}">
                <a16:creationId xmlns:a16="http://schemas.microsoft.com/office/drawing/2014/main" id="{D4C6CFCF-BFD1-3144-98B5-3A1C57960817}"/>
              </a:ext>
            </a:extLst>
          </p:cNvPr>
          <p:cNvSpPr/>
          <p:nvPr/>
        </p:nvSpPr>
        <p:spPr>
          <a:xfrm>
            <a:off x="1331640" y="3435846"/>
            <a:ext cx="54006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</p:spTree>
    <p:extLst>
      <p:ext uri="{BB962C8B-B14F-4D97-AF65-F5344CB8AC3E}">
        <p14:creationId xmlns:p14="http://schemas.microsoft.com/office/powerpoint/2010/main" val="154094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16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E44497DE-F148-5141-9E31-6C2CAB814D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圓角矩形圖說文字 14"/>
          <p:cNvSpPr/>
          <p:nvPr/>
        </p:nvSpPr>
        <p:spPr>
          <a:xfrm>
            <a:off x="1259632" y="627534"/>
            <a:ext cx="7632848" cy="194421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工廠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外移時，本國勞工薪資和就業會產生何種變化？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薪資增加　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(B)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失業增加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薪資不變　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就業不變</a:t>
            </a:r>
          </a:p>
        </p:txBody>
      </p:sp>
    </p:spTree>
    <p:extLst>
      <p:ext uri="{BB962C8B-B14F-4D97-AF65-F5344CB8AC3E}">
        <p14:creationId xmlns:p14="http://schemas.microsoft.com/office/powerpoint/2010/main" val="380728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94421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工廠外移時，本國勞工薪資和就業會產生何種變化？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薪資增加　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(B)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失業增加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薪資不變　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(D)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就業不變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2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E44497DE-F148-5141-9E31-6C2CAB814D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88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11891</TotalTime>
  <Words>3639</Words>
  <Application>Microsoft Office PowerPoint</Application>
  <PresentationFormat>如螢幕大小 (16:9)</PresentationFormat>
  <Paragraphs>378</Paragraphs>
  <Slides>72</Slides>
  <Notes>18</Notes>
  <HiddenSlides>7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72</vt:i4>
      </vt:variant>
    </vt:vector>
  </HeadingPairs>
  <TitlesOfParts>
    <vt:vector size="82" baseType="lpstr">
      <vt:lpstr>宋体</vt:lpstr>
      <vt:lpstr>華康粗圓體</vt:lpstr>
      <vt:lpstr>微軟正黑體</vt:lpstr>
      <vt:lpstr>微軟正黑體</vt:lpstr>
      <vt:lpstr>新細明體</vt:lpstr>
      <vt:lpstr>Arial</vt:lpstr>
      <vt:lpstr>Calibri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519</cp:revision>
  <dcterms:created xsi:type="dcterms:W3CDTF">2016-08-10T05:42:58Z</dcterms:created>
  <dcterms:modified xsi:type="dcterms:W3CDTF">2020-05-22T11:26:07Z</dcterms:modified>
</cp:coreProperties>
</file>