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65"/>
  </p:notesMasterIdLst>
  <p:handoutMasterIdLst>
    <p:handoutMasterId r:id="rId66"/>
  </p:handoutMasterIdLst>
  <p:sldIdLst>
    <p:sldId id="447" r:id="rId3"/>
    <p:sldId id="448" r:id="rId4"/>
    <p:sldId id="563" r:id="rId5"/>
    <p:sldId id="450" r:id="rId6"/>
    <p:sldId id="557" r:id="rId7"/>
    <p:sldId id="451" r:id="rId8"/>
    <p:sldId id="558" r:id="rId9"/>
    <p:sldId id="452" r:id="rId10"/>
    <p:sldId id="453" r:id="rId11"/>
    <p:sldId id="560" r:id="rId12"/>
    <p:sldId id="559" r:id="rId13"/>
    <p:sldId id="566" r:id="rId14"/>
    <p:sldId id="456" r:id="rId15"/>
    <p:sldId id="457" r:id="rId16"/>
    <p:sldId id="570" r:id="rId17"/>
    <p:sldId id="459" r:id="rId18"/>
    <p:sldId id="460" r:id="rId19"/>
    <p:sldId id="461" r:id="rId20"/>
    <p:sldId id="462" r:id="rId21"/>
    <p:sldId id="464" r:id="rId22"/>
    <p:sldId id="465" r:id="rId23"/>
    <p:sldId id="567" r:id="rId24"/>
    <p:sldId id="466" r:id="rId25"/>
    <p:sldId id="467" r:id="rId26"/>
    <p:sldId id="561" r:id="rId27"/>
    <p:sldId id="469" r:id="rId28"/>
    <p:sldId id="470" r:id="rId29"/>
    <p:sldId id="472" r:id="rId30"/>
    <p:sldId id="473" r:id="rId31"/>
    <p:sldId id="568" r:id="rId32"/>
    <p:sldId id="475" r:id="rId33"/>
    <p:sldId id="497" r:id="rId34"/>
    <p:sldId id="564" r:id="rId35"/>
    <p:sldId id="502" r:id="rId36"/>
    <p:sldId id="503" r:id="rId37"/>
    <p:sldId id="499" r:id="rId38"/>
    <p:sldId id="498" r:id="rId39"/>
    <p:sldId id="500" r:id="rId40"/>
    <p:sldId id="501" r:id="rId41"/>
    <p:sldId id="504" r:id="rId42"/>
    <p:sldId id="505" r:id="rId43"/>
    <p:sldId id="479" r:id="rId44"/>
    <p:sldId id="480" r:id="rId45"/>
    <p:sldId id="482" r:id="rId46"/>
    <p:sldId id="483" r:id="rId47"/>
    <p:sldId id="506" r:id="rId48"/>
    <p:sldId id="489" r:id="rId49"/>
    <p:sldId id="487" r:id="rId50"/>
    <p:sldId id="565" r:id="rId51"/>
    <p:sldId id="490" r:id="rId52"/>
    <p:sldId id="562" r:id="rId53"/>
    <p:sldId id="550" r:id="rId54"/>
    <p:sldId id="551" r:id="rId55"/>
    <p:sldId id="552" r:id="rId56"/>
    <p:sldId id="553" r:id="rId57"/>
    <p:sldId id="554" r:id="rId58"/>
    <p:sldId id="545" r:id="rId59"/>
    <p:sldId id="546" r:id="rId60"/>
    <p:sldId id="547" r:id="rId61"/>
    <p:sldId id="548" r:id="rId62"/>
    <p:sldId id="549" r:id="rId63"/>
    <p:sldId id="569" r:id="rId64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4">
          <p15:clr>
            <a:srgbClr val="A4A3A4"/>
          </p15:clr>
        </p15:guide>
        <p15:guide id="2" orient="horz" pos="2981">
          <p15:clr>
            <a:srgbClr val="A4A3A4"/>
          </p15:clr>
        </p15:guide>
        <p15:guide id="3" pos="2880">
          <p15:clr>
            <a:srgbClr val="A4A3A4"/>
          </p15:clr>
        </p15:guide>
        <p15:guide id="4" pos="431">
          <p15:clr>
            <a:srgbClr val="A4A3A4"/>
          </p15:clr>
        </p15:guide>
        <p15:guide id="5" pos="5057">
          <p15:clr>
            <a:srgbClr val="A4A3A4"/>
          </p15:clr>
        </p15:guide>
        <p15:guide id="6" pos="401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EFF"/>
    <a:srgbClr val="FFFFCC"/>
    <a:srgbClr val="FF495C"/>
    <a:srgbClr val="0091DF"/>
    <a:srgbClr val="EE2C5F"/>
    <a:srgbClr val="8B72AD"/>
    <a:srgbClr val="8B72AA"/>
    <a:srgbClr val="8F77AD"/>
    <a:srgbClr val="947CB0"/>
    <a:srgbClr val="89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7670" autoAdjust="0"/>
  </p:normalViewPr>
  <p:slideViewPr>
    <p:cSldViewPr>
      <p:cViewPr varScale="1">
        <p:scale>
          <a:sx n="118" d="100"/>
          <a:sy n="118" d="100"/>
        </p:scale>
        <p:origin x="720" y="102"/>
      </p:cViewPr>
      <p:guideLst>
        <p:guide orient="horz" pos="1484"/>
        <p:guide orient="horz" pos="2981"/>
        <p:guide pos="2880"/>
        <p:guide pos="431"/>
        <p:guide pos="5057"/>
        <p:guide pos="401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60" d="100"/>
        <a:sy n="160" d="100"/>
      </p:scale>
      <p:origin x="0" y="7440"/>
    </p:cViewPr>
  </p:sorterViewPr>
  <p:notesViewPr>
    <p:cSldViewPr>
      <p:cViewPr varScale="1">
        <p:scale>
          <a:sx n="40" d="100"/>
          <a:sy n="40" d="100"/>
        </p:scale>
        <p:origin x="-240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57312-3C4D-4E1E-BBC2-7C7E1833DDD6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9004B-2A1E-45D3-9FA8-1AA196F906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7634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F4EF1-55A9-4904-B16C-C967EF91A99A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8DA14-812D-4A25-8FEB-74039EE6AFA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33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9136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0557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0557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法齊婭</a:t>
            </a:r>
            <a:r>
              <a:rPr lang="en-US" altLang="zh-TW" dirty="0"/>
              <a:t>·</a:t>
            </a:r>
            <a:r>
              <a:rPr lang="zh-TW" altLang="en-US" dirty="0"/>
              <a:t>古菲（</a:t>
            </a:r>
            <a:r>
              <a:rPr lang="en-US" altLang="zh-TW" dirty="0"/>
              <a:t>2018</a:t>
            </a:r>
            <a:r>
              <a:rPr lang="zh-TW" altLang="en-US" dirty="0" smtClean="0"/>
              <a:t>年</a:t>
            </a:r>
            <a:r>
              <a:rPr lang="en-US" altLang="zh-TW" dirty="0" smtClean="0"/>
              <a:t>3</a:t>
            </a:r>
            <a:r>
              <a:rPr lang="zh-TW" altLang="en-US" dirty="0"/>
              <a:t>月</a:t>
            </a:r>
            <a:r>
              <a:rPr lang="en-US" altLang="zh-TW" dirty="0"/>
              <a:t>21</a:t>
            </a:r>
            <a:r>
              <a:rPr lang="zh-TW" altLang="en-US" dirty="0"/>
              <a:t>日）。維基百科。</a:t>
            </a:r>
          </a:p>
          <a:p>
            <a:r>
              <a:rPr lang="en-US" altLang="zh-TW" dirty="0"/>
              <a:t>2019</a:t>
            </a:r>
            <a:r>
              <a:rPr lang="zh-TW" altLang="en-US" dirty="0"/>
              <a:t>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22</a:t>
            </a:r>
            <a:r>
              <a:rPr lang="zh-TW" altLang="en-US" dirty="0"/>
              <a:t>日，取自</a:t>
            </a:r>
            <a:r>
              <a:rPr lang="en-US" altLang="zh-TW" dirty="0"/>
              <a:t>https://zh.wikipedia.org/wiki/%E6%B3%95%E9%BD%8A%E5%A9%AD%C2%B7%E5%8F%A4%E8%8F%B2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5031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0636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1215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8905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資料來源：勞動部統計月報，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2020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月、經濟部國際貿易局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1199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資料來源：</a:t>
            </a:r>
            <a:r>
              <a:rPr lang="en-US" altLang="zh-TW" dirty="0"/>
              <a:t>UNODC</a:t>
            </a:r>
            <a:r>
              <a:rPr lang="zh-TW" altLang="en-US" dirty="0"/>
              <a:t>，</a:t>
            </a:r>
            <a:r>
              <a:rPr lang="en-US" altLang="zh-TW" dirty="0"/>
              <a:t>2017</a:t>
            </a:r>
            <a:r>
              <a:rPr lang="zh-TW" altLang="en-US" dirty="0"/>
              <a:t>全球人口販運問題報告。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3942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3182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3182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資料來源：移民事務組、內政部行政院協調會報整合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1080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資料來源：美國國務院</a:t>
            </a:r>
            <a:r>
              <a:rPr lang="en-US" altLang="zh-TW" dirty="0"/>
              <a:t>2018</a:t>
            </a:r>
            <a:r>
              <a:rPr lang="zh-TW" altLang="en-US" dirty="0"/>
              <a:t>年</a:t>
            </a:r>
          </a:p>
          <a:p>
            <a:r>
              <a:rPr lang="zh-TW" altLang="en-US" dirty="0"/>
              <a:t>全球人口販運報告。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8DA14-812D-4A25-8FEB-74039EE6AFAC}" type="slidenum">
              <a:rPr lang="zh-TW" altLang="en-US" smtClean="0"/>
              <a:pPr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3998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449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8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有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22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23" name="群組 2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24" name="矩形 2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7" name="直線接點 26"/>
              <p:cNvCxnSpPr>
                <a:stCxn id="2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3" y="1059582"/>
            <a:ext cx="25368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群組 39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1" name="橢圓 40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933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微電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0" name="橢圓 3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340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廣告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880D1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7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879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補給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3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矩形 55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66" name="群組 65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67" name="橢圓 66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437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粉絲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635896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282E8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56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5304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7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8" name="群組 57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9" name="矩形 58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群組 59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1" name="橢圓 60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1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763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公民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圓角矩形 6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9" name="橢圓 8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圓角矩形 19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圓角矩形 20"/>
          <p:cNvSpPr/>
          <p:nvPr userDrawn="1"/>
        </p:nvSpPr>
        <p:spPr>
          <a:xfrm>
            <a:off x="467544" y="1059582"/>
            <a:ext cx="7992888" cy="3921039"/>
          </a:xfrm>
          <a:prstGeom prst="roundRect">
            <a:avLst/>
          </a:prstGeom>
          <a:noFill/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65"/>
          <a:stretch/>
        </p:blipFill>
        <p:spPr bwMode="auto">
          <a:xfrm>
            <a:off x="467544" y="1059582"/>
            <a:ext cx="7993063" cy="74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" name="群組 41"/>
          <p:cNvGrpSpPr/>
          <p:nvPr userDrawn="1"/>
        </p:nvGrpSpPr>
        <p:grpSpPr>
          <a:xfrm>
            <a:off x="827583" y="1261642"/>
            <a:ext cx="360042" cy="374004"/>
            <a:chOff x="827583" y="1261642"/>
            <a:chExt cx="360042" cy="374004"/>
          </a:xfrm>
        </p:grpSpPr>
        <p:grpSp>
          <p:nvGrpSpPr>
            <p:cNvPr id="43" name="群組 42"/>
            <p:cNvGrpSpPr/>
            <p:nvPr/>
          </p:nvGrpSpPr>
          <p:grpSpPr>
            <a:xfrm>
              <a:off x="827583" y="1261642"/>
              <a:ext cx="360041" cy="59684"/>
              <a:chOff x="827583" y="1261642"/>
              <a:chExt cx="360041" cy="59684"/>
            </a:xfrm>
          </p:grpSpPr>
          <p:sp>
            <p:nvSpPr>
              <p:cNvPr id="50" name="圓角矩形 49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橢圓 50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群組 43"/>
            <p:cNvGrpSpPr/>
            <p:nvPr/>
          </p:nvGrpSpPr>
          <p:grpSpPr>
            <a:xfrm>
              <a:off x="827583" y="1414042"/>
              <a:ext cx="360041" cy="59684"/>
              <a:chOff x="827583" y="1261642"/>
              <a:chExt cx="360041" cy="59684"/>
            </a:xfrm>
          </p:grpSpPr>
          <p:sp>
            <p:nvSpPr>
              <p:cNvPr id="48" name="圓角矩形 47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橢圓 48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群組 44"/>
            <p:cNvGrpSpPr/>
            <p:nvPr/>
          </p:nvGrpSpPr>
          <p:grpSpPr>
            <a:xfrm>
              <a:off x="827584" y="1575962"/>
              <a:ext cx="360041" cy="59684"/>
              <a:chOff x="827583" y="1261642"/>
              <a:chExt cx="360041" cy="59684"/>
            </a:xfrm>
          </p:grpSpPr>
          <p:sp>
            <p:nvSpPr>
              <p:cNvPr id="46" name="圓角矩形 45"/>
              <p:cNvSpPr/>
              <p:nvPr/>
            </p:nvSpPr>
            <p:spPr>
              <a:xfrm>
                <a:off x="949124" y="1261642"/>
                <a:ext cx="238500" cy="59684"/>
              </a:xfrm>
              <a:prstGeom prst="round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 flipH="1" flipV="1">
                <a:off x="827583" y="1275605"/>
                <a:ext cx="45719" cy="45719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4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848432" cy="291178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5" name="文字方塊 54"/>
          <p:cNvSpPr txBox="1"/>
          <p:nvPr userDrawn="1"/>
        </p:nvSpPr>
        <p:spPr>
          <a:xfrm>
            <a:off x="7596336" y="120359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prstClr val="white">
                    <a:lumMod val="50000"/>
                  </a:prstClr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Ｘ</a:t>
            </a:r>
          </a:p>
        </p:txBody>
      </p:sp>
      <p:sp>
        <p:nvSpPr>
          <p:cNvPr id="52" name="文字版面配置區 5"/>
          <p:cNvSpPr>
            <a:spLocks noGrp="1"/>
          </p:cNvSpPr>
          <p:nvPr>
            <p:ph type="body" sz="quarter" idx="14"/>
          </p:nvPr>
        </p:nvSpPr>
        <p:spPr>
          <a:xfrm>
            <a:off x="3131840" y="1131590"/>
            <a:ext cx="3888432" cy="6477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pic>
        <p:nvPicPr>
          <p:cNvPr id="61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0" y="1058400"/>
            <a:ext cx="2000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矩形 52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線接點 61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8" name="群組 3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9" name="橢圓 38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515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矩形 3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38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9" name="群組 38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40" name="矩形 39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3" name="直線接點 42"/>
              <p:cNvCxnSpPr>
                <a:stCxn id="42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4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28" name="群組 27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0" name="橢圓 29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6601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23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1360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簡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9" name="圓角矩形 18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1" name="橢圓 20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圓角矩形 22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323528" y="843558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 userDrawn="1"/>
        </p:nvSpPr>
        <p:spPr>
          <a:xfrm>
            <a:off x="1187624" y="19548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1259632" y="48351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0912345678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012160" y="33972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通話</a:t>
            </a: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7020272" y="330756"/>
            <a:ext cx="115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查看更多</a:t>
            </a:r>
          </a:p>
        </p:txBody>
      </p:sp>
      <p:grpSp>
        <p:nvGrpSpPr>
          <p:cNvPr id="13" name="群組 12"/>
          <p:cNvGrpSpPr/>
          <p:nvPr userDrawn="1"/>
        </p:nvGrpSpPr>
        <p:grpSpPr>
          <a:xfrm>
            <a:off x="755576" y="358267"/>
            <a:ext cx="371977" cy="341821"/>
            <a:chOff x="683568" y="2427734"/>
            <a:chExt cx="607059" cy="557845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683568" y="2427734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/>
            <p:nvPr/>
          </p:nvCxnSpPr>
          <p:spPr>
            <a:xfrm>
              <a:off x="683568" y="2697547"/>
              <a:ext cx="360040" cy="28803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flipH="1" flipV="1">
              <a:off x="683568" y="2715766"/>
              <a:ext cx="607059" cy="950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線接點 16"/>
          <p:cNvCxnSpPr/>
          <p:nvPr userDrawn="1"/>
        </p:nvCxnSpPr>
        <p:spPr>
          <a:xfrm>
            <a:off x="323528" y="4299942"/>
            <a:ext cx="82809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 userDrawn="1"/>
        </p:nvSpPr>
        <p:spPr>
          <a:xfrm>
            <a:off x="6876256" y="4372422"/>
            <a:ext cx="864096" cy="50358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傳送</a:t>
            </a:r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1403648" y="4372422"/>
            <a:ext cx="0" cy="431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 userDrawn="1"/>
        </p:nvSpPr>
        <p:spPr>
          <a:xfrm>
            <a:off x="1403648" y="44439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輸入訊息</a:t>
            </a:r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576" y="4192166"/>
            <a:ext cx="864096" cy="864096"/>
          </a:xfrm>
          <a:prstGeom prst="rect">
            <a:avLst/>
          </a:prstGeom>
        </p:spPr>
      </p:pic>
      <p:grpSp>
        <p:nvGrpSpPr>
          <p:cNvPr id="28" name="群組 27"/>
          <p:cNvGrpSpPr/>
          <p:nvPr userDrawn="1"/>
        </p:nvGrpSpPr>
        <p:grpSpPr>
          <a:xfrm>
            <a:off x="6372225" y="4443958"/>
            <a:ext cx="378802" cy="378802"/>
            <a:chOff x="520790" y="4641221"/>
            <a:chExt cx="378802" cy="378802"/>
          </a:xfrm>
        </p:grpSpPr>
        <p:grpSp>
          <p:nvGrpSpPr>
            <p:cNvPr id="29" name="群組 28"/>
            <p:cNvGrpSpPr/>
            <p:nvPr/>
          </p:nvGrpSpPr>
          <p:grpSpPr>
            <a:xfrm>
              <a:off x="520790" y="4641221"/>
              <a:ext cx="378802" cy="378802"/>
              <a:chOff x="520790" y="4641221"/>
              <a:chExt cx="378802" cy="378802"/>
            </a:xfrm>
          </p:grpSpPr>
          <p:sp>
            <p:nvSpPr>
              <p:cNvPr id="31" name="橢圓 30"/>
              <p:cNvSpPr/>
              <p:nvPr/>
            </p:nvSpPr>
            <p:spPr>
              <a:xfrm>
                <a:off x="520790" y="4641221"/>
                <a:ext cx="378802" cy="378802"/>
              </a:xfrm>
              <a:prstGeom prst="ellips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637848" y="4781138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741100" y="4780800"/>
                <a:ext cx="45720" cy="457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kumimoji="1" lang="zh-TW" altLang="en-US" sz="2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0" name="弧形 29"/>
            <p:cNvSpPr/>
            <p:nvPr/>
          </p:nvSpPr>
          <p:spPr>
            <a:xfrm rot="8297180">
              <a:off x="593437" y="4662091"/>
              <a:ext cx="261593" cy="261627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704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1695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三秒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1729469"/>
            <a:ext cx="7560766" cy="576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200" b="1">
                <a:solidFill>
                  <a:srgbClr val="3C5A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1" name="內容版面配置區 4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4482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48" name="群組 47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49" name="橢圓 48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7574"/>
            <a:ext cx="648072" cy="7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5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探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56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57" name="群組 56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58" name="矩形 57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0" name="橢圓 59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直線接點 60"/>
              <p:cNvCxnSpPr>
                <a:stCxn id="60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32" name="文字方塊 31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659"/>
            <a:ext cx="21209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群組 32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4" name="橢圓 33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6" name="群組 35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7" name="橢圓 3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93655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55" name="群組 54"/>
          <p:cNvGrpSpPr/>
          <p:nvPr userDrawn="1"/>
        </p:nvGrpSpPr>
        <p:grpSpPr>
          <a:xfrm>
            <a:off x="323528" y="2571750"/>
            <a:ext cx="8280920" cy="1584176"/>
            <a:chOff x="323528" y="2571750"/>
            <a:chExt cx="8280920" cy="1584176"/>
          </a:xfrm>
        </p:grpSpPr>
        <p:sp>
          <p:nvSpPr>
            <p:cNvPr id="56" name="矩形 55"/>
            <p:cNvSpPr/>
            <p:nvPr/>
          </p:nvSpPr>
          <p:spPr>
            <a:xfrm>
              <a:off x="323528" y="2571750"/>
              <a:ext cx="8280920" cy="158417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275440" y="3921892"/>
              <a:ext cx="616453" cy="933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圖源：</a:t>
              </a:r>
              <a:r>
                <a:rPr lang="en-US" altLang="zh-TW" sz="8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https://join.gov.tw/</a:t>
              </a:r>
              <a:endParaRPr lang="zh-TW" altLang="en-US" sz="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2987824" y="3003798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28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203848" y="2634466"/>
              <a:ext cx="5256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spc="300" dirty="0" err="1">
                  <a:solidFill>
                    <a:srgbClr val="565D6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Youtube</a:t>
              </a:r>
              <a:endParaRPr lang="zh-TW" altLang="en-US" dirty="0">
                <a:solidFill>
                  <a:srgbClr val="565D6C"/>
                </a:solidFill>
              </a:endParaRPr>
            </a:p>
          </p:txBody>
        </p:sp>
      </p:grp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323528" y="2571750"/>
            <a:ext cx="2519363" cy="158417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3276625" y="3076575"/>
            <a:ext cx="4103687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grpSp>
        <p:nvGrpSpPr>
          <p:cNvPr id="41" name="群組 40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42" name="橢圓 41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69" name="群組 68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70" name="橢圓 69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687938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影音分享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圓角矩形 19"/>
          <p:cNvSpPr/>
          <p:nvPr userDrawn="1"/>
        </p:nvSpPr>
        <p:spPr>
          <a:xfrm>
            <a:off x="0" y="11430"/>
            <a:ext cx="9144000" cy="5132070"/>
          </a:xfrm>
          <a:prstGeom prst="round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pSp>
        <p:nvGrpSpPr>
          <p:cNvPr id="21" name="群組 20"/>
          <p:cNvGrpSpPr/>
          <p:nvPr userDrawn="1"/>
        </p:nvGrpSpPr>
        <p:grpSpPr>
          <a:xfrm>
            <a:off x="8676456" y="2355726"/>
            <a:ext cx="432048" cy="432048"/>
            <a:chOff x="5436096" y="2427734"/>
            <a:chExt cx="432048" cy="432048"/>
          </a:xfrm>
        </p:grpSpPr>
        <p:sp>
          <p:nvSpPr>
            <p:cNvPr id="22" name="橢圓 21"/>
            <p:cNvSpPr/>
            <p:nvPr/>
          </p:nvSpPr>
          <p:spPr>
            <a:xfrm>
              <a:off x="5436096" y="2427734"/>
              <a:ext cx="432048" cy="4320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67710" y="2571750"/>
              <a:ext cx="156418" cy="1282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圓角矩形 23"/>
          <p:cNvSpPr>
            <a:spLocks/>
          </p:cNvSpPr>
          <p:nvPr userDrawn="1"/>
        </p:nvSpPr>
        <p:spPr>
          <a:xfrm>
            <a:off x="323528" y="195486"/>
            <a:ext cx="8280920" cy="47525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5"/>
          <a:stretch/>
        </p:blipFill>
        <p:spPr bwMode="auto">
          <a:xfrm>
            <a:off x="324000" y="195486"/>
            <a:ext cx="8285163" cy="6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文字方塊 45"/>
          <p:cNvSpPr txBox="1"/>
          <p:nvPr userDrawn="1"/>
        </p:nvSpPr>
        <p:spPr>
          <a:xfrm>
            <a:off x="1115616" y="10171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187624" y="13278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新細明體"/>
              </a:rPr>
              <a:t>5</a:t>
            </a:r>
            <a:r>
              <a:rPr lang="zh-TW" altLang="en-US" sz="1400" dirty="0">
                <a:solidFill>
                  <a:prstClr val="black"/>
                </a:solidFill>
                <a:latin typeface="新細明體"/>
              </a:rPr>
              <a:t>分鐘</a:t>
            </a:r>
          </a:p>
        </p:txBody>
      </p:sp>
      <p:pic>
        <p:nvPicPr>
          <p:cNvPr id="51" name="圖片 50"/>
          <p:cNvPicPr>
            <a:picLocks noChangeAspect="1"/>
          </p:cNvPicPr>
          <p:nvPr userDrawn="1"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1763688" y="1371094"/>
            <a:ext cx="288031" cy="231332"/>
          </a:xfrm>
          <a:prstGeom prst="rect">
            <a:avLst/>
          </a:prstGeom>
        </p:spPr>
      </p:pic>
      <p:sp>
        <p:nvSpPr>
          <p:cNvPr id="52" name="橢圓 51"/>
          <p:cNvSpPr/>
          <p:nvPr userDrawn="1"/>
        </p:nvSpPr>
        <p:spPr>
          <a:xfrm>
            <a:off x="8100392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3" name="橢圓 52"/>
          <p:cNvSpPr/>
          <p:nvPr userDrawn="1"/>
        </p:nvSpPr>
        <p:spPr>
          <a:xfrm>
            <a:off x="8244334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4" name="橢圓 53"/>
          <p:cNvSpPr/>
          <p:nvPr userDrawn="1"/>
        </p:nvSpPr>
        <p:spPr>
          <a:xfrm>
            <a:off x="7956376" y="1204714"/>
            <a:ext cx="144016" cy="143272"/>
          </a:xfrm>
          <a:prstGeom prst="ellipse">
            <a:avLst/>
          </a:prstGeom>
          <a:solidFill>
            <a:srgbClr val="7F7F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2" name="文字方塊 61"/>
          <p:cNvSpPr txBox="1"/>
          <p:nvPr userDrawn="1"/>
        </p:nvSpPr>
        <p:spPr>
          <a:xfrm>
            <a:off x="539552" y="1761659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影音分享站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800" b="1" spc="300" dirty="0">
              <a:solidFill>
                <a:srgbClr val="256E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259633" y="347700"/>
            <a:ext cx="5544615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prstClr val="white"/>
              </a:solidFill>
            </a:endParaRPr>
          </a:p>
        </p:txBody>
      </p:sp>
      <p:sp>
        <p:nvSpPr>
          <p:cNvPr id="60" name="文字版面配置區 21"/>
          <p:cNvSpPr>
            <a:spLocks noGrp="1"/>
          </p:cNvSpPr>
          <p:nvPr>
            <p:ph type="body" sz="quarter" idx="10"/>
          </p:nvPr>
        </p:nvSpPr>
        <p:spPr>
          <a:xfrm>
            <a:off x="1258863" y="331200"/>
            <a:ext cx="5113337" cy="36834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63" name="群組 62"/>
          <p:cNvGrpSpPr/>
          <p:nvPr userDrawn="1"/>
        </p:nvGrpSpPr>
        <p:grpSpPr>
          <a:xfrm>
            <a:off x="6444208" y="349200"/>
            <a:ext cx="360040" cy="360040"/>
            <a:chOff x="9900592" y="1158744"/>
            <a:chExt cx="504056" cy="504056"/>
          </a:xfrm>
        </p:grpSpPr>
        <p:sp>
          <p:nvSpPr>
            <p:cNvPr id="64" name="矩形 63"/>
            <p:cNvSpPr/>
            <p:nvPr/>
          </p:nvSpPr>
          <p:spPr>
            <a:xfrm>
              <a:off x="9900592" y="1158744"/>
              <a:ext cx="504056" cy="504056"/>
            </a:xfrm>
            <a:prstGeom prst="rect">
              <a:avLst/>
            </a:prstGeom>
            <a:solidFill>
              <a:srgbClr val="F5F6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10014803" y="1231733"/>
              <a:ext cx="288106" cy="288106"/>
              <a:chOff x="9900592" y="2139702"/>
              <a:chExt cx="432048" cy="432048"/>
            </a:xfrm>
          </p:grpSpPr>
          <p:sp>
            <p:nvSpPr>
              <p:cNvPr id="66" name="橢圓 65"/>
              <p:cNvSpPr/>
              <p:nvPr/>
            </p:nvSpPr>
            <p:spPr>
              <a:xfrm>
                <a:off x="9900592" y="2139702"/>
                <a:ext cx="360040" cy="36004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7" name="直線接點 66"/>
              <p:cNvCxnSpPr>
                <a:stCxn id="66" idx="5"/>
              </p:cNvCxnSpPr>
              <p:nvPr/>
            </p:nvCxnSpPr>
            <p:spPr>
              <a:xfrm>
                <a:off x="10207905" y="2447015"/>
                <a:ext cx="124735" cy="124735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8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891"/>
            <a:ext cx="437427" cy="50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文字方塊 43"/>
          <p:cNvSpPr txBox="1"/>
          <p:nvPr userDrawn="1"/>
        </p:nvSpPr>
        <p:spPr>
          <a:xfrm>
            <a:off x="7380312" y="36098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龍騰公民</a:t>
            </a:r>
          </a:p>
        </p:txBody>
      </p:sp>
      <p:sp>
        <p:nvSpPr>
          <p:cNvPr id="41" name="內容版面配置區 4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7848798" cy="260131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spc="12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FontTx/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32" name="群組 31"/>
          <p:cNvGrpSpPr/>
          <p:nvPr userDrawn="1"/>
        </p:nvGrpSpPr>
        <p:grpSpPr>
          <a:xfrm>
            <a:off x="7020272" y="339502"/>
            <a:ext cx="360040" cy="360040"/>
            <a:chOff x="6444208" y="411510"/>
            <a:chExt cx="432048" cy="432048"/>
          </a:xfrm>
        </p:grpSpPr>
        <p:sp>
          <p:nvSpPr>
            <p:cNvPr id="33" name="橢圓 32"/>
            <p:cNvSpPr/>
            <p:nvPr/>
          </p:nvSpPr>
          <p:spPr>
            <a:xfrm>
              <a:off x="6444208" y="41151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208" y="466826"/>
              <a:ext cx="383200" cy="376732"/>
            </a:xfrm>
            <a:prstGeom prst="ellipse">
              <a:avLst/>
            </a:prstGeom>
          </p:spPr>
        </p:pic>
      </p:grpSp>
      <p:grpSp>
        <p:nvGrpSpPr>
          <p:cNvPr id="35" name="群組 34"/>
          <p:cNvGrpSpPr/>
          <p:nvPr userDrawn="1"/>
        </p:nvGrpSpPr>
        <p:grpSpPr>
          <a:xfrm>
            <a:off x="539552" y="954428"/>
            <a:ext cx="648005" cy="648006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6" name="橢圓 35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1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0440710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解一點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444208" y="0"/>
            <a:ext cx="2699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7236296" y="48351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5EA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公民超人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>
            <a:off x="7308304" y="77155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+mj-ea"/>
                <a:ea typeface="+mj-ea"/>
              </a:rPr>
              <a:t>5</a:t>
            </a:r>
            <a:r>
              <a:rPr lang="zh-TW" altLang="en-US" sz="1400" dirty="0">
                <a:latin typeface="+mj-ea"/>
                <a:ea typeface="+mj-ea"/>
              </a:rPr>
              <a:t>分鐘</a:t>
            </a:r>
          </a:p>
        </p:txBody>
      </p:sp>
      <p:pic>
        <p:nvPicPr>
          <p:cNvPr id="19" name="圖片 18"/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52" b="66667" l="5344" r="39674">
                        <a14:foregroundMark x1="12953" y1="33497" x2="12953" y2="33497"/>
                        <a14:foregroundMark x1="24275" y1="33987" x2="24275" y2="33987"/>
                        <a14:foregroundMark x1="29348" y1="51797" x2="29348" y2="5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34" t="22167" r="63121" b="31433"/>
          <a:stretch/>
        </p:blipFill>
        <p:spPr>
          <a:xfrm>
            <a:off x="7884368" y="814775"/>
            <a:ext cx="288031" cy="231332"/>
          </a:xfrm>
          <a:prstGeom prst="rect">
            <a:avLst/>
          </a:prstGeom>
        </p:spPr>
      </p:pic>
      <p:sp>
        <p:nvSpPr>
          <p:cNvPr id="23" name="文字方塊 22"/>
          <p:cNvSpPr txBox="1"/>
          <p:nvPr userDrawn="1"/>
        </p:nvSpPr>
        <p:spPr>
          <a:xfrm>
            <a:off x="6444208" y="1276350"/>
            <a:ext cx="262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圖解一點靈</a:t>
            </a:r>
            <a:endParaRPr lang="en-US" altLang="zh-TW" sz="3200" b="1" dirty="0">
              <a:solidFill>
                <a:srgbClr val="FF495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圖片版面配置區 2"/>
          <p:cNvSpPr>
            <a:spLocks noGrp="1"/>
          </p:cNvSpPr>
          <p:nvPr>
            <p:ph type="pic" sz="quarter" idx="11"/>
          </p:nvPr>
        </p:nvSpPr>
        <p:spPr>
          <a:xfrm>
            <a:off x="0" y="771550"/>
            <a:ext cx="6444208" cy="3600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5" name="文字版面配置區 4"/>
          <p:cNvSpPr>
            <a:spLocks noGrp="1"/>
          </p:cNvSpPr>
          <p:nvPr>
            <p:ph type="body" sz="quarter" idx="12"/>
          </p:nvPr>
        </p:nvSpPr>
        <p:spPr>
          <a:xfrm>
            <a:off x="6468171" y="1924050"/>
            <a:ext cx="2559936" cy="647700"/>
          </a:xfrm>
        </p:spPr>
        <p:txBody>
          <a:bodyPr>
            <a:noAutofit/>
          </a:bodyPr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6660232" y="420802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8"/>
              <a:ext cx="559500" cy="572822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7653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文字方塊 8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4" name="橢圓 13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橢圓 15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1" name="直線接點 20"/>
          <p:cNvCxnSpPr/>
          <p:nvPr userDrawn="1"/>
        </p:nvCxnSpPr>
        <p:spPr>
          <a:xfrm>
            <a:off x="35496" y="4011910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 userDrawn="1"/>
        </p:nvSpPr>
        <p:spPr>
          <a:xfrm>
            <a:off x="179512" y="401191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新細明體"/>
              </a:rPr>
              <a:t>選擇輸入訊息</a:t>
            </a:r>
            <a:r>
              <a:rPr lang="en-US" altLang="zh-TW" dirty="0">
                <a:solidFill>
                  <a:prstClr val="black"/>
                </a:solidFill>
                <a:latin typeface="新細明體"/>
              </a:rPr>
              <a:t>…</a:t>
            </a:r>
            <a:endParaRPr lang="zh-TW" altLang="en-US" dirty="0">
              <a:solidFill>
                <a:prstClr val="black"/>
              </a:solidFill>
              <a:latin typeface="新細明體"/>
            </a:endParaRPr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251520" y="408391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群組 16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8" name="橢圓 1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84603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知識王挑戰（選項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20538"/>
            <a:ext cx="9144000" cy="483518"/>
          </a:xfrm>
          <a:prstGeom prst="rect">
            <a:avLst/>
          </a:prstGeom>
          <a:solidFill>
            <a:srgbClr val="005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684213" y="51470"/>
            <a:ext cx="24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小試身手</a:t>
            </a:r>
            <a:endParaRPr lang="zh-TW" altLang="en-US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622" y="0"/>
            <a:ext cx="414162" cy="414162"/>
          </a:xfrm>
          <a:prstGeom prst="rect">
            <a:avLst/>
          </a:prstGeom>
        </p:spPr>
      </p:pic>
      <p:sp>
        <p:nvSpPr>
          <p:cNvPr id="13" name="橢圓 12"/>
          <p:cNvSpPr/>
          <p:nvPr userDrawn="1"/>
        </p:nvSpPr>
        <p:spPr>
          <a:xfrm>
            <a:off x="8532366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橢圓 13"/>
          <p:cNvSpPr/>
          <p:nvPr userDrawn="1"/>
        </p:nvSpPr>
        <p:spPr>
          <a:xfrm>
            <a:off x="8676308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橢圓 14"/>
          <p:cNvSpPr/>
          <p:nvPr userDrawn="1"/>
        </p:nvSpPr>
        <p:spPr>
          <a:xfrm>
            <a:off x="8388350" y="123478"/>
            <a:ext cx="144016" cy="143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35496" y="4515966"/>
            <a:ext cx="9108504" cy="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群組 15"/>
          <p:cNvGrpSpPr/>
          <p:nvPr userDrawn="1"/>
        </p:nvGrpSpPr>
        <p:grpSpPr>
          <a:xfrm>
            <a:off x="404698" y="60672"/>
            <a:ext cx="350838" cy="350838"/>
            <a:chOff x="755576" y="1131590"/>
            <a:chExt cx="647998" cy="647998"/>
          </a:xfrm>
          <a:solidFill>
            <a:schemeClr val="bg1"/>
          </a:solidFill>
        </p:grpSpPr>
        <p:sp>
          <p:nvSpPr>
            <p:cNvPr id="17" name="橢圓 16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02" y="1203597"/>
              <a:ext cx="559499" cy="572821"/>
            </a:xfrm>
            <a:prstGeom prst="ellipse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786591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2061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4485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425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0736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7757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7711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03789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97546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7290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3336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88960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F2F2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TW" altLang="en-US" sz="1400">
              <a:solidFill>
                <a:prstClr val="white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62557"/>
            <a:ext cx="1086859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96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ABD5-83DB-41B4-8A33-5772C7245BB3}" type="datetimeFigureOut">
              <a:rPr lang="zh-TW" altLang="en-US" smtClean="0"/>
              <a:pPr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0C39-AEF1-483F-B092-53FA98637A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5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8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4167-90E8-40EF-8A4E-329039BBC35F}" type="datetimeFigureOut">
              <a:rPr lang="zh-TW" altLang="en-US" smtClean="0"/>
              <a:t>2020/5/22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556C-C9A4-428F-9F42-27C97E51BC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1546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13" Type="http://schemas.openxmlformats.org/officeDocument/2006/relationships/image" Target="../media/image21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12" Type="http://schemas.openxmlformats.org/officeDocument/2006/relationships/slide" Target="slide4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0.xml"/><Relationship Id="rId6" Type="http://schemas.openxmlformats.org/officeDocument/2006/relationships/slide" Target="slide13.xml"/><Relationship Id="rId11" Type="http://schemas.openxmlformats.org/officeDocument/2006/relationships/image" Target="../media/image26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slide" Target="slide16.xml"/><Relationship Id="rId9" Type="http://schemas.openxmlformats.org/officeDocument/2006/relationships/slide" Target="slide5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tn.tw/c4MY68u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ltn.tw/Ij9aMoT" TargetMode="Externa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tvbs.com.tw/fun/75320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ltn.tw/RnXQmi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tvbs.com.tw/fun/75320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ltn.tw/Atoqk5s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ltn.tw/C9yEFJD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ltn.tw/HYZiXDj" TargetMode="Externa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ltn.tw/iAvdDt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ltn.tw/fO4CPPR" TargetMode="Externa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Ch12&#24433;&#29255;-&#38450;&#21046;&#20154;&#21475;&#36009;&#36939;&#12288;&#26368;&#24460;&#19968;&#24373;&#30059;&#65288;05&#65306;51&#65289;.mp4" TargetMode="Externa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45.png"/><Relationship Id="rId21" Type="http://schemas.openxmlformats.org/officeDocument/2006/relationships/image" Target="../media/image6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Ch12&#24433;&#29255;-&#20840;&#21488;&#26368;&#22823;&#31227;&#24037;&#32858;&#38598;&#22320;&#12288;&#25581;&#19968;&#24291;&#31070;&#31192;&#38754;&#32023;&#65288;05&#65306;43&#65289;.mp4" TargetMode="Externa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56.xml"/><Relationship Id="rId5" Type="http://schemas.openxmlformats.org/officeDocument/2006/relationships/slide" Target="slide54.xml"/><Relationship Id="rId4" Type="http://schemas.openxmlformats.org/officeDocument/2006/relationships/slide" Target="slide5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8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8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9.xml"/><Relationship Id="rId6" Type="http://schemas.openxmlformats.org/officeDocument/2006/relationships/slide" Target="slide61.xml"/><Relationship Id="rId5" Type="http://schemas.openxmlformats.org/officeDocument/2006/relationships/slide" Target="slide59.xml"/><Relationship Id="rId4" Type="http://schemas.openxmlformats.org/officeDocument/2006/relationships/slide" Target="slide6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8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8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0.xml"/><Relationship Id="rId5" Type="http://schemas.microsoft.com/office/2007/relationships/hdphoto" Target="../media/hdphoto4.wdp"/><Relationship Id="rId4" Type="http://schemas.openxmlformats.org/officeDocument/2006/relationships/image" Target="../media/image8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4327" t="2432" r="7735"/>
          <a:stretch/>
        </p:blipFill>
        <p:spPr>
          <a:xfrm>
            <a:off x="323528" y="123478"/>
            <a:ext cx="8320918" cy="4878614"/>
          </a:xfrm>
          <a:prstGeom prst="round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267744" y="451643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滑動螢幕以解鎖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547664" y="98757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圆角矩形 74"/>
          <p:cNvSpPr/>
          <p:nvPr/>
        </p:nvSpPr>
        <p:spPr>
          <a:xfrm>
            <a:off x="2267744" y="4155926"/>
            <a:ext cx="4573587" cy="346075"/>
          </a:xfrm>
          <a:prstGeom prst="roundRect">
            <a:avLst>
              <a:gd name="adj" fmla="val 50000"/>
            </a:avLst>
          </a:prstGeom>
          <a:solidFill>
            <a:srgbClr val="F2F2F2">
              <a:alpha val="52157"/>
            </a:srgb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8" rIns="68573" bIns="34288" anchor="ctr"/>
          <a:lstStyle/>
          <a:p>
            <a:pPr marL="0" marR="0" lvl="0" indent="0" algn="ctr" defTabSz="91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2195735" y="4104456"/>
            <a:ext cx="792088" cy="1131590"/>
            <a:chOff x="2195735" y="3918418"/>
            <a:chExt cx="792088" cy="1131590"/>
          </a:xfrm>
        </p:grpSpPr>
        <p:sp>
          <p:nvSpPr>
            <p:cNvPr id="7" name="圓角矩形 6"/>
            <p:cNvSpPr/>
            <p:nvPr/>
          </p:nvSpPr>
          <p:spPr>
            <a:xfrm>
              <a:off x="2195735" y="3918418"/>
              <a:ext cx="768163" cy="59801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177"/>
            <a:stretch/>
          </p:blipFill>
          <p:spPr>
            <a:xfrm>
              <a:off x="2267744" y="4047430"/>
              <a:ext cx="720079" cy="1002578"/>
            </a:xfrm>
            <a:prstGeom prst="rect">
              <a:avLst/>
            </a:prstGeom>
          </p:spPr>
        </p:pic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4" y="4486106"/>
            <a:ext cx="1086856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3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18 3.08855E-6 L 0.04097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4258 L 0.42778 -0.0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89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35896" y="437195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滑動螢幕以解鎖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971600" y="4299942"/>
            <a:ext cx="720080" cy="576064"/>
            <a:chOff x="1115616" y="4299942"/>
            <a:chExt cx="720080" cy="576064"/>
          </a:xfrm>
        </p:grpSpPr>
        <p:sp>
          <p:nvSpPr>
            <p:cNvPr id="4" name="圓角矩形 3"/>
            <p:cNvSpPr/>
            <p:nvPr/>
          </p:nvSpPr>
          <p:spPr>
            <a:xfrm>
              <a:off x="1115616" y="4299942"/>
              <a:ext cx="720080" cy="57606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187624" y="4371950"/>
              <a:ext cx="555490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278632" y="4443958"/>
              <a:ext cx="360040" cy="296416"/>
              <a:chOff x="1331640" y="4443958"/>
              <a:chExt cx="360040" cy="296416"/>
            </a:xfrm>
          </p:grpSpPr>
          <p:cxnSp>
            <p:nvCxnSpPr>
              <p:cNvPr id="7" name="直線接點 6"/>
              <p:cNvCxnSpPr/>
              <p:nvPr/>
            </p:nvCxnSpPr>
            <p:spPr>
              <a:xfrm>
                <a:off x="1331640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接點 7"/>
              <p:cNvCxnSpPr/>
              <p:nvPr/>
            </p:nvCxnSpPr>
            <p:spPr>
              <a:xfrm>
                <a:off x="1619672" y="45963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/>
              <p:cNvCxnSpPr/>
              <p:nvPr/>
            </p:nvCxnSpPr>
            <p:spPr>
              <a:xfrm flipH="1">
                <a:off x="1619672" y="4443958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/>
              <p:cNvCxnSpPr/>
              <p:nvPr/>
            </p:nvCxnSpPr>
            <p:spPr>
              <a:xfrm flipH="1">
                <a:off x="1331640" y="4587974"/>
                <a:ext cx="72008" cy="144016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接點 10"/>
              <p:cNvCxnSpPr/>
              <p:nvPr/>
            </p:nvCxnSpPr>
            <p:spPr>
              <a:xfrm>
                <a:off x="1403648" y="4587974"/>
                <a:ext cx="216024" cy="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圓角矩形 11"/>
          <p:cNvSpPr/>
          <p:nvPr/>
        </p:nvSpPr>
        <p:spPr>
          <a:xfrm>
            <a:off x="323528" y="195486"/>
            <a:ext cx="8352928" cy="4752528"/>
          </a:xfrm>
          <a:prstGeom prst="roundRect">
            <a:avLst/>
          </a:prstGeom>
          <a:gradFill flip="none" rotWithShape="1">
            <a:gsLst>
              <a:gs pos="0">
                <a:srgbClr val="6A7EEA"/>
              </a:gs>
              <a:gs pos="100000">
                <a:srgbClr val="764BA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971599" y="691406"/>
            <a:ext cx="6913513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</a:p>
          <a:p>
            <a:r>
              <a:rPr lang="zh-TW" altLang="en-US" sz="5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公平正義</a:t>
            </a:r>
          </a:p>
        </p:txBody>
      </p:sp>
      <p:sp>
        <p:nvSpPr>
          <p:cNvPr id="14" name="矩形 13"/>
          <p:cNvSpPr/>
          <p:nvPr/>
        </p:nvSpPr>
        <p:spPr>
          <a:xfrm>
            <a:off x="971600" y="2643758"/>
            <a:ext cx="6912768" cy="57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</a:t>
            </a:r>
            <a:r>
              <a:rPr lang="en-US" altLang="zh-TW" sz="2800" b="1" dirty="0" err="1">
                <a:solidFill>
                  <a:srgbClr val="256E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en-US" altLang="zh-TW" sz="2800" b="1" dirty="0" err="1">
                <a:solidFill>
                  <a:srgbClr val="3DDC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en-US" altLang="zh-TW" sz="2800" b="1" dirty="0" err="1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en-US" altLang="zh-TW" sz="2800" b="1" dirty="0" err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</a:t>
            </a:r>
            <a:r>
              <a:rPr lang="en-US" altLang="zh-TW" sz="2800" b="1" dirty="0" err="1">
                <a:solidFill>
                  <a:srgbClr val="F680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社會上有哪些不平等呢？</a:t>
            </a:r>
            <a:endParaRPr lang="en-US" altLang="zh-TW" sz="28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7452320" y="2715766"/>
            <a:ext cx="339278" cy="458809"/>
            <a:chOff x="10563304" y="487047"/>
            <a:chExt cx="1235693" cy="1671041"/>
          </a:xfrm>
        </p:grpSpPr>
        <p:grpSp>
          <p:nvGrpSpPr>
            <p:cNvPr id="16" name="群組 15"/>
            <p:cNvGrpSpPr/>
            <p:nvPr/>
          </p:nvGrpSpPr>
          <p:grpSpPr>
            <a:xfrm>
              <a:off x="10563304" y="487047"/>
              <a:ext cx="1235693" cy="1671041"/>
              <a:chOff x="8779348" y="1446785"/>
              <a:chExt cx="1467385" cy="1984365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8779348" y="1446785"/>
                <a:ext cx="1467385" cy="1984365"/>
                <a:chOff x="9923059" y="1064254"/>
                <a:chExt cx="587412" cy="794364"/>
              </a:xfrm>
            </p:grpSpPr>
            <p:sp>
              <p:nvSpPr>
                <p:cNvPr id="20" name="圓角矩形 19"/>
                <p:cNvSpPr/>
                <p:nvPr/>
              </p:nvSpPr>
              <p:spPr>
                <a:xfrm>
                  <a:off x="10080467" y="1113370"/>
                  <a:ext cx="288032" cy="504056"/>
                </a:xfrm>
                <a:prstGeom prst="roundRect">
                  <a:avLst/>
                </a:prstGeom>
                <a:solidFill>
                  <a:srgbClr val="256E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 rot="19778102" flipH="1" flipV="1">
                  <a:off x="9923059" y="1064254"/>
                  <a:ext cx="587412" cy="676634"/>
                </a:xfrm>
                <a:prstGeom prst="arc">
                  <a:avLst>
                    <a:gd name="adj1" fmla="val 13548233"/>
                    <a:gd name="adj2" fmla="val 71851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22" name="直線接點 21"/>
                <p:cNvCxnSpPr/>
                <p:nvPr/>
              </p:nvCxnSpPr>
              <p:spPr>
                <a:xfrm>
                  <a:off x="10219720" y="1737009"/>
                  <a:ext cx="0" cy="121609"/>
                </a:xfrm>
                <a:prstGeom prst="line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橢圓 18"/>
              <p:cNvSpPr/>
              <p:nvPr/>
            </p:nvSpPr>
            <p:spPr>
              <a:xfrm>
                <a:off x="9189513" y="1452433"/>
                <a:ext cx="684075" cy="304034"/>
              </a:xfrm>
              <a:prstGeom prst="ellipse">
                <a:avLst/>
              </a:prstGeom>
              <a:solidFill>
                <a:srgbClr val="256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7" name="橢圓 16"/>
            <p:cNvSpPr/>
            <p:nvPr/>
          </p:nvSpPr>
          <p:spPr>
            <a:xfrm>
              <a:off x="10908704" y="1451626"/>
              <a:ext cx="576063" cy="256028"/>
            </a:xfrm>
            <a:prstGeom prst="ellipse">
              <a:avLst/>
            </a:prstGeom>
            <a:solidFill>
              <a:srgbClr val="256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23" name="直線接點 22"/>
          <p:cNvCxnSpPr/>
          <p:nvPr/>
        </p:nvCxnSpPr>
        <p:spPr>
          <a:xfrm>
            <a:off x="2843808" y="278777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群組 40"/>
          <p:cNvGrpSpPr/>
          <p:nvPr/>
        </p:nvGrpSpPr>
        <p:grpSpPr>
          <a:xfrm>
            <a:off x="971600" y="3507854"/>
            <a:ext cx="1224137" cy="1406004"/>
            <a:chOff x="971600" y="3507854"/>
            <a:chExt cx="1224137" cy="1406004"/>
          </a:xfrm>
        </p:grpSpPr>
        <p:grpSp>
          <p:nvGrpSpPr>
            <p:cNvPr id="42" name="群組 41"/>
            <p:cNvGrpSpPr/>
            <p:nvPr/>
          </p:nvGrpSpPr>
          <p:grpSpPr>
            <a:xfrm>
              <a:off x="971601" y="3507854"/>
              <a:ext cx="1224136" cy="1008112"/>
              <a:chOff x="1115617" y="4299942"/>
              <a:chExt cx="699506" cy="576064"/>
            </a:xfrm>
          </p:grpSpPr>
          <p:sp>
            <p:nvSpPr>
              <p:cNvPr id="44" name="圓角矩形 43">
                <a:hlinkClick r:id="rId2" action="ppaction://hlinksldjump"/>
              </p:cNvPr>
              <p:cNvSpPr/>
              <p:nvPr/>
            </p:nvSpPr>
            <p:spPr>
              <a:xfrm>
                <a:off x="1115617" y="4299942"/>
                <a:ext cx="699506" cy="5760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5" name="圓角矩形 44">
                <a:hlinkClick r:id="rId2" action="ppaction://hlinksldjump"/>
              </p:cNvPr>
              <p:cNvSpPr/>
              <p:nvPr/>
            </p:nvSpPr>
            <p:spPr>
              <a:xfrm>
                <a:off x="1187624" y="4371950"/>
                <a:ext cx="555490" cy="4320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46" name="群組 45"/>
              <p:cNvGrpSpPr/>
              <p:nvPr/>
            </p:nvGrpSpPr>
            <p:grpSpPr>
              <a:xfrm>
                <a:off x="1278632" y="4443958"/>
                <a:ext cx="360040" cy="288032"/>
                <a:chOff x="1331640" y="4443958"/>
                <a:chExt cx="360040" cy="288032"/>
              </a:xfrm>
            </p:grpSpPr>
            <p:cxnSp>
              <p:nvCxnSpPr>
                <p:cNvPr id="47" name="直線接點 46"/>
                <p:cNvCxnSpPr/>
                <p:nvPr/>
              </p:nvCxnSpPr>
              <p:spPr>
                <a:xfrm>
                  <a:off x="1331640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線接點 47"/>
                <p:cNvCxnSpPr/>
                <p:nvPr/>
              </p:nvCxnSpPr>
              <p:spPr>
                <a:xfrm>
                  <a:off x="1619672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線接點 48"/>
                <p:cNvCxnSpPr/>
                <p:nvPr/>
              </p:nvCxnSpPr>
              <p:spPr>
                <a:xfrm flipH="1">
                  <a:off x="1619672" y="4443958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接點 49"/>
                <p:cNvCxnSpPr/>
                <p:nvPr/>
              </p:nvCxnSpPr>
              <p:spPr>
                <a:xfrm flipH="1">
                  <a:off x="1331640" y="4587974"/>
                  <a:ext cx="72008" cy="144016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線接點 50"/>
                <p:cNvCxnSpPr/>
                <p:nvPr/>
              </p:nvCxnSpPr>
              <p:spPr>
                <a:xfrm>
                  <a:off x="1403648" y="4587974"/>
                  <a:ext cx="216024" cy="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43" name="Picture 5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2" name="群組 51"/>
          <p:cNvGrpSpPr/>
          <p:nvPr/>
        </p:nvGrpSpPr>
        <p:grpSpPr>
          <a:xfrm>
            <a:off x="2654872" y="3472516"/>
            <a:ext cx="1358900" cy="1441342"/>
            <a:chOff x="2654872" y="3472516"/>
            <a:chExt cx="1358900" cy="1441342"/>
          </a:xfrm>
        </p:grpSpPr>
        <p:pic>
          <p:nvPicPr>
            <p:cNvPr id="53" name="Picture 4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12"/>
            <a:stretch/>
          </p:blipFill>
          <p:spPr bwMode="auto">
            <a:xfrm>
              <a:off x="2654872" y="3472516"/>
              <a:ext cx="1358900" cy="1439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" name="Picture 7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41" y="4443958"/>
              <a:ext cx="1182687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5" name="群組 54"/>
          <p:cNvGrpSpPr/>
          <p:nvPr/>
        </p:nvGrpSpPr>
        <p:grpSpPr>
          <a:xfrm>
            <a:off x="4532039" y="3507854"/>
            <a:ext cx="1408113" cy="1406004"/>
            <a:chOff x="4532039" y="3507854"/>
            <a:chExt cx="1408113" cy="1406004"/>
          </a:xfrm>
        </p:grpSpPr>
        <p:grpSp>
          <p:nvGrpSpPr>
            <p:cNvPr id="56" name="群組 55"/>
            <p:cNvGrpSpPr/>
            <p:nvPr/>
          </p:nvGrpSpPr>
          <p:grpSpPr>
            <a:xfrm>
              <a:off x="4616923" y="3507854"/>
              <a:ext cx="1224136" cy="1008112"/>
              <a:chOff x="4424901" y="3507854"/>
              <a:chExt cx="1224136" cy="1008112"/>
            </a:xfrm>
          </p:grpSpPr>
          <p:sp>
            <p:nvSpPr>
              <p:cNvPr id="58" name="圓角矩形 57">
                <a:hlinkClick r:id="rId8" action="ppaction://hlinksldjump"/>
              </p:cNvPr>
              <p:cNvSpPr/>
              <p:nvPr/>
            </p:nvSpPr>
            <p:spPr>
              <a:xfrm>
                <a:off x="4424901" y="3507854"/>
                <a:ext cx="1224136" cy="1008112"/>
              </a:xfrm>
              <a:prstGeom prst="roundRect">
                <a:avLst/>
              </a:prstGeom>
              <a:solidFill>
                <a:srgbClr val="428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59" name="圖片 58">
                <a:hlinkClick r:id="rId9" action="ppaction://hlinksldjump"/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1562" y="3507854"/>
                <a:ext cx="951267" cy="973917"/>
              </a:xfrm>
              <a:prstGeom prst="rect">
                <a:avLst/>
              </a:prstGeom>
            </p:spPr>
          </p:pic>
        </p:grpSp>
        <p:pic>
          <p:nvPicPr>
            <p:cNvPr id="57" name="Picture 8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39" y="4443958"/>
              <a:ext cx="1408113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0" name="橢圓 59">
            <a:hlinkClick r:id="rId12" action="ppaction://hlinksldjump"/>
          </p:cNvPr>
          <p:cNvSpPr/>
          <p:nvPr/>
        </p:nvSpPr>
        <p:spPr>
          <a:xfrm>
            <a:off x="1835696" y="3364359"/>
            <a:ext cx="359519" cy="359519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４</a:t>
            </a:r>
          </a:p>
        </p:txBody>
      </p:sp>
      <p:pic>
        <p:nvPicPr>
          <p:cNvPr id="62" name="圖片 6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4" y="4486106"/>
            <a:ext cx="1086856" cy="37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8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xit" presetSubtype="0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披薩</a:t>
            </a:r>
            <a:r>
              <a:rPr lang="zh-TW" altLang="en-US" dirty="0"/>
              <a:t>的滋味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hlinkClick r:id="rId2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披薩的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滋味</a:t>
            </a:r>
            <a:r>
              <a:rPr lang="en-US" altLang="zh-TW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(02:05)</a:t>
            </a:r>
            <a:endParaRPr lang="en-US" altLang="zh-TW" sz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200" dirty="0" err="1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twfoxmovies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419872" y="356416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1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324036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en-US" altLang="zh-TW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披薩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滋味</a:t>
            </a:r>
            <a:r>
              <a:rPr lang="en-US" altLang="zh-TW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大鳥蛋跟小鳥蛋是一對住在印度貧民窟的兄弟，父親坐牢，母親因付不出高額的律師費用，貧民窟的區域立委也只想收錢不做事，母親只能拼命的工作，卻僅能負擔微薄的車馬費去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探監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099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520280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努力的工作，孩子的學費、奶奶過世的火葬費都付不起，兄弟倆只能輟學在家靠撿運煤火車所掉落的煤礦維生，成天穿破爛的衣服，與垃圾為伍。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216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有一天，貧民窟的隔壁開了間披薩店，請了當紅的藝人做宣傳，全球化的食物來到了印度，吸引人們的目光，兩兄弟也好想要嘗嘗披薩的滋味，為了想吃披薩，用了各種手段去賺取小額的</a:t>
            </a:r>
            <a:r>
              <a:rPr lang="zh-TW" altLang="en-US" sz="28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零錢。</a:t>
            </a:r>
            <a:endParaRPr lang="zh-TW" altLang="en-US" sz="2800" spc="-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29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31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331236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好不容易存夠了錢才發現，沒有穿新衣服是無法進入披薩店；為了要有新衣服，更努力的工作，卻在擁有了新衣服後才發現，貧民窟的孩子註定無法翻身，即便穿了新衣服，仍然被披薩店店長的一</a:t>
            </a:r>
            <a:r>
              <a:rPr lang="zh-TW" altLang="en-US" sz="28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巴掌</a:t>
            </a: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打碎了兄弟倆的披薩夢。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29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657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圖說文字 6"/>
          <p:cNvSpPr/>
          <p:nvPr/>
        </p:nvSpPr>
        <p:spPr>
          <a:xfrm>
            <a:off x="2843808" y="1021730"/>
            <a:ext cx="5292676" cy="1189980"/>
          </a:xfrm>
          <a:prstGeom prst="wedgeRoundRectCallout">
            <a:avLst>
              <a:gd name="adj1" fmla="val 57750"/>
              <a:gd name="adj2" fmla="val -26223"/>
              <a:gd name="adj3" fmla="val 16667"/>
            </a:avLst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在印度有貧民窟，臺灣有嗎？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我們要怎麼幫助這些人呢？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29" y="1813818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44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阿富汗</a:t>
            </a: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的女兒在</a:t>
            </a:r>
            <a:r>
              <a:rPr lang="zh-TW" altLang="en-US" sz="28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哭泣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在阿富汗的文化裡，沒有追求或約會這樣的事情，男方到女方家中提親時，女性不允許參與，也不能表達意見，婚姻像一樁商業</a:t>
            </a:r>
            <a:r>
              <a:rPr lang="zh-TW" altLang="en-US" sz="28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交易，在婚前新人從未見過彼此</a:t>
            </a:r>
            <a:r>
              <a:rPr lang="zh-TW" altLang="en-US" sz="28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zh-TW" altLang="en-US" sz="2800" spc="-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703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2952328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塔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利班執掌時，禁止公開婚禮、音樂播送、拍照；沒有穿著政府規定的服裝上街，會被當街抽打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；晚上在家睡覺時，</a:t>
            </a:r>
            <a:r>
              <a:rPr lang="zh-TW" altLang="en-US" sz="28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會被軍人衝進家中性侵；不允許女性單獨外出、不允許女性單獨搭乘計程車、</a:t>
            </a:r>
            <a:endParaRPr lang="zh-TW" altLang="en-US" sz="2800" spc="-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483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9552" y="1059681"/>
            <a:ext cx="863996" cy="863997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3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619672" y="915566"/>
            <a:ext cx="5688632" cy="3384376"/>
          </a:xfrm>
          <a:prstGeom prst="wedgeRoundRectCallout">
            <a:avLst>
              <a:gd name="adj1" fmla="val -53781"/>
              <a:gd name="adj2" fmla="val -33833"/>
              <a:gd name="adj3" fmla="val 16667"/>
            </a:avLst>
          </a:prstGeom>
          <a:solidFill>
            <a:srgbClr val="A6C1EE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28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女性需要家中的男性同意才有投票權、女性不被允許工作，戰火連天時，家中男性在戰亂過世，女性因此只能乞討維生，甚至，女性生產時因為找不到女醫生接生，只能在家中自行生產，導致生產死亡率成為全世界極高的國家。</a:t>
            </a:r>
            <a:endParaRPr lang="zh-TW" altLang="en-US" sz="2800" spc="-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5846"/>
            <a:ext cx="7921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903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6548" b="654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文字版面配置區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zh-TW" sz="3200" dirty="0">
                <a:hlinkClick r:id="rId2"/>
              </a:rPr>
              <a:t>罩袍下的</a:t>
            </a:r>
            <a:r>
              <a:rPr lang="zh-TW" altLang="zh-TW" sz="3200" dirty="0" smtClean="0">
                <a:hlinkClick r:id="rId2"/>
              </a:rPr>
              <a:t>世界</a:t>
            </a:r>
            <a:endParaRPr lang="en-US" altLang="zh-TW" sz="3200" dirty="0" smtClean="0">
              <a:hlinkClick r:id="rId2"/>
            </a:endParaRPr>
          </a:p>
          <a:p>
            <a:r>
              <a:rPr lang="zh-TW" altLang="zh-TW" sz="3200" dirty="0" smtClean="0">
                <a:hlinkClick r:id="rId2"/>
              </a:rPr>
              <a:t>探</a:t>
            </a:r>
            <a:r>
              <a:rPr lang="zh-TW" altLang="zh-TW" sz="3200" dirty="0">
                <a:hlinkClick r:id="rId2"/>
              </a:rPr>
              <a:t>伊斯蘭女性困境</a:t>
            </a:r>
            <a:endParaRPr lang="zh-TW" altLang="en-US" sz="3200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427343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TW" altLang="en-US" dirty="0"/>
              <a:t>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76424" cy="2911788"/>
          </a:xfrm>
        </p:spPr>
        <p:txBody>
          <a:bodyPr/>
          <a:lstStyle/>
          <a:p>
            <a:pPr algn="just" hangingPunct="0">
              <a:lnSpc>
                <a:spcPct val="110000"/>
              </a:lnSpc>
            </a:pPr>
            <a:r>
              <a:rPr lang="zh-TW" altLang="en-US" dirty="0" smtClean="0"/>
              <a:t>女性不平等的現象存在於許多國家，在亞洲也是如此。金智英是個</a:t>
            </a:r>
            <a:r>
              <a:rPr lang="en-US" altLang="zh-TW" dirty="0" smtClean="0"/>
              <a:t>30</a:t>
            </a:r>
            <a:r>
              <a:rPr lang="zh-TW" altLang="en-US" dirty="0" smtClean="0"/>
              <a:t>多</a:t>
            </a:r>
            <a:r>
              <a:rPr lang="zh-TW" altLang="en-US" dirty="0"/>
              <a:t>歲的平凡韓國女性，她常因現實生活中全職家庭主婦和母親的身分而感到苦惱。雖然與所愛的男人結婚，辛苦養育女兒的生活迫使她放棄許多</a:t>
            </a:r>
            <a:r>
              <a:rPr lang="zh-TW" altLang="en-US" dirty="0" smtClean="0"/>
              <a:t>事，她甚至</a:t>
            </a:r>
            <a:r>
              <a:rPr lang="zh-TW" altLang="en-US" dirty="0"/>
              <a:t>得</a:t>
            </a:r>
            <a:r>
              <a:rPr lang="zh-TW" altLang="en-US" dirty="0" smtClean="0"/>
              <a:t>承受被謔稱為「媽蟲」</a:t>
            </a:r>
            <a:r>
              <a:rPr lang="en-US" altLang="zh-TW" dirty="0" smtClean="0"/>
              <a:t>……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>
          <a:xfrm>
            <a:off x="3635896" y="1203598"/>
            <a:ext cx="4104456" cy="647774"/>
          </a:xfrm>
        </p:spPr>
        <p:txBody>
          <a:bodyPr/>
          <a:lstStyle/>
          <a:p>
            <a:r>
              <a:rPr lang="en-US" altLang="zh-TW" sz="2800" b="1" dirty="0" smtClean="0"/>
              <a:t>82</a:t>
            </a:r>
            <a:r>
              <a:rPr lang="zh-TW" altLang="en-US" sz="2800" b="1" dirty="0" smtClean="0"/>
              <a:t>年生的金智英</a:t>
            </a:r>
            <a:endParaRPr lang="zh-TW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7992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TW" altLang="en-US" dirty="0"/>
              <a:t>　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>
          <a:xfrm>
            <a:off x="3635896" y="1203896"/>
            <a:ext cx="3888432" cy="647774"/>
          </a:xfrm>
        </p:spPr>
        <p:txBody>
          <a:bodyPr/>
          <a:lstStyle/>
          <a:p>
            <a:r>
              <a:rPr lang="en-US" altLang="zh-TW" sz="2800" b="1" dirty="0" smtClean="0"/>
              <a:t>82</a:t>
            </a:r>
            <a:r>
              <a:rPr lang="zh-TW" altLang="en-US" sz="2800" b="1" dirty="0" smtClean="0"/>
              <a:t>年生的金智英</a:t>
            </a:r>
            <a:endParaRPr lang="zh-TW" altLang="en-US" sz="2800" b="1" dirty="0"/>
          </a:p>
          <a:p>
            <a:endParaRPr lang="zh-TW" altLang="en-US" sz="2800" dirty="0"/>
          </a:p>
        </p:txBody>
      </p:sp>
      <p:sp>
        <p:nvSpPr>
          <p:cNvPr id="5" name="文字版面配置區 2"/>
          <p:cNvSpPr txBox="1">
            <a:spLocks/>
          </p:cNvSpPr>
          <p:nvPr/>
        </p:nvSpPr>
        <p:spPr>
          <a:xfrm>
            <a:off x="3635896" y="1131590"/>
            <a:ext cx="3888432" cy="647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/>
          </a:p>
        </p:txBody>
      </p:sp>
      <p:sp>
        <p:nvSpPr>
          <p:cNvPr id="6" name="文字版面配置區 3"/>
          <p:cNvSpPr txBox="1">
            <a:spLocks/>
          </p:cNvSpPr>
          <p:nvPr/>
        </p:nvSpPr>
        <p:spPr>
          <a:xfrm>
            <a:off x="1258863" y="331200"/>
            <a:ext cx="5113337" cy="368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/>
          </a:p>
        </p:txBody>
      </p:sp>
      <p:grpSp>
        <p:nvGrpSpPr>
          <p:cNvPr id="8" name="群組 7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9" name="橢圓 8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10" name="等腰三角形 9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＃影片名稱：「我的名字在哪裡？」　阿富汗發動「女性正名」 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(03:30)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TVBS News</a:t>
            </a:r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3" name="矩形 12">
            <a:hlinkClick r:id="rId4"/>
          </p:cNvPr>
          <p:cNvSpPr/>
          <p:nvPr/>
        </p:nvSpPr>
        <p:spPr>
          <a:xfrm>
            <a:off x="764400" y="19920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4121399" y="2796158"/>
            <a:ext cx="917970" cy="865803"/>
            <a:chOff x="6948264" y="2787774"/>
            <a:chExt cx="648072" cy="648072"/>
          </a:xfrm>
        </p:grpSpPr>
        <p:sp>
          <p:nvSpPr>
            <p:cNvPr id="15" name="橢圓 14">
              <a:hlinkClick r:id="rId4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6" name="等腰三角形 15">
              <a:hlinkClick r:id="rId4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7" name="文字方塊 16"/>
          <p:cNvSpPr txBox="1"/>
          <p:nvPr/>
        </p:nvSpPr>
        <p:spPr>
          <a:xfrm>
            <a:off x="1020786" y="43803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【82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年生的金智英</a:t>
            </a:r>
            <a:r>
              <a:rPr lang="en-US" altLang="zh-TW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電影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預告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(01:20)</a:t>
            </a:r>
          </a:p>
          <a:p>
            <a:pPr lvl="0"/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＃</a:t>
            </a: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200" noProof="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車庫娛樂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3572272" y="3716565"/>
            <a:ext cx="2079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78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TW" altLang="en-US" dirty="0"/>
              <a:t>　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4"/>
          </p:nvPr>
        </p:nvSpPr>
        <p:spPr>
          <a:xfrm>
            <a:off x="3635896" y="1018254"/>
            <a:ext cx="4032448" cy="647774"/>
          </a:xfrm>
        </p:spPr>
        <p:txBody>
          <a:bodyPr/>
          <a:lstStyle/>
          <a:p>
            <a:r>
              <a:rPr lang="zh-TW" altLang="en-US" sz="2400" b="1" dirty="0"/>
              <a:t>性別</a:t>
            </a:r>
            <a:r>
              <a:rPr lang="zh-TW" altLang="en-US" sz="2400" b="1" dirty="0" smtClean="0"/>
              <a:t>歧視？！因</a:t>
            </a:r>
            <a:r>
              <a:rPr lang="zh-TW" altLang="en-US" sz="2400" b="1" dirty="0"/>
              <a:t>「</a:t>
            </a:r>
            <a:r>
              <a:rPr lang="en-US" altLang="zh-TW" sz="2400" b="1" dirty="0"/>
              <a:t>82</a:t>
            </a:r>
            <a:r>
              <a:rPr lang="zh-TW" altLang="en-US" sz="2400" b="1" dirty="0"/>
              <a:t>年生的金智英」南韓女星被猛</a:t>
            </a:r>
            <a:r>
              <a:rPr lang="zh-TW" altLang="en-US" sz="2400" b="1" dirty="0" smtClean="0"/>
              <a:t>批</a:t>
            </a:r>
            <a:endParaRPr lang="zh-TW" altLang="en-US" sz="2400" b="1" dirty="0"/>
          </a:p>
        </p:txBody>
      </p:sp>
      <p:sp>
        <p:nvSpPr>
          <p:cNvPr id="5" name="文字版面配置區 2"/>
          <p:cNvSpPr txBox="1">
            <a:spLocks/>
          </p:cNvSpPr>
          <p:nvPr/>
        </p:nvSpPr>
        <p:spPr>
          <a:xfrm>
            <a:off x="3635896" y="1131590"/>
            <a:ext cx="3888432" cy="647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/>
          </a:p>
        </p:txBody>
      </p:sp>
      <p:sp>
        <p:nvSpPr>
          <p:cNvPr id="6" name="文字版面配置區 3"/>
          <p:cNvSpPr txBox="1">
            <a:spLocks/>
          </p:cNvSpPr>
          <p:nvPr/>
        </p:nvSpPr>
        <p:spPr>
          <a:xfrm>
            <a:off x="1258863" y="331200"/>
            <a:ext cx="5113337" cy="368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/>
          </a:p>
        </p:txBody>
      </p:sp>
      <p:grpSp>
        <p:nvGrpSpPr>
          <p:cNvPr id="8" name="群組 7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9" name="橢圓 8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10" name="等腰三角形 9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＃影片名稱：「我的名字在哪裡？」　阿富汗發動「女性正名」 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(03:30)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TVBS News</a:t>
            </a:r>
            <a:endParaRPr lang="zh-TW" altLang="en-US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419872" y="35641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3" name="矩形 12">
            <a:hlinkClick r:id="rId4"/>
          </p:cNvPr>
          <p:cNvSpPr/>
          <p:nvPr/>
        </p:nvSpPr>
        <p:spPr>
          <a:xfrm>
            <a:off x="764400" y="19920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4121399" y="2796158"/>
            <a:ext cx="917970" cy="865803"/>
            <a:chOff x="6948264" y="2787774"/>
            <a:chExt cx="648072" cy="648072"/>
          </a:xfrm>
        </p:grpSpPr>
        <p:sp>
          <p:nvSpPr>
            <p:cNvPr id="15" name="橢圓 14">
              <a:hlinkClick r:id="rId4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6" name="等腰三角形 15">
              <a:hlinkClick r:id="rId4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7" name="文字方塊 16"/>
          <p:cNvSpPr txBox="1"/>
          <p:nvPr/>
        </p:nvSpPr>
        <p:spPr>
          <a:xfrm>
            <a:off x="1020786" y="43803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性別歧視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?! 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因「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82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年生的金智英」南韓女星被猛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批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(03:06)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東森亞洲新聞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3572272" y="37165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12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p.105</a:t>
            </a:r>
            <a:r>
              <a:rPr lang="zh-TW" altLang="en-US" dirty="0"/>
              <a:t>　壹、女性不平等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女性不平等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zh-TW" altLang="en-US" dirty="0"/>
              <a:t>阿富汗現今國民議會的副議員法齊婭．古菲，只要有宴客活動，母親要為父親掌廚，但如果煮的米飯沒有符合標準，父親會走進廚房，不發一語的抓住母親的頭髮，拿起勺子往她的頭上打。</a:t>
            </a:r>
          </a:p>
        </p:txBody>
      </p:sp>
    </p:spTree>
    <p:extLst>
      <p:ext uri="{BB962C8B-B14F-4D97-AF65-F5344CB8AC3E}">
        <p14:creationId xmlns:p14="http://schemas.microsoft.com/office/powerpoint/2010/main" val="165219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p.105</a:t>
            </a:r>
            <a:r>
              <a:rPr lang="zh-TW" altLang="en-US" dirty="0"/>
              <a:t>　壹、女性不平等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第壹節　女性不平等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472534" cy="2448272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/>
              <a:t>母親忍受這些並認為打就是愛，她告訴法齊婭：「如果男人不打她太太，就是不愛她；他對我有期待，只會在我讓他失望的時候打我。」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211710"/>
            <a:ext cx="2520280" cy="221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3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67694"/>
            <a:ext cx="3312368" cy="1854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4392048" cy="6477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zh-TW" altLang="en-US" dirty="0"/>
              <a:t>長期被家暴及性侵的鄧如雯</a:t>
            </a:r>
            <a:r>
              <a:rPr lang="zh-TW" altLang="en-US" dirty="0" smtClean="0"/>
              <a:t>將</a:t>
            </a:r>
            <a:r>
              <a:rPr lang="zh-TW" altLang="en-US" dirty="0"/>
              <a:t>丈夫</a:t>
            </a:r>
            <a:r>
              <a:rPr lang="zh-TW" altLang="en-US" dirty="0" smtClean="0"/>
              <a:t>殺死</a:t>
            </a:r>
            <a:r>
              <a:rPr lang="zh-TW" altLang="en-US" dirty="0"/>
              <a:t>，引起婦女團體注意，讓家暴法於</a:t>
            </a:r>
            <a:r>
              <a:rPr lang="en-US" altLang="zh-TW" dirty="0"/>
              <a:t>1998</a:t>
            </a:r>
            <a:r>
              <a:rPr lang="zh-TW" altLang="en-US" dirty="0"/>
              <a:t>年通過，</a:t>
            </a:r>
            <a:r>
              <a:rPr lang="zh-TW" altLang="en-US" dirty="0" smtClean="0"/>
              <a:t>我們成為亞洲</a:t>
            </a:r>
            <a:r>
              <a:rPr lang="zh-TW" altLang="en-US" dirty="0"/>
              <a:t>第一個</a:t>
            </a:r>
            <a:r>
              <a:rPr lang="zh-TW" altLang="en-US" dirty="0" smtClean="0"/>
              <a:t>有</a:t>
            </a:r>
            <a:r>
              <a:rPr lang="en-US" altLang="zh-TW" dirty="0"/>
              <a:t>《</a:t>
            </a:r>
            <a:r>
              <a:rPr lang="zh-TW" altLang="en-US" dirty="0" smtClean="0"/>
              <a:t>家庭</a:t>
            </a:r>
            <a:r>
              <a:rPr lang="zh-TW" altLang="en-US" dirty="0"/>
              <a:t>暴力防治</a:t>
            </a:r>
            <a:r>
              <a:rPr lang="zh-TW" altLang="en-US" dirty="0" smtClean="0"/>
              <a:t>法</a:t>
            </a:r>
            <a:r>
              <a:rPr lang="en-US" altLang="zh-TW" dirty="0" smtClean="0"/>
              <a:t>》</a:t>
            </a:r>
            <a:r>
              <a:rPr lang="zh-TW" altLang="en-US" dirty="0" smtClean="0"/>
              <a:t>保障</a:t>
            </a:r>
            <a:r>
              <a:rPr lang="zh-TW" altLang="en-US" dirty="0"/>
              <a:t>的國家。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鄧如雯殺夫案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p.105</a:t>
            </a:r>
            <a:r>
              <a:rPr lang="zh-TW" altLang="en-US" dirty="0"/>
              <a:t>　壹、女性不平等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6444208" y="2435271"/>
            <a:ext cx="917970" cy="865803"/>
            <a:chOff x="6948264" y="2787774"/>
            <a:chExt cx="648072" cy="648072"/>
          </a:xfrm>
        </p:grpSpPr>
        <p:sp>
          <p:nvSpPr>
            <p:cNvPr id="6" name="橢圓 5">
              <a:hlinkClick r:id="rId2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7" name="等腰三角形 6">
              <a:hlinkClick r:id="rId2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5076056" y="4011910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年前鄧如雯殺夫案　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催生家暴法、「法」首入家門！（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04:09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＃影片來源：中天新聞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CH52</a:t>
            </a: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931085" y="3267053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15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女性不平等</a:t>
            </a:r>
            <a:endParaRPr lang="en-US" altLang="zh-TW" dirty="0"/>
          </a:p>
          <a:p>
            <a:r>
              <a:rPr lang="zh-TW" altLang="en-US" dirty="0"/>
              <a:t>比一比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4129"/>
            <a:ext cx="6464442" cy="3894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56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p.106</a:t>
            </a:r>
            <a:r>
              <a:rPr lang="zh-TW" altLang="en-US" dirty="0"/>
              <a:t>　貳、原住民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第貳節　原住民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283718"/>
            <a:ext cx="7920806" cy="2787774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spc="0" dirty="0"/>
              <a:t>從小說著撒奇萊雅族語的撤</a:t>
            </a:r>
            <a:r>
              <a:rPr lang="zh-TW" altLang="en-US" spc="0" dirty="0" smtClean="0"/>
              <a:t>耘</a:t>
            </a:r>
            <a:r>
              <a:rPr lang="zh-TW" altLang="en-US" spc="0" dirty="0" smtClean="0">
                <a:sym typeface="Wingdings" panose="05000000000000000000" pitchFamily="2" charset="2"/>
              </a:rPr>
              <a:t></a:t>
            </a:r>
            <a:r>
              <a:rPr lang="zh-TW" altLang="en-US" spc="0" dirty="0" smtClean="0"/>
              <a:t>武</a:t>
            </a:r>
            <a:r>
              <a:rPr lang="zh-TW" altLang="en-US" spc="0" dirty="0"/>
              <a:t>耆，到學校讀書</a:t>
            </a:r>
            <a:r>
              <a:rPr lang="zh-TW" altLang="en-US" spc="0" dirty="0" smtClean="0"/>
              <a:t>後才發現，老師教的都是自己</a:t>
            </a:r>
            <a:r>
              <a:rPr lang="zh-TW" altLang="en-US" spc="0" dirty="0"/>
              <a:t>聽不懂漢語</a:t>
            </a:r>
            <a:r>
              <a:rPr lang="zh-TW" altLang="en-US" spc="0" dirty="0" smtClean="0"/>
              <a:t>，因此成績一落千丈，國小</a:t>
            </a:r>
            <a:r>
              <a:rPr lang="zh-TW" altLang="en-US" spc="0" dirty="0"/>
              <a:t>沒念完就</a:t>
            </a:r>
            <a:r>
              <a:rPr lang="zh-TW" altLang="en-US" spc="0" dirty="0" smtClean="0"/>
              <a:t>外出打工了，</a:t>
            </a:r>
            <a:r>
              <a:rPr lang="zh-TW" altLang="en-US" spc="0" dirty="0"/>
              <a:t>只能做粗工等需要大量體力的工作，祭典時也不能回家。有一天撤</a:t>
            </a:r>
            <a:r>
              <a:rPr lang="zh-TW" altLang="en-US" spc="0" dirty="0" smtClean="0"/>
              <a:t>耘</a:t>
            </a:r>
            <a:r>
              <a:rPr lang="zh-TW" altLang="en-US" spc="0" dirty="0">
                <a:sym typeface="Wingdings" panose="05000000000000000000" pitchFamily="2" charset="2"/>
              </a:rPr>
              <a:t></a:t>
            </a:r>
            <a:r>
              <a:rPr lang="zh-TW" altLang="en-US" spc="0" dirty="0" smtClean="0"/>
              <a:t>武</a:t>
            </a:r>
            <a:r>
              <a:rPr lang="zh-TW" altLang="en-US" spc="0" dirty="0"/>
              <a:t>耆到工地蓋房子，正在鷹架上幫忙灌漿時，鷹架倒塌，夫妻重傷不治</a:t>
            </a:r>
            <a:r>
              <a:rPr lang="zh-TW" altLang="en-US" spc="0" dirty="0" smtClean="0"/>
              <a:t>。</a:t>
            </a:r>
            <a:endParaRPr lang="zh-TW" altLang="en-US" spc="0" dirty="0"/>
          </a:p>
        </p:txBody>
      </p:sp>
    </p:spTree>
    <p:extLst>
      <p:ext uri="{BB962C8B-B14F-4D97-AF65-F5344CB8AC3E}">
        <p14:creationId xmlns:p14="http://schemas.microsoft.com/office/powerpoint/2010/main" val="303292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647700"/>
          </a:xfrm>
        </p:spPr>
        <p:txBody>
          <a:bodyPr/>
          <a:lstStyle/>
          <a:p>
            <a:pPr algn="just" hangingPunct="0"/>
            <a:r>
              <a:rPr lang="zh-TW" altLang="en-US" dirty="0"/>
              <a:t>在清朝開山撫番時</a:t>
            </a:r>
            <a:r>
              <a:rPr lang="zh-TW" altLang="en-US" dirty="0" smtClean="0"/>
              <a:t>強烈抵抗</a:t>
            </a:r>
            <a:r>
              <a:rPr lang="zh-TW" altLang="en-US" dirty="0"/>
              <a:t>，清軍隊攻部落，頭目被處死；倖存者為躲避追殺，隱姓埋名躲入阿美族，終於至</a:t>
            </a:r>
            <a:r>
              <a:rPr lang="en-US" altLang="zh-TW" dirty="0"/>
              <a:t>2007</a:t>
            </a:r>
            <a:r>
              <a:rPr lang="zh-TW" altLang="en-US" dirty="0"/>
              <a:t>年正名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撒奇萊雅</a:t>
            </a:r>
            <a:r>
              <a:rPr lang="zh-TW" altLang="en-US" dirty="0" smtClean="0"/>
              <a:t>族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p.106</a:t>
            </a:r>
            <a:r>
              <a:rPr lang="zh-TW" altLang="en-US" dirty="0"/>
              <a:t>　貳、原住民</a:t>
            </a:r>
          </a:p>
        </p:txBody>
      </p:sp>
    </p:spTree>
    <p:extLst>
      <p:ext uri="{BB962C8B-B14F-4D97-AF65-F5344CB8AC3E}">
        <p14:creationId xmlns:p14="http://schemas.microsoft.com/office/powerpoint/2010/main" val="222982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6935" r="693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3261257" y="3076575"/>
            <a:ext cx="5471839" cy="647700"/>
          </a:xfrm>
        </p:spPr>
        <p:txBody>
          <a:bodyPr/>
          <a:lstStyle/>
          <a:p>
            <a:r>
              <a:rPr lang="zh-TW" altLang="zh-TW" sz="3200" spc="-150" dirty="0">
                <a:hlinkClick r:id="rId2"/>
              </a:rPr>
              <a:t>你知道為什麼原住民考試</a:t>
            </a:r>
            <a:r>
              <a:rPr lang="zh-TW" altLang="zh-TW" sz="3200" spc="-150" dirty="0" smtClean="0">
                <a:hlinkClick r:id="rId2"/>
              </a:rPr>
              <a:t>可以</a:t>
            </a:r>
            <a:endParaRPr lang="en-US" altLang="zh-TW" sz="3200" spc="-150" dirty="0" smtClean="0">
              <a:hlinkClick r:id="rId2"/>
            </a:endParaRPr>
          </a:p>
          <a:p>
            <a:r>
              <a:rPr lang="zh-TW" altLang="zh-TW" sz="3200" spc="-150" dirty="0" smtClean="0">
                <a:hlinkClick r:id="rId2"/>
              </a:rPr>
              <a:t>加</a:t>
            </a:r>
            <a:r>
              <a:rPr lang="zh-TW" altLang="zh-TW" sz="3200" spc="-150" dirty="0">
                <a:hlinkClick r:id="rId2"/>
              </a:rPr>
              <a:t>分嗎？兩分鐘帶你搞清楚！</a:t>
            </a:r>
            <a:endParaRPr lang="zh-TW" altLang="en-US" sz="3200" spc="-150" dirty="0">
              <a:hlinkClick r:id="rId2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p.106</a:t>
            </a:r>
            <a:r>
              <a:rPr lang="zh-TW" altLang="en-US" dirty="0"/>
              <a:t>　貳、</a:t>
            </a:r>
            <a:r>
              <a:rPr lang="zh-TW" altLang="en-US" dirty="0" smtClean="0"/>
              <a:t>原住民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0660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保障原住民</a:t>
            </a:r>
            <a:endParaRPr lang="en-US" altLang="zh-TW" dirty="0"/>
          </a:p>
          <a:p>
            <a:r>
              <a:rPr lang="zh-TW" altLang="en-US" dirty="0"/>
              <a:t>權益的法律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792"/>
            <a:ext cx="6447578" cy="4136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08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p.106</a:t>
            </a:r>
            <a:r>
              <a:rPr lang="zh-TW" altLang="en-US" dirty="0"/>
              <a:t>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4752454" cy="2601319"/>
          </a:xfrm>
        </p:spPr>
        <p:txBody>
          <a:bodyPr/>
          <a:lstStyle/>
          <a:p>
            <a:r>
              <a:rPr lang="zh-TW" altLang="en-US" dirty="0"/>
              <a:t>原住民遇到過年時應該怎麼向學校或雇主請假呢？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63" y="2211710"/>
            <a:ext cx="2850590" cy="266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8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err="1" smtClean="0"/>
              <a:t>p.110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>
          <a:xfrm>
            <a:off x="539626" y="2139702"/>
            <a:ext cx="5040486" cy="2601319"/>
          </a:xfrm>
        </p:spPr>
        <p:txBody>
          <a:bodyPr>
            <a:noAutofit/>
          </a:bodyPr>
          <a:lstStyle/>
          <a:p>
            <a:pPr algn="just" hangingPunct="0"/>
            <a:r>
              <a:rPr lang="zh-TW" altLang="en-US" dirty="0"/>
              <a:t>原民會表示，無論軍公教</a:t>
            </a:r>
            <a:r>
              <a:rPr lang="zh-TW" altLang="en-US" dirty="0" smtClean="0"/>
              <a:t>、勞工</a:t>
            </a:r>
            <a:r>
              <a:rPr lang="zh-TW" altLang="en-US" dirty="0"/>
              <a:t>或學生，只要具</a:t>
            </a:r>
            <a:r>
              <a:rPr lang="zh-TW" altLang="en-US" dirty="0" smtClean="0"/>
              <a:t>原住民身分</a:t>
            </a:r>
            <a:r>
              <a:rPr lang="zh-TW" altLang="en-US" dirty="0"/>
              <a:t>，都可以在所屬族群</a:t>
            </a:r>
            <a:r>
              <a:rPr lang="zh-TW" altLang="en-US" dirty="0" smtClean="0"/>
              <a:t>歲時</a:t>
            </a:r>
            <a:r>
              <a:rPr lang="zh-TW" altLang="en-US" dirty="0"/>
              <a:t>祭儀放假日，持戶籍</a:t>
            </a:r>
            <a:r>
              <a:rPr lang="zh-TW" altLang="en-US" dirty="0" smtClean="0"/>
              <a:t>謄本或</a:t>
            </a:r>
            <a:r>
              <a:rPr lang="zh-TW" altLang="en-US" dirty="0"/>
              <a:t>戶口名簿等證明其族別</a:t>
            </a:r>
            <a:r>
              <a:rPr lang="zh-TW" altLang="en-US" dirty="0" smtClean="0"/>
              <a:t>之文件</a:t>
            </a:r>
            <a:r>
              <a:rPr lang="zh-TW" altLang="en-US" dirty="0"/>
              <a:t>，向工作單位或就讀</a:t>
            </a:r>
            <a:r>
              <a:rPr lang="zh-TW" altLang="en-US" dirty="0" smtClean="0"/>
              <a:t>學校</a:t>
            </a:r>
            <a:r>
              <a:rPr lang="zh-TW" altLang="en-US" dirty="0"/>
              <a:t>請假。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63" y="2211710"/>
            <a:ext cx="2850590" cy="2667780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2336416" y="155792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531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just"/>
            <a:r>
              <a:rPr lang="zh-TW" altLang="en-US" dirty="0"/>
              <a:t>很多原住民族族人為了過年祭丟工作，原因在於法定假日「歲時祭儀」</a:t>
            </a:r>
            <a:r>
              <a:rPr lang="zh-TW" altLang="en-US" dirty="0" smtClean="0"/>
              <a:t>只有</a:t>
            </a:r>
            <a:r>
              <a:rPr lang="en-US" altLang="zh-TW" dirty="0" smtClean="0"/>
              <a:t>1</a:t>
            </a:r>
            <a:r>
              <a:rPr lang="zh-TW" altLang="en-US" dirty="0" smtClean="0"/>
              <a:t>天</a:t>
            </a:r>
            <a:r>
              <a:rPr lang="zh-TW" altLang="en-US" dirty="0"/>
              <a:t>。原住民訴求內政部「紀念日及節日實施辦法」應顧及多元族群文化，盡速修訂原民歲時祭儀可比照春節</a:t>
            </a:r>
            <a:r>
              <a:rPr lang="zh-TW" altLang="en-US" dirty="0" smtClean="0"/>
              <a:t>放假</a:t>
            </a:r>
            <a:r>
              <a:rPr lang="en-US" altLang="zh-TW" dirty="0" smtClean="0"/>
              <a:t>3</a:t>
            </a:r>
            <a:r>
              <a:rPr lang="zh-TW" altLang="en-US" dirty="0" smtClean="0"/>
              <a:t>天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1203598"/>
            <a:ext cx="3888432" cy="647774"/>
          </a:xfrm>
        </p:spPr>
        <p:txBody>
          <a:bodyPr/>
          <a:lstStyle/>
          <a:p>
            <a:r>
              <a:rPr lang="zh-TW" altLang="en-US" sz="2400" dirty="0"/>
              <a:t>傳承文化參加年祭卻丟工作 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p.106</a:t>
            </a:r>
            <a:r>
              <a:rPr lang="zh-TW" altLang="en-US" dirty="0"/>
              <a:t>　貳、原住民</a:t>
            </a:r>
          </a:p>
        </p:txBody>
      </p:sp>
    </p:spTree>
    <p:extLst>
      <p:ext uri="{BB962C8B-B14F-4D97-AF65-F5344CB8AC3E}">
        <p14:creationId xmlns:p14="http://schemas.microsoft.com/office/powerpoint/2010/main" val="190853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3635896" y="1131888"/>
            <a:ext cx="3888432" cy="647774"/>
          </a:xfrm>
        </p:spPr>
        <p:txBody>
          <a:bodyPr/>
          <a:lstStyle/>
          <a:p>
            <a:r>
              <a:rPr lang="zh-TW" altLang="en-US" dirty="0"/>
              <a:t>原民要三天祭典假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p.106</a:t>
            </a:r>
            <a:r>
              <a:rPr lang="zh-TW" altLang="en-US" dirty="0"/>
              <a:t>　貳、原住民</a:t>
            </a:r>
          </a:p>
        </p:txBody>
      </p:sp>
      <p:sp>
        <p:nvSpPr>
          <p:cNvPr id="6" name="矩形 5">
            <a:hlinkClick r:id="rId3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8" name="橢圓 7">
              <a:hlinkClick r:id="rId3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  <p:sp>
          <p:nvSpPr>
            <p:cNvPr id="9" name="等腰三角形 8">
              <a:hlinkClick r:id="rId3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/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＃影片名稱：傳承文化參加年祭卻丟工作 原民要三天祭典假</a:t>
            </a:r>
            <a:r>
              <a:rPr lang="en-US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(07:37)</a:t>
            </a:r>
          </a:p>
          <a:p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＃影片來源：公民行動影音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3419872" y="356416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（需有網路環境）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16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p.107</a:t>
            </a:r>
            <a:r>
              <a:rPr lang="zh-TW" altLang="en-US" dirty="0"/>
              <a:t>　參、勞工權益保障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第參節　勞工權益保障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824462" cy="2448272"/>
          </a:xfrm>
        </p:spPr>
        <p:txBody>
          <a:bodyPr/>
          <a:lstStyle/>
          <a:p>
            <a:pPr algn="just"/>
            <a:r>
              <a:rPr lang="zh-TW" altLang="en-US" dirty="0"/>
              <a:t>阿山是一位從印尼來臺灣打工的青年，來到臺灣後，他的護照、證件被雇主扣留，每天</a:t>
            </a:r>
            <a:r>
              <a:rPr lang="zh-TW" altLang="en-US" dirty="0" smtClean="0"/>
              <a:t>工作</a:t>
            </a:r>
            <a:r>
              <a:rPr lang="en-US" altLang="zh-TW" dirty="0" smtClean="0"/>
              <a:t>12</a:t>
            </a:r>
            <a:r>
              <a:rPr lang="zh-TW" altLang="en-US" dirty="0" smtClean="0"/>
              <a:t>小時</a:t>
            </a:r>
            <a:r>
              <a:rPr lang="zh-TW" altLang="en-US" dirty="0"/>
              <a:t>，領很低的薪水，不知道找誰求助。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059582"/>
            <a:ext cx="2830274" cy="3024336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364088" y="4011910"/>
            <a:ext cx="31402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/>
            <a:r>
              <a:rPr lang="zh-TW" altLang="en-US" spc="-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平均每</a:t>
            </a:r>
            <a:r>
              <a:rPr lang="en-US" altLang="zh-TW" spc="-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pc="-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個在臺灣工作的勞工，就會</a:t>
            </a:r>
            <a:r>
              <a:rPr lang="zh-TW" altLang="en-US" spc="-1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en-US" altLang="zh-TW" spc="-1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pc="-1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</a:t>
            </a:r>
            <a:r>
              <a:rPr lang="zh-TW" altLang="en-US" spc="-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是東南亞移工，成為臺灣不可忽視的勞動力！</a:t>
            </a:r>
          </a:p>
        </p:txBody>
      </p:sp>
    </p:spTree>
    <p:extLst>
      <p:ext uri="{BB962C8B-B14F-4D97-AF65-F5344CB8AC3E}">
        <p14:creationId xmlns:p14="http://schemas.microsoft.com/office/powerpoint/2010/main" val="65852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TW" altLang="en-US" dirty="0"/>
              <a:t>國際移工在</a:t>
            </a:r>
            <a:endParaRPr lang="en-US" altLang="zh-TW" dirty="0"/>
          </a:p>
          <a:p>
            <a:r>
              <a:rPr lang="zh-TW" altLang="en-US" dirty="0"/>
              <a:t>臺灣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2949" r="3445"/>
          <a:stretch/>
        </p:blipFill>
        <p:spPr>
          <a:xfrm>
            <a:off x="-36513" y="339502"/>
            <a:ext cx="6480721" cy="445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版面配置區 4">
            <a:hlinkClick r:id="rId2"/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110" r="811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文字版面配置區 2"/>
          <p:cNvSpPr>
            <a:spLocks noGrp="1"/>
          </p:cNvSpPr>
          <p:nvPr>
            <p:ph type="body" sz="quarter" idx="12"/>
          </p:nvPr>
        </p:nvSpPr>
        <p:spPr>
          <a:xfrm>
            <a:off x="3059832" y="3075806"/>
            <a:ext cx="5472608" cy="647700"/>
          </a:xfrm>
        </p:spPr>
        <p:txBody>
          <a:bodyPr/>
          <a:lstStyle/>
          <a:p>
            <a:r>
              <a:rPr lang="en-US" altLang="zh-TW" sz="3200" dirty="0">
                <a:hlinkClick r:id="rId2"/>
              </a:rPr>
              <a:t>【</a:t>
            </a:r>
            <a:r>
              <a:rPr lang="zh-TW" altLang="en-US" sz="3200" dirty="0">
                <a:hlinkClick r:id="rId2"/>
              </a:rPr>
              <a:t>博恩夜夜秀</a:t>
            </a:r>
            <a:r>
              <a:rPr lang="en-US" altLang="zh-TW" sz="3200" dirty="0">
                <a:hlinkClick r:id="rId2"/>
              </a:rPr>
              <a:t>】</a:t>
            </a:r>
            <a:r>
              <a:rPr lang="zh-TW" altLang="en-US" sz="3200" dirty="0">
                <a:hlinkClick r:id="rId2"/>
              </a:rPr>
              <a:t>欸！失聯移工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p.107</a:t>
            </a:r>
            <a:r>
              <a:rPr lang="zh-TW" altLang="en-US" dirty="0"/>
              <a:t>　參、勞工權益</a:t>
            </a:r>
            <a:r>
              <a:rPr lang="zh-TW" altLang="en-US" dirty="0" smtClean="0"/>
              <a:t>保障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796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p.108</a:t>
            </a:r>
            <a:r>
              <a:rPr lang="zh-TW" altLang="en-US" dirty="0"/>
              <a:t>　肆、人口</a:t>
            </a:r>
            <a:r>
              <a:rPr lang="zh-TW" altLang="en-US" dirty="0" smtClean="0"/>
              <a:t>販運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第肆節　人口</a:t>
            </a:r>
            <a:r>
              <a:rPr lang="zh-TW" altLang="en-US" dirty="0" smtClean="0"/>
              <a:t>販運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920806" cy="2592288"/>
          </a:xfrm>
        </p:spPr>
        <p:txBody>
          <a:bodyPr>
            <a:normAutofit/>
          </a:bodyPr>
          <a:lstStyle/>
          <a:p>
            <a:pPr algn="just" hangingPunct="0"/>
            <a:r>
              <a:rPr lang="en-US" altLang="zh-TW" dirty="0" smtClean="0"/>
              <a:t>23</a:t>
            </a:r>
            <a:r>
              <a:rPr lang="zh-TW" altLang="en-US" dirty="0" smtClean="0"/>
              <a:t>歲</a:t>
            </a:r>
            <a:r>
              <a:rPr lang="zh-TW" altLang="en-US" dirty="0"/>
              <a:t>的塔蒂婭是摩爾多瓦的一位護理師，計畫到希臘度假，在出發前喝了一杯果汁後便失去知覺。醒來後，旁人告訴她已被用</a:t>
            </a:r>
            <a:r>
              <a:rPr lang="en-US" altLang="zh-TW" dirty="0"/>
              <a:t>1</a:t>
            </a:r>
            <a:r>
              <a:rPr lang="zh-TW" altLang="en-US" dirty="0"/>
              <a:t>千美元賣掉，她被送至科塔沃的小鎮，被酒吧老闆利用成為性奴隸。</a:t>
            </a:r>
          </a:p>
        </p:txBody>
      </p:sp>
    </p:spTree>
    <p:extLst>
      <p:ext uri="{BB962C8B-B14F-4D97-AF65-F5344CB8AC3E}">
        <p14:creationId xmlns:p14="http://schemas.microsoft.com/office/powerpoint/2010/main" val="122754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p.108</a:t>
            </a:r>
            <a:r>
              <a:rPr lang="zh-TW" altLang="en-US" dirty="0"/>
              <a:t>　肆、人口</a:t>
            </a:r>
            <a:r>
              <a:rPr lang="zh-TW" altLang="en-US" dirty="0" smtClean="0"/>
              <a:t>販運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第肆節　人口販運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176390" cy="2664296"/>
          </a:xfrm>
        </p:spPr>
        <p:txBody>
          <a:bodyPr>
            <a:normAutofit/>
          </a:bodyPr>
          <a:lstStyle/>
          <a:p>
            <a:pPr algn="just"/>
            <a:r>
              <a:rPr lang="zh-TW" altLang="en-US" dirty="0" smtClean="0"/>
              <a:t>每日</a:t>
            </a:r>
            <a:r>
              <a:rPr lang="zh-TW" altLang="en-US" dirty="0"/>
              <a:t>至少接客</a:t>
            </a:r>
            <a:r>
              <a:rPr lang="en-US" altLang="zh-TW" dirty="0" smtClean="0"/>
              <a:t>4</a:t>
            </a:r>
            <a:r>
              <a:rPr lang="zh-TW" altLang="en-US" dirty="0" smtClean="0"/>
              <a:t>次</a:t>
            </a:r>
            <a:r>
              <a:rPr lang="zh-TW" altLang="en-US" dirty="0"/>
              <a:t>；某一天塔蒂婭被載往鄰近村莊接客途中，被俄羅斯的維和部隊救出，交給國際救援組織，讓她幸運地獲救，重獲自由。</a:t>
            </a:r>
          </a:p>
          <a:p>
            <a:pPr algn="just"/>
            <a:endParaRPr lang="zh-TW" altLang="en-US" dirty="0"/>
          </a:p>
        </p:txBody>
      </p:sp>
      <p:pic>
        <p:nvPicPr>
          <p:cNvPr id="5" name="內容版面配置區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9" t="502" r="168" b="40156"/>
          <a:stretch/>
        </p:blipFill>
        <p:spPr>
          <a:xfrm>
            <a:off x="4739856" y="2643758"/>
            <a:ext cx="3611651" cy="172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9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最後一張</a:t>
            </a:r>
            <a:r>
              <a:rPr lang="zh-TW" altLang="en-US" dirty="0" smtClean="0"/>
              <a:t>畫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p.108</a:t>
            </a:r>
            <a:r>
              <a:rPr lang="zh-TW" altLang="en-US" dirty="0"/>
              <a:t>　肆、人口</a:t>
            </a:r>
            <a:r>
              <a:rPr lang="zh-TW" altLang="en-US" dirty="0" smtClean="0"/>
              <a:t>販運</a:t>
            </a:r>
            <a:endParaRPr lang="zh-TW" altLang="en-US" dirty="0"/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：最後一張畫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(05:51)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：內政部移民署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51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p.108</a:t>
            </a:r>
            <a:r>
              <a:rPr lang="zh-TW" altLang="en-US" dirty="0"/>
              <a:t>　肆、人口販運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全球人口</a:t>
            </a:r>
            <a:r>
              <a:rPr lang="zh-TW" altLang="en-US" dirty="0" smtClean="0">
                <a:solidFill>
                  <a:srgbClr val="256EFF"/>
                </a:solidFill>
              </a:rPr>
              <a:t>販賣被害人</a:t>
            </a:r>
            <a:r>
              <a:rPr lang="zh-TW" altLang="en-US" dirty="0">
                <a:solidFill>
                  <a:srgbClr val="256EFF"/>
                </a:solidFill>
              </a:rPr>
              <a:t>占比</a:t>
            </a: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025" y="2437103"/>
            <a:ext cx="3455739" cy="251091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676" y="2440745"/>
            <a:ext cx="504056" cy="126014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452" y="2275967"/>
            <a:ext cx="926796" cy="1198053"/>
          </a:xfrm>
          <a:prstGeom prst="rect">
            <a:avLst/>
          </a:prstGeom>
        </p:spPr>
      </p:pic>
      <p:cxnSp>
        <p:nvCxnSpPr>
          <p:cNvPr id="9" name="直線接點 8"/>
          <p:cNvCxnSpPr/>
          <p:nvPr/>
        </p:nvCxnSpPr>
        <p:spPr>
          <a:xfrm flipH="1">
            <a:off x="3275856" y="3579862"/>
            <a:ext cx="291275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850506" y="3363838"/>
            <a:ext cx="1492716" cy="123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5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20%</a:t>
            </a:r>
          </a:p>
          <a:p>
            <a:pPr algn="ctr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男性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1" name="直線接點 10"/>
          <p:cNvCxnSpPr/>
          <p:nvPr/>
        </p:nvCxnSpPr>
        <p:spPr>
          <a:xfrm flipH="1">
            <a:off x="2274820" y="2636007"/>
            <a:ext cx="208823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83568" y="2203959"/>
            <a:ext cx="1723550" cy="123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5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80%</a:t>
            </a:r>
          </a:p>
          <a:p>
            <a:pPr algn="ctr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女性及孩童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7957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p.108</a:t>
            </a:r>
            <a:r>
              <a:rPr lang="zh-TW" altLang="en-US" dirty="0"/>
              <a:t>　肆、人口販運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全球人口</a:t>
            </a:r>
            <a:r>
              <a:rPr lang="zh-TW" altLang="en-US" dirty="0" smtClean="0">
                <a:solidFill>
                  <a:srgbClr val="256EFF"/>
                </a:solidFill>
              </a:rPr>
              <a:t>販賣被害人</a:t>
            </a:r>
            <a:r>
              <a:rPr lang="zh-TW" altLang="en-US" dirty="0">
                <a:solidFill>
                  <a:srgbClr val="256EFF"/>
                </a:solidFill>
              </a:rPr>
              <a:t>占比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495C"/>
                </a:solidFill>
              </a:rPr>
              <a:t>人口販賣花招多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誘人高薪 → 小心可能是誘餌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異國婚姻 → 小心可能假結婚，真賣淫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dirty="0"/>
              <a:t>工作陷阱 → 小心工作內容與談定不符</a:t>
            </a:r>
          </a:p>
        </p:txBody>
      </p:sp>
    </p:spTree>
    <p:extLst>
      <p:ext uri="{BB962C8B-B14F-4D97-AF65-F5344CB8AC3E}">
        <p14:creationId xmlns:p14="http://schemas.microsoft.com/office/powerpoint/2010/main" val="264624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p.108</a:t>
            </a:r>
            <a:r>
              <a:rPr lang="zh-TW" altLang="en-US" dirty="0"/>
              <a:t>　肆、人口販運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看不見的世界人口販運</a:t>
            </a: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4032374" cy="2448272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人口販賣網路遍布全球，至少</a:t>
            </a:r>
            <a:r>
              <a:rPr lang="en-US" altLang="zh-TW" dirty="0"/>
              <a:t>510</a:t>
            </a:r>
            <a:r>
              <a:rPr lang="zh-TW" altLang="en-US" dirty="0"/>
              <a:t>條販運路線。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dirty="0"/>
              <a:t>每年約有</a:t>
            </a:r>
            <a:r>
              <a:rPr lang="en-US" altLang="zh-TW" dirty="0"/>
              <a:t>600</a:t>
            </a:r>
            <a:r>
              <a:rPr lang="zh-TW" altLang="en-US" dirty="0"/>
              <a:t>～</a:t>
            </a:r>
            <a:r>
              <a:rPr lang="en-US" altLang="zh-TW" dirty="0"/>
              <a:t>800</a:t>
            </a:r>
            <a:r>
              <a:rPr lang="zh-TW" altLang="en-US" dirty="0"/>
              <a:t>萬人口被販運。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715766"/>
            <a:ext cx="2257425" cy="2219325"/>
          </a:xfrm>
          <a:prstGeom prst="rect">
            <a:avLst/>
          </a:prstGeom>
        </p:spPr>
      </p:pic>
      <p:sp>
        <p:nvSpPr>
          <p:cNvPr id="10" name="圓角矩形圖說文字 9"/>
          <p:cNvSpPr/>
          <p:nvPr/>
        </p:nvSpPr>
        <p:spPr>
          <a:xfrm>
            <a:off x="4788024" y="1059582"/>
            <a:ext cx="2160240" cy="2448272"/>
          </a:xfrm>
          <a:prstGeom prst="wedgeRoundRectCallout">
            <a:avLst>
              <a:gd name="adj1" fmla="val 52979"/>
              <a:gd name="adj2" fmla="val 6006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人口販運是國際社會公認嚴重違反人權的跨國性犯罪，尤其常以婦女及兒童為對象的犯罪。</a:t>
            </a:r>
          </a:p>
        </p:txBody>
      </p:sp>
    </p:spTree>
    <p:extLst>
      <p:ext uri="{BB962C8B-B14F-4D97-AF65-F5344CB8AC3E}">
        <p14:creationId xmlns:p14="http://schemas.microsoft.com/office/powerpoint/2010/main" val="425571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p.108</a:t>
            </a:r>
            <a:r>
              <a:rPr lang="zh-TW" altLang="en-US" dirty="0"/>
              <a:t>　肆、人口販運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看不見的世界人口販運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38320"/>
            <a:ext cx="5190647" cy="2787650"/>
          </a:xfrm>
        </p:spPr>
      </p:pic>
      <p:sp>
        <p:nvSpPr>
          <p:cNvPr id="7" name="文字方塊 6"/>
          <p:cNvSpPr txBox="1"/>
          <p:nvPr/>
        </p:nvSpPr>
        <p:spPr>
          <a:xfrm>
            <a:off x="611560" y="300379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東亞和太平洋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475656" y="287081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北美洲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1331640" y="3406229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中美洲和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加勒比地區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1979712" y="4083918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南美洲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2411760" y="2931790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西歐和南歐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3419872" y="278777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中歐和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東南歐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4211960" y="264375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東歐和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中亞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4499992" y="314781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東亞和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太平洋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4067944" y="340622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南亞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2923245" y="3853036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撒哈拉以南非洲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5436096" y="2859782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北美洲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108565"/>
            <a:ext cx="187374" cy="32728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795885"/>
            <a:ext cx="128585" cy="36004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1" y="2643758"/>
            <a:ext cx="504056" cy="31229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651870"/>
            <a:ext cx="899162" cy="21602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101474"/>
            <a:ext cx="534020" cy="19035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147814"/>
            <a:ext cx="802973" cy="27317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147814"/>
            <a:ext cx="1440160" cy="293001"/>
          </a:xfrm>
          <a:prstGeom prst="rect">
            <a:avLst/>
          </a:prstGeom>
        </p:spPr>
      </p:pic>
      <p:sp>
        <p:nvSpPr>
          <p:cNvPr id="23" name="文字方塊 22"/>
          <p:cNvSpPr txBox="1"/>
          <p:nvPr/>
        </p:nvSpPr>
        <p:spPr>
          <a:xfrm>
            <a:off x="3563888" y="3262213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中東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地區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065759"/>
            <a:ext cx="237099" cy="226071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931790"/>
            <a:ext cx="577979" cy="421769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499742"/>
            <a:ext cx="792088" cy="267270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376488"/>
            <a:ext cx="1768603" cy="566929"/>
          </a:xfrm>
          <a:prstGeom prst="rect">
            <a:avLst/>
          </a:prstGeom>
        </p:spPr>
      </p:pic>
      <p:pic>
        <p:nvPicPr>
          <p:cNvPr id="28" name="圖片 2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1254">
            <a:off x="3871390" y="3574651"/>
            <a:ext cx="644133" cy="245186"/>
          </a:xfrm>
          <a:prstGeom prst="rect">
            <a:avLst/>
          </a:prstGeom>
        </p:spPr>
      </p:pic>
      <p:pic>
        <p:nvPicPr>
          <p:cNvPr id="29" name="圖片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252">
            <a:off x="4442575" y="3477849"/>
            <a:ext cx="515113" cy="216408"/>
          </a:xfrm>
          <a:prstGeom prst="rect">
            <a:avLst/>
          </a:prstGeom>
        </p:spPr>
      </p:pic>
      <p:pic>
        <p:nvPicPr>
          <p:cNvPr id="30" name="圖片 2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147814"/>
            <a:ext cx="531684" cy="1003178"/>
          </a:xfrm>
          <a:prstGeom prst="rect">
            <a:avLst/>
          </a:prstGeom>
        </p:spPr>
      </p:pic>
      <p:pic>
        <p:nvPicPr>
          <p:cNvPr id="31" name="圖片 3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619" y="3531780"/>
            <a:ext cx="2724554" cy="1202443"/>
          </a:xfrm>
          <a:prstGeom prst="rect">
            <a:avLst/>
          </a:prstGeom>
        </p:spPr>
      </p:pic>
      <p:pic>
        <p:nvPicPr>
          <p:cNvPr id="32" name="圖片 3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88" y="3507854"/>
            <a:ext cx="217124" cy="383289"/>
          </a:xfrm>
          <a:prstGeom prst="rect">
            <a:avLst/>
          </a:prstGeom>
        </p:spPr>
      </p:pic>
      <p:pic>
        <p:nvPicPr>
          <p:cNvPr id="33" name="圖片 3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030" y="3147814"/>
            <a:ext cx="658640" cy="720080"/>
          </a:xfrm>
          <a:prstGeom prst="rect">
            <a:avLst/>
          </a:prstGeom>
        </p:spPr>
      </p:pic>
      <p:pic>
        <p:nvPicPr>
          <p:cNvPr id="34" name="圖片 3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560223"/>
            <a:ext cx="1296144" cy="883735"/>
          </a:xfrm>
          <a:prstGeom prst="rect">
            <a:avLst/>
          </a:prstGeom>
        </p:spPr>
      </p:pic>
      <p:pic>
        <p:nvPicPr>
          <p:cNvPr id="35" name="圖片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219822"/>
            <a:ext cx="704398" cy="239640"/>
          </a:xfrm>
          <a:prstGeom prst="rect">
            <a:avLst/>
          </a:prstGeom>
        </p:spPr>
      </p:pic>
      <p:grpSp>
        <p:nvGrpSpPr>
          <p:cNvPr id="36" name="群組 35"/>
          <p:cNvGrpSpPr/>
          <p:nvPr/>
        </p:nvGrpSpPr>
        <p:grpSpPr>
          <a:xfrm>
            <a:off x="6084168" y="2859782"/>
            <a:ext cx="2339102" cy="1387897"/>
            <a:chOff x="6084168" y="2859782"/>
            <a:chExt cx="2339102" cy="1387897"/>
          </a:xfrm>
        </p:grpSpPr>
        <p:cxnSp>
          <p:nvCxnSpPr>
            <p:cNvPr id="37" name="直線單箭頭接點 36"/>
            <p:cNvCxnSpPr/>
            <p:nvPr/>
          </p:nvCxnSpPr>
          <p:spPr>
            <a:xfrm>
              <a:off x="7382639" y="3085098"/>
              <a:ext cx="504056" cy="0"/>
            </a:xfrm>
            <a:prstGeom prst="straightConnector1">
              <a:avLst/>
            </a:prstGeom>
            <a:ln w="28575">
              <a:solidFill>
                <a:srgbClr val="EE2C5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/>
            <p:cNvSpPr/>
            <p:nvPr/>
          </p:nvSpPr>
          <p:spPr>
            <a:xfrm>
              <a:off x="6086495" y="2859782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 dirty="0">
                  <a:solidFill>
                    <a:srgbClr val="EE2C5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跨區域流動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6084168" y="3147814"/>
              <a:ext cx="233910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在目的地國家發現了受害者</a:t>
              </a:r>
            </a:p>
          </p:txBody>
        </p:sp>
        <p:cxnSp>
          <p:nvCxnSpPr>
            <p:cNvPr id="43" name="直線單箭頭接點 42"/>
            <p:cNvCxnSpPr/>
            <p:nvPr/>
          </p:nvCxnSpPr>
          <p:spPr>
            <a:xfrm>
              <a:off x="7382639" y="3877186"/>
              <a:ext cx="504056" cy="0"/>
            </a:xfrm>
            <a:prstGeom prst="straightConnector1">
              <a:avLst/>
            </a:prstGeom>
            <a:ln w="28575">
              <a:solidFill>
                <a:srgbClr val="0091D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矩形 43"/>
            <p:cNvSpPr/>
            <p:nvPr/>
          </p:nvSpPr>
          <p:spPr>
            <a:xfrm>
              <a:off x="6086495" y="3651870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 dirty="0">
                  <a:solidFill>
                    <a:srgbClr val="0091D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跨區域流動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6084168" y="3939902"/>
              <a:ext cx="233910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從目的地國家遣返的受害者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23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4" grpId="0"/>
      <p:bldP spid="25" grpId="0"/>
      <p:bldP spid="2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1043608" y="2275158"/>
            <a:ext cx="7273577" cy="2664296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p.109</a:t>
            </a:r>
            <a:r>
              <a:rPr lang="zh-TW" altLang="en-US" dirty="0"/>
              <a:t>　肆、人口販運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全球人口販運去向</a:t>
            </a:r>
          </a:p>
          <a:p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256" y="2342185"/>
            <a:ext cx="3059677" cy="2605829"/>
          </a:xfrm>
        </p:spPr>
      </p:pic>
      <p:pic>
        <p:nvPicPr>
          <p:cNvPr id="6" name="內容版面配置區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328443"/>
            <a:ext cx="2520280" cy="259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8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圓角矩形 7"/>
          <p:cNvSpPr/>
          <p:nvPr/>
        </p:nvSpPr>
        <p:spPr>
          <a:xfrm>
            <a:off x="539552" y="2275158"/>
            <a:ext cx="7920880" cy="2664296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p.109</a:t>
            </a:r>
            <a:r>
              <a:rPr lang="zh-TW" altLang="en-US" dirty="0"/>
              <a:t>　肆、人口販運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全球人口販運去向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355850"/>
            <a:ext cx="1593191" cy="2447925"/>
          </a:xfrm>
        </p:spPr>
      </p:pic>
      <p:pic>
        <p:nvPicPr>
          <p:cNvPr id="6" name="內容版面配置區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142" y="2352140"/>
            <a:ext cx="2014849" cy="2605408"/>
          </a:xfrm>
          <a:prstGeom prst="rect">
            <a:avLst/>
          </a:prstGeom>
        </p:spPr>
      </p:pic>
      <p:pic>
        <p:nvPicPr>
          <p:cNvPr id="7" name="內容版面配置區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376488"/>
            <a:ext cx="3902358" cy="255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5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p.109</a:t>
            </a:r>
            <a:r>
              <a:rPr lang="zh-TW" altLang="en-US" dirty="0"/>
              <a:t>　肆、人口販運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臺灣常見的人口販運狀況</a:t>
            </a:r>
          </a:p>
          <a:p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684213" y="2348183"/>
            <a:ext cx="8064251" cy="1015655"/>
            <a:chOff x="684213" y="2348183"/>
            <a:chExt cx="8064251" cy="1015655"/>
          </a:xfrm>
        </p:grpSpPr>
        <p:sp>
          <p:nvSpPr>
            <p:cNvPr id="5" name="矩形 4"/>
            <p:cNvSpPr/>
            <p:nvPr/>
          </p:nvSpPr>
          <p:spPr>
            <a:xfrm>
              <a:off x="1763688" y="2409731"/>
              <a:ext cx="698477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人口販運</a:t>
              </a:r>
              <a:endParaRPr lang="en-US" altLang="zh-TW" sz="28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目前大多來自印尼、菲律賓、泰國與越南。</a:t>
              </a:r>
            </a:p>
          </p:txBody>
        </p:sp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13" y="2348183"/>
              <a:ext cx="1151483" cy="917283"/>
            </a:xfrm>
            <a:prstGeom prst="rect">
              <a:avLst/>
            </a:prstGeom>
          </p:spPr>
        </p:pic>
      </p:grpSp>
      <p:grpSp>
        <p:nvGrpSpPr>
          <p:cNvPr id="8" name="群組 7"/>
          <p:cNvGrpSpPr/>
          <p:nvPr/>
        </p:nvGrpSpPr>
        <p:grpSpPr>
          <a:xfrm>
            <a:off x="684213" y="3507854"/>
            <a:ext cx="7704211" cy="1384995"/>
            <a:chOff x="684858" y="2283718"/>
            <a:chExt cx="7704211" cy="1384995"/>
          </a:xfrm>
        </p:grpSpPr>
        <p:sp>
          <p:nvSpPr>
            <p:cNvPr id="9" name="矩形 8"/>
            <p:cNvSpPr/>
            <p:nvPr/>
          </p:nvSpPr>
          <p:spPr>
            <a:xfrm>
              <a:off x="1763688" y="2283718"/>
              <a:ext cx="6625381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hangingPunct="0"/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誘騙手法</a:t>
              </a:r>
              <a:endParaRPr lang="en-US" altLang="zh-TW" sz="28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 hangingPunct="0"/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合法招募、合法名目，以從事營造、漁工或家務等</a:t>
              </a:r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858" y="2348183"/>
              <a:ext cx="1076814" cy="9843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361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p.109</a:t>
            </a:r>
            <a:r>
              <a:rPr lang="zh-TW" altLang="en-US" dirty="0"/>
              <a:t>　肆、人口</a:t>
            </a:r>
            <a:r>
              <a:rPr lang="zh-TW" altLang="en-US" dirty="0" smtClean="0"/>
              <a:t>販運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臺灣常見的人口販運狀況</a:t>
            </a:r>
          </a:p>
          <a:p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937104" y="2348183"/>
            <a:ext cx="7811360" cy="1015655"/>
            <a:chOff x="937104" y="2348183"/>
            <a:chExt cx="7811360" cy="1015655"/>
          </a:xfrm>
        </p:grpSpPr>
        <p:sp>
          <p:nvSpPr>
            <p:cNvPr id="5" name="矩形 4"/>
            <p:cNvSpPr/>
            <p:nvPr/>
          </p:nvSpPr>
          <p:spPr>
            <a:xfrm>
              <a:off x="1763688" y="2409731"/>
              <a:ext cx="698477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販賣地點</a:t>
              </a:r>
            </a:p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臺灣</a:t>
              </a:r>
            </a:p>
          </p:txBody>
        </p:sp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104" y="2348183"/>
              <a:ext cx="645700" cy="917283"/>
            </a:xfrm>
            <a:prstGeom prst="rect">
              <a:avLst/>
            </a:prstGeom>
          </p:spPr>
        </p:pic>
      </p:grpSp>
      <p:grpSp>
        <p:nvGrpSpPr>
          <p:cNvPr id="8" name="群組 7"/>
          <p:cNvGrpSpPr/>
          <p:nvPr/>
        </p:nvGrpSpPr>
        <p:grpSpPr>
          <a:xfrm>
            <a:off x="798047" y="3507854"/>
            <a:ext cx="7949772" cy="981748"/>
            <a:chOff x="798692" y="2283718"/>
            <a:chExt cx="7949772" cy="981748"/>
          </a:xfrm>
        </p:grpSpPr>
        <p:sp>
          <p:nvSpPr>
            <p:cNvPr id="9" name="矩形 8"/>
            <p:cNvSpPr/>
            <p:nvPr/>
          </p:nvSpPr>
          <p:spPr>
            <a:xfrm>
              <a:off x="1763688" y="2283718"/>
              <a:ext cx="698477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b="1" dirty="0">
                  <a:solidFill>
                    <a:srgbClr val="FF495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遭遇對待</a:t>
              </a:r>
              <a:endParaRPr lang="en-US" altLang="zh-TW" sz="2800" b="1" dirty="0">
                <a:solidFill>
                  <a:srgbClr val="FF49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強迫工作性剝削是人口販賣最大宗的項目。</a:t>
              </a:r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692" y="2348183"/>
              <a:ext cx="922524" cy="917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579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p.109</a:t>
            </a:r>
            <a:r>
              <a:rPr lang="zh-TW" altLang="en-US" dirty="0"/>
              <a:t>　肆、人口販運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臺灣常見的人口販運狀況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72" y="2200854"/>
            <a:ext cx="5688632" cy="270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10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smtClean="0"/>
              <a:t>p.109</a:t>
            </a:r>
            <a:r>
              <a:rPr lang="zh-TW" altLang="en-US" smtClean="0"/>
              <a:t>　肆、人口販運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256EFF"/>
                </a:solidFill>
              </a:rPr>
              <a:t>人口販運防制法</a:t>
            </a:r>
            <a:endParaRPr lang="zh-TW" altLang="en-US" dirty="0">
              <a:solidFill>
                <a:srgbClr val="256E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5832574" cy="2448272"/>
          </a:xfrm>
        </p:spPr>
        <p:txBody>
          <a:bodyPr/>
          <a:lstStyle/>
          <a:p>
            <a:pPr algn="just" hangingPunct="0"/>
            <a:r>
              <a:rPr lang="zh-TW" altLang="en-US" dirty="0" smtClean="0"/>
              <a:t>若強迫未滿</a:t>
            </a:r>
            <a:r>
              <a:rPr lang="en-US" altLang="zh-TW" dirty="0" smtClean="0"/>
              <a:t>18</a:t>
            </a:r>
            <a:r>
              <a:rPr lang="zh-TW" altLang="en-US" dirty="0" smtClean="0"/>
              <a:t>歲青少年從事性交易，即觸犯刑法、兒童及少年性剝削防制條例，違者必須面臨最高監禁</a:t>
            </a:r>
            <a:r>
              <a:rPr lang="en-US" altLang="zh-TW" dirty="0" smtClean="0"/>
              <a:t>12</a:t>
            </a:r>
            <a:r>
              <a:rPr lang="zh-TW" altLang="en-US" dirty="0" smtClean="0"/>
              <a:t>年、併科罰金</a:t>
            </a:r>
            <a:r>
              <a:rPr lang="en-US" altLang="zh-TW" dirty="0" smtClean="0"/>
              <a:t>700</a:t>
            </a:r>
            <a:r>
              <a:rPr lang="zh-TW" altLang="en-US" dirty="0" smtClean="0"/>
              <a:t>萬元。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374" b="100000" l="0" r="982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579" r="4416" b="-22160"/>
          <a:stretch/>
        </p:blipFill>
        <p:spPr>
          <a:xfrm rot="16200000" flipV="1">
            <a:off x="5807698" y="1847591"/>
            <a:ext cx="3096344" cy="252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9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p.109</a:t>
            </a:r>
            <a:r>
              <a:rPr lang="zh-TW" altLang="en-US" dirty="0"/>
              <a:t>　肆、人口</a:t>
            </a:r>
            <a:r>
              <a:rPr lang="zh-TW" altLang="en-US" dirty="0" smtClean="0"/>
              <a:t>販運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人口販運未來防治重點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TW" dirty="0"/>
              <a:t>1. </a:t>
            </a:r>
            <a:r>
              <a:rPr lang="zh-TW" altLang="en-US" dirty="0"/>
              <a:t>推動家事勞工保障法制作業持續推動。</a:t>
            </a:r>
            <a:endParaRPr lang="en-US" altLang="zh-TW" dirty="0"/>
          </a:p>
          <a:p>
            <a:r>
              <a:rPr lang="en-US" altLang="zh-TW" dirty="0"/>
              <a:t>2. </a:t>
            </a:r>
            <a:r>
              <a:rPr lang="zh-TW" altLang="en-US" dirty="0"/>
              <a:t>強化對販運者判處嚴厲刑罰。</a:t>
            </a:r>
            <a:endParaRPr lang="en-US" altLang="zh-TW" dirty="0"/>
          </a:p>
          <a:p>
            <a:r>
              <a:rPr lang="en-US" altLang="zh-TW" dirty="0"/>
              <a:t>3. </a:t>
            </a:r>
            <a:r>
              <a:rPr lang="zh-TW" altLang="en-US" dirty="0"/>
              <a:t>持續提升國際移工薪資或減少仲介費。</a:t>
            </a:r>
            <a:endParaRPr lang="en-US" altLang="zh-TW" dirty="0"/>
          </a:p>
          <a:p>
            <a:r>
              <a:rPr lang="en-US" altLang="zh-TW" dirty="0"/>
              <a:t>4. </a:t>
            </a:r>
            <a:r>
              <a:rPr lang="zh-TW" altLang="en-US" dirty="0"/>
              <a:t>持續加強對外籍移工權益之保障。</a:t>
            </a:r>
          </a:p>
        </p:txBody>
      </p:sp>
    </p:spTree>
    <p:extLst>
      <p:ext uri="{BB962C8B-B14F-4D97-AF65-F5344CB8AC3E}">
        <p14:creationId xmlns:p14="http://schemas.microsoft.com/office/powerpoint/2010/main" val="264244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p.109</a:t>
            </a:r>
            <a:r>
              <a:rPr lang="zh-TW" altLang="en-US" dirty="0"/>
              <a:t>　肆、人口販運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全球防治人口販運評比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848798" cy="266429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TW" altLang="en-US" spc="0" dirty="0"/>
              <a:t>第一級：完全符合標準。</a:t>
            </a:r>
            <a:endParaRPr lang="en-US" altLang="zh-TW" spc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pc="0" dirty="0"/>
              <a:t>第二級：雖未符合，但改善中。 </a:t>
            </a:r>
            <a:endParaRPr lang="en-US" altLang="zh-TW" spc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pc="0" dirty="0"/>
              <a:t>第二級觀察：受害增加且未改善。 </a:t>
            </a:r>
            <a:endParaRPr lang="en-US" altLang="zh-TW" spc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pc="0" dirty="0"/>
              <a:t>第三級：不符合標準且無意改善。</a:t>
            </a:r>
          </a:p>
          <a:p>
            <a:r>
              <a:rPr lang="zh-TW" altLang="en-US" spc="0" dirty="0"/>
              <a:t>若評比成績太差，是會遭美國經貿制裁，如禁止進口或提高關稅等。</a:t>
            </a:r>
          </a:p>
          <a:p>
            <a:endParaRPr lang="zh-TW" altLang="en-US" spc="0" dirty="0"/>
          </a:p>
        </p:txBody>
      </p:sp>
    </p:spTree>
    <p:extLst>
      <p:ext uri="{BB962C8B-B14F-4D97-AF65-F5344CB8AC3E}">
        <p14:creationId xmlns:p14="http://schemas.microsoft.com/office/powerpoint/2010/main" val="70140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p.109</a:t>
            </a:r>
            <a:r>
              <a:rPr lang="zh-TW" altLang="en-US" dirty="0"/>
              <a:t>　肆、人口販運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256EFF"/>
                </a:solidFill>
              </a:rPr>
              <a:t>全球防治人口販運評比</a:t>
            </a:r>
          </a:p>
          <a:p>
            <a:endParaRPr lang="zh-TW" altLang="en-US" dirty="0">
              <a:solidFill>
                <a:srgbClr val="256EFF"/>
              </a:solidFill>
            </a:endParaRPr>
          </a:p>
          <a:p>
            <a:endParaRPr lang="zh-TW" altLang="en-US" dirty="0">
              <a:solidFill>
                <a:srgbClr val="256EFF"/>
              </a:solidFill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899592" y="2606590"/>
            <a:ext cx="4788024" cy="1909376"/>
            <a:chOff x="899592" y="2606590"/>
            <a:chExt cx="4788024" cy="1909376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92" y="2643758"/>
              <a:ext cx="2445949" cy="187220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115616" y="2606590"/>
              <a:ext cx="4572000" cy="147732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TW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151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第二級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第二級觀察名單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第三級</a:t>
              </a: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71749"/>
            <a:ext cx="842491" cy="153246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63"/>
          <a:stretch/>
        </p:blipFill>
        <p:spPr>
          <a:xfrm>
            <a:off x="6156176" y="2787774"/>
            <a:ext cx="2611148" cy="2160744"/>
          </a:xfrm>
          <a:prstGeom prst="rect">
            <a:avLst/>
          </a:prstGeom>
        </p:spPr>
      </p:pic>
      <p:sp>
        <p:nvSpPr>
          <p:cNvPr id="11" name="圓角矩形圖說文字 10"/>
          <p:cNvSpPr/>
          <p:nvPr/>
        </p:nvSpPr>
        <p:spPr>
          <a:xfrm>
            <a:off x="5796136" y="1275606"/>
            <a:ext cx="2231852" cy="1512168"/>
          </a:xfrm>
          <a:prstGeom prst="wedgeRoundRectCallout">
            <a:avLst>
              <a:gd name="adj1" fmla="val -11795"/>
              <a:gd name="adj2" fmla="val 6161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hangingPunct="0"/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美國公布全球人口販運評比，臺灣於 </a:t>
            </a:r>
            <a:r>
              <a:rPr lang="en-US" altLang="zh-TW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2010</a:t>
            </a:r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至今，均列第一級國際名單，獲得國際肯定。</a:t>
            </a:r>
          </a:p>
        </p:txBody>
      </p:sp>
      <p:cxnSp>
        <p:nvCxnSpPr>
          <p:cNvPr id="13" name="直線接點 12"/>
          <p:cNvCxnSpPr/>
          <p:nvPr/>
        </p:nvCxnSpPr>
        <p:spPr>
          <a:xfrm>
            <a:off x="3563888" y="3291830"/>
            <a:ext cx="129614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群組 18"/>
          <p:cNvGrpSpPr/>
          <p:nvPr/>
        </p:nvGrpSpPr>
        <p:grpSpPr>
          <a:xfrm>
            <a:off x="2555776" y="2931790"/>
            <a:ext cx="4716016" cy="1114469"/>
            <a:chOff x="2555776" y="2931790"/>
            <a:chExt cx="4716016" cy="111446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776" y="3075806"/>
              <a:ext cx="1008112" cy="970453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699792" y="2931790"/>
              <a:ext cx="4572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TW" sz="3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39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</a:t>
              </a:r>
            </a:p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第一級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942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1.43033E-6 L 3.61111E-6 -0.0524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p.110</a:t>
            </a:r>
            <a:r>
              <a:rPr lang="zh-TW" altLang="en-US" dirty="0"/>
              <a:t>　伍、公平正義的實踐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第伍節 公平正義的實踐</a:t>
            </a:r>
          </a:p>
          <a:p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3"/>
          </p:nvPr>
        </p:nvSpPr>
        <p:spPr>
          <a:xfrm>
            <a:off x="539626" y="2355726"/>
            <a:ext cx="7775318" cy="2448272"/>
          </a:xfrm>
        </p:spPr>
        <p:txBody>
          <a:bodyPr>
            <a:normAutofit/>
          </a:bodyPr>
          <a:lstStyle/>
          <a:p>
            <a:pPr algn="just" hangingPunct="0"/>
            <a:r>
              <a:rPr lang="zh-TW" altLang="en-US" dirty="0"/>
              <a:t>人們在社會上，應該享有公平正義的生活環境，享有人性尊嚴，透過法律的保障，落實公平正義。臺灣社會中還是存在</a:t>
            </a:r>
            <a:r>
              <a:rPr lang="zh-TW" altLang="en-US" dirty="0" smtClean="0"/>
              <a:t>一些弱勢族群，</a:t>
            </a:r>
            <a:r>
              <a:rPr lang="zh-TW" altLang="en-US" dirty="0"/>
              <a:t>例如：低收入戶、新移民、身心障礙者等，皆是可以透過法律實現公平正義的群體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5570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p.110</a:t>
            </a:r>
            <a:r>
              <a:rPr lang="zh-TW" altLang="en-US" dirty="0"/>
              <a:t>　伍、公平正義的實踐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dirty="0"/>
              <a:t>第伍節 公平正義的實踐</a:t>
            </a:r>
          </a:p>
          <a:p>
            <a:endParaRPr lang="zh-TW" alt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" b="20739"/>
          <a:stretch/>
        </p:blipFill>
        <p:spPr bwMode="auto">
          <a:xfrm>
            <a:off x="512064" y="2211710"/>
            <a:ext cx="8020376" cy="25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88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 smtClean="0"/>
              <a:t>全臺最大</a:t>
            </a:r>
            <a:r>
              <a:rPr lang="zh-TW" altLang="en-US" dirty="0"/>
              <a:t>移工聚集地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p.110</a:t>
            </a:r>
            <a:r>
              <a:rPr lang="zh-TW" altLang="en-US" dirty="0"/>
              <a:t>　伍、公平正義的實踐</a:t>
            </a:r>
          </a:p>
        </p:txBody>
      </p:sp>
      <p:sp>
        <p:nvSpPr>
          <p:cNvPr id="10" name="矩形 9">
            <a:hlinkClick r:id="rId2" action="ppaction://hlinkfile"/>
          </p:cNvPr>
          <p:cNvSpPr/>
          <p:nvPr/>
        </p:nvSpPr>
        <p:spPr>
          <a:xfrm>
            <a:off x="612000" y="1839600"/>
            <a:ext cx="7632408" cy="2849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68999" y="2643758"/>
            <a:ext cx="917970" cy="865803"/>
            <a:chOff x="6948264" y="2787774"/>
            <a:chExt cx="648072" cy="648072"/>
          </a:xfrm>
        </p:grpSpPr>
        <p:sp>
          <p:nvSpPr>
            <p:cNvPr id="12" name="橢圓 11">
              <a:hlinkClick r:id="rId2" action="ppaction://hlinkfile"/>
            </p:cNvPr>
            <p:cNvSpPr/>
            <p:nvPr/>
          </p:nvSpPr>
          <p:spPr>
            <a:xfrm>
              <a:off x="6948264" y="2787774"/>
              <a:ext cx="648072" cy="64807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等腰三角形 12">
              <a:hlinkClick r:id="rId2" action="ppaction://hlinkfile"/>
            </p:cNvPr>
            <p:cNvSpPr/>
            <p:nvPr/>
          </p:nvSpPr>
          <p:spPr>
            <a:xfrm rot="5400000">
              <a:off x="7128144" y="2931790"/>
              <a:ext cx="360040" cy="36004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868386" y="4227934"/>
            <a:ext cx="715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＃影片名稱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：全台最大移工聚集</a:t>
            </a:r>
            <a:r>
              <a:rPr lang="zh-TW" altLang="en-US" sz="120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　揭</a:t>
            </a:r>
            <a:r>
              <a:rPr lang="zh-TW" altLang="en-US" sz="12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一廣神秘面紗</a:t>
            </a:r>
            <a:r>
              <a:rPr kumimoji="0" lang="en-US" altLang="zh-TW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(05:43)</a:t>
            </a:r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＃影片來源</a:t>
            </a:r>
            <a:r>
              <a:rPr kumimoji="0" lang="zh-TW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：東森新聞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51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>
          <a:xfrm>
            <a:off x="612000" y="1839600"/>
            <a:ext cx="7704416" cy="2911788"/>
          </a:xfrm>
        </p:spPr>
        <p:txBody>
          <a:bodyPr/>
          <a:lstStyle/>
          <a:p>
            <a:pPr algn="just" hangingPunct="0"/>
            <a:r>
              <a:rPr lang="zh-TW" altLang="en-US" dirty="0"/>
              <a:t>假日時，在火車站、熱鬧的地方，常會見到許多國際移工，請同學分組，</a:t>
            </a:r>
            <a:r>
              <a:rPr lang="en-US" altLang="zh-TW" dirty="0"/>
              <a:t>5</a:t>
            </a:r>
            <a:r>
              <a:rPr lang="zh-TW" altLang="en-US" dirty="0"/>
              <a:t>人一組，在假日時找國際移工訪談，詢問他們對於臺灣的看法，以及臺灣還有對他們生活不便的地方，我們能夠如何改善？</a:t>
            </a:r>
          </a:p>
          <a:p>
            <a:pPr algn="just" hangingPunct="0"/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認識國際移工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p.110</a:t>
            </a:r>
            <a:r>
              <a:rPr lang="zh-TW" altLang="en-US" dirty="0"/>
              <a:t>　伍、公平正義的實踐</a:t>
            </a:r>
          </a:p>
        </p:txBody>
      </p:sp>
    </p:spTree>
    <p:extLst>
      <p:ext uri="{BB962C8B-B14F-4D97-AF65-F5344CB8AC3E}">
        <p14:creationId xmlns:p14="http://schemas.microsoft.com/office/powerpoint/2010/main" val="255659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TW" altLang="en-US" b="1" spc="0" dirty="0" smtClean="0">
                <a:solidFill>
                  <a:srgbClr val="FF495C"/>
                </a:solidFill>
              </a:rPr>
              <a:t>參考答案：</a:t>
            </a:r>
            <a:endParaRPr lang="en-US" altLang="zh-TW" b="1" spc="0" dirty="0" smtClean="0">
              <a:solidFill>
                <a:srgbClr val="FF495C"/>
              </a:solidFill>
            </a:endParaRPr>
          </a:p>
          <a:p>
            <a:pPr marL="444500" indent="-444500">
              <a:buFont typeface="+mj-lt"/>
              <a:buAutoNum type="arabicPeriod"/>
              <a:tabLst>
                <a:tab pos="355600" algn="l"/>
              </a:tabLst>
            </a:pPr>
            <a:r>
              <a:rPr lang="zh-TW" altLang="en-US" b="1" spc="0" dirty="0" smtClean="0">
                <a:solidFill>
                  <a:srgbClr val="FF495C"/>
                </a:solidFill>
              </a:rPr>
              <a:t>國際</a:t>
            </a:r>
            <a:r>
              <a:rPr lang="zh-TW" altLang="en-US" b="1" spc="0" dirty="0">
                <a:solidFill>
                  <a:srgbClr val="FF495C"/>
                </a:solidFill>
              </a:rPr>
              <a:t>移工隻身來臺，想念家人，給他個擁抱。</a:t>
            </a:r>
          </a:p>
          <a:p>
            <a:pPr marL="444500" indent="-444500">
              <a:buFont typeface="+mj-lt"/>
              <a:buAutoNum type="arabicPeriod"/>
              <a:tabLst>
                <a:tab pos="355600" algn="l"/>
              </a:tabLst>
            </a:pPr>
            <a:r>
              <a:rPr lang="zh-TW" altLang="en-US" b="1" spc="0" dirty="0">
                <a:solidFill>
                  <a:srgbClr val="FF495C"/>
                </a:solidFill>
              </a:rPr>
              <a:t>想搭乘公車至其他地方，協助搭乘。</a:t>
            </a:r>
          </a:p>
          <a:p>
            <a:pPr marL="444500" indent="-444500">
              <a:buFont typeface="+mj-lt"/>
              <a:buAutoNum type="arabicPeriod"/>
              <a:tabLst>
                <a:tab pos="355600" algn="l"/>
              </a:tabLst>
            </a:pPr>
            <a:r>
              <a:rPr lang="zh-TW" altLang="en-US" b="1" spc="0" dirty="0">
                <a:solidFill>
                  <a:srgbClr val="FF495C"/>
                </a:solidFill>
              </a:rPr>
              <a:t>製作問路看板。</a:t>
            </a:r>
          </a:p>
          <a:p>
            <a:pPr marL="444500" indent="-444500">
              <a:buFont typeface="+mj-lt"/>
              <a:buAutoNum type="arabicPeriod"/>
              <a:tabLst>
                <a:tab pos="355600" algn="l"/>
              </a:tabLst>
            </a:pPr>
            <a:r>
              <a:rPr lang="zh-TW" altLang="en-US" b="1" spc="0" dirty="0">
                <a:solidFill>
                  <a:srgbClr val="FF495C"/>
                </a:solidFill>
              </a:rPr>
              <a:t>違法，提供投訴電話等方式協助。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TW" altLang="en-US" dirty="0"/>
              <a:t>認識國際移工</a:t>
            </a:r>
          </a:p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p.110</a:t>
            </a:r>
            <a:r>
              <a:rPr lang="zh-TW" altLang="en-US" dirty="0"/>
              <a:t>　伍、公平正義的實踐</a:t>
            </a:r>
          </a:p>
        </p:txBody>
      </p:sp>
    </p:spTree>
    <p:extLst>
      <p:ext uri="{BB962C8B-B14F-4D97-AF65-F5344CB8AC3E}">
        <p14:creationId xmlns:p14="http://schemas.microsoft.com/office/powerpoint/2010/main" val="287933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老闆未給予勞工應該的休假及薪水，已經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違反什麼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法律？</a:t>
            </a:r>
          </a:p>
          <a:p>
            <a:pPr algn="just">
              <a:lnSpc>
                <a:spcPct val="120000"/>
              </a:lnSpc>
            </a:pP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就業服務法　　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勞動基準法　　　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勞工保險條例　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民法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22113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13" name="圓角矩形圖說文字 12">
            <a:extLst>
              <a:ext uri="{FF2B5EF4-FFF2-40B4-BE49-F238E27FC236}">
                <a16:creationId xmlns:a16="http://schemas.microsoft.com/office/drawing/2014/main" id="{666C2369-8277-0144-8010-024E956DDDBA}"/>
              </a:ext>
            </a:extLst>
          </p:cNvPr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老闆未給予勞工應該的休假及薪水，已經違反什麼法律？</a:t>
            </a:r>
          </a:p>
          <a:p>
            <a:pPr algn="just">
              <a:lnSpc>
                <a:spcPct val="120000"/>
              </a:lnSpc>
            </a:pP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就業服務法　　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勞動基準法　　　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勞工保險條例　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民法</a:t>
            </a:r>
          </a:p>
        </p:txBody>
      </p:sp>
    </p:spTree>
    <p:extLst>
      <p:ext uri="{BB962C8B-B14F-4D97-AF65-F5344CB8AC3E}">
        <p14:creationId xmlns:p14="http://schemas.microsoft.com/office/powerpoint/2010/main" val="351231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14" name="圓角矩形圖說文字 13"/>
          <p:cNvSpPr/>
          <p:nvPr/>
        </p:nvSpPr>
        <p:spPr>
          <a:xfrm>
            <a:off x="1259632" y="3723878"/>
            <a:ext cx="417646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你答對囉！前往下一題吧</a:t>
            </a:r>
          </a:p>
        </p:txBody>
      </p:sp>
      <p:pic>
        <p:nvPicPr>
          <p:cNvPr id="1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 flipH="1">
            <a:off x="565501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圖說文字 15">
            <a:extLst>
              <a:ext uri="{FF2B5EF4-FFF2-40B4-BE49-F238E27FC236}">
                <a16:creationId xmlns:a16="http://schemas.microsoft.com/office/drawing/2014/main" id="{666C2369-8277-0144-8010-024E956DDDBA}"/>
              </a:ext>
            </a:extLst>
          </p:cNvPr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老闆未給予勞工應該的休假及薪水，已經違反什麼法律？</a:t>
            </a:r>
          </a:p>
          <a:p>
            <a:pPr algn="just">
              <a:lnSpc>
                <a:spcPct val="120000"/>
              </a:lnSpc>
            </a:pP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就業服務法　　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勞動基準法　　　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勞工保險條例　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民法</a:t>
            </a:r>
          </a:p>
        </p:txBody>
      </p:sp>
    </p:spTree>
    <p:extLst>
      <p:ext uri="{BB962C8B-B14F-4D97-AF65-F5344CB8AC3E}">
        <p14:creationId xmlns:p14="http://schemas.microsoft.com/office/powerpoint/2010/main" val="244025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pic>
        <p:nvPicPr>
          <p:cNvPr id="13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4D96D89D-5B29-CC4B-B1E5-5F3E9F187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圖說文字 13">
            <a:extLst>
              <a:ext uri="{FF2B5EF4-FFF2-40B4-BE49-F238E27FC236}">
                <a16:creationId xmlns:a16="http://schemas.microsoft.com/office/drawing/2014/main" id="{666C2369-8277-0144-8010-024E956DDDBA}"/>
              </a:ext>
            </a:extLst>
          </p:cNvPr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老闆未給予勞工應該的休假及薪水，已經違反什麼法律？</a:t>
            </a:r>
          </a:p>
          <a:p>
            <a:pPr algn="just">
              <a:lnSpc>
                <a:spcPct val="120000"/>
              </a:lnSpc>
            </a:pP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就業服務法　　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勞動基準法　　　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勞工保險條例　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民法</a:t>
            </a:r>
          </a:p>
        </p:txBody>
      </p:sp>
    </p:spTree>
    <p:extLst>
      <p:ext uri="{BB962C8B-B14F-4D97-AF65-F5344CB8AC3E}">
        <p14:creationId xmlns:p14="http://schemas.microsoft.com/office/powerpoint/2010/main" val="252055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075806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3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EB542D34-EB8E-2447-A860-B04EEEB504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圖說文字 13">
            <a:extLst>
              <a:ext uri="{FF2B5EF4-FFF2-40B4-BE49-F238E27FC236}">
                <a16:creationId xmlns:a16="http://schemas.microsoft.com/office/drawing/2014/main" id="{3D11346F-8812-104B-AF64-0B044C5BA90E}"/>
              </a:ext>
            </a:extLst>
          </p:cNvPr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15" name="圓角矩形圖說文字 14">
            <a:extLst>
              <a:ext uri="{FF2B5EF4-FFF2-40B4-BE49-F238E27FC236}">
                <a16:creationId xmlns:a16="http://schemas.microsoft.com/office/drawing/2014/main" id="{666C2369-8277-0144-8010-024E956DDDBA}"/>
              </a:ext>
            </a:extLst>
          </p:cNvPr>
          <p:cNvSpPr/>
          <p:nvPr/>
        </p:nvSpPr>
        <p:spPr>
          <a:xfrm>
            <a:off x="1259632" y="627534"/>
            <a:ext cx="7632848" cy="2232248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老闆未給予勞工應該的休假及薪水，已經違反什麼法律？</a:t>
            </a:r>
          </a:p>
          <a:p>
            <a:pPr algn="just">
              <a:lnSpc>
                <a:spcPct val="120000"/>
              </a:lnSpc>
            </a:pP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就業服務法　　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勞動基準法　　　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勞工保險條例　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民法</a:t>
            </a:r>
          </a:p>
        </p:txBody>
      </p:sp>
    </p:spTree>
    <p:extLst>
      <p:ext uri="{BB962C8B-B14F-4D97-AF65-F5344CB8AC3E}">
        <p14:creationId xmlns:p14="http://schemas.microsoft.com/office/powerpoint/2010/main" val="46647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5" name="圓角矩形圖說文字 4"/>
          <p:cNvSpPr/>
          <p:nvPr/>
        </p:nvSpPr>
        <p:spPr>
          <a:xfrm>
            <a:off x="1259632" y="627534"/>
            <a:ext cx="7632848" cy="266429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在阿富汗的傳統文化，丈夫打妻子是一件天經地義的事情，但是請問在臺灣已經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觸犯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什麼法律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憲法　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民法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家庭暴力防治法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性別工作平等法</a:t>
            </a:r>
          </a:p>
        </p:txBody>
      </p:sp>
      <p:sp>
        <p:nvSpPr>
          <p:cNvPr id="6" name="圓角矩形 5">
            <a:hlinkClick r:id="rId3" action="ppaction://hlinksldjump"/>
          </p:cNvPr>
          <p:cNvSpPr/>
          <p:nvPr/>
        </p:nvSpPr>
        <p:spPr>
          <a:xfrm>
            <a:off x="144152" y="4513047"/>
            <a:ext cx="1547527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（Ａ）</a:t>
            </a:r>
          </a:p>
        </p:txBody>
      </p:sp>
      <p:sp>
        <p:nvSpPr>
          <p:cNvPr id="7" name="圓角矩形 6">
            <a:hlinkClick r:id="rId4" action="ppaction://hlinksldjump"/>
          </p:cNvPr>
          <p:cNvSpPr/>
          <p:nvPr/>
        </p:nvSpPr>
        <p:spPr>
          <a:xfrm>
            <a:off x="3491879" y="4516438"/>
            <a:ext cx="1512168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（Ｃ）</a:t>
            </a:r>
          </a:p>
        </p:txBody>
      </p:sp>
      <p:sp>
        <p:nvSpPr>
          <p:cNvPr id="8" name="圓角矩形 7">
            <a:hlinkClick r:id="rId5" action="ppaction://hlinksldjump"/>
          </p:cNvPr>
          <p:cNvSpPr/>
          <p:nvPr/>
        </p:nvSpPr>
        <p:spPr>
          <a:xfrm>
            <a:off x="1907703" y="4523287"/>
            <a:ext cx="1368152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（Ｂ）</a:t>
            </a:r>
          </a:p>
        </p:txBody>
      </p:sp>
      <p:sp>
        <p:nvSpPr>
          <p:cNvPr id="9" name="圓角矩形 8">
            <a:hlinkClick r:id="rId6" action="ppaction://hlinksldjump"/>
          </p:cNvPr>
          <p:cNvSpPr/>
          <p:nvPr/>
        </p:nvSpPr>
        <p:spPr>
          <a:xfrm>
            <a:off x="5220072" y="4511823"/>
            <a:ext cx="1548000" cy="432048"/>
          </a:xfrm>
          <a:prstGeom prst="roundRect">
            <a:avLst/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（Ｄ）</a:t>
            </a:r>
          </a:p>
        </p:txBody>
      </p:sp>
    </p:spTree>
    <p:extLst>
      <p:ext uri="{BB962C8B-B14F-4D97-AF65-F5344CB8AC3E}">
        <p14:creationId xmlns:p14="http://schemas.microsoft.com/office/powerpoint/2010/main" val="82553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363838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13" name="圓角矩形圖說文字 12"/>
          <p:cNvSpPr/>
          <p:nvPr/>
        </p:nvSpPr>
        <p:spPr>
          <a:xfrm>
            <a:off x="1259632" y="627534"/>
            <a:ext cx="7632848" cy="266429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在阿富汗的傳統文化，丈夫打妻子是一件天經地義的事情，但是請問在臺灣已經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觸犯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什麼法律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憲法　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民法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家庭暴力防治法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性別工作平等法</a:t>
            </a:r>
          </a:p>
        </p:txBody>
      </p:sp>
    </p:spTree>
    <p:extLst>
      <p:ext uri="{BB962C8B-B14F-4D97-AF65-F5344CB8AC3E}">
        <p14:creationId xmlns:p14="http://schemas.microsoft.com/office/powerpoint/2010/main" val="389710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363838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pic>
        <p:nvPicPr>
          <p:cNvPr id="1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圓角矩形圖說文字 10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  <p:sp>
        <p:nvSpPr>
          <p:cNvPr id="13" name="圓角矩形圖說文字 12"/>
          <p:cNvSpPr/>
          <p:nvPr/>
        </p:nvSpPr>
        <p:spPr>
          <a:xfrm>
            <a:off x="1259632" y="627534"/>
            <a:ext cx="7632848" cy="266429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在阿富汗的傳統文化，丈夫打妻子是一件天經地義的事情，但是請問在臺灣已經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觸犯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什麼法律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憲法　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民法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家庭暴力防治法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性別工作平等法</a:t>
            </a:r>
          </a:p>
        </p:txBody>
      </p:sp>
    </p:spTree>
    <p:extLst>
      <p:ext uri="{BB962C8B-B14F-4D97-AF65-F5344CB8AC3E}">
        <p14:creationId xmlns:p14="http://schemas.microsoft.com/office/powerpoint/2010/main" val="421546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363838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13" name="圓角矩形圖說文字 12"/>
          <p:cNvSpPr/>
          <p:nvPr/>
        </p:nvSpPr>
        <p:spPr>
          <a:xfrm>
            <a:off x="1259632" y="627534"/>
            <a:ext cx="7632848" cy="266429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在阿富汗的傳統文化，丈夫打妻子是一件天經地義的事情，但是請問在臺灣已經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觸犯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什麼法律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憲法　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民法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家庭暴力防治法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性別工作平等法</a:t>
            </a:r>
          </a:p>
        </p:txBody>
      </p:sp>
      <p:sp>
        <p:nvSpPr>
          <p:cNvPr id="14" name="圓角矩形圖說文字 13">
            <a:extLst>
              <a:ext uri="{FF2B5EF4-FFF2-40B4-BE49-F238E27FC236}">
                <a16:creationId xmlns:a16="http://schemas.microsoft.com/office/drawing/2014/main" id="{70E7299A-143D-094A-9B63-923E10FB39E6}"/>
              </a:ext>
            </a:extLst>
          </p:cNvPr>
          <p:cNvSpPr/>
          <p:nvPr/>
        </p:nvSpPr>
        <p:spPr>
          <a:xfrm>
            <a:off x="1403648" y="3765210"/>
            <a:ext cx="5400600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你答對囉</a:t>
            </a:r>
            <a:r>
              <a:rPr lang="en-US" altLang="zh-TW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得到知識王勳章一枚</a:t>
            </a:r>
          </a:p>
        </p:txBody>
      </p:sp>
    </p:spTree>
    <p:extLst>
      <p:ext uri="{BB962C8B-B14F-4D97-AF65-F5344CB8AC3E}">
        <p14:creationId xmlns:p14="http://schemas.microsoft.com/office/powerpoint/2010/main" val="250913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0" y="556344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3" name="橢圓 2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6" name="圓角矩形圖說文字 5"/>
          <p:cNvSpPr/>
          <p:nvPr/>
        </p:nvSpPr>
        <p:spPr>
          <a:xfrm>
            <a:off x="7648564" y="3363838"/>
            <a:ext cx="1027892" cy="504056"/>
          </a:xfrm>
          <a:prstGeom prst="wedgeRoundRectCallout">
            <a:avLst>
              <a:gd name="adj1" fmla="val 68723"/>
              <a:gd name="adj2" fmla="val 18870"/>
              <a:gd name="adj3" fmla="val 16667"/>
            </a:avLst>
          </a:prstGeom>
          <a:solidFill>
            <a:srgbClr val="256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323528" y="3651870"/>
            <a:ext cx="647998" cy="647998"/>
            <a:chOff x="755576" y="1131590"/>
            <a:chExt cx="647998" cy="647998"/>
          </a:xfrm>
          <a:solidFill>
            <a:srgbClr val="FFFF00"/>
          </a:solidFill>
        </p:grpSpPr>
        <p:sp>
          <p:nvSpPr>
            <p:cNvPr id="8" name="橢圓 7"/>
            <p:cNvSpPr/>
            <p:nvPr/>
          </p:nvSpPr>
          <p:spPr>
            <a:xfrm>
              <a:off x="755576" y="1131590"/>
              <a:ext cx="647998" cy="6479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05EA4"/>
                </a:solidFill>
              </a:endParaRPr>
            </a:p>
          </p:txBody>
        </p:sp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91" y="1203598"/>
              <a:ext cx="547522" cy="572822"/>
            </a:xfrm>
            <a:prstGeom prst="ellipse">
              <a:avLst/>
            </a:prstGeom>
            <a:grpFill/>
          </p:spPr>
        </p:pic>
      </p:grpSp>
      <p:sp>
        <p:nvSpPr>
          <p:cNvPr id="13" name="圓角矩形圖說文字 12"/>
          <p:cNvSpPr/>
          <p:nvPr/>
        </p:nvSpPr>
        <p:spPr>
          <a:xfrm>
            <a:off x="1259632" y="627534"/>
            <a:ext cx="7632848" cy="2664296"/>
          </a:xfrm>
          <a:prstGeom prst="wedgeRoundRectCallout">
            <a:avLst>
              <a:gd name="adj1" fmla="val -53740"/>
              <a:gd name="adj2" fmla="val -37036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在阿富汗的傳統文化，丈夫打妻子是一件天經地義的事情，但是請問在臺灣已經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觸犯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什麼法律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憲法　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</a:t>
            </a: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zh-TW" altLang="en-US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民法</a:t>
            </a:r>
            <a:endParaRPr lang="en-US" altLang="zh-TW" sz="2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2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家庭暴力防治法　</a:t>
            </a:r>
            <a:r>
              <a:rPr lang="en-US" altLang="zh-TW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(D)</a:t>
            </a:r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性別工作平等法</a:t>
            </a:r>
          </a:p>
        </p:txBody>
      </p:sp>
      <p:pic>
        <p:nvPicPr>
          <p:cNvPr id="1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918" l="3196" r="89954">
                        <a14:foregroundMark x1="59132" y1="37860" x2="59132" y2="37860"/>
                        <a14:foregroundMark x1="53425" y1="37037" x2="53425" y2="37037"/>
                        <a14:foregroundMark x1="38584" y1="36831" x2="38584" y2="36831"/>
                        <a14:foregroundMark x1="38584" y1="36831" x2="38584" y2="36831"/>
                        <a14:foregroundMark x1="31963" y1="41770" x2="31963" y2="41770"/>
                        <a14:foregroundMark x1="32420" y1="42181" x2="32420" y2="42181"/>
                        <a14:foregroundMark x1="36758" y1="44856" x2="36758" y2="44856"/>
                        <a14:foregroundMark x1="36986" y1="44856" x2="36986" y2="44856"/>
                        <a14:foregroundMark x1="37671" y1="38889" x2="37671" y2="38889"/>
                        <a14:foregroundMark x1="37671" y1="38889" x2="37671" y2="38889"/>
                        <a14:foregroundMark x1="47260" y1="35185" x2="47260" y2="35185"/>
                        <a14:foregroundMark x1="47260" y1="35185" x2="47260" y2="35185"/>
                        <a14:foregroundMark x1="62329" y1="35597" x2="62329" y2="35597"/>
                        <a14:foregroundMark x1="68037" y1="47119" x2="68037" y2="47119"/>
                        <a14:foregroundMark x1="68265" y1="49383" x2="68265" y2="50412"/>
                        <a14:foregroundMark x1="67580" y1="54321" x2="67352" y2="54938"/>
                        <a14:foregroundMark x1="65297" y1="58436" x2="64840" y2="58848"/>
                        <a14:foregroundMark x1="62785" y1="61523" x2="62785" y2="61523"/>
                        <a14:foregroundMark x1="55023" y1="66255" x2="55023" y2="66255"/>
                        <a14:foregroundMark x1="45662" y1="68519" x2="45662" y2="68519"/>
                        <a14:foregroundMark x1="39498" y1="68107" x2="39498" y2="68107"/>
                        <a14:foregroundMark x1="38584" y1="66461" x2="38584" y2="66461"/>
                        <a14:foregroundMark x1="39726" y1="63992" x2="39726" y2="63992"/>
                        <a14:foregroundMark x1="52055" y1="67284" x2="53196" y2="67284"/>
                        <a14:foregroundMark x1="58676" y1="67284" x2="59589" y2="67078"/>
                        <a14:foregroundMark x1="65525" y1="63786" x2="66895" y2="62551"/>
                        <a14:foregroundMark x1="69406" y1="58230" x2="69406" y2="58230"/>
                        <a14:foregroundMark x1="70548" y1="56379" x2="71233" y2="55556"/>
                        <a14:foregroundMark x1="71918" y1="53292" x2="71918" y2="51646"/>
                        <a14:foregroundMark x1="71689" y1="50000" x2="71461" y2="48354"/>
                        <a14:foregroundMark x1="70548" y1="46502" x2="70320" y2="45679"/>
                        <a14:foregroundMark x1="69178" y1="43621" x2="68721" y2="42798"/>
                        <a14:foregroundMark x1="66210" y1="39506" x2="66210" y2="39506"/>
                        <a14:foregroundMark x1="65753" y1="39506" x2="64612" y2="38889"/>
                        <a14:foregroundMark x1="62329" y1="38066" x2="62329" y2="38066"/>
                        <a14:foregroundMark x1="60046" y1="36420" x2="60046" y2="36420"/>
                        <a14:foregroundMark x1="58904" y1="35802" x2="58904" y2="35802"/>
                        <a14:foregroundMark x1="56621" y1="34979" x2="56621" y2="34979"/>
                        <a14:foregroundMark x1="54566" y1="34156" x2="54566" y2="34156"/>
                        <a14:foregroundMark x1="52055" y1="34156" x2="52055" y2="34156"/>
                        <a14:foregroundMark x1="49772" y1="34156" x2="49772" y2="34156"/>
                        <a14:foregroundMark x1="44521" y1="35391" x2="43607" y2="35802"/>
                        <a14:foregroundMark x1="43151" y1="35802" x2="43151" y2="35802"/>
                        <a14:foregroundMark x1="41781" y1="36831" x2="41781" y2="36831"/>
                        <a14:foregroundMark x1="41324" y1="37037" x2="41324" y2="37037"/>
                        <a14:foregroundMark x1="36073" y1="40741" x2="36073" y2="40741"/>
                        <a14:foregroundMark x1="35845" y1="41152" x2="35845" y2="41152"/>
                        <a14:foregroundMark x1="35845" y1="43210" x2="35845" y2="43210"/>
                        <a14:foregroundMark x1="34475" y1="44033" x2="34475" y2="44033"/>
                        <a14:foregroundMark x1="54338" y1="69136" x2="54338" y2="69136"/>
                        <a14:foregroundMark x1="54338" y1="69136" x2="54338" y2="69136"/>
                        <a14:foregroundMark x1="54795" y1="69547" x2="55708" y2="693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7768"/>
          <a:stretch/>
        </p:blipFill>
        <p:spPr bwMode="auto">
          <a:xfrm>
            <a:off x="5076056" y="3775119"/>
            <a:ext cx="501160" cy="45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圓角矩形圖說文字 14"/>
          <p:cNvSpPr/>
          <p:nvPr/>
        </p:nvSpPr>
        <p:spPr>
          <a:xfrm>
            <a:off x="1259632" y="3723878"/>
            <a:ext cx="3816424" cy="504056"/>
          </a:xfrm>
          <a:prstGeom prst="wedgeRoundRectCallout">
            <a:avLst>
              <a:gd name="adj1" fmla="val -57363"/>
              <a:gd name="adj2" fmla="val 12205"/>
              <a:gd name="adj3" fmla="val 16667"/>
            </a:avLst>
          </a:prstGeom>
          <a:solidFill>
            <a:srgbClr val="F5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答錯囉！再答一次吧</a:t>
            </a:r>
          </a:p>
        </p:txBody>
      </p:sp>
    </p:spTree>
    <p:extLst>
      <p:ext uri="{BB962C8B-B14F-4D97-AF65-F5344CB8AC3E}">
        <p14:creationId xmlns:p14="http://schemas.microsoft.com/office/powerpoint/2010/main" val="156502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104386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2104386"/>
            <a:ext cx="864096" cy="523220"/>
          </a:xfrm>
          <a:prstGeom prst="rect">
            <a:avLst/>
          </a:prstGeom>
          <a:solidFill>
            <a:srgbClr val="9FD356"/>
          </a:solidFill>
        </p:spPr>
        <p:txBody>
          <a:bodyPr wrap="square" rtlCol="0" anchor="ctr">
            <a:spAutoFit/>
          </a:bodyPr>
          <a:lstStyle/>
          <a:p>
            <a:pPr algn="ctr" defTabSz="685800"/>
            <a:endParaRPr kumimoji="1" lang="zh-TW" altLang="en-US" sz="28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五邊形 4"/>
          <p:cNvSpPr/>
          <p:nvPr/>
        </p:nvSpPr>
        <p:spPr>
          <a:xfrm>
            <a:off x="2555777" y="267495"/>
            <a:ext cx="1746369" cy="523220"/>
          </a:xfrm>
          <a:prstGeom prst="homePlate">
            <a:avLst/>
          </a:prstGeom>
          <a:solidFill>
            <a:srgbClr val="9FD35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 defTabSz="685800"/>
            <a:r>
              <a:rPr kumimoji="1" lang="zh-TW" altLang="en-US" sz="28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圖片來源</a:t>
            </a:r>
          </a:p>
        </p:txBody>
      </p:sp>
      <p:sp>
        <p:nvSpPr>
          <p:cNvPr id="6" name="矩形 5"/>
          <p:cNvSpPr/>
          <p:nvPr/>
        </p:nvSpPr>
        <p:spPr>
          <a:xfrm>
            <a:off x="2483769" y="915566"/>
            <a:ext cx="6552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法齊婭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·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古菲（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3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21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日）。維基百科。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2019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月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22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日，取自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https://zh.wikipedia.org/wiki/%E6%B3%95%E9%BD%8A%E5%A9%AD%C2%B7%E5%8F%A4%E8%8F%B2</a:t>
            </a: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UNODC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，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2017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全球人口販運問題報告。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移民事務組、內政部行政院協調會報整合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美國國務院</a:t>
            </a:r>
            <a:r>
              <a:rPr lang="en-US" altLang="zh-TW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2018</a:t>
            </a:r>
            <a:r>
              <a:rPr lang="zh-TW" altLang="en-US" sz="15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年全球人口販運報告。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endParaRPr lang="zh-TW" altLang="en-US" sz="15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932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6628</TotalTime>
  <Words>3044</Words>
  <Application>Microsoft Office PowerPoint</Application>
  <PresentationFormat>如螢幕大小 (16:9)</PresentationFormat>
  <Paragraphs>281</Paragraphs>
  <Slides>62</Slides>
  <Notes>13</Notes>
  <HiddenSlides>7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62</vt:i4>
      </vt:variant>
    </vt:vector>
  </HeadingPairs>
  <TitlesOfParts>
    <vt:vector size="72" baseType="lpstr">
      <vt:lpstr>宋体</vt:lpstr>
      <vt:lpstr>華康粗圓體</vt:lpstr>
      <vt:lpstr>微軟正黑體</vt:lpstr>
      <vt:lpstr>新細明體</vt:lpstr>
      <vt:lpstr>Arial</vt:lpstr>
      <vt:lpstr>Calibri</vt:lpstr>
      <vt:lpstr>Calibri Light</vt:lpstr>
      <vt:lpstr>Wingdings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性別關係與平權社會</dc:title>
  <dc:creator>cheng</dc:creator>
  <cp:lastModifiedBy>L28[祖昀]</cp:lastModifiedBy>
  <cp:revision>502</cp:revision>
  <dcterms:created xsi:type="dcterms:W3CDTF">2016-08-10T05:42:58Z</dcterms:created>
  <dcterms:modified xsi:type="dcterms:W3CDTF">2020-05-22T11:31:16Z</dcterms:modified>
</cp:coreProperties>
</file>