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2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8" r:id="rId2"/>
    <p:sldMasterId id="2147483710" r:id="rId3"/>
  </p:sldMasterIdLst>
  <p:notesMasterIdLst>
    <p:notesMasterId r:id="rId64"/>
  </p:notesMasterIdLst>
  <p:handoutMasterIdLst>
    <p:handoutMasterId r:id="rId65"/>
  </p:handoutMasterIdLst>
  <p:sldIdLst>
    <p:sldId id="479" r:id="rId4"/>
    <p:sldId id="480" r:id="rId5"/>
    <p:sldId id="535" r:id="rId6"/>
    <p:sldId id="528" r:id="rId7"/>
    <p:sldId id="529" r:id="rId8"/>
    <p:sldId id="530" r:id="rId9"/>
    <p:sldId id="531" r:id="rId10"/>
    <p:sldId id="532" r:id="rId11"/>
    <p:sldId id="481" r:id="rId12"/>
    <p:sldId id="482" r:id="rId13"/>
    <p:sldId id="483" r:id="rId14"/>
    <p:sldId id="485" r:id="rId15"/>
    <p:sldId id="536" r:id="rId16"/>
    <p:sldId id="486" r:id="rId17"/>
    <p:sldId id="525" r:id="rId18"/>
    <p:sldId id="488" r:id="rId19"/>
    <p:sldId id="490" r:id="rId20"/>
    <p:sldId id="526" r:id="rId21"/>
    <p:sldId id="537" r:id="rId22"/>
    <p:sldId id="491" r:id="rId23"/>
    <p:sldId id="492" r:id="rId24"/>
    <p:sldId id="493" r:id="rId25"/>
    <p:sldId id="494" r:id="rId26"/>
    <p:sldId id="495" r:id="rId27"/>
    <p:sldId id="496" r:id="rId28"/>
    <p:sldId id="497" r:id="rId29"/>
    <p:sldId id="498" r:id="rId30"/>
    <p:sldId id="499" r:id="rId31"/>
    <p:sldId id="539" r:id="rId32"/>
    <p:sldId id="538" r:id="rId33"/>
    <p:sldId id="500" r:id="rId34"/>
    <p:sldId id="501" r:id="rId35"/>
    <p:sldId id="502" r:id="rId36"/>
    <p:sldId id="503" r:id="rId37"/>
    <p:sldId id="504" r:id="rId38"/>
    <p:sldId id="505" r:id="rId39"/>
    <p:sldId id="506" r:id="rId40"/>
    <p:sldId id="507" r:id="rId41"/>
    <p:sldId id="508" r:id="rId42"/>
    <p:sldId id="509" r:id="rId43"/>
    <p:sldId id="527" r:id="rId44"/>
    <p:sldId id="510" r:id="rId45"/>
    <p:sldId id="540" r:id="rId46"/>
    <p:sldId id="511" r:id="rId47"/>
    <p:sldId id="512" r:id="rId48"/>
    <p:sldId id="533" r:id="rId49"/>
    <p:sldId id="534" r:id="rId50"/>
    <p:sldId id="513" r:id="rId51"/>
    <p:sldId id="514" r:id="rId52"/>
    <p:sldId id="515" r:id="rId53"/>
    <p:sldId id="516" r:id="rId54"/>
    <p:sldId id="517" r:id="rId55"/>
    <p:sldId id="519" r:id="rId56"/>
    <p:sldId id="518" r:id="rId57"/>
    <p:sldId id="520" r:id="rId58"/>
    <p:sldId id="521" r:id="rId59"/>
    <p:sldId id="522" r:id="rId60"/>
    <p:sldId id="523" r:id="rId61"/>
    <p:sldId id="524" r:id="rId62"/>
    <p:sldId id="541" r:id="rId63"/>
  </p:sldIdLst>
  <p:sldSz cx="9144000" cy="5143500" type="screen16x9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995">
          <p15:clr>
            <a:srgbClr val="A4A3A4"/>
          </p15:clr>
        </p15:guide>
        <p15:guide id="2" orient="horz" pos="1529">
          <p15:clr>
            <a:srgbClr val="A4A3A4"/>
          </p15:clr>
        </p15:guide>
        <p15:guide id="3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495C"/>
    <a:srgbClr val="256EFF"/>
    <a:srgbClr val="3C5A99"/>
    <a:srgbClr val="8B72AD"/>
    <a:srgbClr val="8B72AA"/>
    <a:srgbClr val="8F77AD"/>
    <a:srgbClr val="947CB0"/>
    <a:srgbClr val="896FA9"/>
    <a:srgbClr val="FD906E"/>
    <a:srgbClr val="B3C7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14" autoAdjust="0"/>
    <p:restoredTop sz="84039" autoAdjust="0"/>
  </p:normalViewPr>
  <p:slideViewPr>
    <p:cSldViewPr>
      <p:cViewPr varScale="1">
        <p:scale>
          <a:sx n="113" d="100"/>
          <a:sy n="113" d="100"/>
        </p:scale>
        <p:origin x="864" y="96"/>
      </p:cViewPr>
      <p:guideLst>
        <p:guide orient="horz" pos="2995"/>
        <p:guide orient="horz" pos="1529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42" d="100"/>
        <a:sy n="142" d="100"/>
      </p:scale>
      <p:origin x="0" y="11964"/>
    </p:cViewPr>
  </p:sorterViewPr>
  <p:notesViewPr>
    <p:cSldViewPr>
      <p:cViewPr varScale="1">
        <p:scale>
          <a:sx n="40" d="100"/>
          <a:sy n="40" d="100"/>
        </p:scale>
        <p:origin x="-2400" y="-8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63" Type="http://schemas.openxmlformats.org/officeDocument/2006/relationships/slide" Target="slides/slide60.xml"/><Relationship Id="rId68" Type="http://schemas.openxmlformats.org/officeDocument/2006/relationships/theme" Target="theme/theme1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66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61" Type="http://schemas.openxmlformats.org/officeDocument/2006/relationships/slide" Target="slides/slide58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handoutMaster" Target="handoutMasters/handout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notesMaster" Target="notesMasters/notesMaster1.xml"/><Relationship Id="rId69" Type="http://schemas.openxmlformats.org/officeDocument/2006/relationships/tableStyles" Target="tableStyles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viewProps" Target="viewProps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157312-3C4D-4E1E-BBC2-7C7E1833DDD6}" type="datetimeFigureOut">
              <a:rPr lang="zh-TW" altLang="en-US" smtClean="0"/>
              <a:pPr/>
              <a:t>2020/5/22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19004B-2A1E-45D3-9FA8-1AA196F9067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776345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CF4EF1-55A9-4904-B16C-C967EF91A99A}" type="datetimeFigureOut">
              <a:rPr lang="zh-TW" altLang="en-US" smtClean="0"/>
              <a:pPr/>
              <a:t>2020/5/22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E8DA14-812D-4A25-8FEB-74039EE6AFA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783371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14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836491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16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285660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20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916592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22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410134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24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339423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25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276702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29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381947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32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933214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33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584407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37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022656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39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1827256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/>
              <a:t>https://www.bli.gov.tw/0020439.html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42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119608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8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9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10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2.png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4.png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Layouts/_rels/slideLayout1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3.png"/></Relationships>
</file>

<file path=ppt/slideLayouts/_rels/slideLayout1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6.png"/></Relationships>
</file>

<file path=ppt/slideLayouts/_rels/slideLayout1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6.png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8.pn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9.pn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10.pn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3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7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3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14.png"/><Relationship Id="rId4" Type="http://schemas.openxmlformats.org/officeDocument/2006/relationships/image" Target="../media/image4.png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3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3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6.png"/></Relationships>
</file>

<file path=ppt/slideLayouts/_rels/slideLayout3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6.png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8ABD5-83DB-41B4-8A33-5772C7245BB3}" type="datetimeFigureOut">
              <a:rPr lang="zh-TW" altLang="en-US" smtClean="0"/>
              <a:pPr/>
              <a:t>2020/5/22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B0C39-AEF1-483F-B092-53FA98637AF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74495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8ABD5-83DB-41B4-8A33-5772C7245BB3}" type="datetimeFigureOut">
              <a:rPr lang="zh-TW" altLang="en-US" smtClean="0"/>
              <a:pPr/>
              <a:t>2020/5/22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B0C39-AEF1-483F-B092-53FA98637AF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612894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有議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矩形 11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14" name="文字方塊 13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sp>
        <p:nvSpPr>
          <p:cNvPr id="22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23" name="群組 22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24" name="矩形 23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25" name="群組 24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26" name="橢圓 25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27" name="直線接點 26"/>
              <p:cNvCxnSpPr>
                <a:stCxn id="26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599"/>
            <a:ext cx="7848432" cy="2914963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1029" name="Picture 5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063" y="1059582"/>
            <a:ext cx="253682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0" name="群組 39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41" name="橢圓 40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53" name="圖片 52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4208" y="466826"/>
              <a:ext cx="383200" cy="376732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27661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微電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599"/>
            <a:ext cx="7848432" cy="2914963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FF495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3" name="矩形 52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7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8" name="群組 57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9" name="矩形 58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0" name="群組 59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1" name="橢圓 60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1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7" name="Picture 2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53047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8" name="文字方塊 37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9" name="群組 38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40" name="橢圓 39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41" name="圖片 40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4208" y="466826"/>
              <a:ext cx="383200" cy="376732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38278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廣告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599"/>
            <a:ext cx="7848432" cy="2914963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880D1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57" name="Picture 7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53047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3" name="矩形 52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6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8" name="群組 57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9" name="矩形 58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0" name="群組 59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1" name="橢圓 60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1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文字方塊 36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8" name="群組 37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9" name="橢圓 38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40" name="圖片 39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4208" y="466826"/>
              <a:ext cx="383200" cy="376732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20901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補給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599"/>
            <a:ext cx="7848432" cy="2914963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53" name="Picture 8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53047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6" name="矩形 55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7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8" name="群組 57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9" name="矩形 58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0" name="群組 59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1" name="橢圓 60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1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文字方塊 36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66" name="群組 65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67" name="橢圓 66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68" name="圖片 67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4208" y="466826"/>
              <a:ext cx="383200" cy="376732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6641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粉絲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599"/>
            <a:ext cx="7848432" cy="2914963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282E8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56" name="Picture 9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53047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3" name="矩形 52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7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8" name="群組 57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9" name="矩形 58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0" name="群組 59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1" name="橢圓 60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1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文字方塊 36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8" name="群組 37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9" name="橢圓 38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40" name="圖片 39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4208" y="466826"/>
              <a:ext cx="383200" cy="376732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98406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DI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599"/>
            <a:ext cx="7848432" cy="2914963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131840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3DDC97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61" name="Picture 10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000250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3" name="矩形 52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6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7" name="群組 56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8" name="矩形 57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59" name="群組 58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0" name="橢圓 59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0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文字方塊 36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8" name="群組 37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9" name="橢圓 38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40" name="圖片 39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4208" y="466826"/>
              <a:ext cx="383200" cy="376732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60816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內文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9" name="圓角矩形 18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0" name="群組 19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1" name="橢圓 20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3" name="圓角矩形 22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4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矩形 36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38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39" name="群組 38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40" name="矩形 39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41" name="群組 40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42" name="橢圓 41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43" name="直線接點 42"/>
              <p:cNvCxnSpPr>
                <a:stCxn id="42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44" name="Picture 5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9" name="文字方塊 28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28" name="群組 27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0" name="橢圓 29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31" name="圖片 3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4208" y="466826"/>
              <a:ext cx="383200" cy="376732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44703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9" name="圓角矩形 18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0" name="群組 19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1" name="橢圓 20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3" name="圓角矩形 22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69349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簡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9" name="圓角矩形 18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0" name="群組 19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1" name="橢圓 20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3" name="圓角矩形 22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cxnSp>
        <p:nvCxnSpPr>
          <p:cNvPr id="8" name="直線接點 7"/>
          <p:cNvCxnSpPr/>
          <p:nvPr userDrawn="1"/>
        </p:nvCxnSpPr>
        <p:spPr>
          <a:xfrm>
            <a:off x="323528" y="843558"/>
            <a:ext cx="828092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字方塊 8"/>
          <p:cNvSpPr txBox="1"/>
          <p:nvPr userDrawn="1"/>
        </p:nvSpPr>
        <p:spPr>
          <a:xfrm>
            <a:off x="1187624" y="195486"/>
            <a:ext cx="2448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dirty="0">
                <a:solidFill>
                  <a:schemeClr val="bg1">
                    <a:lumMod val="6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10" name="文字方塊 9"/>
          <p:cNvSpPr txBox="1"/>
          <p:nvPr userDrawn="1"/>
        </p:nvSpPr>
        <p:spPr>
          <a:xfrm>
            <a:off x="1259632" y="483518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chemeClr val="bg1">
                    <a:lumMod val="65000"/>
                  </a:schemeClr>
                </a:solidFill>
              </a:rPr>
              <a:t>0912345678</a:t>
            </a:r>
            <a:endParaRPr lang="zh-TW" alt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6012160" y="339725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通話</a:t>
            </a:r>
          </a:p>
        </p:txBody>
      </p:sp>
      <p:sp>
        <p:nvSpPr>
          <p:cNvPr id="12" name="文字方塊 11"/>
          <p:cNvSpPr txBox="1"/>
          <p:nvPr userDrawn="1"/>
        </p:nvSpPr>
        <p:spPr>
          <a:xfrm>
            <a:off x="7020272" y="330756"/>
            <a:ext cx="1151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查看更多</a:t>
            </a:r>
          </a:p>
        </p:txBody>
      </p:sp>
      <p:grpSp>
        <p:nvGrpSpPr>
          <p:cNvPr id="13" name="群組 12"/>
          <p:cNvGrpSpPr/>
          <p:nvPr userDrawn="1"/>
        </p:nvGrpSpPr>
        <p:grpSpPr>
          <a:xfrm>
            <a:off x="755576" y="358267"/>
            <a:ext cx="371977" cy="341821"/>
            <a:chOff x="683568" y="2427734"/>
            <a:chExt cx="607059" cy="557845"/>
          </a:xfrm>
        </p:grpSpPr>
        <p:cxnSp>
          <p:nvCxnSpPr>
            <p:cNvPr id="14" name="直線接點 13"/>
            <p:cNvCxnSpPr/>
            <p:nvPr/>
          </p:nvCxnSpPr>
          <p:spPr>
            <a:xfrm flipH="1">
              <a:off x="683568" y="2427734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線接點 14"/>
            <p:cNvCxnSpPr/>
            <p:nvPr/>
          </p:nvCxnSpPr>
          <p:spPr>
            <a:xfrm>
              <a:off x="683568" y="2697547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線接點 15"/>
            <p:cNvCxnSpPr/>
            <p:nvPr/>
          </p:nvCxnSpPr>
          <p:spPr>
            <a:xfrm flipH="1" flipV="1">
              <a:off x="683568" y="2715766"/>
              <a:ext cx="607059" cy="9505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488720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簡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9" name="圓角矩形 18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0" name="群組 19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1" name="橢圓 20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3" name="圓角矩形 22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cxnSp>
        <p:nvCxnSpPr>
          <p:cNvPr id="8" name="直線接點 7"/>
          <p:cNvCxnSpPr/>
          <p:nvPr userDrawn="1"/>
        </p:nvCxnSpPr>
        <p:spPr>
          <a:xfrm>
            <a:off x="323528" y="843558"/>
            <a:ext cx="828092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字方塊 8"/>
          <p:cNvSpPr txBox="1"/>
          <p:nvPr userDrawn="1"/>
        </p:nvSpPr>
        <p:spPr>
          <a:xfrm>
            <a:off x="1187624" y="195486"/>
            <a:ext cx="2448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dirty="0">
                <a:solidFill>
                  <a:schemeClr val="bg1">
                    <a:lumMod val="6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10" name="文字方塊 9"/>
          <p:cNvSpPr txBox="1"/>
          <p:nvPr userDrawn="1"/>
        </p:nvSpPr>
        <p:spPr>
          <a:xfrm>
            <a:off x="1259632" y="483518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chemeClr val="bg1">
                    <a:lumMod val="65000"/>
                  </a:schemeClr>
                </a:solidFill>
              </a:rPr>
              <a:t>0912345678</a:t>
            </a:r>
            <a:endParaRPr lang="zh-TW" alt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6012160" y="339725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通話</a:t>
            </a:r>
          </a:p>
        </p:txBody>
      </p:sp>
      <p:sp>
        <p:nvSpPr>
          <p:cNvPr id="12" name="文字方塊 11"/>
          <p:cNvSpPr txBox="1"/>
          <p:nvPr userDrawn="1"/>
        </p:nvSpPr>
        <p:spPr>
          <a:xfrm>
            <a:off x="7020272" y="330756"/>
            <a:ext cx="1151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查看更多</a:t>
            </a:r>
          </a:p>
        </p:txBody>
      </p:sp>
      <p:grpSp>
        <p:nvGrpSpPr>
          <p:cNvPr id="13" name="群組 12"/>
          <p:cNvGrpSpPr/>
          <p:nvPr userDrawn="1"/>
        </p:nvGrpSpPr>
        <p:grpSpPr>
          <a:xfrm>
            <a:off x="755576" y="358267"/>
            <a:ext cx="371977" cy="341821"/>
            <a:chOff x="683568" y="2427734"/>
            <a:chExt cx="607059" cy="557845"/>
          </a:xfrm>
        </p:grpSpPr>
        <p:cxnSp>
          <p:nvCxnSpPr>
            <p:cNvPr id="14" name="直線接點 13"/>
            <p:cNvCxnSpPr/>
            <p:nvPr/>
          </p:nvCxnSpPr>
          <p:spPr>
            <a:xfrm flipH="1">
              <a:off x="683568" y="2427734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線接點 14"/>
            <p:cNvCxnSpPr/>
            <p:nvPr/>
          </p:nvCxnSpPr>
          <p:spPr>
            <a:xfrm>
              <a:off x="683568" y="2697547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線接點 15"/>
            <p:cNvCxnSpPr/>
            <p:nvPr/>
          </p:nvCxnSpPr>
          <p:spPr>
            <a:xfrm flipH="1" flipV="1">
              <a:off x="683568" y="2715766"/>
              <a:ext cx="607059" cy="9505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7" name="直線接點 16"/>
          <p:cNvCxnSpPr/>
          <p:nvPr userDrawn="1"/>
        </p:nvCxnSpPr>
        <p:spPr>
          <a:xfrm>
            <a:off x="323528" y="4299942"/>
            <a:ext cx="828092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圓角矩形 23"/>
          <p:cNvSpPr/>
          <p:nvPr userDrawn="1"/>
        </p:nvSpPr>
        <p:spPr>
          <a:xfrm>
            <a:off x="6876256" y="4372422"/>
            <a:ext cx="864096" cy="503584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傳送</a:t>
            </a:r>
          </a:p>
        </p:txBody>
      </p:sp>
      <p:cxnSp>
        <p:nvCxnSpPr>
          <p:cNvPr id="25" name="直線接點 24"/>
          <p:cNvCxnSpPr/>
          <p:nvPr userDrawn="1"/>
        </p:nvCxnSpPr>
        <p:spPr>
          <a:xfrm>
            <a:off x="1403648" y="4372422"/>
            <a:ext cx="0" cy="4315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字方塊 25"/>
          <p:cNvSpPr txBox="1"/>
          <p:nvPr userDrawn="1"/>
        </p:nvSpPr>
        <p:spPr>
          <a:xfrm>
            <a:off x="1403648" y="4443958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chemeClr val="bg1">
                    <a:lumMod val="6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輸入訊息</a:t>
            </a:r>
          </a:p>
        </p:txBody>
      </p:sp>
      <p:grpSp>
        <p:nvGrpSpPr>
          <p:cNvPr id="28" name="群組 27"/>
          <p:cNvGrpSpPr/>
          <p:nvPr userDrawn="1"/>
        </p:nvGrpSpPr>
        <p:grpSpPr>
          <a:xfrm>
            <a:off x="6372225" y="4443958"/>
            <a:ext cx="378802" cy="378802"/>
            <a:chOff x="520790" y="4641221"/>
            <a:chExt cx="378802" cy="378802"/>
          </a:xfrm>
        </p:grpSpPr>
        <p:grpSp>
          <p:nvGrpSpPr>
            <p:cNvPr id="29" name="群組 28"/>
            <p:cNvGrpSpPr/>
            <p:nvPr/>
          </p:nvGrpSpPr>
          <p:grpSpPr>
            <a:xfrm>
              <a:off x="520790" y="4641221"/>
              <a:ext cx="378802" cy="378802"/>
              <a:chOff x="520790" y="4641221"/>
              <a:chExt cx="378802" cy="378802"/>
            </a:xfrm>
          </p:grpSpPr>
          <p:sp>
            <p:nvSpPr>
              <p:cNvPr id="31" name="橢圓 30"/>
              <p:cNvSpPr/>
              <p:nvPr/>
            </p:nvSpPr>
            <p:spPr>
              <a:xfrm>
                <a:off x="520790" y="4641221"/>
                <a:ext cx="378802" cy="378802"/>
              </a:xfrm>
              <a:prstGeom prst="ellips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kumimoji="1" lang="zh-TW" altLang="en-US" sz="2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sp>
            <p:nvSpPr>
              <p:cNvPr id="32" name="橢圓 31"/>
              <p:cNvSpPr/>
              <p:nvPr/>
            </p:nvSpPr>
            <p:spPr>
              <a:xfrm>
                <a:off x="637848" y="4781138"/>
                <a:ext cx="45720" cy="45720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kumimoji="1" lang="zh-TW" altLang="en-US" sz="2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sp>
            <p:nvSpPr>
              <p:cNvPr id="33" name="橢圓 32"/>
              <p:cNvSpPr/>
              <p:nvPr/>
            </p:nvSpPr>
            <p:spPr>
              <a:xfrm>
                <a:off x="741100" y="4780800"/>
                <a:ext cx="45720" cy="45720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kumimoji="1" lang="zh-TW" altLang="en-US" sz="2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  <p:sp>
          <p:nvSpPr>
            <p:cNvPr id="30" name="弧形 29"/>
            <p:cNvSpPr/>
            <p:nvPr/>
          </p:nvSpPr>
          <p:spPr>
            <a:xfrm rot="8297180">
              <a:off x="593437" y="4662091"/>
              <a:ext cx="261593" cy="261627"/>
            </a:xfrm>
            <a:prstGeom prst="arc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pic>
        <p:nvPicPr>
          <p:cNvPr id="34" name="圖片 33">
            <a:extLst>
              <a:ext uri="{FF2B5EF4-FFF2-40B4-BE49-F238E27FC236}">
                <a16:creationId xmlns:a16="http://schemas.microsoft.com/office/drawing/2014/main" id="{AC03B512-4204-4648-A95B-B340B202C78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576" y="4192166"/>
            <a:ext cx="864096" cy="864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5757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xit" presetSubtype="0" repeatCount="indefinite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內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矩形 4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20" name="圓角矩形 19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1" name="群組 20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2" name="橢圓 21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4" name="圓角矩形 23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5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" name="文字方塊 45"/>
          <p:cNvSpPr txBox="1"/>
          <p:nvPr userDrawn="1"/>
        </p:nvSpPr>
        <p:spPr>
          <a:xfrm>
            <a:off x="1115616" y="101714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47" name="文字方塊 46"/>
          <p:cNvSpPr txBox="1"/>
          <p:nvPr userDrawn="1"/>
        </p:nvSpPr>
        <p:spPr>
          <a:xfrm>
            <a:off x="1187624" y="1327869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solidFill>
                  <a:prstClr val="black"/>
                </a:solidFill>
                <a:latin typeface="新細明體"/>
              </a:rPr>
              <a:t>5</a:t>
            </a:r>
            <a:r>
              <a:rPr lang="zh-TW" altLang="en-US" sz="1400" dirty="0">
                <a:solidFill>
                  <a:prstClr val="black"/>
                </a:solidFill>
                <a:latin typeface="新細明體"/>
              </a:rPr>
              <a:t>分鐘</a:t>
            </a:r>
          </a:p>
        </p:txBody>
      </p:sp>
      <p:pic>
        <p:nvPicPr>
          <p:cNvPr id="51" name="圖片 50"/>
          <p:cNvPicPr>
            <a:picLocks noChangeAspect="1"/>
          </p:cNvPicPr>
          <p:nvPr userDrawn="1"/>
        </p:nvPicPr>
        <p:blipFill rotWithShape="1">
          <a:blip r:embed="rId3" cstate="print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0752" b="66667" l="5344" r="39674">
                        <a14:foregroundMark x1="12953" y1="33497" x2="12953" y2="33497"/>
                        <a14:foregroundMark x1="24275" y1="33987" x2="24275" y2="33987"/>
                        <a14:foregroundMark x1="29348" y1="51797" x2="29348" y2="517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1763688" y="1371094"/>
            <a:ext cx="288031" cy="231332"/>
          </a:xfrm>
          <a:prstGeom prst="rect">
            <a:avLst/>
          </a:prstGeom>
        </p:spPr>
      </p:pic>
      <p:sp>
        <p:nvSpPr>
          <p:cNvPr id="52" name="橢圓 51"/>
          <p:cNvSpPr/>
          <p:nvPr userDrawn="1"/>
        </p:nvSpPr>
        <p:spPr>
          <a:xfrm>
            <a:off x="8100392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3" name="橢圓 52"/>
          <p:cNvSpPr/>
          <p:nvPr userDrawn="1"/>
        </p:nvSpPr>
        <p:spPr>
          <a:xfrm>
            <a:off x="8244334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4" name="橢圓 53"/>
          <p:cNvSpPr/>
          <p:nvPr userDrawn="1"/>
        </p:nvSpPr>
        <p:spPr>
          <a:xfrm>
            <a:off x="7956376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5" name="矩形 54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6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7" name="群組 56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8" name="矩形 57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59" name="群組 58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0" name="橢圓 59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1" name="直線接點 60"/>
              <p:cNvCxnSpPr>
                <a:stCxn id="60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2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" name="內容版面配置區 4"/>
          <p:cNvSpPr>
            <a:spLocks noGrp="1"/>
          </p:cNvSpPr>
          <p:nvPr>
            <p:ph sz="quarter" idx="12"/>
          </p:nvPr>
        </p:nvSpPr>
        <p:spPr>
          <a:xfrm>
            <a:off x="539626" y="1729469"/>
            <a:ext cx="7560766" cy="57606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 b="1">
                <a:solidFill>
                  <a:srgbClr val="3C5A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31" name="內容版面配置區 4"/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7920806" cy="244827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800" spc="120" baseline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32" name="文字方塊 31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3" name="群組 32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4" name="橢圓 33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35" name="圖片 34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4208" y="466826"/>
              <a:ext cx="383200" cy="376732"/>
            </a:xfrm>
            <a:prstGeom prst="ellipse">
              <a:avLst/>
            </a:prstGeom>
          </p:spPr>
        </p:pic>
      </p:grpSp>
      <p:grpSp>
        <p:nvGrpSpPr>
          <p:cNvPr id="48" name="群組 47"/>
          <p:cNvGrpSpPr/>
          <p:nvPr userDrawn="1"/>
        </p:nvGrpSpPr>
        <p:grpSpPr>
          <a:xfrm>
            <a:off x="539552" y="954428"/>
            <a:ext cx="648005" cy="648006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49" name="橢圓 48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50" name="圖片 49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1102" y="1203598"/>
              <a:ext cx="559501" cy="572822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2808310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案例探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矩形 4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20" name="圓角矩形 19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1" name="群組 20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2" name="橢圓 21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4" name="圓角矩形 23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5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" name="文字方塊 45"/>
          <p:cNvSpPr txBox="1"/>
          <p:nvPr userDrawn="1"/>
        </p:nvSpPr>
        <p:spPr>
          <a:xfrm>
            <a:off x="1115616" y="101714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47" name="文字方塊 46"/>
          <p:cNvSpPr txBox="1"/>
          <p:nvPr userDrawn="1"/>
        </p:nvSpPr>
        <p:spPr>
          <a:xfrm>
            <a:off x="1187624" y="1327869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solidFill>
                  <a:prstClr val="black"/>
                </a:solidFill>
                <a:latin typeface="新細明體"/>
              </a:rPr>
              <a:t>5</a:t>
            </a:r>
            <a:r>
              <a:rPr lang="zh-TW" altLang="en-US" sz="1400" dirty="0">
                <a:solidFill>
                  <a:prstClr val="black"/>
                </a:solidFill>
                <a:latin typeface="新細明體"/>
              </a:rPr>
              <a:t>分鐘</a:t>
            </a:r>
          </a:p>
        </p:txBody>
      </p:sp>
      <p:pic>
        <p:nvPicPr>
          <p:cNvPr id="51" name="圖片 50"/>
          <p:cNvPicPr>
            <a:picLocks noChangeAspect="1"/>
          </p:cNvPicPr>
          <p:nvPr userDrawn="1"/>
        </p:nvPicPr>
        <p:blipFill rotWithShape="1">
          <a:blip r:embed="rId3" cstate="print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0752" b="66667" l="5344" r="39674">
                        <a14:foregroundMark x1="12953" y1="33497" x2="12953" y2="33497"/>
                        <a14:foregroundMark x1="24275" y1="33987" x2="24275" y2="33987"/>
                        <a14:foregroundMark x1="29348" y1="51797" x2="29348" y2="517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1763688" y="1371094"/>
            <a:ext cx="288031" cy="231332"/>
          </a:xfrm>
          <a:prstGeom prst="rect">
            <a:avLst/>
          </a:prstGeom>
        </p:spPr>
      </p:pic>
      <p:sp>
        <p:nvSpPr>
          <p:cNvPr id="52" name="橢圓 51"/>
          <p:cNvSpPr/>
          <p:nvPr userDrawn="1"/>
        </p:nvSpPr>
        <p:spPr>
          <a:xfrm>
            <a:off x="8100392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3" name="橢圓 52"/>
          <p:cNvSpPr/>
          <p:nvPr userDrawn="1"/>
        </p:nvSpPr>
        <p:spPr>
          <a:xfrm>
            <a:off x="8244334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4" name="橢圓 53"/>
          <p:cNvSpPr/>
          <p:nvPr userDrawn="1"/>
        </p:nvSpPr>
        <p:spPr>
          <a:xfrm>
            <a:off x="7956376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5" name="矩形 54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6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7" name="群組 56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8" name="矩形 57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59" name="群組 58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0" name="橢圓 59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1" name="直線接點 60"/>
              <p:cNvCxnSpPr>
                <a:stCxn id="60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2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3" name="內容版面配置區 4"/>
          <p:cNvSpPr>
            <a:spLocks noGrp="1"/>
          </p:cNvSpPr>
          <p:nvPr>
            <p:ph sz="quarter" idx="12"/>
          </p:nvPr>
        </p:nvSpPr>
        <p:spPr>
          <a:xfrm>
            <a:off x="539626" y="2139702"/>
            <a:ext cx="7848798" cy="260131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32" name="文字方塊 31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573659"/>
            <a:ext cx="2120900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3" name="群組 32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4" name="橢圓 33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35" name="圖片 34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4208" y="466826"/>
              <a:ext cx="383200" cy="376732"/>
            </a:xfrm>
            <a:prstGeom prst="ellipse">
              <a:avLst/>
            </a:prstGeom>
          </p:spPr>
        </p:pic>
      </p:grpSp>
      <p:grpSp>
        <p:nvGrpSpPr>
          <p:cNvPr id="36" name="群組 35"/>
          <p:cNvGrpSpPr/>
          <p:nvPr userDrawn="1"/>
        </p:nvGrpSpPr>
        <p:grpSpPr>
          <a:xfrm>
            <a:off x="539552" y="954428"/>
            <a:ext cx="648005" cy="648006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37" name="橢圓 36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38" name="圖片 37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1102" y="1203598"/>
              <a:ext cx="559501" cy="572822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1489122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影音分享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矩形 4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20" name="圓角矩形 19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1" name="群組 20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2" name="橢圓 21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4" name="圓角矩形 23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5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" name="文字方塊 45"/>
          <p:cNvSpPr txBox="1"/>
          <p:nvPr userDrawn="1"/>
        </p:nvSpPr>
        <p:spPr>
          <a:xfrm>
            <a:off x="1115616" y="101714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47" name="文字方塊 46"/>
          <p:cNvSpPr txBox="1"/>
          <p:nvPr userDrawn="1"/>
        </p:nvSpPr>
        <p:spPr>
          <a:xfrm>
            <a:off x="1187624" y="1327869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solidFill>
                  <a:prstClr val="black"/>
                </a:solidFill>
                <a:latin typeface="新細明體"/>
              </a:rPr>
              <a:t>5</a:t>
            </a:r>
            <a:r>
              <a:rPr lang="zh-TW" altLang="en-US" sz="1400" dirty="0">
                <a:solidFill>
                  <a:prstClr val="black"/>
                </a:solidFill>
                <a:latin typeface="新細明體"/>
              </a:rPr>
              <a:t>分鐘</a:t>
            </a:r>
          </a:p>
        </p:txBody>
      </p:sp>
      <p:pic>
        <p:nvPicPr>
          <p:cNvPr id="51" name="圖片 50"/>
          <p:cNvPicPr>
            <a:picLocks noChangeAspect="1"/>
          </p:cNvPicPr>
          <p:nvPr userDrawn="1"/>
        </p:nvPicPr>
        <p:blipFill rotWithShape="1">
          <a:blip r:embed="rId3" cstate="print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0752" b="66667" l="5344" r="39674">
                        <a14:foregroundMark x1="12953" y1="33497" x2="12953" y2="33497"/>
                        <a14:foregroundMark x1="24275" y1="33987" x2="24275" y2="33987"/>
                        <a14:foregroundMark x1="29348" y1="51797" x2="29348" y2="517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1763688" y="1371094"/>
            <a:ext cx="288031" cy="231332"/>
          </a:xfrm>
          <a:prstGeom prst="rect">
            <a:avLst/>
          </a:prstGeom>
        </p:spPr>
      </p:pic>
      <p:sp>
        <p:nvSpPr>
          <p:cNvPr id="52" name="橢圓 51"/>
          <p:cNvSpPr/>
          <p:nvPr userDrawn="1"/>
        </p:nvSpPr>
        <p:spPr>
          <a:xfrm>
            <a:off x="8100392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3" name="橢圓 52"/>
          <p:cNvSpPr/>
          <p:nvPr userDrawn="1"/>
        </p:nvSpPr>
        <p:spPr>
          <a:xfrm>
            <a:off x="8244334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4" name="橢圓 53"/>
          <p:cNvSpPr/>
          <p:nvPr userDrawn="1"/>
        </p:nvSpPr>
        <p:spPr>
          <a:xfrm>
            <a:off x="7956376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55" name="群組 54"/>
          <p:cNvGrpSpPr/>
          <p:nvPr userDrawn="1"/>
        </p:nvGrpSpPr>
        <p:grpSpPr>
          <a:xfrm>
            <a:off x="323528" y="2571750"/>
            <a:ext cx="8280920" cy="1584176"/>
            <a:chOff x="323528" y="2571750"/>
            <a:chExt cx="8280920" cy="1584176"/>
          </a:xfrm>
        </p:grpSpPr>
        <p:sp>
          <p:nvSpPr>
            <p:cNvPr id="56" name="矩形 55"/>
            <p:cNvSpPr/>
            <p:nvPr/>
          </p:nvSpPr>
          <p:spPr>
            <a:xfrm>
              <a:off x="323528" y="2571750"/>
              <a:ext cx="8280920" cy="158417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61" name="矩形 60"/>
            <p:cNvSpPr/>
            <p:nvPr/>
          </p:nvSpPr>
          <p:spPr>
            <a:xfrm>
              <a:off x="1275440" y="3921892"/>
              <a:ext cx="616453" cy="9338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TW" altLang="en-US" sz="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圖源：</a:t>
              </a:r>
              <a:r>
                <a:rPr lang="en-US" altLang="zh-TW" sz="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https://join.gov.tw/</a:t>
              </a:r>
              <a:endParaRPr lang="zh-TW" altLang="en-US" sz="8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58" name="文字方塊 57"/>
            <p:cNvSpPr txBox="1"/>
            <p:nvPr/>
          </p:nvSpPr>
          <p:spPr>
            <a:xfrm>
              <a:off x="2987824" y="3003798"/>
              <a:ext cx="525658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zh-TW" altLang="en-US" sz="2800" dirty="0"/>
            </a:p>
          </p:txBody>
        </p:sp>
        <p:sp>
          <p:nvSpPr>
            <p:cNvPr id="59" name="文字方塊 58"/>
            <p:cNvSpPr txBox="1"/>
            <p:nvPr/>
          </p:nvSpPr>
          <p:spPr>
            <a:xfrm>
              <a:off x="3203848" y="2634466"/>
              <a:ext cx="52565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b="1" spc="300" dirty="0" err="1">
                  <a:solidFill>
                    <a:srgbClr val="565D6C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Youtube</a:t>
              </a:r>
              <a:endParaRPr lang="zh-TW" altLang="en-US" dirty="0">
                <a:solidFill>
                  <a:srgbClr val="565D6C"/>
                </a:solidFill>
              </a:endParaRPr>
            </a:p>
          </p:txBody>
        </p:sp>
      </p:grpSp>
      <p:sp>
        <p:nvSpPr>
          <p:cNvPr id="62" name="文字方塊 61"/>
          <p:cNvSpPr txBox="1"/>
          <p:nvPr userDrawn="1"/>
        </p:nvSpPr>
        <p:spPr>
          <a:xfrm>
            <a:off x="539552" y="1761659"/>
            <a:ext cx="54726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影音分享站　</a:t>
            </a:r>
            <a:endParaRPr lang="en-US" altLang="zh-TW" sz="2800" b="1" spc="300" dirty="0">
              <a:solidFill>
                <a:srgbClr val="256E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800" b="1" dirty="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　</a:t>
            </a:r>
            <a:endParaRPr lang="en-US" altLang="zh-TW" sz="2800" b="1" spc="300" dirty="0">
              <a:solidFill>
                <a:srgbClr val="256E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圖片版面配置區 2"/>
          <p:cNvSpPr>
            <a:spLocks noGrp="1"/>
          </p:cNvSpPr>
          <p:nvPr>
            <p:ph type="pic" sz="quarter" idx="11"/>
          </p:nvPr>
        </p:nvSpPr>
        <p:spPr>
          <a:xfrm>
            <a:off x="323528" y="2571750"/>
            <a:ext cx="2519363" cy="1584176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12"/>
          </p:nvPr>
        </p:nvSpPr>
        <p:spPr>
          <a:xfrm>
            <a:off x="3276625" y="3076575"/>
            <a:ext cx="4103687" cy="647700"/>
          </a:xfrm>
        </p:spPr>
        <p:txBody>
          <a:bodyPr>
            <a:noAutofit/>
          </a:bodyPr>
          <a:lstStyle>
            <a:lvl1pPr marL="0" indent="0"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7" name="矩形 56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60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63" name="群組 62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64" name="矩形 63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5" name="群組 64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6" name="橢圓 65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7" name="直線接點 66"/>
              <p:cNvCxnSpPr>
                <a:stCxn id="66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8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4" name="文字方塊 43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41" name="群組 40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42" name="橢圓 41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43" name="圖片 42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4208" y="466826"/>
              <a:ext cx="383200" cy="376732"/>
            </a:xfrm>
            <a:prstGeom prst="ellipse">
              <a:avLst/>
            </a:prstGeom>
          </p:spPr>
        </p:pic>
      </p:grpSp>
      <p:grpSp>
        <p:nvGrpSpPr>
          <p:cNvPr id="69" name="群組 68"/>
          <p:cNvGrpSpPr/>
          <p:nvPr userDrawn="1"/>
        </p:nvGrpSpPr>
        <p:grpSpPr>
          <a:xfrm>
            <a:off x="539552" y="954428"/>
            <a:ext cx="648005" cy="648006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70" name="橢圓 69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71" name="圖片 70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1102" y="1203598"/>
              <a:ext cx="559501" cy="572822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26962496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影音分享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矩形 4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20" name="圓角矩形 19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1" name="群組 20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2" name="橢圓 21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4" name="圓角矩形 23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5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" name="文字方塊 45"/>
          <p:cNvSpPr txBox="1"/>
          <p:nvPr userDrawn="1"/>
        </p:nvSpPr>
        <p:spPr>
          <a:xfrm>
            <a:off x="1115616" y="101714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47" name="文字方塊 46"/>
          <p:cNvSpPr txBox="1"/>
          <p:nvPr userDrawn="1"/>
        </p:nvSpPr>
        <p:spPr>
          <a:xfrm>
            <a:off x="1187624" y="1327869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solidFill>
                  <a:prstClr val="black"/>
                </a:solidFill>
                <a:latin typeface="新細明體"/>
              </a:rPr>
              <a:t>5</a:t>
            </a:r>
            <a:r>
              <a:rPr lang="zh-TW" altLang="en-US" sz="1400" dirty="0">
                <a:solidFill>
                  <a:prstClr val="black"/>
                </a:solidFill>
                <a:latin typeface="新細明體"/>
              </a:rPr>
              <a:t>分鐘</a:t>
            </a:r>
          </a:p>
        </p:txBody>
      </p:sp>
      <p:pic>
        <p:nvPicPr>
          <p:cNvPr id="51" name="圖片 50"/>
          <p:cNvPicPr>
            <a:picLocks noChangeAspect="1"/>
          </p:cNvPicPr>
          <p:nvPr userDrawn="1"/>
        </p:nvPicPr>
        <p:blipFill rotWithShape="1">
          <a:blip r:embed="rId3" cstate="print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0752" b="66667" l="5344" r="39674">
                        <a14:foregroundMark x1="12953" y1="33497" x2="12953" y2="33497"/>
                        <a14:foregroundMark x1="24275" y1="33987" x2="24275" y2="33987"/>
                        <a14:foregroundMark x1="29348" y1="51797" x2="29348" y2="517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1763688" y="1371094"/>
            <a:ext cx="288031" cy="231332"/>
          </a:xfrm>
          <a:prstGeom prst="rect">
            <a:avLst/>
          </a:prstGeom>
        </p:spPr>
      </p:pic>
      <p:sp>
        <p:nvSpPr>
          <p:cNvPr id="52" name="橢圓 51"/>
          <p:cNvSpPr/>
          <p:nvPr userDrawn="1"/>
        </p:nvSpPr>
        <p:spPr>
          <a:xfrm>
            <a:off x="8100392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3" name="橢圓 52"/>
          <p:cNvSpPr/>
          <p:nvPr userDrawn="1"/>
        </p:nvSpPr>
        <p:spPr>
          <a:xfrm>
            <a:off x="8244334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4" name="橢圓 53"/>
          <p:cNvSpPr/>
          <p:nvPr userDrawn="1"/>
        </p:nvSpPr>
        <p:spPr>
          <a:xfrm>
            <a:off x="7956376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62" name="文字方塊 61"/>
          <p:cNvSpPr txBox="1"/>
          <p:nvPr userDrawn="1"/>
        </p:nvSpPr>
        <p:spPr>
          <a:xfrm>
            <a:off x="539552" y="1761659"/>
            <a:ext cx="54726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影音分享站　</a:t>
            </a:r>
            <a:endParaRPr lang="en-US" altLang="zh-TW" sz="2800" b="1" spc="300" dirty="0">
              <a:solidFill>
                <a:srgbClr val="256E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800" b="1" dirty="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　</a:t>
            </a:r>
            <a:endParaRPr lang="en-US" altLang="zh-TW" sz="2800" b="1" spc="300" dirty="0">
              <a:solidFill>
                <a:srgbClr val="256E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7" name="矩形 56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60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63" name="群組 62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64" name="矩形 63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5" name="群組 64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6" name="橢圓 65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7" name="直線接點 66"/>
              <p:cNvCxnSpPr>
                <a:stCxn id="66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8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4" name="文字方塊 43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sp>
        <p:nvSpPr>
          <p:cNvPr id="41" name="內容版面配置區 4"/>
          <p:cNvSpPr>
            <a:spLocks noGrp="1"/>
          </p:cNvSpPr>
          <p:nvPr>
            <p:ph sz="quarter" idx="12"/>
          </p:nvPr>
        </p:nvSpPr>
        <p:spPr>
          <a:xfrm>
            <a:off x="539626" y="2139702"/>
            <a:ext cx="7848798" cy="260131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32" name="群組 31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3" name="橢圓 32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34" name="圖片 33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4208" y="466826"/>
              <a:ext cx="383200" cy="376732"/>
            </a:xfrm>
            <a:prstGeom prst="ellipse">
              <a:avLst/>
            </a:prstGeom>
          </p:spPr>
        </p:pic>
      </p:grpSp>
      <p:grpSp>
        <p:nvGrpSpPr>
          <p:cNvPr id="35" name="群組 34"/>
          <p:cNvGrpSpPr/>
          <p:nvPr userDrawn="1"/>
        </p:nvGrpSpPr>
        <p:grpSpPr>
          <a:xfrm>
            <a:off x="539552" y="954428"/>
            <a:ext cx="648005" cy="648006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36" name="橢圓 35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37" name="圖片 36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1102" y="1203598"/>
              <a:ext cx="559501" cy="572822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128327331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圖解一點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矩形 7"/>
          <p:cNvSpPr/>
          <p:nvPr userDrawn="1"/>
        </p:nvSpPr>
        <p:spPr>
          <a:xfrm>
            <a:off x="6444208" y="0"/>
            <a:ext cx="2699792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文字方塊 8"/>
          <p:cNvSpPr txBox="1"/>
          <p:nvPr userDrawn="1"/>
        </p:nvSpPr>
        <p:spPr>
          <a:xfrm>
            <a:off x="7236296" y="483518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18" name="文字方塊 17"/>
          <p:cNvSpPr txBox="1"/>
          <p:nvPr userDrawn="1"/>
        </p:nvSpPr>
        <p:spPr>
          <a:xfrm>
            <a:off x="7308304" y="771550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latin typeface="+mj-ea"/>
                <a:ea typeface="+mj-ea"/>
              </a:rPr>
              <a:t>5</a:t>
            </a:r>
            <a:r>
              <a:rPr lang="zh-TW" altLang="en-US" sz="1400" dirty="0">
                <a:latin typeface="+mj-ea"/>
                <a:ea typeface="+mj-ea"/>
              </a:rPr>
              <a:t>分鐘</a:t>
            </a:r>
          </a:p>
        </p:txBody>
      </p:sp>
      <p:pic>
        <p:nvPicPr>
          <p:cNvPr id="19" name="圖片 18"/>
          <p:cNvPicPr>
            <a:picLocks noChangeAspect="1"/>
          </p:cNvPicPr>
          <p:nvPr userDrawn="1"/>
        </p:nvPicPr>
        <p:blipFill rotWithShape="1">
          <a:blip r:embed="rId2" cstate="print"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0752" b="66667" l="5344" r="39674">
                        <a14:foregroundMark x1="12953" y1="33497" x2="12953" y2="33497"/>
                        <a14:foregroundMark x1="24275" y1="33987" x2="24275" y2="33987"/>
                        <a14:foregroundMark x1="29348" y1="51797" x2="29348" y2="517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7884368" y="814775"/>
            <a:ext cx="288031" cy="231332"/>
          </a:xfrm>
          <a:prstGeom prst="rect">
            <a:avLst/>
          </a:prstGeom>
        </p:spPr>
      </p:pic>
      <p:sp>
        <p:nvSpPr>
          <p:cNvPr id="23" name="文字方塊 22"/>
          <p:cNvSpPr txBox="1"/>
          <p:nvPr userDrawn="1"/>
        </p:nvSpPr>
        <p:spPr>
          <a:xfrm>
            <a:off x="6444208" y="1276350"/>
            <a:ext cx="26277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b="1" dirty="0">
                <a:solidFill>
                  <a:srgbClr val="FF495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圖解一點靈</a:t>
            </a:r>
            <a:endParaRPr lang="en-US" altLang="zh-TW" sz="3200" b="1" dirty="0">
              <a:solidFill>
                <a:srgbClr val="FF495C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TW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4" name="圖片版面配置區 2"/>
          <p:cNvSpPr>
            <a:spLocks noGrp="1"/>
          </p:cNvSpPr>
          <p:nvPr>
            <p:ph type="pic" sz="quarter" idx="11"/>
          </p:nvPr>
        </p:nvSpPr>
        <p:spPr>
          <a:xfrm>
            <a:off x="0" y="771550"/>
            <a:ext cx="6444208" cy="3600400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25" name="文字版面配置區 4"/>
          <p:cNvSpPr>
            <a:spLocks noGrp="1"/>
          </p:cNvSpPr>
          <p:nvPr>
            <p:ph type="body" sz="quarter" idx="12"/>
          </p:nvPr>
        </p:nvSpPr>
        <p:spPr>
          <a:xfrm>
            <a:off x="6468171" y="1924050"/>
            <a:ext cx="2559936" cy="647700"/>
          </a:xfrm>
        </p:spPr>
        <p:txBody>
          <a:bodyPr>
            <a:noAutofit/>
          </a:bodyPr>
          <a:lstStyle>
            <a:lvl1pPr marL="0" indent="0"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16" name="群組 15"/>
          <p:cNvGrpSpPr/>
          <p:nvPr userDrawn="1"/>
        </p:nvGrpSpPr>
        <p:grpSpPr>
          <a:xfrm>
            <a:off x="6660232" y="420802"/>
            <a:ext cx="647998" cy="647998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17" name="橢圓 16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20" name="圖片 1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1102" y="1203598"/>
              <a:ext cx="559500" cy="572822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4151443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知識王挑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/>
        </p:nvSpPr>
        <p:spPr>
          <a:xfrm>
            <a:off x="0" y="-20538"/>
            <a:ext cx="9144000" cy="483518"/>
          </a:xfrm>
          <a:prstGeom prst="rect">
            <a:avLst/>
          </a:prstGeom>
          <a:solidFill>
            <a:srgbClr val="005E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9" name="文字方塊 8"/>
          <p:cNvSpPr txBox="1"/>
          <p:nvPr userDrawn="1"/>
        </p:nvSpPr>
        <p:spPr>
          <a:xfrm>
            <a:off x="684213" y="51470"/>
            <a:ext cx="24476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 smtClean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小試身手</a:t>
            </a:r>
            <a:endParaRPr lang="zh-TW" altLang="en-US" b="1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3" name="圖片 12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622" y="0"/>
            <a:ext cx="414162" cy="414162"/>
          </a:xfrm>
          <a:prstGeom prst="rect">
            <a:avLst/>
          </a:prstGeom>
        </p:spPr>
      </p:pic>
      <p:sp>
        <p:nvSpPr>
          <p:cNvPr id="14" name="橢圓 13"/>
          <p:cNvSpPr/>
          <p:nvPr userDrawn="1"/>
        </p:nvSpPr>
        <p:spPr>
          <a:xfrm>
            <a:off x="8532366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5" name="橢圓 14"/>
          <p:cNvSpPr/>
          <p:nvPr userDrawn="1"/>
        </p:nvSpPr>
        <p:spPr>
          <a:xfrm>
            <a:off x="8676308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6" name="橢圓 15"/>
          <p:cNvSpPr/>
          <p:nvPr userDrawn="1"/>
        </p:nvSpPr>
        <p:spPr>
          <a:xfrm>
            <a:off x="8388350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cxnSp>
        <p:nvCxnSpPr>
          <p:cNvPr id="21" name="直線接點 20"/>
          <p:cNvCxnSpPr/>
          <p:nvPr userDrawn="1"/>
        </p:nvCxnSpPr>
        <p:spPr>
          <a:xfrm>
            <a:off x="35496" y="4011910"/>
            <a:ext cx="9108504" cy="0"/>
          </a:xfrm>
          <a:prstGeom prst="line">
            <a:avLst/>
          </a:prstGeom>
          <a:ln w="28575">
            <a:solidFill>
              <a:srgbClr val="F0F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字方塊 21"/>
          <p:cNvSpPr txBox="1"/>
          <p:nvPr userDrawn="1"/>
        </p:nvSpPr>
        <p:spPr>
          <a:xfrm>
            <a:off x="179512" y="4011910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prstClr val="black"/>
                </a:solidFill>
                <a:latin typeface="新細明體"/>
              </a:rPr>
              <a:t>選擇輸入訊息</a:t>
            </a:r>
            <a:r>
              <a:rPr lang="en-US" altLang="zh-TW" dirty="0">
                <a:solidFill>
                  <a:prstClr val="black"/>
                </a:solidFill>
                <a:latin typeface="新細明體"/>
              </a:rPr>
              <a:t>…</a:t>
            </a:r>
            <a:endParaRPr lang="zh-TW" altLang="en-US" dirty="0">
              <a:solidFill>
                <a:prstClr val="black"/>
              </a:solidFill>
              <a:latin typeface="新細明體"/>
            </a:endParaRPr>
          </a:p>
        </p:txBody>
      </p:sp>
      <p:cxnSp>
        <p:nvCxnSpPr>
          <p:cNvPr id="23" name="直線接點 22"/>
          <p:cNvCxnSpPr/>
          <p:nvPr userDrawn="1"/>
        </p:nvCxnSpPr>
        <p:spPr>
          <a:xfrm>
            <a:off x="251520" y="4083918"/>
            <a:ext cx="0" cy="28803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群組 16"/>
          <p:cNvGrpSpPr/>
          <p:nvPr userDrawn="1"/>
        </p:nvGrpSpPr>
        <p:grpSpPr>
          <a:xfrm>
            <a:off x="404698" y="60672"/>
            <a:ext cx="350838" cy="350838"/>
            <a:chOff x="755576" y="1131590"/>
            <a:chExt cx="647998" cy="647998"/>
          </a:xfrm>
          <a:solidFill>
            <a:schemeClr val="bg1"/>
          </a:solidFill>
        </p:grpSpPr>
        <p:sp>
          <p:nvSpPr>
            <p:cNvPr id="18" name="橢圓 17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9" name="圖片 1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1102" y="1203597"/>
              <a:ext cx="559499" cy="572821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3882891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xit" presetSubtype="0" repeatCount="indefinite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知識王挑戰（選項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0" y="-20538"/>
            <a:ext cx="9144000" cy="483518"/>
          </a:xfrm>
          <a:prstGeom prst="rect">
            <a:avLst/>
          </a:prstGeom>
          <a:solidFill>
            <a:srgbClr val="005E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684213" y="51470"/>
            <a:ext cx="24476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 smtClean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小試身手</a:t>
            </a:r>
            <a:endParaRPr lang="zh-TW" altLang="en-US" b="1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2" name="圖片 11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622" y="0"/>
            <a:ext cx="414162" cy="414162"/>
          </a:xfrm>
          <a:prstGeom prst="rect">
            <a:avLst/>
          </a:prstGeom>
        </p:spPr>
      </p:pic>
      <p:sp>
        <p:nvSpPr>
          <p:cNvPr id="13" name="橢圓 12"/>
          <p:cNvSpPr/>
          <p:nvPr userDrawn="1"/>
        </p:nvSpPr>
        <p:spPr>
          <a:xfrm>
            <a:off x="8532366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4" name="橢圓 13"/>
          <p:cNvSpPr/>
          <p:nvPr userDrawn="1"/>
        </p:nvSpPr>
        <p:spPr>
          <a:xfrm>
            <a:off x="8676308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5" name="橢圓 14"/>
          <p:cNvSpPr/>
          <p:nvPr userDrawn="1"/>
        </p:nvSpPr>
        <p:spPr>
          <a:xfrm>
            <a:off x="8388350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cxnSp>
        <p:nvCxnSpPr>
          <p:cNvPr id="22" name="直線接點 21"/>
          <p:cNvCxnSpPr/>
          <p:nvPr userDrawn="1"/>
        </p:nvCxnSpPr>
        <p:spPr>
          <a:xfrm>
            <a:off x="35496" y="4515966"/>
            <a:ext cx="9108504" cy="0"/>
          </a:xfrm>
          <a:prstGeom prst="line">
            <a:avLst/>
          </a:prstGeom>
          <a:ln w="28575">
            <a:solidFill>
              <a:srgbClr val="F0F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群組 15"/>
          <p:cNvGrpSpPr/>
          <p:nvPr userDrawn="1"/>
        </p:nvGrpSpPr>
        <p:grpSpPr>
          <a:xfrm>
            <a:off x="404698" y="60672"/>
            <a:ext cx="350838" cy="350838"/>
            <a:chOff x="755576" y="1131590"/>
            <a:chExt cx="647998" cy="647998"/>
          </a:xfrm>
          <a:solidFill>
            <a:schemeClr val="bg1"/>
          </a:solidFill>
        </p:grpSpPr>
        <p:sp>
          <p:nvSpPr>
            <p:cNvPr id="17" name="橢圓 16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8" name="圖片 1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1102" y="1203597"/>
              <a:ext cx="559499" cy="572821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367142147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8ABD5-83DB-41B4-8A33-5772C7245BB3}" type="datetimeFigureOut">
              <a:rPr lang="zh-TW" altLang="en-US" smtClean="0"/>
              <a:pPr/>
              <a:t>2020/5/22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B0C39-AEF1-483F-B092-53FA98637AF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8067160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8ABD5-83DB-41B4-8A33-5772C7245BB3}" type="datetimeFigureOut">
              <a:rPr lang="zh-TW" altLang="en-US" smtClean="0"/>
              <a:pPr/>
              <a:t>2020/5/22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B0C39-AEF1-483F-B092-53FA98637AF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2482905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有議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矩形 11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14" name="文字方塊 13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sp>
        <p:nvSpPr>
          <p:cNvPr id="22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23" name="群組 22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24" name="矩形 23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25" name="群組 24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26" name="橢圓 25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27" name="直線接點 26"/>
              <p:cNvCxnSpPr>
                <a:stCxn id="26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2911788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1029" name="Picture 5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063" y="1059582"/>
            <a:ext cx="253682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0" name="群組 39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41" name="橢圓 40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53" name="圖片 52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4208" y="466826"/>
              <a:ext cx="383200" cy="376732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91736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微電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2911788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FF495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3" name="矩形 52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7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8" name="群組 57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9" name="矩形 58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0" name="群組 59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1" name="橢圓 60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1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7" name="Picture 2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53047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8" name="文字方塊 37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9" name="群組 38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40" name="橢圓 39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41" name="圖片 40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4208" y="466826"/>
              <a:ext cx="383200" cy="376732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44047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廣告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2911788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880D1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57" name="Picture 7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53047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3" name="矩形 52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6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8" name="群組 57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9" name="矩形 58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0" name="群組 59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1" name="橢圓 60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1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文字方塊 36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8" name="群組 37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9" name="橢圓 38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40" name="圖片 39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4208" y="466826"/>
              <a:ext cx="383200" cy="376732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45514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補給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2911788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53" name="Picture 8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53047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6" name="矩形 55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7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8" name="群組 57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9" name="矩形 58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0" name="群組 59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1" name="橢圓 60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1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文字方塊 36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66" name="群組 65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67" name="橢圓 66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68" name="圖片 67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4208" y="466826"/>
              <a:ext cx="383200" cy="376732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11036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粉絲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2911788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282E8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56" name="Picture 9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53047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3" name="矩形 52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7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8" name="群組 57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9" name="矩形 58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0" name="群組 59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1" name="橢圓 60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1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文字方塊 36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8" name="群組 37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9" name="橢圓 38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40" name="圖片 39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4208" y="466826"/>
              <a:ext cx="383200" cy="376732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088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DI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2911788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131840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3DDC97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61" name="Picture 10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000250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3" name="矩形 52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6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7" name="群組 56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8" name="矩形 57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59" name="群組 58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0" name="橢圓 59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0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文字方塊 36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8" name="群組 37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9" name="橢圓 38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40" name="圖片 39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4208" y="466826"/>
              <a:ext cx="383200" cy="376732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05927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內文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9" name="圓角矩形 18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0" name="群組 19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1" name="橢圓 20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3" name="圓角矩形 22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4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矩形 36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38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39" name="群組 38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40" name="矩形 39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41" name="群組 40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42" name="橢圓 41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43" name="直線接點 42"/>
              <p:cNvCxnSpPr>
                <a:stCxn id="42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44" name="Picture 5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9" name="文字方塊 28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28" name="群組 27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0" name="橢圓 29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31" name="圖片 3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4208" y="466826"/>
              <a:ext cx="383200" cy="376732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2415268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9" name="圓角矩形 18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0" name="群組 19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1" name="橢圓 20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3" name="圓角矩形 22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166293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簡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9" name="圓角矩形 18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0" name="群組 19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1" name="橢圓 20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3" name="圓角矩形 22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cxnSp>
        <p:nvCxnSpPr>
          <p:cNvPr id="8" name="直線接點 7"/>
          <p:cNvCxnSpPr/>
          <p:nvPr userDrawn="1"/>
        </p:nvCxnSpPr>
        <p:spPr>
          <a:xfrm>
            <a:off x="323528" y="843558"/>
            <a:ext cx="828092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字方塊 8"/>
          <p:cNvSpPr txBox="1"/>
          <p:nvPr userDrawn="1"/>
        </p:nvSpPr>
        <p:spPr>
          <a:xfrm>
            <a:off x="1187624" y="195486"/>
            <a:ext cx="2448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dirty="0">
                <a:solidFill>
                  <a:schemeClr val="bg1">
                    <a:lumMod val="6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10" name="文字方塊 9"/>
          <p:cNvSpPr txBox="1"/>
          <p:nvPr userDrawn="1"/>
        </p:nvSpPr>
        <p:spPr>
          <a:xfrm>
            <a:off x="1259632" y="483518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chemeClr val="bg1">
                    <a:lumMod val="65000"/>
                  </a:schemeClr>
                </a:solidFill>
              </a:rPr>
              <a:t>0912345678</a:t>
            </a:r>
            <a:endParaRPr lang="zh-TW" alt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6012160" y="339725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通話</a:t>
            </a:r>
          </a:p>
        </p:txBody>
      </p:sp>
      <p:sp>
        <p:nvSpPr>
          <p:cNvPr id="12" name="文字方塊 11"/>
          <p:cNvSpPr txBox="1"/>
          <p:nvPr userDrawn="1"/>
        </p:nvSpPr>
        <p:spPr>
          <a:xfrm>
            <a:off x="7020272" y="330756"/>
            <a:ext cx="1151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查看更多</a:t>
            </a:r>
          </a:p>
        </p:txBody>
      </p:sp>
      <p:grpSp>
        <p:nvGrpSpPr>
          <p:cNvPr id="13" name="群組 12"/>
          <p:cNvGrpSpPr/>
          <p:nvPr userDrawn="1"/>
        </p:nvGrpSpPr>
        <p:grpSpPr>
          <a:xfrm>
            <a:off x="755576" y="358267"/>
            <a:ext cx="371977" cy="341821"/>
            <a:chOff x="683568" y="2427734"/>
            <a:chExt cx="607059" cy="557845"/>
          </a:xfrm>
        </p:grpSpPr>
        <p:cxnSp>
          <p:nvCxnSpPr>
            <p:cNvPr id="14" name="直線接點 13"/>
            <p:cNvCxnSpPr/>
            <p:nvPr/>
          </p:nvCxnSpPr>
          <p:spPr>
            <a:xfrm flipH="1">
              <a:off x="683568" y="2427734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線接點 14"/>
            <p:cNvCxnSpPr/>
            <p:nvPr/>
          </p:nvCxnSpPr>
          <p:spPr>
            <a:xfrm>
              <a:off x="683568" y="2697547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線接點 15"/>
            <p:cNvCxnSpPr/>
            <p:nvPr/>
          </p:nvCxnSpPr>
          <p:spPr>
            <a:xfrm flipH="1" flipV="1">
              <a:off x="683568" y="2715766"/>
              <a:ext cx="607059" cy="9505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60716706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簡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9" name="圓角矩形 18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0" name="群組 19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1" name="橢圓 20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3" name="圓角矩形 22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cxnSp>
        <p:nvCxnSpPr>
          <p:cNvPr id="8" name="直線接點 7"/>
          <p:cNvCxnSpPr/>
          <p:nvPr userDrawn="1"/>
        </p:nvCxnSpPr>
        <p:spPr>
          <a:xfrm>
            <a:off x="323528" y="843558"/>
            <a:ext cx="828092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字方塊 8"/>
          <p:cNvSpPr txBox="1"/>
          <p:nvPr userDrawn="1"/>
        </p:nvSpPr>
        <p:spPr>
          <a:xfrm>
            <a:off x="1187624" y="195486"/>
            <a:ext cx="2448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dirty="0">
                <a:solidFill>
                  <a:schemeClr val="bg1">
                    <a:lumMod val="6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10" name="文字方塊 9"/>
          <p:cNvSpPr txBox="1"/>
          <p:nvPr userDrawn="1"/>
        </p:nvSpPr>
        <p:spPr>
          <a:xfrm>
            <a:off x="1259632" y="483518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chemeClr val="bg1">
                    <a:lumMod val="65000"/>
                  </a:schemeClr>
                </a:solidFill>
              </a:rPr>
              <a:t>0912345678</a:t>
            </a:r>
            <a:endParaRPr lang="zh-TW" alt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6012160" y="339725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通話</a:t>
            </a:r>
          </a:p>
        </p:txBody>
      </p:sp>
      <p:sp>
        <p:nvSpPr>
          <p:cNvPr id="12" name="文字方塊 11"/>
          <p:cNvSpPr txBox="1"/>
          <p:nvPr userDrawn="1"/>
        </p:nvSpPr>
        <p:spPr>
          <a:xfrm>
            <a:off x="7020272" y="330756"/>
            <a:ext cx="1151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查看更多</a:t>
            </a:r>
          </a:p>
        </p:txBody>
      </p:sp>
      <p:grpSp>
        <p:nvGrpSpPr>
          <p:cNvPr id="13" name="群組 12"/>
          <p:cNvGrpSpPr/>
          <p:nvPr userDrawn="1"/>
        </p:nvGrpSpPr>
        <p:grpSpPr>
          <a:xfrm>
            <a:off x="755576" y="358267"/>
            <a:ext cx="371977" cy="341821"/>
            <a:chOff x="683568" y="2427734"/>
            <a:chExt cx="607059" cy="557845"/>
          </a:xfrm>
        </p:grpSpPr>
        <p:cxnSp>
          <p:nvCxnSpPr>
            <p:cNvPr id="14" name="直線接點 13"/>
            <p:cNvCxnSpPr/>
            <p:nvPr/>
          </p:nvCxnSpPr>
          <p:spPr>
            <a:xfrm flipH="1">
              <a:off x="683568" y="2427734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線接點 14"/>
            <p:cNvCxnSpPr/>
            <p:nvPr/>
          </p:nvCxnSpPr>
          <p:spPr>
            <a:xfrm>
              <a:off x="683568" y="2697547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線接點 15"/>
            <p:cNvCxnSpPr/>
            <p:nvPr/>
          </p:nvCxnSpPr>
          <p:spPr>
            <a:xfrm flipH="1" flipV="1">
              <a:off x="683568" y="2715766"/>
              <a:ext cx="607059" cy="9505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7" name="直線接點 16"/>
          <p:cNvCxnSpPr/>
          <p:nvPr userDrawn="1"/>
        </p:nvCxnSpPr>
        <p:spPr>
          <a:xfrm>
            <a:off x="323528" y="4299942"/>
            <a:ext cx="828092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圓角矩形 23"/>
          <p:cNvSpPr/>
          <p:nvPr userDrawn="1"/>
        </p:nvSpPr>
        <p:spPr>
          <a:xfrm>
            <a:off x="6876256" y="4372422"/>
            <a:ext cx="864096" cy="503584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傳送</a:t>
            </a:r>
          </a:p>
        </p:txBody>
      </p:sp>
      <p:cxnSp>
        <p:nvCxnSpPr>
          <p:cNvPr id="25" name="直線接點 24"/>
          <p:cNvCxnSpPr/>
          <p:nvPr userDrawn="1"/>
        </p:nvCxnSpPr>
        <p:spPr>
          <a:xfrm>
            <a:off x="1403648" y="4372422"/>
            <a:ext cx="0" cy="4315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字方塊 25"/>
          <p:cNvSpPr txBox="1"/>
          <p:nvPr userDrawn="1"/>
        </p:nvSpPr>
        <p:spPr>
          <a:xfrm>
            <a:off x="1403648" y="4443958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chemeClr val="bg1">
                    <a:lumMod val="6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輸入訊息</a:t>
            </a:r>
          </a:p>
        </p:txBody>
      </p:sp>
      <p:pic>
        <p:nvPicPr>
          <p:cNvPr id="27" name="圖片 2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576" y="4192166"/>
            <a:ext cx="864096" cy="864096"/>
          </a:xfrm>
          <a:prstGeom prst="rect">
            <a:avLst/>
          </a:prstGeom>
        </p:spPr>
      </p:pic>
      <p:grpSp>
        <p:nvGrpSpPr>
          <p:cNvPr id="28" name="群組 27"/>
          <p:cNvGrpSpPr/>
          <p:nvPr userDrawn="1"/>
        </p:nvGrpSpPr>
        <p:grpSpPr>
          <a:xfrm>
            <a:off x="6372225" y="4443958"/>
            <a:ext cx="378802" cy="378802"/>
            <a:chOff x="520790" y="4641221"/>
            <a:chExt cx="378802" cy="378802"/>
          </a:xfrm>
        </p:grpSpPr>
        <p:grpSp>
          <p:nvGrpSpPr>
            <p:cNvPr id="29" name="群組 28"/>
            <p:cNvGrpSpPr/>
            <p:nvPr/>
          </p:nvGrpSpPr>
          <p:grpSpPr>
            <a:xfrm>
              <a:off x="520790" y="4641221"/>
              <a:ext cx="378802" cy="378802"/>
              <a:chOff x="520790" y="4641221"/>
              <a:chExt cx="378802" cy="378802"/>
            </a:xfrm>
          </p:grpSpPr>
          <p:sp>
            <p:nvSpPr>
              <p:cNvPr id="31" name="橢圓 30"/>
              <p:cNvSpPr/>
              <p:nvPr/>
            </p:nvSpPr>
            <p:spPr>
              <a:xfrm>
                <a:off x="520790" y="4641221"/>
                <a:ext cx="378802" cy="378802"/>
              </a:xfrm>
              <a:prstGeom prst="ellips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kumimoji="1" lang="zh-TW" altLang="en-US" sz="2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sp>
            <p:nvSpPr>
              <p:cNvPr id="32" name="橢圓 31"/>
              <p:cNvSpPr/>
              <p:nvPr/>
            </p:nvSpPr>
            <p:spPr>
              <a:xfrm>
                <a:off x="637848" y="4781138"/>
                <a:ext cx="45720" cy="45720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kumimoji="1" lang="zh-TW" altLang="en-US" sz="2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sp>
            <p:nvSpPr>
              <p:cNvPr id="33" name="橢圓 32"/>
              <p:cNvSpPr/>
              <p:nvPr/>
            </p:nvSpPr>
            <p:spPr>
              <a:xfrm>
                <a:off x="741100" y="4780800"/>
                <a:ext cx="45720" cy="45720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kumimoji="1" lang="zh-TW" altLang="en-US" sz="2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  <p:sp>
          <p:nvSpPr>
            <p:cNvPr id="30" name="弧形 29"/>
            <p:cNvSpPr/>
            <p:nvPr/>
          </p:nvSpPr>
          <p:spPr>
            <a:xfrm rot="8297180">
              <a:off x="593437" y="4662091"/>
              <a:ext cx="261593" cy="261627"/>
            </a:xfrm>
            <a:prstGeom prst="arc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419029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xit" presetSubtype="0" repeatCount="indefinite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內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矩形 4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20" name="圓角矩形 19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1" name="群組 20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2" name="橢圓 21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4" name="圓角矩形 23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5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" name="文字方塊 45"/>
          <p:cNvSpPr txBox="1"/>
          <p:nvPr userDrawn="1"/>
        </p:nvSpPr>
        <p:spPr>
          <a:xfrm>
            <a:off x="1115616" y="101714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47" name="文字方塊 46"/>
          <p:cNvSpPr txBox="1"/>
          <p:nvPr userDrawn="1"/>
        </p:nvSpPr>
        <p:spPr>
          <a:xfrm>
            <a:off x="1187624" y="1327869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solidFill>
                  <a:prstClr val="black"/>
                </a:solidFill>
                <a:latin typeface="新細明體"/>
              </a:rPr>
              <a:t>5</a:t>
            </a:r>
            <a:r>
              <a:rPr lang="zh-TW" altLang="en-US" sz="1400" dirty="0">
                <a:solidFill>
                  <a:prstClr val="black"/>
                </a:solidFill>
                <a:latin typeface="新細明體"/>
              </a:rPr>
              <a:t>分鐘</a:t>
            </a:r>
          </a:p>
        </p:txBody>
      </p:sp>
      <p:pic>
        <p:nvPicPr>
          <p:cNvPr id="51" name="圖片 50"/>
          <p:cNvPicPr>
            <a:picLocks noChangeAspect="1"/>
          </p:cNvPicPr>
          <p:nvPr userDrawn="1"/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1763688" y="1371094"/>
            <a:ext cx="288031" cy="231332"/>
          </a:xfrm>
          <a:prstGeom prst="rect">
            <a:avLst/>
          </a:prstGeom>
        </p:spPr>
      </p:pic>
      <p:sp>
        <p:nvSpPr>
          <p:cNvPr id="52" name="橢圓 51"/>
          <p:cNvSpPr/>
          <p:nvPr userDrawn="1"/>
        </p:nvSpPr>
        <p:spPr>
          <a:xfrm>
            <a:off x="8100392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3" name="橢圓 52"/>
          <p:cNvSpPr/>
          <p:nvPr userDrawn="1"/>
        </p:nvSpPr>
        <p:spPr>
          <a:xfrm>
            <a:off x="8244334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4" name="橢圓 53"/>
          <p:cNvSpPr/>
          <p:nvPr userDrawn="1"/>
        </p:nvSpPr>
        <p:spPr>
          <a:xfrm>
            <a:off x="7956376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5" name="矩形 54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6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7" name="群組 56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8" name="矩形 57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59" name="群組 58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0" name="橢圓 59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1" name="直線接點 60"/>
              <p:cNvCxnSpPr>
                <a:stCxn id="60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2" name="Picture 5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" name="內容版面配置區 4"/>
          <p:cNvSpPr>
            <a:spLocks noGrp="1"/>
          </p:cNvSpPr>
          <p:nvPr>
            <p:ph sz="quarter" idx="12"/>
          </p:nvPr>
        </p:nvSpPr>
        <p:spPr>
          <a:xfrm>
            <a:off x="539626" y="1729469"/>
            <a:ext cx="7560766" cy="57606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 b="1">
                <a:solidFill>
                  <a:srgbClr val="3C5A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31" name="內容版面配置區 4"/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7920806" cy="244827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800" spc="120" baseline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32" name="文字方塊 31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3" name="群組 32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4" name="橢圓 33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35" name="圖片 3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4208" y="466826"/>
              <a:ext cx="383200" cy="376732"/>
            </a:xfrm>
            <a:prstGeom prst="ellipse">
              <a:avLst/>
            </a:prstGeom>
          </p:spPr>
        </p:pic>
      </p:grpSp>
      <p:grpSp>
        <p:nvGrpSpPr>
          <p:cNvPr id="48" name="群組 47"/>
          <p:cNvGrpSpPr/>
          <p:nvPr userDrawn="1"/>
        </p:nvGrpSpPr>
        <p:grpSpPr>
          <a:xfrm>
            <a:off x="539552" y="954428"/>
            <a:ext cx="648005" cy="648006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49" name="橢圓 48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50" name="圖片 49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1102" y="1203598"/>
              <a:ext cx="559501" cy="572822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578869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圖解三秒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矩形 4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49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20" name="圓角矩形 19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1" name="群組 20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2" name="橢圓 21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4" name="圓角矩形 23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5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" name="文字方塊 45"/>
          <p:cNvSpPr txBox="1"/>
          <p:nvPr userDrawn="1"/>
        </p:nvSpPr>
        <p:spPr>
          <a:xfrm>
            <a:off x="1115616" y="101714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47" name="文字方塊 46"/>
          <p:cNvSpPr txBox="1"/>
          <p:nvPr userDrawn="1"/>
        </p:nvSpPr>
        <p:spPr>
          <a:xfrm>
            <a:off x="1187624" y="1327869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solidFill>
                  <a:prstClr val="black"/>
                </a:solidFill>
                <a:latin typeface="新細明體"/>
              </a:rPr>
              <a:t>5</a:t>
            </a:r>
            <a:r>
              <a:rPr lang="zh-TW" altLang="en-US" sz="1400" dirty="0">
                <a:solidFill>
                  <a:prstClr val="black"/>
                </a:solidFill>
                <a:latin typeface="新細明體"/>
              </a:rPr>
              <a:t>分鐘</a:t>
            </a:r>
          </a:p>
        </p:txBody>
      </p:sp>
      <p:pic>
        <p:nvPicPr>
          <p:cNvPr id="51" name="圖片 50"/>
          <p:cNvPicPr>
            <a:picLocks noChangeAspect="1"/>
          </p:cNvPicPr>
          <p:nvPr userDrawn="1"/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1763688" y="1371094"/>
            <a:ext cx="288031" cy="231332"/>
          </a:xfrm>
          <a:prstGeom prst="rect">
            <a:avLst/>
          </a:prstGeom>
        </p:spPr>
      </p:pic>
      <p:sp>
        <p:nvSpPr>
          <p:cNvPr id="52" name="橢圓 51"/>
          <p:cNvSpPr/>
          <p:nvPr userDrawn="1"/>
        </p:nvSpPr>
        <p:spPr>
          <a:xfrm>
            <a:off x="8100392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3" name="橢圓 52"/>
          <p:cNvSpPr/>
          <p:nvPr userDrawn="1"/>
        </p:nvSpPr>
        <p:spPr>
          <a:xfrm>
            <a:off x="8244334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4" name="橢圓 53"/>
          <p:cNvSpPr/>
          <p:nvPr userDrawn="1"/>
        </p:nvSpPr>
        <p:spPr>
          <a:xfrm>
            <a:off x="7956376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5" name="矩形 54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6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7" name="群組 56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8" name="矩形 57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59" name="群組 58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0" name="橢圓 59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1" name="直線接點 60"/>
              <p:cNvCxnSpPr>
                <a:stCxn id="60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2" name="Picture 5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" name="內容版面配置區 4"/>
          <p:cNvSpPr>
            <a:spLocks noGrp="1"/>
          </p:cNvSpPr>
          <p:nvPr>
            <p:ph sz="quarter" idx="12"/>
          </p:nvPr>
        </p:nvSpPr>
        <p:spPr>
          <a:xfrm>
            <a:off x="539626" y="1729469"/>
            <a:ext cx="7560766" cy="57606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 b="1">
                <a:solidFill>
                  <a:srgbClr val="3C5A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31" name="內容版面配置區 4"/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7920806" cy="244827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800" spc="120" baseline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32" name="文字方塊 31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3" name="群組 32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4" name="橢圓 33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35" name="圖片 3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4208" y="466826"/>
              <a:ext cx="383200" cy="376732"/>
            </a:xfrm>
            <a:prstGeom prst="ellipse">
              <a:avLst/>
            </a:prstGeom>
          </p:spPr>
        </p:pic>
      </p:grpSp>
      <p:grpSp>
        <p:nvGrpSpPr>
          <p:cNvPr id="48" name="群組 47"/>
          <p:cNvGrpSpPr/>
          <p:nvPr userDrawn="1"/>
        </p:nvGrpSpPr>
        <p:grpSpPr>
          <a:xfrm>
            <a:off x="539552" y="954428"/>
            <a:ext cx="648005" cy="648006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49" name="橢圓 48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50" name="圖片 49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1102" y="1203598"/>
              <a:ext cx="559501" cy="572822"/>
            </a:xfrm>
            <a:prstGeom prst="ellipse">
              <a:avLst/>
            </a:prstGeom>
            <a:grpFill/>
          </p:spPr>
        </p:pic>
      </p:grpSp>
      <p:pic>
        <p:nvPicPr>
          <p:cNvPr id="2" name="圖片 1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987574"/>
            <a:ext cx="648072" cy="710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8681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案例探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矩形 4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20" name="圓角矩形 19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1" name="群組 20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2" name="橢圓 21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4" name="圓角矩形 23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5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" name="文字方塊 45"/>
          <p:cNvSpPr txBox="1"/>
          <p:nvPr userDrawn="1"/>
        </p:nvSpPr>
        <p:spPr>
          <a:xfrm>
            <a:off x="1115616" y="101714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47" name="文字方塊 46"/>
          <p:cNvSpPr txBox="1"/>
          <p:nvPr userDrawn="1"/>
        </p:nvSpPr>
        <p:spPr>
          <a:xfrm>
            <a:off x="1187624" y="1327869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solidFill>
                  <a:prstClr val="black"/>
                </a:solidFill>
                <a:latin typeface="新細明體"/>
              </a:rPr>
              <a:t>5</a:t>
            </a:r>
            <a:r>
              <a:rPr lang="zh-TW" altLang="en-US" sz="1400" dirty="0">
                <a:solidFill>
                  <a:prstClr val="black"/>
                </a:solidFill>
                <a:latin typeface="新細明體"/>
              </a:rPr>
              <a:t>分鐘</a:t>
            </a:r>
          </a:p>
        </p:txBody>
      </p:sp>
      <p:pic>
        <p:nvPicPr>
          <p:cNvPr id="51" name="圖片 50"/>
          <p:cNvPicPr>
            <a:picLocks noChangeAspect="1"/>
          </p:cNvPicPr>
          <p:nvPr userDrawn="1"/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1763688" y="1371094"/>
            <a:ext cx="288031" cy="231332"/>
          </a:xfrm>
          <a:prstGeom prst="rect">
            <a:avLst/>
          </a:prstGeom>
        </p:spPr>
      </p:pic>
      <p:sp>
        <p:nvSpPr>
          <p:cNvPr id="52" name="橢圓 51"/>
          <p:cNvSpPr/>
          <p:nvPr userDrawn="1"/>
        </p:nvSpPr>
        <p:spPr>
          <a:xfrm>
            <a:off x="8100392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3" name="橢圓 52"/>
          <p:cNvSpPr/>
          <p:nvPr userDrawn="1"/>
        </p:nvSpPr>
        <p:spPr>
          <a:xfrm>
            <a:off x="8244334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4" name="橢圓 53"/>
          <p:cNvSpPr/>
          <p:nvPr userDrawn="1"/>
        </p:nvSpPr>
        <p:spPr>
          <a:xfrm>
            <a:off x="7956376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5" name="矩形 54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6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7" name="群組 56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8" name="矩形 57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59" name="群組 58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0" name="橢圓 59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1" name="直線接點 60"/>
              <p:cNvCxnSpPr>
                <a:stCxn id="60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2" name="Picture 5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3" name="內容版面配置區 4"/>
          <p:cNvSpPr>
            <a:spLocks noGrp="1"/>
          </p:cNvSpPr>
          <p:nvPr>
            <p:ph sz="quarter" idx="12"/>
          </p:nvPr>
        </p:nvSpPr>
        <p:spPr>
          <a:xfrm>
            <a:off x="539626" y="2139702"/>
            <a:ext cx="7848798" cy="260131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32" name="文字方塊 31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573659"/>
            <a:ext cx="2120900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3" name="群組 32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4" name="橢圓 33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35" name="圖片 34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4208" y="466826"/>
              <a:ext cx="383200" cy="376732"/>
            </a:xfrm>
            <a:prstGeom prst="ellipse">
              <a:avLst/>
            </a:prstGeom>
          </p:spPr>
        </p:pic>
      </p:grpSp>
      <p:grpSp>
        <p:nvGrpSpPr>
          <p:cNvPr id="36" name="群組 35"/>
          <p:cNvGrpSpPr/>
          <p:nvPr userDrawn="1"/>
        </p:nvGrpSpPr>
        <p:grpSpPr>
          <a:xfrm>
            <a:off x="539552" y="954428"/>
            <a:ext cx="648005" cy="648006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37" name="橢圓 36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38" name="圖片 37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1102" y="1203598"/>
              <a:ext cx="559501" cy="572822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186084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影音分享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矩形 4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20" name="圓角矩形 19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1" name="群組 20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2" name="橢圓 21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4" name="圓角矩形 23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5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" name="文字方塊 45"/>
          <p:cNvSpPr txBox="1"/>
          <p:nvPr userDrawn="1"/>
        </p:nvSpPr>
        <p:spPr>
          <a:xfrm>
            <a:off x="1115616" y="101714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47" name="文字方塊 46"/>
          <p:cNvSpPr txBox="1"/>
          <p:nvPr userDrawn="1"/>
        </p:nvSpPr>
        <p:spPr>
          <a:xfrm>
            <a:off x="1187624" y="1327869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solidFill>
                  <a:prstClr val="black"/>
                </a:solidFill>
                <a:latin typeface="新細明體"/>
              </a:rPr>
              <a:t>5</a:t>
            </a:r>
            <a:r>
              <a:rPr lang="zh-TW" altLang="en-US" sz="1400" dirty="0">
                <a:solidFill>
                  <a:prstClr val="black"/>
                </a:solidFill>
                <a:latin typeface="新細明體"/>
              </a:rPr>
              <a:t>分鐘</a:t>
            </a:r>
          </a:p>
        </p:txBody>
      </p:sp>
      <p:pic>
        <p:nvPicPr>
          <p:cNvPr id="51" name="圖片 50"/>
          <p:cNvPicPr>
            <a:picLocks noChangeAspect="1"/>
          </p:cNvPicPr>
          <p:nvPr userDrawn="1"/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1763688" y="1371094"/>
            <a:ext cx="288031" cy="231332"/>
          </a:xfrm>
          <a:prstGeom prst="rect">
            <a:avLst/>
          </a:prstGeom>
        </p:spPr>
      </p:pic>
      <p:sp>
        <p:nvSpPr>
          <p:cNvPr id="52" name="橢圓 51"/>
          <p:cNvSpPr/>
          <p:nvPr userDrawn="1"/>
        </p:nvSpPr>
        <p:spPr>
          <a:xfrm>
            <a:off x="8100392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3" name="橢圓 52"/>
          <p:cNvSpPr/>
          <p:nvPr userDrawn="1"/>
        </p:nvSpPr>
        <p:spPr>
          <a:xfrm>
            <a:off x="8244334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4" name="橢圓 53"/>
          <p:cNvSpPr/>
          <p:nvPr userDrawn="1"/>
        </p:nvSpPr>
        <p:spPr>
          <a:xfrm>
            <a:off x="7956376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55" name="群組 54"/>
          <p:cNvGrpSpPr/>
          <p:nvPr userDrawn="1"/>
        </p:nvGrpSpPr>
        <p:grpSpPr>
          <a:xfrm>
            <a:off x="323528" y="2571750"/>
            <a:ext cx="8280920" cy="1584176"/>
            <a:chOff x="323528" y="2571750"/>
            <a:chExt cx="8280920" cy="1584176"/>
          </a:xfrm>
        </p:grpSpPr>
        <p:sp>
          <p:nvSpPr>
            <p:cNvPr id="56" name="矩形 55"/>
            <p:cNvSpPr/>
            <p:nvPr/>
          </p:nvSpPr>
          <p:spPr>
            <a:xfrm>
              <a:off x="323528" y="2571750"/>
              <a:ext cx="8280920" cy="158417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61" name="矩形 60"/>
            <p:cNvSpPr/>
            <p:nvPr/>
          </p:nvSpPr>
          <p:spPr>
            <a:xfrm>
              <a:off x="1275440" y="3921892"/>
              <a:ext cx="616453" cy="9338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TW" altLang="en-US" sz="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圖源：</a:t>
              </a:r>
              <a:r>
                <a:rPr lang="en-US" altLang="zh-TW" sz="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https://join.gov.tw/</a:t>
              </a:r>
              <a:endParaRPr lang="zh-TW" altLang="en-US" sz="8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58" name="文字方塊 57"/>
            <p:cNvSpPr txBox="1"/>
            <p:nvPr/>
          </p:nvSpPr>
          <p:spPr>
            <a:xfrm>
              <a:off x="2987824" y="3003798"/>
              <a:ext cx="525658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zh-TW" altLang="en-US" sz="2800" dirty="0"/>
            </a:p>
          </p:txBody>
        </p:sp>
        <p:sp>
          <p:nvSpPr>
            <p:cNvPr id="59" name="文字方塊 58"/>
            <p:cNvSpPr txBox="1"/>
            <p:nvPr/>
          </p:nvSpPr>
          <p:spPr>
            <a:xfrm>
              <a:off x="3203848" y="2634466"/>
              <a:ext cx="52565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b="1" spc="300" dirty="0" err="1">
                  <a:solidFill>
                    <a:srgbClr val="565D6C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Youtube</a:t>
              </a:r>
              <a:endParaRPr lang="zh-TW" altLang="en-US" dirty="0">
                <a:solidFill>
                  <a:srgbClr val="565D6C"/>
                </a:solidFill>
              </a:endParaRPr>
            </a:p>
          </p:txBody>
        </p:sp>
      </p:grpSp>
      <p:sp>
        <p:nvSpPr>
          <p:cNvPr id="62" name="文字方塊 61"/>
          <p:cNvSpPr txBox="1"/>
          <p:nvPr userDrawn="1"/>
        </p:nvSpPr>
        <p:spPr>
          <a:xfrm>
            <a:off x="539552" y="1761659"/>
            <a:ext cx="54726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影音分享站　</a:t>
            </a:r>
            <a:endParaRPr lang="en-US" altLang="zh-TW" sz="2800" b="1" spc="300" dirty="0">
              <a:solidFill>
                <a:srgbClr val="256E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800" b="1" dirty="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　</a:t>
            </a:r>
            <a:endParaRPr lang="en-US" altLang="zh-TW" sz="2800" b="1" spc="300" dirty="0">
              <a:solidFill>
                <a:srgbClr val="256E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圖片版面配置區 2"/>
          <p:cNvSpPr>
            <a:spLocks noGrp="1"/>
          </p:cNvSpPr>
          <p:nvPr>
            <p:ph type="pic" sz="quarter" idx="11"/>
          </p:nvPr>
        </p:nvSpPr>
        <p:spPr>
          <a:xfrm>
            <a:off x="323528" y="2571750"/>
            <a:ext cx="2519363" cy="1584176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12"/>
          </p:nvPr>
        </p:nvSpPr>
        <p:spPr>
          <a:xfrm>
            <a:off x="3276625" y="3076575"/>
            <a:ext cx="4103687" cy="647700"/>
          </a:xfrm>
        </p:spPr>
        <p:txBody>
          <a:bodyPr>
            <a:noAutofit/>
          </a:bodyPr>
          <a:lstStyle>
            <a:lvl1pPr marL="0" indent="0"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7" name="矩形 56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60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63" name="群組 62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64" name="矩形 63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5" name="群組 64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6" name="橢圓 65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7" name="直線接點 66"/>
              <p:cNvCxnSpPr>
                <a:stCxn id="66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8" name="Picture 5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4" name="文字方塊 43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41" name="群組 40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42" name="橢圓 41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43" name="圖片 4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4208" y="466826"/>
              <a:ext cx="383200" cy="376732"/>
            </a:xfrm>
            <a:prstGeom prst="ellipse">
              <a:avLst/>
            </a:prstGeom>
          </p:spPr>
        </p:pic>
      </p:grpSp>
      <p:grpSp>
        <p:nvGrpSpPr>
          <p:cNvPr id="69" name="群組 68"/>
          <p:cNvGrpSpPr/>
          <p:nvPr userDrawn="1"/>
        </p:nvGrpSpPr>
        <p:grpSpPr>
          <a:xfrm>
            <a:off x="539552" y="954428"/>
            <a:ext cx="648005" cy="648006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70" name="橢圓 69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71" name="圖片 70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1102" y="1203598"/>
              <a:ext cx="559501" cy="572822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56435632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影音分享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矩形 4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20" name="圓角矩形 19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1" name="群組 20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2" name="橢圓 21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4" name="圓角矩形 23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5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" name="文字方塊 45"/>
          <p:cNvSpPr txBox="1"/>
          <p:nvPr userDrawn="1"/>
        </p:nvSpPr>
        <p:spPr>
          <a:xfrm>
            <a:off x="1115616" y="101714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47" name="文字方塊 46"/>
          <p:cNvSpPr txBox="1"/>
          <p:nvPr userDrawn="1"/>
        </p:nvSpPr>
        <p:spPr>
          <a:xfrm>
            <a:off x="1187624" y="1327869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solidFill>
                  <a:prstClr val="black"/>
                </a:solidFill>
                <a:latin typeface="新細明體"/>
              </a:rPr>
              <a:t>5</a:t>
            </a:r>
            <a:r>
              <a:rPr lang="zh-TW" altLang="en-US" sz="1400" dirty="0">
                <a:solidFill>
                  <a:prstClr val="black"/>
                </a:solidFill>
                <a:latin typeface="新細明體"/>
              </a:rPr>
              <a:t>分鐘</a:t>
            </a:r>
          </a:p>
        </p:txBody>
      </p:sp>
      <p:pic>
        <p:nvPicPr>
          <p:cNvPr id="51" name="圖片 50"/>
          <p:cNvPicPr>
            <a:picLocks noChangeAspect="1"/>
          </p:cNvPicPr>
          <p:nvPr userDrawn="1"/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1763688" y="1371094"/>
            <a:ext cx="288031" cy="231332"/>
          </a:xfrm>
          <a:prstGeom prst="rect">
            <a:avLst/>
          </a:prstGeom>
        </p:spPr>
      </p:pic>
      <p:sp>
        <p:nvSpPr>
          <p:cNvPr id="52" name="橢圓 51"/>
          <p:cNvSpPr/>
          <p:nvPr userDrawn="1"/>
        </p:nvSpPr>
        <p:spPr>
          <a:xfrm>
            <a:off x="8100392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3" name="橢圓 52"/>
          <p:cNvSpPr/>
          <p:nvPr userDrawn="1"/>
        </p:nvSpPr>
        <p:spPr>
          <a:xfrm>
            <a:off x="8244334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4" name="橢圓 53"/>
          <p:cNvSpPr/>
          <p:nvPr userDrawn="1"/>
        </p:nvSpPr>
        <p:spPr>
          <a:xfrm>
            <a:off x="7956376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62" name="文字方塊 61"/>
          <p:cNvSpPr txBox="1"/>
          <p:nvPr userDrawn="1"/>
        </p:nvSpPr>
        <p:spPr>
          <a:xfrm>
            <a:off x="539552" y="1761659"/>
            <a:ext cx="54726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影音分享站　</a:t>
            </a:r>
            <a:endParaRPr lang="en-US" altLang="zh-TW" sz="2800" b="1" spc="300" dirty="0">
              <a:solidFill>
                <a:srgbClr val="256E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800" b="1" dirty="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　</a:t>
            </a:r>
            <a:endParaRPr lang="en-US" altLang="zh-TW" sz="2800" b="1" spc="300" dirty="0">
              <a:solidFill>
                <a:srgbClr val="256E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7" name="矩形 56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60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63" name="群組 62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64" name="矩形 63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5" name="群組 64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6" name="橢圓 65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7" name="直線接點 66"/>
              <p:cNvCxnSpPr>
                <a:stCxn id="66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8" name="Picture 5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4" name="文字方塊 43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sp>
        <p:nvSpPr>
          <p:cNvPr id="41" name="內容版面配置區 4"/>
          <p:cNvSpPr>
            <a:spLocks noGrp="1"/>
          </p:cNvSpPr>
          <p:nvPr>
            <p:ph sz="quarter" idx="12"/>
          </p:nvPr>
        </p:nvSpPr>
        <p:spPr>
          <a:xfrm>
            <a:off x="539626" y="2139702"/>
            <a:ext cx="7848798" cy="260131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32" name="群組 31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3" name="橢圓 32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34" name="圖片 3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4208" y="466826"/>
              <a:ext cx="383200" cy="376732"/>
            </a:xfrm>
            <a:prstGeom prst="ellipse">
              <a:avLst/>
            </a:prstGeom>
          </p:spPr>
        </p:pic>
      </p:grpSp>
      <p:grpSp>
        <p:nvGrpSpPr>
          <p:cNvPr id="35" name="群組 34"/>
          <p:cNvGrpSpPr/>
          <p:nvPr userDrawn="1"/>
        </p:nvGrpSpPr>
        <p:grpSpPr>
          <a:xfrm>
            <a:off x="539552" y="954428"/>
            <a:ext cx="648005" cy="648006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36" name="橢圓 35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37" name="圖片 3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1102" y="1203598"/>
              <a:ext cx="559501" cy="572822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1168637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圖解一點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矩形 7"/>
          <p:cNvSpPr/>
          <p:nvPr userDrawn="1"/>
        </p:nvSpPr>
        <p:spPr>
          <a:xfrm>
            <a:off x="6444208" y="0"/>
            <a:ext cx="2699792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文字方塊 8"/>
          <p:cNvSpPr txBox="1"/>
          <p:nvPr userDrawn="1"/>
        </p:nvSpPr>
        <p:spPr>
          <a:xfrm>
            <a:off x="7236296" y="483518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18" name="文字方塊 17"/>
          <p:cNvSpPr txBox="1"/>
          <p:nvPr userDrawn="1"/>
        </p:nvSpPr>
        <p:spPr>
          <a:xfrm>
            <a:off x="7308304" y="771550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latin typeface="+mj-ea"/>
                <a:ea typeface="+mj-ea"/>
              </a:rPr>
              <a:t>5</a:t>
            </a:r>
            <a:r>
              <a:rPr lang="zh-TW" altLang="en-US" sz="1400" dirty="0">
                <a:latin typeface="+mj-ea"/>
                <a:ea typeface="+mj-ea"/>
              </a:rPr>
              <a:t>分鐘</a:t>
            </a:r>
          </a:p>
        </p:txBody>
      </p:sp>
      <p:pic>
        <p:nvPicPr>
          <p:cNvPr id="19" name="圖片 18"/>
          <p:cNvPicPr>
            <a:picLocks noChangeAspect="1"/>
          </p:cNvPicPr>
          <p:nvPr userDrawn="1"/>
        </p:nvPicPr>
        <p:blipFill rotWithShape="1">
          <a:blip r:embed="rId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7884368" y="814775"/>
            <a:ext cx="288031" cy="231332"/>
          </a:xfrm>
          <a:prstGeom prst="rect">
            <a:avLst/>
          </a:prstGeom>
        </p:spPr>
      </p:pic>
      <p:sp>
        <p:nvSpPr>
          <p:cNvPr id="23" name="文字方塊 22"/>
          <p:cNvSpPr txBox="1"/>
          <p:nvPr userDrawn="1"/>
        </p:nvSpPr>
        <p:spPr>
          <a:xfrm>
            <a:off x="6444208" y="1276350"/>
            <a:ext cx="26277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b="1" dirty="0">
                <a:solidFill>
                  <a:srgbClr val="FF495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圖解一點靈</a:t>
            </a:r>
            <a:endParaRPr lang="en-US" altLang="zh-TW" sz="3200" b="1" dirty="0">
              <a:solidFill>
                <a:srgbClr val="FF495C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TW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4" name="圖片版面配置區 2"/>
          <p:cNvSpPr>
            <a:spLocks noGrp="1"/>
          </p:cNvSpPr>
          <p:nvPr>
            <p:ph type="pic" sz="quarter" idx="11"/>
          </p:nvPr>
        </p:nvSpPr>
        <p:spPr>
          <a:xfrm>
            <a:off x="0" y="771550"/>
            <a:ext cx="6444208" cy="3600400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25" name="文字版面配置區 4"/>
          <p:cNvSpPr>
            <a:spLocks noGrp="1"/>
          </p:cNvSpPr>
          <p:nvPr>
            <p:ph type="body" sz="quarter" idx="12"/>
          </p:nvPr>
        </p:nvSpPr>
        <p:spPr>
          <a:xfrm>
            <a:off x="6468171" y="1924050"/>
            <a:ext cx="2559936" cy="647700"/>
          </a:xfrm>
        </p:spPr>
        <p:txBody>
          <a:bodyPr>
            <a:noAutofit/>
          </a:bodyPr>
          <a:lstStyle>
            <a:lvl1pPr marL="0" indent="0"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16" name="群組 15"/>
          <p:cNvGrpSpPr/>
          <p:nvPr userDrawn="1"/>
        </p:nvGrpSpPr>
        <p:grpSpPr>
          <a:xfrm>
            <a:off x="6660232" y="420802"/>
            <a:ext cx="647998" cy="647998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17" name="橢圓 16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20" name="圖片 1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1102" y="1203598"/>
              <a:ext cx="559500" cy="572822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3290353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知識王挑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/>
        </p:nvSpPr>
        <p:spPr>
          <a:xfrm>
            <a:off x="0" y="-20538"/>
            <a:ext cx="9144000" cy="483518"/>
          </a:xfrm>
          <a:prstGeom prst="rect">
            <a:avLst/>
          </a:prstGeom>
          <a:solidFill>
            <a:srgbClr val="005E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9" name="文字方塊 8"/>
          <p:cNvSpPr txBox="1"/>
          <p:nvPr userDrawn="1"/>
        </p:nvSpPr>
        <p:spPr>
          <a:xfrm>
            <a:off x="684213" y="51470"/>
            <a:ext cx="24476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 smtClean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小試身手</a:t>
            </a:r>
            <a:endParaRPr lang="zh-TW" altLang="en-US" b="1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3" name="圖片 12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622" y="0"/>
            <a:ext cx="414162" cy="414162"/>
          </a:xfrm>
          <a:prstGeom prst="rect">
            <a:avLst/>
          </a:prstGeom>
        </p:spPr>
      </p:pic>
      <p:sp>
        <p:nvSpPr>
          <p:cNvPr id="14" name="橢圓 13"/>
          <p:cNvSpPr/>
          <p:nvPr userDrawn="1"/>
        </p:nvSpPr>
        <p:spPr>
          <a:xfrm>
            <a:off x="8532366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5" name="橢圓 14"/>
          <p:cNvSpPr/>
          <p:nvPr userDrawn="1"/>
        </p:nvSpPr>
        <p:spPr>
          <a:xfrm>
            <a:off x="8676308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6" name="橢圓 15"/>
          <p:cNvSpPr/>
          <p:nvPr userDrawn="1"/>
        </p:nvSpPr>
        <p:spPr>
          <a:xfrm>
            <a:off x="8388350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cxnSp>
        <p:nvCxnSpPr>
          <p:cNvPr id="21" name="直線接點 20"/>
          <p:cNvCxnSpPr/>
          <p:nvPr userDrawn="1"/>
        </p:nvCxnSpPr>
        <p:spPr>
          <a:xfrm>
            <a:off x="35496" y="4011910"/>
            <a:ext cx="9108504" cy="0"/>
          </a:xfrm>
          <a:prstGeom prst="line">
            <a:avLst/>
          </a:prstGeom>
          <a:ln w="28575">
            <a:solidFill>
              <a:srgbClr val="F0F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字方塊 21"/>
          <p:cNvSpPr txBox="1"/>
          <p:nvPr userDrawn="1"/>
        </p:nvSpPr>
        <p:spPr>
          <a:xfrm>
            <a:off x="179512" y="4011910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prstClr val="black"/>
                </a:solidFill>
                <a:latin typeface="新細明體"/>
              </a:rPr>
              <a:t>選擇輸入訊息</a:t>
            </a:r>
            <a:r>
              <a:rPr lang="en-US" altLang="zh-TW" dirty="0">
                <a:solidFill>
                  <a:prstClr val="black"/>
                </a:solidFill>
                <a:latin typeface="新細明體"/>
              </a:rPr>
              <a:t>…</a:t>
            </a:r>
            <a:endParaRPr lang="zh-TW" altLang="en-US" dirty="0">
              <a:solidFill>
                <a:prstClr val="black"/>
              </a:solidFill>
              <a:latin typeface="新細明體"/>
            </a:endParaRPr>
          </a:p>
        </p:txBody>
      </p:sp>
      <p:cxnSp>
        <p:nvCxnSpPr>
          <p:cNvPr id="23" name="直線接點 22"/>
          <p:cNvCxnSpPr/>
          <p:nvPr userDrawn="1"/>
        </p:nvCxnSpPr>
        <p:spPr>
          <a:xfrm>
            <a:off x="251520" y="4083918"/>
            <a:ext cx="0" cy="28803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群組 16"/>
          <p:cNvGrpSpPr/>
          <p:nvPr userDrawn="1"/>
        </p:nvGrpSpPr>
        <p:grpSpPr>
          <a:xfrm>
            <a:off x="404698" y="60672"/>
            <a:ext cx="350838" cy="350838"/>
            <a:chOff x="755576" y="1131590"/>
            <a:chExt cx="647998" cy="647998"/>
          </a:xfrm>
          <a:solidFill>
            <a:schemeClr val="bg1"/>
          </a:solidFill>
        </p:grpSpPr>
        <p:sp>
          <p:nvSpPr>
            <p:cNvPr id="18" name="橢圓 17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9" name="圖片 1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1102" y="1203597"/>
              <a:ext cx="559499" cy="572821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556839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xit" presetSubtype="0" repeatCount="indefinite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知識王挑戰（選項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0" y="-20538"/>
            <a:ext cx="9144000" cy="483518"/>
          </a:xfrm>
          <a:prstGeom prst="rect">
            <a:avLst/>
          </a:prstGeom>
          <a:solidFill>
            <a:srgbClr val="005E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684213" y="51470"/>
            <a:ext cx="24476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 smtClean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小試身手</a:t>
            </a:r>
            <a:endParaRPr lang="zh-TW" altLang="en-US" b="1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2" name="圖片 11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622" y="0"/>
            <a:ext cx="414162" cy="414162"/>
          </a:xfrm>
          <a:prstGeom prst="rect">
            <a:avLst/>
          </a:prstGeom>
        </p:spPr>
      </p:pic>
      <p:sp>
        <p:nvSpPr>
          <p:cNvPr id="13" name="橢圓 12"/>
          <p:cNvSpPr/>
          <p:nvPr userDrawn="1"/>
        </p:nvSpPr>
        <p:spPr>
          <a:xfrm>
            <a:off x="8532366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4" name="橢圓 13"/>
          <p:cNvSpPr/>
          <p:nvPr userDrawn="1"/>
        </p:nvSpPr>
        <p:spPr>
          <a:xfrm>
            <a:off x="8676308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5" name="橢圓 14"/>
          <p:cNvSpPr/>
          <p:nvPr userDrawn="1"/>
        </p:nvSpPr>
        <p:spPr>
          <a:xfrm>
            <a:off x="8388350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cxnSp>
        <p:nvCxnSpPr>
          <p:cNvPr id="22" name="直線接點 21"/>
          <p:cNvCxnSpPr/>
          <p:nvPr userDrawn="1"/>
        </p:nvCxnSpPr>
        <p:spPr>
          <a:xfrm>
            <a:off x="35496" y="4515966"/>
            <a:ext cx="9108504" cy="0"/>
          </a:xfrm>
          <a:prstGeom prst="line">
            <a:avLst/>
          </a:prstGeom>
          <a:ln w="28575">
            <a:solidFill>
              <a:srgbClr val="F0F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群組 15"/>
          <p:cNvGrpSpPr/>
          <p:nvPr userDrawn="1"/>
        </p:nvGrpSpPr>
        <p:grpSpPr>
          <a:xfrm>
            <a:off x="404698" y="60672"/>
            <a:ext cx="350838" cy="350838"/>
            <a:chOff x="755576" y="1131590"/>
            <a:chExt cx="647998" cy="647998"/>
          </a:xfrm>
          <a:solidFill>
            <a:schemeClr val="bg1"/>
          </a:solidFill>
        </p:grpSpPr>
        <p:sp>
          <p:nvSpPr>
            <p:cNvPr id="17" name="橢圓 16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8" name="圖片 1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1102" y="1203597"/>
              <a:ext cx="559499" cy="572821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236224441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E4167-90E8-40EF-8A4E-329039BBC35F}" type="datetimeFigureOut">
              <a:rPr lang="zh-TW" altLang="en-US" smtClean="0"/>
              <a:t>2020/5/22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4556C-C9A4-428F-9F42-27C97E51BC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2654349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E4167-90E8-40EF-8A4E-329039BBC35F}" type="datetimeFigureOut">
              <a:rPr lang="zh-TW" altLang="en-US" smtClean="0"/>
              <a:t>2020/5/22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4556C-C9A4-428F-9F42-27C97E51BC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7307471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E4167-90E8-40EF-8A4E-329039BBC35F}" type="datetimeFigureOut">
              <a:rPr lang="zh-TW" altLang="en-US" smtClean="0"/>
              <a:t>2020/5/22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4556C-C9A4-428F-9F42-27C97E51BC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111480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E4167-90E8-40EF-8A4E-329039BBC35F}" type="datetimeFigureOut">
              <a:rPr lang="zh-TW" altLang="en-US" smtClean="0"/>
              <a:t>2020/5/22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4556C-C9A4-428F-9F42-27C97E51BC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7134122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E4167-90E8-40EF-8A4E-329039BBC35F}" type="datetimeFigureOut">
              <a:rPr lang="zh-TW" altLang="en-US" smtClean="0"/>
              <a:t>2020/5/22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4556C-C9A4-428F-9F42-27C97E51BC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1926129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E4167-90E8-40EF-8A4E-329039BBC35F}" type="datetimeFigureOut">
              <a:rPr lang="zh-TW" altLang="en-US" smtClean="0"/>
              <a:t>2020/5/22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4556C-C9A4-428F-9F42-27C97E51BC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3628563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E4167-90E8-40EF-8A4E-329039BBC35F}" type="datetimeFigureOut">
              <a:rPr lang="zh-TW" altLang="en-US" smtClean="0"/>
              <a:t>2020/5/22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4556C-C9A4-428F-9F42-27C97E51BC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7425541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E4167-90E8-40EF-8A4E-329039BBC35F}" type="datetimeFigureOut">
              <a:rPr lang="zh-TW" altLang="en-US" smtClean="0"/>
              <a:t>2020/5/22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4556C-C9A4-428F-9F42-27C97E51BC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514513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E4167-90E8-40EF-8A4E-329039BBC35F}" type="datetimeFigureOut">
              <a:rPr lang="zh-TW" altLang="en-US" smtClean="0"/>
              <a:t>2020/5/22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4556C-C9A4-428F-9F42-27C97E51BC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4225908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E4167-90E8-40EF-8A4E-329039BBC35F}" type="datetimeFigureOut">
              <a:rPr lang="zh-TW" altLang="en-US" smtClean="0"/>
              <a:t>2020/5/22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4556C-C9A4-428F-9F42-27C97E51BC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3144311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E4167-90E8-40EF-8A4E-329039BBC35F}" type="datetimeFigureOut">
              <a:rPr lang="zh-TW" altLang="en-US" smtClean="0"/>
              <a:t>2020/5/22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4556C-C9A4-428F-9F42-27C97E51BC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4936449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內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2F2F2">
              <a:alpha val="25098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/>
            <a:endParaRPr lang="zh-TW" altLang="en-US" sz="1400">
              <a:solidFill>
                <a:prstClr val="white"/>
              </a:solidFill>
            </a:endParaRPr>
          </a:p>
        </p:txBody>
      </p:sp>
      <p:pic>
        <p:nvPicPr>
          <p:cNvPr id="5" name="圖片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4662557"/>
            <a:ext cx="1086859" cy="373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56038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13" Type="http://schemas.openxmlformats.org/officeDocument/2006/relationships/slideLayout" Target="../slideLayouts/slideLayout32.xml"/><Relationship Id="rId18" Type="http://schemas.openxmlformats.org/officeDocument/2006/relationships/slideLayout" Target="../slideLayouts/slideLayout37.xml"/><Relationship Id="rId3" Type="http://schemas.openxmlformats.org/officeDocument/2006/relationships/slideLayout" Target="../slideLayouts/slideLayout22.xml"/><Relationship Id="rId21" Type="http://schemas.openxmlformats.org/officeDocument/2006/relationships/theme" Target="../theme/theme2.xml"/><Relationship Id="rId7" Type="http://schemas.openxmlformats.org/officeDocument/2006/relationships/slideLayout" Target="../slideLayouts/slideLayout26.xml"/><Relationship Id="rId12" Type="http://schemas.openxmlformats.org/officeDocument/2006/relationships/slideLayout" Target="../slideLayouts/slideLayout31.xml"/><Relationship Id="rId17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1.xml"/><Relationship Id="rId16" Type="http://schemas.openxmlformats.org/officeDocument/2006/relationships/slideLayout" Target="../slideLayouts/slideLayout35.xml"/><Relationship Id="rId20" Type="http://schemas.openxmlformats.org/officeDocument/2006/relationships/slideLayout" Target="../slideLayouts/slideLayout39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4.xml"/><Relationship Id="rId15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29.xml"/><Relationship Id="rId19" Type="http://schemas.openxmlformats.org/officeDocument/2006/relationships/slideLayout" Target="../slideLayouts/slideLayout38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Relationship Id="rId14" Type="http://schemas.openxmlformats.org/officeDocument/2006/relationships/slideLayout" Target="../slideLayouts/slideLayout3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51.xml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50.xml"/><Relationship Id="rId5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78ABD5-83DB-41B4-8A33-5772C7245BB3}" type="datetimeFigureOut">
              <a:rPr lang="zh-TW" altLang="en-US" smtClean="0"/>
              <a:pPr/>
              <a:t>2020/5/22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EB0C39-AEF1-483F-B092-53FA98637AF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525409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78ABD5-83DB-41B4-8A33-5772C7245BB3}" type="datetimeFigureOut">
              <a:rPr lang="zh-TW" altLang="en-US" smtClean="0"/>
              <a:pPr/>
              <a:t>2020/5/22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EB0C39-AEF1-483F-B092-53FA98637AF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92458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  <p:sldLayoutId id="2147483680" r:id="rId12"/>
    <p:sldLayoutId id="2147483681" r:id="rId13"/>
    <p:sldLayoutId id="2147483682" r:id="rId14"/>
    <p:sldLayoutId id="2147483683" r:id="rId15"/>
    <p:sldLayoutId id="2147483684" r:id="rId16"/>
    <p:sldLayoutId id="2147483685" r:id="rId17"/>
    <p:sldLayoutId id="2147483686" r:id="rId18"/>
    <p:sldLayoutId id="2147483687" r:id="rId19"/>
    <p:sldLayoutId id="2147483688" r:id="rId20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AE4167-90E8-40EF-8A4E-329039BBC35F}" type="datetimeFigureOut">
              <a:rPr lang="zh-TW" altLang="en-US" smtClean="0"/>
              <a:t>2020/5/22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34556C-C9A4-428F-9F42-27C97E51BC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151087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  <p:sldLayoutId id="2147483722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2.png"/><Relationship Id="rId7" Type="http://schemas.openxmlformats.org/officeDocument/2006/relationships/slide" Target="slide50.xml"/><Relationship Id="rId2" Type="http://schemas.openxmlformats.org/officeDocument/2006/relationships/slide" Target="slide9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10" Type="http://schemas.openxmlformats.org/officeDocument/2006/relationships/image" Target="../media/image21.png"/><Relationship Id="rId4" Type="http://schemas.openxmlformats.org/officeDocument/2006/relationships/slide" Target="slide14.xml"/><Relationship Id="rId9" Type="http://schemas.openxmlformats.org/officeDocument/2006/relationships/image" Target="../media/image2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ltn.tw/c4MY68u" TargetMode="Externa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hyperlink" Target="https://ltn.tw/DkQ4ueC" TargetMode="External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20.xml"/><Relationship Id="rId2" Type="http://schemas.openxmlformats.org/officeDocument/2006/relationships/slide" Target="slide17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3.png"/><Relationship Id="rId4" Type="http://schemas.openxmlformats.org/officeDocument/2006/relationships/slide" Target="slide2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hyperlink" Target="https://ltn.tw/9dIgcKB" TargetMode="External"/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5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Ch13&#24433;&#29255;-&#31038;&#26371;&#20303;&#23429;&#25078;&#20154;&#21253;&#21205;&#30059;&#65288;01&#65306;23&#65289;.mp4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9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Ch13&#24433;&#29255;-&#26519;&#21475;&#19990;&#22823;&#36939;&#36984;&#25163;&#26449;&#31038;&#26371;&#20303;&#23429;&#25307;&#31199;&#24433;&#29255;&#65288;04&#65306;17&#65289;.mp4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ltn.tw/X3RDGM7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4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hyperlink" Target="https://ltn.tw/hNKrdPk" TargetMode="External"/><Relationship Id="rId1" Type="http://schemas.openxmlformats.org/officeDocument/2006/relationships/slideLayout" Target="../slideLayouts/slideLayout1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ltn.tw/Ls8NAA3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4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" Target="slide38.xml"/><Relationship Id="rId2" Type="http://schemas.openxmlformats.org/officeDocument/2006/relationships/slide" Target="slide37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6.png"/><Relationship Id="rId4" Type="http://schemas.openxmlformats.org/officeDocument/2006/relationships/slide" Target="slide40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1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5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hyperlink" Target="Ch13&#24433;&#29255;-&#21152;&#29677;&#36027;&#21214;&#20445;&#12288;&#25171;&#24037;&#21069;&#20808;&#20102;&#35299;&#27402;&#30410;&#65288;01&#65306;23&#65289;.mp4" TargetMode="External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8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hyperlink" Target="https://ltn.tw/6Wz3wEQ" TargetMode="External"/><Relationship Id="rId1" Type="http://schemas.openxmlformats.org/officeDocument/2006/relationships/slideLayout" Target="../slideLayouts/slideLayout5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" Target="slide51.xml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8.xml"/><Relationship Id="rId6" Type="http://schemas.openxmlformats.org/officeDocument/2006/relationships/slide" Target="slide54.xml"/><Relationship Id="rId5" Type="http://schemas.openxmlformats.org/officeDocument/2006/relationships/slide" Target="slide52.xml"/><Relationship Id="rId4" Type="http://schemas.openxmlformats.org/officeDocument/2006/relationships/slide" Target="slide53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" Target="slide50.xml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9.xml"/><Relationship Id="rId5" Type="http://schemas.microsoft.com/office/2007/relationships/hdphoto" Target="../media/hdphoto3.wdp"/><Relationship Id="rId4" Type="http://schemas.openxmlformats.org/officeDocument/2006/relationships/image" Target="../media/image52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" Target="slide50.xml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9.xml"/><Relationship Id="rId5" Type="http://schemas.microsoft.com/office/2007/relationships/hdphoto" Target="../media/hdphoto3.wdp"/><Relationship Id="rId4" Type="http://schemas.openxmlformats.org/officeDocument/2006/relationships/image" Target="../media/image52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" Target="slide55.xml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9.xml"/><Relationship Id="rId5" Type="http://schemas.microsoft.com/office/2007/relationships/hdphoto" Target="../media/hdphoto3.wdp"/><Relationship Id="rId4" Type="http://schemas.openxmlformats.org/officeDocument/2006/relationships/image" Target="../media/image52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slide" Target="slide50.xml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9.xml"/><Relationship Id="rId5" Type="http://schemas.microsoft.com/office/2007/relationships/hdphoto" Target="../media/hdphoto3.wdp"/><Relationship Id="rId4" Type="http://schemas.openxmlformats.org/officeDocument/2006/relationships/image" Target="../media/image52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slide" Target="slide56.xml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8.xml"/><Relationship Id="rId6" Type="http://schemas.openxmlformats.org/officeDocument/2006/relationships/slide" Target="slide59.xml"/><Relationship Id="rId5" Type="http://schemas.openxmlformats.org/officeDocument/2006/relationships/slide" Target="slide57.xml"/><Relationship Id="rId4" Type="http://schemas.openxmlformats.org/officeDocument/2006/relationships/slide" Target="slide58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slide" Target="slide55.xml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9.xml"/><Relationship Id="rId5" Type="http://schemas.microsoft.com/office/2007/relationships/hdphoto" Target="../media/hdphoto3.wdp"/><Relationship Id="rId4" Type="http://schemas.openxmlformats.org/officeDocument/2006/relationships/image" Target="../media/image52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slide" Target="slide55.xml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9.xml"/><Relationship Id="rId5" Type="http://schemas.microsoft.com/office/2007/relationships/hdphoto" Target="../media/hdphoto3.wdp"/><Relationship Id="rId4" Type="http://schemas.openxmlformats.org/officeDocument/2006/relationships/image" Target="../media/image52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slide" Target="slide55.xml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9.xml"/><Relationship Id="rId5" Type="http://schemas.microsoft.com/office/2007/relationships/hdphoto" Target="../media/hdphoto3.wdp"/><Relationship Id="rId4" Type="http://schemas.openxmlformats.org/officeDocument/2006/relationships/image" Target="../media/image52.png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9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 rotWithShape="1">
          <a:blip r:embed="rId2"/>
          <a:srcRect l="4327" t="2432" r="7735"/>
          <a:stretch/>
        </p:blipFill>
        <p:spPr>
          <a:xfrm>
            <a:off x="323528" y="123478"/>
            <a:ext cx="8320918" cy="4878614"/>
          </a:xfrm>
          <a:prstGeom prst="roundRect">
            <a:avLst/>
          </a:prstGeom>
        </p:spPr>
      </p:pic>
      <p:sp>
        <p:nvSpPr>
          <p:cNvPr id="3" name="文字方塊 2"/>
          <p:cNvSpPr txBox="1"/>
          <p:nvPr/>
        </p:nvSpPr>
        <p:spPr>
          <a:xfrm>
            <a:off x="2267744" y="4516438"/>
            <a:ext cx="4536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滑動螢幕以解鎖</a:t>
            </a:r>
          </a:p>
        </p:txBody>
      </p:sp>
      <p:sp>
        <p:nvSpPr>
          <p:cNvPr id="4" name="文字方塊 3"/>
          <p:cNvSpPr txBox="1"/>
          <p:nvPr/>
        </p:nvSpPr>
        <p:spPr>
          <a:xfrm>
            <a:off x="1547664" y="987574"/>
            <a:ext cx="56166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5" name="圆角矩形 74"/>
          <p:cNvSpPr/>
          <p:nvPr/>
        </p:nvSpPr>
        <p:spPr>
          <a:xfrm>
            <a:off x="2267744" y="4155926"/>
            <a:ext cx="4573587" cy="346075"/>
          </a:xfrm>
          <a:prstGeom prst="roundRect">
            <a:avLst>
              <a:gd name="adj" fmla="val 50000"/>
            </a:avLst>
          </a:prstGeom>
          <a:solidFill>
            <a:srgbClr val="F2F2F2">
              <a:alpha val="52157"/>
            </a:srgbClr>
          </a:solidFill>
          <a:ln w="9525"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3" tIns="34288" rIns="68573" bIns="34288" anchor="ctr"/>
          <a:lstStyle/>
          <a:p>
            <a:pPr marL="0" marR="0" lvl="0" indent="0" algn="ctr" defTabSz="91430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5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6" name="群組 5"/>
          <p:cNvGrpSpPr/>
          <p:nvPr/>
        </p:nvGrpSpPr>
        <p:grpSpPr>
          <a:xfrm>
            <a:off x="2195735" y="4104456"/>
            <a:ext cx="792088" cy="1131590"/>
            <a:chOff x="2195735" y="3918418"/>
            <a:chExt cx="792088" cy="1131590"/>
          </a:xfrm>
        </p:grpSpPr>
        <p:sp>
          <p:nvSpPr>
            <p:cNvPr id="7" name="圓角矩形 6"/>
            <p:cNvSpPr/>
            <p:nvPr/>
          </p:nvSpPr>
          <p:spPr>
            <a:xfrm>
              <a:off x="2195735" y="3918418"/>
              <a:ext cx="768163" cy="59801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pic>
          <p:nvPicPr>
            <p:cNvPr id="8" name="圖片 7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6177"/>
            <a:stretch/>
          </p:blipFill>
          <p:spPr>
            <a:xfrm>
              <a:off x="2267744" y="4047430"/>
              <a:ext cx="720079" cy="1002578"/>
            </a:xfrm>
            <a:prstGeom prst="rect">
              <a:avLst/>
            </a:prstGeom>
          </p:spPr>
        </p:pic>
      </p:grpSp>
      <p:pic>
        <p:nvPicPr>
          <p:cNvPr id="9" name="圖片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5384" y="4486106"/>
            <a:ext cx="1086856" cy="373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7596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indefinite" accel="50000" decel="50000" autoRev="1" fill="hold" grpId="0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0118 3.08855E-6 L 0.04097 0.0030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39" y="15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0.04258 L 0.42778 -0.0398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389" y="1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/>
          <p:cNvSpPr txBox="1"/>
          <p:nvPr/>
        </p:nvSpPr>
        <p:spPr>
          <a:xfrm>
            <a:off x="3635896" y="4371950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滑動螢幕以解鎖</a:t>
            </a:r>
          </a:p>
        </p:txBody>
      </p:sp>
      <p:grpSp>
        <p:nvGrpSpPr>
          <p:cNvPr id="3" name="群組 2"/>
          <p:cNvGrpSpPr/>
          <p:nvPr/>
        </p:nvGrpSpPr>
        <p:grpSpPr>
          <a:xfrm>
            <a:off x="971600" y="4299942"/>
            <a:ext cx="720080" cy="576064"/>
            <a:chOff x="1115616" y="4299942"/>
            <a:chExt cx="720080" cy="576064"/>
          </a:xfrm>
        </p:grpSpPr>
        <p:sp>
          <p:nvSpPr>
            <p:cNvPr id="4" name="圓角矩形 3"/>
            <p:cNvSpPr/>
            <p:nvPr/>
          </p:nvSpPr>
          <p:spPr>
            <a:xfrm>
              <a:off x="1115616" y="4299942"/>
              <a:ext cx="720080" cy="576064"/>
            </a:xfrm>
            <a:prstGeom prst="round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5" name="圓角矩形 4"/>
            <p:cNvSpPr/>
            <p:nvPr/>
          </p:nvSpPr>
          <p:spPr>
            <a:xfrm>
              <a:off x="1187624" y="4371950"/>
              <a:ext cx="555490" cy="432048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" name="群組 5"/>
            <p:cNvGrpSpPr/>
            <p:nvPr/>
          </p:nvGrpSpPr>
          <p:grpSpPr>
            <a:xfrm>
              <a:off x="1278632" y="4443958"/>
              <a:ext cx="360040" cy="296416"/>
              <a:chOff x="1331640" y="4443958"/>
              <a:chExt cx="360040" cy="296416"/>
            </a:xfrm>
          </p:grpSpPr>
          <p:cxnSp>
            <p:nvCxnSpPr>
              <p:cNvPr id="7" name="直線接點 6"/>
              <p:cNvCxnSpPr/>
              <p:nvPr/>
            </p:nvCxnSpPr>
            <p:spPr>
              <a:xfrm>
                <a:off x="1331640" y="4443958"/>
                <a:ext cx="72008" cy="144016"/>
              </a:xfrm>
              <a:prstGeom prst="line">
                <a:avLst/>
              </a:prstGeom>
              <a:ln w="38100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直線接點 7"/>
              <p:cNvCxnSpPr/>
              <p:nvPr/>
            </p:nvCxnSpPr>
            <p:spPr>
              <a:xfrm>
                <a:off x="1619672" y="4596358"/>
                <a:ext cx="72008" cy="144016"/>
              </a:xfrm>
              <a:prstGeom prst="line">
                <a:avLst/>
              </a:prstGeom>
              <a:ln w="38100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直線接點 8"/>
              <p:cNvCxnSpPr/>
              <p:nvPr/>
            </p:nvCxnSpPr>
            <p:spPr>
              <a:xfrm flipH="1">
                <a:off x="1619672" y="4443958"/>
                <a:ext cx="72008" cy="144016"/>
              </a:xfrm>
              <a:prstGeom prst="line">
                <a:avLst/>
              </a:prstGeom>
              <a:ln w="38100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直線接點 9"/>
              <p:cNvCxnSpPr/>
              <p:nvPr/>
            </p:nvCxnSpPr>
            <p:spPr>
              <a:xfrm flipH="1">
                <a:off x="1331640" y="4587974"/>
                <a:ext cx="72008" cy="144016"/>
              </a:xfrm>
              <a:prstGeom prst="line">
                <a:avLst/>
              </a:prstGeom>
              <a:ln w="38100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直線接點 10"/>
              <p:cNvCxnSpPr/>
              <p:nvPr/>
            </p:nvCxnSpPr>
            <p:spPr>
              <a:xfrm>
                <a:off x="1403648" y="4587974"/>
                <a:ext cx="216024" cy="0"/>
              </a:xfrm>
              <a:prstGeom prst="line">
                <a:avLst/>
              </a:prstGeom>
              <a:ln w="38100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2" name="圓角矩形 11"/>
          <p:cNvSpPr/>
          <p:nvPr/>
        </p:nvSpPr>
        <p:spPr>
          <a:xfrm>
            <a:off x="323528" y="195486"/>
            <a:ext cx="8352928" cy="4752528"/>
          </a:xfrm>
          <a:prstGeom prst="roundRect">
            <a:avLst/>
          </a:prstGeom>
          <a:gradFill flip="none" rotWithShape="1">
            <a:gsLst>
              <a:gs pos="0">
                <a:srgbClr val="6A7EEA"/>
              </a:gs>
              <a:gs pos="100000">
                <a:srgbClr val="764BA2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3" name="文字方塊 12"/>
          <p:cNvSpPr txBox="1"/>
          <p:nvPr/>
        </p:nvSpPr>
        <p:spPr>
          <a:xfrm>
            <a:off x="971599" y="691406"/>
            <a:ext cx="6913513" cy="175432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sz="5400" b="1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第</a:t>
            </a:r>
            <a:r>
              <a:rPr lang="en-US" altLang="zh-TW" sz="5400" b="1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13</a:t>
            </a:r>
            <a:r>
              <a:rPr lang="zh-TW" altLang="en-US" sz="5400" b="1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章</a:t>
            </a:r>
          </a:p>
          <a:p>
            <a:r>
              <a:rPr lang="zh-TW" altLang="en-US" sz="5400" b="1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社會安全</a:t>
            </a:r>
          </a:p>
        </p:txBody>
      </p:sp>
      <p:sp>
        <p:nvSpPr>
          <p:cNvPr id="14" name="矩形 13"/>
          <p:cNvSpPr/>
          <p:nvPr/>
        </p:nvSpPr>
        <p:spPr>
          <a:xfrm>
            <a:off x="971600" y="2643758"/>
            <a:ext cx="6912768" cy="5760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2800" b="1" dirty="0" err="1">
                <a:solidFill>
                  <a:srgbClr val="FF495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L</a:t>
            </a:r>
            <a:r>
              <a:rPr lang="en-US" altLang="zh-TW" sz="2800" b="1" dirty="0" err="1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u</a:t>
            </a:r>
            <a:r>
              <a:rPr lang="en-US" altLang="zh-TW" sz="2800" b="1" dirty="0" err="1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n</a:t>
            </a:r>
            <a:r>
              <a:rPr lang="en-US" altLang="zh-TW" sz="2800" b="1" dirty="0" err="1">
                <a:solidFill>
                  <a:srgbClr val="F6808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g</a:t>
            </a:r>
            <a:r>
              <a:rPr lang="en-US" altLang="zh-TW" sz="2800" b="1" dirty="0" err="1">
                <a:solidFill>
                  <a:srgbClr val="3DDC97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t</a:t>
            </a:r>
            <a:r>
              <a:rPr lang="en-US" altLang="zh-TW" sz="2800" b="1" dirty="0" err="1">
                <a:solidFill>
                  <a:srgbClr val="FF495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e</a:t>
            </a:r>
            <a:r>
              <a:rPr lang="en-US" altLang="zh-TW" sz="2800" b="1" dirty="0" err="1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n</a:t>
            </a:r>
            <a:r>
              <a:rPr lang="en-US" altLang="zh-TW" sz="2800" b="1" dirty="0" err="1">
                <a:solidFill>
                  <a:srgbClr val="F6808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g</a:t>
            </a:r>
            <a:r>
              <a:rPr lang="zh-TW" altLang="en-US" sz="2800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　</a:t>
            </a:r>
            <a:r>
              <a:rPr lang="zh-TW" altLang="en-US" sz="27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要幸福喔！建構更好的臺灣？</a:t>
            </a:r>
            <a:endParaRPr lang="en-US" altLang="zh-TW" sz="2700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15" name="群組 14"/>
          <p:cNvGrpSpPr/>
          <p:nvPr/>
        </p:nvGrpSpPr>
        <p:grpSpPr>
          <a:xfrm>
            <a:off x="7452320" y="2715766"/>
            <a:ext cx="339278" cy="458809"/>
            <a:chOff x="10563304" y="487047"/>
            <a:chExt cx="1235693" cy="1671041"/>
          </a:xfrm>
        </p:grpSpPr>
        <p:grpSp>
          <p:nvGrpSpPr>
            <p:cNvPr id="16" name="群組 15"/>
            <p:cNvGrpSpPr/>
            <p:nvPr/>
          </p:nvGrpSpPr>
          <p:grpSpPr>
            <a:xfrm>
              <a:off x="10563304" y="487047"/>
              <a:ext cx="1235693" cy="1671041"/>
              <a:chOff x="8779348" y="1446785"/>
              <a:chExt cx="1467385" cy="1984365"/>
            </a:xfrm>
          </p:grpSpPr>
          <p:grpSp>
            <p:nvGrpSpPr>
              <p:cNvPr id="18" name="群組 17"/>
              <p:cNvGrpSpPr/>
              <p:nvPr/>
            </p:nvGrpSpPr>
            <p:grpSpPr>
              <a:xfrm>
                <a:off x="8779348" y="1446785"/>
                <a:ext cx="1467385" cy="1984365"/>
                <a:chOff x="9923059" y="1064254"/>
                <a:chExt cx="587412" cy="794364"/>
              </a:xfrm>
            </p:grpSpPr>
            <p:sp>
              <p:nvSpPr>
                <p:cNvPr id="20" name="圓角矩形 19"/>
                <p:cNvSpPr/>
                <p:nvPr/>
              </p:nvSpPr>
              <p:spPr>
                <a:xfrm>
                  <a:off x="10080467" y="1113370"/>
                  <a:ext cx="288032" cy="504056"/>
                </a:xfrm>
                <a:prstGeom prst="roundRect">
                  <a:avLst/>
                </a:prstGeom>
                <a:solidFill>
                  <a:srgbClr val="256E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1" name="弧形 20"/>
                <p:cNvSpPr/>
                <p:nvPr/>
              </p:nvSpPr>
              <p:spPr>
                <a:xfrm rot="19778102" flipH="1" flipV="1">
                  <a:off x="9923059" y="1064254"/>
                  <a:ext cx="587412" cy="676634"/>
                </a:xfrm>
                <a:prstGeom prst="arc">
                  <a:avLst>
                    <a:gd name="adj1" fmla="val 13548233"/>
                    <a:gd name="adj2" fmla="val 718510"/>
                  </a:avLst>
                </a:prstGeom>
                <a:ln w="28575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>
                    <a:solidFill>
                      <a:prstClr val="black"/>
                    </a:solidFill>
                  </a:endParaRPr>
                </a:p>
              </p:txBody>
            </p:sp>
            <p:cxnSp>
              <p:nvCxnSpPr>
                <p:cNvPr id="22" name="直線接點 21"/>
                <p:cNvCxnSpPr/>
                <p:nvPr/>
              </p:nvCxnSpPr>
              <p:spPr>
                <a:xfrm>
                  <a:off x="10219720" y="1737009"/>
                  <a:ext cx="0" cy="121609"/>
                </a:xfrm>
                <a:prstGeom prst="line">
                  <a:avLst/>
                </a:prstGeom>
                <a:ln w="28575">
                  <a:solidFill>
                    <a:srgbClr val="00B05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9" name="橢圓 18"/>
              <p:cNvSpPr/>
              <p:nvPr/>
            </p:nvSpPr>
            <p:spPr>
              <a:xfrm>
                <a:off x="9189513" y="1452433"/>
                <a:ext cx="684075" cy="304034"/>
              </a:xfrm>
              <a:prstGeom prst="ellipse">
                <a:avLst/>
              </a:prstGeom>
              <a:solidFill>
                <a:srgbClr val="256E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17" name="橢圓 16"/>
            <p:cNvSpPr/>
            <p:nvPr/>
          </p:nvSpPr>
          <p:spPr>
            <a:xfrm>
              <a:off x="10908704" y="1451626"/>
              <a:ext cx="576063" cy="256028"/>
            </a:xfrm>
            <a:prstGeom prst="ellipse">
              <a:avLst/>
            </a:prstGeom>
            <a:solidFill>
              <a:srgbClr val="256E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cxnSp>
        <p:nvCxnSpPr>
          <p:cNvPr id="23" name="直線接點 22"/>
          <p:cNvCxnSpPr/>
          <p:nvPr/>
        </p:nvCxnSpPr>
        <p:spPr>
          <a:xfrm>
            <a:off x="2843808" y="2787774"/>
            <a:ext cx="0" cy="28803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群組 23"/>
          <p:cNvGrpSpPr/>
          <p:nvPr/>
        </p:nvGrpSpPr>
        <p:grpSpPr>
          <a:xfrm>
            <a:off x="971600" y="3507854"/>
            <a:ext cx="1224137" cy="1406004"/>
            <a:chOff x="971600" y="3507854"/>
            <a:chExt cx="1224137" cy="1406004"/>
          </a:xfrm>
        </p:grpSpPr>
        <p:grpSp>
          <p:nvGrpSpPr>
            <p:cNvPr id="25" name="群組 24"/>
            <p:cNvGrpSpPr/>
            <p:nvPr/>
          </p:nvGrpSpPr>
          <p:grpSpPr>
            <a:xfrm>
              <a:off x="971601" y="3507854"/>
              <a:ext cx="1224136" cy="1008112"/>
              <a:chOff x="1115617" y="4299942"/>
              <a:chExt cx="699506" cy="576064"/>
            </a:xfrm>
          </p:grpSpPr>
          <p:sp>
            <p:nvSpPr>
              <p:cNvPr id="27" name="圓角矩形 26">
                <a:hlinkClick r:id="rId2" action="ppaction://hlinksldjump"/>
              </p:cNvPr>
              <p:cNvSpPr/>
              <p:nvPr/>
            </p:nvSpPr>
            <p:spPr>
              <a:xfrm>
                <a:off x="1115617" y="4299942"/>
                <a:ext cx="699506" cy="576064"/>
              </a:xfrm>
              <a:prstGeom prst="round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28" name="圓角矩形 27">
                <a:hlinkClick r:id="rId2" action="ppaction://hlinksldjump"/>
              </p:cNvPr>
              <p:cNvSpPr/>
              <p:nvPr/>
            </p:nvSpPr>
            <p:spPr>
              <a:xfrm>
                <a:off x="1187624" y="4371950"/>
                <a:ext cx="555490" cy="432048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grpSp>
            <p:nvGrpSpPr>
              <p:cNvPr id="29" name="群組 28"/>
              <p:cNvGrpSpPr/>
              <p:nvPr/>
            </p:nvGrpSpPr>
            <p:grpSpPr>
              <a:xfrm>
                <a:off x="1278632" y="4443958"/>
                <a:ext cx="360040" cy="288032"/>
                <a:chOff x="1331640" y="4443958"/>
                <a:chExt cx="360040" cy="288032"/>
              </a:xfrm>
            </p:grpSpPr>
            <p:cxnSp>
              <p:nvCxnSpPr>
                <p:cNvPr id="30" name="直線接點 29"/>
                <p:cNvCxnSpPr/>
                <p:nvPr/>
              </p:nvCxnSpPr>
              <p:spPr>
                <a:xfrm>
                  <a:off x="1331640" y="4443958"/>
                  <a:ext cx="72008" cy="144016"/>
                </a:xfrm>
                <a:prstGeom prst="line">
                  <a:avLst/>
                </a:prstGeom>
                <a:ln w="38100"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直線接點 30"/>
                <p:cNvCxnSpPr/>
                <p:nvPr/>
              </p:nvCxnSpPr>
              <p:spPr>
                <a:xfrm>
                  <a:off x="1619672" y="4587974"/>
                  <a:ext cx="72008" cy="144016"/>
                </a:xfrm>
                <a:prstGeom prst="line">
                  <a:avLst/>
                </a:prstGeom>
                <a:ln w="38100"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直線接點 31"/>
                <p:cNvCxnSpPr/>
                <p:nvPr/>
              </p:nvCxnSpPr>
              <p:spPr>
                <a:xfrm flipH="1">
                  <a:off x="1619672" y="4443958"/>
                  <a:ext cx="72008" cy="144016"/>
                </a:xfrm>
                <a:prstGeom prst="line">
                  <a:avLst/>
                </a:prstGeom>
                <a:ln w="38100"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直線接點 32"/>
                <p:cNvCxnSpPr/>
                <p:nvPr/>
              </p:nvCxnSpPr>
              <p:spPr>
                <a:xfrm flipH="1">
                  <a:off x="1331640" y="4587974"/>
                  <a:ext cx="72008" cy="144016"/>
                </a:xfrm>
                <a:prstGeom prst="line">
                  <a:avLst/>
                </a:prstGeom>
                <a:ln w="38100"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" name="直線接點 33"/>
                <p:cNvCxnSpPr/>
                <p:nvPr/>
              </p:nvCxnSpPr>
              <p:spPr>
                <a:xfrm>
                  <a:off x="1403648" y="4587974"/>
                  <a:ext cx="216024" cy="0"/>
                </a:xfrm>
                <a:prstGeom prst="line">
                  <a:avLst/>
                </a:prstGeom>
                <a:ln w="38100"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pic>
          <p:nvPicPr>
            <p:cNvPr id="26" name="Picture 5">
              <a:hlinkClick r:id="rId2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1600" y="4443958"/>
              <a:ext cx="1182687" cy="4699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35" name="群組 34"/>
          <p:cNvGrpSpPr/>
          <p:nvPr/>
        </p:nvGrpSpPr>
        <p:grpSpPr>
          <a:xfrm>
            <a:off x="2654872" y="3472516"/>
            <a:ext cx="1358900" cy="1441342"/>
            <a:chOff x="2654872" y="3472516"/>
            <a:chExt cx="1358900" cy="1441342"/>
          </a:xfrm>
        </p:grpSpPr>
        <p:pic>
          <p:nvPicPr>
            <p:cNvPr id="36" name="Picture 4">
              <a:hlinkClick r:id="rId4" action="ppaction://hlinksldjump"/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12"/>
            <a:stretch/>
          </p:blipFill>
          <p:spPr bwMode="auto">
            <a:xfrm>
              <a:off x="2654872" y="3472516"/>
              <a:ext cx="1358900" cy="143963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7" name="Picture 7">
              <a:hlinkClick r:id="rId4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41241" y="4443958"/>
              <a:ext cx="1182687" cy="4699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38" name="群組 37"/>
          <p:cNvGrpSpPr/>
          <p:nvPr/>
        </p:nvGrpSpPr>
        <p:grpSpPr>
          <a:xfrm>
            <a:off x="4532039" y="3507854"/>
            <a:ext cx="1408113" cy="1406004"/>
            <a:chOff x="4532039" y="3507854"/>
            <a:chExt cx="1408113" cy="1406004"/>
          </a:xfrm>
        </p:grpSpPr>
        <p:grpSp>
          <p:nvGrpSpPr>
            <p:cNvPr id="39" name="群組 38"/>
            <p:cNvGrpSpPr/>
            <p:nvPr/>
          </p:nvGrpSpPr>
          <p:grpSpPr>
            <a:xfrm>
              <a:off x="4616923" y="3507854"/>
              <a:ext cx="1224136" cy="1008112"/>
              <a:chOff x="4424901" y="3507854"/>
              <a:chExt cx="1224136" cy="1008112"/>
            </a:xfrm>
          </p:grpSpPr>
          <p:sp>
            <p:nvSpPr>
              <p:cNvPr id="41" name="圓角矩形 40">
                <a:hlinkClick r:id="rId7" action="ppaction://hlinksldjump"/>
              </p:cNvPr>
              <p:cNvSpPr/>
              <p:nvPr/>
            </p:nvSpPr>
            <p:spPr>
              <a:xfrm>
                <a:off x="4424901" y="3507854"/>
                <a:ext cx="1224136" cy="1008112"/>
              </a:xfrm>
              <a:prstGeom prst="roundRect">
                <a:avLst/>
              </a:prstGeom>
              <a:solidFill>
                <a:srgbClr val="4286F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pic>
            <p:nvPicPr>
              <p:cNvPr id="42" name="圖片 41">
                <a:hlinkClick r:id="rId7" action="ppaction://hlinksldjump"/>
              </p:cNvPr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481562" y="3507854"/>
                <a:ext cx="951267" cy="973917"/>
              </a:xfrm>
              <a:prstGeom prst="rect">
                <a:avLst/>
              </a:prstGeom>
            </p:spPr>
          </p:pic>
        </p:grpSp>
        <p:pic>
          <p:nvPicPr>
            <p:cNvPr id="40" name="Picture 8">
              <a:hlinkClick r:id="rId7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32039" y="4443958"/>
              <a:ext cx="1408113" cy="4699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43" name="圖片 4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5384" y="4486106"/>
            <a:ext cx="1086856" cy="373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3001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xit" presetSubtype="0" repeatCount="indefinite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內容版面配置區 6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zh-TW" altLang="en-US" dirty="0" smtClean="0"/>
              <a:t>披薩</a:t>
            </a:r>
            <a:r>
              <a:rPr lang="zh-TW" altLang="en-US" dirty="0"/>
              <a:t>的滋味</a:t>
            </a:r>
          </a:p>
        </p:txBody>
      </p:sp>
      <p:sp>
        <p:nvSpPr>
          <p:cNvPr id="6" name="文字版面配置區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0" name="矩形 9">
            <a:hlinkClick r:id="rId2"/>
          </p:cNvPr>
          <p:cNvSpPr/>
          <p:nvPr/>
        </p:nvSpPr>
        <p:spPr>
          <a:xfrm>
            <a:off x="612000" y="1839600"/>
            <a:ext cx="7632408" cy="2849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grpSp>
        <p:nvGrpSpPr>
          <p:cNvPr id="11" name="群組 10"/>
          <p:cNvGrpSpPr/>
          <p:nvPr/>
        </p:nvGrpSpPr>
        <p:grpSpPr>
          <a:xfrm>
            <a:off x="3968999" y="2643758"/>
            <a:ext cx="917970" cy="865803"/>
            <a:chOff x="6948264" y="2787774"/>
            <a:chExt cx="648072" cy="648072"/>
          </a:xfrm>
        </p:grpSpPr>
        <p:sp>
          <p:nvSpPr>
            <p:cNvPr id="12" name="橢圓 11">
              <a:hlinkClick r:id="rId2"/>
            </p:cNvPr>
            <p:cNvSpPr/>
            <p:nvPr/>
          </p:nvSpPr>
          <p:spPr>
            <a:xfrm>
              <a:off x="6948264" y="2787774"/>
              <a:ext cx="648072" cy="64807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sp>
          <p:nvSpPr>
            <p:cNvPr id="13" name="等腰三角形 12">
              <a:hlinkClick r:id="rId2"/>
            </p:cNvPr>
            <p:cNvSpPr/>
            <p:nvPr/>
          </p:nvSpPr>
          <p:spPr>
            <a:xfrm rot="5400000">
              <a:off x="7128144" y="2931790"/>
              <a:ext cx="360040" cy="360040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</p:grpSp>
      <p:sp>
        <p:nvSpPr>
          <p:cNvPr id="14" name="文字方塊 13"/>
          <p:cNvSpPr txBox="1"/>
          <p:nvPr/>
        </p:nvSpPr>
        <p:spPr>
          <a:xfrm>
            <a:off x="868386" y="4227934"/>
            <a:ext cx="71599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＃影片名稱</a:t>
            </a:r>
            <a:r>
              <a:rPr kumimoji="0" lang="zh-TW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：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披薩的</a:t>
            </a:r>
            <a:r>
              <a:rPr kumimoji="0" lang="zh-TW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滋味</a:t>
            </a:r>
            <a:r>
              <a:rPr kumimoji="0" lang="en-US" altLang="zh-TW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(02:05)</a:t>
            </a:r>
            <a:endParaRPr kumimoji="0" lang="en-US" altLang="zh-TW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＃影片來源</a:t>
            </a:r>
            <a:r>
              <a:rPr kumimoji="0" lang="zh-TW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：</a:t>
            </a:r>
            <a:r>
              <a:rPr kumimoji="0" lang="en-US" altLang="zh-TW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twfoxmovies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5" name="文字方塊 4"/>
          <p:cNvSpPr txBox="1"/>
          <p:nvPr/>
        </p:nvSpPr>
        <p:spPr>
          <a:xfrm>
            <a:off x="3419872" y="3564165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（需有網路環境）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56205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1"/>
          <p:cNvGrpSpPr/>
          <p:nvPr/>
        </p:nvGrpSpPr>
        <p:grpSpPr>
          <a:xfrm>
            <a:off x="539552" y="1059681"/>
            <a:ext cx="863996" cy="863997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3" name="橢圓 2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5EA4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7091" y="1203598"/>
              <a:ext cx="547523" cy="572822"/>
            </a:xfrm>
            <a:prstGeom prst="ellipse">
              <a:avLst/>
            </a:prstGeom>
            <a:grpFill/>
          </p:spPr>
        </p:pic>
      </p:grpSp>
      <p:sp>
        <p:nvSpPr>
          <p:cNvPr id="5" name="圓角矩形圖說文字 4"/>
          <p:cNvSpPr/>
          <p:nvPr/>
        </p:nvSpPr>
        <p:spPr>
          <a:xfrm>
            <a:off x="1619672" y="915566"/>
            <a:ext cx="5688632" cy="3240360"/>
          </a:xfrm>
          <a:prstGeom prst="wedgeRoundRectCallout">
            <a:avLst>
              <a:gd name="adj1" fmla="val -53781"/>
              <a:gd name="adj2" fmla="val -33833"/>
              <a:gd name="adj3" fmla="val 16667"/>
            </a:avLst>
          </a:prstGeom>
          <a:solidFill>
            <a:srgbClr val="A6C1EE">
              <a:alpha val="6784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kumimoji="0" lang="zh-TW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披薩</a:t>
            </a: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的</a:t>
            </a:r>
            <a:r>
              <a:rPr kumimoji="0" lang="zh-TW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滋味</a:t>
            </a:r>
            <a:r>
              <a:rPr kumimoji="0" lang="en-US" altLang="zh-TW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  <a:endParaRPr kumimoji="0" lang="en-US" altLang="zh-TW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just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大鳥蛋跟小鳥蛋是一對住在印度貧民窟的兄弟，父親坐牢，母親因付不出高額的律師費用，貧民窟的區域立委也只想收錢不做事，母親只能拼命的工作，卻僅能負擔微薄的車馬費去</a:t>
            </a:r>
            <a:r>
              <a:rPr kumimoji="0" lang="zh-TW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探監</a:t>
            </a:r>
            <a:r>
              <a:rPr kumimoji="0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。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3435846"/>
            <a:ext cx="792163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14168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1"/>
          <p:cNvGrpSpPr/>
          <p:nvPr/>
        </p:nvGrpSpPr>
        <p:grpSpPr>
          <a:xfrm>
            <a:off x="539552" y="1059681"/>
            <a:ext cx="863996" cy="863997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3" name="橢圓 2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5EA4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7091" y="1203598"/>
              <a:ext cx="547523" cy="572822"/>
            </a:xfrm>
            <a:prstGeom prst="ellipse">
              <a:avLst/>
            </a:prstGeom>
            <a:grpFill/>
          </p:spPr>
        </p:pic>
      </p:grpSp>
      <p:sp>
        <p:nvSpPr>
          <p:cNvPr id="5" name="圓角矩形圖說文字 4"/>
          <p:cNvSpPr/>
          <p:nvPr/>
        </p:nvSpPr>
        <p:spPr>
          <a:xfrm>
            <a:off x="1619672" y="915566"/>
            <a:ext cx="5688632" cy="2520280"/>
          </a:xfrm>
          <a:prstGeom prst="wedgeRoundRectCallout">
            <a:avLst>
              <a:gd name="adj1" fmla="val -53781"/>
              <a:gd name="adj2" fmla="val -33833"/>
              <a:gd name="adj3" fmla="val 16667"/>
            </a:avLst>
          </a:prstGeom>
          <a:solidFill>
            <a:srgbClr val="A6C1EE">
              <a:alpha val="6784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再</a:t>
            </a:r>
            <a:r>
              <a:rPr kumimoji="0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努力的工作，孩子的學費、奶奶過世的火葬費都付不起，兄弟倆只能輟學在家靠撿運煤火車所掉落的煤礦維生，成天穿破爛的衣服，與垃圾為伍。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3435846"/>
            <a:ext cx="792163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55507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1"/>
          <p:cNvGrpSpPr/>
          <p:nvPr/>
        </p:nvGrpSpPr>
        <p:grpSpPr>
          <a:xfrm>
            <a:off x="539552" y="1059681"/>
            <a:ext cx="863996" cy="863997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3" name="橢圓 2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5EA4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7091" y="1203598"/>
              <a:ext cx="547523" cy="572822"/>
            </a:xfrm>
            <a:prstGeom prst="ellipse">
              <a:avLst/>
            </a:prstGeom>
            <a:grpFill/>
          </p:spPr>
        </p:pic>
      </p:grpSp>
      <p:sp>
        <p:nvSpPr>
          <p:cNvPr id="5" name="圓角矩形圖說文字 4"/>
          <p:cNvSpPr/>
          <p:nvPr/>
        </p:nvSpPr>
        <p:spPr>
          <a:xfrm>
            <a:off x="1619672" y="915566"/>
            <a:ext cx="5688632" cy="2952328"/>
          </a:xfrm>
          <a:prstGeom prst="wedgeRoundRectCallout">
            <a:avLst>
              <a:gd name="adj1" fmla="val -53781"/>
              <a:gd name="adj2" fmla="val -33833"/>
              <a:gd name="adj3" fmla="val 16667"/>
            </a:avLst>
          </a:prstGeom>
          <a:solidFill>
            <a:srgbClr val="A6C1EE">
              <a:alpha val="6784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有一天，貧民窟的隔壁開了間披薩店，請了當紅的藝人做宣傳，全球化的食物來到了印度，吸引人們的目光，兩兄弟也好想要嘗嘗披薩的滋味，</a:t>
            </a:r>
            <a:r>
              <a:rPr kumimoji="0" lang="zh-TW" altLang="en-US" sz="2800" b="0" i="0" u="none" strike="noStrike" kern="1200" cap="none" spc="-1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為了想吃披薩，用了各種手段去賺取小額的</a:t>
            </a:r>
            <a:r>
              <a:rPr kumimoji="0" lang="zh-TW" altLang="en-US" sz="2800" b="0" i="0" u="none" strike="noStrike" kern="1200" cap="none" spc="-15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零錢。</a:t>
            </a:r>
            <a:endParaRPr kumimoji="0" lang="zh-TW" altLang="en-US" sz="2800" b="0" i="0" u="none" strike="noStrike" kern="1200" cap="none" spc="-15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229" y="3435846"/>
            <a:ext cx="792163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12774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1"/>
          <p:cNvGrpSpPr/>
          <p:nvPr/>
        </p:nvGrpSpPr>
        <p:grpSpPr>
          <a:xfrm>
            <a:off x="539552" y="1059681"/>
            <a:ext cx="863996" cy="863997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3" name="橢圓 2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5EA4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7091" y="1203598"/>
              <a:ext cx="547523" cy="572822"/>
            </a:xfrm>
            <a:prstGeom prst="ellipse">
              <a:avLst/>
            </a:prstGeom>
            <a:grpFill/>
          </p:spPr>
        </p:pic>
      </p:grpSp>
      <p:sp>
        <p:nvSpPr>
          <p:cNvPr id="5" name="圓角矩形圖說文字 4"/>
          <p:cNvSpPr/>
          <p:nvPr/>
        </p:nvSpPr>
        <p:spPr>
          <a:xfrm>
            <a:off x="1619672" y="915566"/>
            <a:ext cx="5688632" cy="3240360"/>
          </a:xfrm>
          <a:prstGeom prst="wedgeRoundRectCallout">
            <a:avLst>
              <a:gd name="adj1" fmla="val -53781"/>
              <a:gd name="adj2" fmla="val -33833"/>
              <a:gd name="adj3" fmla="val 16667"/>
            </a:avLst>
          </a:prstGeom>
          <a:solidFill>
            <a:srgbClr val="A6C1EE">
              <a:alpha val="6784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0" i="0" u="none" strike="noStrike" kern="1200" cap="none" spc="-15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在</a:t>
            </a:r>
            <a:r>
              <a:rPr kumimoji="0" lang="zh-TW" altLang="en-US" sz="2800" b="0" i="0" u="none" strike="noStrike" kern="1200" cap="none" spc="-1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好不容易存夠了錢才發現，沒有穿新衣服是無法進入披薩店；為了要有新衣服，更努力的工作，卻在擁有了新衣服後才發現，貧民窟的孩子註定無法翻身，即便穿了新衣服，仍然被披薩店店長的一</a:t>
            </a:r>
            <a:r>
              <a:rPr kumimoji="0" lang="zh-TW" altLang="en-US" sz="2800" b="0" i="0" u="none" strike="noStrike" kern="1200" cap="none" spc="-15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巴掌</a:t>
            </a:r>
            <a:r>
              <a:rPr kumimoji="0" lang="zh-TW" altLang="en-US" sz="2800" b="0" i="0" u="none" strike="noStrike" kern="1200" cap="none" spc="-1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打碎了兄弟倆的披薩夢。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229" y="3435846"/>
            <a:ext cx="792163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73130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圓角矩形圖說文字 6"/>
          <p:cNvSpPr/>
          <p:nvPr/>
        </p:nvSpPr>
        <p:spPr>
          <a:xfrm>
            <a:off x="2843808" y="1021730"/>
            <a:ext cx="5292676" cy="1189980"/>
          </a:xfrm>
          <a:prstGeom prst="wedgeRoundRectCallout">
            <a:avLst>
              <a:gd name="adj1" fmla="val 57750"/>
              <a:gd name="adj2" fmla="val -26223"/>
              <a:gd name="adj3" fmla="val 16667"/>
            </a:avLst>
          </a:prstGeom>
          <a:solidFill>
            <a:srgbClr val="FFC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在印度有貧民窟，臺灣有嗎？</a:t>
            </a:r>
            <a:endParaRPr kumimoji="0" lang="en-US" altLang="zh-TW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我們要怎麼幫助這些人呢？</a:t>
            </a:r>
            <a:endParaRPr kumimoji="0" lang="en-US" altLang="zh-TW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629" y="1813818"/>
            <a:ext cx="792163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62302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字版面配置區 6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599"/>
            <a:ext cx="7704416" cy="2914963"/>
          </a:xfrm>
        </p:spPr>
        <p:txBody>
          <a:bodyPr/>
          <a:lstStyle/>
          <a:p>
            <a:pPr algn="just"/>
            <a:r>
              <a:rPr lang="zh-TW" altLang="en-US" dirty="0" smtClean="0"/>
              <a:t>幸福的聖誕節，家家戶戶享受著天倫之樂，但是，在風雪交加的路邊，卻有個賣火柴的小女孩，名叫妮娜，她打著哆嗦、寒冷的身體不斷發抖，如果沒有賣完火柴，回家會被爸爸毒打一頓，妮娜沒有愛她的親人，只有一堆火柴；</a:t>
            </a:r>
            <a:endParaRPr lang="zh-TW" altLang="en-US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zh-TW" altLang="en-US" smtClean="0"/>
              <a:t>賣火柴的小女孩</a:t>
            </a: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021284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 altLang="zh-TW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599"/>
            <a:ext cx="7704416" cy="2914963"/>
          </a:xfrm>
        </p:spPr>
        <p:txBody>
          <a:bodyPr/>
          <a:lstStyle/>
          <a:p>
            <a:pPr algn="just" hangingPunct="0">
              <a:lnSpc>
                <a:spcPct val="100000"/>
              </a:lnSpc>
            </a:pPr>
            <a:r>
              <a:rPr lang="zh-TW" altLang="en-US" dirty="0"/>
              <a:t>妮娜看著富有人家慶祝著聖誕節，享受著天倫之樂，天氣實在太冷了，她決定劃開一支火柴取暖，妮娜從火花中看見了好吃的烤雞、食物、餅乾及關愛她的家人，一根接著一根，妮娜在最後一支火柴中看見了在天堂的奶奶來接她，火柴最後也熄滅了，妮娜也跟著奶奶一起去天堂了⋯⋯。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zh-TW" altLang="en-US" dirty="0"/>
              <a:t>賣火柴的小女孩</a:t>
            </a:r>
          </a:p>
          <a:p>
            <a:endParaRPr lang="zh-TW" altLang="en-US" dirty="0"/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054217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7431" y="1491630"/>
            <a:ext cx="3914273" cy="3625802"/>
          </a:xfrm>
          <a:prstGeom prst="rect">
            <a:avLst/>
          </a:prstGeom>
        </p:spPr>
      </p:pic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 altLang="zh-TW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5904216" cy="647700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zh-TW" altLang="en-US" dirty="0"/>
              <a:t>同學們覺得賣火柴小女孩妮娜的狀況可能牽涉到哪些法律</a:t>
            </a:r>
            <a:r>
              <a:rPr lang="zh-TW" altLang="en-US" dirty="0" smtClean="0"/>
              <a:t>問題？</a:t>
            </a:r>
            <a:endParaRPr lang="en-US" altLang="zh-TW" dirty="0"/>
          </a:p>
          <a:p>
            <a:pPr marL="514350" indent="-514350">
              <a:buFont typeface="+mj-lt"/>
              <a:buAutoNum type="arabicPeriod"/>
            </a:pPr>
            <a:r>
              <a:rPr lang="zh-TW" altLang="en-US" dirty="0"/>
              <a:t>若妮娜身處在現代社會中，有哪些方法或途徑可以給予她協助？</a:t>
            </a:r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endParaRPr lang="zh-TW" altLang="en-US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zh-TW" altLang="en-US" dirty="0"/>
              <a:t>賣火柴的小</a:t>
            </a:r>
            <a:r>
              <a:rPr lang="zh-TW" altLang="en-US" dirty="0" smtClean="0"/>
              <a:t>女孩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349430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5184136" cy="647700"/>
          </a:xfrm>
        </p:spPr>
        <p:txBody>
          <a:bodyPr/>
          <a:lstStyle/>
          <a:p>
            <a:r>
              <a:rPr lang="zh-TW" altLang="en-US" b="1" dirty="0">
                <a:solidFill>
                  <a:srgbClr val="256EFF"/>
                </a:solidFill>
              </a:rPr>
              <a:t>印度社會</a:t>
            </a:r>
            <a:r>
              <a:rPr lang="zh-TW" altLang="en-US" b="1" dirty="0" smtClean="0">
                <a:solidFill>
                  <a:srgbClr val="256EFF"/>
                </a:solidFill>
              </a:rPr>
              <a:t>階層</a:t>
            </a:r>
            <a:r>
              <a:rPr lang="en-US" altLang="zh-TW" b="1" dirty="0" smtClean="0">
                <a:solidFill>
                  <a:srgbClr val="256EFF"/>
                </a:solidFill>
              </a:rPr>
              <a:t>—</a:t>
            </a:r>
            <a:r>
              <a:rPr lang="zh-TW" altLang="en-US" b="1" dirty="0" smtClean="0">
                <a:solidFill>
                  <a:srgbClr val="256EFF"/>
                </a:solidFill>
              </a:rPr>
              <a:t>喀</a:t>
            </a:r>
            <a:r>
              <a:rPr lang="zh-TW" altLang="en-US" b="1" dirty="0">
                <a:solidFill>
                  <a:srgbClr val="256EFF"/>
                </a:solidFill>
              </a:rPr>
              <a:t>斯特制度</a:t>
            </a:r>
          </a:p>
          <a:p>
            <a:r>
              <a:rPr lang="zh-TW" altLang="en-US" dirty="0"/>
              <a:t>皆為世襲制，不同的階層決定在社會上擔任什麼樣的服務和角色。</a:t>
            </a:r>
          </a:p>
          <a:p>
            <a:endParaRPr lang="zh-TW" alt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zh-TW" altLang="en-US" dirty="0"/>
              <a:t>印度社會階層</a:t>
            </a:r>
          </a:p>
          <a:p>
            <a:endParaRPr lang="zh-TW" altLang="en-US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p.112</a:t>
            </a:r>
            <a:r>
              <a:rPr lang="zh-TW" altLang="en-US" dirty="0"/>
              <a:t>　壹、社會階層化</a:t>
            </a: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1923678"/>
            <a:ext cx="3682156" cy="3003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7858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版面配置區 4">
            <a:hlinkClick r:id="rId2"/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8286" r="8286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3" name="文字版面配置區 2"/>
          <p:cNvSpPr>
            <a:spLocks noGrp="1"/>
          </p:cNvSpPr>
          <p:nvPr>
            <p:ph type="body" sz="quarter" idx="12"/>
          </p:nvPr>
        </p:nvSpPr>
        <p:spPr>
          <a:xfrm>
            <a:off x="3203848" y="2931790"/>
            <a:ext cx="5184576" cy="647700"/>
          </a:xfrm>
        </p:spPr>
        <p:txBody>
          <a:bodyPr/>
          <a:lstStyle/>
          <a:p>
            <a:pPr algn="just"/>
            <a:r>
              <a:rPr lang="zh-TW" altLang="zh-TW" dirty="0">
                <a:hlinkClick r:id="rId2"/>
              </a:rPr>
              <a:t>不公平</a:t>
            </a:r>
            <a:r>
              <a:rPr lang="zh-TW" altLang="zh-TW" dirty="0" smtClean="0">
                <a:hlinkClick r:id="rId2"/>
              </a:rPr>
              <a:t>社會</a:t>
            </a:r>
            <a:r>
              <a:rPr lang="zh-TW" altLang="en-US" dirty="0" smtClean="0">
                <a:hlinkClick r:id="rId2"/>
              </a:rPr>
              <a:t>「</a:t>
            </a:r>
            <a:r>
              <a:rPr lang="zh-TW" altLang="zh-TW" dirty="0" smtClean="0">
                <a:hlinkClick r:id="rId2"/>
              </a:rPr>
              <a:t>種姓制度</a:t>
            </a:r>
            <a:r>
              <a:rPr lang="zh-TW" altLang="en-US" dirty="0">
                <a:hlinkClick r:id="rId2"/>
              </a:rPr>
              <a:t>」</a:t>
            </a:r>
            <a:r>
              <a:rPr lang="zh-TW" altLang="zh-TW" dirty="0" smtClean="0">
                <a:hlinkClick r:id="rId2"/>
              </a:rPr>
              <a:t>讓</a:t>
            </a:r>
            <a:r>
              <a:rPr lang="zh-TW" altLang="zh-TW" dirty="0">
                <a:hlinkClick r:id="rId2"/>
              </a:rPr>
              <a:t>貧民難翻身 印度</a:t>
            </a:r>
            <a:r>
              <a:rPr lang="zh-TW" altLang="zh-TW" dirty="0" smtClean="0">
                <a:hlinkClick r:id="rId2"/>
              </a:rPr>
              <a:t>孟買</a:t>
            </a:r>
            <a:r>
              <a:rPr lang="zh-TW" altLang="en-US" dirty="0">
                <a:hlinkClick r:id="rId2"/>
              </a:rPr>
              <a:t>「</a:t>
            </a:r>
            <a:r>
              <a:rPr lang="zh-TW" altLang="zh-TW" dirty="0" smtClean="0">
                <a:hlinkClick r:id="rId2"/>
              </a:rPr>
              <a:t>貧窮</a:t>
            </a:r>
            <a:r>
              <a:rPr lang="zh-TW" altLang="zh-TW" dirty="0">
                <a:hlinkClick r:id="rId2"/>
              </a:rPr>
              <a:t>奢華隔</a:t>
            </a:r>
            <a:r>
              <a:rPr lang="zh-TW" altLang="zh-TW" dirty="0" smtClean="0">
                <a:hlinkClick r:id="rId2"/>
              </a:rPr>
              <a:t>一線</a:t>
            </a:r>
            <a:r>
              <a:rPr lang="zh-TW" altLang="en-US" dirty="0">
                <a:hlinkClick r:id="rId2"/>
              </a:rPr>
              <a:t>」</a:t>
            </a:r>
            <a:r>
              <a:rPr lang="zh-TW" altLang="zh-TW" dirty="0" smtClean="0">
                <a:hlinkClick r:id="rId2"/>
              </a:rPr>
              <a:t>階級</a:t>
            </a:r>
            <a:r>
              <a:rPr lang="zh-TW" altLang="zh-TW" dirty="0">
                <a:hlinkClick r:id="rId2"/>
              </a:rPr>
              <a:t>難翻轉</a:t>
            </a:r>
            <a:endParaRPr lang="zh-TW" altLang="en-US" dirty="0">
              <a:hlinkClick r:id="rId2"/>
            </a:endParaRPr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p.112</a:t>
            </a:r>
            <a:r>
              <a:rPr lang="zh-TW" altLang="en-US" dirty="0"/>
              <a:t>　壹、社會階層</a:t>
            </a:r>
            <a:r>
              <a:rPr lang="zh-TW" altLang="en-US" dirty="0" smtClean="0"/>
              <a:t>化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434427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p.112</a:t>
            </a:r>
            <a:r>
              <a:rPr lang="zh-TW" altLang="en-US" dirty="0"/>
              <a:t>　壹、社會階層化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第壹節　社會階層化</a:t>
            </a:r>
          </a:p>
          <a:p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7848798" cy="2448272"/>
          </a:xfrm>
        </p:spPr>
        <p:txBody>
          <a:bodyPr/>
          <a:lstStyle/>
          <a:p>
            <a:pPr algn="just"/>
            <a:r>
              <a:rPr lang="zh-TW" altLang="en-US" dirty="0"/>
              <a:t>妮娜</a:t>
            </a:r>
            <a:r>
              <a:rPr lang="zh-TW" altLang="en-US" dirty="0" smtClean="0"/>
              <a:t>生長</a:t>
            </a:r>
            <a:r>
              <a:rPr lang="zh-TW" altLang="en-US" dirty="0"/>
              <a:t>在貧困的家庭，因為</a:t>
            </a:r>
            <a:r>
              <a:rPr lang="zh-TW" altLang="en-US" b="1" dirty="0">
                <a:solidFill>
                  <a:srgbClr val="FF495C"/>
                </a:solidFill>
              </a:rPr>
              <a:t>社會的不平等讓她變成社會最底層的人</a:t>
            </a:r>
            <a:r>
              <a:rPr lang="zh-TW" altLang="en-US" dirty="0"/>
              <a:t>。人們在社會中</a:t>
            </a:r>
            <a:r>
              <a:rPr lang="zh-TW" altLang="en-US" b="1" dirty="0">
                <a:solidFill>
                  <a:srgbClr val="FF495C"/>
                </a:solidFill>
              </a:rPr>
              <a:t>掌握的資源不同</a:t>
            </a:r>
            <a:r>
              <a:rPr lang="zh-TW" altLang="en-US" dirty="0"/>
              <a:t>，影響</a:t>
            </a:r>
            <a:r>
              <a:rPr lang="zh-TW" altLang="en-US" b="1" dirty="0">
                <a:solidFill>
                  <a:srgbClr val="FF495C"/>
                </a:solidFill>
              </a:rPr>
              <a:t>社會中不同的地位</a:t>
            </a:r>
            <a:r>
              <a:rPr lang="zh-TW" altLang="en-US" dirty="0"/>
              <a:t>。</a:t>
            </a:r>
          </a:p>
          <a:p>
            <a:endParaRPr lang="zh-TW" altLang="en-US" dirty="0"/>
          </a:p>
          <a:p>
            <a:endParaRPr lang="zh-TW" altLang="en-US" dirty="0"/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426136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p.112</a:t>
            </a:r>
            <a:r>
              <a:rPr lang="zh-TW" altLang="en-US" dirty="0"/>
              <a:t>　貳、解決社會不平等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第貳節　解決社會不平等</a:t>
            </a:r>
          </a:p>
          <a:p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zh-TW" altLang="en-US" dirty="0">
                <a:hlinkClick r:id="rId2" action="ppaction://hlinksldjump"/>
              </a:rPr>
              <a:t>一、社會救助</a:t>
            </a:r>
            <a:endParaRPr lang="en-US" altLang="zh-TW" dirty="0"/>
          </a:p>
          <a:p>
            <a:r>
              <a:rPr lang="zh-TW" altLang="en-US" dirty="0">
                <a:hlinkClick r:id="rId3" action="ppaction://hlinksldjump"/>
              </a:rPr>
              <a:t>二、社會福利</a:t>
            </a:r>
            <a:endParaRPr lang="en-US" altLang="zh-TW" dirty="0"/>
          </a:p>
          <a:p>
            <a:r>
              <a:rPr lang="zh-TW" altLang="en-US" dirty="0">
                <a:hlinkClick r:id="rId4" action="ppaction://hlinksldjump"/>
              </a:rPr>
              <a:t>三、社會保險</a:t>
            </a:r>
            <a:endParaRPr lang="zh-TW" altLang="en-US" dirty="0"/>
          </a:p>
          <a:p>
            <a:endParaRPr lang="zh-TW" altLang="en-US" dirty="0"/>
          </a:p>
          <a:p>
            <a:endParaRPr lang="zh-TW" altLang="en-US" dirty="0"/>
          </a:p>
          <a:p>
            <a:endParaRPr lang="zh-TW" altLang="en-US" dirty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4674" y="1705956"/>
            <a:ext cx="5165558" cy="3747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5084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p.112</a:t>
            </a:r>
            <a:r>
              <a:rPr lang="zh-TW" altLang="en-US" dirty="0"/>
              <a:t>　貳、解決社會不平等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第貳節　解決社會不平等</a:t>
            </a:r>
          </a:p>
          <a:p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7848798" cy="2448272"/>
          </a:xfrm>
        </p:spPr>
        <p:txBody>
          <a:bodyPr/>
          <a:lstStyle/>
          <a:p>
            <a:pPr algn="just"/>
            <a:r>
              <a:rPr lang="zh-TW" altLang="en-US" dirty="0"/>
              <a:t>近年來政府為提升人民基本權利，在人民遇到生活上需要幫助時</a:t>
            </a:r>
            <a:r>
              <a:rPr lang="zh-TW" altLang="en-US" dirty="0" smtClean="0"/>
              <a:t>，例如生老病死由政府提供</a:t>
            </a:r>
            <a:r>
              <a:rPr lang="zh-TW" altLang="en-US" dirty="0"/>
              <a:t>各種協助以</a:t>
            </a:r>
            <a:r>
              <a:rPr lang="zh-TW" altLang="en-US" b="1" dirty="0" smtClean="0">
                <a:solidFill>
                  <a:srgbClr val="FF495C"/>
                </a:solidFill>
              </a:rPr>
              <a:t>維持基本</a:t>
            </a:r>
            <a:r>
              <a:rPr lang="zh-TW" altLang="en-US" b="1" dirty="0">
                <a:solidFill>
                  <a:srgbClr val="FF495C"/>
                </a:solidFill>
              </a:rPr>
              <a:t>人權，減緩社會不平等</a:t>
            </a:r>
            <a:r>
              <a:rPr lang="zh-TW" altLang="en-US" dirty="0"/>
              <a:t>。</a:t>
            </a: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48208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p.112</a:t>
            </a:r>
            <a:r>
              <a:rPr lang="zh-TW" altLang="en-US" dirty="0"/>
              <a:t>　貳、解決社會不平等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一、社會救助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>
          <a:xfrm>
            <a:off x="539626" y="2283718"/>
            <a:ext cx="4968478" cy="2664296"/>
          </a:xfrm>
        </p:spPr>
        <p:txBody>
          <a:bodyPr>
            <a:normAutofit/>
          </a:bodyPr>
          <a:lstStyle/>
          <a:p>
            <a:pPr algn="just"/>
            <a:r>
              <a:rPr lang="zh-TW" altLang="en-US" dirty="0"/>
              <a:t>社會救助是最基本</a:t>
            </a:r>
            <a:r>
              <a:rPr lang="zh-TW" altLang="en-US" dirty="0" smtClean="0"/>
              <a:t>也是臺灣</a:t>
            </a:r>
            <a:r>
              <a:rPr lang="zh-TW" altLang="en-US" dirty="0"/>
              <a:t>最早實施的社會安全制度，從</a:t>
            </a:r>
            <a:r>
              <a:rPr lang="en-US" altLang="zh-TW" dirty="0"/>
              <a:t>1943</a:t>
            </a:r>
            <a:r>
              <a:rPr lang="zh-TW" altLang="en-US" dirty="0"/>
              <a:t>年開始實施。</a:t>
            </a:r>
          </a:p>
        </p:txBody>
      </p:sp>
      <p:grpSp>
        <p:nvGrpSpPr>
          <p:cNvPr id="7" name="群組 6"/>
          <p:cNvGrpSpPr/>
          <p:nvPr/>
        </p:nvGrpSpPr>
        <p:grpSpPr>
          <a:xfrm>
            <a:off x="5652120" y="2355726"/>
            <a:ext cx="3024336" cy="2435498"/>
            <a:chOff x="5652120" y="2355726"/>
            <a:chExt cx="3024336" cy="2435498"/>
          </a:xfrm>
        </p:grpSpPr>
        <p:pic>
          <p:nvPicPr>
            <p:cNvPr id="5" name="Picture 1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5652120" y="2355726"/>
              <a:ext cx="2751780" cy="1504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9" name="群組 8"/>
            <p:cNvGrpSpPr/>
            <p:nvPr/>
          </p:nvGrpSpPr>
          <p:grpSpPr>
            <a:xfrm>
              <a:off x="5796136" y="3867894"/>
              <a:ext cx="2880320" cy="923330"/>
              <a:chOff x="5940152" y="3867894"/>
              <a:chExt cx="2880320" cy="923330"/>
            </a:xfrm>
          </p:grpSpPr>
          <p:sp>
            <p:nvSpPr>
              <p:cNvPr id="6" name="文字方塊 5"/>
              <p:cNvSpPr txBox="1"/>
              <p:nvPr/>
            </p:nvSpPr>
            <p:spPr>
              <a:xfrm>
                <a:off x="6156542" y="3867894"/>
                <a:ext cx="2663930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TW" altLang="en-US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政府社會救助金專</a:t>
                </a:r>
                <a:r>
                  <a:rPr lang="zh-TW" altLang="en-US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戶</a:t>
                </a:r>
                <a:r>
                  <a:rPr lang="zh-TW" altLang="en-US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，</a:t>
                </a:r>
                <a:endParaRPr lang="en-US" altLang="zh-TW" dirty="0"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  <a:p>
                <a:r>
                  <a:rPr lang="zh-TW" altLang="en-US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提供各方式</a:t>
                </a:r>
                <a:r>
                  <a:rPr lang="zh-TW" altLang="en-US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捐款，幫助</a:t>
                </a:r>
                <a:r>
                  <a:rPr lang="zh-TW" altLang="en-US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低收入戶</a:t>
                </a:r>
              </a:p>
            </p:txBody>
          </p:sp>
          <p:pic>
            <p:nvPicPr>
              <p:cNvPr id="8" name="圖片 7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940152" y="3939902"/>
                <a:ext cx="216390" cy="216390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483000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p.112</a:t>
            </a:r>
            <a:r>
              <a:rPr lang="zh-TW" altLang="en-US" dirty="0"/>
              <a:t>　貳、解決社會不平等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一、社會救助</a:t>
            </a:r>
          </a:p>
          <a:p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algn="just"/>
            <a:r>
              <a:rPr lang="zh-TW" altLang="en-US" dirty="0"/>
              <a:t>社會救助內容</a:t>
            </a:r>
            <a:r>
              <a:rPr lang="zh-TW" altLang="en-US" dirty="0" smtClean="0"/>
              <a:t>為</a:t>
            </a:r>
            <a:r>
              <a:rPr lang="zh-TW" altLang="en-US" b="1" dirty="0">
                <a:solidFill>
                  <a:srgbClr val="FF495C"/>
                </a:solidFill>
              </a:rPr>
              <a:t>中</a:t>
            </a:r>
            <a:r>
              <a:rPr lang="zh-TW" altLang="en-US" b="1" dirty="0" smtClean="0">
                <a:solidFill>
                  <a:srgbClr val="FF495C"/>
                </a:solidFill>
              </a:rPr>
              <a:t>低</a:t>
            </a:r>
            <a:r>
              <a:rPr lang="zh-TW" altLang="en-US" b="1" dirty="0">
                <a:solidFill>
                  <a:srgbClr val="FF495C"/>
                </a:solidFill>
              </a:rPr>
              <a:t>收入戶生活扶助、辦理積極性脫貧方案、醫療補助、急難救助及災害救助</a:t>
            </a:r>
            <a:r>
              <a:rPr lang="zh-TW" altLang="en-US" dirty="0"/>
              <a:t>等項目。</a:t>
            </a: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556242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版面配置區 2"/>
          <p:cNvSpPr>
            <a:spLocks noGrp="1"/>
          </p:cNvSpPr>
          <p:nvPr>
            <p:ph type="body" sz="quarter" idx="12"/>
          </p:nvPr>
        </p:nvSpPr>
        <p:spPr>
          <a:xfrm>
            <a:off x="3276625" y="3076575"/>
            <a:ext cx="5111799" cy="647700"/>
          </a:xfrm>
        </p:spPr>
        <p:txBody>
          <a:bodyPr/>
          <a:lstStyle/>
          <a:p>
            <a:r>
              <a:rPr lang="zh-TW" altLang="zh-TW" sz="3200" dirty="0">
                <a:hlinkClick r:id="rId2"/>
              </a:rPr>
              <a:t>社會救助及社工司簡介</a:t>
            </a:r>
            <a:r>
              <a:rPr lang="zh-TW" altLang="zh-TW" sz="3200" dirty="0" smtClean="0">
                <a:hlinkClick r:id="rId2"/>
              </a:rPr>
              <a:t>影片</a:t>
            </a:r>
            <a:endParaRPr lang="en-US" altLang="zh-TW" sz="3200" dirty="0" smtClean="0">
              <a:hlinkClick r:id="rId2"/>
            </a:endParaRPr>
          </a:p>
          <a:p>
            <a:r>
              <a:rPr lang="zh-TW" altLang="zh-TW" sz="3200" dirty="0" smtClean="0">
                <a:hlinkClick r:id="rId2"/>
              </a:rPr>
              <a:t>中文版</a:t>
            </a:r>
            <a:endParaRPr lang="zh-TW" altLang="en-US" sz="3200" dirty="0">
              <a:hlinkClick r:id="rId2"/>
            </a:endParaRPr>
          </a:p>
        </p:txBody>
      </p:sp>
      <p:pic>
        <p:nvPicPr>
          <p:cNvPr id="5" name="圖片版面配置區 4">
            <a:hlinkClick r:id="rId2"/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9239" r="9239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4" name="文字版面配置區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p.112</a:t>
            </a:r>
            <a:r>
              <a:rPr lang="zh-TW" altLang="en-US" dirty="0"/>
              <a:t>　貳、解決社會</a:t>
            </a:r>
            <a:r>
              <a:rPr lang="zh-TW" altLang="en-US" dirty="0" smtClean="0"/>
              <a:t>不平等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457439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 smtClean="0"/>
              <a:t>p.113</a:t>
            </a:r>
            <a:r>
              <a:rPr lang="zh-TW" altLang="en-US" dirty="0"/>
              <a:t>　貳、解決社會不平等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二、社會福利</a:t>
            </a:r>
          </a:p>
          <a:p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>
          <a:xfrm>
            <a:off x="611634" y="2355726"/>
            <a:ext cx="4680446" cy="2664296"/>
          </a:xfrm>
        </p:spPr>
        <p:txBody>
          <a:bodyPr>
            <a:normAutofit/>
          </a:bodyPr>
          <a:lstStyle/>
          <a:p>
            <a:pPr algn="just"/>
            <a:r>
              <a:rPr lang="zh-TW" altLang="en-US" dirty="0"/>
              <a:t>社會福利包含了</a:t>
            </a:r>
            <a:r>
              <a:rPr lang="zh-TW" altLang="en-US" b="1" dirty="0">
                <a:solidFill>
                  <a:srgbClr val="FF495C"/>
                </a:solidFill>
              </a:rPr>
              <a:t>健康醫療、就業安全、居住正義、福利服務</a:t>
            </a:r>
            <a:r>
              <a:rPr lang="zh-TW" altLang="en-US" dirty="0"/>
              <a:t>等。社會福利是</a:t>
            </a:r>
            <a:r>
              <a:rPr lang="zh-TW" altLang="en-US" b="1" dirty="0">
                <a:solidFill>
                  <a:srgbClr val="FF495C"/>
                </a:solidFill>
              </a:rPr>
              <a:t>國家提供給人民的服務</a:t>
            </a:r>
            <a:r>
              <a:rPr lang="zh-TW" altLang="en-US" dirty="0"/>
              <a:t>，以滿足人民的基本需求及提升生活品質的政策。</a:t>
            </a:r>
          </a:p>
          <a:p>
            <a:endParaRPr lang="zh-TW" altLang="en-US" dirty="0"/>
          </a:p>
        </p:txBody>
      </p:sp>
      <p:grpSp>
        <p:nvGrpSpPr>
          <p:cNvPr id="9" name="群組 8"/>
          <p:cNvGrpSpPr/>
          <p:nvPr/>
        </p:nvGrpSpPr>
        <p:grpSpPr>
          <a:xfrm>
            <a:off x="5254737" y="2427288"/>
            <a:ext cx="3349711" cy="2520726"/>
            <a:chOff x="5254737" y="2427288"/>
            <a:chExt cx="3349711" cy="2520726"/>
          </a:xfrm>
        </p:grpSpPr>
        <p:pic>
          <p:nvPicPr>
            <p:cNvPr id="5" name="圖片 4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6215"/>
            <a:stretch/>
          </p:blipFill>
          <p:spPr>
            <a:xfrm>
              <a:off x="5254737" y="2427288"/>
              <a:ext cx="3349711" cy="1603242"/>
            </a:xfrm>
            <a:prstGeom prst="rect">
              <a:avLst/>
            </a:prstGeom>
          </p:spPr>
        </p:pic>
        <p:grpSp>
          <p:nvGrpSpPr>
            <p:cNvPr id="6" name="群組 5"/>
            <p:cNvGrpSpPr/>
            <p:nvPr/>
          </p:nvGrpSpPr>
          <p:grpSpPr>
            <a:xfrm>
              <a:off x="5436096" y="4024684"/>
              <a:ext cx="3024336" cy="923330"/>
              <a:chOff x="5796136" y="3867894"/>
              <a:chExt cx="3024336" cy="923330"/>
            </a:xfrm>
          </p:grpSpPr>
          <p:sp>
            <p:nvSpPr>
              <p:cNvPr id="7" name="文字方塊 6"/>
              <p:cNvSpPr txBox="1"/>
              <p:nvPr/>
            </p:nvSpPr>
            <p:spPr>
              <a:xfrm>
                <a:off x="6012526" y="3867894"/>
                <a:ext cx="2807946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TW" altLang="en-US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社會住宅</a:t>
                </a:r>
              </a:p>
              <a:p>
                <a:r>
                  <a:rPr lang="zh-TW" altLang="en-US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桃園市府推展社會住宅</a:t>
                </a:r>
                <a:endParaRPr lang="en-US" altLang="zh-TW" dirty="0"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  <a:p>
                <a:r>
                  <a:rPr lang="zh-TW" altLang="en-US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設立樣品屋公開展示</a:t>
                </a:r>
              </a:p>
            </p:txBody>
          </p:sp>
          <p:pic>
            <p:nvPicPr>
              <p:cNvPr id="8" name="圖片 7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796136" y="3926762"/>
                <a:ext cx="216390" cy="216390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267914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版面配置區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zh-TW" altLang="en-US" dirty="0"/>
              <a:t>世大運林口</a:t>
            </a:r>
            <a:endParaRPr lang="en-US" altLang="zh-TW" dirty="0"/>
          </a:p>
          <a:p>
            <a:r>
              <a:rPr lang="zh-TW" altLang="en-US" dirty="0"/>
              <a:t>選手村轉作</a:t>
            </a:r>
            <a:endParaRPr lang="en-US" altLang="zh-TW" dirty="0"/>
          </a:p>
          <a:p>
            <a:r>
              <a:rPr lang="zh-TW" altLang="en-US" dirty="0"/>
              <a:t>社會住宅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000"/>
          <a:stretch/>
        </p:blipFill>
        <p:spPr bwMode="auto">
          <a:xfrm>
            <a:off x="-47876" y="555526"/>
            <a:ext cx="6522464" cy="3168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97769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4896104" cy="647700"/>
          </a:xfrm>
        </p:spPr>
        <p:txBody>
          <a:bodyPr/>
          <a:lstStyle/>
          <a:p>
            <a:r>
              <a:rPr lang="zh-TW" altLang="en-US" dirty="0"/>
              <a:t>社會住宅是由</a:t>
            </a:r>
            <a:r>
              <a:rPr lang="zh-TW" altLang="en-US" b="1" dirty="0">
                <a:solidFill>
                  <a:srgbClr val="FF495C"/>
                </a:solidFill>
              </a:rPr>
              <a:t>政府興辦或獎勵民間興辦專供出租的住宅</a:t>
            </a:r>
            <a:r>
              <a:rPr lang="zh-TW" altLang="en-US" dirty="0"/>
              <a:t>。以</a:t>
            </a:r>
            <a:r>
              <a:rPr lang="zh-TW" altLang="en-US" b="1" dirty="0">
                <a:solidFill>
                  <a:srgbClr val="FF495C"/>
                </a:solidFill>
              </a:rPr>
              <a:t>節能、智慧、無障礙</a:t>
            </a:r>
            <a:r>
              <a:rPr lang="zh-TW" altLang="en-US" dirty="0"/>
              <a:t>為設計理念，配置完善的公共服務設施。</a:t>
            </a:r>
          </a:p>
          <a:p>
            <a:endParaRPr lang="zh-TW" alt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zh-TW" altLang="en-US" dirty="0"/>
              <a:t>社會住宅</a:t>
            </a:r>
          </a:p>
          <a:p>
            <a:endParaRPr lang="zh-TW" altLang="en-US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p.113</a:t>
            </a:r>
            <a:r>
              <a:rPr lang="zh-TW" altLang="en-US" dirty="0"/>
              <a:t>　貳、解決社會不平等</a:t>
            </a:r>
          </a:p>
        </p:txBody>
      </p:sp>
      <p:pic>
        <p:nvPicPr>
          <p:cNvPr id="5" name="Picture 2" descr="C:\Users\Administrator\Desktop\螢幕快照 2019-02-15 下午2.55.24.png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1989582"/>
            <a:ext cx="3168352" cy="1626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群組 5"/>
          <p:cNvGrpSpPr/>
          <p:nvPr/>
        </p:nvGrpSpPr>
        <p:grpSpPr>
          <a:xfrm>
            <a:off x="6318326" y="2370125"/>
            <a:ext cx="917970" cy="865803"/>
            <a:chOff x="6948264" y="2787774"/>
            <a:chExt cx="648072" cy="648072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橢圓 6">
              <a:hlinkClick r:id="rId3" action="ppaction://hlinkfile"/>
            </p:cNvPr>
            <p:cNvSpPr/>
            <p:nvPr/>
          </p:nvSpPr>
          <p:spPr>
            <a:xfrm>
              <a:off x="6948264" y="2787774"/>
              <a:ext cx="648072" cy="64807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b="1"/>
            </a:p>
          </p:txBody>
        </p:sp>
        <p:sp>
          <p:nvSpPr>
            <p:cNvPr id="8" name="等腰三角形 7">
              <a:hlinkClick r:id="rId3" action="ppaction://hlinkfile"/>
            </p:cNvPr>
            <p:cNvSpPr/>
            <p:nvPr/>
          </p:nvSpPr>
          <p:spPr>
            <a:xfrm rot="5400000">
              <a:off x="7128144" y="2931790"/>
              <a:ext cx="360040" cy="360040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b="1"/>
            </a:p>
          </p:txBody>
        </p:sp>
      </p:grpSp>
      <p:sp>
        <p:nvSpPr>
          <p:cNvPr id="9" name="文字方塊 8"/>
          <p:cNvSpPr txBox="1"/>
          <p:nvPr/>
        </p:nvSpPr>
        <p:spPr>
          <a:xfrm>
            <a:off x="5220072" y="3653611"/>
            <a:ext cx="34563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＃影片名稱：社會住宅懶人包動畫</a:t>
            </a:r>
            <a:r>
              <a:rPr lang="en-US" altLang="zh-TW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(02:04)</a:t>
            </a:r>
          </a:p>
          <a:p>
            <a:r>
              <a:rPr lang="zh-TW" altLang="en-US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＃影片來源：內政部發言人室</a:t>
            </a:r>
          </a:p>
        </p:txBody>
      </p:sp>
    </p:spTree>
    <p:extLst>
      <p:ext uri="{BB962C8B-B14F-4D97-AF65-F5344CB8AC3E}">
        <p14:creationId xmlns:p14="http://schemas.microsoft.com/office/powerpoint/2010/main" val="2538890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776424" cy="647700"/>
          </a:xfrm>
        </p:spPr>
        <p:txBody>
          <a:bodyPr/>
          <a:lstStyle/>
          <a:p>
            <a:pPr algn="just"/>
            <a:r>
              <a:rPr lang="zh-TW" altLang="en-US" dirty="0"/>
              <a:t>為協助</a:t>
            </a:r>
            <a:r>
              <a:rPr lang="zh-TW" altLang="en-US" b="1" dirty="0">
                <a:solidFill>
                  <a:srgbClr val="FF495C"/>
                </a:solidFill>
              </a:rPr>
              <a:t>小家庭、單身青年、經濟與社會弱勢者</a:t>
            </a:r>
            <a:r>
              <a:rPr lang="zh-TW" altLang="en-US" dirty="0"/>
              <a:t>等多元居住及生活的需求，林口社會住宅即日起公告出租，申請對象分為</a:t>
            </a:r>
            <a:r>
              <a:rPr lang="zh-TW" altLang="en-US" b="1" dirty="0">
                <a:solidFill>
                  <a:srgbClr val="FF495C"/>
                </a:solidFill>
              </a:rPr>
              <a:t>優先戶、睦鄰戶、原住民戶、新婚或育幼戶、警消戶及一般戶</a:t>
            </a:r>
            <a:r>
              <a:rPr lang="zh-TW" altLang="en-US" dirty="0"/>
              <a:t>等</a:t>
            </a:r>
            <a:r>
              <a:rPr lang="en-US" altLang="zh-TW" dirty="0"/>
              <a:t>6</a:t>
            </a:r>
            <a:r>
              <a:rPr lang="zh-TW" altLang="en-US" dirty="0"/>
              <a:t>大類。</a:t>
            </a:r>
          </a:p>
          <a:p>
            <a:endParaRPr lang="zh-TW" alt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3347864" y="1203896"/>
            <a:ext cx="4320480" cy="647774"/>
          </a:xfrm>
        </p:spPr>
        <p:txBody>
          <a:bodyPr/>
          <a:lstStyle/>
          <a:p>
            <a:r>
              <a:rPr lang="zh-TW" altLang="en-US" sz="2600" dirty="0"/>
              <a:t>林口世大運選手村社會住宅</a:t>
            </a:r>
          </a:p>
          <a:p>
            <a:endParaRPr lang="zh-TW" altLang="en-US" sz="2600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p.113</a:t>
            </a:r>
            <a:r>
              <a:rPr lang="zh-TW" altLang="en-US" dirty="0"/>
              <a:t>　貳、解決社會不平等</a:t>
            </a:r>
          </a:p>
        </p:txBody>
      </p:sp>
    </p:spTree>
    <p:extLst>
      <p:ext uri="{BB962C8B-B14F-4D97-AF65-F5344CB8AC3E}">
        <p14:creationId xmlns:p14="http://schemas.microsoft.com/office/powerpoint/2010/main" val="1822939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3347864" y="1203896"/>
            <a:ext cx="4176464" cy="647774"/>
          </a:xfrm>
        </p:spPr>
        <p:txBody>
          <a:bodyPr/>
          <a:lstStyle/>
          <a:p>
            <a:pPr lvl="0"/>
            <a:r>
              <a:rPr lang="zh-TW" altLang="en-US" sz="2600" dirty="0"/>
              <a:t>林口世大運選手村社會住宅</a:t>
            </a:r>
          </a:p>
          <a:p>
            <a:pPr lvl="0"/>
            <a:endParaRPr lang="zh-TW" altLang="en-US" sz="2600" dirty="0"/>
          </a:p>
          <a:p>
            <a:endParaRPr lang="zh-TW" altLang="en-US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p.113</a:t>
            </a:r>
            <a:r>
              <a:rPr lang="zh-TW" altLang="en-US" dirty="0"/>
              <a:t>　貳、解決社會不平等</a:t>
            </a:r>
          </a:p>
        </p:txBody>
      </p:sp>
      <p:sp>
        <p:nvSpPr>
          <p:cNvPr id="5" name="矩形 4">
            <a:hlinkClick r:id="rId3" action="ppaction://hlinkfile"/>
          </p:cNvPr>
          <p:cNvSpPr/>
          <p:nvPr/>
        </p:nvSpPr>
        <p:spPr>
          <a:xfrm>
            <a:off x="612000" y="1839600"/>
            <a:ext cx="7632408" cy="2849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6" name="群組 5"/>
          <p:cNvGrpSpPr/>
          <p:nvPr/>
        </p:nvGrpSpPr>
        <p:grpSpPr>
          <a:xfrm>
            <a:off x="3968999" y="2643758"/>
            <a:ext cx="917970" cy="865803"/>
            <a:chOff x="6948264" y="2787774"/>
            <a:chExt cx="648072" cy="648072"/>
          </a:xfrm>
        </p:grpSpPr>
        <p:sp>
          <p:nvSpPr>
            <p:cNvPr id="7" name="橢圓 6">
              <a:hlinkClick r:id="rId3" action="ppaction://hlinkfile"/>
            </p:cNvPr>
            <p:cNvSpPr/>
            <p:nvPr/>
          </p:nvSpPr>
          <p:spPr>
            <a:xfrm>
              <a:off x="6948264" y="2787774"/>
              <a:ext cx="648072" cy="64807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b="1"/>
            </a:p>
          </p:txBody>
        </p:sp>
        <p:sp>
          <p:nvSpPr>
            <p:cNvPr id="8" name="等腰三角形 7">
              <a:hlinkClick r:id="rId3" action="ppaction://hlinkfile"/>
            </p:cNvPr>
            <p:cNvSpPr/>
            <p:nvPr/>
          </p:nvSpPr>
          <p:spPr>
            <a:xfrm rot="5400000">
              <a:off x="7128144" y="2931790"/>
              <a:ext cx="360040" cy="360040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b="1"/>
            </a:p>
          </p:txBody>
        </p:sp>
      </p:grpSp>
      <p:sp>
        <p:nvSpPr>
          <p:cNvPr id="9" name="文字方塊 8"/>
          <p:cNvSpPr txBox="1"/>
          <p:nvPr/>
        </p:nvSpPr>
        <p:spPr>
          <a:xfrm>
            <a:off x="868386" y="4227934"/>
            <a:ext cx="71599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2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＃影片名稱：林口世大運選手村社會住宅招租影片</a:t>
            </a:r>
            <a:r>
              <a:rPr lang="en-US" altLang="zh-TW" sz="12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(04:17)</a:t>
            </a:r>
          </a:p>
          <a:p>
            <a:r>
              <a:rPr lang="zh-TW" altLang="en-US" sz="12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＃影片來源：內政部發言人室</a:t>
            </a:r>
          </a:p>
        </p:txBody>
      </p:sp>
    </p:spTree>
    <p:extLst>
      <p:ext uri="{BB962C8B-B14F-4D97-AF65-F5344CB8AC3E}">
        <p14:creationId xmlns:p14="http://schemas.microsoft.com/office/powerpoint/2010/main" val="1220543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p.113</a:t>
            </a:r>
            <a:r>
              <a:rPr lang="zh-TW" altLang="en-US" dirty="0"/>
              <a:t>　貳、解決社會不平等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>
                <a:solidFill>
                  <a:srgbClr val="256EFF"/>
                </a:solidFill>
              </a:rPr>
              <a:t>社會救助及社會福利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427288"/>
            <a:ext cx="8266862" cy="1839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41390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p.113</a:t>
            </a:r>
            <a:r>
              <a:rPr lang="zh-TW" altLang="en-US" dirty="0"/>
              <a:t>　貳、解決社會不平等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en-US" altLang="zh-TW" b="1" dirty="0">
                <a:solidFill>
                  <a:srgbClr val="FF495C"/>
                </a:solidFill>
              </a:rPr>
              <a:t>Q</a:t>
            </a:r>
            <a:r>
              <a:rPr lang="zh-TW" altLang="en-US" b="1" dirty="0">
                <a:solidFill>
                  <a:srgbClr val="FF495C"/>
                </a:solidFill>
              </a:rPr>
              <a:t>：妮娜可以申請哪些社會救助及福利？</a:t>
            </a:r>
          </a:p>
          <a:p>
            <a:r>
              <a:rPr lang="zh-TW" altLang="en-US" dirty="0"/>
              <a:t>妮娜家中經濟無援只能讓她靠賣火柴</a:t>
            </a:r>
            <a:r>
              <a:rPr lang="zh-TW" altLang="en-US" dirty="0" smtClean="0"/>
              <a:t>維生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zh-TW" altLang="en-US" dirty="0" smtClean="0"/>
              <a:t>→</a:t>
            </a:r>
            <a:r>
              <a:rPr lang="zh-TW" altLang="en-US" dirty="0"/>
              <a:t>可</a:t>
            </a:r>
            <a:r>
              <a:rPr lang="zh-TW" altLang="en-US" dirty="0" smtClean="0"/>
              <a:t>申請中低</a:t>
            </a:r>
            <a:r>
              <a:rPr lang="zh-TW" altLang="en-US" dirty="0"/>
              <a:t>收入戶社會救助</a:t>
            </a:r>
          </a:p>
          <a:p>
            <a:r>
              <a:rPr lang="zh-TW" altLang="en-US" dirty="0"/>
              <a:t>妮娜的父親沒有</a:t>
            </a:r>
            <a:r>
              <a:rPr lang="zh-TW" altLang="en-US" dirty="0" smtClean="0"/>
              <a:t>工作</a:t>
            </a:r>
            <a:r>
              <a:rPr lang="en-US" altLang="zh-TW" dirty="0"/>
              <a:t/>
            </a:r>
            <a:br>
              <a:rPr lang="en-US" altLang="zh-TW" dirty="0"/>
            </a:br>
            <a:r>
              <a:rPr lang="zh-TW" altLang="en-US" dirty="0" smtClean="0"/>
              <a:t>→</a:t>
            </a:r>
            <a:r>
              <a:rPr lang="zh-TW" altLang="en-US" dirty="0"/>
              <a:t>可透過政府的脫貧方案參加職業訓練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zh-TW" altLang="en-US" dirty="0"/>
              <a:t>賣火柴的小女孩</a:t>
            </a: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029969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p.113</a:t>
            </a:r>
            <a:r>
              <a:rPr lang="zh-TW" altLang="en-US" dirty="0"/>
              <a:t>　貳、解決社會不平等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en-US" altLang="zh-TW" b="1" dirty="0">
                <a:solidFill>
                  <a:srgbClr val="FF495C"/>
                </a:solidFill>
              </a:rPr>
              <a:t>Q</a:t>
            </a:r>
            <a:r>
              <a:rPr lang="zh-TW" altLang="en-US" b="1" dirty="0">
                <a:solidFill>
                  <a:srgbClr val="FF495C"/>
                </a:solidFill>
              </a:rPr>
              <a:t>：妮娜可以申請哪些社會救助及福利？</a:t>
            </a:r>
          </a:p>
          <a:p>
            <a:r>
              <a:rPr lang="zh-TW" altLang="en-US" dirty="0"/>
              <a:t>妮娜為適學年齡至學校</a:t>
            </a:r>
            <a:r>
              <a:rPr lang="zh-TW" altLang="en-US" dirty="0" smtClean="0"/>
              <a:t>上課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zh-TW" altLang="en-US" dirty="0" smtClean="0"/>
              <a:t>→</a:t>
            </a:r>
            <a:r>
              <a:rPr lang="zh-TW" altLang="en-US" dirty="0"/>
              <a:t>可申請教育補助</a:t>
            </a:r>
          </a:p>
          <a:p>
            <a:r>
              <a:rPr lang="zh-TW" altLang="en-US" dirty="0"/>
              <a:t>妮娜的父親也沒有自有</a:t>
            </a:r>
            <a:r>
              <a:rPr lang="zh-TW" altLang="en-US" dirty="0" smtClean="0"/>
              <a:t>房子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zh-TW" altLang="en-US" dirty="0" smtClean="0"/>
              <a:t>→</a:t>
            </a:r>
            <a:r>
              <a:rPr lang="zh-TW" altLang="en-US" dirty="0"/>
              <a:t>可申請社會住宅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zh-TW" altLang="en-US" dirty="0"/>
              <a:t>賣火柴的小女孩</a:t>
            </a:r>
          </a:p>
          <a:p>
            <a:endParaRPr lang="zh-TW" altLang="en-US" dirty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232" y="3651870"/>
            <a:ext cx="1368152" cy="1345061"/>
          </a:xfrm>
          <a:prstGeom prst="rect">
            <a:avLst/>
          </a:prstGeom>
        </p:spPr>
      </p:pic>
      <p:grpSp>
        <p:nvGrpSpPr>
          <p:cNvPr id="8" name="群組 7"/>
          <p:cNvGrpSpPr/>
          <p:nvPr/>
        </p:nvGrpSpPr>
        <p:grpSpPr>
          <a:xfrm>
            <a:off x="5580112" y="2427734"/>
            <a:ext cx="2448272" cy="1227186"/>
            <a:chOff x="5148064" y="2568700"/>
            <a:chExt cx="2448272" cy="1227186"/>
          </a:xfrm>
        </p:grpSpPr>
        <p:sp>
          <p:nvSpPr>
            <p:cNvPr id="7" name="圓角矩形圖說文字 6"/>
            <p:cNvSpPr/>
            <p:nvPr/>
          </p:nvSpPr>
          <p:spPr>
            <a:xfrm>
              <a:off x="5148064" y="2571750"/>
              <a:ext cx="2304256" cy="1224136"/>
            </a:xfrm>
            <a:prstGeom prst="wedgeRoundRectCallout">
              <a:avLst>
                <a:gd name="adj1" fmla="val -337"/>
                <a:gd name="adj2" fmla="val 76444"/>
                <a:gd name="adj3" fmla="val 16667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6" name="矩形 5"/>
            <p:cNvSpPr/>
            <p:nvPr/>
          </p:nvSpPr>
          <p:spPr>
            <a:xfrm>
              <a:off x="5148064" y="2568700"/>
              <a:ext cx="2448272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妮娜因為受到我國政府的社會安全制度，能夠脫離貧苦，維持基本的生活需求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68402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p.114</a:t>
            </a:r>
            <a:r>
              <a:rPr lang="zh-TW" altLang="en-US" dirty="0"/>
              <a:t>　貳、解決社會不平等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三、社會保險</a:t>
            </a:r>
          </a:p>
          <a:p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pPr marL="271463" indent="-271463" algn="just" hangingPunct="0">
              <a:buFont typeface="Arial" panose="020B0604020202020204" pitchFamily="34" charset="0"/>
              <a:buChar char="•"/>
            </a:pPr>
            <a:r>
              <a:rPr lang="zh-TW" altLang="en-US" spc="-150" dirty="0"/>
              <a:t>社會保險為</a:t>
            </a:r>
            <a:r>
              <a:rPr lang="zh-TW" altLang="en-US" b="1" spc="-150" dirty="0">
                <a:solidFill>
                  <a:srgbClr val="FF495C"/>
                </a:solidFill>
              </a:rPr>
              <a:t>強制納保</a:t>
            </a:r>
            <a:r>
              <a:rPr lang="zh-TW" altLang="en-US" spc="-150" dirty="0"/>
              <a:t>，採取</a:t>
            </a:r>
            <a:r>
              <a:rPr lang="zh-TW" altLang="en-US" b="1" spc="-150" dirty="0">
                <a:solidFill>
                  <a:srgbClr val="FF495C"/>
                </a:solidFill>
              </a:rPr>
              <a:t>風險共同分擔</a:t>
            </a:r>
            <a:r>
              <a:rPr lang="zh-TW" altLang="en-US" spc="-150" dirty="0"/>
              <a:t>的理念。</a:t>
            </a:r>
            <a:endParaRPr lang="en-US" altLang="zh-TW" spc="-150" dirty="0"/>
          </a:p>
          <a:p>
            <a:pPr marL="271463" indent="-271463" algn="just" hangingPunct="0">
              <a:buFont typeface="Arial" panose="020B0604020202020204" pitchFamily="34" charset="0"/>
              <a:buChar char="•"/>
            </a:pPr>
            <a:r>
              <a:rPr lang="zh-TW" altLang="en-US" spc="-150" dirty="0"/>
              <a:t>此理念興起於德國，工業革命</a:t>
            </a:r>
            <a:r>
              <a:rPr lang="zh-TW" altLang="en-US" spc="-150" dirty="0" smtClean="0"/>
              <a:t>後</a:t>
            </a:r>
            <a:r>
              <a:rPr lang="zh-TW" altLang="en-US" spc="-150" dirty="0"/>
              <a:t>，</a:t>
            </a:r>
            <a:r>
              <a:rPr lang="zh-TW" altLang="en-US" spc="-150" dirty="0" smtClean="0"/>
              <a:t>資本家</a:t>
            </a:r>
            <a:r>
              <a:rPr lang="zh-TW" altLang="en-US" spc="-150" dirty="0"/>
              <a:t>對於</a:t>
            </a:r>
            <a:r>
              <a:rPr lang="zh-TW" altLang="en-US" b="1" spc="-150" dirty="0">
                <a:solidFill>
                  <a:srgbClr val="FF495C"/>
                </a:solidFill>
              </a:rPr>
              <a:t>勞工低薪、職災、疾病、</a:t>
            </a:r>
            <a:r>
              <a:rPr lang="zh-TW" altLang="en-US" b="1" spc="-150" dirty="0" smtClean="0">
                <a:solidFill>
                  <a:srgbClr val="FF495C"/>
                </a:solidFill>
              </a:rPr>
              <a:t>退休等</a:t>
            </a:r>
            <a:r>
              <a:rPr lang="zh-TW" altLang="en-US" spc="-150" dirty="0" smtClean="0"/>
              <a:t>無任何保障</a:t>
            </a:r>
            <a:r>
              <a:rPr lang="zh-TW" altLang="en-US" spc="-150" dirty="0"/>
              <a:t>，因此</a:t>
            </a:r>
            <a:r>
              <a:rPr lang="en-US" altLang="zh-TW" spc="-150" dirty="0"/>
              <a:t>1883</a:t>
            </a:r>
            <a:r>
              <a:rPr lang="zh-TW" altLang="en-US" spc="-150" dirty="0"/>
              <a:t>年德國首相俾斯麥通過了社會保險制度</a:t>
            </a:r>
            <a:r>
              <a:rPr lang="zh-TW" altLang="en-US" spc="-150" dirty="0" smtClean="0"/>
              <a:t>。</a:t>
            </a:r>
            <a:endParaRPr lang="zh-TW" altLang="en-US" spc="-150" dirty="0"/>
          </a:p>
        </p:txBody>
      </p:sp>
    </p:spTree>
    <p:extLst>
      <p:ext uri="{BB962C8B-B14F-4D97-AF65-F5344CB8AC3E}">
        <p14:creationId xmlns:p14="http://schemas.microsoft.com/office/powerpoint/2010/main" val="2089685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版面配置區 4">
            <a:hlinkClick r:id="rId3"/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/>
          <a:srcRect l="7943" r="7943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3" name="文字版面配置區 2"/>
          <p:cNvSpPr>
            <a:spLocks noGrp="1"/>
          </p:cNvSpPr>
          <p:nvPr>
            <p:ph type="body" sz="quarter" idx="12"/>
          </p:nvPr>
        </p:nvSpPr>
        <p:spPr>
          <a:xfrm>
            <a:off x="3276625" y="3076575"/>
            <a:ext cx="4319711" cy="647700"/>
          </a:xfrm>
        </p:spPr>
        <p:txBody>
          <a:bodyPr/>
          <a:lstStyle/>
          <a:p>
            <a:r>
              <a:rPr lang="zh-TW" altLang="zh-TW" sz="3200" dirty="0">
                <a:hlinkClick r:id="rId3"/>
              </a:rPr>
              <a:t>讓人震驚各國健保介紹</a:t>
            </a:r>
            <a:endParaRPr lang="zh-TW" altLang="en-US" sz="3600" dirty="0">
              <a:hlinkClick r:id="rId3"/>
            </a:endParaRPr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7309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版面配置區 4">
            <a:hlinkClick r:id="rId2"/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12646" r="12646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3" name="文字版面配置區 2"/>
          <p:cNvSpPr>
            <a:spLocks noGrp="1"/>
          </p:cNvSpPr>
          <p:nvPr>
            <p:ph type="body" sz="quarter" idx="12"/>
          </p:nvPr>
        </p:nvSpPr>
        <p:spPr>
          <a:xfrm>
            <a:off x="3276625" y="3076575"/>
            <a:ext cx="4679751" cy="647700"/>
          </a:xfrm>
        </p:spPr>
        <p:txBody>
          <a:bodyPr/>
          <a:lstStyle/>
          <a:p>
            <a:r>
              <a:rPr lang="zh-TW" altLang="zh-TW" sz="3200" dirty="0">
                <a:hlinkClick r:id="rId2"/>
              </a:rPr>
              <a:t>符合</a:t>
            </a:r>
            <a:r>
              <a:rPr lang="en-US" altLang="zh-TW" sz="3200" dirty="0">
                <a:hlinkClick r:id="rId2"/>
              </a:rPr>
              <a:t>6</a:t>
            </a:r>
            <a:r>
              <a:rPr lang="zh-TW" altLang="zh-TW" sz="3200" dirty="0">
                <a:hlinkClick r:id="rId2"/>
              </a:rPr>
              <a:t>種情況 勞工沒</a:t>
            </a:r>
            <a:r>
              <a:rPr lang="zh-TW" altLang="zh-TW" sz="3200" dirty="0" smtClean="0">
                <a:hlinkClick r:id="rId2"/>
              </a:rPr>
              <a:t>上班</a:t>
            </a:r>
            <a:endParaRPr lang="en-US" altLang="zh-TW" sz="3200" dirty="0" smtClean="0">
              <a:hlinkClick r:id="rId2"/>
            </a:endParaRPr>
          </a:p>
          <a:p>
            <a:r>
              <a:rPr lang="zh-TW" altLang="zh-TW" sz="3200" dirty="0" smtClean="0">
                <a:hlinkClick r:id="rId2"/>
              </a:rPr>
              <a:t>也</a:t>
            </a:r>
            <a:r>
              <a:rPr lang="zh-TW" altLang="zh-TW" sz="3200" dirty="0">
                <a:hlinkClick r:id="rId2"/>
              </a:rPr>
              <a:t>可保勞保</a:t>
            </a:r>
            <a:endParaRPr lang="zh-TW" altLang="en-US" sz="3200" dirty="0">
              <a:hlinkClick r:id="rId2"/>
            </a:endParaRPr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p.114</a:t>
            </a:r>
            <a:r>
              <a:rPr lang="zh-TW" altLang="en-US" dirty="0"/>
              <a:t>　貳、解決社會</a:t>
            </a:r>
            <a:r>
              <a:rPr lang="zh-TW" altLang="en-US" dirty="0" smtClean="0"/>
              <a:t>不平等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781324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p.114</a:t>
            </a:r>
            <a:r>
              <a:rPr lang="zh-TW" altLang="en-US" dirty="0"/>
              <a:t>　貳、解決社會不平等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>
                <a:solidFill>
                  <a:srgbClr val="256EFF"/>
                </a:solidFill>
              </a:rPr>
              <a:t>我國社會保險的類別</a:t>
            </a:r>
          </a:p>
          <a:p>
            <a:endParaRPr lang="zh-TW" altLang="en-US" dirty="0">
              <a:solidFill>
                <a:srgbClr val="256EFF"/>
              </a:solidFill>
            </a:endParaRPr>
          </a:p>
        </p:txBody>
      </p:sp>
      <p:graphicFrame>
        <p:nvGraphicFramePr>
          <p:cNvPr id="5" name="內容版面配置區 4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462764716"/>
              </p:ext>
            </p:extLst>
          </p:nvPr>
        </p:nvGraphicFramePr>
        <p:xfrm>
          <a:off x="539750" y="2355850"/>
          <a:ext cx="7920038" cy="2316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600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600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8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職業類別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8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其他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zh-TW" altLang="en-US" sz="28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勞工保險、公教人員、農民保險、國民年金（針對尚未保以上幾類保險別之民眾）</a:t>
                      </a:r>
                      <a:endParaRPr lang="en-US" altLang="zh-TW" sz="28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8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全民健保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45160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版面配置區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p.114</a:t>
            </a:r>
            <a:r>
              <a:rPr lang="zh-TW" altLang="en-US" dirty="0"/>
              <a:t>　貳、解決社會不平等</a:t>
            </a:r>
          </a:p>
        </p:txBody>
      </p:sp>
      <p:sp>
        <p:nvSpPr>
          <p:cNvPr id="2" name="內容版面配置區 1"/>
          <p:cNvSpPr>
            <a:spLocks noGrp="1"/>
          </p:cNvSpPr>
          <p:nvPr>
            <p:ph sz="quarter" idx="12"/>
          </p:nvPr>
        </p:nvSpPr>
        <p:spPr>
          <a:xfrm>
            <a:off x="612000" y="1839599"/>
            <a:ext cx="7704416" cy="2914963"/>
          </a:xfrm>
        </p:spPr>
        <p:txBody>
          <a:bodyPr/>
          <a:lstStyle/>
          <a:p>
            <a:pPr algn="just"/>
            <a:r>
              <a:rPr lang="zh-TW" altLang="en-US" b="1" dirty="0">
                <a:solidFill>
                  <a:srgbClr val="FF495C"/>
                </a:solidFill>
              </a:rPr>
              <a:t>「國民年金」</a:t>
            </a:r>
            <a:r>
              <a:rPr lang="zh-TW" altLang="en-US" dirty="0"/>
              <a:t>是我國於</a:t>
            </a:r>
            <a:r>
              <a:rPr lang="en-US" altLang="zh-TW" dirty="0"/>
              <a:t>97</a:t>
            </a:r>
            <a:r>
              <a:rPr lang="zh-TW" altLang="en-US" dirty="0"/>
              <a:t>年</a:t>
            </a:r>
            <a:r>
              <a:rPr lang="en-US" altLang="zh-TW" dirty="0"/>
              <a:t>10</a:t>
            </a:r>
            <a:r>
              <a:rPr lang="zh-TW" altLang="en-US" dirty="0"/>
              <a:t>月</a:t>
            </a:r>
            <a:r>
              <a:rPr lang="en-US" altLang="zh-TW" dirty="0"/>
              <a:t>1</a:t>
            </a:r>
            <a:r>
              <a:rPr lang="zh-TW" altLang="en-US" dirty="0"/>
              <a:t>日開辦的社會保險制度，主要</a:t>
            </a:r>
            <a:r>
              <a:rPr lang="zh-TW" altLang="en-US" b="1" dirty="0">
                <a:solidFill>
                  <a:srgbClr val="FF495C"/>
                </a:solidFill>
              </a:rPr>
              <a:t>納保對象是年滿</a:t>
            </a:r>
            <a:r>
              <a:rPr lang="en-US" altLang="zh-TW" b="1" dirty="0">
                <a:solidFill>
                  <a:srgbClr val="FF495C"/>
                </a:solidFill>
              </a:rPr>
              <a:t>25</a:t>
            </a:r>
            <a:r>
              <a:rPr lang="zh-TW" altLang="en-US" b="1" dirty="0">
                <a:solidFill>
                  <a:srgbClr val="FF495C"/>
                </a:solidFill>
              </a:rPr>
              <a:t>歲、未滿</a:t>
            </a:r>
            <a:r>
              <a:rPr lang="en-US" altLang="zh-TW" b="1" dirty="0">
                <a:solidFill>
                  <a:srgbClr val="FF495C"/>
                </a:solidFill>
              </a:rPr>
              <a:t>65</a:t>
            </a:r>
            <a:r>
              <a:rPr lang="zh-TW" altLang="en-US" b="1" dirty="0">
                <a:solidFill>
                  <a:srgbClr val="FF495C"/>
                </a:solidFill>
              </a:rPr>
              <a:t>歲</a:t>
            </a:r>
            <a:r>
              <a:rPr lang="zh-TW" altLang="en-US" dirty="0"/>
              <a:t>，在國內設有戶籍，且</a:t>
            </a:r>
            <a:r>
              <a:rPr lang="zh-TW" altLang="en-US" b="1" dirty="0">
                <a:solidFill>
                  <a:srgbClr val="FF495C"/>
                </a:solidFill>
              </a:rPr>
              <a:t>沒有參加勞保、農保、公教保、軍保的國民</a:t>
            </a:r>
            <a:r>
              <a:rPr lang="zh-TW" altLang="en-US" dirty="0"/>
              <a:t>。</a:t>
            </a:r>
          </a:p>
          <a:p>
            <a:endParaRPr lang="zh-TW" altLang="en-US" dirty="0"/>
          </a:p>
          <a:p>
            <a:endParaRPr lang="zh-TW" alt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zh-TW" altLang="en-US" dirty="0"/>
              <a:t>國民年金制度</a:t>
            </a:r>
          </a:p>
        </p:txBody>
      </p:sp>
    </p:spTree>
    <p:extLst>
      <p:ext uri="{BB962C8B-B14F-4D97-AF65-F5344CB8AC3E}">
        <p14:creationId xmlns:p14="http://schemas.microsoft.com/office/powerpoint/2010/main" val="3578129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p.114</a:t>
            </a:r>
            <a:r>
              <a:rPr lang="zh-TW" altLang="en-US" dirty="0"/>
              <a:t>　貳、解決社會不平等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4536064" cy="647700"/>
          </a:xfrm>
        </p:spPr>
        <p:txBody>
          <a:bodyPr/>
          <a:lstStyle/>
          <a:p>
            <a:pPr algn="just"/>
            <a:r>
              <a:rPr lang="zh-TW" altLang="en-US" dirty="0"/>
              <a:t>國民年金十年大限將至，如果不繳國民年金保費，還可以領退休金和申請福利嗎？</a:t>
            </a:r>
          </a:p>
          <a:p>
            <a:endParaRPr lang="zh-TW" altLang="en-US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zh-TW" altLang="en-US" dirty="0"/>
              <a:t>為什麼要繳</a:t>
            </a:r>
            <a:r>
              <a:rPr lang="zh-TW" altLang="en-US" dirty="0" smtClean="0"/>
              <a:t>保費</a:t>
            </a:r>
            <a:r>
              <a:rPr lang="zh-TW" altLang="en-US" dirty="0"/>
              <a:t>？</a:t>
            </a:r>
            <a:endParaRPr lang="en-US" altLang="zh-TW" dirty="0"/>
          </a:p>
          <a:p>
            <a:endParaRPr lang="zh-TW" altLang="en-US" dirty="0"/>
          </a:p>
        </p:txBody>
      </p:sp>
      <p:pic>
        <p:nvPicPr>
          <p:cNvPr id="5" name="Picture 3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1779662"/>
            <a:ext cx="3028693" cy="22685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6" name="群組 5"/>
          <p:cNvGrpSpPr/>
          <p:nvPr/>
        </p:nvGrpSpPr>
        <p:grpSpPr>
          <a:xfrm>
            <a:off x="6606358" y="2354019"/>
            <a:ext cx="917970" cy="865803"/>
            <a:chOff x="6948264" y="2787774"/>
            <a:chExt cx="648072" cy="648072"/>
          </a:xfrm>
        </p:grpSpPr>
        <p:sp>
          <p:nvSpPr>
            <p:cNvPr id="7" name="橢圓 6">
              <a:hlinkClick r:id="rId3"/>
            </p:cNvPr>
            <p:cNvSpPr/>
            <p:nvPr/>
          </p:nvSpPr>
          <p:spPr>
            <a:xfrm>
              <a:off x="6948264" y="2787774"/>
              <a:ext cx="648072" cy="64807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b="1"/>
            </a:p>
          </p:txBody>
        </p:sp>
        <p:sp>
          <p:nvSpPr>
            <p:cNvPr id="8" name="等腰三角形 7">
              <a:hlinkClick r:id="rId3"/>
            </p:cNvPr>
            <p:cNvSpPr/>
            <p:nvPr/>
          </p:nvSpPr>
          <p:spPr>
            <a:xfrm rot="5400000">
              <a:off x="7128144" y="2931790"/>
              <a:ext cx="360040" cy="360040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b="1"/>
            </a:p>
          </p:txBody>
        </p:sp>
      </p:grpSp>
      <p:sp>
        <p:nvSpPr>
          <p:cNvPr id="9" name="文字方塊 8"/>
          <p:cNvSpPr txBox="1"/>
          <p:nvPr/>
        </p:nvSpPr>
        <p:spPr>
          <a:xfrm>
            <a:off x="5364088" y="4045009"/>
            <a:ext cx="34563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＃影片名稱：</a:t>
            </a:r>
            <a:endParaRPr lang="en-US" altLang="zh-TW" sz="1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國民年金十年</a:t>
            </a:r>
            <a:r>
              <a:rPr lang="zh-TW" altLang="en-US" sz="1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大限</a:t>
            </a:r>
            <a:r>
              <a:rPr lang="zh-TW" altLang="en-US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！</a:t>
            </a:r>
            <a:r>
              <a:rPr lang="zh-TW" altLang="en-US" sz="1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為什麼</a:t>
            </a:r>
            <a:r>
              <a:rPr lang="zh-TW" altLang="en-US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要繳</a:t>
            </a:r>
            <a:r>
              <a:rPr lang="zh-TW" altLang="en-US" sz="1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保費</a:t>
            </a:r>
            <a:r>
              <a:rPr lang="zh-TW" altLang="en-US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？</a:t>
            </a:r>
            <a:endParaRPr lang="en-US" altLang="zh-TW" sz="1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全球新觀點</a:t>
            </a:r>
            <a:r>
              <a:rPr lang="en-US" altLang="zh-TW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20190108(08:48)</a:t>
            </a:r>
          </a:p>
          <a:p>
            <a:r>
              <a:rPr lang="zh-TW" altLang="en-US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＃影片來源：非凡商業台</a:t>
            </a:r>
          </a:p>
        </p:txBody>
      </p:sp>
      <p:sp>
        <p:nvSpPr>
          <p:cNvPr id="10" name="文字方塊 9"/>
          <p:cNvSpPr txBox="1"/>
          <p:nvPr/>
        </p:nvSpPr>
        <p:spPr>
          <a:xfrm>
            <a:off x="6060866" y="3200773"/>
            <a:ext cx="21115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（需有網路環境）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1261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p.114</a:t>
            </a:r>
            <a:r>
              <a:rPr lang="zh-TW" altLang="en-US" dirty="0"/>
              <a:t>　貳、解決社會不平等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zh-TW" altLang="en-US" b="1" spc="0" dirty="0">
                <a:solidFill>
                  <a:srgbClr val="256EFF"/>
                </a:solidFill>
              </a:rPr>
              <a:t>失業的</a:t>
            </a:r>
            <a:r>
              <a:rPr lang="zh-TW" altLang="en-US" b="1" spc="0" dirty="0" smtClean="0">
                <a:solidFill>
                  <a:srgbClr val="256EFF"/>
                </a:solidFill>
              </a:rPr>
              <a:t>爸爸</a:t>
            </a:r>
            <a:r>
              <a:rPr lang="en-US" altLang="zh-TW" spc="0" dirty="0"/>
              <a:t/>
            </a:r>
            <a:br>
              <a:rPr lang="en-US" altLang="zh-TW" spc="0" dirty="0"/>
            </a:br>
            <a:r>
              <a:rPr lang="zh-TW" altLang="en-US" spc="0" dirty="0" smtClean="0"/>
              <a:t>→可以依據勞保領取失業給付。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TW" altLang="en-US" b="1" spc="0" dirty="0" smtClean="0">
                <a:solidFill>
                  <a:srgbClr val="256EFF"/>
                </a:solidFill>
              </a:rPr>
              <a:t>生病</a:t>
            </a:r>
            <a:r>
              <a:rPr lang="zh-TW" altLang="en-US" b="1" spc="0" dirty="0">
                <a:solidFill>
                  <a:srgbClr val="256EFF"/>
                </a:solidFill>
              </a:rPr>
              <a:t>的妮</a:t>
            </a:r>
            <a:r>
              <a:rPr lang="zh-TW" altLang="en-US" b="1" spc="0" dirty="0" smtClean="0">
                <a:solidFill>
                  <a:srgbClr val="256EFF"/>
                </a:solidFill>
              </a:rPr>
              <a:t>娜</a:t>
            </a:r>
            <a:r>
              <a:rPr lang="en-US" altLang="zh-TW" spc="0" dirty="0"/>
              <a:t/>
            </a:r>
            <a:br>
              <a:rPr lang="en-US" altLang="zh-TW" spc="0" dirty="0"/>
            </a:br>
            <a:r>
              <a:rPr lang="zh-TW" altLang="en-US" spc="0" dirty="0" smtClean="0"/>
              <a:t>→</a:t>
            </a:r>
            <a:r>
              <a:rPr lang="zh-TW" altLang="en-US" spc="0" dirty="0"/>
              <a:t>有了全民健保的保障，能夠避免死亡一途</a:t>
            </a:r>
            <a:r>
              <a:rPr lang="zh-TW" altLang="en-US" spc="0" dirty="0" smtClean="0"/>
              <a:t>。</a:t>
            </a:r>
            <a:endParaRPr lang="zh-TW" altLang="en-US" spc="0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zh-TW" altLang="en-US" dirty="0"/>
              <a:t>賣火柴的小女孩</a:t>
            </a: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165055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版面配置區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zh-TW" altLang="en-US" dirty="0"/>
              <a:t>社會保險</a:t>
            </a:r>
            <a:endParaRPr lang="en-US" altLang="zh-TW" dirty="0"/>
          </a:p>
          <a:p>
            <a:r>
              <a:rPr lang="en-US" altLang="zh-TW" dirty="0"/>
              <a:t>—</a:t>
            </a:r>
            <a:r>
              <a:rPr lang="zh-TW" altLang="en-US" dirty="0" smtClean="0"/>
              <a:t>職業</a:t>
            </a:r>
            <a:r>
              <a:rPr lang="zh-TW" altLang="en-US" dirty="0"/>
              <a:t>災害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72943"/>
            <a:ext cx="5904656" cy="46128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10448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p.115</a:t>
            </a:r>
            <a:r>
              <a:rPr lang="zh-TW" altLang="en-US" dirty="0"/>
              <a:t>　參、提供社會安全的功能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第參節 提供社會安全的功能</a:t>
            </a:r>
          </a:p>
          <a:p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zh-TW" altLang="en-US" dirty="0">
                <a:hlinkClick r:id="rId2" action="ppaction://hlinksldjump"/>
              </a:rPr>
              <a:t>一、保障人民的人權</a:t>
            </a:r>
            <a:endParaRPr lang="en-US" altLang="zh-TW" dirty="0"/>
          </a:p>
          <a:p>
            <a:r>
              <a:rPr lang="zh-TW" altLang="en-US" dirty="0">
                <a:hlinkClick r:id="rId3" action="ppaction://hlinksldjump"/>
              </a:rPr>
              <a:t>二、建構實質平等的社會</a:t>
            </a:r>
            <a:endParaRPr lang="en-US" altLang="zh-TW" dirty="0"/>
          </a:p>
          <a:p>
            <a:r>
              <a:rPr lang="zh-TW" altLang="en-US" dirty="0">
                <a:hlinkClick r:id="rId4" action="ppaction://hlinksldjump"/>
              </a:rPr>
              <a:t>三、促進社會整合</a:t>
            </a:r>
            <a:endParaRPr lang="zh-TW" altLang="en-US" dirty="0"/>
          </a:p>
          <a:p>
            <a:endParaRPr lang="zh-TW" altLang="en-US" dirty="0"/>
          </a:p>
          <a:p>
            <a:endParaRPr lang="zh-TW" altLang="en-US" dirty="0"/>
          </a:p>
          <a:p>
            <a:endParaRPr lang="zh-TW" altLang="en-US" dirty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556"/>
          <a:stretch/>
        </p:blipFill>
        <p:spPr>
          <a:xfrm>
            <a:off x="4665971" y="2261937"/>
            <a:ext cx="3770831" cy="2731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4574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p.115</a:t>
            </a:r>
            <a:r>
              <a:rPr lang="zh-TW" altLang="en-US" dirty="0"/>
              <a:t>　參、提供社會安全的功能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一、保障人民的人權</a:t>
            </a:r>
          </a:p>
          <a:p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>
          <a:xfrm>
            <a:off x="539552" y="2355726"/>
            <a:ext cx="7704856" cy="2448272"/>
          </a:xfrm>
        </p:spPr>
        <p:txBody>
          <a:bodyPr/>
          <a:lstStyle/>
          <a:p>
            <a:pPr algn="just"/>
            <a:r>
              <a:rPr lang="zh-TW" altLang="en-US" dirty="0"/>
              <a:t>每個人生活在這個世界上，都享有人性尊嚴，如果沒有了基本人權，我們會活得沒有價值。</a:t>
            </a: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908845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p.115</a:t>
            </a:r>
            <a:r>
              <a:rPr lang="zh-TW" altLang="en-US" dirty="0"/>
              <a:t>　參、提供社會安全的功能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二、建構實質平等的社會</a:t>
            </a:r>
          </a:p>
          <a:p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4790995" cy="2448272"/>
          </a:xfrm>
        </p:spPr>
        <p:txBody>
          <a:bodyPr/>
          <a:lstStyle/>
          <a:p>
            <a:pPr algn="just"/>
            <a:r>
              <a:rPr lang="zh-TW" altLang="en-US" dirty="0"/>
              <a:t>美國獨立宣言曾提過「人生而平等」，指得是</a:t>
            </a:r>
            <a:r>
              <a:rPr lang="zh-TW" altLang="en-US" b="1" dirty="0">
                <a:solidFill>
                  <a:srgbClr val="FF495C"/>
                </a:solidFill>
              </a:rPr>
              <a:t>須考量不同的差異給予合理的差別待遇</a:t>
            </a:r>
            <a:r>
              <a:rPr lang="zh-TW" altLang="en-US" dirty="0"/>
              <a:t>，即為</a:t>
            </a:r>
            <a:r>
              <a:rPr lang="zh-TW" altLang="en-US" b="1" dirty="0">
                <a:solidFill>
                  <a:srgbClr val="FF495C"/>
                </a:solidFill>
              </a:rPr>
              <a:t>「立足點平等」</a:t>
            </a:r>
            <a:r>
              <a:rPr lang="zh-TW" altLang="en-US" dirty="0"/>
              <a:t>。</a:t>
            </a:r>
          </a:p>
          <a:p>
            <a:endParaRPr lang="zh-TW" altLang="en-US" dirty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1779810"/>
            <a:ext cx="2947105" cy="2947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4164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p.115</a:t>
            </a:r>
            <a:r>
              <a:rPr lang="zh-TW" altLang="en-US" dirty="0"/>
              <a:t>　參、提供社會安全的功能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二、建構實質平等的社會</a:t>
            </a:r>
          </a:p>
          <a:p>
            <a:endParaRPr lang="zh-TW" altLang="en-US" dirty="0"/>
          </a:p>
        </p:txBody>
      </p:sp>
      <p:pic>
        <p:nvPicPr>
          <p:cNvPr id="6" name="內容版面配置區 5"/>
          <p:cNvPicPr>
            <a:picLocks noGrp="1" noChangeAspect="1"/>
          </p:cNvPicPr>
          <p:nvPr>
            <p:ph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572" y="2291167"/>
            <a:ext cx="3123347" cy="2584839"/>
          </a:xfr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2715766"/>
            <a:ext cx="2304256" cy="2265366"/>
          </a:xfrm>
          <a:prstGeom prst="rect">
            <a:avLst/>
          </a:prstGeom>
        </p:spPr>
      </p:pic>
      <p:grpSp>
        <p:nvGrpSpPr>
          <p:cNvPr id="9" name="群組 8"/>
          <p:cNvGrpSpPr/>
          <p:nvPr/>
        </p:nvGrpSpPr>
        <p:grpSpPr>
          <a:xfrm>
            <a:off x="3851920" y="2355279"/>
            <a:ext cx="2808312" cy="1332011"/>
            <a:chOff x="4644008" y="2892872"/>
            <a:chExt cx="2808312" cy="1332011"/>
          </a:xfrm>
        </p:grpSpPr>
        <p:sp>
          <p:nvSpPr>
            <p:cNvPr id="10" name="圓角矩形圖說文字 9"/>
            <p:cNvSpPr/>
            <p:nvPr/>
          </p:nvSpPr>
          <p:spPr>
            <a:xfrm>
              <a:off x="4644008" y="2892872"/>
              <a:ext cx="2808312" cy="1332011"/>
            </a:xfrm>
            <a:prstGeom prst="wedgeRoundRectCallout">
              <a:avLst>
                <a:gd name="adj1" fmla="val 52194"/>
                <a:gd name="adj2" fmla="val 66376"/>
                <a:gd name="adj3" fmla="val 16667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1" name="矩形 10"/>
            <p:cNvSpPr/>
            <p:nvPr/>
          </p:nvSpPr>
          <p:spPr>
            <a:xfrm>
              <a:off x="4644008" y="2893319"/>
              <a:ext cx="2808312" cy="129266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zh-TW" altLang="en-US" sz="2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同學覺得哪一個比較容易創造最多數的幸福呢？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25638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p.115</a:t>
            </a:r>
            <a:r>
              <a:rPr lang="zh-TW" altLang="en-US" dirty="0"/>
              <a:t>　參、提供社會安全的功能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三、促進社會整合</a:t>
            </a:r>
          </a:p>
          <a:p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7848798" cy="2592288"/>
          </a:xfrm>
        </p:spPr>
        <p:txBody>
          <a:bodyPr>
            <a:normAutofit/>
          </a:bodyPr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zh-TW" altLang="en-US" dirty="0"/>
              <a:t>一個現代化及進步的國家，</a:t>
            </a:r>
            <a:r>
              <a:rPr lang="zh-TW" altLang="en-US" b="1" dirty="0">
                <a:solidFill>
                  <a:srgbClr val="FF495C"/>
                </a:solidFill>
              </a:rPr>
              <a:t>貧富差距應愈小愈恰當</a:t>
            </a:r>
            <a:r>
              <a:rPr lang="zh-TW" altLang="en-US" dirty="0"/>
              <a:t>。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zh-TW" altLang="en-US" dirty="0"/>
              <a:t>透過社會互助能提升全民的生活素質，可以降低犯罪率，使人民安居樂業，也能提升國家的競爭力及社會力。</a:t>
            </a: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186153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 smtClean="0"/>
              <a:t>如果</a:t>
            </a:r>
            <a:r>
              <a:rPr lang="zh-TW" altLang="en-US" dirty="0"/>
              <a:t>老闆沒有幫你保</a:t>
            </a:r>
            <a:r>
              <a:rPr lang="zh-TW" altLang="en-US" dirty="0" smtClean="0"/>
              <a:t>勞保時</a:t>
            </a:r>
            <a:r>
              <a:rPr lang="zh-TW" altLang="en-US" dirty="0"/>
              <a:t>該怎麼辦？</a:t>
            </a:r>
          </a:p>
        </p:txBody>
      </p:sp>
      <p:sp>
        <p:nvSpPr>
          <p:cNvPr id="4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 err="1" smtClean="0"/>
              <a:t>p.114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874914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 err="1" smtClean="0"/>
              <a:t>p.115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>
          <a:xfrm>
            <a:off x="539626" y="2139702"/>
            <a:ext cx="5616550" cy="2601319"/>
          </a:xfrm>
        </p:spPr>
        <p:txBody>
          <a:bodyPr>
            <a:normAutofit/>
          </a:bodyPr>
          <a:lstStyle/>
          <a:p>
            <a:pPr algn="just"/>
            <a:r>
              <a:rPr kumimoji="1" lang="zh-TW" altLang="en-US" sz="2700" dirty="0" smtClean="0"/>
              <a:t>請</a:t>
            </a:r>
            <a:r>
              <a:rPr kumimoji="1" lang="zh-TW" altLang="en-US" sz="2700" dirty="0"/>
              <a:t>至勞工保險局網站下載「民眾檢舉書」載明具體違規情事後送至勞保局進行檢舉，勞保局將對檢舉人身份保密</a:t>
            </a:r>
            <a:r>
              <a:rPr kumimoji="1" lang="zh-TW" altLang="en-US" sz="2700" dirty="0" smtClean="0"/>
              <a:t>。</a:t>
            </a:r>
            <a:endParaRPr kumimoji="1" lang="zh-TW" altLang="en-US" sz="2700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8" t="3475"/>
          <a:stretch/>
        </p:blipFill>
        <p:spPr>
          <a:xfrm>
            <a:off x="6243937" y="2084104"/>
            <a:ext cx="1912710" cy="2539874"/>
          </a:xfrm>
          <a:prstGeom prst="rect">
            <a:avLst/>
          </a:prstGeom>
        </p:spPr>
      </p:pic>
      <p:grpSp>
        <p:nvGrpSpPr>
          <p:cNvPr id="5" name="群組 4"/>
          <p:cNvGrpSpPr/>
          <p:nvPr/>
        </p:nvGrpSpPr>
        <p:grpSpPr>
          <a:xfrm>
            <a:off x="5652120" y="4587974"/>
            <a:ext cx="3096344" cy="369332"/>
            <a:chOff x="5724128" y="3867894"/>
            <a:chExt cx="3096344" cy="369332"/>
          </a:xfrm>
        </p:grpSpPr>
        <p:sp>
          <p:nvSpPr>
            <p:cNvPr id="6" name="文字方塊 5"/>
            <p:cNvSpPr txBox="1"/>
            <p:nvPr/>
          </p:nvSpPr>
          <p:spPr>
            <a:xfrm>
              <a:off x="5724128" y="3867894"/>
              <a:ext cx="30963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民眾檢舉書</a:t>
              </a:r>
            </a:p>
          </p:txBody>
        </p:sp>
        <p:pic>
          <p:nvPicPr>
            <p:cNvPr id="7" name="圖片 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3842" y="3939902"/>
              <a:ext cx="216390" cy="216390"/>
            </a:xfrm>
            <a:prstGeom prst="rect">
              <a:avLst/>
            </a:prstGeom>
          </p:spPr>
        </p:pic>
      </p:grpSp>
      <p:sp>
        <p:nvSpPr>
          <p:cNvPr id="8" name="橢圓 7"/>
          <p:cNvSpPr/>
          <p:nvPr/>
        </p:nvSpPr>
        <p:spPr>
          <a:xfrm>
            <a:off x="2336416" y="1557923"/>
            <a:ext cx="576064" cy="576064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答</a:t>
            </a:r>
            <a:endParaRPr lang="zh-TW" altLang="en-US" sz="3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078652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內容版面配置區 4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zh-TW" altLang="en-US" dirty="0" smtClean="0"/>
              <a:t>打工</a:t>
            </a:r>
            <a:r>
              <a:rPr lang="zh-TW" altLang="en-US" dirty="0"/>
              <a:t>前先了解權益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p.115</a:t>
            </a:r>
            <a:r>
              <a:rPr lang="zh-TW" altLang="en-US" dirty="0"/>
              <a:t>　參、提供社會安全的</a:t>
            </a:r>
            <a:r>
              <a:rPr lang="zh-TW" altLang="en-US" dirty="0" smtClean="0"/>
              <a:t>功能</a:t>
            </a:r>
            <a:endParaRPr lang="zh-TW" altLang="en-US" dirty="0"/>
          </a:p>
        </p:txBody>
      </p:sp>
      <p:sp>
        <p:nvSpPr>
          <p:cNvPr id="10" name="矩形 9">
            <a:hlinkClick r:id="rId2" action="ppaction://hlinkfile"/>
          </p:cNvPr>
          <p:cNvSpPr/>
          <p:nvPr/>
        </p:nvSpPr>
        <p:spPr>
          <a:xfrm>
            <a:off x="612000" y="1839600"/>
            <a:ext cx="7632408" cy="2849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grpSp>
        <p:nvGrpSpPr>
          <p:cNvPr id="11" name="群組 10"/>
          <p:cNvGrpSpPr/>
          <p:nvPr/>
        </p:nvGrpSpPr>
        <p:grpSpPr>
          <a:xfrm>
            <a:off x="3968999" y="2643758"/>
            <a:ext cx="917970" cy="865803"/>
            <a:chOff x="6948264" y="2787774"/>
            <a:chExt cx="648072" cy="648072"/>
          </a:xfrm>
        </p:grpSpPr>
        <p:sp>
          <p:nvSpPr>
            <p:cNvPr id="12" name="橢圓 11">
              <a:hlinkClick r:id="rId2" action="ppaction://hlinkfile"/>
            </p:cNvPr>
            <p:cNvSpPr/>
            <p:nvPr/>
          </p:nvSpPr>
          <p:spPr>
            <a:xfrm>
              <a:off x="6948264" y="2787774"/>
              <a:ext cx="648072" cy="64807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sp>
          <p:nvSpPr>
            <p:cNvPr id="13" name="等腰三角形 12">
              <a:hlinkClick r:id="rId2" action="ppaction://hlinkfile"/>
            </p:cNvPr>
            <p:cNvSpPr/>
            <p:nvPr/>
          </p:nvSpPr>
          <p:spPr>
            <a:xfrm rot="5400000">
              <a:off x="7128144" y="2931790"/>
              <a:ext cx="360040" cy="360040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</p:grpSp>
      <p:sp>
        <p:nvSpPr>
          <p:cNvPr id="14" name="文字方塊 13"/>
          <p:cNvSpPr txBox="1"/>
          <p:nvPr/>
        </p:nvSpPr>
        <p:spPr>
          <a:xfrm>
            <a:off x="868386" y="4227934"/>
            <a:ext cx="71599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＃影片名稱</a:t>
            </a:r>
            <a:r>
              <a:rPr lang="zh-TW" altLang="en-US" sz="12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：</a:t>
            </a:r>
            <a:r>
              <a:rPr lang="zh-TW" altLang="en-US" sz="1200" dirty="0" smtClean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加班費</a:t>
            </a:r>
            <a:r>
              <a:rPr lang="zh-TW" altLang="en-US" sz="12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zh-TW" altLang="en-US" sz="1200" dirty="0" smtClean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勞保 </a:t>
            </a:r>
            <a:r>
              <a:rPr lang="zh-TW" altLang="en-US" sz="12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打工前先了解權益</a:t>
            </a:r>
            <a:r>
              <a:rPr kumimoji="0" lang="en-US" altLang="zh-TW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(0</a:t>
            </a:r>
            <a:r>
              <a:rPr lang="en-US" altLang="zh-TW" sz="1200" dirty="0" smtClean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r>
              <a:rPr kumimoji="0" lang="en-US" altLang="zh-TW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:23)</a:t>
            </a:r>
            <a:endParaRPr kumimoji="0" lang="en-US" altLang="zh-TW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lvl="0">
              <a:defRPr/>
            </a:pP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＃影片來源</a:t>
            </a:r>
            <a:r>
              <a:rPr kumimoji="0" lang="zh-TW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：</a:t>
            </a:r>
            <a:r>
              <a:rPr lang="en-US" altLang="zh-TW" sz="1200" dirty="0" err="1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udn</a:t>
            </a:r>
            <a:r>
              <a:rPr lang="en-US" altLang="zh-TW" sz="12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video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7185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5472168" cy="647700"/>
          </a:xfrm>
        </p:spPr>
        <p:txBody>
          <a:bodyPr/>
          <a:lstStyle/>
          <a:p>
            <a:r>
              <a:rPr lang="zh-TW" altLang="en-US" dirty="0"/>
              <a:t>暑假快到了，小明與同學相約到補習班當接線生工讀，一周工讀兩天，每次四小時，請問小明的老闆有須要幫小明保勞保嗎？為什麼？</a:t>
            </a:r>
            <a:endParaRPr lang="en-US" altLang="zh-TW" dirty="0"/>
          </a:p>
          <a:p>
            <a:endParaRPr lang="zh-TW" alt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2987824" y="1203896"/>
            <a:ext cx="4752528" cy="647774"/>
          </a:xfrm>
        </p:spPr>
        <p:txBody>
          <a:bodyPr/>
          <a:lstStyle/>
          <a:p>
            <a:r>
              <a:rPr lang="zh-TW" altLang="en-US" sz="2800" dirty="0"/>
              <a:t>短期打工有需要保勞保嗎？</a:t>
            </a:r>
            <a:endParaRPr lang="en-US" altLang="zh-TW" sz="2800" dirty="0"/>
          </a:p>
          <a:p>
            <a:endParaRPr lang="zh-TW" altLang="en-US" sz="2800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p.115</a:t>
            </a:r>
            <a:r>
              <a:rPr lang="zh-TW" altLang="en-US" dirty="0"/>
              <a:t>　參、提供社會安全的功能</a:t>
            </a: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884" t="50000" r="1229" b="-422"/>
          <a:stretch/>
        </p:blipFill>
        <p:spPr>
          <a:xfrm>
            <a:off x="6132294" y="1588168"/>
            <a:ext cx="1896089" cy="3791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6333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704416" cy="1092190"/>
          </a:xfrm>
        </p:spPr>
        <p:txBody>
          <a:bodyPr/>
          <a:lstStyle/>
          <a:p>
            <a:pPr algn="just" hangingPunct="0"/>
            <a:r>
              <a:rPr lang="zh-TW" altLang="en-US" b="1" dirty="0" smtClean="0">
                <a:solidFill>
                  <a:srgbClr val="FF495C"/>
                </a:solidFill>
              </a:rPr>
              <a:t>參考答案：</a:t>
            </a:r>
            <a:r>
              <a:rPr lang="zh-TW" altLang="en-US" b="1" dirty="0">
                <a:solidFill>
                  <a:srgbClr val="FF495C"/>
                </a:solidFill>
              </a:rPr>
              <a:t>不論僱用的員工是否為正式職員或工讀生，老闆都應該在他們到職當日填寫勞保、勞退二合一加保申報表送勞保局，勞保局會從他們參加勞保生效日起，同時納入適用就保，並開始計收勞工退休金</a:t>
            </a:r>
            <a:r>
              <a:rPr lang="zh-TW" altLang="en-US" b="1" dirty="0" smtClean="0">
                <a:solidFill>
                  <a:srgbClr val="FF495C"/>
                </a:solidFill>
              </a:rPr>
              <a:t>。</a:t>
            </a:r>
            <a:endParaRPr lang="zh-TW" altLang="en-US" b="1" dirty="0">
              <a:solidFill>
                <a:srgbClr val="FF495C"/>
              </a:solidFill>
            </a:endParaRPr>
          </a:p>
        </p:txBody>
      </p:sp>
      <p:sp>
        <p:nvSpPr>
          <p:cNvPr id="3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2987824" y="1203896"/>
            <a:ext cx="4752528" cy="647774"/>
          </a:xfrm>
        </p:spPr>
        <p:txBody>
          <a:bodyPr/>
          <a:lstStyle/>
          <a:p>
            <a:r>
              <a:rPr lang="zh-TW" altLang="en-US" sz="2800" dirty="0"/>
              <a:t>短期打工有需要保勞保嗎？</a:t>
            </a:r>
            <a:endParaRPr lang="en-US" altLang="zh-TW" sz="2800" dirty="0"/>
          </a:p>
          <a:p>
            <a:endParaRPr lang="zh-TW" altLang="en-US" sz="2800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p.115</a:t>
            </a:r>
            <a:r>
              <a:rPr lang="zh-TW" altLang="en-US" dirty="0"/>
              <a:t>　參、提供社會安全的功能</a:t>
            </a:r>
          </a:p>
        </p:txBody>
      </p:sp>
    </p:spTree>
    <p:extLst>
      <p:ext uri="{BB962C8B-B14F-4D97-AF65-F5344CB8AC3E}">
        <p14:creationId xmlns:p14="http://schemas.microsoft.com/office/powerpoint/2010/main" val="1475774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704416" cy="1092190"/>
          </a:xfrm>
        </p:spPr>
        <p:txBody>
          <a:bodyPr/>
          <a:lstStyle/>
          <a:p>
            <a:pPr algn="just" hangingPunct="0"/>
            <a:r>
              <a:rPr lang="zh-TW" altLang="en-US" b="1" dirty="0" smtClean="0">
                <a:solidFill>
                  <a:srgbClr val="FF495C"/>
                </a:solidFill>
              </a:rPr>
              <a:t>如果</a:t>
            </a:r>
            <a:r>
              <a:rPr lang="zh-TW" altLang="en-US" b="1" dirty="0">
                <a:solidFill>
                  <a:srgbClr val="FF495C"/>
                </a:solidFill>
              </a:rPr>
              <a:t>沒有依照規定，勞保局將對店家核處罰鍰，萬一工讀生在這段期間發生保險事故，店家是要負賠償責任的</a:t>
            </a:r>
            <a:r>
              <a:rPr lang="zh-TW" altLang="en-US" b="1" dirty="0" smtClean="0">
                <a:solidFill>
                  <a:srgbClr val="FF495C"/>
                </a:solidFill>
              </a:rPr>
              <a:t>。</a:t>
            </a:r>
            <a:endParaRPr lang="zh-TW" altLang="en-US" b="1" dirty="0">
              <a:solidFill>
                <a:srgbClr val="FF495C"/>
              </a:solidFill>
            </a:endParaRPr>
          </a:p>
        </p:txBody>
      </p:sp>
      <p:sp>
        <p:nvSpPr>
          <p:cNvPr id="3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2987824" y="1203896"/>
            <a:ext cx="4752528" cy="647774"/>
          </a:xfrm>
        </p:spPr>
        <p:txBody>
          <a:bodyPr/>
          <a:lstStyle/>
          <a:p>
            <a:r>
              <a:rPr lang="zh-TW" altLang="en-US" sz="2800" dirty="0"/>
              <a:t>短期打工有需要保勞保嗎？</a:t>
            </a:r>
            <a:endParaRPr lang="en-US" altLang="zh-TW" sz="2800" dirty="0"/>
          </a:p>
          <a:p>
            <a:endParaRPr lang="zh-TW" altLang="en-US" sz="2800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p.115</a:t>
            </a:r>
            <a:r>
              <a:rPr lang="zh-TW" altLang="en-US" dirty="0"/>
              <a:t>　參、提供社會安全的功能</a:t>
            </a:r>
          </a:p>
        </p:txBody>
      </p:sp>
    </p:spTree>
    <p:extLst>
      <p:ext uri="{BB962C8B-B14F-4D97-AF65-F5344CB8AC3E}">
        <p14:creationId xmlns:p14="http://schemas.microsoft.com/office/powerpoint/2010/main" val="163220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704416" cy="1092190"/>
          </a:xfrm>
        </p:spPr>
        <p:txBody>
          <a:bodyPr/>
          <a:lstStyle/>
          <a:p>
            <a:pPr algn="just"/>
            <a:r>
              <a:rPr lang="zh-TW" altLang="en-US" b="1" dirty="0" smtClean="0">
                <a:solidFill>
                  <a:srgbClr val="FF495C"/>
                </a:solidFill>
              </a:rPr>
              <a:t>如果</a:t>
            </a:r>
            <a:r>
              <a:rPr lang="zh-TW" altLang="en-US" b="1" dirty="0">
                <a:solidFill>
                  <a:srgbClr val="FF495C"/>
                </a:solidFill>
              </a:rPr>
              <a:t>老闆告訴你，目前為試用期，之後才能夠加保勞保，這是違法的，千萬別相信，你</a:t>
            </a:r>
            <a:r>
              <a:rPr lang="zh-TW" altLang="en-US" b="1" dirty="0" smtClean="0">
                <a:solidFill>
                  <a:srgbClr val="FF495C"/>
                </a:solidFill>
              </a:rPr>
              <a:t>可以要求</a:t>
            </a:r>
            <a:r>
              <a:rPr lang="zh-TW" altLang="en-US" b="1" dirty="0">
                <a:solidFill>
                  <a:srgbClr val="FF495C"/>
                </a:solidFill>
              </a:rPr>
              <a:t>老闆幫你保勞保，或是至勞工保險局網站下載「民眾檢舉書」載明具體違規情事後送至</a:t>
            </a:r>
            <a:r>
              <a:rPr lang="zh-TW" altLang="en-US" b="1" dirty="0" smtClean="0">
                <a:solidFill>
                  <a:srgbClr val="FF495C"/>
                </a:solidFill>
              </a:rPr>
              <a:t>勞保局</a:t>
            </a:r>
            <a:r>
              <a:rPr lang="zh-TW" altLang="en-US" b="1" dirty="0">
                <a:solidFill>
                  <a:srgbClr val="FF495C"/>
                </a:solidFill>
              </a:rPr>
              <a:t>進行檢舉，對檢舉人身分亦會保密。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2987824" y="1203896"/>
            <a:ext cx="4752528" cy="647774"/>
          </a:xfrm>
        </p:spPr>
        <p:txBody>
          <a:bodyPr/>
          <a:lstStyle/>
          <a:p>
            <a:r>
              <a:rPr lang="zh-TW" altLang="en-US" sz="2800" dirty="0"/>
              <a:t>短期打工有需要保勞保嗎？</a:t>
            </a:r>
            <a:endParaRPr lang="en-US" altLang="zh-TW" sz="2800" dirty="0"/>
          </a:p>
          <a:p>
            <a:endParaRPr lang="zh-TW" altLang="en-US" sz="2800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p.115</a:t>
            </a:r>
            <a:r>
              <a:rPr lang="zh-TW" altLang="en-US" dirty="0"/>
              <a:t>　參、提供社會安全的功能</a:t>
            </a:r>
          </a:p>
        </p:txBody>
      </p:sp>
    </p:spTree>
    <p:extLst>
      <p:ext uri="{BB962C8B-B14F-4D97-AF65-F5344CB8AC3E}">
        <p14:creationId xmlns:p14="http://schemas.microsoft.com/office/powerpoint/2010/main" val="2334904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704416" cy="647700"/>
          </a:xfrm>
        </p:spPr>
        <p:txBody>
          <a:bodyPr/>
          <a:lstStyle/>
          <a:p>
            <a:pPr algn="just"/>
            <a:r>
              <a:rPr lang="zh-TW" altLang="en-US" dirty="0"/>
              <a:t>沒有勞健保其實影響可不小，假如勞保資歷多一年，領到的退休金就有差異，以</a:t>
            </a:r>
            <a:r>
              <a:rPr lang="en-US" altLang="zh-TW" dirty="0"/>
              <a:t>60</a:t>
            </a:r>
            <a:r>
              <a:rPr lang="zh-TW" altLang="en-US" dirty="0"/>
              <a:t>個月最高投保工資</a:t>
            </a:r>
            <a:r>
              <a:rPr lang="en-US" altLang="zh-TW" dirty="0"/>
              <a:t>4</a:t>
            </a:r>
            <a:r>
              <a:rPr lang="zh-TW" altLang="en-US" dirty="0"/>
              <a:t>萬來計算，勞保資歷</a:t>
            </a:r>
            <a:r>
              <a:rPr lang="en-US" altLang="zh-TW" dirty="0"/>
              <a:t>20</a:t>
            </a:r>
            <a:r>
              <a:rPr lang="zh-TW" altLang="en-US" dirty="0"/>
              <a:t>年每月可領</a:t>
            </a:r>
            <a:r>
              <a:rPr lang="en-US" altLang="zh-TW" dirty="0"/>
              <a:t>12400</a:t>
            </a:r>
            <a:r>
              <a:rPr lang="zh-TW" altLang="en-US" dirty="0"/>
              <a:t>元，</a:t>
            </a:r>
            <a:r>
              <a:rPr lang="en-US" altLang="zh-TW" dirty="0"/>
              <a:t>21</a:t>
            </a:r>
            <a:r>
              <a:rPr lang="zh-TW" altLang="en-US" dirty="0"/>
              <a:t>年則是</a:t>
            </a:r>
            <a:r>
              <a:rPr lang="en-US" altLang="zh-TW" dirty="0"/>
              <a:t>13020</a:t>
            </a:r>
            <a:r>
              <a:rPr lang="zh-TW" altLang="en-US" dirty="0"/>
              <a:t>元。</a:t>
            </a:r>
          </a:p>
          <a:p>
            <a:pPr algn="just"/>
            <a:endParaRPr lang="zh-TW" alt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3347864" y="1131590"/>
            <a:ext cx="4248472" cy="647774"/>
          </a:xfrm>
        </p:spPr>
        <p:txBody>
          <a:bodyPr/>
          <a:lstStyle/>
          <a:p>
            <a:r>
              <a:rPr lang="zh-TW" altLang="en-US" dirty="0"/>
              <a:t>大學打工族的基本權益</a:t>
            </a:r>
          </a:p>
          <a:p>
            <a:endParaRPr lang="zh-TW" altLang="en-US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p.115</a:t>
            </a:r>
            <a:r>
              <a:rPr lang="zh-TW" altLang="en-US" dirty="0"/>
              <a:t>　參、提供社會安全的功能</a:t>
            </a:r>
          </a:p>
        </p:txBody>
      </p:sp>
    </p:spTree>
    <p:extLst>
      <p:ext uri="{BB962C8B-B14F-4D97-AF65-F5344CB8AC3E}">
        <p14:creationId xmlns:p14="http://schemas.microsoft.com/office/powerpoint/2010/main" val="950295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3347864" y="1131590"/>
            <a:ext cx="4248472" cy="647774"/>
          </a:xfrm>
        </p:spPr>
        <p:txBody>
          <a:bodyPr/>
          <a:lstStyle/>
          <a:p>
            <a:r>
              <a:rPr lang="zh-TW" altLang="en-US" dirty="0"/>
              <a:t>大學打工族的基本權益</a:t>
            </a:r>
          </a:p>
          <a:p>
            <a:endParaRPr lang="zh-TW" altLang="en-US" dirty="0"/>
          </a:p>
          <a:p>
            <a:endParaRPr lang="zh-TW" altLang="en-US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p.115</a:t>
            </a:r>
            <a:r>
              <a:rPr lang="zh-TW" altLang="en-US" dirty="0"/>
              <a:t>　參、提供社會安全的功能</a:t>
            </a:r>
          </a:p>
        </p:txBody>
      </p:sp>
      <p:sp>
        <p:nvSpPr>
          <p:cNvPr id="5" name="矩形 4">
            <a:hlinkClick r:id="rId2"/>
          </p:cNvPr>
          <p:cNvSpPr/>
          <p:nvPr/>
        </p:nvSpPr>
        <p:spPr>
          <a:xfrm>
            <a:off x="612000" y="1839600"/>
            <a:ext cx="7632408" cy="2849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6" name="群組 5"/>
          <p:cNvGrpSpPr/>
          <p:nvPr/>
        </p:nvGrpSpPr>
        <p:grpSpPr>
          <a:xfrm>
            <a:off x="3968999" y="2643758"/>
            <a:ext cx="917970" cy="865803"/>
            <a:chOff x="6948264" y="2787774"/>
            <a:chExt cx="648072" cy="648072"/>
          </a:xfrm>
        </p:grpSpPr>
        <p:sp>
          <p:nvSpPr>
            <p:cNvPr id="7" name="橢圓 6">
              <a:hlinkClick r:id="rId2"/>
            </p:cNvPr>
            <p:cNvSpPr/>
            <p:nvPr/>
          </p:nvSpPr>
          <p:spPr>
            <a:xfrm>
              <a:off x="6948264" y="2787774"/>
              <a:ext cx="648072" cy="64807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b="1"/>
            </a:p>
          </p:txBody>
        </p:sp>
        <p:sp>
          <p:nvSpPr>
            <p:cNvPr id="8" name="等腰三角形 7">
              <a:hlinkClick r:id="rId2"/>
            </p:cNvPr>
            <p:cNvSpPr/>
            <p:nvPr/>
          </p:nvSpPr>
          <p:spPr>
            <a:xfrm rot="5400000">
              <a:off x="7128144" y="2931790"/>
              <a:ext cx="360040" cy="360040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b="1"/>
            </a:p>
          </p:txBody>
        </p:sp>
      </p:grpSp>
      <p:sp>
        <p:nvSpPr>
          <p:cNvPr id="9" name="文字方塊 8"/>
          <p:cNvSpPr txBox="1"/>
          <p:nvPr/>
        </p:nvSpPr>
        <p:spPr>
          <a:xfrm>
            <a:off x="868386" y="4227934"/>
            <a:ext cx="71599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2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＃影片名稱：大學打工族注意！　不可不知的基本權益</a:t>
            </a:r>
            <a:r>
              <a:rPr lang="en-US" altLang="zh-TW" sz="12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(04:03)</a:t>
            </a:r>
          </a:p>
          <a:p>
            <a:r>
              <a:rPr lang="zh-TW" altLang="en-US" sz="12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＃影片來源：</a:t>
            </a:r>
            <a:r>
              <a:rPr lang="en-US" altLang="zh-TW" sz="12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TVBS NEWS</a:t>
            </a:r>
            <a:endParaRPr lang="zh-TW" altLang="en-US" sz="1200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3419872" y="3564165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（需有網路環境）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7032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1"/>
          <p:cNvGrpSpPr/>
          <p:nvPr/>
        </p:nvGrpSpPr>
        <p:grpSpPr>
          <a:xfrm>
            <a:off x="251520" y="556344"/>
            <a:ext cx="647998" cy="647998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3" name="橢圓 2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7091" y="1203598"/>
              <a:ext cx="547522" cy="572822"/>
            </a:xfrm>
            <a:prstGeom prst="ellipse">
              <a:avLst/>
            </a:prstGeom>
            <a:grpFill/>
          </p:spPr>
        </p:pic>
      </p:grpSp>
      <p:sp>
        <p:nvSpPr>
          <p:cNvPr id="5" name="圓角矩形圖說文字 4"/>
          <p:cNvSpPr/>
          <p:nvPr/>
        </p:nvSpPr>
        <p:spPr>
          <a:xfrm>
            <a:off x="1259632" y="627534"/>
            <a:ext cx="7632848" cy="2232248"/>
          </a:xfrm>
          <a:prstGeom prst="wedgeRoundRectCallout">
            <a:avLst>
              <a:gd name="adj1" fmla="val -53740"/>
              <a:gd name="adj2" fmla="val -37036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政府提供勞健保的服務是社會安全制度中的哪一項？</a:t>
            </a:r>
            <a:endParaRPr lang="en-US" altLang="zh-TW" sz="28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）社會救助（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）社會福利</a:t>
            </a:r>
          </a:p>
          <a:p>
            <a:pPr algn="just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）社會保險（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）社會貧助</a:t>
            </a:r>
          </a:p>
        </p:txBody>
      </p:sp>
      <p:sp>
        <p:nvSpPr>
          <p:cNvPr id="6" name="圓角矩形 5">
            <a:hlinkClick r:id="rId3" action="ppaction://hlinksldjump"/>
          </p:cNvPr>
          <p:cNvSpPr/>
          <p:nvPr/>
        </p:nvSpPr>
        <p:spPr>
          <a:xfrm>
            <a:off x="144152" y="4513047"/>
            <a:ext cx="1547527" cy="432048"/>
          </a:xfrm>
          <a:prstGeom prst="roundRect">
            <a:avLst/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6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（Ａ）</a:t>
            </a:r>
          </a:p>
        </p:txBody>
      </p:sp>
      <p:sp>
        <p:nvSpPr>
          <p:cNvPr id="7" name="圓角矩形 6">
            <a:hlinkClick r:id="rId4" action="ppaction://hlinksldjump"/>
          </p:cNvPr>
          <p:cNvSpPr/>
          <p:nvPr/>
        </p:nvSpPr>
        <p:spPr>
          <a:xfrm>
            <a:off x="3491879" y="4516438"/>
            <a:ext cx="1512168" cy="432048"/>
          </a:xfrm>
          <a:prstGeom prst="roundRect">
            <a:avLst/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6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（Ｃ）</a:t>
            </a:r>
          </a:p>
        </p:txBody>
      </p:sp>
      <p:sp>
        <p:nvSpPr>
          <p:cNvPr id="8" name="圓角矩形 7">
            <a:hlinkClick r:id="rId5" action="ppaction://hlinksldjump"/>
          </p:cNvPr>
          <p:cNvSpPr/>
          <p:nvPr/>
        </p:nvSpPr>
        <p:spPr>
          <a:xfrm>
            <a:off x="1907703" y="4523287"/>
            <a:ext cx="1368152" cy="432048"/>
          </a:xfrm>
          <a:prstGeom prst="roundRect">
            <a:avLst/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6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（Ｂ）</a:t>
            </a:r>
          </a:p>
        </p:txBody>
      </p:sp>
      <p:sp>
        <p:nvSpPr>
          <p:cNvPr id="9" name="圓角矩形 8">
            <a:hlinkClick r:id="rId6" action="ppaction://hlinksldjump"/>
          </p:cNvPr>
          <p:cNvSpPr/>
          <p:nvPr/>
        </p:nvSpPr>
        <p:spPr>
          <a:xfrm>
            <a:off x="5220072" y="4511823"/>
            <a:ext cx="1548000" cy="432048"/>
          </a:xfrm>
          <a:prstGeom prst="roundRect">
            <a:avLst/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6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（Ｄ）</a:t>
            </a:r>
          </a:p>
        </p:txBody>
      </p:sp>
    </p:spTree>
    <p:extLst>
      <p:ext uri="{BB962C8B-B14F-4D97-AF65-F5344CB8AC3E}">
        <p14:creationId xmlns:p14="http://schemas.microsoft.com/office/powerpoint/2010/main" val="192936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1"/>
          <p:cNvGrpSpPr/>
          <p:nvPr/>
        </p:nvGrpSpPr>
        <p:grpSpPr>
          <a:xfrm>
            <a:off x="251520" y="556344"/>
            <a:ext cx="647998" cy="647998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3" name="橢圓 2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7091" y="1203598"/>
              <a:ext cx="547522" cy="572822"/>
            </a:xfrm>
            <a:prstGeom prst="ellipse">
              <a:avLst/>
            </a:prstGeom>
            <a:grpFill/>
          </p:spPr>
        </p:pic>
      </p:grpSp>
      <p:sp>
        <p:nvSpPr>
          <p:cNvPr id="5" name="圓角矩形圖說文字 4"/>
          <p:cNvSpPr/>
          <p:nvPr/>
        </p:nvSpPr>
        <p:spPr>
          <a:xfrm>
            <a:off x="1259632" y="627534"/>
            <a:ext cx="7632848" cy="2232248"/>
          </a:xfrm>
          <a:prstGeom prst="wedgeRoundRectCallout">
            <a:avLst>
              <a:gd name="adj1" fmla="val -53740"/>
              <a:gd name="adj2" fmla="val -37036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政府提供勞健保的服務是社會安全制度中的哪一項？</a:t>
            </a:r>
            <a:endParaRPr lang="en-US" altLang="zh-TW" sz="28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）社會救助（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）社會福利</a:t>
            </a:r>
          </a:p>
          <a:p>
            <a:pPr algn="just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）社會保險（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）社會貧助</a:t>
            </a:r>
          </a:p>
        </p:txBody>
      </p:sp>
      <p:sp>
        <p:nvSpPr>
          <p:cNvPr id="6" name="圓角矩形圖說文字 5"/>
          <p:cNvSpPr/>
          <p:nvPr/>
        </p:nvSpPr>
        <p:spPr>
          <a:xfrm>
            <a:off x="7648564" y="3075806"/>
            <a:ext cx="1027892" cy="504056"/>
          </a:xfrm>
          <a:prstGeom prst="wedgeRoundRectCallout">
            <a:avLst>
              <a:gd name="adj1" fmla="val 68723"/>
              <a:gd name="adj2" fmla="val 18870"/>
              <a:gd name="adj3" fmla="val 16667"/>
            </a:avLst>
          </a:prstGeom>
          <a:solidFill>
            <a:srgbClr val="256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</a:p>
        </p:txBody>
      </p:sp>
      <p:grpSp>
        <p:nvGrpSpPr>
          <p:cNvPr id="7" name="群組 6"/>
          <p:cNvGrpSpPr/>
          <p:nvPr/>
        </p:nvGrpSpPr>
        <p:grpSpPr>
          <a:xfrm>
            <a:off x="323528" y="3651870"/>
            <a:ext cx="647998" cy="647998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8" name="橢圓 7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9" name="圖片 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7091" y="1203598"/>
              <a:ext cx="547522" cy="572822"/>
            </a:xfrm>
            <a:prstGeom prst="ellipse">
              <a:avLst/>
            </a:prstGeom>
            <a:grpFill/>
          </p:spPr>
        </p:pic>
      </p:grpSp>
      <p:pic>
        <p:nvPicPr>
          <p:cNvPr id="10" name="Picture 2">
            <a:hlinkClick r:id="rId3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877" b="89918" l="3196" r="89954">
                        <a14:foregroundMark x1="59132" y1="37860" x2="59132" y2="37860"/>
                        <a14:foregroundMark x1="53425" y1="37037" x2="53425" y2="37037"/>
                        <a14:foregroundMark x1="38584" y1="36831" x2="38584" y2="36831"/>
                        <a14:foregroundMark x1="38584" y1="36831" x2="38584" y2="36831"/>
                        <a14:foregroundMark x1="31963" y1="41770" x2="31963" y2="41770"/>
                        <a14:foregroundMark x1="32420" y1="42181" x2="32420" y2="42181"/>
                        <a14:foregroundMark x1="36758" y1="44856" x2="36758" y2="44856"/>
                        <a14:foregroundMark x1="36986" y1="44856" x2="36986" y2="44856"/>
                        <a14:foregroundMark x1="37671" y1="38889" x2="37671" y2="38889"/>
                        <a14:foregroundMark x1="37671" y1="38889" x2="37671" y2="38889"/>
                        <a14:foregroundMark x1="47260" y1="35185" x2="47260" y2="35185"/>
                        <a14:foregroundMark x1="47260" y1="35185" x2="47260" y2="35185"/>
                        <a14:foregroundMark x1="62329" y1="35597" x2="62329" y2="35597"/>
                        <a14:foregroundMark x1="68037" y1="47119" x2="68037" y2="47119"/>
                        <a14:foregroundMark x1="68265" y1="49383" x2="68265" y2="50412"/>
                        <a14:foregroundMark x1="67580" y1="54321" x2="67352" y2="54938"/>
                        <a14:foregroundMark x1="65297" y1="58436" x2="64840" y2="58848"/>
                        <a14:foregroundMark x1="62785" y1="61523" x2="62785" y2="61523"/>
                        <a14:foregroundMark x1="55023" y1="66255" x2="55023" y2="66255"/>
                        <a14:foregroundMark x1="45662" y1="68519" x2="45662" y2="68519"/>
                        <a14:foregroundMark x1="39498" y1="68107" x2="39498" y2="68107"/>
                        <a14:foregroundMark x1="38584" y1="66461" x2="38584" y2="66461"/>
                        <a14:foregroundMark x1="39726" y1="63992" x2="39726" y2="63992"/>
                        <a14:foregroundMark x1="52055" y1="67284" x2="53196" y2="67284"/>
                        <a14:foregroundMark x1="58676" y1="67284" x2="59589" y2="67078"/>
                        <a14:foregroundMark x1="65525" y1="63786" x2="66895" y2="62551"/>
                        <a14:foregroundMark x1="69406" y1="58230" x2="69406" y2="58230"/>
                        <a14:foregroundMark x1="70548" y1="56379" x2="71233" y2="55556"/>
                        <a14:foregroundMark x1="71918" y1="53292" x2="71918" y2="51646"/>
                        <a14:foregroundMark x1="71689" y1="50000" x2="71461" y2="48354"/>
                        <a14:foregroundMark x1="70548" y1="46502" x2="70320" y2="45679"/>
                        <a14:foregroundMark x1="69178" y1="43621" x2="68721" y2="42798"/>
                        <a14:foregroundMark x1="66210" y1="39506" x2="66210" y2="39506"/>
                        <a14:foregroundMark x1="65753" y1="39506" x2="64612" y2="38889"/>
                        <a14:foregroundMark x1="62329" y1="38066" x2="62329" y2="38066"/>
                        <a14:foregroundMark x1="60046" y1="36420" x2="60046" y2="36420"/>
                        <a14:foregroundMark x1="58904" y1="35802" x2="58904" y2="35802"/>
                        <a14:foregroundMark x1="56621" y1="34979" x2="56621" y2="34979"/>
                        <a14:foregroundMark x1="54566" y1="34156" x2="54566" y2="34156"/>
                        <a14:foregroundMark x1="52055" y1="34156" x2="52055" y2="34156"/>
                        <a14:foregroundMark x1="49772" y1="34156" x2="49772" y2="34156"/>
                        <a14:foregroundMark x1="44521" y1="35391" x2="43607" y2="35802"/>
                        <a14:foregroundMark x1="43151" y1="35802" x2="43151" y2="35802"/>
                        <a14:foregroundMark x1="41781" y1="36831" x2="41781" y2="36831"/>
                        <a14:foregroundMark x1="41324" y1="37037" x2="41324" y2="37037"/>
                        <a14:foregroundMark x1="36073" y1="40741" x2="36073" y2="40741"/>
                        <a14:foregroundMark x1="35845" y1="41152" x2="35845" y2="41152"/>
                        <a14:foregroundMark x1="35845" y1="43210" x2="35845" y2="43210"/>
                        <a14:foregroundMark x1="34475" y1="44033" x2="34475" y2="44033"/>
                        <a14:foregroundMark x1="54338" y1="69136" x2="54338" y2="69136"/>
                        <a14:foregroundMark x1="54338" y1="69136" x2="54338" y2="69136"/>
                        <a14:foregroundMark x1="54795" y1="69547" x2="55708" y2="693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802" b="7768"/>
          <a:stretch/>
        </p:blipFill>
        <p:spPr bwMode="auto">
          <a:xfrm>
            <a:off x="5076056" y="3723878"/>
            <a:ext cx="501160" cy="452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圓角矩形圖說文字 10"/>
          <p:cNvSpPr/>
          <p:nvPr/>
        </p:nvSpPr>
        <p:spPr>
          <a:xfrm>
            <a:off x="1259632" y="3723878"/>
            <a:ext cx="3816424" cy="504056"/>
          </a:xfrm>
          <a:prstGeom prst="wedgeRoundRectCallout">
            <a:avLst>
              <a:gd name="adj1" fmla="val -57363"/>
              <a:gd name="adj2" fmla="val 12205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答錯囉！再答一次吧</a:t>
            </a:r>
          </a:p>
        </p:txBody>
      </p:sp>
    </p:spTree>
    <p:extLst>
      <p:ext uri="{BB962C8B-B14F-4D97-AF65-F5344CB8AC3E}">
        <p14:creationId xmlns:p14="http://schemas.microsoft.com/office/powerpoint/2010/main" val="189502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1"/>
          <p:cNvGrpSpPr/>
          <p:nvPr/>
        </p:nvGrpSpPr>
        <p:grpSpPr>
          <a:xfrm>
            <a:off x="251520" y="556344"/>
            <a:ext cx="647998" cy="647998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3" name="橢圓 2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7091" y="1203598"/>
              <a:ext cx="547522" cy="572822"/>
            </a:xfrm>
            <a:prstGeom prst="ellipse">
              <a:avLst/>
            </a:prstGeom>
            <a:grpFill/>
          </p:spPr>
        </p:pic>
      </p:grpSp>
      <p:sp>
        <p:nvSpPr>
          <p:cNvPr id="5" name="圓角矩形圖說文字 4"/>
          <p:cNvSpPr/>
          <p:nvPr/>
        </p:nvSpPr>
        <p:spPr>
          <a:xfrm>
            <a:off x="1259632" y="627534"/>
            <a:ext cx="7632848" cy="2232248"/>
          </a:xfrm>
          <a:prstGeom prst="wedgeRoundRectCallout">
            <a:avLst>
              <a:gd name="adj1" fmla="val -53740"/>
              <a:gd name="adj2" fmla="val -37036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政府提供勞健保的服務是社會安全制度中的哪一項？</a:t>
            </a:r>
            <a:endParaRPr lang="en-US" altLang="zh-TW" sz="28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）社會救助（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）社會福利</a:t>
            </a:r>
          </a:p>
          <a:p>
            <a:pPr algn="just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）社會保險（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）社會貧助</a:t>
            </a:r>
          </a:p>
        </p:txBody>
      </p:sp>
      <p:sp>
        <p:nvSpPr>
          <p:cNvPr id="6" name="圓角矩形圖說文字 5"/>
          <p:cNvSpPr/>
          <p:nvPr/>
        </p:nvSpPr>
        <p:spPr>
          <a:xfrm>
            <a:off x="7648564" y="3075806"/>
            <a:ext cx="1027892" cy="504056"/>
          </a:xfrm>
          <a:prstGeom prst="wedgeRoundRectCallout">
            <a:avLst>
              <a:gd name="adj1" fmla="val 68723"/>
              <a:gd name="adj2" fmla="val 18870"/>
              <a:gd name="adj3" fmla="val 16667"/>
            </a:avLst>
          </a:prstGeom>
          <a:solidFill>
            <a:srgbClr val="256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（Ｂ）</a:t>
            </a:r>
          </a:p>
        </p:txBody>
      </p:sp>
      <p:grpSp>
        <p:nvGrpSpPr>
          <p:cNvPr id="7" name="群組 6"/>
          <p:cNvGrpSpPr/>
          <p:nvPr/>
        </p:nvGrpSpPr>
        <p:grpSpPr>
          <a:xfrm>
            <a:off x="323528" y="3651870"/>
            <a:ext cx="647998" cy="647998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8" name="橢圓 7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9" name="圖片 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7091" y="1203598"/>
              <a:ext cx="547522" cy="572822"/>
            </a:xfrm>
            <a:prstGeom prst="ellipse">
              <a:avLst/>
            </a:prstGeom>
            <a:grpFill/>
          </p:spPr>
        </p:pic>
      </p:grpSp>
      <p:pic>
        <p:nvPicPr>
          <p:cNvPr id="10" name="Picture 2">
            <a:hlinkClick r:id="rId3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877" b="89918" l="3196" r="89954">
                        <a14:foregroundMark x1="59132" y1="37860" x2="59132" y2="37860"/>
                        <a14:foregroundMark x1="53425" y1="37037" x2="53425" y2="37037"/>
                        <a14:foregroundMark x1="38584" y1="36831" x2="38584" y2="36831"/>
                        <a14:foregroundMark x1="38584" y1="36831" x2="38584" y2="36831"/>
                        <a14:foregroundMark x1="31963" y1="41770" x2="31963" y2="41770"/>
                        <a14:foregroundMark x1="32420" y1="42181" x2="32420" y2="42181"/>
                        <a14:foregroundMark x1="36758" y1="44856" x2="36758" y2="44856"/>
                        <a14:foregroundMark x1="36986" y1="44856" x2="36986" y2="44856"/>
                        <a14:foregroundMark x1="37671" y1="38889" x2="37671" y2="38889"/>
                        <a14:foregroundMark x1="37671" y1="38889" x2="37671" y2="38889"/>
                        <a14:foregroundMark x1="47260" y1="35185" x2="47260" y2="35185"/>
                        <a14:foregroundMark x1="47260" y1="35185" x2="47260" y2="35185"/>
                        <a14:foregroundMark x1="62329" y1="35597" x2="62329" y2="35597"/>
                        <a14:foregroundMark x1="68037" y1="47119" x2="68037" y2="47119"/>
                        <a14:foregroundMark x1="68265" y1="49383" x2="68265" y2="50412"/>
                        <a14:foregroundMark x1="67580" y1="54321" x2="67352" y2="54938"/>
                        <a14:foregroundMark x1="65297" y1="58436" x2="64840" y2="58848"/>
                        <a14:foregroundMark x1="62785" y1="61523" x2="62785" y2="61523"/>
                        <a14:foregroundMark x1="55023" y1="66255" x2="55023" y2="66255"/>
                        <a14:foregroundMark x1="45662" y1="68519" x2="45662" y2="68519"/>
                        <a14:foregroundMark x1="39498" y1="68107" x2="39498" y2="68107"/>
                        <a14:foregroundMark x1="38584" y1="66461" x2="38584" y2="66461"/>
                        <a14:foregroundMark x1="39726" y1="63992" x2="39726" y2="63992"/>
                        <a14:foregroundMark x1="52055" y1="67284" x2="53196" y2="67284"/>
                        <a14:foregroundMark x1="58676" y1="67284" x2="59589" y2="67078"/>
                        <a14:foregroundMark x1="65525" y1="63786" x2="66895" y2="62551"/>
                        <a14:foregroundMark x1="69406" y1="58230" x2="69406" y2="58230"/>
                        <a14:foregroundMark x1="70548" y1="56379" x2="71233" y2="55556"/>
                        <a14:foregroundMark x1="71918" y1="53292" x2="71918" y2="51646"/>
                        <a14:foregroundMark x1="71689" y1="50000" x2="71461" y2="48354"/>
                        <a14:foregroundMark x1="70548" y1="46502" x2="70320" y2="45679"/>
                        <a14:foregroundMark x1="69178" y1="43621" x2="68721" y2="42798"/>
                        <a14:foregroundMark x1="66210" y1="39506" x2="66210" y2="39506"/>
                        <a14:foregroundMark x1="65753" y1="39506" x2="64612" y2="38889"/>
                        <a14:foregroundMark x1="62329" y1="38066" x2="62329" y2="38066"/>
                        <a14:foregroundMark x1="60046" y1="36420" x2="60046" y2="36420"/>
                        <a14:foregroundMark x1="58904" y1="35802" x2="58904" y2="35802"/>
                        <a14:foregroundMark x1="56621" y1="34979" x2="56621" y2="34979"/>
                        <a14:foregroundMark x1="54566" y1="34156" x2="54566" y2="34156"/>
                        <a14:foregroundMark x1="52055" y1="34156" x2="52055" y2="34156"/>
                        <a14:foregroundMark x1="49772" y1="34156" x2="49772" y2="34156"/>
                        <a14:foregroundMark x1="44521" y1="35391" x2="43607" y2="35802"/>
                        <a14:foregroundMark x1="43151" y1="35802" x2="43151" y2="35802"/>
                        <a14:foregroundMark x1="41781" y1="36831" x2="41781" y2="36831"/>
                        <a14:foregroundMark x1="41324" y1="37037" x2="41324" y2="37037"/>
                        <a14:foregroundMark x1="36073" y1="40741" x2="36073" y2="40741"/>
                        <a14:foregroundMark x1="35845" y1="41152" x2="35845" y2="41152"/>
                        <a14:foregroundMark x1="35845" y1="43210" x2="35845" y2="43210"/>
                        <a14:foregroundMark x1="34475" y1="44033" x2="34475" y2="44033"/>
                        <a14:foregroundMark x1="54338" y1="69136" x2="54338" y2="69136"/>
                        <a14:foregroundMark x1="54338" y1="69136" x2="54338" y2="69136"/>
                        <a14:foregroundMark x1="54795" y1="69547" x2="55708" y2="693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802" b="7768"/>
          <a:stretch/>
        </p:blipFill>
        <p:spPr bwMode="auto">
          <a:xfrm>
            <a:off x="5076056" y="3723878"/>
            <a:ext cx="501160" cy="452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圓角矩形圖說文字 10"/>
          <p:cNvSpPr/>
          <p:nvPr/>
        </p:nvSpPr>
        <p:spPr>
          <a:xfrm>
            <a:off x="1259632" y="3723878"/>
            <a:ext cx="3816424" cy="504056"/>
          </a:xfrm>
          <a:prstGeom prst="wedgeRoundRectCallout">
            <a:avLst>
              <a:gd name="adj1" fmla="val -57363"/>
              <a:gd name="adj2" fmla="val 12205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答錯囉！再答一次吧</a:t>
            </a:r>
          </a:p>
        </p:txBody>
      </p:sp>
    </p:spTree>
    <p:extLst>
      <p:ext uri="{BB962C8B-B14F-4D97-AF65-F5344CB8AC3E}">
        <p14:creationId xmlns:p14="http://schemas.microsoft.com/office/powerpoint/2010/main" val="314392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1"/>
          <p:cNvGrpSpPr/>
          <p:nvPr/>
        </p:nvGrpSpPr>
        <p:grpSpPr>
          <a:xfrm>
            <a:off x="251520" y="556344"/>
            <a:ext cx="647998" cy="647998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3" name="橢圓 2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7091" y="1203598"/>
              <a:ext cx="547522" cy="572822"/>
            </a:xfrm>
            <a:prstGeom prst="ellipse">
              <a:avLst/>
            </a:prstGeom>
            <a:grpFill/>
          </p:spPr>
        </p:pic>
      </p:grpSp>
      <p:sp>
        <p:nvSpPr>
          <p:cNvPr id="5" name="圓角矩形圖說文字 4"/>
          <p:cNvSpPr/>
          <p:nvPr/>
        </p:nvSpPr>
        <p:spPr>
          <a:xfrm>
            <a:off x="1259632" y="627534"/>
            <a:ext cx="7632848" cy="2232248"/>
          </a:xfrm>
          <a:prstGeom prst="wedgeRoundRectCallout">
            <a:avLst>
              <a:gd name="adj1" fmla="val -53740"/>
              <a:gd name="adj2" fmla="val -37036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政府提供勞健保的服務是社會安全制度中的哪一項？</a:t>
            </a:r>
            <a:endParaRPr lang="en-US" altLang="zh-TW" sz="28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）社會救助（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）社會福利</a:t>
            </a:r>
          </a:p>
          <a:p>
            <a:pPr algn="just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）社會保險（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）社會貧助</a:t>
            </a:r>
          </a:p>
        </p:txBody>
      </p:sp>
      <p:sp>
        <p:nvSpPr>
          <p:cNvPr id="6" name="圓角矩形圖說文字 5"/>
          <p:cNvSpPr/>
          <p:nvPr/>
        </p:nvSpPr>
        <p:spPr>
          <a:xfrm>
            <a:off x="7648564" y="3075806"/>
            <a:ext cx="1027892" cy="504056"/>
          </a:xfrm>
          <a:prstGeom prst="wedgeRoundRectCallout">
            <a:avLst>
              <a:gd name="adj1" fmla="val 68723"/>
              <a:gd name="adj2" fmla="val 18870"/>
              <a:gd name="adj3" fmla="val 16667"/>
            </a:avLst>
          </a:prstGeom>
          <a:solidFill>
            <a:srgbClr val="256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（Ｃ）</a:t>
            </a:r>
          </a:p>
        </p:txBody>
      </p:sp>
      <p:grpSp>
        <p:nvGrpSpPr>
          <p:cNvPr id="7" name="群組 6"/>
          <p:cNvGrpSpPr/>
          <p:nvPr/>
        </p:nvGrpSpPr>
        <p:grpSpPr>
          <a:xfrm>
            <a:off x="323528" y="3651870"/>
            <a:ext cx="647998" cy="647998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8" name="橢圓 7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9" name="圖片 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7091" y="1203598"/>
              <a:ext cx="547522" cy="572822"/>
            </a:xfrm>
            <a:prstGeom prst="ellipse">
              <a:avLst/>
            </a:prstGeom>
            <a:grpFill/>
          </p:spPr>
        </p:pic>
      </p:grpSp>
      <p:sp>
        <p:nvSpPr>
          <p:cNvPr id="11" name="圓角矩形圖說文字 10"/>
          <p:cNvSpPr/>
          <p:nvPr/>
        </p:nvSpPr>
        <p:spPr>
          <a:xfrm>
            <a:off x="1259632" y="3723878"/>
            <a:ext cx="4320480" cy="504056"/>
          </a:xfrm>
          <a:prstGeom prst="wedgeRoundRectCallout">
            <a:avLst>
              <a:gd name="adj1" fmla="val -57363"/>
              <a:gd name="adj2" fmla="val 12205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你答對囉！前往下一題吧</a:t>
            </a:r>
          </a:p>
        </p:txBody>
      </p:sp>
      <p:pic>
        <p:nvPicPr>
          <p:cNvPr id="12" name="Picture 2">
            <a:hlinkClick r:id="rId3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877" b="89918" l="3196" r="89954">
                        <a14:foregroundMark x1="59132" y1="37860" x2="59132" y2="37860"/>
                        <a14:foregroundMark x1="53425" y1="37037" x2="53425" y2="37037"/>
                        <a14:foregroundMark x1="38584" y1="36831" x2="38584" y2="36831"/>
                        <a14:foregroundMark x1="38584" y1="36831" x2="38584" y2="36831"/>
                        <a14:foregroundMark x1="31963" y1="41770" x2="31963" y2="41770"/>
                        <a14:foregroundMark x1="32420" y1="42181" x2="32420" y2="42181"/>
                        <a14:foregroundMark x1="36758" y1="44856" x2="36758" y2="44856"/>
                        <a14:foregroundMark x1="36986" y1="44856" x2="36986" y2="44856"/>
                        <a14:foregroundMark x1="37671" y1="38889" x2="37671" y2="38889"/>
                        <a14:foregroundMark x1="37671" y1="38889" x2="37671" y2="38889"/>
                        <a14:foregroundMark x1="47260" y1="35185" x2="47260" y2="35185"/>
                        <a14:foregroundMark x1="47260" y1="35185" x2="47260" y2="35185"/>
                        <a14:foregroundMark x1="62329" y1="35597" x2="62329" y2="35597"/>
                        <a14:foregroundMark x1="68037" y1="47119" x2="68037" y2="47119"/>
                        <a14:foregroundMark x1="68265" y1="49383" x2="68265" y2="50412"/>
                        <a14:foregroundMark x1="67580" y1="54321" x2="67352" y2="54938"/>
                        <a14:foregroundMark x1="65297" y1="58436" x2="64840" y2="58848"/>
                        <a14:foregroundMark x1="62785" y1="61523" x2="62785" y2="61523"/>
                        <a14:foregroundMark x1="55023" y1="66255" x2="55023" y2="66255"/>
                        <a14:foregroundMark x1="45662" y1="68519" x2="45662" y2="68519"/>
                        <a14:foregroundMark x1="39498" y1="68107" x2="39498" y2="68107"/>
                        <a14:foregroundMark x1="38584" y1="66461" x2="38584" y2="66461"/>
                        <a14:foregroundMark x1="39726" y1="63992" x2="39726" y2="63992"/>
                        <a14:foregroundMark x1="52055" y1="67284" x2="53196" y2="67284"/>
                        <a14:foregroundMark x1="58676" y1="67284" x2="59589" y2="67078"/>
                        <a14:foregroundMark x1="65525" y1="63786" x2="66895" y2="62551"/>
                        <a14:foregroundMark x1="69406" y1="58230" x2="69406" y2="58230"/>
                        <a14:foregroundMark x1="70548" y1="56379" x2="71233" y2="55556"/>
                        <a14:foregroundMark x1="71918" y1="53292" x2="71918" y2="51646"/>
                        <a14:foregroundMark x1="71689" y1="50000" x2="71461" y2="48354"/>
                        <a14:foregroundMark x1="70548" y1="46502" x2="70320" y2="45679"/>
                        <a14:foregroundMark x1="69178" y1="43621" x2="68721" y2="42798"/>
                        <a14:foregroundMark x1="66210" y1="39506" x2="66210" y2="39506"/>
                        <a14:foregroundMark x1="65753" y1="39506" x2="64612" y2="38889"/>
                        <a14:foregroundMark x1="62329" y1="38066" x2="62329" y2="38066"/>
                        <a14:foregroundMark x1="60046" y1="36420" x2="60046" y2="36420"/>
                        <a14:foregroundMark x1="58904" y1="35802" x2="58904" y2="35802"/>
                        <a14:foregroundMark x1="56621" y1="34979" x2="56621" y2="34979"/>
                        <a14:foregroundMark x1="54566" y1="34156" x2="54566" y2="34156"/>
                        <a14:foregroundMark x1="52055" y1="34156" x2="52055" y2="34156"/>
                        <a14:foregroundMark x1="49772" y1="34156" x2="49772" y2="34156"/>
                        <a14:foregroundMark x1="44521" y1="35391" x2="43607" y2="35802"/>
                        <a14:foregroundMark x1="43151" y1="35802" x2="43151" y2="35802"/>
                        <a14:foregroundMark x1="41781" y1="36831" x2="41781" y2="36831"/>
                        <a14:foregroundMark x1="41324" y1="37037" x2="41324" y2="37037"/>
                        <a14:foregroundMark x1="36073" y1="40741" x2="36073" y2="40741"/>
                        <a14:foregroundMark x1="35845" y1="41152" x2="35845" y2="41152"/>
                        <a14:foregroundMark x1="35845" y1="43210" x2="35845" y2="43210"/>
                        <a14:foregroundMark x1="34475" y1="44033" x2="34475" y2="44033"/>
                        <a14:foregroundMark x1="54338" y1="69136" x2="54338" y2="69136"/>
                        <a14:foregroundMark x1="54338" y1="69136" x2="54338" y2="69136"/>
                        <a14:foregroundMark x1="54795" y1="69547" x2="55708" y2="693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802" b="7768"/>
          <a:stretch/>
        </p:blipFill>
        <p:spPr bwMode="auto">
          <a:xfrm flipH="1">
            <a:off x="5655016" y="3775119"/>
            <a:ext cx="501160" cy="452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85477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1"/>
          <p:cNvGrpSpPr/>
          <p:nvPr/>
        </p:nvGrpSpPr>
        <p:grpSpPr>
          <a:xfrm>
            <a:off x="251520" y="556344"/>
            <a:ext cx="647998" cy="647998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3" name="橢圓 2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7091" y="1203598"/>
              <a:ext cx="547522" cy="572822"/>
            </a:xfrm>
            <a:prstGeom prst="ellipse">
              <a:avLst/>
            </a:prstGeom>
            <a:grpFill/>
          </p:spPr>
        </p:pic>
      </p:grpSp>
      <p:sp>
        <p:nvSpPr>
          <p:cNvPr id="5" name="圓角矩形圖說文字 4"/>
          <p:cNvSpPr/>
          <p:nvPr/>
        </p:nvSpPr>
        <p:spPr>
          <a:xfrm>
            <a:off x="1259632" y="627534"/>
            <a:ext cx="7632848" cy="2232248"/>
          </a:xfrm>
          <a:prstGeom prst="wedgeRoundRectCallout">
            <a:avLst>
              <a:gd name="adj1" fmla="val -53740"/>
              <a:gd name="adj2" fmla="val -37036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政府提供勞健保的服務是社會安全制度中的哪一項？</a:t>
            </a:r>
            <a:endParaRPr lang="en-US" altLang="zh-TW" sz="28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）社會救助（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）社會福利</a:t>
            </a:r>
          </a:p>
          <a:p>
            <a:pPr algn="just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）社會保險（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）社會貧助</a:t>
            </a:r>
          </a:p>
        </p:txBody>
      </p:sp>
      <p:sp>
        <p:nvSpPr>
          <p:cNvPr id="6" name="圓角矩形圖說文字 5"/>
          <p:cNvSpPr/>
          <p:nvPr/>
        </p:nvSpPr>
        <p:spPr>
          <a:xfrm>
            <a:off x="7648564" y="3075806"/>
            <a:ext cx="1027892" cy="504056"/>
          </a:xfrm>
          <a:prstGeom prst="wedgeRoundRectCallout">
            <a:avLst>
              <a:gd name="adj1" fmla="val 68723"/>
              <a:gd name="adj2" fmla="val 18870"/>
              <a:gd name="adj3" fmla="val 16667"/>
            </a:avLst>
          </a:prstGeom>
          <a:solidFill>
            <a:srgbClr val="256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（Ｄ）</a:t>
            </a:r>
          </a:p>
        </p:txBody>
      </p:sp>
      <p:grpSp>
        <p:nvGrpSpPr>
          <p:cNvPr id="7" name="群組 6"/>
          <p:cNvGrpSpPr/>
          <p:nvPr/>
        </p:nvGrpSpPr>
        <p:grpSpPr>
          <a:xfrm>
            <a:off x="323528" y="3651870"/>
            <a:ext cx="647998" cy="647998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8" name="橢圓 7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9" name="圖片 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7091" y="1203598"/>
              <a:ext cx="547522" cy="572822"/>
            </a:xfrm>
            <a:prstGeom prst="ellipse">
              <a:avLst/>
            </a:prstGeom>
            <a:grpFill/>
          </p:spPr>
        </p:pic>
      </p:grpSp>
      <p:pic>
        <p:nvPicPr>
          <p:cNvPr id="10" name="Picture 2">
            <a:hlinkClick r:id="rId3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877" b="89918" l="3196" r="89954">
                        <a14:foregroundMark x1="59132" y1="37860" x2="59132" y2="37860"/>
                        <a14:foregroundMark x1="53425" y1="37037" x2="53425" y2="37037"/>
                        <a14:foregroundMark x1="38584" y1="36831" x2="38584" y2="36831"/>
                        <a14:foregroundMark x1="38584" y1="36831" x2="38584" y2="36831"/>
                        <a14:foregroundMark x1="31963" y1="41770" x2="31963" y2="41770"/>
                        <a14:foregroundMark x1="32420" y1="42181" x2="32420" y2="42181"/>
                        <a14:foregroundMark x1="36758" y1="44856" x2="36758" y2="44856"/>
                        <a14:foregroundMark x1="36986" y1="44856" x2="36986" y2="44856"/>
                        <a14:foregroundMark x1="37671" y1="38889" x2="37671" y2="38889"/>
                        <a14:foregroundMark x1="37671" y1="38889" x2="37671" y2="38889"/>
                        <a14:foregroundMark x1="47260" y1="35185" x2="47260" y2="35185"/>
                        <a14:foregroundMark x1="47260" y1="35185" x2="47260" y2="35185"/>
                        <a14:foregroundMark x1="62329" y1="35597" x2="62329" y2="35597"/>
                        <a14:foregroundMark x1="68037" y1="47119" x2="68037" y2="47119"/>
                        <a14:foregroundMark x1="68265" y1="49383" x2="68265" y2="50412"/>
                        <a14:foregroundMark x1="67580" y1="54321" x2="67352" y2="54938"/>
                        <a14:foregroundMark x1="65297" y1="58436" x2="64840" y2="58848"/>
                        <a14:foregroundMark x1="62785" y1="61523" x2="62785" y2="61523"/>
                        <a14:foregroundMark x1="55023" y1="66255" x2="55023" y2="66255"/>
                        <a14:foregroundMark x1="45662" y1="68519" x2="45662" y2="68519"/>
                        <a14:foregroundMark x1="39498" y1="68107" x2="39498" y2="68107"/>
                        <a14:foregroundMark x1="38584" y1="66461" x2="38584" y2="66461"/>
                        <a14:foregroundMark x1="39726" y1="63992" x2="39726" y2="63992"/>
                        <a14:foregroundMark x1="52055" y1="67284" x2="53196" y2="67284"/>
                        <a14:foregroundMark x1="58676" y1="67284" x2="59589" y2="67078"/>
                        <a14:foregroundMark x1="65525" y1="63786" x2="66895" y2="62551"/>
                        <a14:foregroundMark x1="69406" y1="58230" x2="69406" y2="58230"/>
                        <a14:foregroundMark x1="70548" y1="56379" x2="71233" y2="55556"/>
                        <a14:foregroundMark x1="71918" y1="53292" x2="71918" y2="51646"/>
                        <a14:foregroundMark x1="71689" y1="50000" x2="71461" y2="48354"/>
                        <a14:foregroundMark x1="70548" y1="46502" x2="70320" y2="45679"/>
                        <a14:foregroundMark x1="69178" y1="43621" x2="68721" y2="42798"/>
                        <a14:foregroundMark x1="66210" y1="39506" x2="66210" y2="39506"/>
                        <a14:foregroundMark x1="65753" y1="39506" x2="64612" y2="38889"/>
                        <a14:foregroundMark x1="62329" y1="38066" x2="62329" y2="38066"/>
                        <a14:foregroundMark x1="60046" y1="36420" x2="60046" y2="36420"/>
                        <a14:foregroundMark x1="58904" y1="35802" x2="58904" y2="35802"/>
                        <a14:foregroundMark x1="56621" y1="34979" x2="56621" y2="34979"/>
                        <a14:foregroundMark x1="54566" y1="34156" x2="54566" y2="34156"/>
                        <a14:foregroundMark x1="52055" y1="34156" x2="52055" y2="34156"/>
                        <a14:foregroundMark x1="49772" y1="34156" x2="49772" y2="34156"/>
                        <a14:foregroundMark x1="44521" y1="35391" x2="43607" y2="35802"/>
                        <a14:foregroundMark x1="43151" y1="35802" x2="43151" y2="35802"/>
                        <a14:foregroundMark x1="41781" y1="36831" x2="41781" y2="36831"/>
                        <a14:foregroundMark x1="41324" y1="37037" x2="41324" y2="37037"/>
                        <a14:foregroundMark x1="36073" y1="40741" x2="36073" y2="40741"/>
                        <a14:foregroundMark x1="35845" y1="41152" x2="35845" y2="41152"/>
                        <a14:foregroundMark x1="35845" y1="43210" x2="35845" y2="43210"/>
                        <a14:foregroundMark x1="34475" y1="44033" x2="34475" y2="44033"/>
                        <a14:foregroundMark x1="54338" y1="69136" x2="54338" y2="69136"/>
                        <a14:foregroundMark x1="54338" y1="69136" x2="54338" y2="69136"/>
                        <a14:foregroundMark x1="54795" y1="69547" x2="55708" y2="693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802" b="7768"/>
          <a:stretch/>
        </p:blipFill>
        <p:spPr bwMode="auto">
          <a:xfrm>
            <a:off x="5076056" y="3723878"/>
            <a:ext cx="501160" cy="452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圓角矩形圖說文字 10"/>
          <p:cNvSpPr/>
          <p:nvPr/>
        </p:nvSpPr>
        <p:spPr>
          <a:xfrm>
            <a:off x="1259632" y="3723878"/>
            <a:ext cx="3816424" cy="504056"/>
          </a:xfrm>
          <a:prstGeom prst="wedgeRoundRectCallout">
            <a:avLst>
              <a:gd name="adj1" fmla="val -57363"/>
              <a:gd name="adj2" fmla="val 12205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答錯囉！再答一次吧</a:t>
            </a:r>
          </a:p>
        </p:txBody>
      </p:sp>
    </p:spTree>
    <p:extLst>
      <p:ext uri="{BB962C8B-B14F-4D97-AF65-F5344CB8AC3E}">
        <p14:creationId xmlns:p14="http://schemas.microsoft.com/office/powerpoint/2010/main" val="3711511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1"/>
          <p:cNvGrpSpPr/>
          <p:nvPr/>
        </p:nvGrpSpPr>
        <p:grpSpPr>
          <a:xfrm>
            <a:off x="251520" y="556344"/>
            <a:ext cx="647998" cy="647998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3" name="橢圓 2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7091" y="1203598"/>
              <a:ext cx="547522" cy="572822"/>
            </a:xfrm>
            <a:prstGeom prst="ellipse">
              <a:avLst/>
            </a:prstGeom>
            <a:grpFill/>
          </p:spPr>
        </p:pic>
      </p:grpSp>
      <p:sp>
        <p:nvSpPr>
          <p:cNvPr id="5" name="圓角矩形圖說文字 4"/>
          <p:cNvSpPr/>
          <p:nvPr/>
        </p:nvSpPr>
        <p:spPr>
          <a:xfrm>
            <a:off x="1187624" y="555526"/>
            <a:ext cx="7632848" cy="3312368"/>
          </a:xfrm>
          <a:prstGeom prst="wedgeRoundRectCallout">
            <a:avLst>
              <a:gd name="adj1" fmla="val -53740"/>
              <a:gd name="adj2" fmla="val -37036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hangingPunct="0">
              <a:lnSpc>
                <a:spcPct val="120000"/>
              </a:lnSpc>
            </a:pPr>
            <a:r>
              <a:rPr lang="zh-TW" altLang="en-US" sz="2800" spc="-15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建構實質平等社會是政府要替人民實踐的目標，請問下列何者符合實質的平等？</a:t>
            </a:r>
            <a:endParaRPr lang="en-US" altLang="zh-TW" sz="2800" spc="-15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 hangingPunct="0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）所有家庭都可以領取低收入戶補助</a:t>
            </a:r>
          </a:p>
          <a:p>
            <a:pPr algn="just" hangingPunct="0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）成績優秀的同學可以申請明星國中</a:t>
            </a:r>
          </a:p>
          <a:p>
            <a:pPr algn="just" hangingPunct="0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）給予國際移工臺灣身分證</a:t>
            </a:r>
          </a:p>
          <a:p>
            <a:pPr algn="just" hangingPunct="0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）原住民考大學統測給予成績加分</a:t>
            </a:r>
          </a:p>
        </p:txBody>
      </p:sp>
      <p:sp>
        <p:nvSpPr>
          <p:cNvPr id="6" name="圓角矩形 5">
            <a:hlinkClick r:id="rId3" action="ppaction://hlinksldjump"/>
          </p:cNvPr>
          <p:cNvSpPr/>
          <p:nvPr/>
        </p:nvSpPr>
        <p:spPr>
          <a:xfrm>
            <a:off x="144152" y="4513047"/>
            <a:ext cx="1547527" cy="432048"/>
          </a:xfrm>
          <a:prstGeom prst="roundRect">
            <a:avLst/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6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（Ａ）</a:t>
            </a:r>
          </a:p>
        </p:txBody>
      </p:sp>
      <p:sp>
        <p:nvSpPr>
          <p:cNvPr id="7" name="圓角矩形 6">
            <a:hlinkClick r:id="rId4" action="ppaction://hlinksldjump"/>
          </p:cNvPr>
          <p:cNvSpPr/>
          <p:nvPr/>
        </p:nvSpPr>
        <p:spPr>
          <a:xfrm>
            <a:off x="3491879" y="4516438"/>
            <a:ext cx="1512168" cy="432048"/>
          </a:xfrm>
          <a:prstGeom prst="roundRect">
            <a:avLst/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6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（Ｃ）</a:t>
            </a:r>
          </a:p>
        </p:txBody>
      </p:sp>
      <p:sp>
        <p:nvSpPr>
          <p:cNvPr id="8" name="圓角矩形 7">
            <a:hlinkClick r:id="rId5" action="ppaction://hlinksldjump"/>
          </p:cNvPr>
          <p:cNvSpPr/>
          <p:nvPr/>
        </p:nvSpPr>
        <p:spPr>
          <a:xfrm>
            <a:off x="1907703" y="4523287"/>
            <a:ext cx="1368152" cy="432048"/>
          </a:xfrm>
          <a:prstGeom prst="roundRect">
            <a:avLst/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6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（Ｂ）</a:t>
            </a:r>
          </a:p>
        </p:txBody>
      </p:sp>
      <p:sp>
        <p:nvSpPr>
          <p:cNvPr id="9" name="圓角矩形 8">
            <a:hlinkClick r:id="rId6" action="ppaction://hlinksldjump"/>
          </p:cNvPr>
          <p:cNvSpPr/>
          <p:nvPr/>
        </p:nvSpPr>
        <p:spPr>
          <a:xfrm>
            <a:off x="5220072" y="4511823"/>
            <a:ext cx="1548000" cy="432048"/>
          </a:xfrm>
          <a:prstGeom prst="roundRect">
            <a:avLst/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6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（Ｄ）</a:t>
            </a:r>
          </a:p>
        </p:txBody>
      </p:sp>
    </p:spTree>
    <p:extLst>
      <p:ext uri="{BB962C8B-B14F-4D97-AF65-F5344CB8AC3E}">
        <p14:creationId xmlns:p14="http://schemas.microsoft.com/office/powerpoint/2010/main" val="2886667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圓角矩形圖說文字 8"/>
          <p:cNvSpPr/>
          <p:nvPr/>
        </p:nvSpPr>
        <p:spPr>
          <a:xfrm>
            <a:off x="7596336" y="699542"/>
            <a:ext cx="1080120" cy="504056"/>
          </a:xfrm>
          <a:prstGeom prst="wedgeRoundRectCallout">
            <a:avLst>
              <a:gd name="adj1" fmla="val 68723"/>
              <a:gd name="adj2" fmla="val 18870"/>
              <a:gd name="adj3" fmla="val 16667"/>
            </a:avLst>
          </a:prstGeom>
          <a:solidFill>
            <a:srgbClr val="256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（Ａ）</a:t>
            </a:r>
          </a:p>
        </p:txBody>
      </p:sp>
      <p:grpSp>
        <p:nvGrpSpPr>
          <p:cNvPr id="10" name="群組 9"/>
          <p:cNvGrpSpPr/>
          <p:nvPr/>
        </p:nvGrpSpPr>
        <p:grpSpPr>
          <a:xfrm>
            <a:off x="323528" y="1203598"/>
            <a:ext cx="647998" cy="647998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11" name="橢圓 10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2" name="圖片 1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7091" y="1203598"/>
              <a:ext cx="547522" cy="572822"/>
            </a:xfrm>
            <a:prstGeom prst="ellipse">
              <a:avLst/>
            </a:prstGeom>
            <a:grpFill/>
          </p:spPr>
        </p:pic>
      </p:grpSp>
      <p:pic>
        <p:nvPicPr>
          <p:cNvPr id="13" name="Picture 2">
            <a:hlinkClick r:id="rId3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877" b="89918" l="3196" r="89954">
                        <a14:foregroundMark x1="59132" y1="37860" x2="59132" y2="37860"/>
                        <a14:foregroundMark x1="53425" y1="37037" x2="53425" y2="37037"/>
                        <a14:foregroundMark x1="38584" y1="36831" x2="38584" y2="36831"/>
                        <a14:foregroundMark x1="38584" y1="36831" x2="38584" y2="36831"/>
                        <a14:foregroundMark x1="31963" y1="41770" x2="31963" y2="41770"/>
                        <a14:foregroundMark x1="32420" y1="42181" x2="32420" y2="42181"/>
                        <a14:foregroundMark x1="36758" y1="44856" x2="36758" y2="44856"/>
                        <a14:foregroundMark x1="36986" y1="44856" x2="36986" y2="44856"/>
                        <a14:foregroundMark x1="37671" y1="38889" x2="37671" y2="38889"/>
                        <a14:foregroundMark x1="37671" y1="38889" x2="37671" y2="38889"/>
                        <a14:foregroundMark x1="47260" y1="35185" x2="47260" y2="35185"/>
                        <a14:foregroundMark x1="47260" y1="35185" x2="47260" y2="35185"/>
                        <a14:foregroundMark x1="62329" y1="35597" x2="62329" y2="35597"/>
                        <a14:foregroundMark x1="68037" y1="47119" x2="68037" y2="47119"/>
                        <a14:foregroundMark x1="68265" y1="49383" x2="68265" y2="50412"/>
                        <a14:foregroundMark x1="67580" y1="54321" x2="67352" y2="54938"/>
                        <a14:foregroundMark x1="65297" y1="58436" x2="64840" y2="58848"/>
                        <a14:foregroundMark x1="62785" y1="61523" x2="62785" y2="61523"/>
                        <a14:foregroundMark x1="55023" y1="66255" x2="55023" y2="66255"/>
                        <a14:foregroundMark x1="45662" y1="68519" x2="45662" y2="68519"/>
                        <a14:foregroundMark x1="39498" y1="68107" x2="39498" y2="68107"/>
                        <a14:foregroundMark x1="38584" y1="66461" x2="38584" y2="66461"/>
                        <a14:foregroundMark x1="39726" y1="63992" x2="39726" y2="63992"/>
                        <a14:foregroundMark x1="52055" y1="67284" x2="53196" y2="67284"/>
                        <a14:foregroundMark x1="58676" y1="67284" x2="59589" y2="67078"/>
                        <a14:foregroundMark x1="65525" y1="63786" x2="66895" y2="62551"/>
                        <a14:foregroundMark x1="69406" y1="58230" x2="69406" y2="58230"/>
                        <a14:foregroundMark x1="70548" y1="56379" x2="71233" y2="55556"/>
                        <a14:foregroundMark x1="71918" y1="53292" x2="71918" y2="51646"/>
                        <a14:foregroundMark x1="71689" y1="50000" x2="71461" y2="48354"/>
                        <a14:foregroundMark x1="70548" y1="46502" x2="70320" y2="45679"/>
                        <a14:foregroundMark x1="69178" y1="43621" x2="68721" y2="42798"/>
                        <a14:foregroundMark x1="66210" y1="39506" x2="66210" y2="39506"/>
                        <a14:foregroundMark x1="65753" y1="39506" x2="64612" y2="38889"/>
                        <a14:foregroundMark x1="62329" y1="38066" x2="62329" y2="38066"/>
                        <a14:foregroundMark x1="60046" y1="36420" x2="60046" y2="36420"/>
                        <a14:foregroundMark x1="58904" y1="35802" x2="58904" y2="35802"/>
                        <a14:foregroundMark x1="56621" y1="34979" x2="56621" y2="34979"/>
                        <a14:foregroundMark x1="54566" y1="34156" x2="54566" y2="34156"/>
                        <a14:foregroundMark x1="52055" y1="34156" x2="52055" y2="34156"/>
                        <a14:foregroundMark x1="49772" y1="34156" x2="49772" y2="34156"/>
                        <a14:foregroundMark x1="44521" y1="35391" x2="43607" y2="35802"/>
                        <a14:foregroundMark x1="43151" y1="35802" x2="43151" y2="35802"/>
                        <a14:foregroundMark x1="41781" y1="36831" x2="41781" y2="36831"/>
                        <a14:foregroundMark x1="41324" y1="37037" x2="41324" y2="37037"/>
                        <a14:foregroundMark x1="36073" y1="40741" x2="36073" y2="40741"/>
                        <a14:foregroundMark x1="35845" y1="41152" x2="35845" y2="41152"/>
                        <a14:foregroundMark x1="35845" y1="43210" x2="35845" y2="43210"/>
                        <a14:foregroundMark x1="34475" y1="44033" x2="34475" y2="44033"/>
                        <a14:foregroundMark x1="54338" y1="69136" x2="54338" y2="69136"/>
                        <a14:foregroundMark x1="54338" y1="69136" x2="54338" y2="69136"/>
                        <a14:foregroundMark x1="54795" y1="69547" x2="55708" y2="693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802" b="7768"/>
          <a:stretch/>
        </p:blipFill>
        <p:spPr bwMode="auto">
          <a:xfrm>
            <a:off x="5076056" y="1275606"/>
            <a:ext cx="501160" cy="452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圓角矩形圖說文字 13"/>
          <p:cNvSpPr/>
          <p:nvPr/>
        </p:nvSpPr>
        <p:spPr>
          <a:xfrm>
            <a:off x="1259632" y="1275606"/>
            <a:ext cx="3816424" cy="504056"/>
          </a:xfrm>
          <a:prstGeom prst="wedgeRoundRectCallout">
            <a:avLst>
              <a:gd name="adj1" fmla="val -57363"/>
              <a:gd name="adj2" fmla="val 12205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答錯囉！再答一次吧</a:t>
            </a:r>
          </a:p>
        </p:txBody>
      </p:sp>
    </p:spTree>
    <p:extLst>
      <p:ext uri="{BB962C8B-B14F-4D97-AF65-F5344CB8AC3E}">
        <p14:creationId xmlns:p14="http://schemas.microsoft.com/office/powerpoint/2010/main" val="2960020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4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圓角矩形圖說文字 8"/>
          <p:cNvSpPr/>
          <p:nvPr/>
        </p:nvSpPr>
        <p:spPr>
          <a:xfrm>
            <a:off x="7596336" y="699542"/>
            <a:ext cx="1080120" cy="504056"/>
          </a:xfrm>
          <a:prstGeom prst="wedgeRoundRectCallout">
            <a:avLst>
              <a:gd name="adj1" fmla="val 68723"/>
              <a:gd name="adj2" fmla="val 18870"/>
              <a:gd name="adj3" fmla="val 16667"/>
            </a:avLst>
          </a:prstGeom>
          <a:solidFill>
            <a:srgbClr val="256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b="1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r>
              <a:rPr lang="zh-TW" altLang="en-US" sz="2800" b="1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</a:p>
        </p:txBody>
      </p:sp>
      <p:grpSp>
        <p:nvGrpSpPr>
          <p:cNvPr id="10" name="群組 9"/>
          <p:cNvGrpSpPr/>
          <p:nvPr/>
        </p:nvGrpSpPr>
        <p:grpSpPr>
          <a:xfrm>
            <a:off x="323528" y="1203598"/>
            <a:ext cx="647998" cy="647998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11" name="橢圓 10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2" name="圖片 1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7091" y="1203598"/>
              <a:ext cx="547522" cy="572822"/>
            </a:xfrm>
            <a:prstGeom prst="ellipse">
              <a:avLst/>
            </a:prstGeom>
            <a:grpFill/>
          </p:spPr>
        </p:pic>
      </p:grpSp>
      <p:pic>
        <p:nvPicPr>
          <p:cNvPr id="13" name="Picture 2">
            <a:hlinkClick r:id="rId3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877" b="89918" l="3196" r="89954">
                        <a14:foregroundMark x1="59132" y1="37860" x2="59132" y2="37860"/>
                        <a14:foregroundMark x1="53425" y1="37037" x2="53425" y2="37037"/>
                        <a14:foregroundMark x1="38584" y1="36831" x2="38584" y2="36831"/>
                        <a14:foregroundMark x1="38584" y1="36831" x2="38584" y2="36831"/>
                        <a14:foregroundMark x1="31963" y1="41770" x2="31963" y2="41770"/>
                        <a14:foregroundMark x1="32420" y1="42181" x2="32420" y2="42181"/>
                        <a14:foregroundMark x1="36758" y1="44856" x2="36758" y2="44856"/>
                        <a14:foregroundMark x1="36986" y1="44856" x2="36986" y2="44856"/>
                        <a14:foregroundMark x1="37671" y1="38889" x2="37671" y2="38889"/>
                        <a14:foregroundMark x1="37671" y1="38889" x2="37671" y2="38889"/>
                        <a14:foregroundMark x1="47260" y1="35185" x2="47260" y2="35185"/>
                        <a14:foregroundMark x1="47260" y1="35185" x2="47260" y2="35185"/>
                        <a14:foregroundMark x1="62329" y1="35597" x2="62329" y2="35597"/>
                        <a14:foregroundMark x1="68037" y1="47119" x2="68037" y2="47119"/>
                        <a14:foregroundMark x1="68265" y1="49383" x2="68265" y2="50412"/>
                        <a14:foregroundMark x1="67580" y1="54321" x2="67352" y2="54938"/>
                        <a14:foregroundMark x1="65297" y1="58436" x2="64840" y2="58848"/>
                        <a14:foregroundMark x1="62785" y1="61523" x2="62785" y2="61523"/>
                        <a14:foregroundMark x1="55023" y1="66255" x2="55023" y2="66255"/>
                        <a14:foregroundMark x1="45662" y1="68519" x2="45662" y2="68519"/>
                        <a14:foregroundMark x1="39498" y1="68107" x2="39498" y2="68107"/>
                        <a14:foregroundMark x1="38584" y1="66461" x2="38584" y2="66461"/>
                        <a14:foregroundMark x1="39726" y1="63992" x2="39726" y2="63992"/>
                        <a14:foregroundMark x1="52055" y1="67284" x2="53196" y2="67284"/>
                        <a14:foregroundMark x1="58676" y1="67284" x2="59589" y2="67078"/>
                        <a14:foregroundMark x1="65525" y1="63786" x2="66895" y2="62551"/>
                        <a14:foregroundMark x1="69406" y1="58230" x2="69406" y2="58230"/>
                        <a14:foregroundMark x1="70548" y1="56379" x2="71233" y2="55556"/>
                        <a14:foregroundMark x1="71918" y1="53292" x2="71918" y2="51646"/>
                        <a14:foregroundMark x1="71689" y1="50000" x2="71461" y2="48354"/>
                        <a14:foregroundMark x1="70548" y1="46502" x2="70320" y2="45679"/>
                        <a14:foregroundMark x1="69178" y1="43621" x2="68721" y2="42798"/>
                        <a14:foregroundMark x1="66210" y1="39506" x2="66210" y2="39506"/>
                        <a14:foregroundMark x1="65753" y1="39506" x2="64612" y2="38889"/>
                        <a14:foregroundMark x1="62329" y1="38066" x2="62329" y2="38066"/>
                        <a14:foregroundMark x1="60046" y1="36420" x2="60046" y2="36420"/>
                        <a14:foregroundMark x1="58904" y1="35802" x2="58904" y2="35802"/>
                        <a14:foregroundMark x1="56621" y1="34979" x2="56621" y2="34979"/>
                        <a14:foregroundMark x1="54566" y1="34156" x2="54566" y2="34156"/>
                        <a14:foregroundMark x1="52055" y1="34156" x2="52055" y2="34156"/>
                        <a14:foregroundMark x1="49772" y1="34156" x2="49772" y2="34156"/>
                        <a14:foregroundMark x1="44521" y1="35391" x2="43607" y2="35802"/>
                        <a14:foregroundMark x1="43151" y1="35802" x2="43151" y2="35802"/>
                        <a14:foregroundMark x1="41781" y1="36831" x2="41781" y2="36831"/>
                        <a14:foregroundMark x1="41324" y1="37037" x2="41324" y2="37037"/>
                        <a14:foregroundMark x1="36073" y1="40741" x2="36073" y2="40741"/>
                        <a14:foregroundMark x1="35845" y1="41152" x2="35845" y2="41152"/>
                        <a14:foregroundMark x1="35845" y1="43210" x2="35845" y2="43210"/>
                        <a14:foregroundMark x1="34475" y1="44033" x2="34475" y2="44033"/>
                        <a14:foregroundMark x1="54338" y1="69136" x2="54338" y2="69136"/>
                        <a14:foregroundMark x1="54338" y1="69136" x2="54338" y2="69136"/>
                        <a14:foregroundMark x1="54795" y1="69547" x2="55708" y2="693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802" b="7768"/>
          <a:stretch/>
        </p:blipFill>
        <p:spPr bwMode="auto">
          <a:xfrm>
            <a:off x="5076056" y="1275606"/>
            <a:ext cx="501160" cy="452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圓角矩形圖說文字 13"/>
          <p:cNvSpPr/>
          <p:nvPr/>
        </p:nvSpPr>
        <p:spPr>
          <a:xfrm>
            <a:off x="1259632" y="1275606"/>
            <a:ext cx="3816424" cy="504056"/>
          </a:xfrm>
          <a:prstGeom prst="wedgeRoundRectCallout">
            <a:avLst>
              <a:gd name="adj1" fmla="val -57363"/>
              <a:gd name="adj2" fmla="val 12205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答錯囉！再答一次吧</a:t>
            </a:r>
          </a:p>
        </p:txBody>
      </p:sp>
    </p:spTree>
    <p:extLst>
      <p:ext uri="{BB962C8B-B14F-4D97-AF65-F5344CB8AC3E}">
        <p14:creationId xmlns:p14="http://schemas.microsoft.com/office/powerpoint/2010/main" val="452726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4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圓角矩形圖說文字 8"/>
          <p:cNvSpPr/>
          <p:nvPr/>
        </p:nvSpPr>
        <p:spPr>
          <a:xfrm>
            <a:off x="7596336" y="699542"/>
            <a:ext cx="1080120" cy="504056"/>
          </a:xfrm>
          <a:prstGeom prst="wedgeRoundRectCallout">
            <a:avLst>
              <a:gd name="adj1" fmla="val 68723"/>
              <a:gd name="adj2" fmla="val 18870"/>
              <a:gd name="adj3" fmla="val 16667"/>
            </a:avLst>
          </a:prstGeom>
          <a:solidFill>
            <a:srgbClr val="256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b="1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</a:t>
            </a:r>
            <a:r>
              <a:rPr lang="zh-TW" altLang="en-US" sz="2800" b="1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</a:p>
        </p:txBody>
      </p:sp>
      <p:grpSp>
        <p:nvGrpSpPr>
          <p:cNvPr id="10" name="群組 9"/>
          <p:cNvGrpSpPr/>
          <p:nvPr/>
        </p:nvGrpSpPr>
        <p:grpSpPr>
          <a:xfrm>
            <a:off x="323528" y="1203598"/>
            <a:ext cx="647998" cy="647998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11" name="橢圓 10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2" name="圖片 1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7091" y="1203598"/>
              <a:ext cx="547522" cy="572822"/>
            </a:xfrm>
            <a:prstGeom prst="ellipse">
              <a:avLst/>
            </a:prstGeom>
            <a:grpFill/>
          </p:spPr>
        </p:pic>
      </p:grpSp>
      <p:pic>
        <p:nvPicPr>
          <p:cNvPr id="13" name="Picture 2">
            <a:hlinkClick r:id="rId3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877" b="89918" l="3196" r="89954">
                        <a14:foregroundMark x1="59132" y1="37860" x2="59132" y2="37860"/>
                        <a14:foregroundMark x1="53425" y1="37037" x2="53425" y2="37037"/>
                        <a14:foregroundMark x1="38584" y1="36831" x2="38584" y2="36831"/>
                        <a14:foregroundMark x1="38584" y1="36831" x2="38584" y2="36831"/>
                        <a14:foregroundMark x1="31963" y1="41770" x2="31963" y2="41770"/>
                        <a14:foregroundMark x1="32420" y1="42181" x2="32420" y2="42181"/>
                        <a14:foregroundMark x1="36758" y1="44856" x2="36758" y2="44856"/>
                        <a14:foregroundMark x1="36986" y1="44856" x2="36986" y2="44856"/>
                        <a14:foregroundMark x1="37671" y1="38889" x2="37671" y2="38889"/>
                        <a14:foregroundMark x1="37671" y1="38889" x2="37671" y2="38889"/>
                        <a14:foregroundMark x1="47260" y1="35185" x2="47260" y2="35185"/>
                        <a14:foregroundMark x1="47260" y1="35185" x2="47260" y2="35185"/>
                        <a14:foregroundMark x1="62329" y1="35597" x2="62329" y2="35597"/>
                        <a14:foregroundMark x1="68037" y1="47119" x2="68037" y2="47119"/>
                        <a14:foregroundMark x1="68265" y1="49383" x2="68265" y2="50412"/>
                        <a14:foregroundMark x1="67580" y1="54321" x2="67352" y2="54938"/>
                        <a14:foregroundMark x1="65297" y1="58436" x2="64840" y2="58848"/>
                        <a14:foregroundMark x1="62785" y1="61523" x2="62785" y2="61523"/>
                        <a14:foregroundMark x1="55023" y1="66255" x2="55023" y2="66255"/>
                        <a14:foregroundMark x1="45662" y1="68519" x2="45662" y2="68519"/>
                        <a14:foregroundMark x1="39498" y1="68107" x2="39498" y2="68107"/>
                        <a14:foregroundMark x1="38584" y1="66461" x2="38584" y2="66461"/>
                        <a14:foregroundMark x1="39726" y1="63992" x2="39726" y2="63992"/>
                        <a14:foregroundMark x1="52055" y1="67284" x2="53196" y2="67284"/>
                        <a14:foregroundMark x1="58676" y1="67284" x2="59589" y2="67078"/>
                        <a14:foregroundMark x1="65525" y1="63786" x2="66895" y2="62551"/>
                        <a14:foregroundMark x1="69406" y1="58230" x2="69406" y2="58230"/>
                        <a14:foregroundMark x1="70548" y1="56379" x2="71233" y2="55556"/>
                        <a14:foregroundMark x1="71918" y1="53292" x2="71918" y2="51646"/>
                        <a14:foregroundMark x1="71689" y1="50000" x2="71461" y2="48354"/>
                        <a14:foregroundMark x1="70548" y1="46502" x2="70320" y2="45679"/>
                        <a14:foregroundMark x1="69178" y1="43621" x2="68721" y2="42798"/>
                        <a14:foregroundMark x1="66210" y1="39506" x2="66210" y2="39506"/>
                        <a14:foregroundMark x1="65753" y1="39506" x2="64612" y2="38889"/>
                        <a14:foregroundMark x1="62329" y1="38066" x2="62329" y2="38066"/>
                        <a14:foregroundMark x1="60046" y1="36420" x2="60046" y2="36420"/>
                        <a14:foregroundMark x1="58904" y1="35802" x2="58904" y2="35802"/>
                        <a14:foregroundMark x1="56621" y1="34979" x2="56621" y2="34979"/>
                        <a14:foregroundMark x1="54566" y1="34156" x2="54566" y2="34156"/>
                        <a14:foregroundMark x1="52055" y1="34156" x2="52055" y2="34156"/>
                        <a14:foregroundMark x1="49772" y1="34156" x2="49772" y2="34156"/>
                        <a14:foregroundMark x1="44521" y1="35391" x2="43607" y2="35802"/>
                        <a14:foregroundMark x1="43151" y1="35802" x2="43151" y2="35802"/>
                        <a14:foregroundMark x1="41781" y1="36831" x2="41781" y2="36831"/>
                        <a14:foregroundMark x1="41324" y1="37037" x2="41324" y2="37037"/>
                        <a14:foregroundMark x1="36073" y1="40741" x2="36073" y2="40741"/>
                        <a14:foregroundMark x1="35845" y1="41152" x2="35845" y2="41152"/>
                        <a14:foregroundMark x1="35845" y1="43210" x2="35845" y2="43210"/>
                        <a14:foregroundMark x1="34475" y1="44033" x2="34475" y2="44033"/>
                        <a14:foregroundMark x1="54338" y1="69136" x2="54338" y2="69136"/>
                        <a14:foregroundMark x1="54338" y1="69136" x2="54338" y2="69136"/>
                        <a14:foregroundMark x1="54795" y1="69547" x2="55708" y2="693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802" b="7768"/>
          <a:stretch/>
        </p:blipFill>
        <p:spPr bwMode="auto">
          <a:xfrm>
            <a:off x="5076056" y="1275606"/>
            <a:ext cx="501160" cy="452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圓角矩形圖說文字 13"/>
          <p:cNvSpPr/>
          <p:nvPr/>
        </p:nvSpPr>
        <p:spPr>
          <a:xfrm>
            <a:off x="1259632" y="1275606"/>
            <a:ext cx="3816424" cy="504056"/>
          </a:xfrm>
          <a:prstGeom prst="wedgeRoundRectCallout">
            <a:avLst>
              <a:gd name="adj1" fmla="val -57363"/>
              <a:gd name="adj2" fmla="val 12205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答錯囉！再答一次吧</a:t>
            </a:r>
          </a:p>
        </p:txBody>
      </p:sp>
    </p:spTree>
    <p:extLst>
      <p:ext uri="{BB962C8B-B14F-4D97-AF65-F5344CB8AC3E}">
        <p14:creationId xmlns:p14="http://schemas.microsoft.com/office/powerpoint/2010/main" val="3667320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4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圓角矩形圖說文字 8"/>
          <p:cNvSpPr/>
          <p:nvPr/>
        </p:nvSpPr>
        <p:spPr>
          <a:xfrm>
            <a:off x="7596336" y="699542"/>
            <a:ext cx="1080120" cy="504056"/>
          </a:xfrm>
          <a:prstGeom prst="wedgeRoundRectCallout">
            <a:avLst>
              <a:gd name="adj1" fmla="val 68723"/>
              <a:gd name="adj2" fmla="val 18870"/>
              <a:gd name="adj3" fmla="val 16667"/>
            </a:avLst>
          </a:prstGeom>
          <a:solidFill>
            <a:srgbClr val="256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b="1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</a:t>
            </a:r>
            <a:r>
              <a:rPr lang="zh-TW" altLang="en-US" sz="2800" b="1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</a:p>
        </p:txBody>
      </p:sp>
      <p:grpSp>
        <p:nvGrpSpPr>
          <p:cNvPr id="10" name="群組 9"/>
          <p:cNvGrpSpPr/>
          <p:nvPr/>
        </p:nvGrpSpPr>
        <p:grpSpPr>
          <a:xfrm>
            <a:off x="323528" y="1203598"/>
            <a:ext cx="647998" cy="647998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11" name="橢圓 10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2" name="圖片 1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7091" y="1203598"/>
              <a:ext cx="547522" cy="572822"/>
            </a:xfrm>
            <a:prstGeom prst="ellipse">
              <a:avLst/>
            </a:prstGeom>
            <a:grpFill/>
          </p:spPr>
        </p:pic>
      </p:grpSp>
      <p:sp>
        <p:nvSpPr>
          <p:cNvPr id="14" name="圓角矩形圖說文字 13"/>
          <p:cNvSpPr/>
          <p:nvPr/>
        </p:nvSpPr>
        <p:spPr>
          <a:xfrm>
            <a:off x="1331640" y="1275606"/>
            <a:ext cx="5400600" cy="504056"/>
          </a:xfrm>
          <a:prstGeom prst="wedgeRoundRectCallout">
            <a:avLst>
              <a:gd name="adj1" fmla="val -57363"/>
              <a:gd name="adj2" fmla="val 12205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你答對囉</a:t>
            </a:r>
            <a:r>
              <a:rPr lang="en-US" altLang="zh-TW" sz="2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~</a:t>
            </a:r>
            <a:r>
              <a:rPr lang="zh-TW" altLang="en-US" sz="2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得到知識王勳章一枚</a:t>
            </a:r>
          </a:p>
        </p:txBody>
      </p:sp>
    </p:spTree>
    <p:extLst>
      <p:ext uri="{BB962C8B-B14F-4D97-AF65-F5344CB8AC3E}">
        <p14:creationId xmlns:p14="http://schemas.microsoft.com/office/powerpoint/2010/main" val="895636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4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07504" y="2104386"/>
            <a:ext cx="864096" cy="523220"/>
          </a:xfrm>
          <a:prstGeom prst="rect">
            <a:avLst/>
          </a:prstGeom>
          <a:solidFill>
            <a:srgbClr val="9FD356"/>
          </a:solidFill>
        </p:spPr>
        <p:txBody>
          <a:bodyPr wrap="square" rtlCol="0" anchor="ctr">
            <a:spAutoFit/>
          </a:bodyPr>
          <a:lstStyle/>
          <a:p>
            <a:pPr algn="ctr" defTabSz="685800"/>
            <a:endParaRPr kumimoji="1" lang="zh-TW" altLang="en-US" sz="2800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83568" y="2104386"/>
            <a:ext cx="864096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ctr" defTabSz="685800"/>
            <a:endParaRPr kumimoji="1" lang="zh-TW" altLang="en-US" sz="2800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115616" y="2104386"/>
            <a:ext cx="864096" cy="523220"/>
          </a:xfrm>
          <a:prstGeom prst="rect">
            <a:avLst/>
          </a:prstGeom>
          <a:solidFill>
            <a:srgbClr val="9FD356"/>
          </a:solidFill>
        </p:spPr>
        <p:txBody>
          <a:bodyPr wrap="square" rtlCol="0" anchor="ctr">
            <a:spAutoFit/>
          </a:bodyPr>
          <a:lstStyle/>
          <a:p>
            <a:pPr algn="ctr" defTabSz="685800"/>
            <a:endParaRPr kumimoji="1" lang="zh-TW" altLang="en-US" sz="2800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五邊形 4"/>
          <p:cNvSpPr/>
          <p:nvPr/>
        </p:nvSpPr>
        <p:spPr>
          <a:xfrm>
            <a:off x="2555777" y="267495"/>
            <a:ext cx="1746369" cy="523220"/>
          </a:xfrm>
          <a:prstGeom prst="homePlate">
            <a:avLst/>
          </a:prstGeom>
          <a:solidFill>
            <a:srgbClr val="9FD356"/>
          </a:solidFill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rtlCol="0" anchor="ctr">
            <a:spAutoFit/>
          </a:bodyPr>
          <a:lstStyle/>
          <a:p>
            <a:pPr algn="ctr" defTabSz="685800"/>
            <a:r>
              <a:rPr kumimoji="1" lang="zh-TW" altLang="en-US" sz="28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圖片來源</a:t>
            </a:r>
          </a:p>
        </p:txBody>
      </p:sp>
      <p:sp>
        <p:nvSpPr>
          <p:cNvPr id="6" name="矩形 5"/>
          <p:cNvSpPr/>
          <p:nvPr/>
        </p:nvSpPr>
        <p:spPr>
          <a:xfrm>
            <a:off x="2483769" y="915566"/>
            <a:ext cx="6552728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7175" indent="-257175" defTabSz="685800">
              <a:buFont typeface="Arial" panose="020B0604020202020204" pitchFamily="34" charset="0"/>
              <a:buChar char="•"/>
            </a:pP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勞動部勞工保險局。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https://www.bli.gov.tw/0020439.html</a:t>
            </a:r>
            <a:endParaRPr lang="zh-TW" altLang="en-US" sz="1500" dirty="0">
              <a:solidFill>
                <a:prstClr val="black"/>
              </a:solidFill>
              <a:latin typeface="Calibri" panose="020F0502020204030204"/>
              <a:ea typeface="新細明體" panose="02020500000000000000" pitchFamily="18" charset="-120"/>
            </a:endParaRPr>
          </a:p>
          <a:p>
            <a:pPr marL="257175" indent="-257175" defTabSz="685800">
              <a:buFont typeface="Arial" panose="020B0604020202020204" pitchFamily="34" charset="0"/>
              <a:buChar char="•"/>
            </a:pPr>
            <a:endParaRPr lang="zh-TW" altLang="en-US" sz="1500" dirty="0">
              <a:solidFill>
                <a:prstClr val="black"/>
              </a:solidFill>
              <a:latin typeface="Calibri" panose="020F0502020204030204"/>
              <a:ea typeface="新細明體" panose="02020500000000000000" pitchFamily="18" charset="-120"/>
            </a:endParaRPr>
          </a:p>
          <a:p>
            <a:pPr marL="257175" indent="-257175" defTabSz="685800">
              <a:buFont typeface="Arial" panose="020B0604020202020204" pitchFamily="34" charset="0"/>
              <a:buChar char="•"/>
            </a:pPr>
            <a:endParaRPr lang="zh-TW" altLang="en-US" sz="1500" dirty="0">
              <a:solidFill>
                <a:prstClr val="black"/>
              </a:solidFill>
              <a:latin typeface="Calibri" panose="020F0502020204030204"/>
              <a:ea typeface="新細明體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701602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8255</TotalTime>
  <Words>2508</Words>
  <Application>Microsoft Office PowerPoint</Application>
  <PresentationFormat>如螢幕大小 (16:9)</PresentationFormat>
  <Paragraphs>227</Paragraphs>
  <Slides>60</Slides>
  <Notes>12</Notes>
  <HiddenSlides>8</HiddenSlides>
  <MMClips>0</MMClips>
  <ScaleCrop>false</ScaleCrop>
  <HeadingPairs>
    <vt:vector size="6" baseType="variant">
      <vt:variant>
        <vt:lpstr>使用字型</vt:lpstr>
      </vt:variant>
      <vt:variant>
        <vt:i4>7</vt:i4>
      </vt:variant>
      <vt:variant>
        <vt:lpstr>佈景主題</vt:lpstr>
      </vt:variant>
      <vt:variant>
        <vt:i4>3</vt:i4>
      </vt:variant>
      <vt:variant>
        <vt:lpstr>投影片標題</vt:lpstr>
      </vt:variant>
      <vt:variant>
        <vt:i4>60</vt:i4>
      </vt:variant>
    </vt:vector>
  </HeadingPairs>
  <TitlesOfParts>
    <vt:vector size="70" baseType="lpstr">
      <vt:lpstr>宋体</vt:lpstr>
      <vt:lpstr>華康粗圓體</vt:lpstr>
      <vt:lpstr>微軟正黑體</vt:lpstr>
      <vt:lpstr>新細明體</vt:lpstr>
      <vt:lpstr>Arial</vt:lpstr>
      <vt:lpstr>Calibri</vt:lpstr>
      <vt:lpstr>Calibri Light</vt:lpstr>
      <vt:lpstr>Office 佈景主題</vt:lpstr>
      <vt:lpstr>1_Office 佈景主題</vt:lpstr>
      <vt:lpstr>2_Office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第2章 性別關係與平權社會</dc:title>
  <dc:creator>cheng</dc:creator>
  <cp:lastModifiedBy>L28[祖昀]</cp:lastModifiedBy>
  <cp:revision>495</cp:revision>
  <dcterms:created xsi:type="dcterms:W3CDTF">2016-08-10T05:42:58Z</dcterms:created>
  <dcterms:modified xsi:type="dcterms:W3CDTF">2020-05-22T11:56:27Z</dcterms:modified>
</cp:coreProperties>
</file>