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2"/>
    <p:sldMasterId id="2147483711" r:id="rId3"/>
  </p:sldMasterIdLst>
  <p:notesMasterIdLst>
    <p:notesMasterId r:id="rId71"/>
  </p:notesMasterIdLst>
  <p:handoutMasterIdLst>
    <p:handoutMasterId r:id="rId72"/>
  </p:handoutMasterIdLst>
  <p:sldIdLst>
    <p:sldId id="479" r:id="rId4"/>
    <p:sldId id="480" r:id="rId5"/>
    <p:sldId id="547" r:id="rId6"/>
    <p:sldId id="539" r:id="rId7"/>
    <p:sldId id="540" r:id="rId8"/>
    <p:sldId id="541" r:id="rId9"/>
    <p:sldId id="542" r:id="rId10"/>
    <p:sldId id="543" r:id="rId11"/>
    <p:sldId id="481" r:id="rId12"/>
    <p:sldId id="544" r:id="rId13"/>
    <p:sldId id="483" r:id="rId14"/>
    <p:sldId id="484" r:id="rId15"/>
    <p:sldId id="485" r:id="rId16"/>
    <p:sldId id="486" r:id="rId17"/>
    <p:sldId id="487" r:id="rId18"/>
    <p:sldId id="551" r:id="rId19"/>
    <p:sldId id="549" r:id="rId20"/>
    <p:sldId id="552" r:id="rId21"/>
    <p:sldId id="490" r:id="rId22"/>
    <p:sldId id="491" r:id="rId23"/>
    <p:sldId id="492" r:id="rId24"/>
    <p:sldId id="545" r:id="rId25"/>
    <p:sldId id="493" r:id="rId26"/>
    <p:sldId id="494" r:id="rId27"/>
    <p:sldId id="495" r:id="rId28"/>
    <p:sldId id="531" r:id="rId29"/>
    <p:sldId id="532" r:id="rId30"/>
    <p:sldId id="553" r:id="rId31"/>
    <p:sldId id="498" r:id="rId32"/>
    <p:sldId id="499" r:id="rId33"/>
    <p:sldId id="500" r:id="rId34"/>
    <p:sldId id="501" r:id="rId35"/>
    <p:sldId id="502" r:id="rId36"/>
    <p:sldId id="503" r:id="rId37"/>
    <p:sldId id="504" r:id="rId38"/>
    <p:sldId id="505" r:id="rId39"/>
    <p:sldId id="550" r:id="rId40"/>
    <p:sldId id="506" r:id="rId41"/>
    <p:sldId id="507" r:id="rId42"/>
    <p:sldId id="508" r:id="rId43"/>
    <p:sldId id="488" r:id="rId44"/>
    <p:sldId id="538" r:id="rId45"/>
    <p:sldId id="511" r:id="rId46"/>
    <p:sldId id="512" r:id="rId47"/>
    <p:sldId id="510" r:id="rId48"/>
    <p:sldId id="513" r:id="rId49"/>
    <p:sldId id="514" r:id="rId50"/>
    <p:sldId id="515" r:id="rId51"/>
    <p:sldId id="516" r:id="rId52"/>
    <p:sldId id="548" r:id="rId53"/>
    <p:sldId id="554" r:id="rId54"/>
    <p:sldId id="518" r:id="rId55"/>
    <p:sldId id="519" r:id="rId56"/>
    <p:sldId id="546" r:id="rId57"/>
    <p:sldId id="537" r:id="rId58"/>
    <p:sldId id="533" r:id="rId59"/>
    <p:sldId id="534" r:id="rId60"/>
    <p:sldId id="496" r:id="rId61"/>
    <p:sldId id="535" r:id="rId62"/>
    <p:sldId id="536" r:id="rId63"/>
    <p:sldId id="525" r:id="rId64"/>
    <p:sldId id="526" r:id="rId65"/>
    <p:sldId id="527" r:id="rId66"/>
    <p:sldId id="528" r:id="rId67"/>
    <p:sldId id="530" r:id="rId68"/>
    <p:sldId id="529" r:id="rId69"/>
    <p:sldId id="555" r:id="rId70"/>
  </p:sldIdLst>
  <p:sldSz cx="9144000" cy="5143500" type="screen16x9"/>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348">
          <p15:clr>
            <a:srgbClr val="A4A3A4"/>
          </p15:clr>
        </p15:guide>
        <p15:guide id="3" orient="horz" pos="1030">
          <p15:clr>
            <a:srgbClr val="A4A3A4"/>
          </p15:clr>
        </p15:guide>
        <p15:guide id="4" pos="5142">
          <p15:clr>
            <a:srgbClr val="A4A3A4"/>
          </p15:clr>
        </p15:guide>
        <p15:guide id="5" pos="74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95C"/>
    <a:srgbClr val="256EFF"/>
    <a:srgbClr val="8B72AD"/>
    <a:srgbClr val="8B72AA"/>
    <a:srgbClr val="8F77AD"/>
    <a:srgbClr val="947CB0"/>
    <a:srgbClr val="896FA9"/>
    <a:srgbClr val="FD906E"/>
    <a:srgbClr val="B3C721"/>
    <a:srgbClr val="F796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8048" autoAdjust="0"/>
  </p:normalViewPr>
  <p:slideViewPr>
    <p:cSldViewPr>
      <p:cViewPr varScale="1">
        <p:scale>
          <a:sx n="119" d="100"/>
          <a:sy n="119" d="100"/>
        </p:scale>
        <p:origin x="690" y="90"/>
      </p:cViewPr>
      <p:guideLst>
        <p:guide orient="horz" pos="1620"/>
        <p:guide orient="horz" pos="1348"/>
        <p:guide orient="horz" pos="1030"/>
        <p:guide pos="5142"/>
        <p:guide pos="748"/>
      </p:guideLst>
    </p:cSldViewPr>
  </p:slideViewPr>
  <p:notesTextViewPr>
    <p:cViewPr>
      <p:scale>
        <a:sx n="1" d="1"/>
        <a:sy n="1" d="1"/>
      </p:scale>
      <p:origin x="0" y="0"/>
    </p:cViewPr>
  </p:notesTextViewPr>
  <p:sorterViewPr>
    <p:cViewPr>
      <p:scale>
        <a:sx n="100" d="100"/>
        <a:sy n="100" d="100"/>
      </p:scale>
      <p:origin x="0" y="-2166"/>
    </p:cViewPr>
  </p:sorterViewPr>
  <p:notesViewPr>
    <p:cSldViewPr>
      <p:cViewPr varScale="1">
        <p:scale>
          <a:sx n="40" d="100"/>
          <a:sy n="40" d="100"/>
        </p:scale>
        <p:origin x="-2400" y="-8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B157312-3C4D-4E1E-BBC2-7C7E1833DDD6}" type="datetimeFigureOut">
              <a:rPr lang="zh-TW" altLang="en-US" smtClean="0"/>
              <a:pPr/>
              <a:t>2020/5/22</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19004B-2A1E-45D3-9FA8-1AA196F9067E}" type="slidenum">
              <a:rPr lang="zh-TW" altLang="en-US" smtClean="0"/>
              <a:pPr/>
              <a:t>‹#›</a:t>
            </a:fld>
            <a:endParaRPr lang="zh-TW" altLang="en-US"/>
          </a:p>
        </p:txBody>
      </p:sp>
    </p:spTree>
    <p:extLst>
      <p:ext uri="{BB962C8B-B14F-4D97-AF65-F5344CB8AC3E}">
        <p14:creationId xmlns:p14="http://schemas.microsoft.com/office/powerpoint/2010/main" val="577634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CF4EF1-55A9-4904-B16C-C967EF91A99A}" type="datetimeFigureOut">
              <a:rPr lang="zh-TW" altLang="en-US" smtClean="0"/>
              <a:pPr/>
              <a:t>2020/5/22</a:t>
            </a:fld>
            <a:endParaRPr lang="zh-TW" altLang="en-US"/>
          </a:p>
        </p:txBody>
      </p:sp>
      <p:sp>
        <p:nvSpPr>
          <p:cNvPr id="4" name="投影片圖像版面配置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E8DA14-812D-4A25-8FEB-74039EE6AFAC}" type="slidenum">
              <a:rPr lang="zh-TW" altLang="en-US" smtClean="0"/>
              <a:pPr/>
              <a:t>‹#›</a:t>
            </a:fld>
            <a:endParaRPr lang="zh-TW" altLang="en-US"/>
          </a:p>
        </p:txBody>
      </p:sp>
    </p:spTree>
    <p:extLst>
      <p:ext uri="{BB962C8B-B14F-4D97-AF65-F5344CB8AC3E}">
        <p14:creationId xmlns:p14="http://schemas.microsoft.com/office/powerpoint/2010/main" val="2078337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9</a:t>
            </a:fld>
            <a:endParaRPr lang="zh-TW" altLang="en-US"/>
          </a:p>
        </p:txBody>
      </p:sp>
    </p:spTree>
    <p:extLst>
      <p:ext uri="{BB962C8B-B14F-4D97-AF65-F5344CB8AC3E}">
        <p14:creationId xmlns:p14="http://schemas.microsoft.com/office/powerpoint/2010/main" val="193641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10</a:t>
            </a:fld>
            <a:endParaRPr lang="zh-TW" altLang="en-US"/>
          </a:p>
        </p:txBody>
      </p:sp>
    </p:spTree>
    <p:extLst>
      <p:ext uri="{BB962C8B-B14F-4D97-AF65-F5344CB8AC3E}">
        <p14:creationId xmlns:p14="http://schemas.microsoft.com/office/powerpoint/2010/main" val="2569644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11</a:t>
            </a:fld>
            <a:endParaRPr lang="zh-TW" altLang="en-US"/>
          </a:p>
        </p:txBody>
      </p:sp>
    </p:spTree>
    <p:extLst>
      <p:ext uri="{BB962C8B-B14F-4D97-AF65-F5344CB8AC3E}">
        <p14:creationId xmlns:p14="http://schemas.microsoft.com/office/powerpoint/2010/main" val="2221658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E8DA14-812D-4A25-8FEB-74039EE6AFAC}"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932135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23</a:t>
            </a:fld>
            <a:endParaRPr lang="zh-TW" altLang="en-US"/>
          </a:p>
        </p:txBody>
      </p:sp>
    </p:spTree>
    <p:extLst>
      <p:ext uri="{BB962C8B-B14F-4D97-AF65-F5344CB8AC3E}">
        <p14:creationId xmlns:p14="http://schemas.microsoft.com/office/powerpoint/2010/main" val="294757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24</a:t>
            </a:fld>
            <a:endParaRPr lang="zh-TW" altLang="en-US"/>
          </a:p>
        </p:txBody>
      </p:sp>
    </p:spTree>
    <p:extLst>
      <p:ext uri="{BB962C8B-B14F-4D97-AF65-F5344CB8AC3E}">
        <p14:creationId xmlns:p14="http://schemas.microsoft.com/office/powerpoint/2010/main" val="3845277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26</a:t>
            </a:fld>
            <a:endParaRPr lang="zh-TW" altLang="en-US"/>
          </a:p>
        </p:txBody>
      </p:sp>
    </p:spTree>
    <p:extLst>
      <p:ext uri="{BB962C8B-B14F-4D97-AF65-F5344CB8AC3E}">
        <p14:creationId xmlns:p14="http://schemas.microsoft.com/office/powerpoint/2010/main" val="1232126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資料來源</a:t>
            </a:r>
            <a:r>
              <a:rPr lang="en-US" altLang="zh-TW" sz="1200" b="0" i="0" u="none" strike="noStrike" kern="1200" baseline="0" dirty="0" smtClean="0">
                <a:solidFill>
                  <a:schemeClr val="tx1"/>
                </a:solidFill>
                <a:latin typeface="+mn-lt"/>
                <a:ea typeface="+mn-ea"/>
                <a:cs typeface="+mn-cs"/>
              </a:rPr>
              <a:t>: </a:t>
            </a:r>
            <a:r>
              <a:rPr lang="zh-TW" altLang="en-US" sz="1200" b="0" i="0" u="none" strike="noStrike" kern="1200" baseline="0" dirty="0" smtClean="0">
                <a:solidFill>
                  <a:schemeClr val="tx1"/>
                </a:solidFill>
                <a:latin typeface="+mn-lt"/>
                <a:ea typeface="+mn-ea"/>
                <a:cs typeface="+mn-cs"/>
              </a:rPr>
              <a:t>內政部行政院，</a:t>
            </a:r>
            <a:r>
              <a:rPr lang="en-US" altLang="zh-TW" sz="1200" b="0" i="0" u="none" strike="noStrike" kern="1200" baseline="0" dirty="0" smtClean="0">
                <a:solidFill>
                  <a:schemeClr val="tx1"/>
                </a:solidFill>
                <a:latin typeface="+mn-lt"/>
                <a:ea typeface="+mn-ea"/>
                <a:cs typeface="+mn-cs"/>
              </a:rPr>
              <a:t>2018</a:t>
            </a:r>
            <a:r>
              <a:rPr lang="zh-TW" altLang="en-US" sz="1200" b="0" i="0" u="none" strike="noStrike" kern="1200" baseline="0" dirty="0" smtClean="0">
                <a:solidFill>
                  <a:schemeClr val="tx1"/>
                </a:solidFill>
                <a:latin typeface="+mn-lt"/>
                <a:ea typeface="+mn-ea"/>
                <a:cs typeface="+mn-cs"/>
              </a:rPr>
              <a:t>年</a:t>
            </a:r>
            <a:r>
              <a:rPr lang="en-US" altLang="zh-TW" sz="1200" b="0" i="0" u="none" strike="noStrike" kern="1200" baseline="0" smtClean="0">
                <a:solidFill>
                  <a:schemeClr val="tx1"/>
                </a:solidFill>
                <a:latin typeface="+mn-lt"/>
                <a:ea typeface="+mn-ea"/>
                <a:cs typeface="+mn-cs"/>
              </a:rPr>
              <a:t>6</a:t>
            </a:r>
            <a:r>
              <a:rPr lang="zh-TW" altLang="en-US" sz="1200" b="0" i="0" u="none" strike="noStrike" kern="1200" baseline="0" smtClean="0">
                <a:solidFill>
                  <a:schemeClr val="tx1"/>
                </a:solidFill>
                <a:latin typeface="+mn-lt"/>
                <a:ea typeface="+mn-ea"/>
                <a:cs typeface="+mn-cs"/>
              </a:rPr>
              <a:t>月</a:t>
            </a:r>
            <a:r>
              <a:rPr lang="zh-TW" altLang="en-US" sz="1200" b="0" i="0" u="none" strike="noStrike" kern="1200" baseline="0" dirty="0" smtClean="0">
                <a:solidFill>
                  <a:schemeClr val="tx1"/>
                </a:solidFill>
                <a:latin typeface="+mn-lt"/>
                <a:ea typeface="+mn-ea"/>
                <a:cs typeface="+mn-cs"/>
              </a:rPr>
              <a:t>、內政部</a:t>
            </a:r>
          </a:p>
          <a:p>
            <a:r>
              <a:rPr lang="zh-TW" altLang="en-US" sz="1200" b="0" i="0" u="none" strike="noStrike" kern="1200" baseline="0" dirty="0" smtClean="0">
                <a:solidFill>
                  <a:schemeClr val="tx1"/>
                </a:solidFill>
                <a:latin typeface="+mn-lt"/>
                <a:ea typeface="+mn-ea"/>
                <a:cs typeface="+mn-cs"/>
              </a:rPr>
              <a:t>移民署</a:t>
            </a:r>
            <a:r>
              <a:rPr lang="en-US" altLang="zh-TW" sz="1200" b="0" i="0" u="none" strike="noStrike" kern="1200" baseline="0" dirty="0" smtClean="0">
                <a:solidFill>
                  <a:schemeClr val="tx1"/>
                </a:solidFill>
                <a:latin typeface="+mn-lt"/>
                <a:ea typeface="+mn-ea"/>
                <a:cs typeface="+mn-cs"/>
              </a:rPr>
              <a:t>2020 </a:t>
            </a:r>
            <a:r>
              <a:rPr lang="zh-TW" altLang="en-US" sz="1200" b="0" i="0" u="none" strike="noStrike" kern="1200" baseline="0" dirty="0" smtClean="0">
                <a:solidFill>
                  <a:schemeClr val="tx1"/>
                </a:solidFill>
                <a:latin typeface="+mn-lt"/>
                <a:ea typeface="+mn-ea"/>
                <a:cs typeface="+mn-cs"/>
              </a:rPr>
              <a:t>年</a:t>
            </a:r>
            <a:r>
              <a:rPr lang="en-US" altLang="zh-TW" sz="1200" b="0" i="0" u="none" strike="noStrike" kern="1200" baseline="0" dirty="0" smtClean="0">
                <a:solidFill>
                  <a:schemeClr val="tx1"/>
                </a:solidFill>
                <a:latin typeface="+mn-lt"/>
                <a:ea typeface="+mn-ea"/>
                <a:cs typeface="+mn-cs"/>
              </a:rPr>
              <a:t>3</a:t>
            </a:r>
            <a:r>
              <a:rPr lang="zh-TW" altLang="en-US" sz="1200" b="0" i="0" u="none" strike="noStrike" kern="1200" baseline="0" dirty="0" smtClean="0">
                <a:solidFill>
                  <a:schemeClr val="tx1"/>
                </a:solidFill>
                <a:latin typeface="+mn-lt"/>
                <a:ea typeface="+mn-ea"/>
                <a:cs typeface="+mn-cs"/>
              </a:rPr>
              <a:t>月統計資料</a:t>
            </a:r>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27</a:t>
            </a:fld>
            <a:endParaRPr lang="zh-TW" altLang="en-US"/>
          </a:p>
        </p:txBody>
      </p:sp>
    </p:spTree>
    <p:extLst>
      <p:ext uri="{BB962C8B-B14F-4D97-AF65-F5344CB8AC3E}">
        <p14:creationId xmlns:p14="http://schemas.microsoft.com/office/powerpoint/2010/main" val="609525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34</a:t>
            </a:fld>
            <a:endParaRPr lang="zh-TW" altLang="en-US"/>
          </a:p>
        </p:txBody>
      </p:sp>
    </p:spTree>
    <p:extLst>
      <p:ext uri="{BB962C8B-B14F-4D97-AF65-F5344CB8AC3E}">
        <p14:creationId xmlns:p14="http://schemas.microsoft.com/office/powerpoint/2010/main" val="2635527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36</a:t>
            </a:fld>
            <a:endParaRPr lang="zh-TW" altLang="en-US"/>
          </a:p>
        </p:txBody>
      </p:sp>
    </p:spTree>
    <p:extLst>
      <p:ext uri="{BB962C8B-B14F-4D97-AF65-F5344CB8AC3E}">
        <p14:creationId xmlns:p14="http://schemas.microsoft.com/office/powerpoint/2010/main" val="1207022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E8DA14-812D-4A25-8FEB-74039EE6AFAC}"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58675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原住民族分布圖。中華民國原住民知識經濟發展協會。</a:t>
            </a:r>
          </a:p>
          <a:p>
            <a:r>
              <a:rPr lang="en-US" altLang="zh-TW" dirty="0"/>
              <a:t>2019</a:t>
            </a:r>
            <a:r>
              <a:rPr lang="zh-TW" altLang="en-US" dirty="0"/>
              <a:t>年</a:t>
            </a:r>
            <a:r>
              <a:rPr lang="en-US" altLang="zh-TW" dirty="0"/>
              <a:t>4</a:t>
            </a:r>
            <a:r>
              <a:rPr lang="zh-TW" altLang="en-US" dirty="0"/>
              <a:t>月</a:t>
            </a:r>
            <a:r>
              <a:rPr lang="en-US" altLang="zh-TW" dirty="0"/>
              <a:t>26</a:t>
            </a:r>
            <a:r>
              <a:rPr lang="zh-TW" altLang="en-US" dirty="0"/>
              <a:t>日，取自</a:t>
            </a:r>
            <a:r>
              <a:rPr lang="en-US" altLang="zh-TW" dirty="0"/>
              <a:t>http://www.twedance.org/aboriginal00.aspx</a:t>
            </a:r>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39</a:t>
            </a:fld>
            <a:endParaRPr lang="zh-TW" altLang="en-US"/>
          </a:p>
        </p:txBody>
      </p:sp>
    </p:spTree>
    <p:extLst>
      <p:ext uri="{BB962C8B-B14F-4D97-AF65-F5344CB8AC3E}">
        <p14:creationId xmlns:p14="http://schemas.microsoft.com/office/powerpoint/2010/main" val="3682565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FE8DA14-812D-4A25-8FEB-74039EE6AFAC}" type="slidenum">
              <a:rPr lang="zh-TW" altLang="en-US" smtClean="0"/>
              <a:pPr/>
              <a:t>56</a:t>
            </a:fld>
            <a:endParaRPr lang="zh-TW" altLang="en-US"/>
          </a:p>
        </p:txBody>
      </p:sp>
    </p:spTree>
    <p:extLst>
      <p:ext uri="{BB962C8B-B14F-4D97-AF65-F5344CB8AC3E}">
        <p14:creationId xmlns:p14="http://schemas.microsoft.com/office/powerpoint/2010/main" val="126139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4.png"/><Relationship Id="rId4" Type="http://schemas.microsoft.com/office/2007/relationships/hdphoto" Target="../media/hdphoto1.wdp"/></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597819"/>
            <a:ext cx="7772400" cy="1102519"/>
          </a:xfrm>
        </p:spPr>
        <p:txBody>
          <a:bodyPr/>
          <a:lstStyle/>
          <a:p>
            <a:r>
              <a:rPr lang="zh-TW" altLang="en-US"/>
              <a:t>按一下以編輯母片標題樣式</a:t>
            </a:r>
          </a:p>
        </p:txBody>
      </p:sp>
      <p:sp>
        <p:nvSpPr>
          <p:cNvPr id="3" name="副標題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AE78ABD5-83DB-41B4-8A33-5772C7245BB3}" type="datetimeFigureOut">
              <a:rPr lang="zh-TW" altLang="en-US" smtClean="0"/>
              <a:pPr/>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3EB0C39-AEF1-483F-B092-53FA98637AF5}" type="slidenum">
              <a:rPr lang="zh-TW" altLang="en-US" smtClean="0"/>
              <a:pPr/>
              <a:t>‹#›</a:t>
            </a:fld>
            <a:endParaRPr lang="zh-TW" altLang="en-US"/>
          </a:p>
        </p:txBody>
      </p:sp>
    </p:spTree>
    <p:extLst>
      <p:ext uri="{BB962C8B-B14F-4D97-AF65-F5344CB8AC3E}">
        <p14:creationId xmlns:p14="http://schemas.microsoft.com/office/powerpoint/2010/main" val="774495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E78ABD5-83DB-41B4-8A33-5772C7245BB3}" type="datetimeFigureOut">
              <a:rPr lang="zh-TW" altLang="en-US" smtClean="0"/>
              <a:pPr/>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3EB0C39-AEF1-483F-B092-53FA98637AF5}" type="slidenum">
              <a:rPr lang="zh-TW" altLang="en-US" smtClean="0"/>
              <a:pPr/>
              <a:t>‹#›</a:t>
            </a:fld>
            <a:endParaRPr lang="zh-TW" altLang="en-US"/>
          </a:p>
        </p:txBody>
      </p:sp>
    </p:spTree>
    <p:extLst>
      <p:ext uri="{BB962C8B-B14F-4D97-AF65-F5344CB8AC3E}">
        <p14:creationId xmlns:p14="http://schemas.microsoft.com/office/powerpoint/2010/main" val="561289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公民有議題">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11"/>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4" name="文字方塊 13"/>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sp>
        <p:nvSpPr>
          <p:cNvPr id="22"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23" name="群組 22"/>
          <p:cNvGrpSpPr/>
          <p:nvPr userDrawn="1"/>
        </p:nvGrpSpPr>
        <p:grpSpPr>
          <a:xfrm>
            <a:off x="6444208" y="349200"/>
            <a:ext cx="360040" cy="360040"/>
            <a:chOff x="9900592" y="1158744"/>
            <a:chExt cx="504056" cy="504056"/>
          </a:xfrm>
        </p:grpSpPr>
        <p:sp>
          <p:nvSpPr>
            <p:cNvPr id="24" name="矩形 23"/>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5" name="群組 24"/>
            <p:cNvGrpSpPr/>
            <p:nvPr/>
          </p:nvGrpSpPr>
          <p:grpSpPr>
            <a:xfrm>
              <a:off x="10014803" y="1231733"/>
              <a:ext cx="288106" cy="288106"/>
              <a:chOff x="9900592" y="2139702"/>
              <a:chExt cx="432048" cy="432048"/>
            </a:xfrm>
          </p:grpSpPr>
          <p:sp>
            <p:nvSpPr>
              <p:cNvPr id="26" name="橢圓 25"/>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27" name="直線接點 26"/>
              <p:cNvCxnSpPr>
                <a:stCxn id="26"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647700"/>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1029"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7063" y="1059582"/>
            <a:ext cx="25368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 name="群組 39"/>
          <p:cNvGrpSpPr/>
          <p:nvPr userDrawn="1"/>
        </p:nvGrpSpPr>
        <p:grpSpPr>
          <a:xfrm>
            <a:off x="7020272" y="339502"/>
            <a:ext cx="360040" cy="360040"/>
            <a:chOff x="6444208" y="411510"/>
            <a:chExt cx="432048" cy="432048"/>
          </a:xfrm>
        </p:grpSpPr>
        <p:sp>
          <p:nvSpPr>
            <p:cNvPr id="41" name="橢圓 40"/>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53" name="圖片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226962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公民微電影">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647700"/>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FF495C"/>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7"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文字方塊 37"/>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9" name="群組 38"/>
          <p:cNvGrpSpPr/>
          <p:nvPr userDrawn="1"/>
        </p:nvGrpSpPr>
        <p:grpSpPr>
          <a:xfrm>
            <a:off x="7020272" y="339502"/>
            <a:ext cx="360040" cy="360040"/>
            <a:chOff x="6444208" y="411510"/>
            <a:chExt cx="432048" cy="432048"/>
          </a:xfrm>
        </p:grpSpPr>
        <p:sp>
          <p:nvSpPr>
            <p:cNvPr id="40" name="橢圓 39"/>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1" name="圖片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374712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公民廣告間">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647700"/>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880D1E"/>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57" name="Picture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8" name="群組 37"/>
          <p:cNvGrpSpPr/>
          <p:nvPr userDrawn="1"/>
        </p:nvGrpSpPr>
        <p:grpSpPr>
          <a:xfrm>
            <a:off x="7020272" y="339502"/>
            <a:ext cx="360040" cy="360040"/>
            <a:chOff x="6444208" y="411510"/>
            <a:chExt cx="432048" cy="432048"/>
          </a:xfrm>
        </p:grpSpPr>
        <p:sp>
          <p:nvSpPr>
            <p:cNvPr id="39" name="橢圓 38"/>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178430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公民補給站">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647700"/>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256EFF"/>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53" name="Picture 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矩形 55"/>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7"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66" name="群組 65"/>
          <p:cNvGrpSpPr/>
          <p:nvPr userDrawn="1"/>
        </p:nvGrpSpPr>
        <p:grpSpPr>
          <a:xfrm>
            <a:off x="7020272" y="339502"/>
            <a:ext cx="360040" cy="360040"/>
            <a:chOff x="6444208" y="411510"/>
            <a:chExt cx="432048" cy="432048"/>
          </a:xfrm>
        </p:grpSpPr>
        <p:sp>
          <p:nvSpPr>
            <p:cNvPr id="67" name="橢圓 66"/>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68" name="圖片 6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163804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公民粉絲團">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647700"/>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282E82"/>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56"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7"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8" name="群組 37"/>
          <p:cNvGrpSpPr/>
          <p:nvPr userDrawn="1"/>
        </p:nvGrpSpPr>
        <p:grpSpPr>
          <a:xfrm>
            <a:off x="7020272" y="339502"/>
            <a:ext cx="360040" cy="360040"/>
            <a:chOff x="6444208" y="411510"/>
            <a:chExt cx="432048" cy="432048"/>
          </a:xfrm>
        </p:grpSpPr>
        <p:sp>
          <p:nvSpPr>
            <p:cNvPr id="39" name="橢圓 38"/>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120558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公民DIY">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647700"/>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131840" y="1131590"/>
            <a:ext cx="3888432" cy="647774"/>
          </a:xfrm>
        </p:spPr>
        <p:txBody>
          <a:bodyPr>
            <a:noAutofit/>
          </a:bodyPr>
          <a:lstStyle>
            <a:lvl1pPr marL="0" indent="0">
              <a:buFontTx/>
              <a:buNone/>
              <a:defRPr sz="3200">
                <a:solidFill>
                  <a:srgbClr val="3DDC97"/>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61"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0002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8" name="群組 37"/>
          <p:cNvGrpSpPr/>
          <p:nvPr userDrawn="1"/>
        </p:nvGrpSpPr>
        <p:grpSpPr>
          <a:xfrm>
            <a:off x="7020272" y="339502"/>
            <a:ext cx="360040" cy="360040"/>
            <a:chOff x="6444208" y="411510"/>
            <a:chExt cx="432048" cy="432048"/>
          </a:xfrm>
        </p:grpSpPr>
        <p:sp>
          <p:nvSpPr>
            <p:cNvPr id="39" name="橢圓 38"/>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37213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內文１">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4"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矩形 36"/>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38"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39" name="群組 38"/>
          <p:cNvGrpSpPr/>
          <p:nvPr userDrawn="1"/>
        </p:nvGrpSpPr>
        <p:grpSpPr>
          <a:xfrm>
            <a:off x="6444208" y="349200"/>
            <a:ext cx="360040" cy="360040"/>
            <a:chOff x="9900592" y="1158744"/>
            <a:chExt cx="504056" cy="504056"/>
          </a:xfrm>
        </p:grpSpPr>
        <p:sp>
          <p:nvSpPr>
            <p:cNvPr id="40" name="矩形 39"/>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41" name="群組 40"/>
            <p:cNvGrpSpPr/>
            <p:nvPr/>
          </p:nvGrpSpPr>
          <p:grpSpPr>
            <a:xfrm>
              <a:off x="10014803" y="1231733"/>
              <a:ext cx="288106" cy="288106"/>
              <a:chOff x="9900592" y="2139702"/>
              <a:chExt cx="432048" cy="432048"/>
            </a:xfrm>
          </p:grpSpPr>
          <p:sp>
            <p:nvSpPr>
              <p:cNvPr id="42" name="橢圓 41"/>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43" name="直線接點 42"/>
              <p:cNvCxnSpPr>
                <a:stCxn id="42"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4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文字方塊 28"/>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28" name="群組 27"/>
          <p:cNvGrpSpPr/>
          <p:nvPr userDrawn="1"/>
        </p:nvGrpSpPr>
        <p:grpSpPr>
          <a:xfrm>
            <a:off x="7020272" y="339502"/>
            <a:ext cx="360040" cy="360040"/>
            <a:chOff x="6444208" y="411510"/>
            <a:chExt cx="432048" cy="432048"/>
          </a:xfrm>
        </p:grpSpPr>
        <p:sp>
          <p:nvSpPr>
            <p:cNvPr id="30" name="橢圓 29"/>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1" name="圖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3748077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3701950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簡訊">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8" name="直線接點 7"/>
          <p:cNvCxnSpPr/>
          <p:nvPr userDrawn="1"/>
        </p:nvCxnSpPr>
        <p:spPr>
          <a:xfrm>
            <a:off x="323528" y="843558"/>
            <a:ext cx="8280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userDrawn="1"/>
        </p:nvSpPr>
        <p:spPr>
          <a:xfrm>
            <a:off x="1187624" y="195486"/>
            <a:ext cx="2448272" cy="461665"/>
          </a:xfrm>
          <a:prstGeom prst="rect">
            <a:avLst/>
          </a:prstGeom>
          <a:noFill/>
        </p:spPr>
        <p:txBody>
          <a:bodyPr wrap="square" rtlCol="0">
            <a:spAutoFit/>
          </a:bodyPr>
          <a:lstStyle/>
          <a:p>
            <a:r>
              <a:rPr lang="zh-TW" altLang="en-US" sz="2400" dirty="0">
                <a:solidFill>
                  <a:schemeClr val="bg1">
                    <a:lumMod val="65000"/>
                  </a:schemeClr>
                </a:solidFill>
                <a:latin typeface="微軟正黑體" panose="020B0604030504040204" pitchFamily="34" charset="-120"/>
                <a:ea typeface="微軟正黑體" panose="020B0604030504040204" pitchFamily="34" charset="-120"/>
              </a:rPr>
              <a:t>公民超人</a:t>
            </a:r>
          </a:p>
        </p:txBody>
      </p:sp>
      <p:sp>
        <p:nvSpPr>
          <p:cNvPr id="10" name="文字方塊 9"/>
          <p:cNvSpPr txBox="1"/>
          <p:nvPr userDrawn="1"/>
        </p:nvSpPr>
        <p:spPr>
          <a:xfrm>
            <a:off x="1259632" y="483518"/>
            <a:ext cx="1368152" cy="369332"/>
          </a:xfrm>
          <a:prstGeom prst="rect">
            <a:avLst/>
          </a:prstGeom>
          <a:noFill/>
        </p:spPr>
        <p:txBody>
          <a:bodyPr wrap="square" rtlCol="0">
            <a:spAutoFit/>
          </a:bodyPr>
          <a:lstStyle/>
          <a:p>
            <a:r>
              <a:rPr lang="en-US" altLang="zh-TW" dirty="0">
                <a:solidFill>
                  <a:schemeClr val="bg1">
                    <a:lumMod val="65000"/>
                  </a:schemeClr>
                </a:solidFill>
              </a:rPr>
              <a:t>0912345678</a:t>
            </a:r>
            <a:endParaRPr lang="zh-TW" altLang="en-US" dirty="0">
              <a:solidFill>
                <a:schemeClr val="bg1">
                  <a:lumMod val="65000"/>
                </a:schemeClr>
              </a:solidFill>
            </a:endParaRPr>
          </a:p>
        </p:txBody>
      </p:sp>
      <p:sp>
        <p:nvSpPr>
          <p:cNvPr id="11" name="文字方塊 10"/>
          <p:cNvSpPr txBox="1"/>
          <p:nvPr userDrawn="1"/>
        </p:nvSpPr>
        <p:spPr>
          <a:xfrm>
            <a:off x="6012160" y="339725"/>
            <a:ext cx="720080"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通話</a:t>
            </a:r>
          </a:p>
        </p:txBody>
      </p:sp>
      <p:sp>
        <p:nvSpPr>
          <p:cNvPr id="12" name="文字方塊 11"/>
          <p:cNvSpPr txBox="1"/>
          <p:nvPr userDrawn="1"/>
        </p:nvSpPr>
        <p:spPr>
          <a:xfrm>
            <a:off x="7020272" y="330756"/>
            <a:ext cx="1151706"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查看更多</a:t>
            </a:r>
          </a:p>
        </p:txBody>
      </p:sp>
      <p:grpSp>
        <p:nvGrpSpPr>
          <p:cNvPr id="13" name="群組 12"/>
          <p:cNvGrpSpPr/>
          <p:nvPr userDrawn="1"/>
        </p:nvGrpSpPr>
        <p:grpSpPr>
          <a:xfrm>
            <a:off x="755576" y="358267"/>
            <a:ext cx="371977" cy="341821"/>
            <a:chOff x="683568" y="2427734"/>
            <a:chExt cx="607059" cy="557845"/>
          </a:xfrm>
        </p:grpSpPr>
        <p:cxnSp>
          <p:nvCxnSpPr>
            <p:cNvPr id="14" name="直線接點 13"/>
            <p:cNvCxnSpPr/>
            <p:nvPr/>
          </p:nvCxnSpPr>
          <p:spPr>
            <a:xfrm flipH="1">
              <a:off x="683568" y="2427734"/>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683568" y="2697547"/>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flipV="1">
              <a:off x="683568" y="2715766"/>
              <a:ext cx="607059" cy="950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5244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簡訊">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8" name="直線接點 7"/>
          <p:cNvCxnSpPr/>
          <p:nvPr userDrawn="1"/>
        </p:nvCxnSpPr>
        <p:spPr>
          <a:xfrm>
            <a:off x="323528" y="843558"/>
            <a:ext cx="8280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userDrawn="1"/>
        </p:nvSpPr>
        <p:spPr>
          <a:xfrm>
            <a:off x="1187624" y="195486"/>
            <a:ext cx="2448272" cy="461665"/>
          </a:xfrm>
          <a:prstGeom prst="rect">
            <a:avLst/>
          </a:prstGeom>
          <a:noFill/>
        </p:spPr>
        <p:txBody>
          <a:bodyPr wrap="square" rtlCol="0">
            <a:spAutoFit/>
          </a:bodyPr>
          <a:lstStyle/>
          <a:p>
            <a:r>
              <a:rPr lang="zh-TW" altLang="en-US" sz="2400" dirty="0">
                <a:solidFill>
                  <a:schemeClr val="bg1">
                    <a:lumMod val="65000"/>
                  </a:schemeClr>
                </a:solidFill>
                <a:latin typeface="微軟正黑體" panose="020B0604030504040204" pitchFamily="34" charset="-120"/>
                <a:ea typeface="微軟正黑體" panose="020B0604030504040204" pitchFamily="34" charset="-120"/>
              </a:rPr>
              <a:t>公民超人</a:t>
            </a:r>
          </a:p>
        </p:txBody>
      </p:sp>
      <p:sp>
        <p:nvSpPr>
          <p:cNvPr id="10" name="文字方塊 9"/>
          <p:cNvSpPr txBox="1"/>
          <p:nvPr userDrawn="1"/>
        </p:nvSpPr>
        <p:spPr>
          <a:xfrm>
            <a:off x="1259632" y="483518"/>
            <a:ext cx="1368152" cy="369332"/>
          </a:xfrm>
          <a:prstGeom prst="rect">
            <a:avLst/>
          </a:prstGeom>
          <a:noFill/>
        </p:spPr>
        <p:txBody>
          <a:bodyPr wrap="square" rtlCol="0">
            <a:spAutoFit/>
          </a:bodyPr>
          <a:lstStyle/>
          <a:p>
            <a:r>
              <a:rPr lang="en-US" altLang="zh-TW" dirty="0">
                <a:solidFill>
                  <a:schemeClr val="bg1">
                    <a:lumMod val="65000"/>
                  </a:schemeClr>
                </a:solidFill>
              </a:rPr>
              <a:t>0912345678</a:t>
            </a:r>
            <a:endParaRPr lang="zh-TW" altLang="en-US" dirty="0">
              <a:solidFill>
                <a:schemeClr val="bg1">
                  <a:lumMod val="65000"/>
                </a:schemeClr>
              </a:solidFill>
            </a:endParaRPr>
          </a:p>
        </p:txBody>
      </p:sp>
      <p:sp>
        <p:nvSpPr>
          <p:cNvPr id="11" name="文字方塊 10"/>
          <p:cNvSpPr txBox="1"/>
          <p:nvPr userDrawn="1"/>
        </p:nvSpPr>
        <p:spPr>
          <a:xfrm>
            <a:off x="6012160" y="339725"/>
            <a:ext cx="720080"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通話</a:t>
            </a:r>
          </a:p>
        </p:txBody>
      </p:sp>
      <p:sp>
        <p:nvSpPr>
          <p:cNvPr id="12" name="文字方塊 11"/>
          <p:cNvSpPr txBox="1"/>
          <p:nvPr userDrawn="1"/>
        </p:nvSpPr>
        <p:spPr>
          <a:xfrm>
            <a:off x="7020272" y="330756"/>
            <a:ext cx="1151706"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查看更多</a:t>
            </a:r>
          </a:p>
        </p:txBody>
      </p:sp>
      <p:grpSp>
        <p:nvGrpSpPr>
          <p:cNvPr id="13" name="群組 12"/>
          <p:cNvGrpSpPr/>
          <p:nvPr userDrawn="1"/>
        </p:nvGrpSpPr>
        <p:grpSpPr>
          <a:xfrm>
            <a:off x="755576" y="358267"/>
            <a:ext cx="371977" cy="341821"/>
            <a:chOff x="683568" y="2427734"/>
            <a:chExt cx="607059" cy="557845"/>
          </a:xfrm>
        </p:grpSpPr>
        <p:cxnSp>
          <p:nvCxnSpPr>
            <p:cNvPr id="14" name="直線接點 13"/>
            <p:cNvCxnSpPr/>
            <p:nvPr/>
          </p:nvCxnSpPr>
          <p:spPr>
            <a:xfrm flipH="1">
              <a:off x="683568" y="2427734"/>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683568" y="2697547"/>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flipV="1">
              <a:off x="683568" y="2715766"/>
              <a:ext cx="607059" cy="950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17" name="直線接點 16"/>
          <p:cNvCxnSpPr/>
          <p:nvPr userDrawn="1"/>
        </p:nvCxnSpPr>
        <p:spPr>
          <a:xfrm>
            <a:off x="323528" y="4299942"/>
            <a:ext cx="8280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圓角矩形 23"/>
          <p:cNvSpPr/>
          <p:nvPr userDrawn="1"/>
        </p:nvSpPr>
        <p:spPr>
          <a:xfrm>
            <a:off x="6876256" y="4372422"/>
            <a:ext cx="864096" cy="50358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傳送</a:t>
            </a:r>
          </a:p>
        </p:txBody>
      </p:sp>
      <p:cxnSp>
        <p:nvCxnSpPr>
          <p:cNvPr id="25" name="直線接點 24"/>
          <p:cNvCxnSpPr/>
          <p:nvPr userDrawn="1"/>
        </p:nvCxnSpPr>
        <p:spPr>
          <a:xfrm>
            <a:off x="1403648" y="4372422"/>
            <a:ext cx="0" cy="4315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userDrawn="1"/>
        </p:nvSpPr>
        <p:spPr>
          <a:xfrm>
            <a:off x="1403648" y="4443958"/>
            <a:ext cx="1296144" cy="369332"/>
          </a:xfrm>
          <a:prstGeom prst="rect">
            <a:avLst/>
          </a:prstGeom>
          <a:noFill/>
        </p:spPr>
        <p:txBody>
          <a:bodyPr wrap="square" rtlCol="0">
            <a:spAutoFit/>
          </a:bodyPr>
          <a:lstStyle/>
          <a:p>
            <a:r>
              <a:rPr lang="zh-TW" altLang="en-US" dirty="0">
                <a:solidFill>
                  <a:schemeClr val="bg1">
                    <a:lumMod val="65000"/>
                  </a:schemeClr>
                </a:solidFill>
                <a:latin typeface="微軟正黑體" panose="020B0604030504040204" pitchFamily="34" charset="-120"/>
                <a:ea typeface="微軟正黑體" panose="020B0604030504040204" pitchFamily="34" charset="-120"/>
              </a:rPr>
              <a:t>輸入訊息</a:t>
            </a:r>
          </a:p>
        </p:txBody>
      </p:sp>
      <p:grpSp>
        <p:nvGrpSpPr>
          <p:cNvPr id="28" name="群組 27"/>
          <p:cNvGrpSpPr/>
          <p:nvPr userDrawn="1"/>
        </p:nvGrpSpPr>
        <p:grpSpPr>
          <a:xfrm>
            <a:off x="6372225" y="4443958"/>
            <a:ext cx="378802" cy="378802"/>
            <a:chOff x="520790" y="4641221"/>
            <a:chExt cx="378802" cy="378802"/>
          </a:xfrm>
        </p:grpSpPr>
        <p:grpSp>
          <p:nvGrpSpPr>
            <p:cNvPr id="29" name="群組 28"/>
            <p:cNvGrpSpPr/>
            <p:nvPr/>
          </p:nvGrpSpPr>
          <p:grpSpPr>
            <a:xfrm>
              <a:off x="520790" y="4641221"/>
              <a:ext cx="378802" cy="378802"/>
              <a:chOff x="520790" y="4641221"/>
              <a:chExt cx="378802" cy="378802"/>
            </a:xfrm>
          </p:grpSpPr>
          <p:sp>
            <p:nvSpPr>
              <p:cNvPr id="31" name="橢圓 30"/>
              <p:cNvSpPr/>
              <p:nvPr/>
            </p:nvSpPr>
            <p:spPr>
              <a:xfrm>
                <a:off x="520790" y="4641221"/>
                <a:ext cx="378802" cy="378802"/>
              </a:xfrm>
              <a:prstGeom prst="ellipse">
                <a:avLst/>
              </a:prstGeom>
              <a:ln w="19050">
                <a:solidFill>
                  <a:schemeClr val="bg1">
                    <a:lumMod val="50000"/>
                  </a:schemeClr>
                </a:solidFill>
              </a:ln>
            </p:spPr>
            <p:txBody>
              <a:bodyPr wrap="square" rtlCol="0" anchor="ctr">
                <a:spAutoFit/>
              </a:bodyPr>
              <a:lstStyle/>
              <a:p>
                <a:pPr algn="ctr"/>
                <a:endParaRPr kumimoji="1" lang="zh-TW" altLang="en-US" sz="2800" dirty="0">
                  <a:solidFill>
                    <a:schemeClr val="bg1"/>
                  </a:solidFill>
                  <a:latin typeface="微軟正黑體" panose="020B0604030504040204" pitchFamily="34" charset="-120"/>
                  <a:ea typeface="微軟正黑體" panose="020B0604030504040204" pitchFamily="34" charset="-120"/>
                </a:endParaRPr>
              </a:p>
            </p:txBody>
          </p:sp>
          <p:sp>
            <p:nvSpPr>
              <p:cNvPr id="32" name="橢圓 31"/>
              <p:cNvSpPr/>
              <p:nvPr/>
            </p:nvSpPr>
            <p:spPr>
              <a:xfrm>
                <a:off x="637848" y="4781138"/>
                <a:ext cx="45720" cy="45720"/>
              </a:xfrm>
              <a:prstGeom prst="ellipse">
                <a:avLst/>
              </a:prstGeom>
              <a:solidFill>
                <a:schemeClr val="bg1">
                  <a:lumMod val="50000"/>
                </a:schemeClr>
              </a:solidFill>
            </p:spPr>
            <p:txBody>
              <a:bodyPr wrap="square" rtlCol="0" anchor="ctr">
                <a:spAutoFit/>
              </a:bodyPr>
              <a:lstStyle/>
              <a:p>
                <a:pPr algn="ctr"/>
                <a:endParaRPr kumimoji="1" lang="zh-TW" altLang="en-US" sz="2800" dirty="0">
                  <a:solidFill>
                    <a:schemeClr val="bg1"/>
                  </a:solidFill>
                  <a:latin typeface="微軟正黑體" panose="020B0604030504040204" pitchFamily="34" charset="-120"/>
                  <a:ea typeface="微軟正黑體" panose="020B0604030504040204" pitchFamily="34" charset="-120"/>
                </a:endParaRPr>
              </a:p>
            </p:txBody>
          </p:sp>
          <p:sp>
            <p:nvSpPr>
              <p:cNvPr id="33" name="橢圓 32"/>
              <p:cNvSpPr/>
              <p:nvPr/>
            </p:nvSpPr>
            <p:spPr>
              <a:xfrm>
                <a:off x="741100" y="4780800"/>
                <a:ext cx="45720" cy="45720"/>
              </a:xfrm>
              <a:prstGeom prst="ellipse">
                <a:avLst/>
              </a:prstGeom>
              <a:solidFill>
                <a:schemeClr val="bg1">
                  <a:lumMod val="50000"/>
                </a:schemeClr>
              </a:solidFill>
            </p:spPr>
            <p:txBody>
              <a:bodyPr wrap="square" rtlCol="0" anchor="ctr">
                <a:spAutoFit/>
              </a:bodyPr>
              <a:lstStyle/>
              <a:p>
                <a:pPr algn="ctr"/>
                <a:endParaRPr kumimoji="1" lang="zh-TW" altLang="en-US" sz="2800" dirty="0">
                  <a:solidFill>
                    <a:schemeClr val="bg1"/>
                  </a:solidFill>
                  <a:latin typeface="微軟正黑體" panose="020B0604030504040204" pitchFamily="34" charset="-120"/>
                  <a:ea typeface="微軟正黑體" panose="020B0604030504040204" pitchFamily="34" charset="-120"/>
                </a:endParaRPr>
              </a:p>
            </p:txBody>
          </p:sp>
        </p:grpSp>
        <p:sp>
          <p:nvSpPr>
            <p:cNvPr id="30" name="弧形 29"/>
            <p:cNvSpPr/>
            <p:nvPr/>
          </p:nvSpPr>
          <p:spPr>
            <a:xfrm rot="8297180">
              <a:off x="593437" y="4662091"/>
              <a:ext cx="261593" cy="261627"/>
            </a:xfrm>
            <a:prstGeom prst="arc">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pic>
        <p:nvPicPr>
          <p:cNvPr id="34" name="圖片 33">
            <a:extLst>
              <a:ext uri="{FF2B5EF4-FFF2-40B4-BE49-F238E27FC236}">
                <a16:creationId xmlns:a16="http://schemas.microsoft.com/office/drawing/2014/main" id="{6E5F91EC-16B6-0A45-A316-3EFE7CF8B7A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55576" y="4192166"/>
            <a:ext cx="864096" cy="864096"/>
          </a:xfrm>
          <a:prstGeom prst="rect">
            <a:avLst/>
          </a:prstGeom>
        </p:spPr>
      </p:pic>
    </p:spTree>
    <p:extLst>
      <p:ext uri="{BB962C8B-B14F-4D97-AF65-F5344CB8AC3E}">
        <p14:creationId xmlns:p14="http://schemas.microsoft.com/office/powerpoint/2010/main" val="153320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750"/>
                                        <p:tgtEl>
                                          <p:spTgt spid="25"/>
                                        </p:tgtEl>
                                      </p:cBhvr>
                                    </p:animEffect>
                                  </p:childTnLst>
                                </p:cTn>
                              </p:par>
                            </p:childTnLst>
                          </p:cTn>
                        </p:par>
                        <p:par>
                          <p:cTn id="8" fill="hold">
                            <p:stCondLst>
                              <p:cond delay="750"/>
                            </p:stCondLst>
                            <p:childTnLst>
                              <p:par>
                                <p:cTn id="9" presetID="10" presetClass="exit" presetSubtype="0" repeatCount="indefinite" fill="hold" nodeType="afterEffect">
                                  <p:stCondLst>
                                    <p:cond delay="500"/>
                                  </p:stCondLst>
                                  <p:childTnLst>
                                    <p:animEffect transition="out" filter="fade">
                                      <p:cBhvr>
                                        <p:cTn id="10" dur="750"/>
                                        <p:tgtEl>
                                          <p:spTgt spid="25"/>
                                        </p:tgtEl>
                                      </p:cBhvr>
                                    </p:animEffect>
                                    <p:set>
                                      <p:cBhvr>
                                        <p:cTn id="11" dur="1" fill="hold">
                                          <p:stCondLst>
                                            <p:cond delay="74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內文">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backgroundRemoval t="20752" b="66667" l="5344" r="39674">
                        <a14:foregroundMark x1="12953" y1="33497" x2="12953" y2="33497"/>
                        <a14:foregroundMark x1="24275" y1="33987" x2="24275" y2="33987"/>
                        <a14:foregroundMark x1="29348" y1="51797" x2="29348" y2="51797"/>
                      </a14:backgroundRemoval>
                    </a14:imgEffect>
                  </a14:imgLayer>
                </a14:imgProps>
              </a:ex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5" name="矩形 54"/>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1" name="直線接點 60"/>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內容版面配置區 4"/>
          <p:cNvSpPr>
            <a:spLocks noGrp="1"/>
          </p:cNvSpPr>
          <p:nvPr>
            <p:ph sz="quarter" idx="12"/>
          </p:nvPr>
        </p:nvSpPr>
        <p:spPr>
          <a:xfrm>
            <a:off x="539626" y="1729469"/>
            <a:ext cx="7560766" cy="576064"/>
          </a:xfrm>
        </p:spPr>
        <p:txBody>
          <a:bodyPr>
            <a:noAutofit/>
          </a:bodyPr>
          <a:lstStyle>
            <a:lvl1pPr marL="0" indent="0">
              <a:buFontTx/>
              <a:buNone/>
              <a:defRPr sz="3200" b="1">
                <a:solidFill>
                  <a:srgbClr val="3C5A99"/>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1" name="內容版面配置區 4"/>
          <p:cNvSpPr>
            <a:spLocks noGrp="1"/>
          </p:cNvSpPr>
          <p:nvPr>
            <p:ph sz="quarter" idx="13"/>
          </p:nvPr>
        </p:nvSpPr>
        <p:spPr>
          <a:xfrm>
            <a:off x="539626" y="2355726"/>
            <a:ext cx="7920806" cy="2448272"/>
          </a:xfrm>
        </p:spPr>
        <p:txBody>
          <a:bodyPr>
            <a:normAutofit/>
          </a:bodyPr>
          <a:lstStyle>
            <a:lvl1pPr marL="0" indent="0">
              <a:buFontTx/>
              <a:buNone/>
              <a:defRPr sz="2800" spc="120" baseline="0">
                <a:solidFill>
                  <a:schemeClr val="tx1"/>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2" name="文字方塊 31"/>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3" name="群組 32"/>
          <p:cNvGrpSpPr/>
          <p:nvPr userDrawn="1"/>
        </p:nvGrpSpPr>
        <p:grpSpPr>
          <a:xfrm>
            <a:off x="7020272" y="339502"/>
            <a:ext cx="360040" cy="360040"/>
            <a:chOff x="6444208" y="411510"/>
            <a:chExt cx="432048" cy="432048"/>
          </a:xfrm>
        </p:grpSpPr>
        <p:sp>
          <p:nvSpPr>
            <p:cNvPr id="34" name="橢圓 33"/>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5" name="圖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48" name="群組 47"/>
          <p:cNvGrpSpPr/>
          <p:nvPr userDrawn="1"/>
        </p:nvGrpSpPr>
        <p:grpSpPr>
          <a:xfrm>
            <a:off x="539552" y="954428"/>
            <a:ext cx="648005" cy="648006"/>
            <a:chOff x="755576" y="1131590"/>
            <a:chExt cx="647998" cy="647998"/>
          </a:xfrm>
          <a:solidFill>
            <a:srgbClr val="FFFF00"/>
          </a:solidFill>
        </p:grpSpPr>
        <p:sp>
          <p:nvSpPr>
            <p:cNvPr id="49" name="橢圓 48"/>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50" name="圖片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414403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圖解三秒教">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rgbClr val="FF4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backgroundRemoval t="20752" b="66667" l="5344" r="39674">
                        <a14:foregroundMark x1="12953" y1="33497" x2="12953" y2="33497"/>
                        <a14:foregroundMark x1="24275" y1="33987" x2="24275" y2="33987"/>
                        <a14:foregroundMark x1="29348" y1="51797" x2="29348" y2="51797"/>
                      </a14:backgroundRemoval>
                    </a14:imgEffect>
                  </a14:imgLayer>
                </a14:imgProps>
              </a:ex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5" name="矩形 54"/>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1" name="直線接點 60"/>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內容版面配置區 4"/>
          <p:cNvSpPr>
            <a:spLocks noGrp="1"/>
          </p:cNvSpPr>
          <p:nvPr>
            <p:ph sz="quarter" idx="12"/>
          </p:nvPr>
        </p:nvSpPr>
        <p:spPr>
          <a:xfrm>
            <a:off x="539626" y="1729469"/>
            <a:ext cx="7560766" cy="576064"/>
          </a:xfrm>
        </p:spPr>
        <p:txBody>
          <a:bodyPr>
            <a:noAutofit/>
          </a:bodyPr>
          <a:lstStyle>
            <a:lvl1pPr marL="0" indent="0">
              <a:buFontTx/>
              <a:buNone/>
              <a:defRPr sz="2800" b="1">
                <a:solidFill>
                  <a:srgbClr val="3C5A99"/>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1" name="內容版面配置區 4"/>
          <p:cNvSpPr>
            <a:spLocks noGrp="1"/>
          </p:cNvSpPr>
          <p:nvPr>
            <p:ph sz="quarter" idx="13"/>
          </p:nvPr>
        </p:nvSpPr>
        <p:spPr>
          <a:xfrm>
            <a:off x="539626" y="2355726"/>
            <a:ext cx="7920806" cy="2521074"/>
          </a:xfrm>
        </p:spPr>
        <p:txBody>
          <a:bodyPr>
            <a:normAutofit/>
          </a:bodyPr>
          <a:lstStyle>
            <a:lvl1pPr marL="0" indent="0">
              <a:buFontTx/>
              <a:buNone/>
              <a:defRPr sz="2800" spc="120" baseline="0">
                <a:solidFill>
                  <a:schemeClr val="tx1"/>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2" name="文字方塊 31"/>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3" name="群組 32"/>
          <p:cNvGrpSpPr/>
          <p:nvPr userDrawn="1"/>
        </p:nvGrpSpPr>
        <p:grpSpPr>
          <a:xfrm>
            <a:off x="7020272" y="339502"/>
            <a:ext cx="360040" cy="360040"/>
            <a:chOff x="6444208" y="411510"/>
            <a:chExt cx="432048" cy="432048"/>
          </a:xfrm>
        </p:grpSpPr>
        <p:sp>
          <p:nvSpPr>
            <p:cNvPr id="34" name="橢圓 33"/>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5" name="圖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48" name="群組 47"/>
          <p:cNvGrpSpPr/>
          <p:nvPr userDrawn="1"/>
        </p:nvGrpSpPr>
        <p:grpSpPr>
          <a:xfrm>
            <a:off x="539552" y="954428"/>
            <a:ext cx="648005" cy="648006"/>
            <a:chOff x="755576" y="1131590"/>
            <a:chExt cx="647998" cy="647998"/>
          </a:xfrm>
          <a:solidFill>
            <a:srgbClr val="FFFF00"/>
          </a:solidFill>
        </p:grpSpPr>
        <p:sp>
          <p:nvSpPr>
            <p:cNvPr id="49" name="橢圓 48"/>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50" name="圖片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pic>
        <p:nvPicPr>
          <p:cNvPr id="2" name="圖片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23728" y="987574"/>
            <a:ext cx="648072" cy="710992"/>
          </a:xfrm>
          <a:prstGeom prst="rect">
            <a:avLst/>
          </a:prstGeom>
        </p:spPr>
      </p:pic>
    </p:spTree>
    <p:extLst>
      <p:ext uri="{BB962C8B-B14F-4D97-AF65-F5344CB8AC3E}">
        <p14:creationId xmlns:p14="http://schemas.microsoft.com/office/powerpoint/2010/main" val="414876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案例探討">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backgroundRemoval t="20752" b="66667" l="5344" r="39674">
                        <a14:foregroundMark x1="12953" y1="33497" x2="12953" y2="33497"/>
                        <a14:foregroundMark x1="24275" y1="33987" x2="24275" y2="33987"/>
                        <a14:foregroundMark x1="29348" y1="51797" x2="29348" y2="51797"/>
                      </a14:backgroundRemoval>
                    </a14:imgEffect>
                  </a14:imgLayer>
                </a14:imgProps>
              </a:ex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5" name="矩形 54"/>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1" name="直線接點 60"/>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內容版面配置區 4"/>
          <p:cNvSpPr>
            <a:spLocks noGrp="1"/>
          </p:cNvSpPr>
          <p:nvPr>
            <p:ph sz="quarter" idx="12"/>
          </p:nvPr>
        </p:nvSpPr>
        <p:spPr>
          <a:xfrm>
            <a:off x="539626" y="2139702"/>
            <a:ext cx="7848798" cy="2601319"/>
          </a:xfrm>
        </p:spPr>
        <p:txBody>
          <a:bodyPr>
            <a:normAutofit/>
          </a:bodyPr>
          <a:lstStyle>
            <a:lvl1pPr marL="0" indent="0">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2" name="文字方塊 31"/>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pic>
        <p:nvPicPr>
          <p:cNvPr id="1026"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95536" y="1573659"/>
            <a:ext cx="21209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 name="群組 32"/>
          <p:cNvGrpSpPr/>
          <p:nvPr userDrawn="1"/>
        </p:nvGrpSpPr>
        <p:grpSpPr>
          <a:xfrm>
            <a:off x="7020272" y="339502"/>
            <a:ext cx="360040" cy="360040"/>
            <a:chOff x="6444208" y="411510"/>
            <a:chExt cx="432048" cy="432048"/>
          </a:xfrm>
        </p:grpSpPr>
        <p:sp>
          <p:nvSpPr>
            <p:cNvPr id="34" name="橢圓 33"/>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5" name="圖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36" name="群組 35"/>
          <p:cNvGrpSpPr/>
          <p:nvPr userDrawn="1"/>
        </p:nvGrpSpPr>
        <p:grpSpPr>
          <a:xfrm>
            <a:off x="539552" y="954428"/>
            <a:ext cx="648005" cy="648006"/>
            <a:chOff x="755576" y="1131590"/>
            <a:chExt cx="647998" cy="647998"/>
          </a:xfrm>
          <a:solidFill>
            <a:srgbClr val="FFFF00"/>
          </a:solidFill>
        </p:grpSpPr>
        <p:sp>
          <p:nvSpPr>
            <p:cNvPr id="37" name="橢圓 36"/>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38" name="圖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116079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5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影音分享站">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backgroundRemoval t="20752" b="66667" l="5344" r="39674">
                        <a14:foregroundMark x1="12953" y1="33497" x2="12953" y2="33497"/>
                        <a14:foregroundMark x1="24275" y1="33987" x2="24275" y2="33987"/>
                        <a14:foregroundMark x1="29348" y1="51797" x2="29348" y2="51797"/>
                      </a14:backgroundRemoval>
                    </a14:imgEffect>
                  </a14:imgLayer>
                </a14:imgProps>
              </a:ex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5" name="群組 54"/>
          <p:cNvGrpSpPr/>
          <p:nvPr userDrawn="1"/>
        </p:nvGrpSpPr>
        <p:grpSpPr>
          <a:xfrm>
            <a:off x="323528" y="2571750"/>
            <a:ext cx="8280920" cy="1584176"/>
            <a:chOff x="323528" y="2571750"/>
            <a:chExt cx="8280920" cy="1584176"/>
          </a:xfrm>
        </p:grpSpPr>
        <p:sp>
          <p:nvSpPr>
            <p:cNvPr id="56" name="矩形 55"/>
            <p:cNvSpPr/>
            <p:nvPr/>
          </p:nvSpPr>
          <p:spPr>
            <a:xfrm>
              <a:off x="323528" y="2571750"/>
              <a:ext cx="8280920" cy="158417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矩形 60"/>
            <p:cNvSpPr/>
            <p:nvPr/>
          </p:nvSpPr>
          <p:spPr>
            <a:xfrm>
              <a:off x="1275440" y="3921892"/>
              <a:ext cx="616453" cy="93385"/>
            </a:xfrm>
            <a:prstGeom prst="rect">
              <a:avLst/>
            </a:prstGeom>
          </p:spPr>
          <p:txBody>
            <a:bodyPr wrap="none">
              <a:spAutoFit/>
            </a:bodyPr>
            <a:lstStyle/>
            <a:p>
              <a:r>
                <a:rPr lang="zh-TW" altLang="en-US" sz="800" dirty="0">
                  <a:solidFill>
                    <a:schemeClr val="bg1"/>
                  </a:solidFill>
                  <a:latin typeface="微軟正黑體" panose="020B0604030504040204" pitchFamily="34" charset="-120"/>
                  <a:ea typeface="微軟正黑體" panose="020B0604030504040204" pitchFamily="34" charset="-120"/>
                </a:rPr>
                <a:t>圖源：</a:t>
              </a:r>
              <a:r>
                <a:rPr lang="en-US" altLang="zh-TW" sz="800" dirty="0">
                  <a:solidFill>
                    <a:schemeClr val="bg1"/>
                  </a:solidFill>
                  <a:latin typeface="微軟正黑體" panose="020B0604030504040204" pitchFamily="34" charset="-120"/>
                  <a:ea typeface="微軟正黑體" panose="020B0604030504040204" pitchFamily="34" charset="-120"/>
                </a:rPr>
                <a:t>https://join.gov.tw/</a:t>
              </a:r>
              <a:endParaRPr lang="zh-TW" altLang="en-US" sz="800" dirty="0">
                <a:solidFill>
                  <a:schemeClr val="bg1"/>
                </a:solidFill>
                <a:latin typeface="微軟正黑體" panose="020B0604030504040204" pitchFamily="34" charset="-120"/>
                <a:ea typeface="微軟正黑體" panose="020B0604030504040204" pitchFamily="34" charset="-120"/>
              </a:endParaRPr>
            </a:p>
          </p:txBody>
        </p:sp>
        <p:sp>
          <p:nvSpPr>
            <p:cNvPr id="58" name="文字方塊 57"/>
            <p:cNvSpPr txBox="1"/>
            <p:nvPr/>
          </p:nvSpPr>
          <p:spPr>
            <a:xfrm>
              <a:off x="2987824" y="3003798"/>
              <a:ext cx="5256584" cy="523220"/>
            </a:xfrm>
            <a:prstGeom prst="rect">
              <a:avLst/>
            </a:prstGeom>
            <a:noFill/>
          </p:spPr>
          <p:txBody>
            <a:bodyPr wrap="square" rtlCol="0">
              <a:spAutoFit/>
            </a:bodyPr>
            <a:lstStyle/>
            <a:p>
              <a:endParaRPr lang="zh-TW" altLang="en-US" sz="2800" dirty="0"/>
            </a:p>
          </p:txBody>
        </p:sp>
        <p:sp>
          <p:nvSpPr>
            <p:cNvPr id="59" name="文字方塊 58"/>
            <p:cNvSpPr txBox="1"/>
            <p:nvPr/>
          </p:nvSpPr>
          <p:spPr>
            <a:xfrm>
              <a:off x="3203848" y="2634466"/>
              <a:ext cx="5256584" cy="369332"/>
            </a:xfrm>
            <a:prstGeom prst="rect">
              <a:avLst/>
            </a:prstGeom>
            <a:noFill/>
          </p:spPr>
          <p:txBody>
            <a:bodyPr wrap="square" rtlCol="0">
              <a:spAutoFit/>
            </a:bodyPr>
            <a:lstStyle/>
            <a:p>
              <a:r>
                <a:rPr lang="en-US" altLang="zh-TW" b="1" spc="300" dirty="0" err="1">
                  <a:solidFill>
                    <a:srgbClr val="565D6C"/>
                  </a:solidFill>
                  <a:latin typeface="微軟正黑體" panose="020B0604030504040204" pitchFamily="34" charset="-120"/>
                  <a:ea typeface="微軟正黑體" panose="020B0604030504040204" pitchFamily="34" charset="-120"/>
                </a:rPr>
                <a:t>Youtube</a:t>
              </a:r>
              <a:endParaRPr lang="zh-TW" altLang="en-US" dirty="0">
                <a:solidFill>
                  <a:srgbClr val="565D6C"/>
                </a:solidFill>
              </a:endParaRPr>
            </a:p>
          </p:txBody>
        </p:sp>
      </p:grpSp>
      <p:sp>
        <p:nvSpPr>
          <p:cNvPr id="62" name="文字方塊 61"/>
          <p:cNvSpPr txBox="1"/>
          <p:nvPr userDrawn="1"/>
        </p:nvSpPr>
        <p:spPr>
          <a:xfrm>
            <a:off x="539552" y="1761659"/>
            <a:ext cx="5472608" cy="954107"/>
          </a:xfrm>
          <a:prstGeom prst="rect">
            <a:avLst/>
          </a:prstGeom>
          <a:noFill/>
        </p:spPr>
        <p:txBody>
          <a:bodyPr wrap="square" rtlCol="0">
            <a:spAutoFit/>
          </a:bodyPr>
          <a:lstStyle/>
          <a:p>
            <a:r>
              <a:rPr lang="zh-TW" altLang="en-US" sz="2800" b="1" dirty="0">
                <a:solidFill>
                  <a:srgbClr val="256EFF"/>
                </a:solidFill>
                <a:latin typeface="微軟正黑體" panose="020B0604030504040204" pitchFamily="34" charset="-120"/>
                <a:ea typeface="微軟正黑體" panose="020B0604030504040204" pitchFamily="34" charset="-120"/>
              </a:rPr>
              <a:t>影音分享站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a:p>
            <a:r>
              <a:rPr lang="zh-TW" altLang="en-US" sz="2800" b="1" dirty="0">
                <a:solidFill>
                  <a:srgbClr val="256EFF"/>
                </a:solidFill>
                <a:latin typeface="微軟正黑體" panose="020B0604030504040204" pitchFamily="34" charset="-120"/>
                <a:ea typeface="微軟正黑體" panose="020B0604030504040204" pitchFamily="34" charset="-120"/>
              </a:rPr>
              <a:t>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p:txBody>
      </p:sp>
      <p:sp>
        <p:nvSpPr>
          <p:cNvPr id="3" name="圖片版面配置區 2"/>
          <p:cNvSpPr>
            <a:spLocks noGrp="1"/>
          </p:cNvSpPr>
          <p:nvPr>
            <p:ph type="pic" sz="quarter" idx="11"/>
          </p:nvPr>
        </p:nvSpPr>
        <p:spPr>
          <a:xfrm>
            <a:off x="323528" y="2571750"/>
            <a:ext cx="2519363" cy="1584176"/>
          </a:xfrm>
        </p:spPr>
        <p:txBody>
          <a:bodyPr/>
          <a:lstStyle/>
          <a:p>
            <a:endParaRPr lang="zh-TW" altLang="en-US"/>
          </a:p>
        </p:txBody>
      </p:sp>
      <p:sp>
        <p:nvSpPr>
          <p:cNvPr id="5" name="文字版面配置區 4"/>
          <p:cNvSpPr>
            <a:spLocks noGrp="1"/>
          </p:cNvSpPr>
          <p:nvPr>
            <p:ph type="body" sz="quarter" idx="12"/>
          </p:nvPr>
        </p:nvSpPr>
        <p:spPr>
          <a:xfrm>
            <a:off x="3276625" y="3076575"/>
            <a:ext cx="4103687" cy="647700"/>
          </a:xfrm>
        </p:spPr>
        <p:txBody>
          <a:bodyPr>
            <a:noAutofit/>
          </a:bodyPr>
          <a:lstStyle>
            <a:lvl1pPr marL="0" indent="0">
              <a:buNone/>
              <a:defRPr sz="2800">
                <a:latin typeface="微軟正黑體" panose="020B0604030504040204" pitchFamily="34" charset="-120"/>
                <a:ea typeface="微軟正黑體" panose="020B0604030504040204" pitchFamily="34" charset="-120"/>
              </a:defRPr>
            </a:lvl1pPr>
            <a:lvl2pPr>
              <a:defRPr sz="2800">
                <a:latin typeface="微軟正黑體" panose="020B0604030504040204" pitchFamily="34" charset="-120"/>
                <a:ea typeface="微軟正黑體" panose="020B0604030504040204" pitchFamily="34" charset="-120"/>
              </a:defRPr>
            </a:lvl2pPr>
            <a:lvl3pPr>
              <a:defRPr sz="2800">
                <a:latin typeface="微軟正黑體" panose="020B0604030504040204" pitchFamily="34" charset="-120"/>
                <a:ea typeface="微軟正黑體" panose="020B0604030504040204" pitchFamily="34" charset="-120"/>
              </a:defRPr>
            </a:lvl3pPr>
            <a:lvl4pPr>
              <a:defRPr sz="2800">
                <a:latin typeface="微軟正黑體" panose="020B0604030504040204" pitchFamily="34" charset="-120"/>
                <a:ea typeface="微軟正黑體" panose="020B0604030504040204" pitchFamily="34" charset="-120"/>
              </a:defRPr>
            </a:lvl4pPr>
            <a:lvl5pPr>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7" name="矩形 56"/>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60"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63" name="群組 62"/>
          <p:cNvGrpSpPr/>
          <p:nvPr userDrawn="1"/>
        </p:nvGrpSpPr>
        <p:grpSpPr>
          <a:xfrm>
            <a:off x="6444208" y="349200"/>
            <a:ext cx="360040" cy="360040"/>
            <a:chOff x="9900592" y="1158744"/>
            <a:chExt cx="504056" cy="504056"/>
          </a:xfrm>
        </p:grpSpPr>
        <p:sp>
          <p:nvSpPr>
            <p:cNvPr id="64" name="矩形 63"/>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5" name="群組 64"/>
            <p:cNvGrpSpPr/>
            <p:nvPr/>
          </p:nvGrpSpPr>
          <p:grpSpPr>
            <a:xfrm>
              <a:off x="10014803" y="1231733"/>
              <a:ext cx="288106" cy="288106"/>
              <a:chOff x="9900592" y="2139702"/>
              <a:chExt cx="432048" cy="432048"/>
            </a:xfrm>
          </p:grpSpPr>
          <p:sp>
            <p:nvSpPr>
              <p:cNvPr id="66" name="橢圓 65"/>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7" name="直線接點 66"/>
              <p:cNvCxnSpPr>
                <a:stCxn id="66"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8"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文字方塊 43"/>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41" name="群組 40"/>
          <p:cNvGrpSpPr/>
          <p:nvPr userDrawn="1"/>
        </p:nvGrpSpPr>
        <p:grpSpPr>
          <a:xfrm>
            <a:off x="7020272" y="339502"/>
            <a:ext cx="360040" cy="360040"/>
            <a:chOff x="6444208" y="411510"/>
            <a:chExt cx="432048" cy="432048"/>
          </a:xfrm>
        </p:grpSpPr>
        <p:sp>
          <p:nvSpPr>
            <p:cNvPr id="42" name="橢圓 41"/>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3" name="圖片 4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69" name="群組 68"/>
          <p:cNvGrpSpPr/>
          <p:nvPr userDrawn="1"/>
        </p:nvGrpSpPr>
        <p:grpSpPr>
          <a:xfrm>
            <a:off x="539552" y="954428"/>
            <a:ext cx="648005" cy="648006"/>
            <a:chOff x="755576" y="1131590"/>
            <a:chExt cx="647998" cy="647998"/>
          </a:xfrm>
          <a:solidFill>
            <a:srgbClr val="FFFF00"/>
          </a:solidFill>
        </p:grpSpPr>
        <p:sp>
          <p:nvSpPr>
            <p:cNvPr id="70" name="橢圓 69"/>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71" name="圖片 7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2970654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影音分享站">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backgroundRemoval t="20752" b="66667" l="5344" r="39674">
                        <a14:foregroundMark x1="12953" y1="33497" x2="12953" y2="33497"/>
                        <a14:foregroundMark x1="24275" y1="33987" x2="24275" y2="33987"/>
                        <a14:foregroundMark x1="29348" y1="51797" x2="29348" y2="51797"/>
                      </a14:backgroundRemoval>
                    </a14:imgEffect>
                  </a14:imgLayer>
                </a14:imgProps>
              </a:ex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62" name="文字方塊 61"/>
          <p:cNvSpPr txBox="1"/>
          <p:nvPr userDrawn="1"/>
        </p:nvSpPr>
        <p:spPr>
          <a:xfrm>
            <a:off x="539552" y="1761659"/>
            <a:ext cx="5472608" cy="954107"/>
          </a:xfrm>
          <a:prstGeom prst="rect">
            <a:avLst/>
          </a:prstGeom>
          <a:noFill/>
        </p:spPr>
        <p:txBody>
          <a:bodyPr wrap="square" rtlCol="0">
            <a:spAutoFit/>
          </a:bodyPr>
          <a:lstStyle/>
          <a:p>
            <a:r>
              <a:rPr lang="zh-TW" altLang="en-US" sz="2800" b="1" dirty="0">
                <a:solidFill>
                  <a:srgbClr val="256EFF"/>
                </a:solidFill>
                <a:latin typeface="微軟正黑體" panose="020B0604030504040204" pitchFamily="34" charset="-120"/>
                <a:ea typeface="微軟正黑體" panose="020B0604030504040204" pitchFamily="34" charset="-120"/>
              </a:rPr>
              <a:t>影音分享站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a:p>
            <a:r>
              <a:rPr lang="zh-TW" altLang="en-US" sz="2800" b="1" dirty="0">
                <a:solidFill>
                  <a:srgbClr val="256EFF"/>
                </a:solidFill>
                <a:latin typeface="微軟正黑體" panose="020B0604030504040204" pitchFamily="34" charset="-120"/>
                <a:ea typeface="微軟正黑體" panose="020B0604030504040204" pitchFamily="34" charset="-120"/>
              </a:rPr>
              <a:t>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p:txBody>
      </p:sp>
      <p:sp>
        <p:nvSpPr>
          <p:cNvPr id="57" name="矩形 56"/>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60"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63" name="群組 62"/>
          <p:cNvGrpSpPr/>
          <p:nvPr userDrawn="1"/>
        </p:nvGrpSpPr>
        <p:grpSpPr>
          <a:xfrm>
            <a:off x="6444208" y="349200"/>
            <a:ext cx="360040" cy="360040"/>
            <a:chOff x="9900592" y="1158744"/>
            <a:chExt cx="504056" cy="504056"/>
          </a:xfrm>
        </p:grpSpPr>
        <p:sp>
          <p:nvSpPr>
            <p:cNvPr id="64" name="矩形 63"/>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5" name="群組 64"/>
            <p:cNvGrpSpPr/>
            <p:nvPr/>
          </p:nvGrpSpPr>
          <p:grpSpPr>
            <a:xfrm>
              <a:off x="10014803" y="1231733"/>
              <a:ext cx="288106" cy="288106"/>
              <a:chOff x="9900592" y="2139702"/>
              <a:chExt cx="432048" cy="432048"/>
            </a:xfrm>
          </p:grpSpPr>
          <p:sp>
            <p:nvSpPr>
              <p:cNvPr id="66" name="橢圓 65"/>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7" name="直線接點 66"/>
              <p:cNvCxnSpPr>
                <a:stCxn id="66"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8"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文字方塊 43"/>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sp>
        <p:nvSpPr>
          <p:cNvPr id="41" name="內容版面配置區 4"/>
          <p:cNvSpPr>
            <a:spLocks noGrp="1"/>
          </p:cNvSpPr>
          <p:nvPr>
            <p:ph sz="quarter" idx="12"/>
          </p:nvPr>
        </p:nvSpPr>
        <p:spPr>
          <a:xfrm>
            <a:off x="539626" y="2274687"/>
            <a:ext cx="7848798" cy="2601319"/>
          </a:xfrm>
        </p:spPr>
        <p:txBody>
          <a:bodyPr>
            <a:normAutofit/>
          </a:bodyPr>
          <a:lstStyle>
            <a:lvl1pPr marL="0" indent="0">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32" name="群組 31"/>
          <p:cNvGrpSpPr/>
          <p:nvPr userDrawn="1"/>
        </p:nvGrpSpPr>
        <p:grpSpPr>
          <a:xfrm>
            <a:off x="7020272" y="339502"/>
            <a:ext cx="360040" cy="360040"/>
            <a:chOff x="6444208" y="411510"/>
            <a:chExt cx="432048" cy="432048"/>
          </a:xfrm>
        </p:grpSpPr>
        <p:sp>
          <p:nvSpPr>
            <p:cNvPr id="33" name="橢圓 32"/>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4" name="圖片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35" name="群組 34"/>
          <p:cNvGrpSpPr/>
          <p:nvPr userDrawn="1"/>
        </p:nvGrpSpPr>
        <p:grpSpPr>
          <a:xfrm>
            <a:off x="539552" y="954428"/>
            <a:ext cx="648005" cy="648006"/>
            <a:chOff x="755576" y="1131590"/>
            <a:chExt cx="647998" cy="647998"/>
          </a:xfrm>
          <a:solidFill>
            <a:srgbClr val="FFFF00"/>
          </a:solidFill>
        </p:grpSpPr>
        <p:sp>
          <p:nvSpPr>
            <p:cNvPr id="36" name="橢圓 35"/>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37" name="圖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1991221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圖解一點靈">
    <p:spTree>
      <p:nvGrpSpPr>
        <p:cNvPr id="1" name=""/>
        <p:cNvGrpSpPr/>
        <p:nvPr/>
      </p:nvGrpSpPr>
      <p:grpSpPr>
        <a:xfrm>
          <a:off x="0" y="0"/>
          <a:ext cx="0" cy="0"/>
          <a:chOff x="0" y="0"/>
          <a:chExt cx="0" cy="0"/>
        </a:xfrm>
      </p:grpSpPr>
      <p:sp>
        <p:nvSpPr>
          <p:cNvPr id="6" name="矩形 5"/>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userDrawn="1"/>
        </p:nvSpPr>
        <p:spPr>
          <a:xfrm>
            <a:off x="6444208" y="0"/>
            <a:ext cx="269979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p:cNvSpPr txBox="1"/>
          <p:nvPr userDrawn="1"/>
        </p:nvSpPr>
        <p:spPr>
          <a:xfrm>
            <a:off x="7236296" y="483518"/>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18" name="文字方塊 17"/>
          <p:cNvSpPr txBox="1"/>
          <p:nvPr userDrawn="1"/>
        </p:nvSpPr>
        <p:spPr>
          <a:xfrm>
            <a:off x="7308304" y="771550"/>
            <a:ext cx="648072" cy="307777"/>
          </a:xfrm>
          <a:prstGeom prst="rect">
            <a:avLst/>
          </a:prstGeom>
          <a:noFill/>
        </p:spPr>
        <p:txBody>
          <a:bodyPr wrap="square" rtlCol="0">
            <a:spAutoFit/>
          </a:bodyPr>
          <a:lstStyle/>
          <a:p>
            <a:r>
              <a:rPr lang="en-US" altLang="zh-TW" sz="1400" dirty="0">
                <a:latin typeface="+mj-ea"/>
                <a:ea typeface="+mj-ea"/>
              </a:rPr>
              <a:t>5</a:t>
            </a:r>
            <a:r>
              <a:rPr lang="zh-TW" altLang="en-US" sz="1400" dirty="0">
                <a:latin typeface="+mj-ea"/>
                <a:ea typeface="+mj-ea"/>
              </a:rPr>
              <a:t>分鐘</a:t>
            </a:r>
          </a:p>
        </p:txBody>
      </p:sp>
      <p:pic>
        <p:nvPicPr>
          <p:cNvPr id="19" name="圖片 18"/>
          <p:cNvPicPr>
            <a:picLocks noChangeAspect="1"/>
          </p:cNvPicPr>
          <p:nvPr userDrawn="1"/>
        </p:nvPicPr>
        <p:blipFill rotWithShape="1">
          <a:blip r:embed="rId2" cstate="print">
            <a:grayscl/>
            <a:extLst>
              <a:ext uri="{BEBA8EAE-BF5A-486C-A8C5-ECC9F3942E4B}">
                <a14:imgProps xmlns:a14="http://schemas.microsoft.com/office/drawing/2010/main">
                  <a14:imgLayer r:embed="rId3">
                    <a14:imgEffect>
                      <a14:backgroundRemoval t="20752" b="66667" l="5344" r="39674">
                        <a14:foregroundMark x1="12953" y1="33497" x2="12953" y2="33497"/>
                        <a14:foregroundMark x1="24275" y1="33987" x2="24275" y2="33987"/>
                        <a14:foregroundMark x1="29348" y1="51797" x2="29348" y2="51797"/>
                      </a14:backgroundRemoval>
                    </a14:imgEffect>
                  </a14:imgLayer>
                </a14:imgProps>
              </a:ext>
              <a:ext uri="{28A0092B-C50C-407E-A947-70E740481C1C}">
                <a14:useLocalDpi xmlns:a14="http://schemas.microsoft.com/office/drawing/2010/main" val="0"/>
              </a:ext>
            </a:extLst>
          </a:blip>
          <a:srcRect l="4834" t="22167" r="63121" b="31433"/>
          <a:stretch/>
        </p:blipFill>
        <p:spPr>
          <a:xfrm>
            <a:off x="7884368" y="814775"/>
            <a:ext cx="288031" cy="231332"/>
          </a:xfrm>
          <a:prstGeom prst="rect">
            <a:avLst/>
          </a:prstGeom>
        </p:spPr>
      </p:pic>
      <p:sp>
        <p:nvSpPr>
          <p:cNvPr id="23" name="文字方塊 22"/>
          <p:cNvSpPr txBox="1"/>
          <p:nvPr userDrawn="1"/>
        </p:nvSpPr>
        <p:spPr>
          <a:xfrm>
            <a:off x="6444208" y="1276350"/>
            <a:ext cx="2627784" cy="1015663"/>
          </a:xfrm>
          <a:prstGeom prst="rect">
            <a:avLst/>
          </a:prstGeom>
          <a:noFill/>
        </p:spPr>
        <p:txBody>
          <a:bodyPr wrap="square" rtlCol="0">
            <a:spAutoFit/>
          </a:bodyPr>
          <a:lstStyle/>
          <a:p>
            <a:r>
              <a:rPr lang="zh-TW" altLang="en-US" sz="3200" b="1" dirty="0">
                <a:solidFill>
                  <a:srgbClr val="FF495C"/>
                </a:solidFill>
                <a:latin typeface="微軟正黑體" panose="020B0604030504040204" pitchFamily="34" charset="-120"/>
                <a:ea typeface="微軟正黑體" panose="020B0604030504040204" pitchFamily="34" charset="-120"/>
              </a:rPr>
              <a:t>圖解一點靈</a:t>
            </a:r>
            <a:endParaRPr lang="en-US" altLang="zh-TW" sz="3200" b="1" dirty="0">
              <a:solidFill>
                <a:srgbClr val="FF495C"/>
              </a:solidFill>
              <a:latin typeface="微軟正黑體" panose="020B0604030504040204" pitchFamily="34" charset="-120"/>
              <a:ea typeface="微軟正黑體" panose="020B0604030504040204" pitchFamily="34" charset="-120"/>
            </a:endParaRPr>
          </a:p>
          <a:p>
            <a:endParaRPr lang="en-US" altLang="zh-TW" sz="2800" dirty="0">
              <a:latin typeface="微軟正黑體" panose="020B0604030504040204" pitchFamily="34" charset="-120"/>
              <a:ea typeface="微軟正黑體" panose="020B0604030504040204" pitchFamily="34" charset="-120"/>
            </a:endParaRPr>
          </a:p>
        </p:txBody>
      </p:sp>
      <p:sp>
        <p:nvSpPr>
          <p:cNvPr id="24" name="圖片版面配置區 2"/>
          <p:cNvSpPr>
            <a:spLocks noGrp="1"/>
          </p:cNvSpPr>
          <p:nvPr>
            <p:ph type="pic" sz="quarter" idx="11"/>
          </p:nvPr>
        </p:nvSpPr>
        <p:spPr>
          <a:xfrm>
            <a:off x="0" y="771550"/>
            <a:ext cx="6444208" cy="3600400"/>
          </a:xfrm>
        </p:spPr>
        <p:txBody>
          <a:bodyPr/>
          <a:lstStyle/>
          <a:p>
            <a:endParaRPr lang="zh-TW" altLang="en-US"/>
          </a:p>
        </p:txBody>
      </p:sp>
      <p:sp>
        <p:nvSpPr>
          <p:cNvPr id="25" name="文字版面配置區 4"/>
          <p:cNvSpPr>
            <a:spLocks noGrp="1"/>
          </p:cNvSpPr>
          <p:nvPr>
            <p:ph type="body" sz="quarter" idx="12"/>
          </p:nvPr>
        </p:nvSpPr>
        <p:spPr>
          <a:xfrm>
            <a:off x="6468171" y="1924050"/>
            <a:ext cx="2559936" cy="647700"/>
          </a:xfrm>
        </p:spPr>
        <p:txBody>
          <a:bodyPr>
            <a:noAutofit/>
          </a:bodyPr>
          <a:lstStyle>
            <a:lvl1pPr marL="0" indent="0">
              <a:buNone/>
              <a:defRPr sz="2800">
                <a:latin typeface="微軟正黑體" panose="020B0604030504040204" pitchFamily="34" charset="-120"/>
                <a:ea typeface="微軟正黑體" panose="020B0604030504040204" pitchFamily="34" charset="-120"/>
              </a:defRPr>
            </a:lvl1pPr>
            <a:lvl2pPr>
              <a:defRPr sz="2800">
                <a:latin typeface="微軟正黑體" panose="020B0604030504040204" pitchFamily="34" charset="-120"/>
                <a:ea typeface="微軟正黑體" panose="020B0604030504040204" pitchFamily="34" charset="-120"/>
              </a:defRPr>
            </a:lvl2pPr>
            <a:lvl3pPr>
              <a:defRPr sz="2800">
                <a:latin typeface="微軟正黑體" panose="020B0604030504040204" pitchFamily="34" charset="-120"/>
                <a:ea typeface="微軟正黑體" panose="020B0604030504040204" pitchFamily="34" charset="-120"/>
              </a:defRPr>
            </a:lvl3pPr>
            <a:lvl4pPr>
              <a:defRPr sz="2800">
                <a:latin typeface="微軟正黑體" panose="020B0604030504040204" pitchFamily="34" charset="-120"/>
                <a:ea typeface="微軟正黑體" panose="020B0604030504040204" pitchFamily="34" charset="-120"/>
              </a:defRPr>
            </a:lvl4pPr>
            <a:lvl5pPr>
              <a:defRPr sz="28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16" name="群組 15"/>
          <p:cNvGrpSpPr/>
          <p:nvPr userDrawn="1"/>
        </p:nvGrpSpPr>
        <p:grpSpPr>
          <a:xfrm>
            <a:off x="6660232" y="420802"/>
            <a:ext cx="647998" cy="647998"/>
            <a:chOff x="755576" y="1131590"/>
            <a:chExt cx="647998" cy="647998"/>
          </a:xfrm>
          <a:solidFill>
            <a:srgbClr val="FFFF00"/>
          </a:solidFill>
        </p:grpSpPr>
        <p:sp>
          <p:nvSpPr>
            <p:cNvPr id="17" name="橢圓 16"/>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20" name="圖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102" y="1203598"/>
              <a:ext cx="559500" cy="572822"/>
            </a:xfrm>
            <a:prstGeom prst="ellipse">
              <a:avLst/>
            </a:prstGeom>
            <a:grpFill/>
          </p:spPr>
        </p:pic>
      </p:grpSp>
    </p:spTree>
    <p:extLst>
      <p:ext uri="{BB962C8B-B14F-4D97-AF65-F5344CB8AC3E}">
        <p14:creationId xmlns:p14="http://schemas.microsoft.com/office/powerpoint/2010/main" val="95963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 知識王挑戰">
    <p:spTree>
      <p:nvGrpSpPr>
        <p:cNvPr id="1" name=""/>
        <p:cNvGrpSpPr/>
        <p:nvPr/>
      </p:nvGrpSpPr>
      <p:grpSpPr>
        <a:xfrm>
          <a:off x="0" y="0"/>
          <a:ext cx="0" cy="0"/>
          <a:chOff x="0" y="0"/>
          <a:chExt cx="0" cy="0"/>
        </a:xfrm>
      </p:grpSpPr>
      <p:sp>
        <p:nvSpPr>
          <p:cNvPr id="8" name="矩形 7"/>
          <p:cNvSpPr/>
          <p:nvPr userDrawn="1"/>
        </p:nvSpPr>
        <p:spPr>
          <a:xfrm>
            <a:off x="0" y="-20538"/>
            <a:ext cx="9144000" cy="483518"/>
          </a:xfrm>
          <a:prstGeom prst="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9" name="文字方塊 8"/>
          <p:cNvSpPr txBox="1"/>
          <p:nvPr userDrawn="1"/>
        </p:nvSpPr>
        <p:spPr>
          <a:xfrm>
            <a:off x="684213" y="51470"/>
            <a:ext cx="2447627" cy="369332"/>
          </a:xfrm>
          <a:prstGeom prst="rect">
            <a:avLst/>
          </a:prstGeom>
          <a:noFill/>
        </p:spPr>
        <p:txBody>
          <a:bodyPr wrap="square" rtlCol="0">
            <a:spAutoFit/>
          </a:bodyPr>
          <a:lstStyle/>
          <a:p>
            <a:r>
              <a:rPr lang="zh-TW" altLang="en-US" b="1" dirty="0" smtClean="0">
                <a:solidFill>
                  <a:prstClr val="white"/>
                </a:solidFill>
                <a:latin typeface="微軟正黑體" panose="020B0604030504040204" pitchFamily="34" charset="-120"/>
                <a:ea typeface="微軟正黑體" panose="020B0604030504040204" pitchFamily="34" charset="-120"/>
              </a:rPr>
              <a:t>小試身手</a:t>
            </a:r>
            <a:endParaRPr lang="zh-TW" altLang="en-US" b="1" dirty="0">
              <a:solidFill>
                <a:prstClr val="white"/>
              </a:solidFill>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964622" y="0"/>
            <a:ext cx="414162" cy="414162"/>
          </a:xfrm>
          <a:prstGeom prst="rect">
            <a:avLst/>
          </a:prstGeom>
        </p:spPr>
      </p:pic>
      <p:sp>
        <p:nvSpPr>
          <p:cNvPr id="14" name="橢圓 13"/>
          <p:cNvSpPr/>
          <p:nvPr userDrawn="1"/>
        </p:nvSpPr>
        <p:spPr>
          <a:xfrm>
            <a:off x="8532366"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橢圓 14"/>
          <p:cNvSpPr/>
          <p:nvPr userDrawn="1"/>
        </p:nvSpPr>
        <p:spPr>
          <a:xfrm>
            <a:off x="8676308"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6" name="橢圓 15"/>
          <p:cNvSpPr/>
          <p:nvPr userDrawn="1"/>
        </p:nvSpPr>
        <p:spPr>
          <a:xfrm>
            <a:off x="8388350"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21" name="直線接點 20"/>
          <p:cNvCxnSpPr/>
          <p:nvPr userDrawn="1"/>
        </p:nvCxnSpPr>
        <p:spPr>
          <a:xfrm>
            <a:off x="35496" y="4011910"/>
            <a:ext cx="9108504" cy="0"/>
          </a:xfrm>
          <a:prstGeom prst="line">
            <a:avLst/>
          </a:prstGeom>
          <a:ln w="28575">
            <a:solidFill>
              <a:srgbClr val="F0F0F0"/>
            </a:solidFill>
          </a:ln>
        </p:spPr>
        <p:style>
          <a:lnRef idx="1">
            <a:schemeClr val="accent1"/>
          </a:lnRef>
          <a:fillRef idx="0">
            <a:schemeClr val="accent1"/>
          </a:fillRef>
          <a:effectRef idx="0">
            <a:schemeClr val="accent1"/>
          </a:effectRef>
          <a:fontRef idx="minor">
            <a:schemeClr val="tx1"/>
          </a:fontRef>
        </p:style>
      </p:cxnSp>
      <p:sp>
        <p:nvSpPr>
          <p:cNvPr id="22" name="文字方塊 21"/>
          <p:cNvSpPr txBox="1"/>
          <p:nvPr userDrawn="1"/>
        </p:nvSpPr>
        <p:spPr>
          <a:xfrm>
            <a:off x="179512" y="4011910"/>
            <a:ext cx="2952328" cy="369332"/>
          </a:xfrm>
          <a:prstGeom prst="rect">
            <a:avLst/>
          </a:prstGeom>
          <a:noFill/>
        </p:spPr>
        <p:txBody>
          <a:bodyPr wrap="square" rtlCol="0">
            <a:spAutoFit/>
          </a:bodyPr>
          <a:lstStyle/>
          <a:p>
            <a:r>
              <a:rPr lang="zh-TW" altLang="en-US" dirty="0">
                <a:solidFill>
                  <a:prstClr val="black"/>
                </a:solidFill>
                <a:latin typeface="新細明體"/>
              </a:rPr>
              <a:t>選擇輸入訊息</a:t>
            </a:r>
            <a:r>
              <a:rPr lang="en-US" altLang="zh-TW" dirty="0">
                <a:solidFill>
                  <a:prstClr val="black"/>
                </a:solidFill>
                <a:latin typeface="新細明體"/>
              </a:rPr>
              <a:t>…</a:t>
            </a:r>
            <a:endParaRPr lang="zh-TW" altLang="en-US" dirty="0">
              <a:solidFill>
                <a:prstClr val="black"/>
              </a:solidFill>
              <a:latin typeface="新細明體"/>
            </a:endParaRPr>
          </a:p>
        </p:txBody>
      </p:sp>
      <p:cxnSp>
        <p:nvCxnSpPr>
          <p:cNvPr id="23" name="直線接點 22"/>
          <p:cNvCxnSpPr/>
          <p:nvPr userDrawn="1"/>
        </p:nvCxnSpPr>
        <p:spPr>
          <a:xfrm>
            <a:off x="251520" y="4083918"/>
            <a:ext cx="0"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群組 16"/>
          <p:cNvGrpSpPr/>
          <p:nvPr userDrawn="1"/>
        </p:nvGrpSpPr>
        <p:grpSpPr>
          <a:xfrm>
            <a:off x="404698" y="60672"/>
            <a:ext cx="350838" cy="350838"/>
            <a:chOff x="755576" y="1131590"/>
            <a:chExt cx="647998" cy="647998"/>
          </a:xfrm>
          <a:solidFill>
            <a:schemeClr val="bg1"/>
          </a:solidFill>
        </p:grpSpPr>
        <p:sp>
          <p:nvSpPr>
            <p:cNvPr id="18" name="橢圓 1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9" name="圖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102" y="1203597"/>
              <a:ext cx="559499" cy="572821"/>
            </a:xfrm>
            <a:prstGeom prst="ellipse">
              <a:avLst/>
            </a:prstGeom>
            <a:grpFill/>
          </p:spPr>
        </p:pic>
      </p:grpSp>
    </p:spTree>
    <p:extLst>
      <p:ext uri="{BB962C8B-B14F-4D97-AF65-F5344CB8AC3E}">
        <p14:creationId xmlns:p14="http://schemas.microsoft.com/office/powerpoint/2010/main" val="177820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childTnLst>
                                </p:cTn>
                              </p:par>
                            </p:childTnLst>
                          </p:cTn>
                        </p:par>
                        <p:par>
                          <p:cTn id="8" fill="hold">
                            <p:stCondLst>
                              <p:cond delay="750"/>
                            </p:stCondLst>
                            <p:childTnLst>
                              <p:par>
                                <p:cTn id="9" presetID="10" presetClass="exit" presetSubtype="0" repeatCount="indefinite" fill="hold" nodeType="afterEffect">
                                  <p:stCondLst>
                                    <p:cond delay="500"/>
                                  </p:stCondLst>
                                  <p:childTnLst>
                                    <p:animEffect transition="out" filter="fade">
                                      <p:cBhvr>
                                        <p:cTn id="10" dur="750"/>
                                        <p:tgtEl>
                                          <p:spTgt spid="23"/>
                                        </p:tgtEl>
                                      </p:cBhvr>
                                    </p:animEffect>
                                    <p:set>
                                      <p:cBhvr>
                                        <p:cTn id="11" dur="1" fill="hold">
                                          <p:stCondLst>
                                            <p:cond delay="74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 知識王挑戰（選項）">
    <p:spTree>
      <p:nvGrpSpPr>
        <p:cNvPr id="1" name=""/>
        <p:cNvGrpSpPr/>
        <p:nvPr/>
      </p:nvGrpSpPr>
      <p:grpSpPr>
        <a:xfrm>
          <a:off x="0" y="0"/>
          <a:ext cx="0" cy="0"/>
          <a:chOff x="0" y="0"/>
          <a:chExt cx="0" cy="0"/>
        </a:xfrm>
      </p:grpSpPr>
      <p:sp>
        <p:nvSpPr>
          <p:cNvPr id="10" name="矩形 9"/>
          <p:cNvSpPr/>
          <p:nvPr userDrawn="1"/>
        </p:nvSpPr>
        <p:spPr>
          <a:xfrm>
            <a:off x="0" y="-20538"/>
            <a:ext cx="9144000" cy="483518"/>
          </a:xfrm>
          <a:prstGeom prst="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文字方塊 10"/>
          <p:cNvSpPr txBox="1"/>
          <p:nvPr userDrawn="1"/>
        </p:nvSpPr>
        <p:spPr>
          <a:xfrm>
            <a:off x="684213" y="51470"/>
            <a:ext cx="2447627" cy="369332"/>
          </a:xfrm>
          <a:prstGeom prst="rect">
            <a:avLst/>
          </a:prstGeom>
          <a:noFill/>
        </p:spPr>
        <p:txBody>
          <a:bodyPr wrap="square" rtlCol="0">
            <a:spAutoFit/>
          </a:bodyPr>
          <a:lstStyle/>
          <a:p>
            <a:r>
              <a:rPr lang="zh-TW" altLang="en-US" b="1" dirty="0" smtClean="0">
                <a:solidFill>
                  <a:prstClr val="white"/>
                </a:solidFill>
                <a:latin typeface="微軟正黑體" panose="020B0604030504040204" pitchFamily="34" charset="-120"/>
                <a:ea typeface="微軟正黑體" panose="020B0604030504040204" pitchFamily="34" charset="-120"/>
              </a:rPr>
              <a:t>小試身手</a:t>
            </a:r>
            <a:endParaRPr lang="zh-TW" altLang="en-US" b="1" dirty="0">
              <a:solidFill>
                <a:prstClr val="white"/>
              </a:solidFill>
              <a:latin typeface="微軟正黑體" panose="020B0604030504040204" pitchFamily="34" charset="-120"/>
              <a:ea typeface="微軟正黑體" panose="020B0604030504040204" pitchFamily="34" charset="-120"/>
            </a:endParaRPr>
          </a:p>
        </p:txBody>
      </p:sp>
      <p:pic>
        <p:nvPicPr>
          <p:cNvPr id="12" name="圖片 1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964622" y="0"/>
            <a:ext cx="414162" cy="414162"/>
          </a:xfrm>
          <a:prstGeom prst="rect">
            <a:avLst/>
          </a:prstGeom>
        </p:spPr>
      </p:pic>
      <p:sp>
        <p:nvSpPr>
          <p:cNvPr id="13" name="橢圓 12"/>
          <p:cNvSpPr/>
          <p:nvPr userDrawn="1"/>
        </p:nvSpPr>
        <p:spPr>
          <a:xfrm>
            <a:off x="8532366"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4" name="橢圓 13"/>
          <p:cNvSpPr/>
          <p:nvPr userDrawn="1"/>
        </p:nvSpPr>
        <p:spPr>
          <a:xfrm>
            <a:off x="8676308"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橢圓 14"/>
          <p:cNvSpPr/>
          <p:nvPr userDrawn="1"/>
        </p:nvSpPr>
        <p:spPr>
          <a:xfrm>
            <a:off x="8388350"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22" name="直線接點 21"/>
          <p:cNvCxnSpPr/>
          <p:nvPr userDrawn="1"/>
        </p:nvCxnSpPr>
        <p:spPr>
          <a:xfrm>
            <a:off x="35496" y="4515966"/>
            <a:ext cx="9108504" cy="0"/>
          </a:xfrm>
          <a:prstGeom prst="line">
            <a:avLst/>
          </a:prstGeom>
          <a:ln w="28575">
            <a:solidFill>
              <a:srgbClr val="F0F0F0"/>
            </a:solidFill>
          </a:ln>
        </p:spPr>
        <p:style>
          <a:lnRef idx="1">
            <a:schemeClr val="accent1"/>
          </a:lnRef>
          <a:fillRef idx="0">
            <a:schemeClr val="accent1"/>
          </a:fillRef>
          <a:effectRef idx="0">
            <a:schemeClr val="accent1"/>
          </a:effectRef>
          <a:fontRef idx="minor">
            <a:schemeClr val="tx1"/>
          </a:fontRef>
        </p:style>
      </p:cxnSp>
      <p:grpSp>
        <p:nvGrpSpPr>
          <p:cNvPr id="16" name="群組 15"/>
          <p:cNvGrpSpPr/>
          <p:nvPr userDrawn="1"/>
        </p:nvGrpSpPr>
        <p:grpSpPr>
          <a:xfrm>
            <a:off x="404698" y="60672"/>
            <a:ext cx="350838" cy="350838"/>
            <a:chOff x="755576" y="1131590"/>
            <a:chExt cx="647998" cy="647998"/>
          </a:xfrm>
          <a:solidFill>
            <a:schemeClr val="bg1"/>
          </a:solidFill>
        </p:grpSpPr>
        <p:sp>
          <p:nvSpPr>
            <p:cNvPr id="17" name="橢圓 16"/>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8" name="圖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102" y="1203597"/>
              <a:ext cx="559499" cy="572821"/>
            </a:xfrm>
            <a:prstGeom prst="ellipse">
              <a:avLst/>
            </a:prstGeom>
            <a:grpFill/>
          </p:spPr>
        </p:pic>
      </p:grpSp>
    </p:spTree>
    <p:extLst>
      <p:ext uri="{BB962C8B-B14F-4D97-AF65-F5344CB8AC3E}">
        <p14:creationId xmlns:p14="http://schemas.microsoft.com/office/powerpoint/2010/main" val="1439597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597819"/>
            <a:ext cx="7772400" cy="1102519"/>
          </a:xfrm>
        </p:spPr>
        <p:txBody>
          <a:bodyPr/>
          <a:lstStyle/>
          <a:p>
            <a:r>
              <a:rPr lang="zh-TW" altLang="en-US"/>
              <a:t>按一下以編輯母片標題樣式</a:t>
            </a:r>
          </a:p>
        </p:txBody>
      </p:sp>
      <p:sp>
        <p:nvSpPr>
          <p:cNvPr id="3" name="副標題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AE78ABD5-83DB-41B4-8A33-5772C7245BB3}" type="datetimeFigureOut">
              <a:rPr lang="zh-TW" altLang="en-US" smtClean="0"/>
              <a:pPr/>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3EB0C39-AEF1-483F-B092-53FA98637AF5}" type="slidenum">
              <a:rPr lang="zh-TW" altLang="en-US" smtClean="0"/>
              <a:pPr/>
              <a:t>‹#›</a:t>
            </a:fld>
            <a:endParaRPr lang="zh-TW" altLang="en-US"/>
          </a:p>
        </p:txBody>
      </p:sp>
    </p:spTree>
    <p:extLst>
      <p:ext uri="{BB962C8B-B14F-4D97-AF65-F5344CB8AC3E}">
        <p14:creationId xmlns:p14="http://schemas.microsoft.com/office/powerpoint/2010/main" val="3421113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E78ABD5-83DB-41B4-8A33-5772C7245BB3}" type="datetimeFigureOut">
              <a:rPr lang="zh-TW" altLang="en-US" smtClean="0"/>
              <a:pPr/>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03EB0C39-AEF1-483F-B092-53FA98637AF5}" type="slidenum">
              <a:rPr lang="zh-TW" altLang="en-US" smtClean="0"/>
              <a:pPr/>
              <a:t>‹#›</a:t>
            </a:fld>
            <a:endParaRPr lang="zh-TW" altLang="en-US"/>
          </a:p>
        </p:txBody>
      </p:sp>
    </p:spTree>
    <p:extLst>
      <p:ext uri="{BB962C8B-B14F-4D97-AF65-F5344CB8AC3E}">
        <p14:creationId xmlns:p14="http://schemas.microsoft.com/office/powerpoint/2010/main" val="1048220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公民有議題">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11"/>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14" name="文字方塊 13"/>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sp>
        <p:nvSpPr>
          <p:cNvPr id="22"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23" name="群組 22"/>
          <p:cNvGrpSpPr/>
          <p:nvPr userDrawn="1"/>
        </p:nvGrpSpPr>
        <p:grpSpPr>
          <a:xfrm>
            <a:off x="6444208" y="349200"/>
            <a:ext cx="360040" cy="360040"/>
            <a:chOff x="9900592" y="1158744"/>
            <a:chExt cx="504056" cy="504056"/>
          </a:xfrm>
        </p:grpSpPr>
        <p:sp>
          <p:nvSpPr>
            <p:cNvPr id="24" name="矩形 23"/>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5" name="群組 24"/>
            <p:cNvGrpSpPr/>
            <p:nvPr/>
          </p:nvGrpSpPr>
          <p:grpSpPr>
            <a:xfrm>
              <a:off x="10014803" y="1231733"/>
              <a:ext cx="288106" cy="288106"/>
              <a:chOff x="9900592" y="2139702"/>
              <a:chExt cx="432048" cy="432048"/>
            </a:xfrm>
          </p:grpSpPr>
          <p:sp>
            <p:nvSpPr>
              <p:cNvPr id="26" name="橢圓 25"/>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27" name="直線接點 26"/>
              <p:cNvCxnSpPr>
                <a:stCxn id="26"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2911788"/>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1029"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7063" y="1059582"/>
            <a:ext cx="25368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 name="群組 39"/>
          <p:cNvGrpSpPr/>
          <p:nvPr userDrawn="1"/>
        </p:nvGrpSpPr>
        <p:grpSpPr>
          <a:xfrm>
            <a:off x="7020272" y="339502"/>
            <a:ext cx="360040" cy="360040"/>
            <a:chOff x="6444208" y="411510"/>
            <a:chExt cx="432048" cy="432048"/>
          </a:xfrm>
        </p:grpSpPr>
        <p:sp>
          <p:nvSpPr>
            <p:cNvPr id="41" name="橢圓 40"/>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53" name="圖片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271082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公民微電影">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2911788"/>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FF495C"/>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7"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文字方塊 37"/>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9" name="群組 38"/>
          <p:cNvGrpSpPr/>
          <p:nvPr userDrawn="1"/>
        </p:nvGrpSpPr>
        <p:grpSpPr>
          <a:xfrm>
            <a:off x="7020272" y="339502"/>
            <a:ext cx="360040" cy="360040"/>
            <a:chOff x="6444208" y="411510"/>
            <a:chExt cx="432048" cy="432048"/>
          </a:xfrm>
        </p:grpSpPr>
        <p:sp>
          <p:nvSpPr>
            <p:cNvPr id="40" name="橢圓 39"/>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1" name="圖片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149434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公民廣告間">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2911788"/>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880D1E"/>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57" name="Picture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8" name="群組 37"/>
          <p:cNvGrpSpPr/>
          <p:nvPr userDrawn="1"/>
        </p:nvGrpSpPr>
        <p:grpSpPr>
          <a:xfrm>
            <a:off x="7020272" y="339502"/>
            <a:ext cx="360040" cy="360040"/>
            <a:chOff x="6444208" y="411510"/>
            <a:chExt cx="432048" cy="432048"/>
          </a:xfrm>
        </p:grpSpPr>
        <p:sp>
          <p:nvSpPr>
            <p:cNvPr id="39" name="橢圓 38"/>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248284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公民補給站">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2911788"/>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256EFF"/>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53" name="Picture 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矩形 55"/>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7"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66" name="群組 65"/>
          <p:cNvGrpSpPr/>
          <p:nvPr userDrawn="1"/>
        </p:nvGrpSpPr>
        <p:grpSpPr>
          <a:xfrm>
            <a:off x="7020272" y="339502"/>
            <a:ext cx="360040" cy="360040"/>
            <a:chOff x="6444208" y="411510"/>
            <a:chExt cx="432048" cy="432048"/>
          </a:xfrm>
        </p:grpSpPr>
        <p:sp>
          <p:nvSpPr>
            <p:cNvPr id="67" name="橢圓 66"/>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68" name="圖片 6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373985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公民粉絲團">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2911788"/>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635896" y="1131590"/>
            <a:ext cx="3888432" cy="647774"/>
          </a:xfrm>
        </p:spPr>
        <p:txBody>
          <a:bodyPr>
            <a:noAutofit/>
          </a:bodyPr>
          <a:lstStyle>
            <a:lvl1pPr marL="0" indent="0">
              <a:buFontTx/>
              <a:buNone/>
              <a:defRPr sz="3200">
                <a:solidFill>
                  <a:srgbClr val="282E82"/>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56"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5304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7"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8" name="群組 57"/>
          <p:cNvGrpSpPr/>
          <p:nvPr userDrawn="1"/>
        </p:nvGrpSpPr>
        <p:grpSpPr>
          <a:xfrm>
            <a:off x="6444208" y="349200"/>
            <a:ext cx="360040" cy="360040"/>
            <a:chOff x="9900592" y="1158744"/>
            <a:chExt cx="504056" cy="504056"/>
          </a:xfrm>
        </p:grpSpPr>
        <p:sp>
          <p:nvSpPr>
            <p:cNvPr id="59" name="矩形 58"/>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0" name="群組 59"/>
            <p:cNvGrpSpPr/>
            <p:nvPr/>
          </p:nvGrpSpPr>
          <p:grpSpPr>
            <a:xfrm>
              <a:off x="10014803" y="1231733"/>
              <a:ext cx="288106" cy="288106"/>
              <a:chOff x="9900592" y="2139702"/>
              <a:chExt cx="432048" cy="432048"/>
            </a:xfrm>
          </p:grpSpPr>
          <p:sp>
            <p:nvSpPr>
              <p:cNvPr id="61" name="橢圓 60"/>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1"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8" name="群組 37"/>
          <p:cNvGrpSpPr/>
          <p:nvPr userDrawn="1"/>
        </p:nvGrpSpPr>
        <p:grpSpPr>
          <a:xfrm>
            <a:off x="7020272" y="339502"/>
            <a:ext cx="360040" cy="360040"/>
            <a:chOff x="6444208" y="411510"/>
            <a:chExt cx="432048" cy="432048"/>
          </a:xfrm>
        </p:grpSpPr>
        <p:sp>
          <p:nvSpPr>
            <p:cNvPr id="39" name="橢圓 38"/>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207897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公民DIY">
    <p:spTree>
      <p:nvGrpSpPr>
        <p:cNvPr id="1" name=""/>
        <p:cNvGrpSpPr/>
        <p:nvPr/>
      </p:nvGrpSpPr>
      <p:grpSpPr>
        <a:xfrm>
          <a:off x="0" y="0"/>
          <a:ext cx="0" cy="0"/>
          <a:chOff x="0" y="0"/>
          <a:chExt cx="0" cy="0"/>
        </a:xfrm>
      </p:grpSpPr>
      <p:sp>
        <p:nvSpPr>
          <p:cNvPr id="19" name="矩形 18"/>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圓角矩形 6"/>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8" name="群組 7"/>
          <p:cNvGrpSpPr/>
          <p:nvPr userDrawn="1"/>
        </p:nvGrpSpPr>
        <p:grpSpPr>
          <a:xfrm>
            <a:off x="8676456" y="2355726"/>
            <a:ext cx="432048" cy="432048"/>
            <a:chOff x="5436096" y="2427734"/>
            <a:chExt cx="432048" cy="432048"/>
          </a:xfrm>
        </p:grpSpPr>
        <p:sp>
          <p:nvSpPr>
            <p:cNvPr id="9" name="橢圓 8"/>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0" name="矩形 9"/>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0" name="圓角矩形 19"/>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1"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圓角矩形 20"/>
          <p:cNvSpPr/>
          <p:nvPr userDrawn="1"/>
        </p:nvSpPr>
        <p:spPr>
          <a:xfrm>
            <a:off x="467544" y="1059582"/>
            <a:ext cx="7992888" cy="3921039"/>
          </a:xfrm>
          <a:prstGeom prst="roundRect">
            <a:avLst/>
          </a:prstGeom>
          <a:noFill/>
          <a:ln>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8" name="Picture 5"/>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80965"/>
          <a:stretch/>
        </p:blipFill>
        <p:spPr bwMode="auto">
          <a:xfrm>
            <a:off x="467544" y="1059582"/>
            <a:ext cx="7993063"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群組 41"/>
          <p:cNvGrpSpPr/>
          <p:nvPr userDrawn="1"/>
        </p:nvGrpSpPr>
        <p:grpSpPr>
          <a:xfrm>
            <a:off x="827583" y="1261642"/>
            <a:ext cx="360042" cy="374004"/>
            <a:chOff x="827583" y="1261642"/>
            <a:chExt cx="360042" cy="374004"/>
          </a:xfrm>
        </p:grpSpPr>
        <p:grpSp>
          <p:nvGrpSpPr>
            <p:cNvPr id="43" name="群組 42"/>
            <p:cNvGrpSpPr/>
            <p:nvPr/>
          </p:nvGrpSpPr>
          <p:grpSpPr>
            <a:xfrm>
              <a:off x="827583" y="1261642"/>
              <a:ext cx="360041" cy="59684"/>
              <a:chOff x="827583" y="1261642"/>
              <a:chExt cx="360041" cy="59684"/>
            </a:xfrm>
          </p:grpSpPr>
          <p:sp>
            <p:nvSpPr>
              <p:cNvPr id="50" name="圓角矩形 49"/>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1" name="橢圓 50"/>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4" name="群組 43"/>
            <p:cNvGrpSpPr/>
            <p:nvPr/>
          </p:nvGrpSpPr>
          <p:grpSpPr>
            <a:xfrm>
              <a:off x="827583" y="1414042"/>
              <a:ext cx="360041" cy="59684"/>
              <a:chOff x="827583" y="1261642"/>
              <a:chExt cx="360041" cy="59684"/>
            </a:xfrm>
          </p:grpSpPr>
          <p:sp>
            <p:nvSpPr>
              <p:cNvPr id="48" name="圓角矩形 47"/>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9" name="橢圓 48"/>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nvGrpSpPr>
            <p:cNvPr id="45" name="群組 44"/>
            <p:cNvGrpSpPr/>
            <p:nvPr/>
          </p:nvGrpSpPr>
          <p:grpSpPr>
            <a:xfrm>
              <a:off x="827584" y="1575962"/>
              <a:ext cx="360041" cy="59684"/>
              <a:chOff x="827583" y="1261642"/>
              <a:chExt cx="360041" cy="59684"/>
            </a:xfrm>
          </p:grpSpPr>
          <p:sp>
            <p:nvSpPr>
              <p:cNvPr id="46" name="圓角矩形 45"/>
              <p:cNvSpPr/>
              <p:nvPr/>
            </p:nvSpPr>
            <p:spPr>
              <a:xfrm>
                <a:off x="949124" y="1261642"/>
                <a:ext cx="238500" cy="59684"/>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7" name="橢圓 46"/>
              <p:cNvSpPr/>
              <p:nvPr/>
            </p:nvSpPr>
            <p:spPr>
              <a:xfrm flipH="1" flipV="1">
                <a:off x="827583" y="1275605"/>
                <a:ext cx="45719" cy="45719"/>
              </a:xfrm>
              <a:prstGeom prst="ellipse">
                <a:avLst/>
              </a:prstGeom>
              <a:solidFill>
                <a:srgbClr val="7F7F7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sp>
        <p:nvSpPr>
          <p:cNvPr id="54" name="內容版面配置區 2"/>
          <p:cNvSpPr>
            <a:spLocks noGrp="1"/>
          </p:cNvSpPr>
          <p:nvPr>
            <p:ph sz="quarter" idx="12"/>
          </p:nvPr>
        </p:nvSpPr>
        <p:spPr>
          <a:xfrm>
            <a:off x="612000" y="1839600"/>
            <a:ext cx="7848432" cy="2911788"/>
          </a:xfrm>
        </p:spPr>
        <p:txBody>
          <a:bodyPr>
            <a:noAutofit/>
          </a:bodyPr>
          <a:lstStyle>
            <a:lvl1pPr marL="0" indent="0">
              <a:lnSpc>
                <a:spcPct val="120000"/>
              </a:lnSpc>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5" name="文字方塊 54"/>
          <p:cNvSpPr txBox="1"/>
          <p:nvPr userDrawn="1"/>
        </p:nvSpPr>
        <p:spPr>
          <a:xfrm>
            <a:off x="7596336" y="1203598"/>
            <a:ext cx="432048" cy="369332"/>
          </a:xfrm>
          <a:prstGeom prst="rect">
            <a:avLst/>
          </a:prstGeom>
          <a:noFill/>
        </p:spPr>
        <p:txBody>
          <a:bodyPr wrap="square" rtlCol="0">
            <a:spAutoFit/>
          </a:bodyPr>
          <a:lstStyle/>
          <a:p>
            <a:r>
              <a:rPr lang="zh-TW" altLang="en-US" b="1" dirty="0">
                <a:solidFill>
                  <a:prstClr val="white">
                    <a:lumMod val="50000"/>
                  </a:prstClr>
                </a:solidFill>
                <a:latin typeface="華康粗圓體" panose="020F0709000000000000" pitchFamily="49" charset="-120"/>
                <a:ea typeface="華康粗圓體" panose="020F0709000000000000" pitchFamily="49" charset="-120"/>
              </a:rPr>
              <a:t>Ｘ</a:t>
            </a:r>
          </a:p>
        </p:txBody>
      </p:sp>
      <p:sp>
        <p:nvSpPr>
          <p:cNvPr id="52" name="文字版面配置區 5"/>
          <p:cNvSpPr>
            <a:spLocks noGrp="1"/>
          </p:cNvSpPr>
          <p:nvPr>
            <p:ph type="body" sz="quarter" idx="14"/>
          </p:nvPr>
        </p:nvSpPr>
        <p:spPr>
          <a:xfrm>
            <a:off x="3131840" y="1131590"/>
            <a:ext cx="3888432" cy="647774"/>
          </a:xfrm>
        </p:spPr>
        <p:txBody>
          <a:bodyPr>
            <a:noAutofit/>
          </a:bodyPr>
          <a:lstStyle>
            <a:lvl1pPr marL="0" indent="0">
              <a:buFontTx/>
              <a:buNone/>
              <a:defRPr sz="3200">
                <a:solidFill>
                  <a:srgbClr val="3DDC97"/>
                </a:solidFill>
                <a:latin typeface="微軟正黑體" panose="020B0604030504040204" pitchFamily="34" charset="-120"/>
                <a:ea typeface="微軟正黑體" panose="020B0604030504040204" pitchFamily="34" charset="-120"/>
              </a:defRPr>
            </a:lvl1pPr>
            <a:lvl2pPr marL="457200" indent="0">
              <a:buFontTx/>
              <a:buNone/>
              <a:defRPr sz="3200">
                <a:latin typeface="微軟正黑體" panose="020B0604030504040204" pitchFamily="34" charset="-120"/>
                <a:ea typeface="微軟正黑體" panose="020B0604030504040204" pitchFamily="34" charset="-120"/>
              </a:defRPr>
            </a:lvl2pPr>
            <a:lvl3pPr marL="914400" indent="0">
              <a:buFontTx/>
              <a:buNone/>
              <a:defRPr sz="3200">
                <a:latin typeface="微軟正黑體" panose="020B0604030504040204" pitchFamily="34" charset="-120"/>
                <a:ea typeface="微軟正黑體" panose="020B0604030504040204" pitchFamily="34" charset="-120"/>
              </a:defRPr>
            </a:lvl3pPr>
            <a:lvl4pPr marL="1371600" indent="0">
              <a:buFontTx/>
              <a:buNone/>
              <a:defRPr sz="3200">
                <a:latin typeface="微軟正黑體" panose="020B0604030504040204" pitchFamily="34" charset="-120"/>
                <a:ea typeface="微軟正黑體" panose="020B0604030504040204" pitchFamily="34" charset="-120"/>
              </a:defRPr>
            </a:lvl4pPr>
            <a:lvl5pPr marL="1828800" indent="0">
              <a:buFontTx/>
              <a:buNone/>
              <a:defRPr sz="3200">
                <a:latin typeface="微軟正黑體" panose="020B0604030504040204" pitchFamily="34" charset="-120"/>
                <a:ea typeface="微軟正黑體" panose="020B0604030504040204" pitchFamily="34" charset="-120"/>
              </a:defRPr>
            </a:lvl5pPr>
          </a:lstStyle>
          <a:p>
            <a:pPr lvl="0"/>
            <a:endParaRPr lang="zh-TW" altLang="en-US" dirty="0"/>
          </a:p>
        </p:txBody>
      </p:sp>
      <p:pic>
        <p:nvPicPr>
          <p:cNvPr id="61"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6000" y="1058400"/>
            <a:ext cx="20002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矩形 52"/>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2" name="直線接點 61"/>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文字方塊 36"/>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8" name="群組 37"/>
          <p:cNvGrpSpPr/>
          <p:nvPr userDrawn="1"/>
        </p:nvGrpSpPr>
        <p:grpSpPr>
          <a:xfrm>
            <a:off x="7020272" y="339502"/>
            <a:ext cx="360040" cy="360040"/>
            <a:chOff x="6444208" y="411510"/>
            <a:chExt cx="432048" cy="432048"/>
          </a:xfrm>
        </p:grpSpPr>
        <p:sp>
          <p:nvSpPr>
            <p:cNvPr id="39" name="橢圓 38"/>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0" name="圖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3174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內文１">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4"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矩形 36"/>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38"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39" name="群組 38"/>
          <p:cNvGrpSpPr/>
          <p:nvPr userDrawn="1"/>
        </p:nvGrpSpPr>
        <p:grpSpPr>
          <a:xfrm>
            <a:off x="6444208" y="349200"/>
            <a:ext cx="360040" cy="360040"/>
            <a:chOff x="9900592" y="1158744"/>
            <a:chExt cx="504056" cy="504056"/>
          </a:xfrm>
        </p:grpSpPr>
        <p:sp>
          <p:nvSpPr>
            <p:cNvPr id="40" name="矩形 39"/>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41" name="群組 40"/>
            <p:cNvGrpSpPr/>
            <p:nvPr/>
          </p:nvGrpSpPr>
          <p:grpSpPr>
            <a:xfrm>
              <a:off x="10014803" y="1231733"/>
              <a:ext cx="288106" cy="288106"/>
              <a:chOff x="9900592" y="2139702"/>
              <a:chExt cx="432048" cy="432048"/>
            </a:xfrm>
          </p:grpSpPr>
          <p:sp>
            <p:nvSpPr>
              <p:cNvPr id="42" name="橢圓 41"/>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43" name="直線接點 42"/>
              <p:cNvCxnSpPr>
                <a:stCxn id="42"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4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文字方塊 28"/>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28" name="群組 27"/>
          <p:cNvGrpSpPr/>
          <p:nvPr userDrawn="1"/>
        </p:nvGrpSpPr>
        <p:grpSpPr>
          <a:xfrm>
            <a:off x="7020272" y="339502"/>
            <a:ext cx="360040" cy="360040"/>
            <a:chOff x="6444208" y="411510"/>
            <a:chExt cx="432048" cy="432048"/>
          </a:xfrm>
        </p:grpSpPr>
        <p:sp>
          <p:nvSpPr>
            <p:cNvPr id="30" name="橢圓 29"/>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1" name="圖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spTree>
    <p:extLst>
      <p:ext uri="{BB962C8B-B14F-4D97-AF65-F5344CB8AC3E}">
        <p14:creationId xmlns:p14="http://schemas.microsoft.com/office/powerpoint/2010/main" val="5123241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5228813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簡訊">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8" name="直線接點 7"/>
          <p:cNvCxnSpPr/>
          <p:nvPr userDrawn="1"/>
        </p:nvCxnSpPr>
        <p:spPr>
          <a:xfrm>
            <a:off x="323528" y="843558"/>
            <a:ext cx="8280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userDrawn="1"/>
        </p:nvSpPr>
        <p:spPr>
          <a:xfrm>
            <a:off x="1187624" y="195486"/>
            <a:ext cx="2448272" cy="461665"/>
          </a:xfrm>
          <a:prstGeom prst="rect">
            <a:avLst/>
          </a:prstGeom>
          <a:noFill/>
        </p:spPr>
        <p:txBody>
          <a:bodyPr wrap="square" rtlCol="0">
            <a:spAutoFit/>
          </a:bodyPr>
          <a:lstStyle/>
          <a:p>
            <a:r>
              <a:rPr lang="zh-TW" altLang="en-US" sz="2400" dirty="0">
                <a:solidFill>
                  <a:schemeClr val="bg1">
                    <a:lumMod val="65000"/>
                  </a:schemeClr>
                </a:solidFill>
                <a:latin typeface="微軟正黑體" panose="020B0604030504040204" pitchFamily="34" charset="-120"/>
                <a:ea typeface="微軟正黑體" panose="020B0604030504040204" pitchFamily="34" charset="-120"/>
              </a:rPr>
              <a:t>公民超人</a:t>
            </a:r>
          </a:p>
        </p:txBody>
      </p:sp>
      <p:sp>
        <p:nvSpPr>
          <p:cNvPr id="10" name="文字方塊 9"/>
          <p:cNvSpPr txBox="1"/>
          <p:nvPr userDrawn="1"/>
        </p:nvSpPr>
        <p:spPr>
          <a:xfrm>
            <a:off x="1259632" y="483518"/>
            <a:ext cx="1368152" cy="369332"/>
          </a:xfrm>
          <a:prstGeom prst="rect">
            <a:avLst/>
          </a:prstGeom>
          <a:noFill/>
        </p:spPr>
        <p:txBody>
          <a:bodyPr wrap="square" rtlCol="0">
            <a:spAutoFit/>
          </a:bodyPr>
          <a:lstStyle/>
          <a:p>
            <a:r>
              <a:rPr lang="en-US" altLang="zh-TW" dirty="0">
                <a:solidFill>
                  <a:schemeClr val="bg1">
                    <a:lumMod val="65000"/>
                  </a:schemeClr>
                </a:solidFill>
              </a:rPr>
              <a:t>0912345678</a:t>
            </a:r>
            <a:endParaRPr lang="zh-TW" altLang="en-US" dirty="0">
              <a:solidFill>
                <a:schemeClr val="bg1">
                  <a:lumMod val="65000"/>
                </a:schemeClr>
              </a:solidFill>
            </a:endParaRPr>
          </a:p>
        </p:txBody>
      </p:sp>
      <p:sp>
        <p:nvSpPr>
          <p:cNvPr id="11" name="文字方塊 10"/>
          <p:cNvSpPr txBox="1"/>
          <p:nvPr userDrawn="1"/>
        </p:nvSpPr>
        <p:spPr>
          <a:xfrm>
            <a:off x="6012160" y="339725"/>
            <a:ext cx="720080"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通話</a:t>
            </a:r>
          </a:p>
        </p:txBody>
      </p:sp>
      <p:sp>
        <p:nvSpPr>
          <p:cNvPr id="12" name="文字方塊 11"/>
          <p:cNvSpPr txBox="1"/>
          <p:nvPr userDrawn="1"/>
        </p:nvSpPr>
        <p:spPr>
          <a:xfrm>
            <a:off x="7020272" y="330756"/>
            <a:ext cx="1151706"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查看更多</a:t>
            </a:r>
          </a:p>
        </p:txBody>
      </p:sp>
      <p:grpSp>
        <p:nvGrpSpPr>
          <p:cNvPr id="13" name="群組 12"/>
          <p:cNvGrpSpPr/>
          <p:nvPr userDrawn="1"/>
        </p:nvGrpSpPr>
        <p:grpSpPr>
          <a:xfrm>
            <a:off x="755576" y="358267"/>
            <a:ext cx="371977" cy="341821"/>
            <a:chOff x="683568" y="2427734"/>
            <a:chExt cx="607059" cy="557845"/>
          </a:xfrm>
        </p:grpSpPr>
        <p:cxnSp>
          <p:nvCxnSpPr>
            <p:cNvPr id="14" name="直線接點 13"/>
            <p:cNvCxnSpPr/>
            <p:nvPr/>
          </p:nvCxnSpPr>
          <p:spPr>
            <a:xfrm flipH="1">
              <a:off x="683568" y="2427734"/>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683568" y="2697547"/>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flipV="1">
              <a:off x="683568" y="2715766"/>
              <a:ext cx="607059" cy="950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65103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簡訊">
    <p:spTree>
      <p:nvGrpSpPr>
        <p:cNvPr id="1" name=""/>
        <p:cNvGrpSpPr/>
        <p:nvPr/>
      </p:nvGrpSpPr>
      <p:grpSpPr>
        <a:xfrm>
          <a:off x="0" y="0"/>
          <a:ext cx="0" cy="0"/>
          <a:chOff x="0" y="0"/>
          <a:chExt cx="0" cy="0"/>
        </a:xfrm>
      </p:grpSpPr>
      <p:sp>
        <p:nvSpPr>
          <p:cNvPr id="18" name="矩形 17"/>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9" name="圓角矩形 18"/>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0" name="群組 19"/>
          <p:cNvGrpSpPr/>
          <p:nvPr userDrawn="1"/>
        </p:nvGrpSpPr>
        <p:grpSpPr>
          <a:xfrm>
            <a:off x="8676456" y="2355726"/>
            <a:ext cx="432048" cy="432048"/>
            <a:chOff x="5436096" y="2427734"/>
            <a:chExt cx="432048" cy="432048"/>
          </a:xfrm>
        </p:grpSpPr>
        <p:sp>
          <p:nvSpPr>
            <p:cNvPr id="21" name="橢圓 20"/>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矩形 21"/>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3" name="圓角矩形 22"/>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8" name="直線接點 7"/>
          <p:cNvCxnSpPr/>
          <p:nvPr userDrawn="1"/>
        </p:nvCxnSpPr>
        <p:spPr>
          <a:xfrm>
            <a:off x="323528" y="843558"/>
            <a:ext cx="8280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userDrawn="1"/>
        </p:nvSpPr>
        <p:spPr>
          <a:xfrm>
            <a:off x="1187624" y="195486"/>
            <a:ext cx="2448272" cy="461665"/>
          </a:xfrm>
          <a:prstGeom prst="rect">
            <a:avLst/>
          </a:prstGeom>
          <a:noFill/>
        </p:spPr>
        <p:txBody>
          <a:bodyPr wrap="square" rtlCol="0">
            <a:spAutoFit/>
          </a:bodyPr>
          <a:lstStyle/>
          <a:p>
            <a:r>
              <a:rPr lang="zh-TW" altLang="en-US" sz="2400" dirty="0">
                <a:solidFill>
                  <a:schemeClr val="bg1">
                    <a:lumMod val="65000"/>
                  </a:schemeClr>
                </a:solidFill>
                <a:latin typeface="微軟正黑體" panose="020B0604030504040204" pitchFamily="34" charset="-120"/>
                <a:ea typeface="微軟正黑體" panose="020B0604030504040204" pitchFamily="34" charset="-120"/>
              </a:rPr>
              <a:t>公民超人</a:t>
            </a:r>
          </a:p>
        </p:txBody>
      </p:sp>
      <p:sp>
        <p:nvSpPr>
          <p:cNvPr id="10" name="文字方塊 9"/>
          <p:cNvSpPr txBox="1"/>
          <p:nvPr userDrawn="1"/>
        </p:nvSpPr>
        <p:spPr>
          <a:xfrm>
            <a:off x="1259632" y="483518"/>
            <a:ext cx="1368152" cy="369332"/>
          </a:xfrm>
          <a:prstGeom prst="rect">
            <a:avLst/>
          </a:prstGeom>
          <a:noFill/>
        </p:spPr>
        <p:txBody>
          <a:bodyPr wrap="square" rtlCol="0">
            <a:spAutoFit/>
          </a:bodyPr>
          <a:lstStyle/>
          <a:p>
            <a:r>
              <a:rPr lang="en-US" altLang="zh-TW" dirty="0">
                <a:solidFill>
                  <a:schemeClr val="bg1">
                    <a:lumMod val="65000"/>
                  </a:schemeClr>
                </a:solidFill>
              </a:rPr>
              <a:t>0912345678</a:t>
            </a:r>
            <a:endParaRPr lang="zh-TW" altLang="en-US" dirty="0">
              <a:solidFill>
                <a:schemeClr val="bg1">
                  <a:lumMod val="65000"/>
                </a:schemeClr>
              </a:solidFill>
            </a:endParaRPr>
          </a:p>
        </p:txBody>
      </p:sp>
      <p:sp>
        <p:nvSpPr>
          <p:cNvPr id="11" name="文字方塊 10"/>
          <p:cNvSpPr txBox="1"/>
          <p:nvPr userDrawn="1"/>
        </p:nvSpPr>
        <p:spPr>
          <a:xfrm>
            <a:off x="6012160" y="339725"/>
            <a:ext cx="720080"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通話</a:t>
            </a:r>
          </a:p>
        </p:txBody>
      </p:sp>
      <p:sp>
        <p:nvSpPr>
          <p:cNvPr id="12" name="文字方塊 11"/>
          <p:cNvSpPr txBox="1"/>
          <p:nvPr userDrawn="1"/>
        </p:nvSpPr>
        <p:spPr>
          <a:xfrm>
            <a:off x="7020272" y="330756"/>
            <a:ext cx="1151706" cy="369332"/>
          </a:xfrm>
          <a:prstGeom prst="rect">
            <a:avLst/>
          </a:prstGeom>
          <a:noFill/>
        </p:spPr>
        <p:txBody>
          <a:bodyPr wrap="square" rtlCol="0">
            <a:spAutoFit/>
          </a:bodyPr>
          <a:lstStyle/>
          <a:p>
            <a:r>
              <a:rPr lang="zh-TW" altLang="en-US" dirty="0">
                <a:solidFill>
                  <a:srgbClr val="FFC000"/>
                </a:solidFill>
                <a:latin typeface="微軟正黑體" panose="020B0604030504040204" pitchFamily="34" charset="-120"/>
                <a:ea typeface="微軟正黑體" panose="020B0604030504040204" pitchFamily="34" charset="-120"/>
              </a:rPr>
              <a:t>查看更多</a:t>
            </a:r>
          </a:p>
        </p:txBody>
      </p:sp>
      <p:grpSp>
        <p:nvGrpSpPr>
          <p:cNvPr id="13" name="群組 12"/>
          <p:cNvGrpSpPr/>
          <p:nvPr userDrawn="1"/>
        </p:nvGrpSpPr>
        <p:grpSpPr>
          <a:xfrm>
            <a:off x="755576" y="358267"/>
            <a:ext cx="371977" cy="341821"/>
            <a:chOff x="683568" y="2427734"/>
            <a:chExt cx="607059" cy="557845"/>
          </a:xfrm>
        </p:grpSpPr>
        <p:cxnSp>
          <p:nvCxnSpPr>
            <p:cNvPr id="14" name="直線接點 13"/>
            <p:cNvCxnSpPr/>
            <p:nvPr/>
          </p:nvCxnSpPr>
          <p:spPr>
            <a:xfrm flipH="1">
              <a:off x="683568" y="2427734"/>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683568" y="2697547"/>
              <a:ext cx="360040" cy="2880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flipV="1">
              <a:off x="683568" y="2715766"/>
              <a:ext cx="607059" cy="950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17" name="直線接點 16"/>
          <p:cNvCxnSpPr/>
          <p:nvPr userDrawn="1"/>
        </p:nvCxnSpPr>
        <p:spPr>
          <a:xfrm>
            <a:off x="323528" y="4299942"/>
            <a:ext cx="8280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圓角矩形 23"/>
          <p:cNvSpPr/>
          <p:nvPr userDrawn="1"/>
        </p:nvSpPr>
        <p:spPr>
          <a:xfrm>
            <a:off x="6876256" y="4372422"/>
            <a:ext cx="864096" cy="50358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傳送</a:t>
            </a:r>
          </a:p>
        </p:txBody>
      </p:sp>
      <p:cxnSp>
        <p:nvCxnSpPr>
          <p:cNvPr id="25" name="直線接點 24"/>
          <p:cNvCxnSpPr/>
          <p:nvPr userDrawn="1"/>
        </p:nvCxnSpPr>
        <p:spPr>
          <a:xfrm>
            <a:off x="1403648" y="4372422"/>
            <a:ext cx="0" cy="4315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userDrawn="1"/>
        </p:nvSpPr>
        <p:spPr>
          <a:xfrm>
            <a:off x="1403648" y="4443958"/>
            <a:ext cx="1296144" cy="369332"/>
          </a:xfrm>
          <a:prstGeom prst="rect">
            <a:avLst/>
          </a:prstGeom>
          <a:noFill/>
        </p:spPr>
        <p:txBody>
          <a:bodyPr wrap="square" rtlCol="0">
            <a:spAutoFit/>
          </a:bodyPr>
          <a:lstStyle/>
          <a:p>
            <a:r>
              <a:rPr lang="zh-TW" altLang="en-US" dirty="0">
                <a:solidFill>
                  <a:schemeClr val="bg1">
                    <a:lumMod val="65000"/>
                  </a:schemeClr>
                </a:solidFill>
                <a:latin typeface="微軟正黑體" panose="020B0604030504040204" pitchFamily="34" charset="-120"/>
                <a:ea typeface="微軟正黑體" panose="020B0604030504040204" pitchFamily="34" charset="-120"/>
              </a:rPr>
              <a:t>輸入訊息</a:t>
            </a:r>
          </a:p>
        </p:txBody>
      </p:sp>
      <p:pic>
        <p:nvPicPr>
          <p:cNvPr id="27" name="圖片 2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55576" y="4192166"/>
            <a:ext cx="864096" cy="864096"/>
          </a:xfrm>
          <a:prstGeom prst="rect">
            <a:avLst/>
          </a:prstGeom>
        </p:spPr>
      </p:pic>
      <p:grpSp>
        <p:nvGrpSpPr>
          <p:cNvPr id="28" name="群組 27"/>
          <p:cNvGrpSpPr/>
          <p:nvPr userDrawn="1"/>
        </p:nvGrpSpPr>
        <p:grpSpPr>
          <a:xfrm>
            <a:off x="6372225" y="4443958"/>
            <a:ext cx="378802" cy="378802"/>
            <a:chOff x="520790" y="4641221"/>
            <a:chExt cx="378802" cy="378802"/>
          </a:xfrm>
        </p:grpSpPr>
        <p:grpSp>
          <p:nvGrpSpPr>
            <p:cNvPr id="29" name="群組 28"/>
            <p:cNvGrpSpPr/>
            <p:nvPr/>
          </p:nvGrpSpPr>
          <p:grpSpPr>
            <a:xfrm>
              <a:off x="520790" y="4641221"/>
              <a:ext cx="378802" cy="378802"/>
              <a:chOff x="520790" y="4641221"/>
              <a:chExt cx="378802" cy="378802"/>
            </a:xfrm>
          </p:grpSpPr>
          <p:sp>
            <p:nvSpPr>
              <p:cNvPr id="31" name="橢圓 30"/>
              <p:cNvSpPr/>
              <p:nvPr/>
            </p:nvSpPr>
            <p:spPr>
              <a:xfrm>
                <a:off x="520790" y="4641221"/>
                <a:ext cx="378802" cy="378802"/>
              </a:xfrm>
              <a:prstGeom prst="ellipse">
                <a:avLst/>
              </a:prstGeom>
              <a:ln w="19050">
                <a:solidFill>
                  <a:schemeClr val="bg1">
                    <a:lumMod val="50000"/>
                  </a:schemeClr>
                </a:solidFill>
              </a:ln>
            </p:spPr>
            <p:txBody>
              <a:bodyPr wrap="square" rtlCol="0" anchor="ctr">
                <a:spAutoFit/>
              </a:bodyPr>
              <a:lstStyle/>
              <a:p>
                <a:pPr algn="ctr"/>
                <a:endParaRPr kumimoji="1" lang="zh-TW" altLang="en-US" sz="2800" dirty="0">
                  <a:solidFill>
                    <a:schemeClr val="bg1"/>
                  </a:solidFill>
                  <a:latin typeface="微軟正黑體" panose="020B0604030504040204" pitchFamily="34" charset="-120"/>
                  <a:ea typeface="微軟正黑體" panose="020B0604030504040204" pitchFamily="34" charset="-120"/>
                </a:endParaRPr>
              </a:p>
            </p:txBody>
          </p:sp>
          <p:sp>
            <p:nvSpPr>
              <p:cNvPr id="32" name="橢圓 31"/>
              <p:cNvSpPr/>
              <p:nvPr/>
            </p:nvSpPr>
            <p:spPr>
              <a:xfrm>
                <a:off x="637848" y="4781138"/>
                <a:ext cx="45720" cy="45720"/>
              </a:xfrm>
              <a:prstGeom prst="ellipse">
                <a:avLst/>
              </a:prstGeom>
              <a:solidFill>
                <a:schemeClr val="bg1">
                  <a:lumMod val="50000"/>
                </a:schemeClr>
              </a:solidFill>
            </p:spPr>
            <p:txBody>
              <a:bodyPr wrap="square" rtlCol="0" anchor="ctr">
                <a:spAutoFit/>
              </a:bodyPr>
              <a:lstStyle/>
              <a:p>
                <a:pPr algn="ctr"/>
                <a:endParaRPr kumimoji="1" lang="zh-TW" altLang="en-US" sz="2800" dirty="0">
                  <a:solidFill>
                    <a:schemeClr val="bg1"/>
                  </a:solidFill>
                  <a:latin typeface="微軟正黑體" panose="020B0604030504040204" pitchFamily="34" charset="-120"/>
                  <a:ea typeface="微軟正黑體" panose="020B0604030504040204" pitchFamily="34" charset="-120"/>
                </a:endParaRPr>
              </a:p>
            </p:txBody>
          </p:sp>
          <p:sp>
            <p:nvSpPr>
              <p:cNvPr id="33" name="橢圓 32"/>
              <p:cNvSpPr/>
              <p:nvPr/>
            </p:nvSpPr>
            <p:spPr>
              <a:xfrm>
                <a:off x="741100" y="4780800"/>
                <a:ext cx="45720" cy="45720"/>
              </a:xfrm>
              <a:prstGeom prst="ellipse">
                <a:avLst/>
              </a:prstGeom>
              <a:solidFill>
                <a:schemeClr val="bg1">
                  <a:lumMod val="50000"/>
                </a:schemeClr>
              </a:solidFill>
            </p:spPr>
            <p:txBody>
              <a:bodyPr wrap="square" rtlCol="0" anchor="ctr">
                <a:spAutoFit/>
              </a:bodyPr>
              <a:lstStyle/>
              <a:p>
                <a:pPr algn="ctr"/>
                <a:endParaRPr kumimoji="1" lang="zh-TW" altLang="en-US" sz="2800" dirty="0">
                  <a:solidFill>
                    <a:schemeClr val="bg1"/>
                  </a:solidFill>
                  <a:latin typeface="微軟正黑體" panose="020B0604030504040204" pitchFamily="34" charset="-120"/>
                  <a:ea typeface="微軟正黑體" panose="020B0604030504040204" pitchFamily="34" charset="-120"/>
                </a:endParaRPr>
              </a:p>
            </p:txBody>
          </p:sp>
        </p:grpSp>
        <p:sp>
          <p:nvSpPr>
            <p:cNvPr id="30" name="弧形 29"/>
            <p:cNvSpPr/>
            <p:nvPr/>
          </p:nvSpPr>
          <p:spPr>
            <a:xfrm rot="8297180">
              <a:off x="593437" y="4662091"/>
              <a:ext cx="261593" cy="261627"/>
            </a:xfrm>
            <a:prstGeom prst="arc">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pSp>
    </p:spTree>
    <p:extLst>
      <p:ext uri="{BB962C8B-B14F-4D97-AF65-F5344CB8AC3E}">
        <p14:creationId xmlns:p14="http://schemas.microsoft.com/office/powerpoint/2010/main" val="13755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750"/>
                                        <p:tgtEl>
                                          <p:spTgt spid="25"/>
                                        </p:tgtEl>
                                      </p:cBhvr>
                                    </p:animEffect>
                                  </p:childTnLst>
                                </p:cTn>
                              </p:par>
                            </p:childTnLst>
                          </p:cTn>
                        </p:par>
                        <p:par>
                          <p:cTn id="8" fill="hold">
                            <p:stCondLst>
                              <p:cond delay="750"/>
                            </p:stCondLst>
                            <p:childTnLst>
                              <p:par>
                                <p:cTn id="9" presetID="10" presetClass="exit" presetSubtype="0" repeatCount="indefinite" fill="hold" nodeType="afterEffect">
                                  <p:stCondLst>
                                    <p:cond delay="500"/>
                                  </p:stCondLst>
                                  <p:childTnLst>
                                    <p:animEffect transition="out" filter="fade">
                                      <p:cBhvr>
                                        <p:cTn id="10" dur="750"/>
                                        <p:tgtEl>
                                          <p:spTgt spid="25"/>
                                        </p:tgtEl>
                                      </p:cBhvr>
                                    </p:animEffect>
                                    <p:set>
                                      <p:cBhvr>
                                        <p:cTn id="11" dur="1" fill="hold">
                                          <p:stCondLst>
                                            <p:cond delay="74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內文">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5" name="矩形 54"/>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1" name="直線接點 60"/>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內容版面配置區 4"/>
          <p:cNvSpPr>
            <a:spLocks noGrp="1"/>
          </p:cNvSpPr>
          <p:nvPr>
            <p:ph sz="quarter" idx="12"/>
          </p:nvPr>
        </p:nvSpPr>
        <p:spPr>
          <a:xfrm>
            <a:off x="539626" y="1729469"/>
            <a:ext cx="7560766" cy="576064"/>
          </a:xfrm>
        </p:spPr>
        <p:txBody>
          <a:bodyPr>
            <a:noAutofit/>
          </a:bodyPr>
          <a:lstStyle>
            <a:lvl1pPr marL="0" indent="0">
              <a:buFontTx/>
              <a:buNone/>
              <a:defRPr sz="3200" b="1">
                <a:solidFill>
                  <a:srgbClr val="3C5A99"/>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1" name="內容版面配置區 4"/>
          <p:cNvSpPr>
            <a:spLocks noGrp="1"/>
          </p:cNvSpPr>
          <p:nvPr>
            <p:ph sz="quarter" idx="13"/>
          </p:nvPr>
        </p:nvSpPr>
        <p:spPr>
          <a:xfrm>
            <a:off x="539626" y="2355726"/>
            <a:ext cx="7920806" cy="2448272"/>
          </a:xfrm>
        </p:spPr>
        <p:txBody>
          <a:bodyPr>
            <a:normAutofit/>
          </a:bodyPr>
          <a:lstStyle>
            <a:lvl1pPr marL="0" indent="0">
              <a:buFontTx/>
              <a:buNone/>
              <a:defRPr sz="2800" spc="120" baseline="0">
                <a:solidFill>
                  <a:schemeClr val="tx1"/>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2" name="文字方塊 31"/>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3" name="群組 32"/>
          <p:cNvGrpSpPr/>
          <p:nvPr userDrawn="1"/>
        </p:nvGrpSpPr>
        <p:grpSpPr>
          <a:xfrm>
            <a:off x="7020272" y="339502"/>
            <a:ext cx="360040" cy="360040"/>
            <a:chOff x="6444208" y="411510"/>
            <a:chExt cx="432048" cy="432048"/>
          </a:xfrm>
        </p:grpSpPr>
        <p:sp>
          <p:nvSpPr>
            <p:cNvPr id="34" name="橢圓 33"/>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5" name="圖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48" name="群組 47"/>
          <p:cNvGrpSpPr/>
          <p:nvPr userDrawn="1"/>
        </p:nvGrpSpPr>
        <p:grpSpPr>
          <a:xfrm>
            <a:off x="539552" y="954428"/>
            <a:ext cx="648005" cy="648006"/>
            <a:chOff x="755576" y="1131590"/>
            <a:chExt cx="647998" cy="647998"/>
          </a:xfrm>
          <a:solidFill>
            <a:srgbClr val="FFFF00"/>
          </a:solidFill>
        </p:grpSpPr>
        <p:sp>
          <p:nvSpPr>
            <p:cNvPr id="49" name="橢圓 48"/>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50" name="圖片 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345280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圖解三秒教">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rgbClr val="FF4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5" name="矩形 54"/>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1" name="直線接點 60"/>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內容版面配置區 4"/>
          <p:cNvSpPr>
            <a:spLocks noGrp="1"/>
          </p:cNvSpPr>
          <p:nvPr>
            <p:ph sz="quarter" idx="12"/>
          </p:nvPr>
        </p:nvSpPr>
        <p:spPr>
          <a:xfrm>
            <a:off x="539626" y="1729469"/>
            <a:ext cx="7560766" cy="576064"/>
          </a:xfrm>
        </p:spPr>
        <p:txBody>
          <a:bodyPr>
            <a:noAutofit/>
          </a:bodyPr>
          <a:lstStyle>
            <a:lvl1pPr marL="0" indent="0">
              <a:buFontTx/>
              <a:buNone/>
              <a:defRPr sz="3200" b="1">
                <a:solidFill>
                  <a:srgbClr val="3C5A99"/>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1" name="內容版面配置區 4"/>
          <p:cNvSpPr>
            <a:spLocks noGrp="1"/>
          </p:cNvSpPr>
          <p:nvPr>
            <p:ph sz="quarter" idx="13"/>
          </p:nvPr>
        </p:nvSpPr>
        <p:spPr>
          <a:xfrm>
            <a:off x="539626" y="2355726"/>
            <a:ext cx="7920806" cy="2448272"/>
          </a:xfrm>
        </p:spPr>
        <p:txBody>
          <a:bodyPr>
            <a:normAutofit/>
          </a:bodyPr>
          <a:lstStyle>
            <a:lvl1pPr marL="0" indent="0">
              <a:buFontTx/>
              <a:buNone/>
              <a:defRPr sz="2800" spc="120" baseline="0">
                <a:solidFill>
                  <a:schemeClr val="tx1"/>
                </a:solidFill>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2" name="文字方塊 31"/>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33" name="群組 32"/>
          <p:cNvGrpSpPr/>
          <p:nvPr userDrawn="1"/>
        </p:nvGrpSpPr>
        <p:grpSpPr>
          <a:xfrm>
            <a:off x="7020272" y="339502"/>
            <a:ext cx="360040" cy="360040"/>
            <a:chOff x="6444208" y="411510"/>
            <a:chExt cx="432048" cy="432048"/>
          </a:xfrm>
        </p:grpSpPr>
        <p:sp>
          <p:nvSpPr>
            <p:cNvPr id="34" name="橢圓 33"/>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5" name="圖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48" name="群組 47"/>
          <p:cNvGrpSpPr/>
          <p:nvPr userDrawn="1"/>
        </p:nvGrpSpPr>
        <p:grpSpPr>
          <a:xfrm>
            <a:off x="539552" y="954428"/>
            <a:ext cx="648005" cy="648006"/>
            <a:chOff x="755576" y="1131590"/>
            <a:chExt cx="647998" cy="647998"/>
          </a:xfrm>
          <a:solidFill>
            <a:srgbClr val="FFFF00"/>
          </a:solidFill>
        </p:grpSpPr>
        <p:sp>
          <p:nvSpPr>
            <p:cNvPr id="49" name="橢圓 48"/>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50" name="圖片 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pic>
        <p:nvPicPr>
          <p:cNvPr id="2" name="圖片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23728" y="987574"/>
            <a:ext cx="648072" cy="710992"/>
          </a:xfrm>
          <a:prstGeom prst="rect">
            <a:avLst/>
          </a:prstGeom>
        </p:spPr>
      </p:pic>
    </p:spTree>
    <p:extLst>
      <p:ext uri="{BB962C8B-B14F-4D97-AF65-F5344CB8AC3E}">
        <p14:creationId xmlns:p14="http://schemas.microsoft.com/office/powerpoint/2010/main" val="393498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案例探討">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5" name="矩形 54"/>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56"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57" name="群組 56"/>
          <p:cNvGrpSpPr/>
          <p:nvPr userDrawn="1"/>
        </p:nvGrpSpPr>
        <p:grpSpPr>
          <a:xfrm>
            <a:off x="6444208" y="349200"/>
            <a:ext cx="360040" cy="360040"/>
            <a:chOff x="9900592" y="1158744"/>
            <a:chExt cx="504056" cy="504056"/>
          </a:xfrm>
        </p:grpSpPr>
        <p:sp>
          <p:nvSpPr>
            <p:cNvPr id="58" name="矩形 57"/>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9" name="群組 58"/>
            <p:cNvGrpSpPr/>
            <p:nvPr/>
          </p:nvGrpSpPr>
          <p:grpSpPr>
            <a:xfrm>
              <a:off x="10014803" y="1231733"/>
              <a:ext cx="288106" cy="288106"/>
              <a:chOff x="9900592" y="2139702"/>
              <a:chExt cx="432048" cy="432048"/>
            </a:xfrm>
          </p:grpSpPr>
          <p:sp>
            <p:nvSpPr>
              <p:cNvPr id="60" name="橢圓 59"/>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1" name="直線接點 60"/>
              <p:cNvCxnSpPr>
                <a:stCxn id="60"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內容版面配置區 4"/>
          <p:cNvSpPr>
            <a:spLocks noGrp="1"/>
          </p:cNvSpPr>
          <p:nvPr>
            <p:ph sz="quarter" idx="12"/>
          </p:nvPr>
        </p:nvSpPr>
        <p:spPr>
          <a:xfrm>
            <a:off x="539626" y="2139702"/>
            <a:ext cx="7848798" cy="2601319"/>
          </a:xfrm>
        </p:spPr>
        <p:txBody>
          <a:bodyPr>
            <a:normAutofit/>
          </a:bodyPr>
          <a:lstStyle>
            <a:lvl1pPr marL="0" indent="0">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32" name="文字方塊 31"/>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pic>
        <p:nvPicPr>
          <p:cNvPr id="102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5536" y="1573659"/>
            <a:ext cx="21209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 name="群組 32"/>
          <p:cNvGrpSpPr/>
          <p:nvPr userDrawn="1"/>
        </p:nvGrpSpPr>
        <p:grpSpPr>
          <a:xfrm>
            <a:off x="7020272" y="339502"/>
            <a:ext cx="360040" cy="360040"/>
            <a:chOff x="6444208" y="411510"/>
            <a:chExt cx="432048" cy="432048"/>
          </a:xfrm>
        </p:grpSpPr>
        <p:sp>
          <p:nvSpPr>
            <p:cNvPr id="34" name="橢圓 33"/>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5" name="圖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36" name="群組 35"/>
          <p:cNvGrpSpPr/>
          <p:nvPr userDrawn="1"/>
        </p:nvGrpSpPr>
        <p:grpSpPr>
          <a:xfrm>
            <a:off x="539552" y="954428"/>
            <a:ext cx="648005" cy="648006"/>
            <a:chOff x="755576" y="1131590"/>
            <a:chExt cx="647998" cy="647998"/>
          </a:xfrm>
          <a:solidFill>
            <a:srgbClr val="FFFF00"/>
          </a:solidFill>
        </p:grpSpPr>
        <p:sp>
          <p:nvSpPr>
            <p:cNvPr id="37" name="橢圓 36"/>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38" name="圖片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378421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5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影音分享站">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55" name="群組 54"/>
          <p:cNvGrpSpPr/>
          <p:nvPr userDrawn="1"/>
        </p:nvGrpSpPr>
        <p:grpSpPr>
          <a:xfrm>
            <a:off x="323528" y="2571750"/>
            <a:ext cx="8280920" cy="1584176"/>
            <a:chOff x="323528" y="2571750"/>
            <a:chExt cx="8280920" cy="1584176"/>
          </a:xfrm>
        </p:grpSpPr>
        <p:sp>
          <p:nvSpPr>
            <p:cNvPr id="56" name="矩形 55"/>
            <p:cNvSpPr/>
            <p:nvPr/>
          </p:nvSpPr>
          <p:spPr>
            <a:xfrm>
              <a:off x="323528" y="2571750"/>
              <a:ext cx="8280920" cy="158417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矩形 60"/>
            <p:cNvSpPr/>
            <p:nvPr/>
          </p:nvSpPr>
          <p:spPr>
            <a:xfrm>
              <a:off x="1275440" y="3921892"/>
              <a:ext cx="616453" cy="93385"/>
            </a:xfrm>
            <a:prstGeom prst="rect">
              <a:avLst/>
            </a:prstGeom>
          </p:spPr>
          <p:txBody>
            <a:bodyPr wrap="none">
              <a:spAutoFit/>
            </a:bodyPr>
            <a:lstStyle/>
            <a:p>
              <a:r>
                <a:rPr lang="zh-TW" altLang="en-US" sz="800" dirty="0">
                  <a:solidFill>
                    <a:schemeClr val="bg1"/>
                  </a:solidFill>
                  <a:latin typeface="微軟正黑體" panose="020B0604030504040204" pitchFamily="34" charset="-120"/>
                  <a:ea typeface="微軟正黑體" panose="020B0604030504040204" pitchFamily="34" charset="-120"/>
                </a:rPr>
                <a:t>圖源：</a:t>
              </a:r>
              <a:r>
                <a:rPr lang="en-US" altLang="zh-TW" sz="800" dirty="0">
                  <a:solidFill>
                    <a:schemeClr val="bg1"/>
                  </a:solidFill>
                  <a:latin typeface="微軟正黑體" panose="020B0604030504040204" pitchFamily="34" charset="-120"/>
                  <a:ea typeface="微軟正黑體" panose="020B0604030504040204" pitchFamily="34" charset="-120"/>
                </a:rPr>
                <a:t>https://join.gov.tw/</a:t>
              </a:r>
              <a:endParaRPr lang="zh-TW" altLang="en-US" sz="800" dirty="0">
                <a:solidFill>
                  <a:schemeClr val="bg1"/>
                </a:solidFill>
                <a:latin typeface="微軟正黑體" panose="020B0604030504040204" pitchFamily="34" charset="-120"/>
                <a:ea typeface="微軟正黑體" panose="020B0604030504040204" pitchFamily="34" charset="-120"/>
              </a:endParaRPr>
            </a:p>
          </p:txBody>
        </p:sp>
        <p:sp>
          <p:nvSpPr>
            <p:cNvPr id="58" name="文字方塊 57"/>
            <p:cNvSpPr txBox="1"/>
            <p:nvPr/>
          </p:nvSpPr>
          <p:spPr>
            <a:xfrm>
              <a:off x="2987824" y="3003798"/>
              <a:ext cx="5256584" cy="523220"/>
            </a:xfrm>
            <a:prstGeom prst="rect">
              <a:avLst/>
            </a:prstGeom>
            <a:noFill/>
          </p:spPr>
          <p:txBody>
            <a:bodyPr wrap="square" rtlCol="0">
              <a:spAutoFit/>
            </a:bodyPr>
            <a:lstStyle/>
            <a:p>
              <a:endParaRPr lang="zh-TW" altLang="en-US" sz="2800" dirty="0"/>
            </a:p>
          </p:txBody>
        </p:sp>
        <p:sp>
          <p:nvSpPr>
            <p:cNvPr id="59" name="文字方塊 58"/>
            <p:cNvSpPr txBox="1"/>
            <p:nvPr/>
          </p:nvSpPr>
          <p:spPr>
            <a:xfrm>
              <a:off x="3203848" y="2634466"/>
              <a:ext cx="5256584" cy="369332"/>
            </a:xfrm>
            <a:prstGeom prst="rect">
              <a:avLst/>
            </a:prstGeom>
            <a:noFill/>
          </p:spPr>
          <p:txBody>
            <a:bodyPr wrap="square" rtlCol="0">
              <a:spAutoFit/>
            </a:bodyPr>
            <a:lstStyle/>
            <a:p>
              <a:r>
                <a:rPr lang="en-US" altLang="zh-TW" b="1" spc="300" dirty="0" err="1">
                  <a:solidFill>
                    <a:srgbClr val="565D6C"/>
                  </a:solidFill>
                  <a:latin typeface="微軟正黑體" panose="020B0604030504040204" pitchFamily="34" charset="-120"/>
                  <a:ea typeface="微軟正黑體" panose="020B0604030504040204" pitchFamily="34" charset="-120"/>
                </a:rPr>
                <a:t>Youtube</a:t>
              </a:r>
              <a:endParaRPr lang="zh-TW" altLang="en-US" dirty="0">
                <a:solidFill>
                  <a:srgbClr val="565D6C"/>
                </a:solidFill>
              </a:endParaRPr>
            </a:p>
          </p:txBody>
        </p:sp>
      </p:grpSp>
      <p:sp>
        <p:nvSpPr>
          <p:cNvPr id="62" name="文字方塊 61"/>
          <p:cNvSpPr txBox="1"/>
          <p:nvPr userDrawn="1"/>
        </p:nvSpPr>
        <p:spPr>
          <a:xfrm>
            <a:off x="539552" y="1761659"/>
            <a:ext cx="5472608" cy="954107"/>
          </a:xfrm>
          <a:prstGeom prst="rect">
            <a:avLst/>
          </a:prstGeom>
          <a:noFill/>
        </p:spPr>
        <p:txBody>
          <a:bodyPr wrap="square" rtlCol="0">
            <a:spAutoFit/>
          </a:bodyPr>
          <a:lstStyle/>
          <a:p>
            <a:r>
              <a:rPr lang="zh-TW" altLang="en-US" sz="2800" b="1" dirty="0">
                <a:solidFill>
                  <a:srgbClr val="256EFF"/>
                </a:solidFill>
                <a:latin typeface="微軟正黑體" panose="020B0604030504040204" pitchFamily="34" charset="-120"/>
                <a:ea typeface="微軟正黑體" panose="020B0604030504040204" pitchFamily="34" charset="-120"/>
              </a:rPr>
              <a:t>影音分享站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a:p>
            <a:r>
              <a:rPr lang="zh-TW" altLang="en-US" sz="2800" b="1" dirty="0">
                <a:solidFill>
                  <a:srgbClr val="256EFF"/>
                </a:solidFill>
                <a:latin typeface="微軟正黑體" panose="020B0604030504040204" pitchFamily="34" charset="-120"/>
                <a:ea typeface="微軟正黑體" panose="020B0604030504040204" pitchFamily="34" charset="-120"/>
              </a:rPr>
              <a:t>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p:txBody>
      </p:sp>
      <p:sp>
        <p:nvSpPr>
          <p:cNvPr id="3" name="圖片版面配置區 2"/>
          <p:cNvSpPr>
            <a:spLocks noGrp="1"/>
          </p:cNvSpPr>
          <p:nvPr>
            <p:ph type="pic" sz="quarter" idx="11"/>
          </p:nvPr>
        </p:nvSpPr>
        <p:spPr>
          <a:xfrm>
            <a:off x="323528" y="2571750"/>
            <a:ext cx="2519363" cy="1584176"/>
          </a:xfrm>
        </p:spPr>
        <p:txBody>
          <a:bodyPr/>
          <a:lstStyle/>
          <a:p>
            <a:endParaRPr lang="zh-TW" altLang="en-US"/>
          </a:p>
        </p:txBody>
      </p:sp>
      <p:sp>
        <p:nvSpPr>
          <p:cNvPr id="5" name="文字版面配置區 4"/>
          <p:cNvSpPr>
            <a:spLocks noGrp="1"/>
          </p:cNvSpPr>
          <p:nvPr>
            <p:ph type="body" sz="quarter" idx="12"/>
          </p:nvPr>
        </p:nvSpPr>
        <p:spPr>
          <a:xfrm>
            <a:off x="3276625" y="3076575"/>
            <a:ext cx="4103687" cy="647700"/>
          </a:xfrm>
        </p:spPr>
        <p:txBody>
          <a:bodyPr>
            <a:noAutofit/>
          </a:bodyPr>
          <a:lstStyle>
            <a:lvl1pPr marL="0" indent="0">
              <a:buNone/>
              <a:defRPr sz="2800">
                <a:latin typeface="微軟正黑體" panose="020B0604030504040204" pitchFamily="34" charset="-120"/>
                <a:ea typeface="微軟正黑體" panose="020B0604030504040204" pitchFamily="34" charset="-120"/>
              </a:defRPr>
            </a:lvl1pPr>
            <a:lvl2pPr>
              <a:defRPr sz="2800">
                <a:latin typeface="微軟正黑體" panose="020B0604030504040204" pitchFamily="34" charset="-120"/>
                <a:ea typeface="微軟正黑體" panose="020B0604030504040204" pitchFamily="34" charset="-120"/>
              </a:defRPr>
            </a:lvl2pPr>
            <a:lvl3pPr>
              <a:defRPr sz="2800">
                <a:latin typeface="微軟正黑體" panose="020B0604030504040204" pitchFamily="34" charset="-120"/>
                <a:ea typeface="微軟正黑體" panose="020B0604030504040204" pitchFamily="34" charset="-120"/>
              </a:defRPr>
            </a:lvl3pPr>
            <a:lvl4pPr>
              <a:defRPr sz="2800">
                <a:latin typeface="微軟正黑體" panose="020B0604030504040204" pitchFamily="34" charset="-120"/>
                <a:ea typeface="微軟正黑體" panose="020B0604030504040204" pitchFamily="34" charset="-120"/>
              </a:defRPr>
            </a:lvl4pPr>
            <a:lvl5pPr>
              <a:defRPr sz="2800">
                <a:latin typeface="微軟正黑體" panose="020B0604030504040204" pitchFamily="34" charset="-120"/>
                <a:ea typeface="微軟正黑體" panose="020B0604030504040204" pitchFamily="34" charset="-120"/>
              </a:defRPr>
            </a:lvl5pPr>
          </a:lstStyle>
          <a:p>
            <a:pPr lvl="0"/>
            <a:endParaRPr lang="zh-TW" altLang="en-US" dirty="0"/>
          </a:p>
        </p:txBody>
      </p:sp>
      <p:sp>
        <p:nvSpPr>
          <p:cNvPr id="57" name="矩形 56"/>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60"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63" name="群組 62"/>
          <p:cNvGrpSpPr/>
          <p:nvPr userDrawn="1"/>
        </p:nvGrpSpPr>
        <p:grpSpPr>
          <a:xfrm>
            <a:off x="6444208" y="349200"/>
            <a:ext cx="360040" cy="360040"/>
            <a:chOff x="9900592" y="1158744"/>
            <a:chExt cx="504056" cy="504056"/>
          </a:xfrm>
        </p:grpSpPr>
        <p:sp>
          <p:nvSpPr>
            <p:cNvPr id="64" name="矩形 63"/>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5" name="群組 64"/>
            <p:cNvGrpSpPr/>
            <p:nvPr/>
          </p:nvGrpSpPr>
          <p:grpSpPr>
            <a:xfrm>
              <a:off x="10014803" y="1231733"/>
              <a:ext cx="288106" cy="288106"/>
              <a:chOff x="9900592" y="2139702"/>
              <a:chExt cx="432048" cy="432048"/>
            </a:xfrm>
          </p:grpSpPr>
          <p:sp>
            <p:nvSpPr>
              <p:cNvPr id="66" name="橢圓 65"/>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7" name="直線接點 66"/>
              <p:cNvCxnSpPr>
                <a:stCxn id="66"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8"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文字方塊 43"/>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grpSp>
        <p:nvGrpSpPr>
          <p:cNvPr id="41" name="群組 40"/>
          <p:cNvGrpSpPr/>
          <p:nvPr userDrawn="1"/>
        </p:nvGrpSpPr>
        <p:grpSpPr>
          <a:xfrm>
            <a:off x="7020272" y="339502"/>
            <a:ext cx="360040" cy="360040"/>
            <a:chOff x="6444208" y="411510"/>
            <a:chExt cx="432048" cy="432048"/>
          </a:xfrm>
        </p:grpSpPr>
        <p:sp>
          <p:nvSpPr>
            <p:cNvPr id="42" name="橢圓 41"/>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43" name="圖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69" name="群組 68"/>
          <p:cNvGrpSpPr/>
          <p:nvPr userDrawn="1"/>
        </p:nvGrpSpPr>
        <p:grpSpPr>
          <a:xfrm>
            <a:off x="539552" y="954428"/>
            <a:ext cx="648005" cy="648006"/>
            <a:chOff x="755576" y="1131590"/>
            <a:chExt cx="647998" cy="647998"/>
          </a:xfrm>
          <a:solidFill>
            <a:srgbClr val="FFFF00"/>
          </a:solidFill>
        </p:grpSpPr>
        <p:sp>
          <p:nvSpPr>
            <p:cNvPr id="70" name="橢圓 69"/>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71" name="圖片 7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21329754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影音分享站">
    <p:spTree>
      <p:nvGrpSpPr>
        <p:cNvPr id="1" name=""/>
        <p:cNvGrpSpPr/>
        <p:nvPr/>
      </p:nvGrpSpPr>
      <p:grpSpPr>
        <a:xfrm>
          <a:off x="0" y="0"/>
          <a:ext cx="0" cy="0"/>
          <a:chOff x="0" y="0"/>
          <a:chExt cx="0" cy="0"/>
        </a:xfrm>
      </p:grpSpPr>
      <p:sp>
        <p:nvSpPr>
          <p:cNvPr id="45" name="矩形 44"/>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0" name="圓角矩形 19"/>
          <p:cNvSpPr/>
          <p:nvPr userDrawn="1"/>
        </p:nvSpPr>
        <p:spPr>
          <a:xfrm>
            <a:off x="0" y="11430"/>
            <a:ext cx="9144000" cy="5132070"/>
          </a:xfrm>
          <a:prstGeom prst="round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21" name="群組 20"/>
          <p:cNvGrpSpPr/>
          <p:nvPr userDrawn="1"/>
        </p:nvGrpSpPr>
        <p:grpSpPr>
          <a:xfrm>
            <a:off x="8676456" y="2355726"/>
            <a:ext cx="432048" cy="432048"/>
            <a:chOff x="5436096" y="2427734"/>
            <a:chExt cx="432048" cy="432048"/>
          </a:xfrm>
        </p:grpSpPr>
        <p:sp>
          <p:nvSpPr>
            <p:cNvPr id="22" name="橢圓 21"/>
            <p:cNvSpPr/>
            <p:nvPr/>
          </p:nvSpPr>
          <p:spPr>
            <a:xfrm>
              <a:off x="5436096" y="2427734"/>
              <a:ext cx="432048" cy="432048"/>
            </a:xfrm>
            <a:prstGeom prst="ellipse">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矩形 22"/>
            <p:cNvSpPr/>
            <p:nvPr/>
          </p:nvSpPr>
          <p:spPr>
            <a:xfrm>
              <a:off x="5567710" y="2571750"/>
              <a:ext cx="156418" cy="128278"/>
            </a:xfrm>
            <a:prstGeom prst="rect">
              <a:avLst/>
            </a:prstGeom>
            <a:solidFill>
              <a:schemeClr val="bg1">
                <a:lumMod val="65000"/>
              </a:schemeClr>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24" name="圓角矩形 23"/>
          <p:cNvSpPr>
            <a:spLocks/>
          </p:cNvSpPr>
          <p:nvPr userDrawn="1"/>
        </p:nvSpPr>
        <p:spPr>
          <a:xfrm>
            <a:off x="323528" y="195486"/>
            <a:ext cx="8280920" cy="47525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25" name="Picture 5"/>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86125"/>
          <a:stretch/>
        </p:blipFill>
        <p:spPr bwMode="auto">
          <a:xfrm>
            <a:off x="324000" y="195486"/>
            <a:ext cx="8285163" cy="649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文字方塊 45"/>
          <p:cNvSpPr txBox="1"/>
          <p:nvPr userDrawn="1"/>
        </p:nvSpPr>
        <p:spPr>
          <a:xfrm>
            <a:off x="1115616" y="1017144"/>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47" name="文字方塊 46"/>
          <p:cNvSpPr txBox="1"/>
          <p:nvPr userDrawn="1"/>
        </p:nvSpPr>
        <p:spPr>
          <a:xfrm>
            <a:off x="1187624" y="1327869"/>
            <a:ext cx="648072" cy="307777"/>
          </a:xfrm>
          <a:prstGeom prst="rect">
            <a:avLst/>
          </a:prstGeom>
          <a:noFill/>
        </p:spPr>
        <p:txBody>
          <a:bodyPr wrap="square" rtlCol="0">
            <a:spAutoFit/>
          </a:bodyPr>
          <a:lstStyle/>
          <a:p>
            <a:r>
              <a:rPr lang="en-US" altLang="zh-TW" sz="1400" dirty="0">
                <a:solidFill>
                  <a:prstClr val="black"/>
                </a:solidFill>
                <a:latin typeface="新細明體"/>
              </a:rPr>
              <a:t>5</a:t>
            </a:r>
            <a:r>
              <a:rPr lang="zh-TW" altLang="en-US" sz="1400" dirty="0">
                <a:solidFill>
                  <a:prstClr val="black"/>
                </a:solidFill>
                <a:latin typeface="新細明體"/>
              </a:rPr>
              <a:t>分鐘</a:t>
            </a:r>
          </a:p>
        </p:txBody>
      </p:sp>
      <p:pic>
        <p:nvPicPr>
          <p:cNvPr id="51" name="圖片 50"/>
          <p:cNvPicPr>
            <a:picLocks noChangeAspect="1"/>
          </p:cNvPicPr>
          <p:nvPr userDrawn="1"/>
        </p:nvPicPr>
        <p:blipFill rotWithShape="1">
          <a:blip r:embed="rId3" cstate="print">
            <a:grayscl/>
            <a:extLst>
              <a:ext uri="{28A0092B-C50C-407E-A947-70E740481C1C}">
                <a14:useLocalDpi xmlns:a14="http://schemas.microsoft.com/office/drawing/2010/main" val="0"/>
              </a:ext>
            </a:extLst>
          </a:blip>
          <a:srcRect l="4834" t="22167" r="63121" b="31433"/>
          <a:stretch/>
        </p:blipFill>
        <p:spPr>
          <a:xfrm>
            <a:off x="1763688" y="1371094"/>
            <a:ext cx="288031" cy="231332"/>
          </a:xfrm>
          <a:prstGeom prst="rect">
            <a:avLst/>
          </a:prstGeom>
        </p:spPr>
      </p:pic>
      <p:sp>
        <p:nvSpPr>
          <p:cNvPr id="52" name="橢圓 51"/>
          <p:cNvSpPr/>
          <p:nvPr userDrawn="1"/>
        </p:nvSpPr>
        <p:spPr>
          <a:xfrm>
            <a:off x="8100392"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3" name="橢圓 52"/>
          <p:cNvSpPr/>
          <p:nvPr userDrawn="1"/>
        </p:nvSpPr>
        <p:spPr>
          <a:xfrm>
            <a:off x="8244334"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4" name="橢圓 53"/>
          <p:cNvSpPr/>
          <p:nvPr userDrawn="1"/>
        </p:nvSpPr>
        <p:spPr>
          <a:xfrm>
            <a:off x="7956376" y="1204714"/>
            <a:ext cx="144016" cy="143272"/>
          </a:xfrm>
          <a:prstGeom prst="ellipse">
            <a:avLst/>
          </a:prstGeom>
          <a:solidFill>
            <a:srgbClr val="7F7F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62" name="文字方塊 61"/>
          <p:cNvSpPr txBox="1"/>
          <p:nvPr userDrawn="1"/>
        </p:nvSpPr>
        <p:spPr>
          <a:xfrm>
            <a:off x="539552" y="1761659"/>
            <a:ext cx="5472608" cy="954107"/>
          </a:xfrm>
          <a:prstGeom prst="rect">
            <a:avLst/>
          </a:prstGeom>
          <a:noFill/>
        </p:spPr>
        <p:txBody>
          <a:bodyPr wrap="square" rtlCol="0">
            <a:spAutoFit/>
          </a:bodyPr>
          <a:lstStyle/>
          <a:p>
            <a:r>
              <a:rPr lang="zh-TW" altLang="en-US" sz="2800" b="1" dirty="0">
                <a:solidFill>
                  <a:srgbClr val="256EFF"/>
                </a:solidFill>
                <a:latin typeface="微軟正黑體" panose="020B0604030504040204" pitchFamily="34" charset="-120"/>
                <a:ea typeface="微軟正黑體" panose="020B0604030504040204" pitchFamily="34" charset="-120"/>
              </a:rPr>
              <a:t>影音分享站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a:p>
            <a:r>
              <a:rPr lang="zh-TW" altLang="en-US" sz="2800" b="1" dirty="0">
                <a:solidFill>
                  <a:srgbClr val="256EFF"/>
                </a:solidFill>
                <a:latin typeface="微軟正黑體" panose="020B0604030504040204" pitchFamily="34" charset="-120"/>
                <a:ea typeface="微軟正黑體" panose="020B0604030504040204" pitchFamily="34" charset="-120"/>
              </a:rPr>
              <a:t>　</a:t>
            </a:r>
            <a:endParaRPr lang="en-US" altLang="zh-TW" sz="2800" b="1" spc="300" dirty="0">
              <a:solidFill>
                <a:srgbClr val="256EFF"/>
              </a:solidFill>
              <a:latin typeface="微軟正黑體" panose="020B0604030504040204" pitchFamily="34" charset="-120"/>
              <a:ea typeface="微軟正黑體" panose="020B0604030504040204" pitchFamily="34" charset="-120"/>
            </a:endParaRPr>
          </a:p>
        </p:txBody>
      </p:sp>
      <p:sp>
        <p:nvSpPr>
          <p:cNvPr id="57" name="矩形 56"/>
          <p:cNvSpPr/>
          <p:nvPr userDrawn="1"/>
        </p:nvSpPr>
        <p:spPr>
          <a:xfrm>
            <a:off x="1259633" y="347700"/>
            <a:ext cx="5544615"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endParaRPr>
          </a:p>
        </p:txBody>
      </p:sp>
      <p:sp>
        <p:nvSpPr>
          <p:cNvPr id="60" name="文字版面配置區 21"/>
          <p:cNvSpPr>
            <a:spLocks noGrp="1"/>
          </p:cNvSpPr>
          <p:nvPr>
            <p:ph type="body" sz="quarter" idx="10"/>
          </p:nvPr>
        </p:nvSpPr>
        <p:spPr>
          <a:xfrm>
            <a:off x="1258863" y="331200"/>
            <a:ext cx="5113337" cy="368341"/>
          </a:xfrm>
        </p:spPr>
        <p:txBody>
          <a:bodyPr anchor="ctr">
            <a:noAutofit/>
          </a:bodyPr>
          <a:lstStyle>
            <a:lvl1pPr marL="0" indent="0">
              <a:buFontTx/>
              <a:buNone/>
              <a:defRPr sz="1600">
                <a:latin typeface="微軟正黑體" panose="020B0604030504040204" pitchFamily="34" charset="-120"/>
                <a:ea typeface="微軟正黑體" panose="020B0604030504040204" pitchFamily="34" charset="-120"/>
              </a:defRPr>
            </a:lvl1pPr>
            <a:lvl2pPr marL="457200" indent="0">
              <a:buFontTx/>
              <a:buNone/>
              <a:defRPr sz="1600">
                <a:latin typeface="微軟正黑體" panose="020B0604030504040204" pitchFamily="34" charset="-120"/>
                <a:ea typeface="微軟正黑體" panose="020B0604030504040204" pitchFamily="34" charset="-120"/>
              </a:defRPr>
            </a:lvl2pPr>
            <a:lvl3pPr marL="914400" indent="0">
              <a:buFontTx/>
              <a:buNone/>
              <a:defRPr sz="1600">
                <a:latin typeface="微軟正黑體" panose="020B0604030504040204" pitchFamily="34" charset="-120"/>
                <a:ea typeface="微軟正黑體" panose="020B0604030504040204" pitchFamily="34" charset="-120"/>
              </a:defRPr>
            </a:lvl3pPr>
            <a:lvl4pPr marL="1371600" indent="0">
              <a:buFontTx/>
              <a:buNone/>
              <a:defRPr sz="1600">
                <a:latin typeface="微軟正黑體" panose="020B0604030504040204" pitchFamily="34" charset="-120"/>
                <a:ea typeface="微軟正黑體" panose="020B0604030504040204" pitchFamily="34" charset="-120"/>
              </a:defRPr>
            </a:lvl4pPr>
            <a:lvl5pPr marL="1828800" indent="0">
              <a:buFontTx/>
              <a:buNone/>
              <a:defRPr sz="16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63" name="群組 62"/>
          <p:cNvGrpSpPr/>
          <p:nvPr userDrawn="1"/>
        </p:nvGrpSpPr>
        <p:grpSpPr>
          <a:xfrm>
            <a:off x="6444208" y="349200"/>
            <a:ext cx="360040" cy="360040"/>
            <a:chOff x="9900592" y="1158744"/>
            <a:chExt cx="504056" cy="504056"/>
          </a:xfrm>
        </p:grpSpPr>
        <p:sp>
          <p:nvSpPr>
            <p:cNvPr id="64" name="矩形 63"/>
            <p:cNvSpPr/>
            <p:nvPr/>
          </p:nvSpPr>
          <p:spPr>
            <a:xfrm>
              <a:off x="9900592" y="1158744"/>
              <a:ext cx="504056" cy="504056"/>
            </a:xfrm>
            <a:prstGeom prst="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5" name="群組 64"/>
            <p:cNvGrpSpPr/>
            <p:nvPr/>
          </p:nvGrpSpPr>
          <p:grpSpPr>
            <a:xfrm>
              <a:off x="10014803" y="1231733"/>
              <a:ext cx="288106" cy="288106"/>
              <a:chOff x="9900592" y="2139702"/>
              <a:chExt cx="432048" cy="432048"/>
            </a:xfrm>
          </p:grpSpPr>
          <p:sp>
            <p:nvSpPr>
              <p:cNvPr id="66" name="橢圓 65"/>
              <p:cNvSpPr/>
              <p:nvPr/>
            </p:nvSpPr>
            <p:spPr>
              <a:xfrm>
                <a:off x="9900592" y="2139702"/>
                <a:ext cx="360040" cy="3600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7" name="直線接點 66"/>
              <p:cNvCxnSpPr>
                <a:stCxn id="66" idx="5"/>
              </p:cNvCxnSpPr>
              <p:nvPr/>
            </p:nvCxnSpPr>
            <p:spPr>
              <a:xfrm>
                <a:off x="10207905" y="2447015"/>
                <a:ext cx="124735" cy="12473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8" name="Picture 5"/>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3568" y="297891"/>
            <a:ext cx="437427" cy="50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文字方塊 43"/>
          <p:cNvSpPr txBox="1"/>
          <p:nvPr userDrawn="1"/>
        </p:nvSpPr>
        <p:spPr>
          <a:xfrm>
            <a:off x="7380312" y="360988"/>
            <a:ext cx="1512168" cy="307777"/>
          </a:xfrm>
          <a:prstGeom prst="rect">
            <a:avLst/>
          </a:prstGeom>
          <a:noFill/>
        </p:spPr>
        <p:txBody>
          <a:bodyPr wrap="square" rtlCol="0">
            <a:spAutoFit/>
          </a:bodyPr>
          <a:lstStyle/>
          <a:p>
            <a:r>
              <a:rPr lang="zh-TW" altLang="en-US" sz="1400" dirty="0">
                <a:solidFill>
                  <a:prstClr val="white"/>
                </a:solidFill>
                <a:latin typeface="微軟正黑體" panose="020B0604030504040204" pitchFamily="34" charset="-120"/>
                <a:ea typeface="微軟正黑體" panose="020B0604030504040204" pitchFamily="34" charset="-120"/>
              </a:rPr>
              <a:t>龍騰公民</a:t>
            </a:r>
          </a:p>
        </p:txBody>
      </p:sp>
      <p:sp>
        <p:nvSpPr>
          <p:cNvPr id="41" name="內容版面配置區 4"/>
          <p:cNvSpPr>
            <a:spLocks noGrp="1"/>
          </p:cNvSpPr>
          <p:nvPr>
            <p:ph sz="quarter" idx="12"/>
          </p:nvPr>
        </p:nvSpPr>
        <p:spPr>
          <a:xfrm>
            <a:off x="539626" y="2139702"/>
            <a:ext cx="7848798" cy="2601319"/>
          </a:xfrm>
        </p:spPr>
        <p:txBody>
          <a:bodyPr>
            <a:normAutofit/>
          </a:bodyPr>
          <a:lstStyle>
            <a:lvl1pPr marL="0" indent="0">
              <a:buFontTx/>
              <a:buNone/>
              <a:defRPr sz="2800" spc="120" baseline="0">
                <a:latin typeface="微軟正黑體" panose="020B0604030504040204" pitchFamily="34" charset="-120"/>
                <a:ea typeface="微軟正黑體" panose="020B0604030504040204" pitchFamily="34" charset="-120"/>
              </a:defRPr>
            </a:lvl1pPr>
            <a:lvl2pPr marL="457200" indent="0">
              <a:buFontTx/>
              <a:buNone/>
              <a:defRPr sz="2800">
                <a:latin typeface="微軟正黑體" panose="020B0604030504040204" pitchFamily="34" charset="-120"/>
                <a:ea typeface="微軟正黑體" panose="020B0604030504040204" pitchFamily="34" charset="-120"/>
              </a:defRPr>
            </a:lvl2pPr>
            <a:lvl3pPr marL="914400" indent="0">
              <a:buFontTx/>
              <a:buNone/>
              <a:defRPr sz="2800">
                <a:latin typeface="微軟正黑體" panose="020B0604030504040204" pitchFamily="34" charset="-120"/>
                <a:ea typeface="微軟正黑體" panose="020B0604030504040204" pitchFamily="34" charset="-120"/>
              </a:defRPr>
            </a:lvl3pPr>
            <a:lvl4pPr marL="1371600" indent="0">
              <a:buFontTx/>
              <a:buNone/>
              <a:defRPr sz="2800">
                <a:latin typeface="微軟正黑體" panose="020B0604030504040204" pitchFamily="34" charset="-120"/>
                <a:ea typeface="微軟正黑體" panose="020B0604030504040204" pitchFamily="34" charset="-120"/>
              </a:defRPr>
            </a:lvl4pPr>
            <a:lvl5pPr marL="1828800" indent="0">
              <a:buFontTx/>
              <a:buNone/>
              <a:defRPr sz="28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32" name="群組 31"/>
          <p:cNvGrpSpPr/>
          <p:nvPr userDrawn="1"/>
        </p:nvGrpSpPr>
        <p:grpSpPr>
          <a:xfrm>
            <a:off x="7020272" y="339502"/>
            <a:ext cx="360040" cy="360040"/>
            <a:chOff x="6444208" y="411510"/>
            <a:chExt cx="432048" cy="432048"/>
          </a:xfrm>
        </p:grpSpPr>
        <p:sp>
          <p:nvSpPr>
            <p:cNvPr id="33" name="橢圓 32"/>
            <p:cNvSpPr/>
            <p:nvPr/>
          </p:nvSpPr>
          <p:spPr>
            <a:xfrm>
              <a:off x="6444208" y="411510"/>
              <a:ext cx="432048" cy="4320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34" name="圖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4208" y="466826"/>
              <a:ext cx="383200" cy="376732"/>
            </a:xfrm>
            <a:prstGeom prst="ellipse">
              <a:avLst/>
            </a:prstGeom>
          </p:spPr>
        </p:pic>
      </p:grpSp>
      <p:grpSp>
        <p:nvGrpSpPr>
          <p:cNvPr id="35" name="群組 34"/>
          <p:cNvGrpSpPr/>
          <p:nvPr userDrawn="1"/>
        </p:nvGrpSpPr>
        <p:grpSpPr>
          <a:xfrm>
            <a:off x="539552" y="954428"/>
            <a:ext cx="648005" cy="648006"/>
            <a:chOff x="755576" y="1131590"/>
            <a:chExt cx="647998" cy="647998"/>
          </a:xfrm>
          <a:solidFill>
            <a:srgbClr val="FFFF00"/>
          </a:solidFill>
        </p:grpSpPr>
        <p:sp>
          <p:nvSpPr>
            <p:cNvPr id="36" name="橢圓 35"/>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37" name="圖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1344916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圖解一點靈">
    <p:spTree>
      <p:nvGrpSpPr>
        <p:cNvPr id="1" name=""/>
        <p:cNvGrpSpPr/>
        <p:nvPr/>
      </p:nvGrpSpPr>
      <p:grpSpPr>
        <a:xfrm>
          <a:off x="0" y="0"/>
          <a:ext cx="0" cy="0"/>
          <a:chOff x="0" y="0"/>
          <a:chExt cx="0" cy="0"/>
        </a:xfrm>
      </p:grpSpPr>
      <p:sp>
        <p:nvSpPr>
          <p:cNvPr id="6" name="矩形 5"/>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userDrawn="1"/>
        </p:nvSpPr>
        <p:spPr>
          <a:xfrm>
            <a:off x="6444208" y="0"/>
            <a:ext cx="269979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p:cNvSpPr txBox="1"/>
          <p:nvPr userDrawn="1"/>
        </p:nvSpPr>
        <p:spPr>
          <a:xfrm>
            <a:off x="7236296" y="483518"/>
            <a:ext cx="1512168" cy="369332"/>
          </a:xfrm>
          <a:prstGeom prst="rect">
            <a:avLst/>
          </a:prstGeom>
          <a:noFill/>
        </p:spPr>
        <p:txBody>
          <a:bodyPr wrap="square" rtlCol="0">
            <a:spAutoFit/>
          </a:bodyPr>
          <a:lstStyle/>
          <a:p>
            <a:r>
              <a:rPr lang="zh-TW" altLang="en-US" b="1" dirty="0">
                <a:solidFill>
                  <a:srgbClr val="005EA4"/>
                </a:solidFill>
                <a:latin typeface="微軟正黑體" panose="020B0604030504040204" pitchFamily="34" charset="-120"/>
                <a:ea typeface="微軟正黑體" panose="020B0604030504040204" pitchFamily="34" charset="-120"/>
              </a:rPr>
              <a:t>公民超人</a:t>
            </a:r>
          </a:p>
        </p:txBody>
      </p:sp>
      <p:sp>
        <p:nvSpPr>
          <p:cNvPr id="18" name="文字方塊 17"/>
          <p:cNvSpPr txBox="1"/>
          <p:nvPr userDrawn="1"/>
        </p:nvSpPr>
        <p:spPr>
          <a:xfrm>
            <a:off x="7308304" y="771550"/>
            <a:ext cx="648072" cy="307777"/>
          </a:xfrm>
          <a:prstGeom prst="rect">
            <a:avLst/>
          </a:prstGeom>
          <a:noFill/>
        </p:spPr>
        <p:txBody>
          <a:bodyPr wrap="square" rtlCol="0">
            <a:spAutoFit/>
          </a:bodyPr>
          <a:lstStyle/>
          <a:p>
            <a:r>
              <a:rPr lang="en-US" altLang="zh-TW" sz="1400" dirty="0">
                <a:latin typeface="+mj-ea"/>
                <a:ea typeface="+mj-ea"/>
              </a:rPr>
              <a:t>5</a:t>
            </a:r>
            <a:r>
              <a:rPr lang="zh-TW" altLang="en-US" sz="1400" dirty="0">
                <a:latin typeface="+mj-ea"/>
                <a:ea typeface="+mj-ea"/>
              </a:rPr>
              <a:t>分鐘</a:t>
            </a:r>
          </a:p>
        </p:txBody>
      </p:sp>
      <p:pic>
        <p:nvPicPr>
          <p:cNvPr id="19" name="圖片 18"/>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l="4834" t="22167" r="63121" b="31433"/>
          <a:stretch/>
        </p:blipFill>
        <p:spPr>
          <a:xfrm>
            <a:off x="7884368" y="814775"/>
            <a:ext cx="288031" cy="231332"/>
          </a:xfrm>
          <a:prstGeom prst="rect">
            <a:avLst/>
          </a:prstGeom>
        </p:spPr>
      </p:pic>
      <p:sp>
        <p:nvSpPr>
          <p:cNvPr id="23" name="文字方塊 22"/>
          <p:cNvSpPr txBox="1"/>
          <p:nvPr userDrawn="1"/>
        </p:nvSpPr>
        <p:spPr>
          <a:xfrm>
            <a:off x="6444208" y="1276350"/>
            <a:ext cx="2627784" cy="1015663"/>
          </a:xfrm>
          <a:prstGeom prst="rect">
            <a:avLst/>
          </a:prstGeom>
          <a:noFill/>
        </p:spPr>
        <p:txBody>
          <a:bodyPr wrap="square" rtlCol="0">
            <a:spAutoFit/>
          </a:bodyPr>
          <a:lstStyle/>
          <a:p>
            <a:r>
              <a:rPr lang="zh-TW" altLang="en-US" sz="3200" b="1" dirty="0">
                <a:solidFill>
                  <a:srgbClr val="FF495C"/>
                </a:solidFill>
                <a:latin typeface="微軟正黑體" panose="020B0604030504040204" pitchFamily="34" charset="-120"/>
                <a:ea typeface="微軟正黑體" panose="020B0604030504040204" pitchFamily="34" charset="-120"/>
              </a:rPr>
              <a:t>圖解一點靈</a:t>
            </a:r>
            <a:endParaRPr lang="en-US" altLang="zh-TW" sz="3200" b="1" dirty="0">
              <a:solidFill>
                <a:srgbClr val="FF495C"/>
              </a:solidFill>
              <a:latin typeface="微軟正黑體" panose="020B0604030504040204" pitchFamily="34" charset="-120"/>
              <a:ea typeface="微軟正黑體" panose="020B0604030504040204" pitchFamily="34" charset="-120"/>
            </a:endParaRPr>
          </a:p>
          <a:p>
            <a:endParaRPr lang="en-US" altLang="zh-TW" sz="2800" dirty="0">
              <a:latin typeface="微軟正黑體" panose="020B0604030504040204" pitchFamily="34" charset="-120"/>
              <a:ea typeface="微軟正黑體" panose="020B0604030504040204" pitchFamily="34" charset="-120"/>
            </a:endParaRPr>
          </a:p>
        </p:txBody>
      </p:sp>
      <p:sp>
        <p:nvSpPr>
          <p:cNvPr id="24" name="圖片版面配置區 2"/>
          <p:cNvSpPr>
            <a:spLocks noGrp="1"/>
          </p:cNvSpPr>
          <p:nvPr>
            <p:ph type="pic" sz="quarter" idx="11"/>
          </p:nvPr>
        </p:nvSpPr>
        <p:spPr>
          <a:xfrm>
            <a:off x="0" y="771550"/>
            <a:ext cx="6444208" cy="3600400"/>
          </a:xfrm>
        </p:spPr>
        <p:txBody>
          <a:bodyPr/>
          <a:lstStyle/>
          <a:p>
            <a:endParaRPr lang="zh-TW" altLang="en-US"/>
          </a:p>
        </p:txBody>
      </p:sp>
      <p:sp>
        <p:nvSpPr>
          <p:cNvPr id="25" name="文字版面配置區 4"/>
          <p:cNvSpPr>
            <a:spLocks noGrp="1"/>
          </p:cNvSpPr>
          <p:nvPr>
            <p:ph type="body" sz="quarter" idx="12"/>
          </p:nvPr>
        </p:nvSpPr>
        <p:spPr>
          <a:xfrm>
            <a:off x="6468171" y="1924050"/>
            <a:ext cx="2559936" cy="647700"/>
          </a:xfrm>
        </p:spPr>
        <p:txBody>
          <a:bodyPr>
            <a:noAutofit/>
          </a:bodyPr>
          <a:lstStyle>
            <a:lvl1pPr marL="0" indent="0">
              <a:buNone/>
              <a:defRPr sz="2800">
                <a:latin typeface="微軟正黑體" panose="020B0604030504040204" pitchFamily="34" charset="-120"/>
                <a:ea typeface="微軟正黑體" panose="020B0604030504040204" pitchFamily="34" charset="-120"/>
              </a:defRPr>
            </a:lvl1pPr>
            <a:lvl2pPr>
              <a:defRPr sz="2800">
                <a:latin typeface="微軟正黑體" panose="020B0604030504040204" pitchFamily="34" charset="-120"/>
                <a:ea typeface="微軟正黑體" panose="020B0604030504040204" pitchFamily="34" charset="-120"/>
              </a:defRPr>
            </a:lvl2pPr>
            <a:lvl3pPr>
              <a:defRPr sz="2800">
                <a:latin typeface="微軟正黑體" panose="020B0604030504040204" pitchFamily="34" charset="-120"/>
                <a:ea typeface="微軟正黑體" panose="020B0604030504040204" pitchFamily="34" charset="-120"/>
              </a:defRPr>
            </a:lvl3pPr>
            <a:lvl4pPr>
              <a:defRPr sz="2800">
                <a:latin typeface="微軟正黑體" panose="020B0604030504040204" pitchFamily="34" charset="-120"/>
                <a:ea typeface="微軟正黑體" panose="020B0604030504040204" pitchFamily="34" charset="-120"/>
              </a:defRPr>
            </a:lvl4pPr>
            <a:lvl5pPr>
              <a:defRPr sz="2800">
                <a:latin typeface="微軟正黑體" panose="020B0604030504040204" pitchFamily="34" charset="-120"/>
                <a:ea typeface="微軟正黑體" panose="020B0604030504040204" pitchFamily="34" charset="-120"/>
              </a:defRPr>
            </a:lvl5pPr>
          </a:lstStyle>
          <a:p>
            <a:pPr lvl="0"/>
            <a:endParaRPr lang="zh-TW" altLang="en-US" dirty="0"/>
          </a:p>
        </p:txBody>
      </p:sp>
      <p:grpSp>
        <p:nvGrpSpPr>
          <p:cNvPr id="16" name="群組 15"/>
          <p:cNvGrpSpPr/>
          <p:nvPr userDrawn="1"/>
        </p:nvGrpSpPr>
        <p:grpSpPr>
          <a:xfrm>
            <a:off x="6660232" y="420802"/>
            <a:ext cx="647998" cy="647998"/>
            <a:chOff x="755576" y="1131590"/>
            <a:chExt cx="647998" cy="647998"/>
          </a:xfrm>
          <a:solidFill>
            <a:srgbClr val="FFFF00"/>
          </a:solidFill>
        </p:grpSpPr>
        <p:sp>
          <p:nvSpPr>
            <p:cNvPr id="17" name="橢圓 16"/>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20" name="圖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102" y="1203598"/>
              <a:ext cx="559500" cy="572822"/>
            </a:xfrm>
            <a:prstGeom prst="ellipse">
              <a:avLst/>
            </a:prstGeom>
            <a:grpFill/>
          </p:spPr>
        </p:pic>
      </p:grpSp>
    </p:spTree>
    <p:extLst>
      <p:ext uri="{BB962C8B-B14F-4D97-AF65-F5344CB8AC3E}">
        <p14:creationId xmlns:p14="http://schemas.microsoft.com/office/powerpoint/2010/main" val="95008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 知識王挑戰">
    <p:spTree>
      <p:nvGrpSpPr>
        <p:cNvPr id="1" name=""/>
        <p:cNvGrpSpPr/>
        <p:nvPr/>
      </p:nvGrpSpPr>
      <p:grpSpPr>
        <a:xfrm>
          <a:off x="0" y="0"/>
          <a:ext cx="0" cy="0"/>
          <a:chOff x="0" y="0"/>
          <a:chExt cx="0" cy="0"/>
        </a:xfrm>
      </p:grpSpPr>
      <p:sp>
        <p:nvSpPr>
          <p:cNvPr id="8" name="矩形 7"/>
          <p:cNvSpPr/>
          <p:nvPr userDrawn="1"/>
        </p:nvSpPr>
        <p:spPr>
          <a:xfrm>
            <a:off x="0" y="-20538"/>
            <a:ext cx="9144000" cy="483518"/>
          </a:xfrm>
          <a:prstGeom prst="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9" name="文字方塊 8"/>
          <p:cNvSpPr txBox="1"/>
          <p:nvPr userDrawn="1"/>
        </p:nvSpPr>
        <p:spPr>
          <a:xfrm>
            <a:off x="684213" y="51470"/>
            <a:ext cx="2447627" cy="369332"/>
          </a:xfrm>
          <a:prstGeom prst="rect">
            <a:avLst/>
          </a:prstGeom>
          <a:noFill/>
        </p:spPr>
        <p:txBody>
          <a:bodyPr wrap="square" rtlCol="0">
            <a:spAutoFit/>
          </a:bodyPr>
          <a:lstStyle/>
          <a:p>
            <a:r>
              <a:rPr lang="zh-TW" altLang="en-US" b="1" dirty="0" smtClean="0">
                <a:solidFill>
                  <a:prstClr val="white"/>
                </a:solidFill>
                <a:latin typeface="微軟正黑體" panose="020B0604030504040204" pitchFamily="34" charset="-120"/>
                <a:ea typeface="微軟正黑體" panose="020B0604030504040204" pitchFamily="34" charset="-120"/>
              </a:rPr>
              <a:t>小試身手</a:t>
            </a:r>
            <a:endParaRPr lang="zh-TW" altLang="en-US" b="1" dirty="0">
              <a:solidFill>
                <a:prstClr val="white"/>
              </a:solidFill>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964622" y="0"/>
            <a:ext cx="414162" cy="414162"/>
          </a:xfrm>
          <a:prstGeom prst="rect">
            <a:avLst/>
          </a:prstGeom>
        </p:spPr>
      </p:pic>
      <p:sp>
        <p:nvSpPr>
          <p:cNvPr id="14" name="橢圓 13"/>
          <p:cNvSpPr/>
          <p:nvPr userDrawn="1"/>
        </p:nvSpPr>
        <p:spPr>
          <a:xfrm>
            <a:off x="8532366"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橢圓 14"/>
          <p:cNvSpPr/>
          <p:nvPr userDrawn="1"/>
        </p:nvSpPr>
        <p:spPr>
          <a:xfrm>
            <a:off x="8676308"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6" name="橢圓 15"/>
          <p:cNvSpPr/>
          <p:nvPr userDrawn="1"/>
        </p:nvSpPr>
        <p:spPr>
          <a:xfrm>
            <a:off x="8388350"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21" name="直線接點 20"/>
          <p:cNvCxnSpPr/>
          <p:nvPr userDrawn="1"/>
        </p:nvCxnSpPr>
        <p:spPr>
          <a:xfrm>
            <a:off x="35496" y="4011910"/>
            <a:ext cx="9108504" cy="0"/>
          </a:xfrm>
          <a:prstGeom prst="line">
            <a:avLst/>
          </a:prstGeom>
          <a:ln w="28575">
            <a:solidFill>
              <a:srgbClr val="F0F0F0"/>
            </a:solidFill>
          </a:ln>
        </p:spPr>
        <p:style>
          <a:lnRef idx="1">
            <a:schemeClr val="accent1"/>
          </a:lnRef>
          <a:fillRef idx="0">
            <a:schemeClr val="accent1"/>
          </a:fillRef>
          <a:effectRef idx="0">
            <a:schemeClr val="accent1"/>
          </a:effectRef>
          <a:fontRef idx="minor">
            <a:schemeClr val="tx1"/>
          </a:fontRef>
        </p:style>
      </p:cxnSp>
      <p:sp>
        <p:nvSpPr>
          <p:cNvPr id="22" name="文字方塊 21"/>
          <p:cNvSpPr txBox="1"/>
          <p:nvPr userDrawn="1"/>
        </p:nvSpPr>
        <p:spPr>
          <a:xfrm>
            <a:off x="179512" y="4011910"/>
            <a:ext cx="2952328" cy="369332"/>
          </a:xfrm>
          <a:prstGeom prst="rect">
            <a:avLst/>
          </a:prstGeom>
          <a:noFill/>
        </p:spPr>
        <p:txBody>
          <a:bodyPr wrap="square" rtlCol="0">
            <a:spAutoFit/>
          </a:bodyPr>
          <a:lstStyle/>
          <a:p>
            <a:r>
              <a:rPr lang="zh-TW" altLang="en-US" dirty="0">
                <a:solidFill>
                  <a:prstClr val="black"/>
                </a:solidFill>
                <a:latin typeface="新細明體"/>
              </a:rPr>
              <a:t>選擇輸入訊息</a:t>
            </a:r>
            <a:r>
              <a:rPr lang="en-US" altLang="zh-TW" dirty="0">
                <a:solidFill>
                  <a:prstClr val="black"/>
                </a:solidFill>
                <a:latin typeface="新細明體"/>
              </a:rPr>
              <a:t>…</a:t>
            </a:r>
            <a:endParaRPr lang="zh-TW" altLang="en-US" dirty="0">
              <a:solidFill>
                <a:prstClr val="black"/>
              </a:solidFill>
              <a:latin typeface="新細明體"/>
            </a:endParaRPr>
          </a:p>
        </p:txBody>
      </p:sp>
      <p:cxnSp>
        <p:nvCxnSpPr>
          <p:cNvPr id="23" name="直線接點 22"/>
          <p:cNvCxnSpPr/>
          <p:nvPr userDrawn="1"/>
        </p:nvCxnSpPr>
        <p:spPr>
          <a:xfrm>
            <a:off x="251520" y="4083918"/>
            <a:ext cx="0"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群組 16"/>
          <p:cNvGrpSpPr/>
          <p:nvPr userDrawn="1"/>
        </p:nvGrpSpPr>
        <p:grpSpPr>
          <a:xfrm>
            <a:off x="404698" y="60672"/>
            <a:ext cx="350838" cy="350838"/>
            <a:chOff x="755576" y="1131590"/>
            <a:chExt cx="647998" cy="647998"/>
          </a:xfrm>
          <a:solidFill>
            <a:schemeClr val="bg1"/>
          </a:solidFill>
        </p:grpSpPr>
        <p:sp>
          <p:nvSpPr>
            <p:cNvPr id="18" name="橢圓 1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9" name="圖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102" y="1203597"/>
              <a:ext cx="559499" cy="572821"/>
            </a:xfrm>
            <a:prstGeom prst="ellipse">
              <a:avLst/>
            </a:prstGeom>
            <a:grpFill/>
          </p:spPr>
        </p:pic>
      </p:grpSp>
    </p:spTree>
    <p:extLst>
      <p:ext uri="{BB962C8B-B14F-4D97-AF65-F5344CB8AC3E}">
        <p14:creationId xmlns:p14="http://schemas.microsoft.com/office/powerpoint/2010/main" val="314053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childTnLst>
                                </p:cTn>
                              </p:par>
                            </p:childTnLst>
                          </p:cTn>
                        </p:par>
                        <p:par>
                          <p:cTn id="8" fill="hold">
                            <p:stCondLst>
                              <p:cond delay="750"/>
                            </p:stCondLst>
                            <p:childTnLst>
                              <p:par>
                                <p:cTn id="9" presetID="10" presetClass="exit" presetSubtype="0" repeatCount="indefinite" fill="hold" nodeType="afterEffect">
                                  <p:stCondLst>
                                    <p:cond delay="500"/>
                                  </p:stCondLst>
                                  <p:childTnLst>
                                    <p:animEffect transition="out" filter="fade">
                                      <p:cBhvr>
                                        <p:cTn id="10" dur="750"/>
                                        <p:tgtEl>
                                          <p:spTgt spid="23"/>
                                        </p:tgtEl>
                                      </p:cBhvr>
                                    </p:animEffect>
                                    <p:set>
                                      <p:cBhvr>
                                        <p:cTn id="11" dur="1" fill="hold">
                                          <p:stCondLst>
                                            <p:cond delay="74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 知識王挑戰（選項）">
    <p:spTree>
      <p:nvGrpSpPr>
        <p:cNvPr id="1" name=""/>
        <p:cNvGrpSpPr/>
        <p:nvPr/>
      </p:nvGrpSpPr>
      <p:grpSpPr>
        <a:xfrm>
          <a:off x="0" y="0"/>
          <a:ext cx="0" cy="0"/>
          <a:chOff x="0" y="0"/>
          <a:chExt cx="0" cy="0"/>
        </a:xfrm>
      </p:grpSpPr>
      <p:sp>
        <p:nvSpPr>
          <p:cNvPr id="10" name="矩形 9"/>
          <p:cNvSpPr/>
          <p:nvPr userDrawn="1"/>
        </p:nvSpPr>
        <p:spPr>
          <a:xfrm>
            <a:off x="0" y="-20538"/>
            <a:ext cx="9144000" cy="483518"/>
          </a:xfrm>
          <a:prstGeom prst="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1" name="文字方塊 10"/>
          <p:cNvSpPr txBox="1"/>
          <p:nvPr userDrawn="1"/>
        </p:nvSpPr>
        <p:spPr>
          <a:xfrm>
            <a:off x="684213" y="51470"/>
            <a:ext cx="2447627" cy="369332"/>
          </a:xfrm>
          <a:prstGeom prst="rect">
            <a:avLst/>
          </a:prstGeom>
          <a:noFill/>
        </p:spPr>
        <p:txBody>
          <a:bodyPr wrap="square" rtlCol="0">
            <a:spAutoFit/>
          </a:bodyPr>
          <a:lstStyle/>
          <a:p>
            <a:r>
              <a:rPr lang="zh-TW" altLang="en-US" b="1" dirty="0" smtClean="0">
                <a:solidFill>
                  <a:prstClr val="white"/>
                </a:solidFill>
                <a:latin typeface="微軟正黑體" panose="020B0604030504040204" pitchFamily="34" charset="-120"/>
                <a:ea typeface="微軟正黑體" panose="020B0604030504040204" pitchFamily="34" charset="-120"/>
              </a:rPr>
              <a:t>小試身手</a:t>
            </a:r>
            <a:endParaRPr lang="zh-TW" altLang="en-US" b="1" dirty="0">
              <a:solidFill>
                <a:prstClr val="white"/>
              </a:solidFill>
              <a:latin typeface="微軟正黑體" panose="020B0604030504040204" pitchFamily="34" charset="-120"/>
              <a:ea typeface="微軟正黑體" panose="020B0604030504040204" pitchFamily="34" charset="-120"/>
            </a:endParaRPr>
          </a:p>
        </p:txBody>
      </p:sp>
      <p:pic>
        <p:nvPicPr>
          <p:cNvPr id="12" name="圖片 1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964622" y="0"/>
            <a:ext cx="414162" cy="414162"/>
          </a:xfrm>
          <a:prstGeom prst="rect">
            <a:avLst/>
          </a:prstGeom>
        </p:spPr>
      </p:pic>
      <p:sp>
        <p:nvSpPr>
          <p:cNvPr id="13" name="橢圓 12"/>
          <p:cNvSpPr/>
          <p:nvPr userDrawn="1"/>
        </p:nvSpPr>
        <p:spPr>
          <a:xfrm>
            <a:off x="8532366"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4" name="橢圓 13"/>
          <p:cNvSpPr/>
          <p:nvPr userDrawn="1"/>
        </p:nvSpPr>
        <p:spPr>
          <a:xfrm>
            <a:off x="8676308"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橢圓 14"/>
          <p:cNvSpPr/>
          <p:nvPr userDrawn="1"/>
        </p:nvSpPr>
        <p:spPr>
          <a:xfrm>
            <a:off x="8388350" y="123478"/>
            <a:ext cx="144016" cy="143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22" name="直線接點 21"/>
          <p:cNvCxnSpPr/>
          <p:nvPr userDrawn="1"/>
        </p:nvCxnSpPr>
        <p:spPr>
          <a:xfrm>
            <a:off x="35496" y="4515966"/>
            <a:ext cx="9108504" cy="0"/>
          </a:xfrm>
          <a:prstGeom prst="line">
            <a:avLst/>
          </a:prstGeom>
          <a:ln w="28575">
            <a:solidFill>
              <a:srgbClr val="F0F0F0"/>
            </a:solidFill>
          </a:ln>
        </p:spPr>
        <p:style>
          <a:lnRef idx="1">
            <a:schemeClr val="accent1"/>
          </a:lnRef>
          <a:fillRef idx="0">
            <a:schemeClr val="accent1"/>
          </a:fillRef>
          <a:effectRef idx="0">
            <a:schemeClr val="accent1"/>
          </a:effectRef>
          <a:fontRef idx="minor">
            <a:schemeClr val="tx1"/>
          </a:fontRef>
        </p:style>
      </p:cxnSp>
      <p:grpSp>
        <p:nvGrpSpPr>
          <p:cNvPr id="16" name="群組 15"/>
          <p:cNvGrpSpPr/>
          <p:nvPr userDrawn="1"/>
        </p:nvGrpSpPr>
        <p:grpSpPr>
          <a:xfrm>
            <a:off x="404698" y="60672"/>
            <a:ext cx="350838" cy="350838"/>
            <a:chOff x="755576" y="1131590"/>
            <a:chExt cx="647998" cy="647998"/>
          </a:xfrm>
          <a:solidFill>
            <a:schemeClr val="bg1"/>
          </a:solidFill>
        </p:grpSpPr>
        <p:sp>
          <p:nvSpPr>
            <p:cNvPr id="17" name="橢圓 16"/>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8" name="圖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102" y="1203597"/>
              <a:ext cx="559499" cy="572821"/>
            </a:xfrm>
            <a:prstGeom prst="ellipse">
              <a:avLst/>
            </a:prstGeom>
            <a:grpFill/>
          </p:spPr>
        </p:pic>
      </p:grpSp>
    </p:spTree>
    <p:extLst>
      <p:ext uri="{BB962C8B-B14F-4D97-AF65-F5344CB8AC3E}">
        <p14:creationId xmlns:p14="http://schemas.microsoft.com/office/powerpoint/2010/main" val="29461986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841772"/>
            <a:ext cx="6858000" cy="1790700"/>
          </a:xfrm>
        </p:spPr>
        <p:txBody>
          <a:bodyPr anchor="b"/>
          <a:lstStyle>
            <a:lvl1pPr algn="ctr">
              <a:defRPr sz="45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30439525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25898219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282304"/>
            <a:ext cx="7886700" cy="2139553"/>
          </a:xfrm>
        </p:spPr>
        <p:txBody>
          <a:bodyPr anchor="b"/>
          <a:lstStyle>
            <a:lvl1pPr>
              <a:defRPr sz="45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smtClean="0"/>
              <a:t>編輯母片文字樣式</a:t>
            </a:r>
          </a:p>
        </p:txBody>
      </p:sp>
      <p:sp>
        <p:nvSpPr>
          <p:cNvPr id="4" name="日期版面配置區 3"/>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24548243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28650" y="1369219"/>
            <a:ext cx="3886200" cy="3263504"/>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29150" y="1369219"/>
            <a:ext cx="3886200" cy="3263504"/>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3833375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29841" y="273844"/>
            <a:ext cx="7886700" cy="994172"/>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編輯母片文字樣式</a:t>
            </a:r>
          </a:p>
        </p:txBody>
      </p:sp>
      <p:sp>
        <p:nvSpPr>
          <p:cNvPr id="4" name="內容版面配置區 3"/>
          <p:cNvSpPr>
            <a:spLocks noGrp="1"/>
          </p:cNvSpPr>
          <p:nvPr>
            <p:ph sz="half" idx="2"/>
          </p:nvPr>
        </p:nvSpPr>
        <p:spPr>
          <a:xfrm>
            <a:off x="629842" y="1878806"/>
            <a:ext cx="3868340" cy="2763441"/>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編輯母片文字樣式</a:t>
            </a:r>
          </a:p>
        </p:txBody>
      </p:sp>
      <p:sp>
        <p:nvSpPr>
          <p:cNvPr id="6" name="內容版面配置區 5"/>
          <p:cNvSpPr>
            <a:spLocks noGrp="1"/>
          </p:cNvSpPr>
          <p:nvPr>
            <p:ph sz="quarter" idx="4"/>
          </p:nvPr>
        </p:nvSpPr>
        <p:spPr>
          <a:xfrm>
            <a:off x="4629150" y="1878806"/>
            <a:ext cx="3887391" cy="2763441"/>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2338856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4592872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940061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29841" y="342900"/>
            <a:ext cx="2949178" cy="1200150"/>
          </a:xfrm>
        </p:spPr>
        <p:txBody>
          <a:bodyPr anchor="b"/>
          <a:lstStyle>
            <a:lvl1pPr>
              <a:defRPr sz="24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編輯母片文字樣式</a:t>
            </a:r>
          </a:p>
        </p:txBody>
      </p:sp>
      <p:sp>
        <p:nvSpPr>
          <p:cNvPr id="5" name="日期版面配置區 4"/>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33736954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29841" y="342900"/>
            <a:ext cx="2949178" cy="1200150"/>
          </a:xfrm>
        </p:spPr>
        <p:txBody>
          <a:bodyPr anchor="b"/>
          <a:lstStyle>
            <a:lvl1pPr>
              <a:defRPr sz="24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編輯母片文字樣式</a:t>
            </a:r>
          </a:p>
        </p:txBody>
      </p:sp>
      <p:sp>
        <p:nvSpPr>
          <p:cNvPr id="5" name="日期版面配置區 4"/>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35055780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24963332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43675" y="273844"/>
            <a:ext cx="1971675" cy="4358879"/>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28650" y="273844"/>
            <a:ext cx="5800725" cy="4358879"/>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8AE4167-90E8-40EF-8A4E-329039BBC35F}" type="datetimeFigureOut">
              <a:rPr lang="zh-TW" altLang="en-US" smtClean="0"/>
              <a:t>2020/5/22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31802429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內文">
    <p:spTree>
      <p:nvGrpSpPr>
        <p:cNvPr id="1" name=""/>
        <p:cNvGrpSpPr/>
        <p:nvPr/>
      </p:nvGrpSpPr>
      <p:grpSpPr>
        <a:xfrm>
          <a:off x="0" y="0"/>
          <a:ext cx="0" cy="0"/>
          <a:chOff x="0" y="0"/>
          <a:chExt cx="0" cy="0"/>
        </a:xfrm>
      </p:grpSpPr>
      <p:sp>
        <p:nvSpPr>
          <p:cNvPr id="6" name="矩形 5"/>
          <p:cNvSpPr/>
          <p:nvPr userDrawn="1"/>
        </p:nvSpPr>
        <p:spPr>
          <a:xfrm>
            <a:off x="0" y="0"/>
            <a:ext cx="9144000" cy="5143500"/>
          </a:xfrm>
          <a:prstGeom prst="rect">
            <a:avLst/>
          </a:prstGeom>
          <a:solidFill>
            <a:srgbClr val="F2F2F2">
              <a:alpha val="25098"/>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TW" altLang="en-US" sz="1400">
              <a:solidFill>
                <a:prstClr val="white"/>
              </a:solidFill>
            </a:endParaRPr>
          </a:p>
        </p:txBody>
      </p:sp>
      <p:pic>
        <p:nvPicPr>
          <p:cNvPr id="5" name="圖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4662557"/>
            <a:ext cx="1086859" cy="373831"/>
          </a:xfrm>
          <a:prstGeom prst="rect">
            <a:avLst/>
          </a:prstGeom>
        </p:spPr>
      </p:pic>
    </p:spTree>
    <p:extLst>
      <p:ext uri="{BB962C8B-B14F-4D97-AF65-F5344CB8AC3E}">
        <p14:creationId xmlns:p14="http://schemas.microsoft.com/office/powerpoint/2010/main" val="14923090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E78ABD5-83DB-41B4-8A33-5772C7245BB3}" type="datetimeFigureOut">
              <a:rPr lang="zh-TW" altLang="en-US" smtClean="0"/>
              <a:pPr/>
              <a:t>2020/5/22</a:t>
            </a:fld>
            <a:endParaRPr lang="zh-TW" altLang="en-US"/>
          </a:p>
        </p:txBody>
      </p:sp>
      <p:sp>
        <p:nvSpPr>
          <p:cNvPr id="5" name="頁尾版面配置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3EB0C39-AEF1-483F-B092-53FA98637AF5}" type="slidenum">
              <a:rPr lang="zh-TW" altLang="en-US" smtClean="0"/>
              <a:pPr/>
              <a:t>‹#›</a:t>
            </a:fld>
            <a:endParaRPr lang="zh-TW" altLang="en-US"/>
          </a:p>
        </p:txBody>
      </p:sp>
    </p:spTree>
    <p:extLst>
      <p:ext uri="{BB962C8B-B14F-4D97-AF65-F5344CB8AC3E}">
        <p14:creationId xmlns:p14="http://schemas.microsoft.com/office/powerpoint/2010/main" val="952540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8" r:id="rId14"/>
    <p:sldLayoutId id="2147483662" r:id="rId15"/>
    <p:sldLayoutId id="2147483663" r:id="rId16"/>
    <p:sldLayoutId id="2147483664" r:id="rId17"/>
    <p:sldLayoutId id="2147483665" r:id="rId18"/>
    <p:sldLayoutId id="2147483666" r:id="rId19"/>
    <p:sldLayoutId id="2147483667"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E78ABD5-83DB-41B4-8A33-5772C7245BB3}" type="datetimeFigureOut">
              <a:rPr lang="zh-TW" altLang="en-US" smtClean="0"/>
              <a:pPr/>
              <a:t>2020/5/22</a:t>
            </a:fld>
            <a:endParaRPr lang="zh-TW" altLang="en-US"/>
          </a:p>
        </p:txBody>
      </p:sp>
      <p:sp>
        <p:nvSpPr>
          <p:cNvPr id="5" name="頁尾版面配置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3EB0C39-AEF1-483F-B092-53FA98637AF5}" type="slidenum">
              <a:rPr lang="zh-TW" altLang="en-US" smtClean="0"/>
              <a:pPr/>
              <a:t>‹#›</a:t>
            </a:fld>
            <a:endParaRPr lang="zh-TW" altLang="en-US"/>
          </a:p>
        </p:txBody>
      </p:sp>
    </p:spTree>
    <p:extLst>
      <p:ext uri="{BB962C8B-B14F-4D97-AF65-F5344CB8AC3E}">
        <p14:creationId xmlns:p14="http://schemas.microsoft.com/office/powerpoint/2010/main" val="208391801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8AE4167-90E8-40EF-8A4E-329039BBC35F}" type="datetimeFigureOut">
              <a:rPr lang="zh-TW" altLang="en-US" smtClean="0"/>
              <a:t>2020/5/22</a:t>
            </a:fld>
            <a:endParaRPr lang="zh-TW" altLang="en-US"/>
          </a:p>
        </p:txBody>
      </p:sp>
      <p:sp>
        <p:nvSpPr>
          <p:cNvPr id="5" name="頁尾版面配置區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934556C-C9A4-428F-9F42-27C97E51BC71}" type="slidenum">
              <a:rPr lang="zh-TW" altLang="en-US" smtClean="0"/>
              <a:t>‹#›</a:t>
            </a:fld>
            <a:endParaRPr lang="zh-TW" altLang="en-US"/>
          </a:p>
        </p:txBody>
      </p:sp>
    </p:spTree>
    <p:extLst>
      <p:ext uri="{BB962C8B-B14F-4D97-AF65-F5344CB8AC3E}">
        <p14:creationId xmlns:p14="http://schemas.microsoft.com/office/powerpoint/2010/main" val="192569242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slide" Target="slide55.xml"/><Relationship Id="rId2" Type="http://schemas.openxmlformats.org/officeDocument/2006/relationships/slide" Target="slide9.xml"/><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1.png"/><Relationship Id="rId4" Type="http://schemas.openxmlformats.org/officeDocument/2006/relationships/slide" Target="slide12.xml"/><Relationship Id="rId9"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hyperlink" Target="https://ltn.tw/c4MY68u"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ltn.tw/Mfc2zHx"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19.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slide" Target="slide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ltn.tw/a7g82fr" TargetMode="Externa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hyperlink" Target="Ch14&#24433;&#29255;-&#21021;&#38542;&#21214;&#21205;&#32570;&#24456;&#22823;&#12288;&#22806;&#31821;&#21214;&#24037;&#38656;&#27714;&#23559;&#25844;&#22823;&#65288;03&#65306;48&#65289;.mp4"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ltn.tw/OiS9B5E" TargetMode="Externa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hyperlink" Target="https://ltn.tw/WVPbLzN"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ltn.tw/oEAep12" TargetMode="Externa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hyperlink" Target="https://ltn.tw/nF3pK5S"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51.jpg"/></Relationships>
</file>

<file path=ppt/slides/_rels/slide37.xml.rels><?xml version="1.0" encoding="UTF-8" standalone="yes"?>
<Relationships xmlns="http://schemas.openxmlformats.org/package/2006/relationships"><Relationship Id="rId3" Type="http://schemas.openxmlformats.org/officeDocument/2006/relationships/hyperlink" Target="Ch14&#24433;&#29255;-&#30332;&#38899;&#38627;&#31934;&#28310;&#12288;&#21407;&#27665;&#31435;&#22996;&#30460;&#32645;&#39340;&#25340;&#38899;&#23531;&#21517;&#23383;&#65288;01&#65306;50&#65289;.mp4"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4.pn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4.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7.png"/><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hyperlink" Target="Ch14&#24433;&#29255;-&#36523;&#24515;&#38556;&#31001;&#32773;&#23601;&#26989;&#32000;&#37636;&#12304;&#25105;&#20497;&#12305;&#65288;04&#65306;29&#65289;.mp4" TargetMode="Externa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hyperlink" Target="Ch14&#24433;&#29255;-&#36523;&#38556;&#31461;&#36973;&#27495;&#35222;&#65292;&#20320;&#26371;&#20280;&#20986;&#25588;&#25163;&#21966;&#65311;&#65288;05&#65306;08&#65289;.mp4" TargetMode="Externa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slide" Target="slide57.xml"/><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slide" Target="slide60.xml"/><Relationship Id="rId5" Type="http://schemas.openxmlformats.org/officeDocument/2006/relationships/slide" Target="slide58.xml"/><Relationship Id="rId4" Type="http://schemas.openxmlformats.org/officeDocument/2006/relationships/slide" Target="slide59.xml"/></Relationships>
</file>

<file path=ppt/slides/_rels/slide57.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58.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60.png"/><Relationship Id="rId1" Type="http://schemas.openxmlformats.org/officeDocument/2006/relationships/slideLayout" Target="../slideLayouts/slideLayout19.xml"/><Relationship Id="rId6" Type="http://schemas.openxmlformats.org/officeDocument/2006/relationships/slide" Target="slide66.xml"/><Relationship Id="rId5" Type="http://schemas.openxmlformats.org/officeDocument/2006/relationships/slide" Target="slide64.xml"/><Relationship Id="rId4" Type="http://schemas.openxmlformats.org/officeDocument/2006/relationships/slide" Target="slide65.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65.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66.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image" Target="../media/image60.png"/><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srcRect l="4327" t="2432" r="7735"/>
          <a:stretch/>
        </p:blipFill>
        <p:spPr>
          <a:xfrm>
            <a:off x="323528" y="123478"/>
            <a:ext cx="8320918" cy="4878614"/>
          </a:xfrm>
          <a:prstGeom prst="roundRect">
            <a:avLst/>
          </a:prstGeom>
        </p:spPr>
      </p:pic>
      <p:sp>
        <p:nvSpPr>
          <p:cNvPr id="3" name="文字方塊 2"/>
          <p:cNvSpPr txBox="1"/>
          <p:nvPr/>
        </p:nvSpPr>
        <p:spPr>
          <a:xfrm>
            <a:off x="2267744" y="4516438"/>
            <a:ext cx="45365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滑動螢幕以解鎖</a:t>
            </a:r>
          </a:p>
        </p:txBody>
      </p:sp>
      <p:sp>
        <p:nvSpPr>
          <p:cNvPr id="4" name="文字方塊 3"/>
          <p:cNvSpPr txBox="1"/>
          <p:nvPr/>
        </p:nvSpPr>
        <p:spPr>
          <a:xfrm>
            <a:off x="1547664" y="987574"/>
            <a:ext cx="56166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5" name="圆角矩形 74"/>
          <p:cNvSpPr/>
          <p:nvPr/>
        </p:nvSpPr>
        <p:spPr>
          <a:xfrm>
            <a:off x="2267744" y="4155926"/>
            <a:ext cx="4573587" cy="346075"/>
          </a:xfrm>
          <a:prstGeom prst="roundRect">
            <a:avLst>
              <a:gd name="adj" fmla="val 50000"/>
            </a:avLst>
          </a:prstGeom>
          <a:solidFill>
            <a:srgbClr val="F2F2F2">
              <a:alpha val="52157"/>
            </a:srgbClr>
          </a:solid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3" tIns="34288" rIns="68573" bIns="34288" anchor="ctr"/>
          <a:lstStyle/>
          <a:p>
            <a:pPr marL="0" marR="0" lvl="0" indent="0" algn="ctr" defTabSz="914303" rtl="0" eaLnBrk="1" fontAlgn="auto" latinLnBrk="0" hangingPunct="1">
              <a:lnSpc>
                <a:spcPct val="100000"/>
              </a:lnSpc>
              <a:spcBef>
                <a:spcPts val="0"/>
              </a:spcBef>
              <a:spcAft>
                <a:spcPts val="0"/>
              </a:spcAft>
              <a:buClrTx/>
              <a:buSzTx/>
              <a:buFontTx/>
              <a:buNone/>
              <a:tabLst/>
              <a:defRPr/>
            </a:pPr>
            <a:endParaRPr kumimoji="0" lang="zh-CN" altLang="en-US" sz="15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 name="群組 5"/>
          <p:cNvGrpSpPr/>
          <p:nvPr/>
        </p:nvGrpSpPr>
        <p:grpSpPr>
          <a:xfrm>
            <a:off x="2195735" y="4104456"/>
            <a:ext cx="792088" cy="1131590"/>
            <a:chOff x="2195735" y="3918418"/>
            <a:chExt cx="792088" cy="1131590"/>
          </a:xfrm>
        </p:grpSpPr>
        <p:sp>
          <p:nvSpPr>
            <p:cNvPr id="7" name="圓角矩形 6"/>
            <p:cNvSpPr/>
            <p:nvPr/>
          </p:nvSpPr>
          <p:spPr>
            <a:xfrm>
              <a:off x="2195735" y="3918418"/>
              <a:ext cx="768163" cy="5980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pic>
          <p:nvPicPr>
            <p:cNvPr id="8" name="圖片 7"/>
            <p:cNvPicPr>
              <a:picLocks noChangeAspect="1"/>
            </p:cNvPicPr>
            <p:nvPr/>
          </p:nvPicPr>
          <p:blipFill rotWithShape="1">
            <a:blip r:embed="rId3" cstate="print">
              <a:extLst>
                <a:ext uri="{28A0092B-C50C-407E-A947-70E740481C1C}">
                  <a14:useLocalDpi xmlns:a14="http://schemas.microsoft.com/office/drawing/2010/main" val="0"/>
                </a:ext>
              </a:extLst>
            </a:blip>
            <a:srcRect r="56177"/>
            <a:stretch/>
          </p:blipFill>
          <p:spPr>
            <a:xfrm>
              <a:off x="2267744" y="4047430"/>
              <a:ext cx="720079" cy="1002578"/>
            </a:xfrm>
            <a:prstGeom prst="rect">
              <a:avLst/>
            </a:prstGeom>
          </p:spPr>
        </p:pic>
      </p:grpSp>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5384" y="4486106"/>
            <a:ext cx="1086856" cy="373831"/>
          </a:xfrm>
          <a:prstGeom prst="rect">
            <a:avLst/>
          </a:prstGeom>
        </p:spPr>
      </p:pic>
    </p:spTree>
    <p:extLst>
      <p:ext uri="{BB962C8B-B14F-4D97-AF65-F5344CB8AC3E}">
        <p14:creationId xmlns:p14="http://schemas.microsoft.com/office/powerpoint/2010/main" val="300846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afterEffect">
                                  <p:stCondLst>
                                    <p:cond delay="0"/>
                                  </p:stCondLst>
                                  <p:endCondLst>
                                    <p:cond evt="onNext" delay="0">
                                      <p:tgtEl>
                                        <p:sldTgt/>
                                      </p:tgtEl>
                                    </p:cond>
                                  </p:endCondLst>
                                  <p:childTnLst>
                                    <p:animMotion origin="layout" path="M -0.0118 3.08855E-6 L 0.04097 0.00308 " pathEditMode="relative" rAng="0" ptsTypes="AA">
                                      <p:cBhvr>
                                        <p:cTn id="6" dur="2000" fill="hold"/>
                                        <p:tgtEl>
                                          <p:spTgt spid="3"/>
                                        </p:tgtEl>
                                        <p:attrNameLst>
                                          <p:attrName>ppt_x</p:attrName>
                                          <p:attrName>ppt_y</p:attrName>
                                        </p:attrNameLst>
                                      </p:cBhvr>
                                      <p:rCtr x="2639" y="15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22222E-6 -0.04258 L 0.42778 -0.0398 " pathEditMode="relative" rAng="0" ptsTypes="AA">
                                      <p:cBhvr>
                                        <p:cTn id="10" dur="2000" fill="hold"/>
                                        <p:tgtEl>
                                          <p:spTgt spid="6"/>
                                        </p:tgtEl>
                                        <p:attrNameLst>
                                          <p:attrName>ppt_x</p:attrName>
                                          <p:attrName>ppt_y</p:attrName>
                                        </p:attrNameLst>
                                      </p:cBhvr>
                                      <p:rCtr x="21389" y="123"/>
                                    </p:animMotion>
                                  </p:childTnLst>
                                </p:cTn>
                              </p:par>
                            </p:childTnLst>
                          </p:cTn>
                        </p:par>
                        <p:par>
                          <p:cTn id="11" fill="hold">
                            <p:stCondLst>
                              <p:cond delay="2000"/>
                            </p:stCondLst>
                            <p:childTnLst>
                              <p:par>
                                <p:cTn id="12" presetID="10" presetClass="exit" presetSubtype="0" fill="hold" nodeType="afterEffect">
                                  <p:stCondLst>
                                    <p:cond delay="0"/>
                                  </p:stCondLst>
                                  <p:childTnLst>
                                    <p:animEffect transition="out" filter="fade">
                                      <p:cBhvr>
                                        <p:cTn id="13" dur="500"/>
                                        <p:tgtEl>
                                          <p:spTgt spid="6"/>
                                        </p:tgtEl>
                                      </p:cBhvr>
                                    </p:animEffect>
                                    <p:set>
                                      <p:cBhvr>
                                        <p:cTn id="1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3635896" y="4371950"/>
            <a:ext cx="1800200" cy="369332"/>
          </a:xfrm>
          <a:prstGeom prst="rect">
            <a:avLst/>
          </a:prstGeom>
          <a:noFill/>
        </p:spPr>
        <p:txBody>
          <a:bodyPr wrap="square" rtlCol="0">
            <a:spAutoFit/>
          </a:bodyPr>
          <a:lstStyle/>
          <a:p>
            <a:r>
              <a:rPr lang="zh-TW" altLang="en-US" dirty="0">
                <a:solidFill>
                  <a:prstClr val="black"/>
                </a:solidFill>
                <a:latin typeface="微軟正黑體" panose="020B0604030504040204" pitchFamily="34" charset="-120"/>
                <a:ea typeface="微軟正黑體" panose="020B0604030504040204" pitchFamily="34" charset="-120"/>
              </a:rPr>
              <a:t>滑動螢幕以解鎖</a:t>
            </a:r>
          </a:p>
        </p:txBody>
      </p:sp>
      <p:grpSp>
        <p:nvGrpSpPr>
          <p:cNvPr id="3" name="群組 2"/>
          <p:cNvGrpSpPr/>
          <p:nvPr/>
        </p:nvGrpSpPr>
        <p:grpSpPr>
          <a:xfrm>
            <a:off x="971600" y="4299942"/>
            <a:ext cx="720080" cy="576064"/>
            <a:chOff x="1115616" y="4299942"/>
            <a:chExt cx="720080" cy="576064"/>
          </a:xfrm>
        </p:grpSpPr>
        <p:sp>
          <p:nvSpPr>
            <p:cNvPr id="4" name="圓角矩形 3"/>
            <p:cNvSpPr/>
            <p:nvPr/>
          </p:nvSpPr>
          <p:spPr>
            <a:xfrm>
              <a:off x="1115616" y="4299942"/>
              <a:ext cx="720080" cy="57606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 name="圓角矩形 4"/>
            <p:cNvSpPr/>
            <p:nvPr/>
          </p:nvSpPr>
          <p:spPr>
            <a:xfrm>
              <a:off x="1187624" y="4371950"/>
              <a:ext cx="555490"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nvGrpSpPr>
            <p:cNvPr id="6" name="群組 5"/>
            <p:cNvGrpSpPr/>
            <p:nvPr/>
          </p:nvGrpSpPr>
          <p:grpSpPr>
            <a:xfrm>
              <a:off x="1278632" y="4443958"/>
              <a:ext cx="360040" cy="296416"/>
              <a:chOff x="1331640" y="4443958"/>
              <a:chExt cx="360040" cy="296416"/>
            </a:xfrm>
          </p:grpSpPr>
          <p:cxnSp>
            <p:nvCxnSpPr>
              <p:cNvPr id="7" name="直線接點 6"/>
              <p:cNvCxnSpPr/>
              <p:nvPr/>
            </p:nvCxnSpPr>
            <p:spPr>
              <a:xfrm>
                <a:off x="1331640" y="4443958"/>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619672" y="4596358"/>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flipH="1">
                <a:off x="1619672" y="4443958"/>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flipH="1">
                <a:off x="1331640" y="4587974"/>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1403648" y="4587974"/>
                <a:ext cx="216024"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2" name="圓角矩形 11"/>
          <p:cNvSpPr/>
          <p:nvPr/>
        </p:nvSpPr>
        <p:spPr>
          <a:xfrm>
            <a:off x="323528" y="195486"/>
            <a:ext cx="8352928" cy="4752528"/>
          </a:xfrm>
          <a:prstGeom prst="roundRect">
            <a:avLst/>
          </a:prstGeom>
          <a:gradFill flip="none" rotWithShape="1">
            <a:gsLst>
              <a:gs pos="0">
                <a:srgbClr val="6A7EEA"/>
              </a:gs>
              <a:gs pos="100000">
                <a:srgbClr val="764BA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3" name="文字方塊 12"/>
          <p:cNvSpPr txBox="1"/>
          <p:nvPr/>
        </p:nvSpPr>
        <p:spPr>
          <a:xfrm>
            <a:off x="971599" y="691406"/>
            <a:ext cx="6913513" cy="1754326"/>
          </a:xfrm>
          <a:prstGeom prst="rect">
            <a:avLst/>
          </a:prstGeom>
          <a:noFill/>
          <a:ln>
            <a:solidFill>
              <a:schemeClr val="bg1"/>
            </a:solidFill>
          </a:ln>
        </p:spPr>
        <p:txBody>
          <a:bodyPr wrap="square" rtlCol="0">
            <a:spAutoFit/>
          </a:bodyPr>
          <a:lstStyle/>
          <a:p>
            <a:r>
              <a:rPr lang="zh-TW" altLang="en-US" sz="5400" b="1" dirty="0">
                <a:solidFill>
                  <a:prstClr val="white"/>
                </a:solidFill>
                <a:latin typeface="微軟正黑體" panose="020B0604030504040204" pitchFamily="34" charset="-120"/>
                <a:ea typeface="微軟正黑體" panose="020B0604030504040204" pitchFamily="34" charset="-120"/>
              </a:rPr>
              <a:t>第</a:t>
            </a:r>
            <a:r>
              <a:rPr lang="en-US" altLang="zh-TW" sz="5400" b="1" dirty="0">
                <a:solidFill>
                  <a:prstClr val="white"/>
                </a:solidFill>
                <a:latin typeface="微軟正黑體" panose="020B0604030504040204" pitchFamily="34" charset="-120"/>
                <a:ea typeface="微軟正黑體" panose="020B0604030504040204" pitchFamily="34" charset="-120"/>
              </a:rPr>
              <a:t>14</a:t>
            </a:r>
            <a:r>
              <a:rPr lang="zh-TW" altLang="en-US" sz="5400" b="1" dirty="0">
                <a:solidFill>
                  <a:prstClr val="white"/>
                </a:solidFill>
                <a:latin typeface="微軟正黑體" panose="020B0604030504040204" pitchFamily="34" charset="-120"/>
                <a:ea typeface="微軟正黑體" panose="020B0604030504040204" pitchFamily="34" charset="-120"/>
              </a:rPr>
              <a:t>章</a:t>
            </a:r>
          </a:p>
          <a:p>
            <a:r>
              <a:rPr lang="zh-TW" altLang="en-US" sz="5400" b="1" dirty="0">
                <a:solidFill>
                  <a:prstClr val="white"/>
                </a:solidFill>
                <a:latin typeface="微軟正黑體" panose="020B0604030504040204" pitchFamily="34" charset="-120"/>
                <a:ea typeface="微軟正黑體" panose="020B0604030504040204" pitchFamily="34" charset="-120"/>
              </a:rPr>
              <a:t>多元文化</a:t>
            </a:r>
          </a:p>
        </p:txBody>
      </p:sp>
      <p:sp>
        <p:nvSpPr>
          <p:cNvPr id="14" name="矩形 13"/>
          <p:cNvSpPr/>
          <p:nvPr/>
        </p:nvSpPr>
        <p:spPr>
          <a:xfrm>
            <a:off x="971600" y="2643758"/>
            <a:ext cx="6912768" cy="576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err="1">
                <a:solidFill>
                  <a:srgbClr val="FF495C"/>
                </a:solidFill>
                <a:latin typeface="微軟正黑體" panose="020B0604030504040204" pitchFamily="34" charset="-120"/>
                <a:ea typeface="微軟正黑體" panose="020B0604030504040204" pitchFamily="34" charset="-120"/>
              </a:rPr>
              <a:t>L</a:t>
            </a:r>
            <a:r>
              <a:rPr lang="en-US" altLang="zh-TW" sz="2800" b="1" dirty="0" err="1">
                <a:solidFill>
                  <a:srgbClr val="256EFF"/>
                </a:solidFill>
                <a:latin typeface="微軟正黑體" panose="020B0604030504040204" pitchFamily="34" charset="-120"/>
                <a:ea typeface="微軟正黑體" panose="020B0604030504040204" pitchFamily="34" charset="-120"/>
              </a:rPr>
              <a:t>u</a:t>
            </a:r>
            <a:r>
              <a:rPr lang="en-US" altLang="zh-TW" sz="2800" b="1" dirty="0" err="1">
                <a:solidFill>
                  <a:srgbClr val="FFC000"/>
                </a:solidFill>
                <a:latin typeface="微軟正黑體" panose="020B0604030504040204" pitchFamily="34" charset="-120"/>
                <a:ea typeface="微軟正黑體" panose="020B0604030504040204" pitchFamily="34" charset="-120"/>
              </a:rPr>
              <a:t>n</a:t>
            </a:r>
            <a:r>
              <a:rPr lang="en-US" altLang="zh-TW" sz="2800" b="1" dirty="0" err="1">
                <a:solidFill>
                  <a:srgbClr val="F68088"/>
                </a:solidFill>
                <a:latin typeface="微軟正黑體" panose="020B0604030504040204" pitchFamily="34" charset="-120"/>
                <a:ea typeface="微軟正黑體" panose="020B0604030504040204" pitchFamily="34" charset="-120"/>
              </a:rPr>
              <a:t>g</a:t>
            </a:r>
            <a:r>
              <a:rPr lang="en-US" altLang="zh-TW" sz="2800" b="1" dirty="0" err="1">
                <a:solidFill>
                  <a:srgbClr val="3DDC97"/>
                </a:solidFill>
                <a:latin typeface="微軟正黑體" panose="020B0604030504040204" pitchFamily="34" charset="-120"/>
                <a:ea typeface="微軟正黑體" panose="020B0604030504040204" pitchFamily="34" charset="-120"/>
              </a:rPr>
              <a:t>t</a:t>
            </a:r>
            <a:r>
              <a:rPr lang="en-US" altLang="zh-TW" sz="2800" b="1" dirty="0" err="1">
                <a:solidFill>
                  <a:srgbClr val="FF495C"/>
                </a:solidFill>
                <a:latin typeface="微軟正黑體" panose="020B0604030504040204" pitchFamily="34" charset="-120"/>
                <a:ea typeface="微軟正黑體" panose="020B0604030504040204" pitchFamily="34" charset="-120"/>
              </a:rPr>
              <a:t>e</a:t>
            </a:r>
            <a:r>
              <a:rPr lang="en-US" altLang="zh-TW" sz="2800" b="1" dirty="0" err="1">
                <a:solidFill>
                  <a:srgbClr val="FFC000"/>
                </a:solidFill>
                <a:latin typeface="微軟正黑體" panose="020B0604030504040204" pitchFamily="34" charset="-120"/>
                <a:ea typeface="微軟正黑體" panose="020B0604030504040204" pitchFamily="34" charset="-120"/>
              </a:rPr>
              <a:t>n</a:t>
            </a:r>
            <a:r>
              <a:rPr lang="en-US" altLang="zh-TW" sz="2800" b="1" dirty="0" err="1">
                <a:solidFill>
                  <a:srgbClr val="F68088"/>
                </a:solidFill>
                <a:latin typeface="微軟正黑體" panose="020B0604030504040204" pitchFamily="34" charset="-120"/>
                <a:ea typeface="微軟正黑體" panose="020B0604030504040204" pitchFamily="34" charset="-120"/>
              </a:rPr>
              <a:t>g</a:t>
            </a:r>
            <a:r>
              <a:rPr lang="zh-TW" altLang="en-US" sz="2800" dirty="0">
                <a:solidFill>
                  <a:srgbClr val="FFC000"/>
                </a:solidFill>
                <a:latin typeface="微軟正黑體" panose="020B0604030504040204" pitchFamily="34" charset="-120"/>
                <a:ea typeface="微軟正黑體" panose="020B0604030504040204" pitchFamily="34" charset="-120"/>
              </a:rPr>
              <a:t>　</a:t>
            </a:r>
            <a:r>
              <a:rPr lang="zh-TW" altLang="en-US" sz="2700" dirty="0">
                <a:solidFill>
                  <a:prstClr val="black"/>
                </a:solidFill>
                <a:latin typeface="微軟正黑體" panose="020B0604030504040204" pitchFamily="34" charset="-120"/>
                <a:ea typeface="微軟正黑體" panose="020B0604030504040204" pitchFamily="34" charset="-120"/>
              </a:rPr>
              <a:t>如何促進文化平等</a:t>
            </a:r>
          </a:p>
        </p:txBody>
      </p:sp>
      <p:grpSp>
        <p:nvGrpSpPr>
          <p:cNvPr id="15" name="群組 14"/>
          <p:cNvGrpSpPr/>
          <p:nvPr/>
        </p:nvGrpSpPr>
        <p:grpSpPr>
          <a:xfrm>
            <a:off x="7452320" y="2715766"/>
            <a:ext cx="339278" cy="458809"/>
            <a:chOff x="10563304" y="487047"/>
            <a:chExt cx="1235693" cy="1671041"/>
          </a:xfrm>
        </p:grpSpPr>
        <p:grpSp>
          <p:nvGrpSpPr>
            <p:cNvPr id="16" name="群組 15"/>
            <p:cNvGrpSpPr/>
            <p:nvPr/>
          </p:nvGrpSpPr>
          <p:grpSpPr>
            <a:xfrm>
              <a:off x="10563304" y="487047"/>
              <a:ext cx="1235693" cy="1671041"/>
              <a:chOff x="8779348" y="1446785"/>
              <a:chExt cx="1467385" cy="1984365"/>
            </a:xfrm>
          </p:grpSpPr>
          <p:grpSp>
            <p:nvGrpSpPr>
              <p:cNvPr id="18" name="群組 17"/>
              <p:cNvGrpSpPr/>
              <p:nvPr/>
            </p:nvGrpSpPr>
            <p:grpSpPr>
              <a:xfrm>
                <a:off x="8779348" y="1446785"/>
                <a:ext cx="1467385" cy="1984365"/>
                <a:chOff x="9923059" y="1064254"/>
                <a:chExt cx="587412" cy="794364"/>
              </a:xfrm>
            </p:grpSpPr>
            <p:sp>
              <p:nvSpPr>
                <p:cNvPr id="20" name="圓角矩形 19"/>
                <p:cNvSpPr/>
                <p:nvPr/>
              </p:nvSpPr>
              <p:spPr>
                <a:xfrm>
                  <a:off x="10080467" y="1113370"/>
                  <a:ext cx="288032" cy="504056"/>
                </a:xfrm>
                <a:prstGeom prst="roundRect">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1" name="弧形 20"/>
                <p:cNvSpPr/>
                <p:nvPr/>
              </p:nvSpPr>
              <p:spPr>
                <a:xfrm rot="19778102" flipH="1" flipV="1">
                  <a:off x="9923059" y="1064254"/>
                  <a:ext cx="587412" cy="676634"/>
                </a:xfrm>
                <a:prstGeom prst="arc">
                  <a:avLst>
                    <a:gd name="adj1" fmla="val 13548233"/>
                    <a:gd name="adj2" fmla="val 71851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prstClr val="black"/>
                    </a:solidFill>
                  </a:endParaRPr>
                </a:p>
              </p:txBody>
            </p:sp>
            <p:cxnSp>
              <p:nvCxnSpPr>
                <p:cNvPr id="22" name="直線接點 21"/>
                <p:cNvCxnSpPr/>
                <p:nvPr/>
              </p:nvCxnSpPr>
              <p:spPr>
                <a:xfrm>
                  <a:off x="10219720" y="1737009"/>
                  <a:ext cx="0" cy="12160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19" name="橢圓 18"/>
              <p:cNvSpPr/>
              <p:nvPr/>
            </p:nvSpPr>
            <p:spPr>
              <a:xfrm>
                <a:off x="9189513" y="1452433"/>
                <a:ext cx="684075" cy="304034"/>
              </a:xfrm>
              <a:prstGeom prst="ellipse">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sp>
          <p:nvSpPr>
            <p:cNvPr id="17" name="橢圓 16"/>
            <p:cNvSpPr/>
            <p:nvPr/>
          </p:nvSpPr>
          <p:spPr>
            <a:xfrm>
              <a:off x="10908704" y="1451626"/>
              <a:ext cx="576063" cy="256028"/>
            </a:xfrm>
            <a:prstGeom prst="ellipse">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cxnSp>
        <p:nvCxnSpPr>
          <p:cNvPr id="23" name="直線接點 22"/>
          <p:cNvCxnSpPr/>
          <p:nvPr/>
        </p:nvCxnSpPr>
        <p:spPr>
          <a:xfrm>
            <a:off x="2843808" y="2787774"/>
            <a:ext cx="0" cy="28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群組 23"/>
          <p:cNvGrpSpPr/>
          <p:nvPr/>
        </p:nvGrpSpPr>
        <p:grpSpPr>
          <a:xfrm>
            <a:off x="971600" y="3507854"/>
            <a:ext cx="1224137" cy="1406004"/>
            <a:chOff x="971600" y="3507854"/>
            <a:chExt cx="1224137" cy="1406004"/>
          </a:xfrm>
        </p:grpSpPr>
        <p:grpSp>
          <p:nvGrpSpPr>
            <p:cNvPr id="25" name="群組 24"/>
            <p:cNvGrpSpPr/>
            <p:nvPr/>
          </p:nvGrpSpPr>
          <p:grpSpPr>
            <a:xfrm>
              <a:off x="971601" y="3507854"/>
              <a:ext cx="1224136" cy="1008112"/>
              <a:chOff x="1115617" y="4299942"/>
              <a:chExt cx="699506" cy="576064"/>
            </a:xfrm>
          </p:grpSpPr>
          <p:sp>
            <p:nvSpPr>
              <p:cNvPr id="27" name="圓角矩形 26">
                <a:hlinkClick r:id="rId2" action="ppaction://hlinksldjump"/>
              </p:cNvPr>
              <p:cNvSpPr/>
              <p:nvPr/>
            </p:nvSpPr>
            <p:spPr>
              <a:xfrm>
                <a:off x="1115617" y="4299942"/>
                <a:ext cx="699506" cy="57606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圓角矩形 27">
                <a:hlinkClick r:id="rId2" action="ppaction://hlinksldjump"/>
              </p:cNvPr>
              <p:cNvSpPr/>
              <p:nvPr/>
            </p:nvSpPr>
            <p:spPr>
              <a:xfrm>
                <a:off x="1187624" y="4371950"/>
                <a:ext cx="555490"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9" name="群組 28"/>
              <p:cNvGrpSpPr/>
              <p:nvPr/>
            </p:nvGrpSpPr>
            <p:grpSpPr>
              <a:xfrm>
                <a:off x="1278632" y="4443958"/>
                <a:ext cx="360040" cy="288032"/>
                <a:chOff x="1331640" y="4443958"/>
                <a:chExt cx="360040" cy="288032"/>
              </a:xfrm>
            </p:grpSpPr>
            <p:cxnSp>
              <p:nvCxnSpPr>
                <p:cNvPr id="30" name="直線接點 29"/>
                <p:cNvCxnSpPr/>
                <p:nvPr/>
              </p:nvCxnSpPr>
              <p:spPr>
                <a:xfrm>
                  <a:off x="1331640" y="4443958"/>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a:xfrm>
                  <a:off x="1619672" y="4587974"/>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flipH="1">
                  <a:off x="1619672" y="4443958"/>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直線接點 32"/>
                <p:cNvCxnSpPr/>
                <p:nvPr/>
              </p:nvCxnSpPr>
              <p:spPr>
                <a:xfrm flipH="1">
                  <a:off x="1331640" y="4587974"/>
                  <a:ext cx="72008" cy="14401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直線接點 33"/>
                <p:cNvCxnSpPr/>
                <p:nvPr/>
              </p:nvCxnSpPr>
              <p:spPr>
                <a:xfrm>
                  <a:off x="1403648" y="4587974"/>
                  <a:ext cx="216024"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pic>
          <p:nvPicPr>
            <p:cNvPr id="26" name="Picture 5">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4443958"/>
              <a:ext cx="1182687"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5" name="群組 34"/>
          <p:cNvGrpSpPr/>
          <p:nvPr/>
        </p:nvGrpSpPr>
        <p:grpSpPr>
          <a:xfrm>
            <a:off x="2654872" y="3472516"/>
            <a:ext cx="1358900" cy="1441342"/>
            <a:chOff x="2654872" y="3472516"/>
            <a:chExt cx="1358900" cy="1441342"/>
          </a:xfrm>
        </p:grpSpPr>
        <p:pic>
          <p:nvPicPr>
            <p:cNvPr id="36" name="Picture 4">
              <a:hlinkClick r:id="rId4"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212"/>
            <a:stretch/>
          </p:blipFill>
          <p:spPr bwMode="auto">
            <a:xfrm>
              <a:off x="2654872" y="3472516"/>
              <a:ext cx="1358900" cy="143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7">
              <a:hlinkClick r:id="rId4"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1241" y="4443958"/>
              <a:ext cx="1182687"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8" name="群組 37"/>
          <p:cNvGrpSpPr/>
          <p:nvPr/>
        </p:nvGrpSpPr>
        <p:grpSpPr>
          <a:xfrm>
            <a:off x="4532039" y="3507854"/>
            <a:ext cx="1408113" cy="1406004"/>
            <a:chOff x="4532039" y="3507854"/>
            <a:chExt cx="1408113" cy="1406004"/>
          </a:xfrm>
        </p:grpSpPr>
        <p:grpSp>
          <p:nvGrpSpPr>
            <p:cNvPr id="39" name="群組 38"/>
            <p:cNvGrpSpPr/>
            <p:nvPr/>
          </p:nvGrpSpPr>
          <p:grpSpPr>
            <a:xfrm>
              <a:off x="4616923" y="3507854"/>
              <a:ext cx="1224136" cy="1008112"/>
              <a:chOff x="4424901" y="3507854"/>
              <a:chExt cx="1224136" cy="1008112"/>
            </a:xfrm>
          </p:grpSpPr>
          <p:sp>
            <p:nvSpPr>
              <p:cNvPr id="41" name="圓角矩形 40">
                <a:hlinkClick r:id="rId7" action="ppaction://hlinksldjump"/>
              </p:cNvPr>
              <p:cNvSpPr/>
              <p:nvPr/>
            </p:nvSpPr>
            <p:spPr>
              <a:xfrm>
                <a:off x="4424901" y="3507854"/>
                <a:ext cx="1224136" cy="1008112"/>
              </a:xfrm>
              <a:prstGeom prst="roundRect">
                <a:avLst/>
              </a:prstGeom>
              <a:solidFill>
                <a:srgbClr val="428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2" name="圖片 41">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81562" y="3507854"/>
                <a:ext cx="951267" cy="973917"/>
              </a:xfrm>
              <a:prstGeom prst="rect">
                <a:avLst/>
              </a:prstGeom>
            </p:spPr>
          </p:pic>
        </p:grpSp>
        <p:pic>
          <p:nvPicPr>
            <p:cNvPr id="40" name="Picture 8">
              <a:hlinkClick r:id="rId7"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2039" y="4443958"/>
              <a:ext cx="140811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3" name="圖片 4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05384" y="4486106"/>
            <a:ext cx="1086856" cy="373831"/>
          </a:xfrm>
          <a:prstGeom prst="rect">
            <a:avLst/>
          </a:prstGeom>
        </p:spPr>
      </p:pic>
    </p:spTree>
    <p:extLst>
      <p:ext uri="{BB962C8B-B14F-4D97-AF65-F5344CB8AC3E}">
        <p14:creationId xmlns:p14="http://schemas.microsoft.com/office/powerpoint/2010/main" val="91791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childTnLst>
                                </p:cTn>
                              </p:par>
                            </p:childTnLst>
                          </p:cTn>
                        </p:par>
                        <p:par>
                          <p:cTn id="8" fill="hold">
                            <p:stCondLst>
                              <p:cond delay="750"/>
                            </p:stCondLst>
                            <p:childTnLst>
                              <p:par>
                                <p:cTn id="9" presetID="10" presetClass="exit" presetSubtype="0" repeatCount="indefinite" fill="hold" nodeType="afterEffect">
                                  <p:stCondLst>
                                    <p:cond delay="500"/>
                                  </p:stCondLst>
                                  <p:childTnLst>
                                    <p:animEffect transition="out" filter="fade">
                                      <p:cBhvr>
                                        <p:cTn id="10" dur="750"/>
                                        <p:tgtEl>
                                          <p:spTgt spid="23"/>
                                        </p:tgtEl>
                                      </p:cBhvr>
                                    </p:animEffect>
                                    <p:set>
                                      <p:cBhvr>
                                        <p:cTn id="11" dur="1" fill="hold">
                                          <p:stCondLst>
                                            <p:cond delay="74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內容版面配置區 6"/>
          <p:cNvSpPr>
            <a:spLocks noGrp="1"/>
          </p:cNvSpPr>
          <p:nvPr>
            <p:ph sz="quarter" idx="12"/>
          </p:nvPr>
        </p:nvSpPr>
        <p:spPr/>
        <p:txBody>
          <a:bodyPr/>
          <a:lstStyle/>
          <a:p>
            <a:endParaRPr lang="zh-TW" altLang="en-US"/>
          </a:p>
        </p:txBody>
      </p:sp>
      <p:sp>
        <p:nvSpPr>
          <p:cNvPr id="3" name="文字版面配置區 2"/>
          <p:cNvSpPr>
            <a:spLocks noGrp="1"/>
          </p:cNvSpPr>
          <p:nvPr>
            <p:ph type="body" sz="quarter" idx="14"/>
          </p:nvPr>
        </p:nvSpPr>
        <p:spPr/>
        <p:txBody>
          <a:bodyPr/>
          <a:lstStyle/>
          <a:p>
            <a:r>
              <a:rPr lang="zh-TW" altLang="en-US" dirty="0" smtClean="0"/>
              <a:t>披薩</a:t>
            </a:r>
            <a:r>
              <a:rPr lang="zh-TW" altLang="en-US" dirty="0"/>
              <a:t>的滋味</a:t>
            </a:r>
          </a:p>
        </p:txBody>
      </p:sp>
      <p:sp>
        <p:nvSpPr>
          <p:cNvPr id="6" name="文字版面配置區 5"/>
          <p:cNvSpPr>
            <a:spLocks noGrp="1"/>
          </p:cNvSpPr>
          <p:nvPr>
            <p:ph type="body" sz="quarter" idx="10"/>
          </p:nvPr>
        </p:nvSpPr>
        <p:spPr/>
        <p:txBody>
          <a:bodyPr/>
          <a:lstStyle/>
          <a:p>
            <a:endParaRPr lang="zh-TW" altLang="en-US"/>
          </a:p>
        </p:txBody>
      </p:sp>
      <p:sp>
        <p:nvSpPr>
          <p:cNvPr id="10" name="矩形 9">
            <a:hlinkClick r:id="rId2"/>
          </p:cNvPr>
          <p:cNvSpPr/>
          <p:nvPr/>
        </p:nvSpPr>
        <p:spPr>
          <a:xfrm>
            <a:off x="612000" y="1839600"/>
            <a:ext cx="7632408" cy="2849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11" name="群組 10"/>
          <p:cNvGrpSpPr/>
          <p:nvPr/>
        </p:nvGrpSpPr>
        <p:grpSpPr>
          <a:xfrm>
            <a:off x="3968999" y="2643758"/>
            <a:ext cx="917970" cy="865803"/>
            <a:chOff x="6948264" y="2787774"/>
            <a:chExt cx="648072" cy="648072"/>
          </a:xfrm>
        </p:grpSpPr>
        <p:sp>
          <p:nvSpPr>
            <p:cNvPr id="12" name="橢圓 11">
              <a:hlinkClick r:id="rId2"/>
            </p:cNvPr>
            <p:cNvSpPr/>
            <p:nvPr/>
          </p:nvSpPr>
          <p:spPr>
            <a:xfrm>
              <a:off x="6948264" y="2787774"/>
              <a:ext cx="648072" cy="6480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3" name="等腰三角形 12">
              <a:hlinkClick r:id="rId2"/>
            </p:cNvPr>
            <p:cNvSpPr/>
            <p:nvPr/>
          </p:nvSpPr>
          <p:spPr>
            <a:xfrm rot="5400000">
              <a:off x="7128144" y="2931790"/>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14" name="文字方塊 13"/>
          <p:cNvSpPr txBox="1"/>
          <p:nvPr/>
        </p:nvSpPr>
        <p:spPr>
          <a:xfrm>
            <a:off x="868386" y="4227934"/>
            <a:ext cx="71599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＃影片名稱</a:t>
            </a:r>
            <a:r>
              <a:rPr kumimoji="0" lang="zh-TW" altLang="en-US"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披薩的</a:t>
            </a:r>
            <a:r>
              <a:rPr kumimoji="0" lang="zh-TW" altLang="en-US"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滋味</a:t>
            </a:r>
            <a:r>
              <a:rPr kumimoji="0" lang="en-US" altLang="zh-TW"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(02:05)</a:t>
            </a:r>
            <a:endPar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＃影片來源</a:t>
            </a:r>
            <a:r>
              <a:rPr kumimoji="0" lang="zh-TW" altLang="en-US"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en-US" altLang="zh-TW" sz="1200" b="0" i="0" u="none" strike="noStrike" kern="1200" cap="none" spc="0" normalizeH="0" baseline="0" noProof="0" dirty="0" err="1">
                <a:ln>
                  <a:noFill/>
                </a:ln>
                <a:solidFill>
                  <a:prstClr val="white"/>
                </a:solidFill>
                <a:effectLst/>
                <a:uLnTx/>
                <a:uFillTx/>
                <a:latin typeface="微軟正黑體" panose="020B0604030504040204" pitchFamily="34" charset="-120"/>
                <a:ea typeface="微軟正黑體" panose="020B0604030504040204" pitchFamily="34" charset="-120"/>
                <a:cs typeface="+mn-cs"/>
              </a:rPr>
              <a:t>twfoxmovies</a:t>
            </a:r>
            <a:endPar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5" name="文字方塊 4"/>
          <p:cNvSpPr txBox="1"/>
          <p:nvPr/>
        </p:nvSpPr>
        <p:spPr>
          <a:xfrm>
            <a:off x="3419872" y="3564165"/>
            <a:ext cx="20882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（需有網路環境）</a:t>
            </a:r>
            <a:endPar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142398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539552" y="1059681"/>
            <a:ext cx="863996" cy="863997"/>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005EA4"/>
                </a:solidFill>
                <a:effectLst/>
                <a:uLnTx/>
                <a:uFillTx/>
                <a:latin typeface="Calibri"/>
                <a:ea typeface="新細明體" panose="02020500000000000000" pitchFamily="18" charset="-120"/>
                <a:cs typeface="+mn-cs"/>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3" cy="572822"/>
            </a:xfrm>
            <a:prstGeom prst="ellipse">
              <a:avLst/>
            </a:prstGeom>
            <a:grpFill/>
          </p:spPr>
        </p:pic>
      </p:grpSp>
      <p:sp>
        <p:nvSpPr>
          <p:cNvPr id="5" name="圓角矩形圖說文字 4"/>
          <p:cNvSpPr/>
          <p:nvPr/>
        </p:nvSpPr>
        <p:spPr>
          <a:xfrm>
            <a:off x="1619672" y="915566"/>
            <a:ext cx="5688632" cy="3240360"/>
          </a:xfrm>
          <a:prstGeom prst="wedgeRoundRectCallout">
            <a:avLst>
              <a:gd name="adj1" fmla="val -53781"/>
              <a:gd name="adj2" fmla="val -33833"/>
              <a:gd name="adj3" fmla="val 16667"/>
            </a:avLst>
          </a:prstGeom>
          <a:solidFill>
            <a:srgbClr val="A6C1EE">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en-US" altLang="zh-TW" sz="2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800" b="1"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披薩</a:t>
            </a:r>
            <a:r>
              <a:rPr kumimoji="0" lang="zh-TW" altLang="en-US" sz="2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的</a:t>
            </a:r>
            <a:r>
              <a:rPr kumimoji="0" lang="zh-TW" altLang="en-US" sz="2800" b="1"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滋味</a:t>
            </a:r>
            <a:r>
              <a:rPr kumimoji="0" lang="en-US" altLang="zh-TW" sz="2800" b="1"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en-US" altLang="zh-TW" sz="2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大鳥蛋跟小鳥蛋是一對住在印度貧民窟的兄弟，父親坐牢，母親因付不出高額的律師費用，貧民窟的區域立委也只想收錢不做事，母親只能拼命的工作，卻僅能負擔微薄的車馬費去</a:t>
            </a:r>
            <a:r>
              <a:rPr kumimoji="0" lang="zh-TW" altLang="en-US" sz="28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探監</a:t>
            </a:r>
            <a:r>
              <a:rPr kumimoji="0" lang="zh-TW" altLang="en-US"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3435846"/>
            <a:ext cx="792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517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539552" y="1059681"/>
            <a:ext cx="863996" cy="863997"/>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005EA4"/>
                </a:solidFill>
                <a:effectLst/>
                <a:uLnTx/>
                <a:uFillTx/>
                <a:latin typeface="Calibri"/>
                <a:ea typeface="新細明體" panose="02020500000000000000" pitchFamily="18" charset="-120"/>
                <a:cs typeface="+mn-cs"/>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3" cy="572822"/>
            </a:xfrm>
            <a:prstGeom prst="ellipse">
              <a:avLst/>
            </a:prstGeom>
            <a:grpFill/>
          </p:spPr>
        </p:pic>
      </p:grpSp>
      <p:sp>
        <p:nvSpPr>
          <p:cNvPr id="5" name="圓角矩形圖說文字 4"/>
          <p:cNvSpPr/>
          <p:nvPr/>
        </p:nvSpPr>
        <p:spPr>
          <a:xfrm>
            <a:off x="1619672" y="915566"/>
            <a:ext cx="5688632" cy="2520280"/>
          </a:xfrm>
          <a:prstGeom prst="wedgeRoundRectCallout">
            <a:avLst>
              <a:gd name="adj1" fmla="val -53781"/>
              <a:gd name="adj2" fmla="val -33833"/>
              <a:gd name="adj3" fmla="val 16667"/>
            </a:avLst>
          </a:prstGeom>
          <a:solidFill>
            <a:srgbClr val="A6C1EE">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再</a:t>
            </a:r>
            <a:r>
              <a:rPr kumimoji="0" lang="zh-TW" altLang="en-US"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努力的工作，孩子的學費、奶奶過世的火葬費都付不起，兄弟倆只能輟學在家靠撿運煤火車所掉落的煤礦維生，成天穿破爛的衣服，與垃圾為伍。</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3435846"/>
            <a:ext cx="792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21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539552" y="1059681"/>
            <a:ext cx="863996" cy="863997"/>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005EA4"/>
                </a:solidFill>
                <a:effectLst/>
                <a:uLnTx/>
                <a:uFillTx/>
                <a:latin typeface="Calibri"/>
                <a:ea typeface="新細明體" panose="02020500000000000000" pitchFamily="18" charset="-120"/>
                <a:cs typeface="+mn-cs"/>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3" cy="572822"/>
            </a:xfrm>
            <a:prstGeom prst="ellipse">
              <a:avLst/>
            </a:prstGeom>
            <a:grpFill/>
          </p:spPr>
        </p:pic>
      </p:grpSp>
      <p:sp>
        <p:nvSpPr>
          <p:cNvPr id="5" name="圓角矩形圖說文字 4"/>
          <p:cNvSpPr/>
          <p:nvPr/>
        </p:nvSpPr>
        <p:spPr>
          <a:xfrm>
            <a:off x="1619672" y="915566"/>
            <a:ext cx="5688632" cy="2952328"/>
          </a:xfrm>
          <a:prstGeom prst="wedgeRoundRectCallout">
            <a:avLst>
              <a:gd name="adj1" fmla="val -53781"/>
              <a:gd name="adj2" fmla="val -33833"/>
              <a:gd name="adj3" fmla="val 16667"/>
            </a:avLst>
          </a:prstGeom>
          <a:solidFill>
            <a:srgbClr val="A6C1EE">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zh-TW" altLang="en-US" sz="2800" b="0" i="0" u="none" strike="noStrike" kern="1200" cap="none" spc="-15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有一天，貧民窟的隔壁開了間披薩店，請了當紅的藝人做宣傳，全球化的食物來到了印度，吸引人們的目光，兩兄弟也好想要嘗嘗披薩的滋味，為了想吃披薩，用了各種手段去賺取小額的</a:t>
            </a:r>
            <a:r>
              <a:rPr kumimoji="0" lang="zh-TW" altLang="en-US" sz="2800" b="0" i="0" u="none" strike="noStrike" kern="1200" cap="none" spc="-15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零錢。</a:t>
            </a:r>
            <a:endParaRPr kumimoji="0" lang="zh-TW" altLang="en-US" sz="2800" b="0" i="0" u="none" strike="noStrike" kern="1200" cap="none" spc="-15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229" y="3435846"/>
            <a:ext cx="792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553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539552" y="1059681"/>
            <a:ext cx="863996" cy="863997"/>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005EA4"/>
                </a:solidFill>
                <a:effectLst/>
                <a:uLnTx/>
                <a:uFillTx/>
                <a:latin typeface="Calibri"/>
                <a:ea typeface="新細明體" panose="02020500000000000000" pitchFamily="18" charset="-120"/>
                <a:cs typeface="+mn-cs"/>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3" cy="572822"/>
            </a:xfrm>
            <a:prstGeom prst="ellipse">
              <a:avLst/>
            </a:prstGeom>
            <a:grpFill/>
          </p:spPr>
        </p:pic>
      </p:grpSp>
      <p:sp>
        <p:nvSpPr>
          <p:cNvPr id="5" name="圓角矩形圖說文字 4"/>
          <p:cNvSpPr/>
          <p:nvPr/>
        </p:nvSpPr>
        <p:spPr>
          <a:xfrm>
            <a:off x="1619672" y="915566"/>
            <a:ext cx="5688632" cy="3240360"/>
          </a:xfrm>
          <a:prstGeom prst="wedgeRoundRectCallout">
            <a:avLst>
              <a:gd name="adj1" fmla="val -53781"/>
              <a:gd name="adj2" fmla="val -33833"/>
              <a:gd name="adj3" fmla="val 16667"/>
            </a:avLst>
          </a:prstGeom>
          <a:solidFill>
            <a:srgbClr val="A6C1EE">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zh-TW" altLang="en-US" sz="2800" b="0" i="0" u="none" strike="noStrike" kern="1200" cap="none" spc="-15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在</a:t>
            </a:r>
            <a:r>
              <a:rPr kumimoji="0" lang="zh-TW" altLang="en-US" sz="2800" b="0" i="0" u="none" strike="noStrike" kern="1200" cap="none" spc="-15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好不容易存夠了錢才發現，沒有穿新衣服是無法進入披薩店；為了要有新衣服，更努力的工作，卻在擁有了新衣服後才發現，貧民窟的孩子註定無法翻身，即便穿了新衣服，仍然被披薩店店長的一</a:t>
            </a:r>
            <a:r>
              <a:rPr kumimoji="0" lang="zh-TW" altLang="en-US" sz="2800" b="0" i="0" u="none" strike="noStrike" kern="1200" cap="none" spc="-15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cs typeface="+mn-cs"/>
              </a:rPr>
              <a:t>巴掌</a:t>
            </a:r>
            <a:r>
              <a:rPr kumimoji="0" lang="zh-TW" altLang="en-US" sz="2800" b="0" i="0" u="none" strike="noStrike" kern="1200" cap="none" spc="-15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打碎了兄弟倆的披薩夢。</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229" y="3435846"/>
            <a:ext cx="792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63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圓角矩形圖說文字 6"/>
          <p:cNvSpPr/>
          <p:nvPr/>
        </p:nvSpPr>
        <p:spPr>
          <a:xfrm>
            <a:off x="2843808" y="1021730"/>
            <a:ext cx="5292676" cy="1189980"/>
          </a:xfrm>
          <a:prstGeom prst="wedgeRoundRectCallout">
            <a:avLst>
              <a:gd name="adj1" fmla="val 57750"/>
              <a:gd name="adj2" fmla="val -26223"/>
              <a:gd name="adj3" fmla="val 16667"/>
            </a:avLst>
          </a:pr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在印度有貧民窟，臺灣有嗎？</a:t>
            </a:r>
            <a:endParaRPr kumimoji="0" lang="en-US" altLang="zh-TW"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我們要怎麼幫助這些人呢？</a:t>
            </a:r>
            <a:endParaRPr kumimoji="0" lang="en-US" altLang="zh-TW" sz="28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629" y="1813818"/>
            <a:ext cx="7921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038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a:xfrm>
            <a:off x="612000" y="1839600"/>
            <a:ext cx="7704416" cy="647700"/>
          </a:xfrm>
        </p:spPr>
        <p:txBody>
          <a:bodyPr/>
          <a:lstStyle/>
          <a:p>
            <a:pPr algn="just"/>
            <a:r>
              <a:rPr lang="zh-TW" altLang="en-US" dirty="0" smtClean="0"/>
              <a:t>蓮青是個懷抱著夢想來到泰國非法打工的緬甸女孩，縱使在泰國因為沒有身分，而需要忍受職災、長工時、低工資、生活環境差的工作處境，甚至親眼目睹工廠裡的勞工因為操作機器失誤當場腿被鋸斷，卻只獲得幾萬塊的理賠。</a:t>
            </a:r>
            <a:endParaRPr lang="zh-TW" altLang="en-US" dirty="0"/>
          </a:p>
        </p:txBody>
      </p:sp>
      <p:sp>
        <p:nvSpPr>
          <p:cNvPr id="3" name="文字版面配置區 2"/>
          <p:cNvSpPr>
            <a:spLocks noGrp="1"/>
          </p:cNvSpPr>
          <p:nvPr>
            <p:ph type="body" sz="quarter" idx="14"/>
          </p:nvPr>
        </p:nvSpPr>
        <p:spPr/>
        <p:txBody>
          <a:bodyPr/>
          <a:lstStyle/>
          <a:p>
            <a:r>
              <a:rPr lang="zh-TW" altLang="en-US" smtClean="0"/>
              <a:t>再見瓦城</a:t>
            </a:r>
          </a:p>
          <a:p>
            <a:endParaRPr lang="zh-TW" altLang="en-US" dirty="0"/>
          </a:p>
        </p:txBody>
      </p:sp>
      <p:sp>
        <p:nvSpPr>
          <p:cNvPr id="7" name="文字版面配置區 6"/>
          <p:cNvSpPr>
            <a:spLocks noGrp="1"/>
          </p:cNvSpPr>
          <p:nvPr>
            <p:ph type="body" sz="quarter" idx="10"/>
          </p:nvPr>
        </p:nvSpPr>
        <p:spPr/>
        <p:txBody>
          <a:bodyPr/>
          <a:lstStyle/>
          <a:p>
            <a:endParaRPr lang="zh-TW" altLang="en-US"/>
          </a:p>
        </p:txBody>
      </p:sp>
    </p:spTree>
    <p:extLst>
      <p:ext uri="{BB962C8B-B14F-4D97-AF65-F5344CB8AC3E}">
        <p14:creationId xmlns:p14="http://schemas.microsoft.com/office/powerpoint/2010/main" val="1502455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a:xfrm>
            <a:off x="612000" y="1839600"/>
            <a:ext cx="7704416" cy="647700"/>
          </a:xfrm>
        </p:spPr>
        <p:txBody>
          <a:bodyPr/>
          <a:lstStyle/>
          <a:p>
            <a:pPr algn="just" hangingPunct="0"/>
            <a:r>
              <a:rPr lang="zh-TW" altLang="en-US" dirty="0" smtClean="0"/>
              <a:t>蓮青都不以為意，因為蓮青有個更大的夢想</a:t>
            </a:r>
            <a:r>
              <a:rPr lang="en-US" altLang="zh-TW" dirty="0" smtClean="0"/>
              <a:t>—</a:t>
            </a:r>
            <a:r>
              <a:rPr lang="zh-TW" altLang="en-US" dirty="0" smtClean="0"/>
              <a:t>去臺灣，但是想要去臺灣，首先要有泰國身分；蓮青透過一次又一次的方法要拿泰國身分證，但不論如何，她在泰國人的眼中，她永遠就是個緬甸非法移工。</a:t>
            </a:r>
            <a:endParaRPr lang="zh-TW" altLang="en-US" dirty="0"/>
          </a:p>
        </p:txBody>
      </p:sp>
      <p:sp>
        <p:nvSpPr>
          <p:cNvPr id="3" name="文字版面配置區 2"/>
          <p:cNvSpPr>
            <a:spLocks noGrp="1"/>
          </p:cNvSpPr>
          <p:nvPr>
            <p:ph type="body" sz="quarter" idx="14"/>
          </p:nvPr>
        </p:nvSpPr>
        <p:spPr/>
        <p:txBody>
          <a:bodyPr/>
          <a:lstStyle/>
          <a:p>
            <a:r>
              <a:rPr lang="zh-TW" altLang="en-US" smtClean="0"/>
              <a:t>再見瓦城</a:t>
            </a:r>
          </a:p>
          <a:p>
            <a:endParaRPr lang="zh-TW" altLang="en-US" dirty="0"/>
          </a:p>
        </p:txBody>
      </p:sp>
      <p:sp>
        <p:nvSpPr>
          <p:cNvPr id="7" name="文字版面配置區 6"/>
          <p:cNvSpPr>
            <a:spLocks noGrp="1"/>
          </p:cNvSpPr>
          <p:nvPr>
            <p:ph type="body" sz="quarter" idx="10"/>
          </p:nvPr>
        </p:nvSpPr>
        <p:spPr/>
        <p:txBody>
          <a:bodyPr/>
          <a:lstStyle/>
          <a:p>
            <a:endParaRPr lang="zh-TW" altLang="en-US"/>
          </a:p>
        </p:txBody>
      </p:sp>
    </p:spTree>
    <p:extLst>
      <p:ext uri="{BB962C8B-B14F-4D97-AF65-F5344CB8AC3E}">
        <p14:creationId xmlns:p14="http://schemas.microsoft.com/office/powerpoint/2010/main" val="6513480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4"/>
          </p:nvPr>
        </p:nvSpPr>
        <p:spPr/>
        <p:txBody>
          <a:bodyPr/>
          <a:lstStyle/>
          <a:p>
            <a:r>
              <a:rPr lang="zh-TW" altLang="en-US" dirty="0"/>
              <a:t>再見瓦城</a:t>
            </a:r>
          </a:p>
          <a:p>
            <a:endParaRPr lang="zh-TW" altLang="en-US" dirty="0"/>
          </a:p>
          <a:p>
            <a:endParaRPr lang="zh-TW" altLang="en-US" dirty="0"/>
          </a:p>
        </p:txBody>
      </p:sp>
      <p:sp>
        <p:nvSpPr>
          <p:cNvPr id="4" name="文字版面配置區 3"/>
          <p:cNvSpPr>
            <a:spLocks noGrp="1"/>
          </p:cNvSpPr>
          <p:nvPr>
            <p:ph type="body" sz="quarter" idx="10"/>
          </p:nvPr>
        </p:nvSpPr>
        <p:spPr/>
        <p:txBody>
          <a:bodyPr/>
          <a:lstStyle/>
          <a:p>
            <a:r>
              <a:rPr lang="en-US" altLang="zh-TW" dirty="0"/>
              <a:t>p.116</a:t>
            </a:r>
          </a:p>
        </p:txBody>
      </p:sp>
      <p:sp>
        <p:nvSpPr>
          <p:cNvPr id="5" name="矩形 4">
            <a:hlinkClick r:id="rId3"/>
          </p:cNvPr>
          <p:cNvSpPr/>
          <p:nvPr/>
        </p:nvSpPr>
        <p:spPr>
          <a:xfrm>
            <a:off x="612000" y="1839600"/>
            <a:ext cx="7632408" cy="2849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p:cNvGrpSpPr/>
          <p:nvPr/>
        </p:nvGrpSpPr>
        <p:grpSpPr>
          <a:xfrm>
            <a:off x="3968999" y="2643758"/>
            <a:ext cx="917970" cy="865803"/>
            <a:chOff x="6948264" y="2787774"/>
            <a:chExt cx="648072" cy="648072"/>
          </a:xfrm>
        </p:grpSpPr>
        <p:sp>
          <p:nvSpPr>
            <p:cNvPr id="7" name="橢圓 6">
              <a:hlinkClick r:id="rId3"/>
            </p:cNvPr>
            <p:cNvSpPr/>
            <p:nvPr/>
          </p:nvSpPr>
          <p:spPr>
            <a:xfrm>
              <a:off x="6948264" y="2787774"/>
              <a:ext cx="648072" cy="6480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8" name="等腰三角形 7">
              <a:hlinkClick r:id="rId3"/>
            </p:cNvPr>
            <p:cNvSpPr/>
            <p:nvPr/>
          </p:nvSpPr>
          <p:spPr>
            <a:xfrm rot="5400000">
              <a:off x="7128144" y="2931790"/>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grpSp>
      <p:sp>
        <p:nvSpPr>
          <p:cNvPr id="9" name="文字方塊 8"/>
          <p:cNvSpPr txBox="1"/>
          <p:nvPr/>
        </p:nvSpPr>
        <p:spPr>
          <a:xfrm>
            <a:off x="868386" y="4227934"/>
            <a:ext cx="7159998" cy="461665"/>
          </a:xfrm>
          <a:prstGeom prst="rect">
            <a:avLst/>
          </a:prstGeom>
          <a:noFill/>
        </p:spPr>
        <p:txBody>
          <a:bodyPr wrap="square" rtlCol="0">
            <a:spAutoFit/>
          </a:bodyPr>
          <a:lstStyle/>
          <a:p>
            <a:r>
              <a:rPr lang="zh-TW" altLang="en-US" sz="1200" dirty="0">
                <a:solidFill>
                  <a:schemeClr val="bg1"/>
                </a:solidFill>
                <a:latin typeface="微軟正黑體" panose="020B0604030504040204" pitchFamily="34" charset="-120"/>
                <a:ea typeface="微軟正黑體" panose="020B0604030504040204" pitchFamily="34" charset="-120"/>
              </a:rPr>
              <a:t>＃影片名稱：</a:t>
            </a:r>
            <a:r>
              <a:rPr lang="en-US" altLang="zh-TW" sz="1200" dirty="0">
                <a:solidFill>
                  <a:schemeClr val="bg1"/>
                </a:solidFill>
                <a:latin typeface="微軟正黑體" panose="020B0604030504040204" pitchFamily="34" charset="-120"/>
                <a:ea typeface="微軟正黑體" panose="020B0604030504040204" pitchFamily="34" charset="-120"/>
              </a:rPr>
              <a:t>《</a:t>
            </a:r>
            <a:r>
              <a:rPr lang="zh-TW" altLang="en-US" sz="1200" dirty="0">
                <a:solidFill>
                  <a:schemeClr val="bg1"/>
                </a:solidFill>
                <a:latin typeface="微軟正黑體" panose="020B0604030504040204" pitchFamily="34" charset="-120"/>
                <a:ea typeface="微軟正黑體" panose="020B0604030504040204" pitchFamily="34" charset="-120"/>
              </a:rPr>
              <a:t>再見瓦城</a:t>
            </a:r>
            <a:r>
              <a:rPr lang="en-US" altLang="zh-TW" sz="1200" dirty="0">
                <a:solidFill>
                  <a:schemeClr val="bg1"/>
                </a:solidFill>
                <a:latin typeface="微軟正黑體" panose="020B0604030504040204" pitchFamily="34" charset="-120"/>
                <a:ea typeface="微軟正黑體" panose="020B0604030504040204" pitchFamily="34" charset="-120"/>
              </a:rPr>
              <a:t>》</a:t>
            </a:r>
            <a:r>
              <a:rPr lang="zh-TW" altLang="en-US" sz="1200" dirty="0">
                <a:solidFill>
                  <a:schemeClr val="bg1"/>
                </a:solidFill>
                <a:latin typeface="微軟正黑體" panose="020B0604030504040204" pitchFamily="34" charset="-120"/>
                <a:ea typeface="微軟正黑體" panose="020B0604030504040204" pitchFamily="34" charset="-120"/>
              </a:rPr>
              <a:t>電影正式預告｜</a:t>
            </a:r>
            <a:r>
              <a:rPr lang="en-US" altLang="zh-TW" sz="1200" dirty="0">
                <a:solidFill>
                  <a:schemeClr val="bg1"/>
                </a:solidFill>
                <a:latin typeface="微軟正黑體" panose="020B0604030504040204" pitchFamily="34" charset="-120"/>
                <a:ea typeface="微軟正黑體" panose="020B0604030504040204" pitchFamily="34" charset="-120"/>
              </a:rPr>
              <a:t>12</a:t>
            </a:r>
            <a:r>
              <a:rPr lang="zh-TW" altLang="en-US" sz="1200" dirty="0">
                <a:solidFill>
                  <a:schemeClr val="bg1"/>
                </a:solidFill>
                <a:latin typeface="微軟正黑體" panose="020B0604030504040204" pitchFamily="34" charset="-120"/>
                <a:ea typeface="微軟正黑體" panose="020B0604030504040204" pitchFamily="34" charset="-120"/>
              </a:rPr>
              <a:t>月</a:t>
            </a:r>
            <a:r>
              <a:rPr lang="en-US" altLang="zh-TW" sz="1200" dirty="0">
                <a:solidFill>
                  <a:schemeClr val="bg1"/>
                </a:solidFill>
                <a:latin typeface="微軟正黑體" panose="020B0604030504040204" pitchFamily="34" charset="-120"/>
                <a:ea typeface="微軟正黑體" panose="020B0604030504040204" pitchFamily="34" charset="-120"/>
              </a:rPr>
              <a:t>9</a:t>
            </a:r>
            <a:r>
              <a:rPr lang="zh-TW" altLang="en-US" sz="1200" dirty="0">
                <a:solidFill>
                  <a:schemeClr val="bg1"/>
                </a:solidFill>
                <a:latin typeface="微軟正黑體" panose="020B0604030504040204" pitchFamily="34" charset="-120"/>
                <a:ea typeface="微軟正黑體" panose="020B0604030504040204" pitchFamily="34" charset="-120"/>
              </a:rPr>
              <a:t>日 心碎上映</a:t>
            </a:r>
            <a:r>
              <a:rPr lang="en-US" altLang="zh-TW" sz="1200" dirty="0">
                <a:solidFill>
                  <a:schemeClr val="bg1"/>
                </a:solidFill>
                <a:latin typeface="微軟正黑體" panose="020B0604030504040204" pitchFamily="34" charset="-120"/>
                <a:ea typeface="微軟正黑體" panose="020B0604030504040204" pitchFamily="34" charset="-120"/>
              </a:rPr>
              <a:t>(02:08)</a:t>
            </a:r>
          </a:p>
          <a:p>
            <a:r>
              <a:rPr lang="zh-TW" altLang="en-US" sz="1200" dirty="0">
                <a:solidFill>
                  <a:schemeClr val="bg1"/>
                </a:solidFill>
                <a:latin typeface="微軟正黑體" panose="020B0604030504040204" pitchFamily="34" charset="-120"/>
                <a:ea typeface="微軟正黑體" panose="020B0604030504040204" pitchFamily="34" charset="-120"/>
              </a:rPr>
              <a:t>＃影片來源：</a:t>
            </a:r>
            <a:r>
              <a:rPr lang="en-US" altLang="zh-TW" sz="1200" dirty="0">
                <a:solidFill>
                  <a:schemeClr val="bg1"/>
                </a:solidFill>
                <a:latin typeface="微軟正黑體" panose="020B0604030504040204" pitchFamily="34" charset="-120"/>
                <a:ea typeface="微軟正黑體" panose="020B0604030504040204" pitchFamily="34" charset="-120"/>
              </a:rPr>
              <a:t>The Road to Mandalay</a:t>
            </a:r>
            <a:r>
              <a:rPr lang="zh-TW" altLang="en-US" sz="1200" dirty="0">
                <a:solidFill>
                  <a:schemeClr val="bg1"/>
                </a:solidFill>
                <a:latin typeface="微軟正黑體" panose="020B0604030504040204" pitchFamily="34" charset="-120"/>
                <a:ea typeface="微軟正黑體" panose="020B0604030504040204" pitchFamily="34" charset="-120"/>
              </a:rPr>
              <a:t>再見瓦城</a:t>
            </a:r>
          </a:p>
        </p:txBody>
      </p:sp>
      <p:sp>
        <p:nvSpPr>
          <p:cNvPr id="10" name="文字方塊 9"/>
          <p:cNvSpPr txBox="1"/>
          <p:nvPr/>
        </p:nvSpPr>
        <p:spPr>
          <a:xfrm>
            <a:off x="3419872" y="3564165"/>
            <a:ext cx="22322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（需有網路環境）</a:t>
            </a:r>
            <a:endPar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885530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p.117</a:t>
            </a:r>
            <a:r>
              <a:rPr lang="zh-TW" altLang="en-US" dirty="0"/>
              <a:t>　壹、社會中的</a:t>
            </a:r>
            <a:r>
              <a:rPr lang="zh-TW" altLang="en-US" dirty="0" smtClean="0"/>
              <a:t>不平等</a:t>
            </a:r>
            <a:r>
              <a:rPr lang="en-US" altLang="zh-TW" dirty="0" smtClean="0"/>
              <a:t>—</a:t>
            </a:r>
            <a:r>
              <a:rPr lang="zh-TW" altLang="en-US" dirty="0" smtClean="0"/>
              <a:t>種族與族群</a:t>
            </a:r>
            <a:endParaRPr lang="zh-TW" altLang="en-US" dirty="0"/>
          </a:p>
        </p:txBody>
      </p:sp>
      <p:sp>
        <p:nvSpPr>
          <p:cNvPr id="3" name="內容版面配置區 2"/>
          <p:cNvSpPr>
            <a:spLocks noGrp="1"/>
          </p:cNvSpPr>
          <p:nvPr>
            <p:ph sz="quarter" idx="12"/>
          </p:nvPr>
        </p:nvSpPr>
        <p:spPr/>
        <p:txBody>
          <a:bodyPr/>
          <a:lstStyle/>
          <a:p>
            <a:r>
              <a:rPr lang="zh-TW" altLang="en-US" dirty="0"/>
              <a:t>第壹節  社會中的</a:t>
            </a:r>
            <a:r>
              <a:rPr lang="zh-TW" altLang="en-US" dirty="0" smtClean="0"/>
              <a:t>不平等</a:t>
            </a:r>
            <a:r>
              <a:rPr lang="en-US" altLang="zh-TW" dirty="0" smtClean="0"/>
              <a:t>—</a:t>
            </a:r>
            <a:r>
              <a:rPr lang="zh-TW" altLang="en-US" dirty="0" smtClean="0"/>
              <a:t>種族與族群</a:t>
            </a:r>
            <a:endParaRPr lang="zh-TW" altLang="en-US" dirty="0"/>
          </a:p>
          <a:p>
            <a:endParaRPr lang="zh-TW" altLang="en-US" dirty="0"/>
          </a:p>
        </p:txBody>
      </p:sp>
      <p:sp>
        <p:nvSpPr>
          <p:cNvPr id="4" name="內容版面配置區 3"/>
          <p:cNvSpPr>
            <a:spLocks noGrp="1"/>
          </p:cNvSpPr>
          <p:nvPr>
            <p:ph sz="quarter" idx="13"/>
          </p:nvPr>
        </p:nvSpPr>
        <p:spPr/>
        <p:txBody>
          <a:bodyPr/>
          <a:lstStyle/>
          <a:p>
            <a:r>
              <a:rPr lang="zh-TW" altLang="en-US" dirty="0">
                <a:hlinkClick r:id="rId2" action="ppaction://hlinksldjump"/>
              </a:rPr>
              <a:t>一、國際移工</a:t>
            </a:r>
            <a:endParaRPr lang="en-US" altLang="zh-TW" dirty="0"/>
          </a:p>
          <a:p>
            <a:r>
              <a:rPr lang="zh-TW" altLang="en-US" dirty="0">
                <a:hlinkClick r:id="rId3" action="ppaction://hlinksldjump"/>
              </a:rPr>
              <a:t>二、新移民</a:t>
            </a:r>
            <a:endParaRPr lang="en-US" altLang="zh-TW" dirty="0"/>
          </a:p>
          <a:p>
            <a:r>
              <a:rPr lang="zh-TW" altLang="en-US" dirty="0">
                <a:hlinkClick r:id="rId4" action="ppaction://hlinksldjump"/>
              </a:rPr>
              <a:t>三、原住民</a:t>
            </a:r>
            <a:endParaRPr lang="zh-TW" altLang="en-US" dirty="0"/>
          </a:p>
          <a:p>
            <a:endParaRPr lang="zh-TW" altLang="en-US" dirty="0"/>
          </a:p>
          <a:p>
            <a:endParaRPr lang="zh-TW" altLang="en-US" dirty="0"/>
          </a:p>
          <a:p>
            <a:endParaRPr lang="zh-TW" altLang="en-US" dirty="0"/>
          </a:p>
        </p:txBody>
      </p:sp>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9074" y="2427734"/>
            <a:ext cx="3334836" cy="2232248"/>
          </a:xfrm>
          <a:prstGeom prst="rect">
            <a:avLst/>
          </a:prstGeom>
        </p:spPr>
      </p:pic>
    </p:spTree>
    <p:extLst>
      <p:ext uri="{BB962C8B-B14F-4D97-AF65-F5344CB8AC3E}">
        <p14:creationId xmlns:p14="http://schemas.microsoft.com/office/powerpoint/2010/main" val="6547507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smtClean="0"/>
              <a:t>p.117</a:t>
            </a:r>
            <a:r>
              <a:rPr lang="zh-TW" altLang="en-US" dirty="0" smtClean="0"/>
              <a:t>　壹、社會中的不平等</a:t>
            </a:r>
            <a:r>
              <a:rPr lang="en-US" altLang="zh-TW" dirty="0"/>
              <a:t>—</a:t>
            </a:r>
            <a:r>
              <a:rPr lang="zh-TW" altLang="en-US" dirty="0" smtClean="0"/>
              <a:t>種族</a:t>
            </a:r>
            <a:r>
              <a:rPr lang="zh-TW" altLang="en-US" dirty="0"/>
              <a:t>與</a:t>
            </a:r>
            <a:r>
              <a:rPr lang="zh-TW" altLang="en-US" dirty="0" smtClean="0"/>
              <a:t>族群</a:t>
            </a:r>
            <a:endParaRPr lang="zh-TW" altLang="en-US" dirty="0"/>
          </a:p>
        </p:txBody>
      </p:sp>
      <p:sp>
        <p:nvSpPr>
          <p:cNvPr id="3" name="內容版面配置區 2"/>
          <p:cNvSpPr>
            <a:spLocks noGrp="1"/>
          </p:cNvSpPr>
          <p:nvPr>
            <p:ph sz="quarter" idx="12"/>
          </p:nvPr>
        </p:nvSpPr>
        <p:spPr/>
        <p:txBody>
          <a:bodyPr/>
          <a:lstStyle/>
          <a:p>
            <a:r>
              <a:rPr lang="zh-TW" altLang="en-US" dirty="0"/>
              <a:t>第壹節  社會中的</a:t>
            </a:r>
            <a:r>
              <a:rPr lang="zh-TW" altLang="en-US" dirty="0" smtClean="0"/>
              <a:t>不平等</a:t>
            </a:r>
            <a:r>
              <a:rPr lang="en-US" altLang="zh-TW" dirty="0"/>
              <a:t>—</a:t>
            </a:r>
            <a:r>
              <a:rPr lang="zh-TW" altLang="en-US" dirty="0"/>
              <a:t>種族與族群</a:t>
            </a:r>
          </a:p>
          <a:p>
            <a:endParaRPr lang="zh-TW" altLang="en-US" dirty="0"/>
          </a:p>
        </p:txBody>
      </p:sp>
      <p:sp>
        <p:nvSpPr>
          <p:cNvPr id="4" name="內容版面配置區 3"/>
          <p:cNvSpPr>
            <a:spLocks noGrp="1"/>
          </p:cNvSpPr>
          <p:nvPr>
            <p:ph sz="quarter" idx="13"/>
          </p:nvPr>
        </p:nvSpPr>
        <p:spPr>
          <a:xfrm>
            <a:off x="539626" y="2355726"/>
            <a:ext cx="7776790" cy="2448272"/>
          </a:xfrm>
        </p:spPr>
        <p:txBody>
          <a:bodyPr/>
          <a:lstStyle/>
          <a:p>
            <a:pPr algn="just" hangingPunct="0"/>
            <a:r>
              <a:rPr lang="zh-TW" altLang="en-US" dirty="0"/>
              <a:t>目前臺灣有</a:t>
            </a:r>
            <a:r>
              <a:rPr lang="zh-TW" altLang="en-US" dirty="0" smtClean="0"/>
              <a:t>約</a:t>
            </a:r>
            <a:r>
              <a:rPr lang="en-US" altLang="zh-TW" b="1" dirty="0" smtClean="0">
                <a:solidFill>
                  <a:srgbClr val="FF495C"/>
                </a:solidFill>
              </a:rPr>
              <a:t>70</a:t>
            </a:r>
            <a:r>
              <a:rPr lang="zh-TW" altLang="en-US" b="1" dirty="0">
                <a:solidFill>
                  <a:srgbClr val="FF495C"/>
                </a:solidFill>
              </a:rPr>
              <a:t>萬東南亞籍的移工</a:t>
            </a:r>
            <a:r>
              <a:rPr lang="zh-TW" altLang="en-US" dirty="0"/>
              <a:t>，平均每</a:t>
            </a:r>
            <a:r>
              <a:rPr lang="en-US" altLang="zh-TW" dirty="0"/>
              <a:t>4 </a:t>
            </a:r>
            <a:r>
              <a:rPr lang="zh-TW" altLang="en-US" dirty="0"/>
              <a:t>個勞工便有一個為國際移工。但是移工在職場上所受到的待遇，卻遠遠不如臺灣人。</a:t>
            </a:r>
          </a:p>
          <a:p>
            <a:pPr algn="just" hangingPunct="0"/>
            <a:endParaRPr lang="zh-TW" altLang="en-US" dirty="0"/>
          </a:p>
          <a:p>
            <a:pPr algn="just" hangingPunct="0"/>
            <a:endParaRPr lang="zh-TW" altLang="en-US" dirty="0"/>
          </a:p>
        </p:txBody>
      </p:sp>
    </p:spTree>
    <p:extLst>
      <p:ext uri="{BB962C8B-B14F-4D97-AF65-F5344CB8AC3E}">
        <p14:creationId xmlns:p14="http://schemas.microsoft.com/office/powerpoint/2010/main" val="32524051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p.117</a:t>
            </a:r>
            <a:r>
              <a:rPr lang="zh-TW" altLang="en-US" dirty="0"/>
              <a:t>　壹、社會中的</a:t>
            </a:r>
            <a:r>
              <a:rPr lang="zh-TW" altLang="en-US" dirty="0" smtClean="0"/>
              <a:t>不平等</a:t>
            </a:r>
            <a:r>
              <a:rPr lang="en-US" altLang="zh-TW" dirty="0" smtClean="0"/>
              <a:t>—</a:t>
            </a:r>
            <a:r>
              <a:rPr lang="zh-TW" altLang="en-US" dirty="0" smtClean="0"/>
              <a:t>種族</a:t>
            </a:r>
            <a:r>
              <a:rPr lang="zh-TW" altLang="en-US" dirty="0"/>
              <a:t>與</a:t>
            </a:r>
            <a:r>
              <a:rPr lang="zh-TW" altLang="en-US" dirty="0" smtClean="0"/>
              <a:t>族群</a:t>
            </a:r>
            <a:endParaRPr lang="zh-TW" altLang="en-US" dirty="0"/>
          </a:p>
        </p:txBody>
      </p:sp>
      <p:sp>
        <p:nvSpPr>
          <p:cNvPr id="3" name="內容版面配置區 2"/>
          <p:cNvSpPr>
            <a:spLocks noGrp="1"/>
          </p:cNvSpPr>
          <p:nvPr>
            <p:ph sz="quarter" idx="12"/>
          </p:nvPr>
        </p:nvSpPr>
        <p:spPr/>
        <p:txBody>
          <a:bodyPr/>
          <a:lstStyle/>
          <a:p>
            <a:r>
              <a:rPr lang="zh-TW" altLang="en-US" dirty="0">
                <a:solidFill>
                  <a:srgbClr val="256EFF"/>
                </a:solidFill>
              </a:rPr>
              <a:t>種族歧視</a:t>
            </a:r>
          </a:p>
          <a:p>
            <a:endParaRPr lang="zh-TW" altLang="en-US" dirty="0"/>
          </a:p>
        </p:txBody>
      </p:sp>
      <p:sp>
        <p:nvSpPr>
          <p:cNvPr id="4" name="內容版面配置區 3"/>
          <p:cNvSpPr>
            <a:spLocks noGrp="1"/>
          </p:cNvSpPr>
          <p:nvPr>
            <p:ph sz="quarter" idx="13"/>
          </p:nvPr>
        </p:nvSpPr>
        <p:spPr/>
        <p:txBody>
          <a:bodyPr/>
          <a:lstStyle/>
          <a:p>
            <a:pPr algn="just"/>
            <a:r>
              <a:rPr lang="zh-TW" altLang="en-US" dirty="0"/>
              <a:t>是指根據不同種族將人們分成不同的社會階層從中施以不同的對待方式。</a:t>
            </a:r>
          </a:p>
          <a:p>
            <a:pPr marL="809625" indent="-809625" algn="just"/>
            <a:r>
              <a:rPr lang="en-US" altLang="zh-TW" dirty="0"/>
              <a:t>ex</a:t>
            </a:r>
            <a:r>
              <a:rPr lang="zh-TW" altLang="en-US" dirty="0"/>
              <a:t>：澳洲政府於</a:t>
            </a:r>
            <a:r>
              <a:rPr lang="en-US" altLang="zh-TW" dirty="0" smtClean="0"/>
              <a:t>1909</a:t>
            </a:r>
            <a:r>
              <a:rPr lang="zh-TW" altLang="en-US" dirty="0" smtClean="0"/>
              <a:t>～</a:t>
            </a:r>
            <a:r>
              <a:rPr lang="en-US" altLang="zh-TW" dirty="0" smtClean="0"/>
              <a:t>1969</a:t>
            </a:r>
            <a:r>
              <a:rPr lang="zh-TW" altLang="en-US" dirty="0"/>
              <a:t>年實行的「</a:t>
            </a:r>
            <a:r>
              <a:rPr lang="zh-TW" altLang="en-US" dirty="0" smtClean="0"/>
              <a:t>同化政策</a:t>
            </a:r>
            <a:r>
              <a:rPr lang="zh-TW" altLang="en-US" dirty="0"/>
              <a:t>」，讓許多澳洲原住民受到影響。</a:t>
            </a:r>
          </a:p>
          <a:p>
            <a:endParaRPr lang="zh-TW" altLang="en-US" dirty="0"/>
          </a:p>
        </p:txBody>
      </p:sp>
    </p:spTree>
    <p:extLst>
      <p:ext uri="{BB962C8B-B14F-4D97-AF65-F5344CB8AC3E}">
        <p14:creationId xmlns:p14="http://schemas.microsoft.com/office/powerpoint/2010/main" val="1170576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2"/>
          </p:nvPr>
        </p:nvSpPr>
        <p:spPr/>
        <p:txBody>
          <a:bodyPr/>
          <a:lstStyle/>
          <a:p>
            <a:r>
              <a:rPr lang="zh-TW" altLang="en-US" dirty="0"/>
              <a:t>一般種族與</a:t>
            </a:r>
            <a:endParaRPr lang="en-US" altLang="zh-TW" dirty="0"/>
          </a:p>
          <a:p>
            <a:r>
              <a:rPr lang="zh-TW" altLang="en-US" dirty="0"/>
              <a:t>族群歧視的</a:t>
            </a:r>
            <a:endParaRPr lang="en-US" altLang="zh-TW" dirty="0"/>
          </a:p>
          <a:p>
            <a:r>
              <a:rPr lang="zh-TW" altLang="en-US" dirty="0"/>
              <a:t>迷思</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20" y="699542"/>
            <a:ext cx="6574434"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7354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版面配置區 5">
            <a:hlinkClick r:id="rId2"/>
          </p:cNvPr>
          <p:cNvPicPr>
            <a:picLocks noGrp="1" noChangeAspect="1"/>
          </p:cNvPicPr>
          <p:nvPr>
            <p:ph type="pic" sz="quarter" idx="11"/>
          </p:nvPr>
        </p:nvPicPr>
        <p:blipFill>
          <a:blip r:embed="rId3"/>
          <a:srcRect l="4650" r="4650"/>
          <a:stretch>
            <a:fillRect/>
          </a:stretch>
        </p:blipFill>
        <p:spPr>
          <a:prstGeom prst="rect">
            <a:avLst/>
          </a:prstGeom>
        </p:spPr>
      </p:pic>
      <p:sp>
        <p:nvSpPr>
          <p:cNvPr id="3" name="文字版面配置區 2"/>
          <p:cNvSpPr>
            <a:spLocks noGrp="1"/>
          </p:cNvSpPr>
          <p:nvPr>
            <p:ph type="body" sz="quarter" idx="12"/>
          </p:nvPr>
        </p:nvSpPr>
        <p:spPr>
          <a:xfrm>
            <a:off x="3276625" y="3076575"/>
            <a:ext cx="5111799" cy="647700"/>
          </a:xfrm>
        </p:spPr>
        <p:txBody>
          <a:bodyPr/>
          <a:lstStyle/>
          <a:p>
            <a:r>
              <a:rPr lang="zh-TW" altLang="en-US" dirty="0">
                <a:hlinkClick r:id="rId2"/>
              </a:rPr>
              <a:t>臺</a:t>
            </a:r>
            <a:r>
              <a:rPr lang="zh-TW" altLang="zh-TW" dirty="0" smtClean="0">
                <a:hlinkClick r:id="rId2"/>
              </a:rPr>
              <a:t>灣</a:t>
            </a:r>
            <a:r>
              <a:rPr lang="zh-TW" altLang="zh-TW" dirty="0">
                <a:hlinkClick r:id="rId2"/>
              </a:rPr>
              <a:t>人有</a:t>
            </a:r>
            <a:r>
              <a:rPr lang="zh-TW" altLang="zh-TW" dirty="0" smtClean="0">
                <a:hlinkClick r:id="rId2"/>
              </a:rPr>
              <a:t>種族歧視</a:t>
            </a:r>
            <a:r>
              <a:rPr lang="en-US" altLang="zh-TW" dirty="0" smtClean="0">
                <a:hlinkClick r:id="rId2"/>
              </a:rPr>
              <a:t>?</a:t>
            </a:r>
          </a:p>
          <a:p>
            <a:r>
              <a:rPr lang="en-US" altLang="zh-TW" dirty="0" smtClean="0">
                <a:hlinkClick r:id="rId2"/>
              </a:rPr>
              <a:t>Taiwanese </a:t>
            </a:r>
            <a:r>
              <a:rPr lang="en-US" altLang="zh-TW" dirty="0">
                <a:hlinkClick r:id="rId2"/>
              </a:rPr>
              <a:t>Are </a:t>
            </a:r>
            <a:r>
              <a:rPr lang="en-US" altLang="zh-TW" dirty="0" smtClean="0">
                <a:hlinkClick r:id="rId2"/>
              </a:rPr>
              <a:t>Racists?</a:t>
            </a:r>
          </a:p>
          <a:p>
            <a:endParaRPr lang="zh-TW" altLang="zh-TW" b="1" dirty="0">
              <a:hlinkClick r:id="rId2"/>
            </a:endParaRPr>
          </a:p>
          <a:p>
            <a:endParaRPr lang="zh-TW" altLang="en-US" dirty="0">
              <a:hlinkClick r:id="rId2"/>
            </a:endParaRPr>
          </a:p>
        </p:txBody>
      </p:sp>
      <p:sp>
        <p:nvSpPr>
          <p:cNvPr id="4" name="文字版面配置區 3"/>
          <p:cNvSpPr>
            <a:spLocks noGrp="1"/>
          </p:cNvSpPr>
          <p:nvPr>
            <p:ph type="body" sz="quarter" idx="10"/>
          </p:nvPr>
        </p:nvSpPr>
        <p:spPr/>
        <p:txBody>
          <a:bodyPr/>
          <a:lstStyle/>
          <a:p>
            <a:r>
              <a:rPr lang="en-US" altLang="zh-TW" dirty="0"/>
              <a:t>p.117</a:t>
            </a:r>
            <a:r>
              <a:rPr lang="zh-TW" altLang="en-US" dirty="0"/>
              <a:t>　壹、社會中的不平等</a:t>
            </a:r>
            <a:r>
              <a:rPr lang="en-US" altLang="zh-TW" dirty="0"/>
              <a:t>—</a:t>
            </a:r>
            <a:r>
              <a:rPr lang="zh-TW" altLang="en-US" dirty="0"/>
              <a:t>種族與</a:t>
            </a:r>
            <a:r>
              <a:rPr lang="zh-TW" altLang="en-US" dirty="0" smtClean="0"/>
              <a:t>族群</a:t>
            </a:r>
            <a:endParaRPr lang="zh-TW" altLang="en-US" dirty="0"/>
          </a:p>
        </p:txBody>
      </p:sp>
    </p:spTree>
    <p:extLst>
      <p:ext uri="{BB962C8B-B14F-4D97-AF65-F5344CB8AC3E}">
        <p14:creationId xmlns:p14="http://schemas.microsoft.com/office/powerpoint/2010/main" val="9976860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4"/>
          </p:nvPr>
        </p:nvSpPr>
        <p:spPr/>
        <p:txBody>
          <a:bodyPr/>
          <a:lstStyle/>
          <a:p>
            <a:r>
              <a:rPr lang="zh-TW" altLang="en-US" dirty="0" smtClean="0"/>
              <a:t>初階</a:t>
            </a:r>
            <a:r>
              <a:rPr lang="zh-TW" altLang="en-US" dirty="0"/>
              <a:t>勞動缺很</a:t>
            </a:r>
            <a:r>
              <a:rPr lang="zh-TW" altLang="en-US" dirty="0" smtClean="0"/>
              <a:t>大</a:t>
            </a:r>
            <a:endParaRPr lang="zh-TW" altLang="en-US" dirty="0"/>
          </a:p>
          <a:p>
            <a:endParaRPr lang="zh-TW" altLang="en-US" dirty="0"/>
          </a:p>
        </p:txBody>
      </p:sp>
      <p:sp>
        <p:nvSpPr>
          <p:cNvPr id="4" name="文字版面配置區 3"/>
          <p:cNvSpPr>
            <a:spLocks noGrp="1"/>
          </p:cNvSpPr>
          <p:nvPr>
            <p:ph type="body" sz="quarter" idx="10"/>
          </p:nvPr>
        </p:nvSpPr>
        <p:spPr/>
        <p:txBody>
          <a:bodyPr/>
          <a:lstStyle/>
          <a:p>
            <a:r>
              <a:rPr lang="en-US" altLang="zh-TW" dirty="0"/>
              <a:t>p.118</a:t>
            </a:r>
            <a:r>
              <a:rPr lang="zh-TW" altLang="en-US" dirty="0"/>
              <a:t>　壹、社會中的不平等</a:t>
            </a:r>
            <a:r>
              <a:rPr lang="en-US" altLang="zh-TW" dirty="0"/>
              <a:t>—</a:t>
            </a:r>
            <a:r>
              <a:rPr lang="zh-TW" altLang="en-US" dirty="0"/>
              <a:t>種族與族群</a:t>
            </a:r>
          </a:p>
        </p:txBody>
      </p:sp>
      <p:sp>
        <p:nvSpPr>
          <p:cNvPr id="5" name="矩形 4">
            <a:hlinkClick r:id="rId3" action="ppaction://hlinkfile"/>
          </p:cNvPr>
          <p:cNvSpPr/>
          <p:nvPr/>
        </p:nvSpPr>
        <p:spPr>
          <a:xfrm>
            <a:off x="612000" y="1839600"/>
            <a:ext cx="7632408" cy="2849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6" name="群組 5"/>
          <p:cNvGrpSpPr/>
          <p:nvPr/>
        </p:nvGrpSpPr>
        <p:grpSpPr>
          <a:xfrm>
            <a:off x="3968999" y="2643758"/>
            <a:ext cx="917970" cy="865803"/>
            <a:chOff x="6948264" y="2787774"/>
            <a:chExt cx="648072" cy="648072"/>
          </a:xfrm>
        </p:grpSpPr>
        <p:sp>
          <p:nvSpPr>
            <p:cNvPr id="7" name="橢圓 6">
              <a:hlinkClick r:id="rId3" action="ppaction://hlinkfile"/>
            </p:cNvPr>
            <p:cNvSpPr/>
            <p:nvPr/>
          </p:nvSpPr>
          <p:spPr>
            <a:xfrm>
              <a:off x="6948264" y="2787774"/>
              <a:ext cx="648072" cy="6480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8" name="等腰三角形 7">
              <a:hlinkClick r:id="rId3" action="ppaction://hlinkfile"/>
            </p:cNvPr>
            <p:cNvSpPr/>
            <p:nvPr/>
          </p:nvSpPr>
          <p:spPr>
            <a:xfrm rot="5400000">
              <a:off x="7128144" y="2931790"/>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9" name="文字方塊 8"/>
          <p:cNvSpPr txBox="1"/>
          <p:nvPr/>
        </p:nvSpPr>
        <p:spPr>
          <a:xfrm>
            <a:off x="868386" y="4227934"/>
            <a:ext cx="7159998" cy="461665"/>
          </a:xfrm>
          <a:prstGeom prst="rect">
            <a:avLst/>
          </a:prstGeom>
          <a:noFill/>
        </p:spPr>
        <p:txBody>
          <a:bodyPr wrap="square" rtlCol="0">
            <a:spAutoFit/>
          </a:bodyPr>
          <a:lstStyle/>
          <a:p>
            <a:pPr lvl="0"/>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＃影片名稱</a:t>
            </a:r>
            <a:r>
              <a:rPr lang="zh-TW" altLang="en-US" sz="1200" dirty="0">
                <a:solidFill>
                  <a:prstClr val="white"/>
                </a:solidFill>
                <a:latin typeface="微軟正黑體" panose="020B0604030504040204" pitchFamily="34" charset="-120"/>
                <a:ea typeface="微軟正黑體" panose="020B0604030504040204" pitchFamily="34" charset="-120"/>
              </a:rPr>
              <a:t>：初階勞動缺很大外籍勞工需求將擴大</a:t>
            </a:r>
            <a:r>
              <a:rPr kumimoji="0" lang="en-US" altLang="zh-TW"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(03:48</a:t>
            </a:r>
            <a:r>
              <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p>
          <a:p>
            <a:pPr lvl="0"/>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＃影片來源</a:t>
            </a:r>
            <a:r>
              <a:rPr kumimoji="0" lang="zh-TW" altLang="en-US"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lang="en-US" altLang="zh-TW" sz="1200" dirty="0">
                <a:solidFill>
                  <a:prstClr val="white"/>
                </a:solidFill>
                <a:latin typeface="微軟正黑體" panose="020B0604030504040204" pitchFamily="34" charset="-120"/>
                <a:ea typeface="微軟正黑體" panose="020B0604030504040204" pitchFamily="34" charset="-120"/>
              </a:rPr>
              <a:t>TVBS</a:t>
            </a:r>
            <a:endPar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23093055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版面配置區 4">
            <a:hlinkClick r:id="rId2"/>
          </p:cNvPr>
          <p:cNvPicPr>
            <a:picLocks noGrp="1" noChangeAspect="1"/>
          </p:cNvPicPr>
          <p:nvPr>
            <p:ph type="pic" sz="quarter" idx="11"/>
          </p:nvPr>
        </p:nvPicPr>
        <p:blipFill>
          <a:blip r:embed="rId3"/>
          <a:srcRect l="7940" r="7940"/>
          <a:stretch>
            <a:fillRect/>
          </a:stretch>
        </p:blipFill>
        <p:spPr>
          <a:prstGeom prst="rect">
            <a:avLst/>
          </a:prstGeom>
        </p:spPr>
      </p:pic>
      <p:sp>
        <p:nvSpPr>
          <p:cNvPr id="3" name="文字版面配置區 2"/>
          <p:cNvSpPr>
            <a:spLocks noGrp="1"/>
          </p:cNvSpPr>
          <p:nvPr>
            <p:ph type="body" sz="quarter" idx="12"/>
          </p:nvPr>
        </p:nvSpPr>
        <p:spPr>
          <a:xfrm>
            <a:off x="3276625" y="3076575"/>
            <a:ext cx="5111799" cy="647700"/>
          </a:xfrm>
        </p:spPr>
        <p:txBody>
          <a:bodyPr/>
          <a:lstStyle/>
          <a:p>
            <a:r>
              <a:rPr lang="zh-TW" altLang="zh-TW" dirty="0">
                <a:hlinkClick r:id="rId2"/>
              </a:rPr>
              <a:t>赴澳洲</a:t>
            </a:r>
            <a:r>
              <a:rPr lang="zh-TW" altLang="zh-TW" dirty="0" smtClean="0">
                <a:hlinkClick r:id="rId2"/>
              </a:rPr>
              <a:t>打工</a:t>
            </a:r>
            <a:r>
              <a:rPr lang="zh-TW" altLang="en-US" dirty="0" smtClean="0">
                <a:hlinkClick r:id="rId2"/>
              </a:rPr>
              <a:t>臺</a:t>
            </a:r>
            <a:r>
              <a:rPr lang="zh-TW" altLang="zh-TW" dirty="0" smtClean="0">
                <a:hlinkClick r:id="rId2"/>
              </a:rPr>
              <a:t>灣人</a:t>
            </a:r>
            <a:r>
              <a:rPr lang="zh-TW" altLang="en-US" dirty="0">
                <a:hlinkClick r:id="rId2"/>
              </a:rPr>
              <a:t>　</a:t>
            </a:r>
            <a:r>
              <a:rPr lang="en-US" altLang="zh-TW" dirty="0" smtClean="0">
                <a:hlinkClick r:id="rId2"/>
              </a:rPr>
              <a:t>8</a:t>
            </a:r>
            <a:r>
              <a:rPr lang="zh-TW" altLang="zh-TW" dirty="0">
                <a:hlinkClick r:id="rId2"/>
              </a:rPr>
              <a:t>成被剝削</a:t>
            </a:r>
            <a:endParaRPr lang="zh-TW" altLang="en-US" dirty="0">
              <a:hlinkClick r:id="rId2"/>
            </a:endParaRPr>
          </a:p>
        </p:txBody>
      </p:sp>
      <p:sp>
        <p:nvSpPr>
          <p:cNvPr id="4" name="文字版面配置區 3"/>
          <p:cNvSpPr>
            <a:spLocks noGrp="1"/>
          </p:cNvSpPr>
          <p:nvPr>
            <p:ph type="body" sz="quarter" idx="10"/>
          </p:nvPr>
        </p:nvSpPr>
        <p:spPr/>
        <p:txBody>
          <a:bodyPr/>
          <a:lstStyle/>
          <a:p>
            <a:r>
              <a:rPr lang="en-US" altLang="zh-TW" dirty="0"/>
              <a:t>p.117</a:t>
            </a:r>
            <a:r>
              <a:rPr lang="zh-TW" altLang="en-US" dirty="0"/>
              <a:t>　壹、社會中的不平等</a:t>
            </a:r>
            <a:r>
              <a:rPr lang="en-US" altLang="zh-TW" dirty="0"/>
              <a:t>—</a:t>
            </a:r>
            <a:r>
              <a:rPr lang="zh-TW" altLang="en-US" dirty="0"/>
              <a:t>種族與</a:t>
            </a:r>
            <a:r>
              <a:rPr lang="zh-TW" altLang="en-US" dirty="0" smtClean="0"/>
              <a:t>族群</a:t>
            </a:r>
            <a:endParaRPr lang="zh-TW" altLang="en-US" dirty="0"/>
          </a:p>
        </p:txBody>
      </p:sp>
    </p:spTree>
    <p:extLst>
      <p:ext uri="{BB962C8B-B14F-4D97-AF65-F5344CB8AC3E}">
        <p14:creationId xmlns:p14="http://schemas.microsoft.com/office/powerpoint/2010/main" val="38735309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p.118</a:t>
            </a:r>
            <a:r>
              <a:rPr lang="zh-TW" altLang="en-US" dirty="0"/>
              <a:t>　壹、社會中的</a:t>
            </a:r>
            <a:r>
              <a:rPr lang="zh-TW" altLang="en-US" dirty="0" smtClean="0"/>
              <a:t>不平等</a:t>
            </a:r>
            <a:r>
              <a:rPr lang="en-US" altLang="zh-TW" dirty="0" smtClean="0"/>
              <a:t>—</a:t>
            </a:r>
            <a:r>
              <a:rPr lang="zh-TW" altLang="en-US" dirty="0" smtClean="0"/>
              <a:t>種族</a:t>
            </a:r>
            <a:r>
              <a:rPr lang="zh-TW" altLang="en-US" dirty="0"/>
              <a:t>與</a:t>
            </a:r>
            <a:r>
              <a:rPr lang="zh-TW" altLang="en-US" dirty="0" smtClean="0"/>
              <a:t>族群</a:t>
            </a:r>
            <a:endParaRPr lang="zh-TW" altLang="en-US" dirty="0"/>
          </a:p>
        </p:txBody>
      </p:sp>
      <p:sp>
        <p:nvSpPr>
          <p:cNvPr id="3" name="內容版面配置區 2"/>
          <p:cNvSpPr>
            <a:spLocks noGrp="1"/>
          </p:cNvSpPr>
          <p:nvPr>
            <p:ph sz="quarter" idx="12"/>
          </p:nvPr>
        </p:nvSpPr>
        <p:spPr/>
        <p:txBody>
          <a:bodyPr/>
          <a:lstStyle/>
          <a:p>
            <a:r>
              <a:rPr lang="zh-TW" altLang="en-US" dirty="0"/>
              <a:t>一、國際移工</a:t>
            </a:r>
          </a:p>
          <a:p>
            <a:endParaRPr lang="zh-TW" altLang="en-US" dirty="0"/>
          </a:p>
        </p:txBody>
      </p:sp>
      <p:sp>
        <p:nvSpPr>
          <p:cNvPr id="4" name="內容版面配置區 3"/>
          <p:cNvSpPr>
            <a:spLocks noGrp="1"/>
          </p:cNvSpPr>
          <p:nvPr>
            <p:ph sz="quarter" idx="13"/>
          </p:nvPr>
        </p:nvSpPr>
        <p:spPr/>
        <p:txBody>
          <a:bodyPr/>
          <a:lstStyle/>
          <a:p>
            <a:pPr algn="just"/>
            <a:r>
              <a:rPr lang="zh-TW" altLang="en-US" dirty="0" smtClean="0"/>
              <a:t>我國</a:t>
            </a:r>
            <a:r>
              <a:rPr lang="en-US" altLang="zh-TW" dirty="0" smtClean="0"/>
              <a:t>《</a:t>
            </a:r>
            <a:r>
              <a:rPr lang="zh-TW" altLang="en-US" dirty="0" smtClean="0"/>
              <a:t>憲法</a:t>
            </a:r>
            <a:r>
              <a:rPr lang="en-US" altLang="zh-TW" dirty="0" smtClean="0"/>
              <a:t>》</a:t>
            </a:r>
            <a:r>
              <a:rPr lang="zh-TW" altLang="en-US" dirty="0" smtClean="0"/>
              <a:t>規定</a:t>
            </a:r>
            <a:r>
              <a:rPr lang="zh-TW" altLang="en-US" dirty="0"/>
              <a:t>無分種族，在法律上一律平等，但在文化位階影響下仍</a:t>
            </a:r>
            <a:r>
              <a:rPr lang="zh-TW" altLang="en-US"/>
              <a:t>有</a:t>
            </a:r>
            <a:r>
              <a:rPr lang="zh-TW" altLang="en-US" smtClean="0"/>
              <a:t>無形的</a:t>
            </a:r>
            <a:r>
              <a:rPr lang="zh-TW" altLang="en-US" dirty="0"/>
              <a:t>種族不平等</a:t>
            </a:r>
            <a:r>
              <a:rPr lang="zh-TW" altLang="en-US" dirty="0" smtClean="0"/>
              <a:t>。→</a:t>
            </a:r>
            <a:r>
              <a:rPr lang="zh-TW" altLang="en-US" dirty="0"/>
              <a:t>國際移工來臺灣工作也享有</a:t>
            </a:r>
            <a:r>
              <a:rPr lang="zh-TW" altLang="en-US" dirty="0" smtClean="0"/>
              <a:t>我國</a:t>
            </a:r>
            <a:r>
              <a:rPr lang="en-US" altLang="zh-TW" b="1" dirty="0">
                <a:solidFill>
                  <a:srgbClr val="FF495C"/>
                </a:solidFill>
              </a:rPr>
              <a:t>《</a:t>
            </a:r>
            <a:r>
              <a:rPr lang="zh-TW" altLang="en-US" b="1" dirty="0" smtClean="0">
                <a:solidFill>
                  <a:srgbClr val="FF495C"/>
                </a:solidFill>
              </a:rPr>
              <a:t>勞基法</a:t>
            </a:r>
            <a:r>
              <a:rPr lang="en-US" altLang="zh-TW" b="1" dirty="0" smtClean="0">
                <a:solidFill>
                  <a:srgbClr val="FF495C"/>
                </a:solidFill>
              </a:rPr>
              <a:t>》</a:t>
            </a:r>
            <a:r>
              <a:rPr lang="zh-TW" altLang="en-US" dirty="0" smtClean="0"/>
              <a:t>的保障</a:t>
            </a:r>
            <a:r>
              <a:rPr lang="zh-TW" altLang="en-US" dirty="0"/>
              <a:t>。</a:t>
            </a:r>
          </a:p>
          <a:p>
            <a:endParaRPr lang="zh-TW" altLang="en-US" dirty="0"/>
          </a:p>
        </p:txBody>
      </p:sp>
    </p:spTree>
    <p:extLst>
      <p:ext uri="{BB962C8B-B14F-4D97-AF65-F5344CB8AC3E}">
        <p14:creationId xmlns:p14="http://schemas.microsoft.com/office/powerpoint/2010/main" val="28939232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a:xfrm>
            <a:off x="612000" y="1839600"/>
            <a:ext cx="4392048" cy="647700"/>
          </a:xfrm>
        </p:spPr>
        <p:txBody>
          <a:bodyPr/>
          <a:lstStyle/>
          <a:p>
            <a:pPr algn="just">
              <a:lnSpc>
                <a:spcPct val="100000"/>
              </a:lnSpc>
            </a:pPr>
            <a:r>
              <a:rPr lang="zh-TW" altLang="en-US" dirty="0" smtClean="0"/>
              <a:t>澳洲合法打工時薪為</a:t>
            </a:r>
            <a:r>
              <a:rPr lang="en-US" altLang="zh-TW" dirty="0" smtClean="0"/>
              <a:t>18.29</a:t>
            </a:r>
            <a:r>
              <a:rPr lang="zh-TW" altLang="en-US" dirty="0" smtClean="0"/>
              <a:t>澳幣（臺幣約</a:t>
            </a:r>
            <a:r>
              <a:rPr lang="en-US" altLang="zh-TW" dirty="0" smtClean="0"/>
              <a:t>512</a:t>
            </a:r>
            <a:r>
              <a:rPr lang="zh-TW" altLang="en-US" dirty="0" smtClean="0"/>
              <a:t>元），但在澳洲打工的臺灣人有八成做黑工，成為臺灣移工於他國被剝削的情況。</a:t>
            </a:r>
          </a:p>
          <a:p>
            <a:pPr algn="just"/>
            <a:endParaRPr lang="zh-TW" altLang="en-US" dirty="0"/>
          </a:p>
        </p:txBody>
      </p:sp>
      <p:sp>
        <p:nvSpPr>
          <p:cNvPr id="3" name="文字版面配置區 2"/>
          <p:cNvSpPr>
            <a:spLocks noGrp="1"/>
          </p:cNvSpPr>
          <p:nvPr>
            <p:ph type="body" sz="quarter" idx="14"/>
          </p:nvPr>
        </p:nvSpPr>
        <p:spPr>
          <a:xfrm>
            <a:off x="3491880" y="1203896"/>
            <a:ext cx="3888432" cy="647774"/>
          </a:xfrm>
        </p:spPr>
        <p:txBody>
          <a:bodyPr/>
          <a:lstStyle/>
          <a:p>
            <a:r>
              <a:rPr lang="zh-TW" altLang="en-US" sz="2800" smtClean="0"/>
              <a:t>澳洲的打工薪資如何算？</a:t>
            </a:r>
            <a:endParaRPr lang="zh-TW" altLang="en-US" sz="2800" dirty="0"/>
          </a:p>
        </p:txBody>
      </p:sp>
      <p:sp>
        <p:nvSpPr>
          <p:cNvPr id="4" name="文字版面配置區 3"/>
          <p:cNvSpPr>
            <a:spLocks noGrp="1"/>
          </p:cNvSpPr>
          <p:nvPr>
            <p:ph type="body" sz="quarter" idx="10"/>
          </p:nvPr>
        </p:nvSpPr>
        <p:spPr/>
        <p:txBody>
          <a:bodyPr/>
          <a:lstStyle/>
          <a:p>
            <a:r>
              <a:rPr lang="en-US" altLang="zh-TW" smtClean="0"/>
              <a:t>p.118</a:t>
            </a:r>
            <a:r>
              <a:rPr lang="zh-TW" altLang="en-US" smtClean="0"/>
              <a:t>　壹、社會中的不平等</a:t>
            </a:r>
            <a:r>
              <a:rPr lang="en-US" altLang="zh-TW" smtClean="0"/>
              <a:t>—</a:t>
            </a:r>
            <a:r>
              <a:rPr lang="zh-TW" altLang="en-US" smtClean="0"/>
              <a:t>種族與族群</a:t>
            </a:r>
            <a:endParaRPr lang="zh-TW" altLang="en-US" dirty="0"/>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944" y="1851670"/>
            <a:ext cx="3292340" cy="3055292"/>
          </a:xfrm>
          <a:prstGeom prst="rect">
            <a:avLst/>
          </a:prstGeom>
        </p:spPr>
      </p:pic>
    </p:spTree>
    <p:extLst>
      <p:ext uri="{BB962C8B-B14F-4D97-AF65-F5344CB8AC3E}">
        <p14:creationId xmlns:p14="http://schemas.microsoft.com/office/powerpoint/2010/main" val="392594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p.118</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a:xfrm>
            <a:off x="539626" y="2346695"/>
            <a:ext cx="7848798" cy="2745335"/>
          </a:xfrm>
        </p:spPr>
        <p:txBody>
          <a:bodyPr>
            <a:normAutofit/>
          </a:bodyPr>
          <a:lstStyle/>
          <a:p>
            <a:pPr algn="just"/>
            <a:r>
              <a:rPr lang="zh-TW" altLang="en-US" dirty="0"/>
              <a:t>本片為曾獲</a:t>
            </a:r>
            <a:r>
              <a:rPr lang="en-US" altLang="zh-TW" dirty="0"/>
              <a:t>2014</a:t>
            </a:r>
            <a:r>
              <a:rPr lang="zh-TW" altLang="en-US" dirty="0"/>
              <a:t>年金穗獎優等獎的</a:t>
            </a:r>
            <a:r>
              <a:rPr lang="en-US" altLang="zh-TW" dirty="0"/>
              <a:t>《</a:t>
            </a:r>
            <a:r>
              <a:rPr lang="zh-TW" altLang="en-US" dirty="0"/>
              <a:t>可愛陌生人</a:t>
            </a:r>
            <a:r>
              <a:rPr lang="en-US" altLang="zh-TW" dirty="0"/>
              <a:t>》</a:t>
            </a:r>
            <a:r>
              <a:rPr lang="zh-TW" altLang="en-US" dirty="0"/>
              <a:t>續集，持續追訪合法入境後，卻從原雇主工作處潛逃的</a:t>
            </a:r>
            <a:r>
              <a:rPr lang="en-US" altLang="zh-TW" dirty="0"/>
              <a:t>4</a:t>
            </a:r>
            <a:r>
              <a:rPr lang="zh-TW" altLang="en-US" dirty="0"/>
              <a:t>位越南移工的勞動生活</a:t>
            </a:r>
            <a:r>
              <a:rPr lang="zh-TW" altLang="en-US" dirty="0" smtClean="0"/>
              <a:t>。</a:t>
            </a:r>
            <a:endParaRPr lang="zh-TW" altLang="en-US" dirty="0"/>
          </a:p>
        </p:txBody>
      </p:sp>
      <p:sp>
        <p:nvSpPr>
          <p:cNvPr id="4" name="內容版面配置區 2"/>
          <p:cNvSpPr txBox="1">
            <a:spLocks/>
          </p:cNvSpPr>
          <p:nvPr/>
        </p:nvSpPr>
        <p:spPr>
          <a:xfrm>
            <a:off x="2555776" y="1757847"/>
            <a:ext cx="5544616" cy="525871"/>
          </a:xfrm>
          <a:prstGeom prst="rect">
            <a:avLst/>
          </a:prstGeom>
        </p:spPr>
        <p:txBody>
          <a:bodyPr vert="horz" lIns="91440" tIns="45720" rIns="91440" bIns="45720" rtlCol="0">
            <a:normAutofit/>
          </a:bodyPr>
          <a:lstStyle>
            <a:lvl1pPr marL="0" indent="0" algn="l" defTabSz="914400" rtl="0" eaLnBrk="1" latinLnBrk="0" hangingPunct="1">
              <a:spcBef>
                <a:spcPct val="20000"/>
              </a:spcBef>
              <a:buFontTx/>
              <a:buNone/>
              <a:defRPr sz="2800" kern="1200" spc="120" baseline="0">
                <a:solidFill>
                  <a:schemeClr val="tx1"/>
                </a:solidFill>
                <a:latin typeface="微軟正黑體" panose="020B0604030504040204" pitchFamily="34" charset="-120"/>
                <a:ea typeface="微軟正黑體" panose="020B0604030504040204" pitchFamily="34" charset="-120"/>
                <a:cs typeface="+mn-cs"/>
              </a:defRPr>
            </a:lvl1pPr>
            <a:lvl2pPr marL="4572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2pPr>
            <a:lvl3pPr marL="9144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3pPr>
            <a:lvl4pPr marL="13716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4pPr>
            <a:lvl5pPr marL="18288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dirty="0">
                <a:solidFill>
                  <a:srgbClr val="256EFF"/>
                </a:solidFill>
              </a:rPr>
              <a:t>再見，可愛陌生人</a:t>
            </a:r>
          </a:p>
        </p:txBody>
      </p:sp>
    </p:spTree>
    <p:extLst>
      <p:ext uri="{BB962C8B-B14F-4D97-AF65-F5344CB8AC3E}">
        <p14:creationId xmlns:p14="http://schemas.microsoft.com/office/powerpoint/2010/main" val="14099738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p.118</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a:xfrm>
            <a:off x="539626" y="2346695"/>
            <a:ext cx="7848798" cy="2745335"/>
          </a:xfrm>
        </p:spPr>
        <p:txBody>
          <a:bodyPr>
            <a:normAutofit/>
          </a:bodyPr>
          <a:lstStyle/>
          <a:p>
            <a:pPr algn="just"/>
            <a:r>
              <a:rPr lang="zh-TW" altLang="en-US" dirty="0" smtClean="0"/>
              <a:t>影片</a:t>
            </a:r>
            <a:r>
              <a:rPr lang="zh-TW" altLang="en-US" dirty="0"/>
              <a:t>並不試圖提出解決之道，但期望藉由第一線的直擊紀錄，能協助臺灣社會對非法移工的生命狀態有所理解，刺激臺越政府正視移工的人權問題，進而減少不必要的衝突與歧視。</a:t>
            </a:r>
          </a:p>
        </p:txBody>
      </p:sp>
      <p:sp>
        <p:nvSpPr>
          <p:cNvPr id="4" name="內容版面配置區 2"/>
          <p:cNvSpPr txBox="1">
            <a:spLocks/>
          </p:cNvSpPr>
          <p:nvPr/>
        </p:nvSpPr>
        <p:spPr>
          <a:xfrm>
            <a:off x="2555776" y="1757847"/>
            <a:ext cx="5544616" cy="525871"/>
          </a:xfrm>
          <a:prstGeom prst="rect">
            <a:avLst/>
          </a:prstGeom>
        </p:spPr>
        <p:txBody>
          <a:bodyPr vert="horz" lIns="91440" tIns="45720" rIns="91440" bIns="45720" rtlCol="0">
            <a:normAutofit/>
          </a:bodyPr>
          <a:lstStyle>
            <a:lvl1pPr marL="0" indent="0" algn="l" defTabSz="914400" rtl="0" eaLnBrk="1" latinLnBrk="0" hangingPunct="1">
              <a:spcBef>
                <a:spcPct val="20000"/>
              </a:spcBef>
              <a:buFontTx/>
              <a:buNone/>
              <a:defRPr sz="2800" kern="1200" spc="120" baseline="0">
                <a:solidFill>
                  <a:schemeClr val="tx1"/>
                </a:solidFill>
                <a:latin typeface="微軟正黑體" panose="020B0604030504040204" pitchFamily="34" charset="-120"/>
                <a:ea typeface="微軟正黑體" panose="020B0604030504040204" pitchFamily="34" charset="-120"/>
                <a:cs typeface="+mn-cs"/>
              </a:defRPr>
            </a:lvl1pPr>
            <a:lvl2pPr marL="4572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2pPr>
            <a:lvl3pPr marL="9144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3pPr>
            <a:lvl4pPr marL="13716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4pPr>
            <a:lvl5pPr marL="18288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dirty="0">
                <a:solidFill>
                  <a:srgbClr val="256EFF"/>
                </a:solidFill>
              </a:rPr>
              <a:t>再見，可愛陌生人</a:t>
            </a:r>
          </a:p>
        </p:txBody>
      </p:sp>
    </p:spTree>
    <p:extLst>
      <p:ext uri="{BB962C8B-B14F-4D97-AF65-F5344CB8AC3E}">
        <p14:creationId xmlns:p14="http://schemas.microsoft.com/office/powerpoint/2010/main" val="21944056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版面配置區 4">
            <a:hlinkClick r:id="rId3"/>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5397" r="5397"/>
          <a:stretch>
            <a:fillRect/>
          </a:stretch>
        </p:blipFill>
        <p:spPr/>
      </p:pic>
      <p:sp>
        <p:nvSpPr>
          <p:cNvPr id="3" name="文字版面配置區 2"/>
          <p:cNvSpPr>
            <a:spLocks noGrp="1"/>
          </p:cNvSpPr>
          <p:nvPr>
            <p:ph type="body" sz="quarter" idx="12"/>
          </p:nvPr>
        </p:nvSpPr>
        <p:spPr>
          <a:xfrm>
            <a:off x="3276625" y="3076575"/>
            <a:ext cx="5327823" cy="647700"/>
          </a:xfrm>
        </p:spPr>
        <p:txBody>
          <a:bodyPr/>
          <a:lstStyle/>
          <a:p>
            <a:r>
              <a:rPr lang="en-US" altLang="zh-TW" dirty="0">
                <a:hlinkClick r:id="rId3"/>
              </a:rPr>
              <a:t>2017</a:t>
            </a:r>
            <a:r>
              <a:rPr lang="zh-TW" altLang="en-US" dirty="0">
                <a:hlinkClick r:id="rId3"/>
              </a:rPr>
              <a:t>勞動金像獎</a:t>
            </a:r>
            <a:endParaRPr lang="en-US" altLang="zh-TW" dirty="0">
              <a:hlinkClick r:id="rId3"/>
            </a:endParaRPr>
          </a:p>
          <a:p>
            <a:r>
              <a:rPr lang="en-US" altLang="zh-TW" dirty="0">
                <a:hlinkClick r:id="rId3"/>
              </a:rPr>
              <a:t>《</a:t>
            </a:r>
            <a:r>
              <a:rPr lang="zh-TW" altLang="en-US" dirty="0">
                <a:hlinkClick r:id="rId3"/>
              </a:rPr>
              <a:t>再見 可愛</a:t>
            </a:r>
            <a:r>
              <a:rPr lang="zh-TW" altLang="en-US" dirty="0" smtClean="0">
                <a:hlinkClick r:id="rId3"/>
              </a:rPr>
              <a:t>陌生人</a:t>
            </a:r>
            <a:r>
              <a:rPr lang="en-US" altLang="zh-TW" dirty="0" smtClean="0">
                <a:hlinkClick r:id="rId3"/>
              </a:rPr>
              <a:t>》(01:01:52)</a:t>
            </a:r>
            <a:endParaRPr lang="zh-TW" altLang="en-US" dirty="0">
              <a:hlinkClick r:id="rId3"/>
            </a:endParaRPr>
          </a:p>
        </p:txBody>
      </p:sp>
      <p:sp>
        <p:nvSpPr>
          <p:cNvPr id="4" name="文字版面配置區 3"/>
          <p:cNvSpPr>
            <a:spLocks noGrp="1"/>
          </p:cNvSpPr>
          <p:nvPr>
            <p:ph type="body" sz="quarter" idx="10"/>
          </p:nvPr>
        </p:nvSpPr>
        <p:spPr/>
        <p:txBody>
          <a:bodyPr/>
          <a:lstStyle/>
          <a:p>
            <a:r>
              <a:rPr lang="en-US" altLang="zh-TW" dirty="0"/>
              <a:t>p.118</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Tree>
    <p:extLst>
      <p:ext uri="{BB962C8B-B14F-4D97-AF65-F5344CB8AC3E}">
        <p14:creationId xmlns:p14="http://schemas.microsoft.com/office/powerpoint/2010/main" val="29377685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p.118</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a:xfrm>
            <a:off x="611560" y="1839600"/>
            <a:ext cx="7848432" cy="647700"/>
          </a:xfrm>
        </p:spPr>
        <p:txBody>
          <a:bodyPr/>
          <a:lstStyle/>
          <a:p>
            <a:pPr marL="457200" indent="-457200" hangingPunct="0">
              <a:buFont typeface="Arial" panose="020B0604020202020204" pitchFamily="34" charset="0"/>
              <a:buChar char="•"/>
            </a:pPr>
            <a:r>
              <a:rPr lang="zh-TW" altLang="en-US" spc="0" dirty="0"/>
              <a:t>從影片中，你印象最深刻的一幕是什麼？</a:t>
            </a:r>
            <a:endParaRPr lang="en-US" altLang="zh-TW" spc="0" dirty="0"/>
          </a:p>
          <a:p>
            <a:pPr marL="457200" indent="-457200" hangingPunct="0">
              <a:buFont typeface="Arial" panose="020B0604020202020204" pitchFamily="34" charset="0"/>
              <a:buChar char="•"/>
            </a:pPr>
            <a:r>
              <a:rPr lang="zh-TW" altLang="en-US" spc="0" dirty="0"/>
              <a:t>你覺得臺灣提供給外籍移工的工作環境好嗎？</a:t>
            </a:r>
            <a:endParaRPr lang="en-US" altLang="zh-TW" spc="0" dirty="0"/>
          </a:p>
          <a:p>
            <a:pPr hangingPunct="0"/>
            <a:endParaRPr lang="zh-TW" altLang="en-US" spc="0" dirty="0"/>
          </a:p>
        </p:txBody>
      </p:sp>
      <p:sp>
        <p:nvSpPr>
          <p:cNvPr id="4" name="文字版面配置區 3"/>
          <p:cNvSpPr>
            <a:spLocks noGrp="1"/>
          </p:cNvSpPr>
          <p:nvPr>
            <p:ph type="body" sz="quarter" idx="14"/>
          </p:nvPr>
        </p:nvSpPr>
        <p:spPr/>
        <p:txBody>
          <a:bodyPr/>
          <a:lstStyle/>
          <a:p>
            <a:r>
              <a:rPr lang="zh-TW" altLang="en-US" dirty="0"/>
              <a:t>再見，可愛陌生人</a:t>
            </a:r>
          </a:p>
          <a:p>
            <a:endParaRPr lang="zh-TW" altLang="en-US" dirty="0"/>
          </a:p>
        </p:txBody>
      </p:sp>
    </p:spTree>
    <p:extLst>
      <p:ext uri="{BB962C8B-B14F-4D97-AF65-F5344CB8AC3E}">
        <p14:creationId xmlns:p14="http://schemas.microsoft.com/office/powerpoint/2010/main" val="2875831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p.118</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t>二、新移民</a:t>
            </a:r>
          </a:p>
          <a:p>
            <a:endParaRPr lang="zh-TW" altLang="en-US" dirty="0"/>
          </a:p>
        </p:txBody>
      </p:sp>
      <p:sp>
        <p:nvSpPr>
          <p:cNvPr id="4" name="內容版面配置區 3"/>
          <p:cNvSpPr>
            <a:spLocks noGrp="1"/>
          </p:cNvSpPr>
          <p:nvPr>
            <p:ph sz="quarter" idx="13"/>
          </p:nvPr>
        </p:nvSpPr>
        <p:spPr>
          <a:xfrm>
            <a:off x="539626" y="2355726"/>
            <a:ext cx="7848798" cy="2448272"/>
          </a:xfrm>
        </p:spPr>
        <p:txBody>
          <a:bodyPr>
            <a:normAutofit/>
          </a:bodyPr>
          <a:lstStyle/>
          <a:p>
            <a:pPr algn="just"/>
            <a:r>
              <a:rPr lang="en-US" altLang="zh-TW" dirty="0"/>
              <a:t>1990</a:t>
            </a:r>
            <a:r>
              <a:rPr lang="zh-TW" altLang="en-US" dirty="0"/>
              <a:t>年之後，我國新移民人口攀升，新移民已是我國第五大族群。</a:t>
            </a:r>
          </a:p>
          <a:p>
            <a:pPr marL="360363" indent="-360363" algn="just">
              <a:tabLst>
                <a:tab pos="360363" algn="l"/>
              </a:tabLst>
            </a:pPr>
            <a:r>
              <a:rPr lang="zh-TW" altLang="en-US" dirty="0"/>
              <a:t>→內政部設置「新住民照顧服務措施」</a:t>
            </a:r>
            <a:r>
              <a:rPr lang="zh-TW" altLang="en-US" dirty="0" smtClean="0"/>
              <a:t>提升</a:t>
            </a:r>
            <a:r>
              <a:rPr lang="en-US" altLang="zh-TW" dirty="0"/>
              <a:t/>
            </a:r>
            <a:br>
              <a:rPr lang="en-US" altLang="zh-TW" dirty="0"/>
            </a:br>
            <a:r>
              <a:rPr lang="zh-TW" altLang="en-US" dirty="0" smtClean="0"/>
              <a:t>新</a:t>
            </a:r>
            <a:r>
              <a:rPr lang="zh-TW" altLang="en-US" dirty="0"/>
              <a:t>住民權益。</a:t>
            </a:r>
          </a:p>
          <a:p>
            <a:endParaRPr lang="zh-TW" altLang="en-US" dirty="0"/>
          </a:p>
        </p:txBody>
      </p:sp>
    </p:spTree>
    <p:extLst>
      <p:ext uri="{BB962C8B-B14F-4D97-AF65-F5344CB8AC3E}">
        <p14:creationId xmlns:p14="http://schemas.microsoft.com/office/powerpoint/2010/main" val="41390191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t>探索新住民</a:t>
            </a:r>
          </a:p>
          <a:p>
            <a:endParaRPr lang="zh-TW" altLang="en-US" dirty="0"/>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085" y="2034004"/>
            <a:ext cx="1130625" cy="2304857"/>
          </a:xfrm>
          <a:prstGeom prst="rect">
            <a:avLst/>
          </a:prstGeom>
        </p:spPr>
      </p:pic>
      <p:sp>
        <p:nvSpPr>
          <p:cNvPr id="12" name="矩形 11"/>
          <p:cNvSpPr/>
          <p:nvPr/>
        </p:nvSpPr>
        <p:spPr>
          <a:xfrm>
            <a:off x="557808"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中國港澳</a:t>
            </a:r>
          </a:p>
          <a:p>
            <a:pPr algn="ctr"/>
            <a:r>
              <a:rPr lang="en-US" altLang="zh-TW" sz="2000" b="1" dirty="0" smtClean="0">
                <a:solidFill>
                  <a:srgbClr val="FF495C"/>
                </a:solidFill>
                <a:latin typeface="微軟正黑體" panose="020B0604030504040204" pitchFamily="34" charset="-120"/>
                <a:ea typeface="微軟正黑體" panose="020B0604030504040204" pitchFamily="34" charset="-120"/>
              </a:rPr>
              <a:t>65.61%</a:t>
            </a:r>
            <a:endParaRPr lang="zh-TW" altLang="en-US" sz="2000" b="1" dirty="0">
              <a:solidFill>
                <a:srgbClr val="FF495C"/>
              </a:solidFill>
              <a:latin typeface="微軟正黑體" panose="020B0604030504040204" pitchFamily="34" charset="-120"/>
              <a:ea typeface="微軟正黑體" panose="020B0604030504040204" pitchFamily="34" charset="-120"/>
            </a:endParaRPr>
          </a:p>
        </p:txBody>
      </p:sp>
      <p:pic>
        <p:nvPicPr>
          <p:cNvPr id="19" name="圖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0524" y="2647719"/>
            <a:ext cx="720080" cy="1691142"/>
          </a:xfrm>
          <a:prstGeom prst="rect">
            <a:avLst/>
          </a:prstGeom>
        </p:spPr>
      </p:pic>
      <p:pic>
        <p:nvPicPr>
          <p:cNvPr id="20" name="圖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936" y="3003798"/>
            <a:ext cx="402053" cy="1335063"/>
          </a:xfrm>
          <a:prstGeom prst="rect">
            <a:avLst/>
          </a:prstGeom>
        </p:spPr>
      </p:pic>
      <p:pic>
        <p:nvPicPr>
          <p:cNvPr id="6" name="圖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00666" y="3106725"/>
            <a:ext cx="504055" cy="1232136"/>
          </a:xfrm>
          <a:prstGeom prst="rect">
            <a:avLst/>
          </a:prstGeom>
        </p:spPr>
      </p:pic>
      <p:pic>
        <p:nvPicPr>
          <p:cNvPr id="7" name="圖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66502" y="3157309"/>
            <a:ext cx="540060" cy="1181552"/>
          </a:xfrm>
          <a:prstGeom prst="rect">
            <a:avLst/>
          </a:prstGeom>
        </p:spPr>
      </p:pic>
      <p:pic>
        <p:nvPicPr>
          <p:cNvPr id="8" name="圖片 7"/>
          <p:cNvPicPr>
            <a:picLocks noChangeAspect="1"/>
          </p:cNvPicPr>
          <p:nvPr/>
        </p:nvPicPr>
        <p:blipFill rotWithShape="1">
          <a:blip r:embed="rId8" cstate="print">
            <a:extLst>
              <a:ext uri="{28A0092B-C50C-407E-A947-70E740481C1C}">
                <a14:useLocalDpi xmlns:a14="http://schemas.microsoft.com/office/drawing/2010/main" val="0"/>
              </a:ext>
            </a:extLst>
          </a:blip>
          <a:srcRect l="7083"/>
          <a:stretch/>
        </p:blipFill>
        <p:spPr>
          <a:xfrm>
            <a:off x="7596336" y="3003798"/>
            <a:ext cx="895042" cy="1296144"/>
          </a:xfrm>
          <a:prstGeom prst="rect">
            <a:avLst/>
          </a:prstGeom>
        </p:spPr>
      </p:pic>
      <p:pic>
        <p:nvPicPr>
          <p:cNvPr id="18" name="圖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50349" y="2601119"/>
            <a:ext cx="759298" cy="1737742"/>
          </a:xfrm>
          <a:prstGeom prst="rect">
            <a:avLst/>
          </a:prstGeom>
        </p:spPr>
      </p:pic>
      <p:pic>
        <p:nvPicPr>
          <p:cNvPr id="5" name="圖片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60032" y="2970709"/>
            <a:ext cx="601620" cy="1368152"/>
          </a:xfrm>
          <a:prstGeom prst="rect">
            <a:avLst/>
          </a:prstGeom>
        </p:spPr>
      </p:pic>
      <p:sp>
        <p:nvSpPr>
          <p:cNvPr id="16" name="矩形 15"/>
          <p:cNvSpPr/>
          <p:nvPr/>
        </p:nvSpPr>
        <p:spPr>
          <a:xfrm>
            <a:off x="1649435"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越南</a:t>
            </a:r>
            <a:r>
              <a:rPr lang="en-US" altLang="zh-TW" sz="2000" b="1" dirty="0" smtClean="0">
                <a:latin typeface="微軟正黑體" panose="020B0604030504040204" pitchFamily="34" charset="-120"/>
                <a:ea typeface="微軟正黑體" panose="020B0604030504040204" pitchFamily="34" charset="-120"/>
              </a:rPr>
              <a:t>19.61</a:t>
            </a:r>
            <a:r>
              <a:rPr lang="en-US" altLang="zh-TW" sz="2000" b="1" dirty="0" smtClean="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p:txBody>
      </p:sp>
      <p:sp>
        <p:nvSpPr>
          <p:cNvPr id="17" name="矩形 16"/>
          <p:cNvSpPr/>
          <p:nvPr/>
        </p:nvSpPr>
        <p:spPr>
          <a:xfrm>
            <a:off x="2638740"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印尼</a:t>
            </a:r>
            <a:r>
              <a:rPr lang="en-US" altLang="zh-TW" sz="2000" b="1" dirty="0" smtClean="0">
                <a:latin typeface="微軟正黑體" panose="020B0604030504040204" pitchFamily="34" charset="-120"/>
                <a:ea typeface="微軟正黑體" panose="020B0604030504040204" pitchFamily="34" charset="-120"/>
              </a:rPr>
              <a:t>5.47%</a:t>
            </a:r>
            <a:endParaRPr lang="zh-TW" altLang="en-US" sz="2000" b="1" dirty="0">
              <a:latin typeface="微軟正黑體" panose="020B0604030504040204" pitchFamily="34" charset="-120"/>
              <a:ea typeface="微軟正黑體" panose="020B0604030504040204" pitchFamily="34" charset="-120"/>
            </a:endParaRPr>
          </a:p>
        </p:txBody>
      </p:sp>
      <p:sp>
        <p:nvSpPr>
          <p:cNvPr id="21" name="矩形 20"/>
          <p:cNvSpPr/>
          <p:nvPr/>
        </p:nvSpPr>
        <p:spPr>
          <a:xfrm>
            <a:off x="3582144"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菲律賓</a:t>
            </a:r>
            <a:r>
              <a:rPr lang="en-US" altLang="zh-TW" sz="2000" b="1" dirty="0" smtClean="0">
                <a:latin typeface="微軟正黑體" panose="020B0604030504040204" pitchFamily="34" charset="-120"/>
                <a:ea typeface="微軟正黑體" panose="020B0604030504040204" pitchFamily="34" charset="-120"/>
              </a:rPr>
              <a:t>1.84%</a:t>
            </a:r>
            <a:endParaRPr lang="zh-TW" altLang="en-US" sz="2000" b="1" dirty="0">
              <a:latin typeface="微軟正黑體" panose="020B0604030504040204" pitchFamily="34" charset="-120"/>
              <a:ea typeface="微軟正黑體" panose="020B0604030504040204" pitchFamily="34" charset="-120"/>
            </a:endParaRPr>
          </a:p>
        </p:txBody>
      </p:sp>
      <p:sp>
        <p:nvSpPr>
          <p:cNvPr id="22" name="矩形 21"/>
          <p:cNvSpPr/>
          <p:nvPr/>
        </p:nvSpPr>
        <p:spPr>
          <a:xfrm>
            <a:off x="4590256"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泰國</a:t>
            </a:r>
            <a:r>
              <a:rPr lang="en-US" altLang="zh-TW" sz="2000" b="1" dirty="0" smtClean="0">
                <a:latin typeface="微軟正黑體" panose="020B0604030504040204" pitchFamily="34" charset="-120"/>
                <a:ea typeface="微軟正黑體" panose="020B0604030504040204" pitchFamily="34" charset="-120"/>
              </a:rPr>
              <a:t>1.66%</a:t>
            </a:r>
            <a:endParaRPr lang="zh-TW" altLang="en-US" sz="20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5526360"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日本</a:t>
            </a:r>
            <a:endParaRPr lang="en-US" altLang="zh-TW" sz="1600" b="1" dirty="0">
              <a:latin typeface="微軟正黑體" panose="020B0604030504040204" pitchFamily="34" charset="-120"/>
              <a:ea typeface="微軟正黑體" panose="020B0604030504040204" pitchFamily="34" charset="-120"/>
            </a:endParaRPr>
          </a:p>
          <a:p>
            <a:pPr algn="ctr"/>
            <a:r>
              <a:rPr lang="en-US" altLang="zh-TW" sz="2000" b="1" dirty="0" smtClean="0">
                <a:latin typeface="微軟正黑體" panose="020B0604030504040204" pitchFamily="34" charset="-120"/>
                <a:ea typeface="微軟正黑體" panose="020B0604030504040204" pitchFamily="34" charset="-120"/>
              </a:rPr>
              <a:t>0.93%</a:t>
            </a:r>
            <a:endParaRPr lang="zh-TW" altLang="en-US" sz="2000" b="1" dirty="0">
              <a:latin typeface="微軟正黑體" panose="020B0604030504040204" pitchFamily="34" charset="-120"/>
              <a:ea typeface="微軟正黑體" panose="020B0604030504040204" pitchFamily="34" charset="-120"/>
            </a:endParaRPr>
          </a:p>
        </p:txBody>
      </p:sp>
      <p:sp>
        <p:nvSpPr>
          <p:cNvPr id="24" name="矩形 23"/>
          <p:cNvSpPr/>
          <p:nvPr/>
        </p:nvSpPr>
        <p:spPr>
          <a:xfrm>
            <a:off x="6406102" y="4312136"/>
            <a:ext cx="1277888"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柬埔寨</a:t>
            </a:r>
            <a:r>
              <a:rPr lang="en-US" altLang="zh-TW" sz="2000" b="1" dirty="0" smtClean="0">
                <a:latin typeface="微軟正黑體" panose="020B0604030504040204" pitchFamily="34" charset="-120"/>
                <a:ea typeface="微軟正黑體" panose="020B0604030504040204" pitchFamily="34" charset="-120"/>
              </a:rPr>
              <a:t>0.80%</a:t>
            </a:r>
            <a:endParaRPr lang="zh-TW" altLang="en-US" sz="2000" b="1" dirty="0">
              <a:latin typeface="微軟正黑體" panose="020B0604030504040204" pitchFamily="34" charset="-120"/>
              <a:ea typeface="微軟正黑體" panose="020B0604030504040204" pitchFamily="34" charset="-120"/>
            </a:endParaRPr>
          </a:p>
        </p:txBody>
      </p:sp>
      <p:sp>
        <p:nvSpPr>
          <p:cNvPr id="25" name="矩形 24"/>
          <p:cNvSpPr/>
          <p:nvPr/>
        </p:nvSpPr>
        <p:spPr>
          <a:xfrm>
            <a:off x="7380312" y="4312136"/>
            <a:ext cx="1080120" cy="646331"/>
          </a:xfrm>
          <a:prstGeom prst="rect">
            <a:avLst/>
          </a:prstGeom>
        </p:spPr>
        <p:txBody>
          <a:bodyPr wrap="square">
            <a:spAutoFit/>
          </a:bodyPr>
          <a:lstStyle/>
          <a:p>
            <a:pPr algn="ctr"/>
            <a:r>
              <a:rPr lang="zh-TW" altLang="en-US" sz="1600" b="1" dirty="0">
                <a:latin typeface="微軟正黑體" panose="020B0604030504040204" pitchFamily="34" charset="-120"/>
                <a:ea typeface="微軟正黑體" panose="020B0604030504040204" pitchFamily="34" charset="-120"/>
              </a:rPr>
              <a:t>南韓</a:t>
            </a:r>
            <a:r>
              <a:rPr lang="en-US" altLang="zh-TW" sz="2000" b="1" dirty="0" smtClean="0">
                <a:latin typeface="微軟正黑體" panose="020B0604030504040204" pitchFamily="34" charset="-120"/>
                <a:ea typeface="微軟正黑體" panose="020B0604030504040204" pitchFamily="34" charset="-120"/>
              </a:rPr>
              <a:t>0.32%</a:t>
            </a:r>
            <a:endParaRPr lang="zh-TW" altLang="en-US" sz="2000" b="1" dirty="0">
              <a:latin typeface="微軟正黑體" panose="020B0604030504040204" pitchFamily="34" charset="-120"/>
              <a:ea typeface="微軟正黑體" panose="020B0604030504040204" pitchFamily="34" charset="-120"/>
            </a:endParaRPr>
          </a:p>
        </p:txBody>
      </p:sp>
      <p:cxnSp>
        <p:nvCxnSpPr>
          <p:cNvPr id="9" name="直線接點 8"/>
          <p:cNvCxnSpPr/>
          <p:nvPr/>
        </p:nvCxnSpPr>
        <p:spPr>
          <a:xfrm>
            <a:off x="1547664" y="2499742"/>
            <a:ext cx="6615261" cy="0"/>
          </a:xfrm>
          <a:prstGeom prst="line">
            <a:avLst/>
          </a:prstGeom>
          <a:ln w="38100">
            <a:solidFill>
              <a:srgbClr val="FF495C"/>
            </a:solidFill>
          </a:ln>
        </p:spPr>
        <p:style>
          <a:lnRef idx="1">
            <a:schemeClr val="accent1"/>
          </a:lnRef>
          <a:fillRef idx="0">
            <a:schemeClr val="accent1"/>
          </a:fillRef>
          <a:effectRef idx="0">
            <a:schemeClr val="accent1"/>
          </a:effectRef>
          <a:fontRef idx="minor">
            <a:schemeClr val="tx1"/>
          </a:fontRef>
        </p:style>
      </p:cxnSp>
      <p:sp>
        <p:nvSpPr>
          <p:cNvPr id="15" name="橢圓 14"/>
          <p:cNvSpPr/>
          <p:nvPr/>
        </p:nvSpPr>
        <p:spPr>
          <a:xfrm>
            <a:off x="8009334" y="2422401"/>
            <a:ext cx="144016" cy="144016"/>
          </a:xfrm>
          <a:prstGeom prst="ellipse">
            <a:avLst/>
          </a:prstGeom>
          <a:solidFill>
            <a:srgbClr val="FF495C"/>
          </a:solidFill>
          <a:ln>
            <a:solidFill>
              <a:srgbClr val="FF49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p:cNvSpPr txBox="1"/>
          <p:nvPr/>
        </p:nvSpPr>
        <p:spPr>
          <a:xfrm>
            <a:off x="5868144" y="1995686"/>
            <a:ext cx="2339102" cy="523220"/>
          </a:xfrm>
          <a:prstGeom prst="rect">
            <a:avLst/>
          </a:prstGeom>
          <a:noFill/>
        </p:spPr>
        <p:txBody>
          <a:bodyPr wrap="none" rtlCol="0">
            <a:spAutoFit/>
          </a:bodyPr>
          <a:lstStyle/>
          <a:p>
            <a:r>
              <a:rPr lang="zh-TW" altLang="en-US" sz="2800" b="1" dirty="0">
                <a:solidFill>
                  <a:srgbClr val="FF495C"/>
                </a:solidFill>
                <a:latin typeface="微軟正黑體" panose="020B0604030504040204" pitchFamily="34" charset="-120"/>
                <a:ea typeface="微軟正黑體" panose="020B0604030504040204" pitchFamily="34" charset="-120"/>
              </a:rPr>
              <a:t>新移民來自哪</a:t>
            </a:r>
          </a:p>
        </p:txBody>
      </p:sp>
      <p:sp>
        <p:nvSpPr>
          <p:cNvPr id="27" name="文字方塊 26"/>
          <p:cNvSpPr txBox="1"/>
          <p:nvPr/>
        </p:nvSpPr>
        <p:spPr>
          <a:xfrm>
            <a:off x="5252883" y="2499742"/>
            <a:ext cx="2991525" cy="523220"/>
          </a:xfrm>
          <a:prstGeom prst="rect">
            <a:avLst/>
          </a:prstGeom>
          <a:noFill/>
        </p:spPr>
        <p:txBody>
          <a:bodyPr wrap="none" rtlCol="0">
            <a:spAutoFit/>
          </a:bodyPr>
          <a:lstStyle/>
          <a:p>
            <a:r>
              <a:rPr lang="zh-TW" altLang="en-US" sz="2800" b="1" dirty="0">
                <a:solidFill>
                  <a:srgbClr val="FF495C"/>
                </a:solidFill>
                <a:latin typeface="微軟正黑體" panose="020B0604030504040204" pitchFamily="34" charset="-120"/>
                <a:ea typeface="微軟正黑體" panose="020B0604030504040204" pitchFamily="34" charset="-120"/>
              </a:rPr>
              <a:t>總計</a:t>
            </a:r>
            <a:r>
              <a:rPr lang="en-US" altLang="zh-TW" sz="2800" b="1" dirty="0" smtClean="0">
                <a:solidFill>
                  <a:srgbClr val="FF495C"/>
                </a:solidFill>
                <a:latin typeface="微軟正黑體" panose="020B0604030504040204" pitchFamily="34" charset="-120"/>
                <a:ea typeface="微軟正黑體" panose="020B0604030504040204" pitchFamily="34" charset="-120"/>
              </a:rPr>
              <a:t>56</a:t>
            </a:r>
            <a:r>
              <a:rPr lang="zh-TW" altLang="en-US" sz="2800" b="1" dirty="0" smtClean="0">
                <a:solidFill>
                  <a:srgbClr val="FF495C"/>
                </a:solidFill>
                <a:latin typeface="微軟正黑體" panose="020B0604030504040204" pitchFamily="34" charset="-120"/>
                <a:ea typeface="微軟正黑體" panose="020B0604030504040204" pitchFamily="34" charset="-120"/>
              </a:rPr>
              <a:t>萬</a:t>
            </a:r>
            <a:r>
              <a:rPr lang="en-US" altLang="zh-TW" sz="2800" b="1" dirty="0" smtClean="0">
                <a:solidFill>
                  <a:srgbClr val="FF495C"/>
                </a:solidFill>
                <a:latin typeface="微軟正黑體" panose="020B0604030504040204" pitchFamily="34" charset="-120"/>
                <a:ea typeface="微軟正黑體" panose="020B0604030504040204" pitchFamily="34" charset="-120"/>
              </a:rPr>
              <a:t>1</a:t>
            </a:r>
            <a:r>
              <a:rPr lang="en-US" altLang="zh-TW" sz="2800" b="1" dirty="0" smtClean="0">
                <a:solidFill>
                  <a:srgbClr val="FF495C"/>
                </a:solidFill>
                <a:latin typeface="微軟正黑體" panose="020B0604030504040204" pitchFamily="34" charset="-120"/>
                <a:ea typeface="微軟正黑體" panose="020B0604030504040204" pitchFamily="34" charset="-120"/>
              </a:rPr>
              <a:t>,001</a:t>
            </a:r>
            <a:r>
              <a:rPr lang="zh-TW" altLang="en-US" sz="2800" b="1" dirty="0" smtClean="0">
                <a:solidFill>
                  <a:srgbClr val="FF495C"/>
                </a:solidFill>
                <a:latin typeface="微軟正黑體" panose="020B0604030504040204" pitchFamily="34" charset="-120"/>
                <a:ea typeface="微軟正黑體" panose="020B0604030504040204" pitchFamily="34" charset="-120"/>
              </a:rPr>
              <a:t>人</a:t>
            </a:r>
            <a:endParaRPr lang="zh-TW" altLang="en-US" sz="2800" b="1" dirty="0">
              <a:solidFill>
                <a:srgbClr val="FF495C"/>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684427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壹、社會中的不平等</a:t>
            </a:r>
            <a:r>
              <a:rPr lang="en-US" altLang="zh-TW" dirty="0"/>
              <a:t>—</a:t>
            </a:r>
            <a:r>
              <a:rPr lang="zh-TW" altLang="en-US" dirty="0"/>
              <a:t>種族與族群</a:t>
            </a:r>
          </a:p>
        </p:txBody>
      </p:sp>
      <p:sp>
        <p:nvSpPr>
          <p:cNvPr id="3" name="內容版面配置區 2"/>
          <p:cNvSpPr>
            <a:spLocks noGrp="1"/>
          </p:cNvSpPr>
          <p:nvPr>
            <p:ph sz="quarter" idx="12"/>
          </p:nvPr>
        </p:nvSpPr>
        <p:spPr/>
        <p:txBody>
          <a:bodyPr/>
          <a:lstStyle/>
          <a:p>
            <a:r>
              <a:rPr lang="zh-TW" altLang="en-US" dirty="0"/>
              <a:t>新住民分布</a:t>
            </a:r>
          </a:p>
          <a:p>
            <a:endParaRPr lang="zh-TW" altLang="en-US" dirty="0"/>
          </a:p>
          <a:p>
            <a:endParaRPr lang="zh-TW" altLang="en-US" dirty="0"/>
          </a:p>
        </p:txBody>
      </p:sp>
      <p:pic>
        <p:nvPicPr>
          <p:cNvPr id="5" name="內容版面配置區 4"/>
          <p:cNvPicPr>
            <a:picLocks noGrp="1" noChangeAspect="1"/>
          </p:cNvPicPr>
          <p:nvPr>
            <p:ph sz="quarter" idx="13"/>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3851920" y="1779662"/>
            <a:ext cx="1809883" cy="3174182"/>
          </a:xfrm>
        </p:spPr>
      </p:pic>
      <p:grpSp>
        <p:nvGrpSpPr>
          <p:cNvPr id="17" name="群組 16"/>
          <p:cNvGrpSpPr/>
          <p:nvPr/>
        </p:nvGrpSpPr>
        <p:grpSpPr>
          <a:xfrm>
            <a:off x="2843808" y="2643758"/>
            <a:ext cx="1584176" cy="2167210"/>
            <a:chOff x="2843808" y="2643758"/>
            <a:chExt cx="1584176" cy="2167210"/>
          </a:xfrm>
        </p:grpSpPr>
        <p:sp>
          <p:nvSpPr>
            <p:cNvPr id="8" name="文字方塊 7"/>
            <p:cNvSpPr txBox="1"/>
            <p:nvPr/>
          </p:nvSpPr>
          <p:spPr>
            <a:xfrm>
              <a:off x="2843808" y="3579862"/>
              <a:ext cx="1440160" cy="1231106"/>
            </a:xfrm>
            <a:prstGeom prst="rect">
              <a:avLst/>
            </a:prstGeom>
            <a:noFill/>
          </p:spPr>
          <p:txBody>
            <a:bodyPr wrap="square" rtlCol="0">
              <a:spAutoFit/>
            </a:bodyPr>
            <a:lstStyle/>
            <a:p>
              <a:r>
                <a:rPr lang="en-US" altLang="zh-TW" sz="2800" b="1" dirty="0">
                  <a:solidFill>
                    <a:srgbClr val="FF495C"/>
                  </a:solidFill>
                  <a:latin typeface="微軟正黑體" panose="020B0604030504040204" pitchFamily="34" charset="-120"/>
                  <a:ea typeface="微軟正黑體" panose="020B0604030504040204" pitchFamily="34" charset="-120"/>
                </a:rPr>
                <a:t>NO</a:t>
              </a:r>
              <a:r>
                <a:rPr lang="en-US" altLang="zh-TW" sz="4000" b="1" dirty="0">
                  <a:solidFill>
                    <a:srgbClr val="FF495C"/>
                  </a:solidFill>
                  <a:latin typeface="微軟正黑體" panose="020B0604030504040204" pitchFamily="34" charset="-120"/>
                  <a:ea typeface="微軟正黑體" panose="020B0604030504040204" pitchFamily="34" charset="-120"/>
                </a:rPr>
                <a:t>2</a:t>
              </a:r>
            </a:p>
            <a:p>
              <a:r>
                <a:rPr lang="zh-TW" altLang="en-US" sz="2000" dirty="0">
                  <a:latin typeface="微軟正黑體" panose="020B0604030504040204" pitchFamily="34" charset="-120"/>
                  <a:ea typeface="微軟正黑體" panose="020B0604030504040204" pitchFamily="34" charset="-120"/>
                </a:rPr>
                <a:t>高雄市</a:t>
              </a:r>
              <a:r>
                <a:rPr lang="zh-TW" altLang="en-US" sz="2000" dirty="0">
                  <a:solidFill>
                    <a:srgbClr val="FF495C"/>
                  </a:solidFill>
                  <a:latin typeface="微軟正黑體" panose="020B0604030504040204" pitchFamily="34" charset="-120"/>
                  <a:ea typeface="微軟正黑體" panose="020B0604030504040204" pitchFamily="34" charset="-120"/>
                </a:rPr>
                <a:t> </a:t>
              </a:r>
              <a:r>
                <a:rPr lang="en-US" altLang="zh-TW" sz="1400" dirty="0">
                  <a:latin typeface="微軟正黑體" panose="020B0604030504040204" pitchFamily="34" charset="-120"/>
                  <a:ea typeface="微軟正黑體" panose="020B0604030504040204" pitchFamily="34" charset="-120"/>
                </a:rPr>
                <a:t>34,963</a:t>
              </a:r>
              <a:r>
                <a:rPr lang="zh-TW" altLang="en-US" sz="1400" dirty="0" smtClean="0">
                  <a:latin typeface="微軟正黑體" panose="020B0604030504040204" pitchFamily="34" charset="-120"/>
                  <a:ea typeface="微軟正黑體" panose="020B0604030504040204" pitchFamily="34" charset="-120"/>
                </a:rPr>
                <a:t>人</a:t>
              </a:r>
              <a:endParaRPr lang="zh-TW" altLang="en-US" sz="1400"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2987824" y="2643758"/>
              <a:ext cx="1440160" cy="1107996"/>
            </a:xfrm>
            <a:prstGeom prst="rect">
              <a:avLst/>
            </a:prstGeom>
            <a:noFill/>
          </p:spPr>
          <p:txBody>
            <a:bodyPr wrap="square" rtlCol="0">
              <a:spAutoFit/>
            </a:bodyPr>
            <a:lstStyle/>
            <a:p>
              <a:r>
                <a:rPr lang="en-US" altLang="zh-TW" sz="2000" dirty="0">
                  <a:solidFill>
                    <a:srgbClr val="FF495C"/>
                  </a:solidFill>
                  <a:latin typeface="微軟正黑體" panose="020B0604030504040204" pitchFamily="34" charset="-120"/>
                  <a:ea typeface="微軟正黑體" panose="020B0604030504040204" pitchFamily="34" charset="-120"/>
                </a:rPr>
                <a:t>NO</a:t>
              </a:r>
              <a:r>
                <a:rPr lang="en-US" altLang="zh-TW" sz="3200" dirty="0">
                  <a:solidFill>
                    <a:srgbClr val="FF495C"/>
                  </a:solidFill>
                  <a:latin typeface="微軟正黑體" panose="020B0604030504040204" pitchFamily="34" charset="-120"/>
                  <a:ea typeface="微軟正黑體" panose="020B0604030504040204" pitchFamily="34" charset="-120"/>
                </a:rPr>
                <a:t>6</a:t>
              </a:r>
            </a:p>
            <a:p>
              <a:r>
                <a:rPr lang="zh-TW" altLang="en-US" sz="2000" dirty="0">
                  <a:latin typeface="微軟正黑體" panose="020B0604030504040204" pitchFamily="34" charset="-120"/>
                  <a:ea typeface="微軟正黑體" panose="020B0604030504040204" pitchFamily="34" charset="-120"/>
                </a:rPr>
                <a:t>臺</a:t>
              </a:r>
              <a:r>
                <a:rPr lang="zh-TW" altLang="en-US" sz="2000" dirty="0" smtClean="0">
                  <a:latin typeface="微軟正黑體" panose="020B0604030504040204" pitchFamily="34" charset="-120"/>
                  <a:ea typeface="微軟正黑體" panose="020B0604030504040204" pitchFamily="34" charset="-120"/>
                </a:rPr>
                <a:t>南市</a:t>
              </a:r>
              <a:r>
                <a:rPr lang="en-US" altLang="zh-TW" sz="1400" dirty="0">
                  <a:latin typeface="微軟正黑體" panose="020B0604030504040204" pitchFamily="34" charset="-120"/>
                  <a:ea typeface="微軟正黑體" panose="020B0604030504040204" pitchFamily="34" charset="-120"/>
                </a:rPr>
                <a:t>34,963</a:t>
              </a:r>
              <a:r>
                <a:rPr lang="zh-TW" altLang="en-US" sz="1400" dirty="0" smtClean="0">
                  <a:latin typeface="微軟正黑體" panose="020B0604030504040204" pitchFamily="34" charset="-120"/>
                  <a:ea typeface="微軟正黑體" panose="020B0604030504040204" pitchFamily="34" charset="-120"/>
                </a:rPr>
                <a:t>人</a:t>
              </a:r>
              <a:endParaRPr lang="zh-TW" altLang="en-US" sz="1400" dirty="0">
                <a:latin typeface="微軟正黑體" panose="020B0604030504040204" pitchFamily="34" charset="-120"/>
                <a:ea typeface="微軟正黑體" panose="020B0604030504040204" pitchFamily="34" charset="-120"/>
              </a:endParaRPr>
            </a:p>
          </p:txBody>
        </p:sp>
      </p:grpSp>
      <p:grpSp>
        <p:nvGrpSpPr>
          <p:cNvPr id="18" name="群組 17"/>
          <p:cNvGrpSpPr/>
          <p:nvPr/>
        </p:nvGrpSpPr>
        <p:grpSpPr>
          <a:xfrm>
            <a:off x="3131840" y="1031954"/>
            <a:ext cx="2232248" cy="1783696"/>
            <a:chOff x="3131840" y="1031954"/>
            <a:chExt cx="2232248" cy="1783696"/>
          </a:xfrm>
        </p:grpSpPr>
        <p:sp>
          <p:nvSpPr>
            <p:cNvPr id="10" name="文字方塊 9"/>
            <p:cNvSpPr txBox="1"/>
            <p:nvPr/>
          </p:nvSpPr>
          <p:spPr>
            <a:xfrm>
              <a:off x="3131840" y="1707654"/>
              <a:ext cx="1440160" cy="1107996"/>
            </a:xfrm>
            <a:prstGeom prst="rect">
              <a:avLst/>
            </a:prstGeom>
            <a:noFill/>
          </p:spPr>
          <p:txBody>
            <a:bodyPr wrap="square" rtlCol="0">
              <a:spAutoFit/>
            </a:bodyPr>
            <a:lstStyle/>
            <a:p>
              <a:r>
                <a:rPr lang="en-US" altLang="zh-TW" sz="2000" dirty="0">
                  <a:solidFill>
                    <a:srgbClr val="FF495C"/>
                  </a:solidFill>
                  <a:latin typeface="微軟正黑體" panose="020B0604030504040204" pitchFamily="34" charset="-120"/>
                  <a:ea typeface="微軟正黑體" panose="020B0604030504040204" pitchFamily="34" charset="-120"/>
                </a:rPr>
                <a:t>NO</a:t>
              </a:r>
              <a:r>
                <a:rPr lang="en-US" altLang="zh-TW" sz="3200" dirty="0">
                  <a:solidFill>
                    <a:srgbClr val="FF495C"/>
                  </a:solidFill>
                  <a:latin typeface="微軟正黑體" panose="020B0604030504040204" pitchFamily="34" charset="-120"/>
                  <a:ea typeface="微軟正黑體" panose="020B0604030504040204" pitchFamily="34" charset="-120"/>
                </a:rPr>
                <a:t>5</a:t>
              </a:r>
            </a:p>
            <a:p>
              <a:r>
                <a:rPr lang="zh-TW" altLang="en-US" sz="2000" dirty="0">
                  <a:latin typeface="微軟正黑體" panose="020B0604030504040204" pitchFamily="34" charset="-120"/>
                  <a:ea typeface="微軟正黑體" panose="020B0604030504040204" pitchFamily="34" charset="-120"/>
                </a:rPr>
                <a:t>臺</a:t>
              </a:r>
              <a:r>
                <a:rPr lang="zh-TW" altLang="en-US" sz="2000" dirty="0" smtClean="0">
                  <a:latin typeface="微軟正黑體" panose="020B0604030504040204" pitchFamily="34" charset="-120"/>
                  <a:ea typeface="微軟正黑體" panose="020B0604030504040204" pitchFamily="34" charset="-120"/>
                </a:rPr>
                <a:t>中市</a:t>
              </a:r>
              <a:r>
                <a:rPr lang="en-US" altLang="zh-TW" sz="1400" dirty="0">
                  <a:latin typeface="微軟正黑體" panose="020B0604030504040204" pitchFamily="34" charset="-120"/>
                  <a:ea typeface="微軟正黑體" panose="020B0604030504040204" pitchFamily="34" charset="-120"/>
                </a:rPr>
                <a:t>58,849</a:t>
              </a:r>
              <a:r>
                <a:rPr lang="zh-TW" altLang="en-US" sz="1400" dirty="0" smtClean="0">
                  <a:latin typeface="微軟正黑體" panose="020B0604030504040204" pitchFamily="34" charset="-120"/>
                  <a:ea typeface="微軟正黑體" panose="020B0604030504040204" pitchFamily="34" charset="-120"/>
                </a:rPr>
                <a:t>人</a:t>
              </a:r>
              <a:endParaRPr lang="zh-TW" altLang="en-US" sz="1400"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3923928" y="1031954"/>
              <a:ext cx="1440160" cy="1107996"/>
            </a:xfrm>
            <a:prstGeom prst="rect">
              <a:avLst/>
            </a:prstGeom>
            <a:noFill/>
          </p:spPr>
          <p:txBody>
            <a:bodyPr wrap="square" rtlCol="0">
              <a:spAutoFit/>
            </a:bodyPr>
            <a:lstStyle/>
            <a:p>
              <a:r>
                <a:rPr lang="en-US" altLang="zh-TW" sz="2000" dirty="0">
                  <a:solidFill>
                    <a:srgbClr val="FF495C"/>
                  </a:solidFill>
                  <a:latin typeface="微軟正黑體" panose="020B0604030504040204" pitchFamily="34" charset="-120"/>
                  <a:ea typeface="微軟正黑體" panose="020B0604030504040204" pitchFamily="34" charset="-120"/>
                </a:rPr>
                <a:t>No</a:t>
              </a:r>
              <a:r>
                <a:rPr lang="en-US" altLang="zh-TW" sz="3200" dirty="0">
                  <a:solidFill>
                    <a:srgbClr val="FF495C"/>
                  </a:solidFill>
                  <a:latin typeface="微軟正黑體" panose="020B0604030504040204" pitchFamily="34" charset="-120"/>
                  <a:ea typeface="微軟正黑體" panose="020B0604030504040204" pitchFamily="34" charset="-120"/>
                </a:rPr>
                <a:t>4</a:t>
              </a:r>
              <a:r>
                <a:rPr lang="en-US" altLang="zh-TW" sz="2000" dirty="0">
                  <a:solidFill>
                    <a:srgbClr val="FF495C"/>
                  </a:solidFill>
                  <a:latin typeface="微軟正黑體" panose="020B0604030504040204" pitchFamily="34" charset="-120"/>
                  <a:ea typeface="微軟正黑體" panose="020B0604030504040204" pitchFamily="34" charset="-120"/>
                </a:rPr>
                <a:t> </a:t>
              </a:r>
            </a:p>
            <a:p>
              <a:r>
                <a:rPr lang="zh-TW" altLang="en-US" sz="2000" dirty="0" smtClean="0">
                  <a:latin typeface="微軟正黑體" panose="020B0604030504040204" pitchFamily="34" charset="-120"/>
                  <a:ea typeface="微軟正黑體" panose="020B0604030504040204" pitchFamily="34" charset="-120"/>
                </a:rPr>
                <a:t>桃園市</a:t>
              </a:r>
              <a:r>
                <a:rPr lang="zh-TW" altLang="en-US" sz="2000" dirty="0" smtClean="0">
                  <a:solidFill>
                    <a:srgbClr val="FF495C"/>
                  </a:solidFill>
                  <a:latin typeface="微軟正黑體" panose="020B0604030504040204" pitchFamily="34" charset="-120"/>
                  <a:ea typeface="微軟正黑體" panose="020B0604030504040204" pitchFamily="34" charset="-120"/>
                </a:rPr>
                <a:t> </a:t>
              </a:r>
              <a:r>
                <a:rPr lang="en-US" altLang="zh-TW" sz="1400" dirty="0">
                  <a:latin typeface="微軟正黑體" panose="020B0604030504040204" pitchFamily="34" charset="-120"/>
                  <a:ea typeface="微軟正黑體" panose="020B0604030504040204" pitchFamily="34" charset="-120"/>
                </a:rPr>
                <a:t>62,555</a:t>
              </a:r>
              <a:r>
                <a:rPr lang="zh-TW" altLang="en-US" sz="1400" dirty="0" smtClean="0">
                  <a:latin typeface="微軟正黑體" panose="020B0604030504040204" pitchFamily="34" charset="-120"/>
                  <a:ea typeface="微軟正黑體" panose="020B0604030504040204" pitchFamily="34" charset="-120"/>
                </a:rPr>
                <a:t>人</a:t>
              </a:r>
              <a:endParaRPr lang="zh-TW" altLang="en-US" sz="1400" dirty="0">
                <a:latin typeface="微軟正黑體" panose="020B0604030504040204" pitchFamily="34" charset="-120"/>
                <a:ea typeface="微軟正黑體" panose="020B0604030504040204" pitchFamily="34" charset="-120"/>
              </a:endParaRPr>
            </a:p>
          </p:txBody>
        </p:sp>
      </p:grpSp>
      <p:sp>
        <p:nvSpPr>
          <p:cNvPr id="4" name="圓角矩形圖說文字 3"/>
          <p:cNvSpPr/>
          <p:nvPr/>
        </p:nvSpPr>
        <p:spPr>
          <a:xfrm>
            <a:off x="5374761" y="3363838"/>
            <a:ext cx="2808312" cy="648072"/>
          </a:xfrm>
          <a:prstGeom prst="wedgeRoundRectCallout">
            <a:avLst>
              <a:gd name="adj1" fmla="val -26992"/>
              <a:gd name="adj2" fmla="val -8518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最愛那外籍配偶的城市！</a:t>
            </a:r>
          </a:p>
        </p:txBody>
      </p:sp>
      <p:sp>
        <p:nvSpPr>
          <p:cNvPr id="12" name="圓角矩形圖說文字 11"/>
          <p:cNvSpPr/>
          <p:nvPr/>
        </p:nvSpPr>
        <p:spPr>
          <a:xfrm>
            <a:off x="755576" y="2283718"/>
            <a:ext cx="2160240" cy="1152128"/>
          </a:xfrm>
          <a:prstGeom prst="wedgeRoundRectCallout">
            <a:avLst>
              <a:gd name="adj1" fmla="val -8844"/>
              <a:gd name="adj2" fmla="val 6767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b="1" dirty="0">
                <a:solidFill>
                  <a:schemeClr val="tx1"/>
                </a:solidFill>
                <a:latin typeface="微軟正黑體" panose="020B0604030504040204" pitchFamily="34" charset="-120"/>
                <a:ea typeface="微軟正黑體" panose="020B0604030504040204" pitchFamily="34" charset="-120"/>
              </a:rPr>
              <a:t>因偏愛臺灣城市生活，前</a:t>
            </a:r>
            <a:r>
              <a:rPr lang="en-US" altLang="zh-TW" b="1" dirty="0">
                <a:solidFill>
                  <a:schemeClr val="tx1"/>
                </a:solidFill>
                <a:latin typeface="微軟正黑體" panose="020B0604030504040204" pitchFamily="34" charset="-120"/>
                <a:ea typeface="微軟正黑體" panose="020B0604030504040204" pitchFamily="34" charset="-120"/>
              </a:rPr>
              <a:t>6</a:t>
            </a:r>
            <a:r>
              <a:rPr lang="zh-TW" altLang="en-US" b="1" dirty="0">
                <a:solidFill>
                  <a:schemeClr val="tx1"/>
                </a:solidFill>
                <a:latin typeface="微軟正黑體" panose="020B0604030504040204" pitchFamily="34" charset="-120"/>
                <a:ea typeface="微軟正黑體" panose="020B0604030504040204" pitchFamily="34" charset="-120"/>
              </a:rPr>
              <a:t>名適巧為我們的六都！</a:t>
            </a:r>
          </a:p>
        </p:txBody>
      </p:sp>
      <p:pic>
        <p:nvPicPr>
          <p:cNvPr id="13" name="圖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3291830"/>
            <a:ext cx="1404849" cy="1635646"/>
          </a:xfrm>
          <a:prstGeom prst="rect">
            <a:avLst/>
          </a:prstGeom>
        </p:spPr>
      </p:pic>
      <p:pic>
        <p:nvPicPr>
          <p:cNvPr id="14" name="圖片 13"/>
          <p:cNvPicPr>
            <a:picLocks noChangeAspect="1"/>
          </p:cNvPicPr>
          <p:nvPr/>
        </p:nvPicPr>
        <p:blipFill rotWithShape="1">
          <a:blip r:embed="rId5" cstate="print">
            <a:extLst>
              <a:ext uri="{28A0092B-C50C-407E-A947-70E740481C1C}">
                <a14:useLocalDpi xmlns:a14="http://schemas.microsoft.com/office/drawing/2010/main" val="0"/>
              </a:ext>
            </a:extLst>
          </a:blip>
          <a:srcRect t="47569" r="36375" b="14237"/>
          <a:stretch/>
        </p:blipFill>
        <p:spPr>
          <a:xfrm>
            <a:off x="3828769" y="3285173"/>
            <a:ext cx="1171494" cy="1233353"/>
          </a:xfrm>
          <a:prstGeom prst="rect">
            <a:avLst/>
          </a:prstGeom>
        </p:spPr>
      </p:pic>
      <p:pic>
        <p:nvPicPr>
          <p:cNvPr id="15" name="圖片 14"/>
          <p:cNvPicPr>
            <a:picLocks noChangeAspect="1"/>
          </p:cNvPicPr>
          <p:nvPr/>
        </p:nvPicPr>
        <p:blipFill rotWithShape="1">
          <a:blip r:embed="rId6" cstate="print">
            <a:extLst>
              <a:ext uri="{28A0092B-C50C-407E-A947-70E740481C1C}">
                <a14:useLocalDpi xmlns:a14="http://schemas.microsoft.com/office/drawing/2010/main" val="0"/>
              </a:ext>
            </a:extLst>
          </a:blip>
          <a:srcRect t="21792" b="57244"/>
          <a:stretch/>
        </p:blipFill>
        <p:spPr>
          <a:xfrm>
            <a:off x="3707904" y="2427733"/>
            <a:ext cx="2117284" cy="778453"/>
          </a:xfrm>
          <a:prstGeom prst="rect">
            <a:avLst/>
          </a:prstGeom>
        </p:spPr>
      </p:pic>
      <p:pic>
        <p:nvPicPr>
          <p:cNvPr id="16" name="圖片 15"/>
          <p:cNvPicPr>
            <a:picLocks noChangeAspect="1"/>
          </p:cNvPicPr>
          <p:nvPr/>
        </p:nvPicPr>
        <p:blipFill rotWithShape="1">
          <a:blip r:embed="rId7" cstate="print">
            <a:extLst>
              <a:ext uri="{28A0092B-C50C-407E-A947-70E740481C1C}">
                <a14:useLocalDpi xmlns:a14="http://schemas.microsoft.com/office/drawing/2010/main" val="0"/>
              </a:ext>
            </a:extLst>
          </a:blip>
          <a:srcRect l="48949" b="77908"/>
          <a:stretch/>
        </p:blipFill>
        <p:spPr>
          <a:xfrm>
            <a:off x="4716017" y="1716564"/>
            <a:ext cx="1047687" cy="795142"/>
          </a:xfrm>
          <a:prstGeom prst="rect">
            <a:avLst/>
          </a:prstGeom>
        </p:spPr>
      </p:pic>
      <p:grpSp>
        <p:nvGrpSpPr>
          <p:cNvPr id="19" name="群組 18"/>
          <p:cNvGrpSpPr/>
          <p:nvPr/>
        </p:nvGrpSpPr>
        <p:grpSpPr>
          <a:xfrm>
            <a:off x="5004048" y="771550"/>
            <a:ext cx="2088232" cy="2403559"/>
            <a:chOff x="5004048" y="771550"/>
            <a:chExt cx="2088232" cy="2403559"/>
          </a:xfrm>
        </p:grpSpPr>
        <p:sp>
          <p:nvSpPr>
            <p:cNvPr id="6" name="文字方塊 5"/>
            <p:cNvSpPr txBox="1"/>
            <p:nvPr/>
          </p:nvSpPr>
          <p:spPr>
            <a:xfrm>
              <a:off x="5652120" y="1851670"/>
              <a:ext cx="1440160" cy="1323439"/>
            </a:xfrm>
            <a:prstGeom prst="rect">
              <a:avLst/>
            </a:prstGeom>
            <a:noFill/>
          </p:spPr>
          <p:txBody>
            <a:bodyPr wrap="square" rtlCol="0">
              <a:spAutoFit/>
            </a:bodyPr>
            <a:lstStyle/>
            <a:p>
              <a:r>
                <a:rPr lang="en-US" altLang="zh-TW" sz="2800" b="1" dirty="0">
                  <a:solidFill>
                    <a:srgbClr val="FF495C"/>
                  </a:solidFill>
                  <a:latin typeface="微軟正黑體" panose="020B0604030504040204" pitchFamily="34" charset="-120"/>
                  <a:ea typeface="微軟正黑體" panose="020B0604030504040204" pitchFamily="34" charset="-120"/>
                </a:rPr>
                <a:t>NO</a:t>
              </a:r>
              <a:r>
                <a:rPr lang="en-US" altLang="zh-TW" sz="4000" b="1" dirty="0">
                  <a:solidFill>
                    <a:srgbClr val="FF495C"/>
                  </a:solidFill>
                  <a:latin typeface="微軟正黑體" panose="020B0604030504040204" pitchFamily="34" charset="-120"/>
                  <a:ea typeface="微軟正黑體" panose="020B0604030504040204" pitchFamily="34" charset="-120"/>
                </a:rPr>
                <a:t>1</a:t>
              </a:r>
            </a:p>
            <a:p>
              <a:r>
                <a:rPr lang="zh-TW" altLang="en-US" sz="2000" dirty="0">
                  <a:latin typeface="微軟正黑體" panose="020B0604030504040204" pitchFamily="34" charset="-120"/>
                  <a:ea typeface="微軟正黑體" panose="020B0604030504040204" pitchFamily="34" charset="-120"/>
                </a:rPr>
                <a:t>新北市</a:t>
              </a:r>
              <a:endParaRPr lang="en-US" altLang="zh-TW" sz="2000" dirty="0">
                <a:latin typeface="微軟正黑體" panose="020B0604030504040204" pitchFamily="34" charset="-120"/>
                <a:ea typeface="微軟正黑體" panose="020B0604030504040204" pitchFamily="34" charset="-120"/>
              </a:endParaRPr>
            </a:p>
            <a:p>
              <a:r>
                <a:rPr lang="en-US" altLang="zh-TW" sz="2000" dirty="0">
                  <a:latin typeface="微軟正黑體" panose="020B0604030504040204" pitchFamily="34" charset="-120"/>
                  <a:ea typeface="微軟正黑體" panose="020B0604030504040204" pitchFamily="34" charset="-120"/>
                </a:rPr>
                <a:t>109,107</a:t>
              </a:r>
              <a:r>
                <a:rPr lang="zh-TW" altLang="en-US" sz="2000" dirty="0" smtClean="0">
                  <a:latin typeface="微軟正黑體" panose="020B0604030504040204" pitchFamily="34" charset="-120"/>
                  <a:ea typeface="微軟正黑體" panose="020B0604030504040204" pitchFamily="34" charset="-120"/>
                </a:rPr>
                <a:t>人</a:t>
              </a:r>
              <a:endParaRPr lang="zh-TW" altLang="en-US" sz="2000"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5004048" y="771550"/>
              <a:ext cx="1440160" cy="1107996"/>
            </a:xfrm>
            <a:prstGeom prst="rect">
              <a:avLst/>
            </a:prstGeom>
            <a:noFill/>
          </p:spPr>
          <p:txBody>
            <a:bodyPr wrap="square" rtlCol="0">
              <a:spAutoFit/>
            </a:bodyPr>
            <a:lstStyle/>
            <a:p>
              <a:r>
                <a:rPr lang="en-US" altLang="zh-TW" sz="2000" dirty="0">
                  <a:solidFill>
                    <a:srgbClr val="FF495C"/>
                  </a:solidFill>
                  <a:latin typeface="微軟正黑體" panose="020B0604030504040204" pitchFamily="34" charset="-120"/>
                  <a:ea typeface="微軟正黑體" panose="020B0604030504040204" pitchFamily="34" charset="-120"/>
                </a:rPr>
                <a:t>No</a:t>
              </a:r>
              <a:r>
                <a:rPr lang="en-US" altLang="zh-TW" sz="3200" dirty="0">
                  <a:solidFill>
                    <a:srgbClr val="FF495C"/>
                  </a:solidFill>
                  <a:latin typeface="微軟正黑體" panose="020B0604030504040204" pitchFamily="34" charset="-120"/>
                  <a:ea typeface="微軟正黑體" panose="020B0604030504040204" pitchFamily="34" charset="-120"/>
                </a:rPr>
                <a:t>3</a:t>
              </a:r>
            </a:p>
            <a:p>
              <a:r>
                <a:rPr lang="zh-TW" altLang="en-US" sz="2000" dirty="0">
                  <a:latin typeface="微軟正黑體" panose="020B0604030504040204" pitchFamily="34" charset="-120"/>
                  <a:ea typeface="微軟正黑體" panose="020B0604030504040204" pitchFamily="34" charset="-120"/>
                </a:rPr>
                <a:t>臺北市　</a:t>
              </a:r>
              <a:r>
                <a:rPr lang="en-US" altLang="zh-TW" sz="1400" dirty="0">
                  <a:latin typeface="微軟正黑體" panose="020B0604030504040204" pitchFamily="34" charset="-120"/>
                  <a:ea typeface="微軟正黑體" panose="020B0604030504040204" pitchFamily="34" charset="-120"/>
                </a:rPr>
                <a:t>62,944</a:t>
              </a:r>
              <a:r>
                <a:rPr lang="zh-TW" altLang="en-US" sz="1400" dirty="0" smtClean="0">
                  <a:latin typeface="微軟正黑體" panose="020B0604030504040204" pitchFamily="34" charset="-120"/>
                  <a:ea typeface="微軟正黑體" panose="020B0604030504040204" pitchFamily="34" charset="-120"/>
                </a:rPr>
                <a:t>人</a:t>
              </a:r>
              <a:endParaRPr lang="zh-TW" altLang="en-US" sz="1400" dirty="0">
                <a:latin typeface="微軟正黑體" panose="020B0604030504040204" pitchFamily="34" charset="-120"/>
                <a:ea typeface="微軟正黑體" panose="020B0604030504040204" pitchFamily="34" charset="-120"/>
              </a:endParaRPr>
            </a:p>
          </p:txBody>
        </p:sp>
      </p:grpSp>
      <p:sp>
        <p:nvSpPr>
          <p:cNvPr id="20" name="圓角矩形 19"/>
          <p:cNvSpPr/>
          <p:nvPr/>
        </p:nvSpPr>
        <p:spPr>
          <a:xfrm>
            <a:off x="5724128" y="4155926"/>
            <a:ext cx="2232248" cy="57606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點橘色區塊看排名及新住民人數唷！</a:t>
            </a:r>
          </a:p>
        </p:txBody>
      </p:sp>
    </p:spTree>
    <p:extLst>
      <p:ext uri="{BB962C8B-B14F-4D97-AF65-F5344CB8AC3E}">
        <p14:creationId xmlns:p14="http://schemas.microsoft.com/office/powerpoint/2010/main" val="43590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nextCondLst>
                <p:cond evt="onClick" delay="0">
                  <p:tgtEl>
                    <p:spTgt spid="15"/>
                  </p:tgtEl>
                </p:cond>
              </p:nextCondLst>
            </p:seq>
            <p:seq concurrent="1" nextAc="seek">
              <p:cTn id="43" restart="whenNotActive" fill="hold" evtFilter="cancelBubble" nodeType="interactiveSeq">
                <p:stCondLst>
                  <p:cond evt="onClick" delay="0">
                    <p:tgtEl>
                      <p:spTgt spid="14"/>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nextCondLst>
                <p:cond evt="onClick" delay="0">
                  <p:tgtEl>
                    <p:spTgt spid="14"/>
                  </p:tgtEl>
                </p:cond>
              </p:nextCondLst>
            </p:seq>
          </p:childTnLst>
        </p:cTn>
      </p:par>
    </p:tnLst>
    <p:bldLst>
      <p:bldP spid="4" grpId="0" animBg="1"/>
      <p:bldP spid="12"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版面配置區 4">
            <a:hlinkClick r:id="rId2"/>
          </p:cNvPr>
          <p:cNvPicPr>
            <a:picLocks noGrp="1" noChangeAspect="1"/>
          </p:cNvPicPr>
          <p:nvPr>
            <p:ph type="pic" sz="quarter" idx="11"/>
          </p:nvPr>
        </p:nvPicPr>
        <p:blipFill>
          <a:blip r:embed="rId3"/>
          <a:srcRect l="11761" r="11761"/>
          <a:stretch>
            <a:fillRect/>
          </a:stretch>
        </p:blipFill>
        <p:spPr>
          <a:prstGeom prst="rect">
            <a:avLst/>
          </a:prstGeom>
        </p:spPr>
      </p:pic>
      <p:sp>
        <p:nvSpPr>
          <p:cNvPr id="3" name="文字版面配置區 2"/>
          <p:cNvSpPr>
            <a:spLocks noGrp="1"/>
          </p:cNvSpPr>
          <p:nvPr>
            <p:ph type="body" sz="quarter" idx="12"/>
          </p:nvPr>
        </p:nvSpPr>
        <p:spPr/>
        <p:txBody>
          <a:bodyPr/>
          <a:lstStyle/>
          <a:p>
            <a:r>
              <a:rPr lang="en-US" altLang="zh-TW" sz="3200" dirty="0" smtClean="0">
                <a:hlinkClick r:id="rId2"/>
              </a:rPr>
              <a:t>15</a:t>
            </a:r>
            <a:r>
              <a:rPr lang="zh-TW" altLang="zh-TW" sz="3200" dirty="0">
                <a:hlinkClick r:id="rId2"/>
              </a:rPr>
              <a:t>年後</a:t>
            </a:r>
            <a:r>
              <a:rPr lang="zh-TW" altLang="zh-TW" sz="3200" dirty="0" smtClean="0">
                <a:hlinkClick r:id="rId2"/>
              </a:rPr>
              <a:t>！</a:t>
            </a:r>
            <a:r>
              <a:rPr lang="zh-TW" altLang="en-US" sz="3200" dirty="0" smtClean="0">
                <a:hlinkClick r:id="rId2"/>
              </a:rPr>
              <a:t>臺</a:t>
            </a:r>
            <a:r>
              <a:rPr lang="en-US" altLang="zh-TW" sz="3200" dirty="0" smtClean="0">
                <a:hlinkClick r:id="rId2"/>
              </a:rPr>
              <a:t>25</a:t>
            </a:r>
            <a:r>
              <a:rPr lang="zh-TW" altLang="zh-TW" sz="3200" dirty="0">
                <a:hlinkClick r:id="rId2"/>
              </a:rPr>
              <a:t>歲</a:t>
            </a:r>
            <a:r>
              <a:rPr lang="zh-TW" altLang="zh-TW" sz="3200" dirty="0" smtClean="0">
                <a:hlinkClick r:id="rId2"/>
              </a:rPr>
              <a:t>青年</a:t>
            </a:r>
            <a:endParaRPr lang="en-US" altLang="zh-TW" sz="3200" dirty="0" smtClean="0">
              <a:hlinkClick r:id="rId2"/>
            </a:endParaRPr>
          </a:p>
          <a:p>
            <a:r>
              <a:rPr lang="en-US" altLang="zh-TW" sz="3200" dirty="0" smtClean="0">
                <a:hlinkClick r:id="rId2"/>
              </a:rPr>
              <a:t>13.5</a:t>
            </a:r>
            <a:r>
              <a:rPr lang="en-US" altLang="zh-TW" sz="3200" dirty="0">
                <a:hlinkClick r:id="rId2"/>
              </a:rPr>
              <a:t>%</a:t>
            </a:r>
            <a:r>
              <a:rPr lang="zh-TW" altLang="zh-TW" sz="3200" dirty="0">
                <a:hlinkClick r:id="rId2"/>
              </a:rPr>
              <a:t>為新住民二代</a:t>
            </a:r>
            <a:endParaRPr lang="zh-TW" altLang="en-US" sz="3200" dirty="0">
              <a:hlinkClick r:id="rId2"/>
            </a:endParaRPr>
          </a:p>
        </p:txBody>
      </p:sp>
      <p:sp>
        <p:nvSpPr>
          <p:cNvPr id="4" name="文字版面配置區 3"/>
          <p:cNvSpPr>
            <a:spLocks noGrp="1"/>
          </p:cNvSpPr>
          <p:nvPr>
            <p:ph type="body" sz="quarter" idx="10"/>
          </p:nvPr>
        </p:nvSpPr>
        <p:spPr/>
        <p:txBody>
          <a:bodyPr/>
          <a:lstStyle/>
          <a:p>
            <a:r>
              <a:rPr lang="en-US" altLang="zh-TW" dirty="0"/>
              <a:t>p.119</a:t>
            </a:r>
            <a:r>
              <a:rPr lang="zh-TW" altLang="en-US" dirty="0"/>
              <a:t>　壹、社會中的不平等</a:t>
            </a:r>
            <a:r>
              <a:rPr lang="en-US" altLang="zh-TW" dirty="0"/>
              <a:t>—</a:t>
            </a:r>
            <a:r>
              <a:rPr lang="zh-TW" altLang="en-US" dirty="0"/>
              <a:t>種族與族群</a:t>
            </a:r>
          </a:p>
        </p:txBody>
      </p:sp>
    </p:spTree>
    <p:extLst>
      <p:ext uri="{BB962C8B-B14F-4D97-AF65-F5344CB8AC3E}">
        <p14:creationId xmlns:p14="http://schemas.microsoft.com/office/powerpoint/2010/main" val="35807998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壹、社會中的不平等</a:t>
            </a:r>
            <a:r>
              <a:rPr lang="en-US" altLang="zh-TW" dirty="0"/>
              <a:t>—</a:t>
            </a:r>
            <a:r>
              <a:rPr lang="zh-TW" altLang="en-US" dirty="0"/>
              <a:t>種族與族群</a:t>
            </a:r>
          </a:p>
        </p:txBody>
      </p:sp>
      <p:sp>
        <p:nvSpPr>
          <p:cNvPr id="3" name="內容版面配置區 2"/>
          <p:cNvSpPr>
            <a:spLocks noGrp="1"/>
          </p:cNvSpPr>
          <p:nvPr>
            <p:ph sz="quarter" idx="12"/>
          </p:nvPr>
        </p:nvSpPr>
        <p:spPr/>
        <p:txBody>
          <a:bodyPr/>
          <a:lstStyle/>
          <a:p>
            <a:r>
              <a:rPr lang="zh-TW" altLang="en-US" dirty="0">
                <a:solidFill>
                  <a:srgbClr val="256EFF"/>
                </a:solidFill>
              </a:rPr>
              <a:t>新移民知多少</a:t>
            </a:r>
          </a:p>
        </p:txBody>
      </p:sp>
      <p:graphicFrame>
        <p:nvGraphicFramePr>
          <p:cNvPr id="5" name="內容版面配置區 4"/>
          <p:cNvGraphicFramePr>
            <a:graphicFrameLocks noGrp="1"/>
          </p:cNvGraphicFramePr>
          <p:nvPr>
            <p:ph sz="quarter" idx="13"/>
            <p:extLst>
              <p:ext uri="{D42A27DB-BD31-4B8C-83A1-F6EECF244321}">
                <p14:modId xmlns:p14="http://schemas.microsoft.com/office/powerpoint/2010/main" val="2785753737"/>
              </p:ext>
            </p:extLst>
          </p:nvPr>
        </p:nvGraphicFramePr>
        <p:xfrm>
          <a:off x="539750" y="2499742"/>
          <a:ext cx="7920038" cy="1981200"/>
        </p:xfrm>
        <a:graphic>
          <a:graphicData uri="http://schemas.openxmlformats.org/drawingml/2006/table">
            <a:tbl>
              <a:tblPr firstRow="1" bandRow="1">
                <a:tableStyleId>{5C22544A-7EE6-4342-B048-85BDC9FD1C3A}</a:tableStyleId>
              </a:tblPr>
              <a:tblGrid>
                <a:gridCol w="1079922">
                  <a:extLst>
                    <a:ext uri="{9D8B030D-6E8A-4147-A177-3AD203B41FA5}">
                      <a16:colId xmlns:a16="http://schemas.microsoft.com/office/drawing/2014/main" val="20000"/>
                    </a:ext>
                  </a:extLst>
                </a:gridCol>
                <a:gridCol w="6840116">
                  <a:extLst>
                    <a:ext uri="{9D8B030D-6E8A-4147-A177-3AD203B41FA5}">
                      <a16:colId xmlns:a16="http://schemas.microsoft.com/office/drawing/2014/main" val="20001"/>
                    </a:ext>
                  </a:extLst>
                </a:gridCol>
              </a:tblGrid>
              <a:tr h="370840">
                <a:tc>
                  <a:txBody>
                    <a:body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性別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zh-TW" altLang="en-US" sz="2800" b="0" dirty="0">
                          <a:solidFill>
                            <a:schemeClr val="tx1"/>
                          </a:solidFill>
                          <a:latin typeface="微軟正黑體" panose="020B0604030504040204" pitchFamily="34" charset="-120"/>
                          <a:ea typeface="微軟正黑體" panose="020B0604030504040204" pitchFamily="34" charset="-120"/>
                        </a:rPr>
                        <a:t>以女性為多數。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年齡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zh-TW" altLang="en-US" sz="2800" dirty="0">
                          <a:latin typeface="微軟正黑體" panose="020B0604030504040204" pitchFamily="34" charset="-120"/>
                          <a:ea typeface="微軟正黑體" panose="020B0604030504040204" pitchFamily="34" charset="-120"/>
                        </a:rPr>
                        <a:t>約在</a:t>
                      </a:r>
                      <a:r>
                        <a:rPr lang="en-US" altLang="zh-TW" sz="2800" dirty="0" smtClean="0">
                          <a:latin typeface="微軟正黑體" panose="020B0604030504040204" pitchFamily="34" charset="-120"/>
                          <a:ea typeface="微軟正黑體" panose="020B0604030504040204" pitchFamily="34" charset="-120"/>
                        </a:rPr>
                        <a:t>25</a:t>
                      </a:r>
                      <a:r>
                        <a:rPr lang="zh-TW" altLang="en-US" sz="2800" dirty="0" smtClean="0">
                          <a:latin typeface="微軟正黑體" panose="020B0604030504040204" pitchFamily="34" charset="-120"/>
                          <a:ea typeface="微軟正黑體" panose="020B0604030504040204" pitchFamily="34" charset="-120"/>
                        </a:rPr>
                        <a:t>～</a:t>
                      </a:r>
                      <a:r>
                        <a:rPr lang="en-US" altLang="zh-TW" sz="2800" dirty="0" smtClean="0">
                          <a:latin typeface="微軟正黑體" panose="020B0604030504040204" pitchFamily="34" charset="-120"/>
                          <a:ea typeface="微軟正黑體" panose="020B0604030504040204" pitchFamily="34" charset="-120"/>
                        </a:rPr>
                        <a:t>44</a:t>
                      </a:r>
                      <a:r>
                        <a:rPr lang="zh-TW" altLang="en-US" sz="2800" dirty="0">
                          <a:latin typeface="微軟正黑體" panose="020B0604030504040204" pitchFamily="34" charset="-120"/>
                          <a:ea typeface="微軟正黑體" panose="020B0604030504040204" pitchFamily="34" charset="-120"/>
                        </a:rPr>
                        <a:t>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教育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just"/>
                      <a:r>
                        <a:rPr lang="zh-TW" altLang="en-US" sz="2800" dirty="0">
                          <a:latin typeface="微軟正黑體" panose="020B0604030504040204" pitchFamily="34" charset="-120"/>
                          <a:ea typeface="微軟正黑體" panose="020B0604030504040204" pitchFamily="34" charset="-120"/>
                        </a:rPr>
                        <a:t>以國（初）中、高中（職）程度等中等程度居多。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540004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壹、社會中的不平等</a:t>
            </a:r>
            <a:r>
              <a:rPr lang="en-US" altLang="zh-TW" dirty="0"/>
              <a:t>—</a:t>
            </a:r>
            <a:r>
              <a:rPr lang="zh-TW" altLang="en-US" dirty="0"/>
              <a:t>種族與族群</a:t>
            </a:r>
          </a:p>
        </p:txBody>
      </p:sp>
      <p:sp>
        <p:nvSpPr>
          <p:cNvPr id="3" name="內容版面配置區 2"/>
          <p:cNvSpPr>
            <a:spLocks noGrp="1"/>
          </p:cNvSpPr>
          <p:nvPr>
            <p:ph sz="quarter" idx="12"/>
          </p:nvPr>
        </p:nvSpPr>
        <p:spPr/>
        <p:txBody>
          <a:bodyPr/>
          <a:lstStyle/>
          <a:p>
            <a:r>
              <a:rPr lang="zh-TW" altLang="en-US" dirty="0">
                <a:solidFill>
                  <a:srgbClr val="256EFF"/>
                </a:solidFill>
              </a:rPr>
              <a:t>新移民知多少</a:t>
            </a:r>
          </a:p>
        </p:txBody>
      </p:sp>
      <p:graphicFrame>
        <p:nvGraphicFramePr>
          <p:cNvPr id="5" name="內容版面配置區 4"/>
          <p:cNvGraphicFramePr>
            <a:graphicFrameLocks noGrp="1"/>
          </p:cNvGraphicFramePr>
          <p:nvPr>
            <p:ph sz="quarter" idx="13"/>
            <p:extLst>
              <p:ext uri="{D42A27DB-BD31-4B8C-83A1-F6EECF244321}">
                <p14:modId xmlns:p14="http://schemas.microsoft.com/office/powerpoint/2010/main" val="3170288104"/>
              </p:ext>
            </p:extLst>
          </p:nvPr>
        </p:nvGraphicFramePr>
        <p:xfrm>
          <a:off x="539750" y="2499742"/>
          <a:ext cx="7920038" cy="1554480"/>
        </p:xfrm>
        <a:graphic>
          <a:graphicData uri="http://schemas.openxmlformats.org/drawingml/2006/table">
            <a:tbl>
              <a:tblPr firstRow="1" bandRow="1">
                <a:tableStyleId>{5C22544A-7EE6-4342-B048-85BDC9FD1C3A}</a:tableStyleId>
              </a:tblPr>
              <a:tblGrid>
                <a:gridCol w="1079922">
                  <a:extLst>
                    <a:ext uri="{9D8B030D-6E8A-4147-A177-3AD203B41FA5}">
                      <a16:colId xmlns:a16="http://schemas.microsoft.com/office/drawing/2014/main" val="20000"/>
                    </a:ext>
                  </a:extLst>
                </a:gridCol>
                <a:gridCol w="6840116">
                  <a:extLst>
                    <a:ext uri="{9D8B030D-6E8A-4147-A177-3AD203B41FA5}">
                      <a16:colId xmlns:a16="http://schemas.microsoft.com/office/drawing/2014/main" val="20001"/>
                    </a:ext>
                  </a:extLst>
                </a:gridCol>
              </a:tblGrid>
              <a:tr h="370840">
                <a:tc rowSpan="3">
                  <a:txBody>
                    <a:body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在臺居住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zh-TW" altLang="en-US" sz="2800" b="0" dirty="0">
                          <a:solidFill>
                            <a:schemeClr val="tx1"/>
                          </a:solidFill>
                          <a:latin typeface="微軟正黑體" panose="020B0604030504040204" pitchFamily="34" charset="-120"/>
                          <a:ea typeface="微軟正黑體" panose="020B0604030504040204" pitchFamily="34" charset="-120"/>
                        </a:rPr>
                        <a:t>滿</a:t>
                      </a:r>
                      <a:r>
                        <a:rPr lang="en-US" altLang="zh-TW" sz="2800" b="0" dirty="0">
                          <a:solidFill>
                            <a:schemeClr val="tx1"/>
                          </a:solidFill>
                          <a:latin typeface="微軟正黑體" panose="020B0604030504040204" pitchFamily="34" charset="-120"/>
                          <a:ea typeface="微軟正黑體" panose="020B0604030504040204" pitchFamily="34" charset="-120"/>
                        </a:rPr>
                        <a:t>10</a:t>
                      </a:r>
                      <a:r>
                        <a:rPr lang="zh-TW" altLang="en-US" sz="2800" b="0" dirty="0">
                          <a:solidFill>
                            <a:schemeClr val="tx1"/>
                          </a:solidFill>
                          <a:latin typeface="微軟正黑體" panose="020B0604030504040204" pitchFamily="34" charset="-120"/>
                          <a:ea typeface="微軟正黑體" panose="020B0604030504040204" pitchFamily="34" charset="-120"/>
                        </a:rPr>
                        <a:t>年以上 </a:t>
                      </a:r>
                      <a:r>
                        <a:rPr lang="en-US" altLang="zh-TW" sz="2800" b="1" dirty="0">
                          <a:solidFill>
                            <a:srgbClr val="256EFF"/>
                          </a:solidFill>
                          <a:latin typeface="微軟正黑體" panose="020B0604030504040204" pitchFamily="34" charset="-120"/>
                          <a:ea typeface="微軟正黑體" panose="020B0604030504040204" pitchFamily="34" charset="-120"/>
                        </a:rPr>
                        <a:t>44%</a:t>
                      </a:r>
                      <a:endParaRPr lang="zh-TW" altLang="en-US" sz="2800" b="1" dirty="0">
                        <a:solidFill>
                          <a:srgbClr val="256EFF"/>
                        </a:solidFill>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vMerge="1">
                  <a:txBody>
                    <a:bodyPr/>
                    <a:lstStyle/>
                    <a:p>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6EFF"/>
                    </a:solidFill>
                  </a:tcPr>
                </a:tc>
                <a:tc>
                  <a:txBody>
                    <a:bodyPr/>
                    <a:lstStyle/>
                    <a:p>
                      <a:r>
                        <a:rPr lang="en-US" altLang="zh-TW" sz="2800" dirty="0">
                          <a:latin typeface="微軟正黑體" panose="020B0604030504040204" pitchFamily="34" charset="-120"/>
                          <a:ea typeface="微軟正黑體" panose="020B0604030504040204" pitchFamily="34" charset="-120"/>
                        </a:rPr>
                        <a:t>6</a:t>
                      </a:r>
                      <a:r>
                        <a:rPr lang="zh-TW" altLang="en-US" sz="2800" dirty="0">
                          <a:latin typeface="微軟正黑體" panose="020B0604030504040204" pitchFamily="34" charset="-120"/>
                          <a:ea typeface="微軟正黑體" panose="020B0604030504040204" pitchFamily="34" charset="-120"/>
                        </a:rPr>
                        <a:t>年以上外配比例較高。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vMerge="1">
                  <a:txBody>
                    <a:bodyPr/>
                    <a:lstStyle/>
                    <a:p>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6EFF"/>
                    </a:solidFill>
                  </a:tcPr>
                </a:tc>
                <a:tc>
                  <a:txBody>
                    <a:bodyPr/>
                    <a:lstStyle/>
                    <a:p>
                      <a:r>
                        <a:rPr lang="en-US" altLang="zh-TW" sz="2800" dirty="0">
                          <a:latin typeface="微軟正黑體" panose="020B0604030504040204" pitchFamily="34" charset="-120"/>
                          <a:ea typeface="微軟正黑體" panose="020B0604030504040204" pitchFamily="34" charset="-120"/>
                        </a:rPr>
                        <a:t>6</a:t>
                      </a:r>
                      <a:r>
                        <a:rPr lang="zh-TW" altLang="en-US" sz="2800" dirty="0">
                          <a:latin typeface="微軟正黑體" panose="020B0604030504040204" pitchFamily="34" charset="-120"/>
                          <a:ea typeface="微軟正黑體" panose="020B0604030504040204" pitchFamily="34" charset="-120"/>
                        </a:rPr>
                        <a:t>年以下陸配比例較高。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300742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solidFill>
                  <a:srgbClr val="256EFF"/>
                </a:solidFill>
              </a:rPr>
              <a:t>新移民知多少</a:t>
            </a:r>
          </a:p>
        </p:txBody>
      </p:sp>
      <p:graphicFrame>
        <p:nvGraphicFramePr>
          <p:cNvPr id="5" name="內容版面配置區 4"/>
          <p:cNvGraphicFramePr>
            <a:graphicFrameLocks noGrp="1"/>
          </p:cNvGraphicFramePr>
          <p:nvPr>
            <p:ph sz="quarter" idx="13"/>
            <p:extLst>
              <p:ext uri="{D42A27DB-BD31-4B8C-83A1-F6EECF244321}">
                <p14:modId xmlns:p14="http://schemas.microsoft.com/office/powerpoint/2010/main" val="2167155201"/>
              </p:ext>
            </p:extLst>
          </p:nvPr>
        </p:nvGraphicFramePr>
        <p:xfrm>
          <a:off x="539750" y="2499742"/>
          <a:ext cx="7920038" cy="1554480"/>
        </p:xfrm>
        <a:graphic>
          <a:graphicData uri="http://schemas.openxmlformats.org/drawingml/2006/table">
            <a:tbl>
              <a:tblPr firstRow="1" bandRow="1">
                <a:tableStyleId>{5C22544A-7EE6-4342-B048-85BDC9FD1C3A}</a:tableStyleId>
              </a:tblPr>
              <a:tblGrid>
                <a:gridCol w="1079922">
                  <a:extLst>
                    <a:ext uri="{9D8B030D-6E8A-4147-A177-3AD203B41FA5}">
                      <a16:colId xmlns:a16="http://schemas.microsoft.com/office/drawing/2014/main" val="20000"/>
                    </a:ext>
                  </a:extLst>
                </a:gridCol>
                <a:gridCol w="6840116">
                  <a:extLst>
                    <a:ext uri="{9D8B030D-6E8A-4147-A177-3AD203B41FA5}">
                      <a16:colId xmlns:a16="http://schemas.microsoft.com/office/drawing/2014/main" val="20001"/>
                    </a:ext>
                  </a:extLst>
                </a:gridCol>
              </a:tblGrid>
              <a:tr h="370840">
                <a:tc rowSpan="3">
                  <a:txBody>
                    <a:body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婚姻狀況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zh-TW" altLang="en-US" sz="2800" b="0" dirty="0">
                          <a:solidFill>
                            <a:schemeClr val="tx1"/>
                          </a:solidFill>
                          <a:latin typeface="微軟正黑體" panose="020B0604030504040204" pitchFamily="34" charset="-120"/>
                          <a:ea typeface="微軟正黑體" panose="020B0604030504040204" pitchFamily="34" charset="-120"/>
                        </a:rPr>
                        <a:t>持續中 </a:t>
                      </a:r>
                      <a:r>
                        <a:rPr lang="en-US" altLang="zh-TW" sz="2800" b="1" dirty="0">
                          <a:solidFill>
                            <a:srgbClr val="256EFF"/>
                          </a:solidFill>
                          <a:latin typeface="微軟正黑體" panose="020B0604030504040204" pitchFamily="34" charset="-120"/>
                          <a:ea typeface="微軟正黑體" panose="020B0604030504040204" pitchFamily="34" charset="-120"/>
                        </a:rPr>
                        <a:t>94%</a:t>
                      </a:r>
                      <a:endParaRPr lang="zh-TW" altLang="en-US" sz="2800" b="1" dirty="0">
                        <a:solidFill>
                          <a:srgbClr val="256EFF"/>
                        </a:solidFill>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vMerge="1">
                  <a:txBody>
                    <a:bodyPr/>
                    <a:lstStyle/>
                    <a:p>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6EFF"/>
                    </a:solidFill>
                  </a:tcPr>
                </a:tc>
                <a:tc>
                  <a:txBody>
                    <a:bodyPr/>
                    <a:lstStyle/>
                    <a:p>
                      <a:r>
                        <a:rPr lang="zh-TW" altLang="en-US" sz="2800" dirty="0">
                          <a:latin typeface="微軟正黑體" panose="020B0604030504040204" pitchFamily="34" charset="-120"/>
                          <a:ea typeface="微軟正黑體" panose="020B0604030504040204" pitchFamily="34" charset="-120"/>
                        </a:rPr>
                        <a:t>透過母國親友介紹 </a:t>
                      </a:r>
                      <a:r>
                        <a:rPr lang="en-US" altLang="zh-TW" sz="2800" b="1" dirty="0">
                          <a:solidFill>
                            <a:srgbClr val="256EFF"/>
                          </a:solidFill>
                          <a:latin typeface="微軟正黑體" panose="020B0604030504040204" pitchFamily="34" charset="-120"/>
                          <a:ea typeface="微軟正黑體" panose="020B0604030504040204" pitchFamily="34" charset="-120"/>
                        </a:rPr>
                        <a:t>36%</a:t>
                      </a:r>
                      <a:endParaRPr lang="zh-TW" altLang="en-US" sz="2800" b="1" dirty="0">
                        <a:solidFill>
                          <a:srgbClr val="256EFF"/>
                        </a:solidFill>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vMerge="1">
                  <a:txBody>
                    <a:bodyPr/>
                    <a:lstStyle/>
                    <a:p>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6EFF"/>
                    </a:solidFill>
                  </a:tcPr>
                </a:tc>
                <a:tc>
                  <a:txBody>
                    <a:bodyPr/>
                    <a:lstStyle/>
                    <a:p>
                      <a:r>
                        <a:rPr lang="zh-TW" altLang="en-US" sz="2800" dirty="0">
                          <a:latin typeface="微軟正黑體" panose="020B0604030504040204" pitchFamily="34" charset="-120"/>
                          <a:ea typeface="微軟正黑體" panose="020B0604030504040204" pitchFamily="34" charset="-120"/>
                        </a:rPr>
                        <a:t>工作關係認識 </a:t>
                      </a:r>
                      <a:r>
                        <a:rPr lang="en-US" altLang="zh-TW" sz="2800" b="1" dirty="0">
                          <a:solidFill>
                            <a:srgbClr val="256EFF"/>
                          </a:solidFill>
                          <a:latin typeface="微軟正黑體" panose="020B0604030504040204" pitchFamily="34" charset="-120"/>
                          <a:ea typeface="微軟正黑體" panose="020B0604030504040204" pitchFamily="34" charset="-120"/>
                        </a:rPr>
                        <a:t>26.3%</a:t>
                      </a:r>
                      <a:endParaRPr lang="zh-TW" altLang="en-US" sz="2800" b="1"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200985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solidFill>
                  <a:srgbClr val="256EFF"/>
                </a:solidFill>
              </a:rPr>
              <a:t>新移民知多少</a:t>
            </a:r>
          </a:p>
        </p:txBody>
      </p:sp>
      <p:graphicFrame>
        <p:nvGraphicFramePr>
          <p:cNvPr id="5" name="內容版面配置區 4"/>
          <p:cNvGraphicFramePr>
            <a:graphicFrameLocks noGrp="1"/>
          </p:cNvGraphicFramePr>
          <p:nvPr>
            <p:ph sz="quarter" idx="13"/>
            <p:extLst>
              <p:ext uri="{D42A27DB-BD31-4B8C-83A1-F6EECF244321}">
                <p14:modId xmlns:p14="http://schemas.microsoft.com/office/powerpoint/2010/main" val="671168595"/>
              </p:ext>
            </p:extLst>
          </p:nvPr>
        </p:nvGraphicFramePr>
        <p:xfrm>
          <a:off x="539750" y="2499742"/>
          <a:ext cx="7920038" cy="1554480"/>
        </p:xfrm>
        <a:graphic>
          <a:graphicData uri="http://schemas.openxmlformats.org/drawingml/2006/table">
            <a:tbl>
              <a:tblPr firstRow="1" bandRow="1">
                <a:tableStyleId>{5C22544A-7EE6-4342-B048-85BDC9FD1C3A}</a:tableStyleId>
              </a:tblPr>
              <a:tblGrid>
                <a:gridCol w="1079922">
                  <a:extLst>
                    <a:ext uri="{9D8B030D-6E8A-4147-A177-3AD203B41FA5}">
                      <a16:colId xmlns:a16="http://schemas.microsoft.com/office/drawing/2014/main" val="20000"/>
                    </a:ext>
                  </a:extLst>
                </a:gridCol>
                <a:gridCol w="6840116">
                  <a:extLst>
                    <a:ext uri="{9D8B030D-6E8A-4147-A177-3AD203B41FA5}">
                      <a16:colId xmlns:a16="http://schemas.microsoft.com/office/drawing/2014/main" val="20001"/>
                    </a:ext>
                  </a:extLst>
                </a:gridCol>
              </a:tblGrid>
              <a:tr h="370840">
                <a:tc rowSpan="3">
                  <a:txBody>
                    <a:body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保障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zh-TW" altLang="en-US" sz="2800" b="0" dirty="0">
                          <a:solidFill>
                            <a:schemeClr val="tx1"/>
                          </a:solidFill>
                          <a:latin typeface="微軟正黑體" panose="020B0604030504040204" pitchFamily="34" charset="-120"/>
                          <a:ea typeface="微軟正黑體" panose="020B0604030504040204" pitchFamily="34" charset="-120"/>
                        </a:rPr>
                        <a:t>投保全民健保</a:t>
                      </a:r>
                      <a:r>
                        <a:rPr lang="zh-TW" altLang="en-US" sz="2800" b="0" baseline="0" dirty="0">
                          <a:solidFill>
                            <a:schemeClr val="tx1"/>
                          </a:solidFill>
                          <a:latin typeface="微軟正黑體" panose="020B0604030504040204" pitchFamily="34" charset="-120"/>
                          <a:ea typeface="微軟正黑體" panose="020B0604030504040204" pitchFamily="34" charset="-120"/>
                        </a:rPr>
                        <a:t> </a:t>
                      </a:r>
                      <a:r>
                        <a:rPr lang="en-US" altLang="zh-TW" sz="2800" b="1" dirty="0">
                          <a:solidFill>
                            <a:srgbClr val="256EFF"/>
                          </a:solidFill>
                          <a:latin typeface="微軟正黑體" panose="020B0604030504040204" pitchFamily="34" charset="-120"/>
                          <a:ea typeface="微軟正黑體" panose="020B0604030504040204" pitchFamily="34" charset="-120"/>
                        </a:rPr>
                        <a:t>90%</a:t>
                      </a:r>
                      <a:endParaRPr lang="zh-TW" altLang="en-US" sz="2800" b="1" dirty="0">
                        <a:solidFill>
                          <a:srgbClr val="256EFF"/>
                        </a:solidFill>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vMerge="1">
                  <a:txBody>
                    <a:bodyPr/>
                    <a:lstStyle/>
                    <a:p>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6EFF"/>
                    </a:solidFill>
                  </a:tcPr>
                </a:tc>
                <a:tc>
                  <a:txBody>
                    <a:bodyPr/>
                    <a:lstStyle/>
                    <a:p>
                      <a:r>
                        <a:rPr lang="zh-TW" altLang="en-US" sz="2800" dirty="0">
                          <a:latin typeface="微軟正黑體" panose="020B0604030504040204" pitchFamily="34" charset="-120"/>
                          <a:ea typeface="微軟正黑體" panose="020B0604030504040204" pitchFamily="34" charset="-120"/>
                        </a:rPr>
                        <a:t>投保勞工保險 </a:t>
                      </a:r>
                      <a:r>
                        <a:rPr lang="en-US" altLang="zh-TW" sz="2800" b="1" dirty="0">
                          <a:solidFill>
                            <a:srgbClr val="256EFF"/>
                          </a:solidFill>
                          <a:latin typeface="微軟正黑體" panose="020B0604030504040204" pitchFamily="34" charset="-120"/>
                          <a:ea typeface="微軟正黑體" panose="020B0604030504040204" pitchFamily="34" charset="-120"/>
                        </a:rPr>
                        <a:t>30%</a:t>
                      </a:r>
                      <a:endParaRPr lang="zh-TW" altLang="en-US" sz="2800" b="1" dirty="0">
                        <a:solidFill>
                          <a:srgbClr val="256EFF"/>
                        </a:solidFill>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vMerge="1">
                  <a:txBody>
                    <a:bodyPr/>
                    <a:lstStyle/>
                    <a:p>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6EFF"/>
                    </a:solidFill>
                  </a:tcPr>
                </a:tc>
                <a:tc>
                  <a:txBody>
                    <a:bodyPr/>
                    <a:lstStyle/>
                    <a:p>
                      <a:r>
                        <a:rPr lang="zh-TW" altLang="en-US" sz="2800" dirty="0">
                          <a:latin typeface="微軟正黑體" panose="020B0604030504040204" pitchFamily="34" charset="-120"/>
                          <a:ea typeface="微軟正黑體" panose="020B0604030504040204" pitchFamily="34" charset="-120"/>
                        </a:rPr>
                        <a:t>投保商業保險 </a:t>
                      </a:r>
                      <a:r>
                        <a:rPr lang="en-US" altLang="zh-TW" sz="2800" b="1" dirty="0">
                          <a:solidFill>
                            <a:srgbClr val="256EFF"/>
                          </a:solidFill>
                          <a:latin typeface="微軟正黑體" panose="020B0604030504040204" pitchFamily="34" charset="-120"/>
                          <a:ea typeface="微軟正黑體" panose="020B0604030504040204" pitchFamily="34" charset="-120"/>
                        </a:rPr>
                        <a:t>18%</a:t>
                      </a:r>
                      <a:endParaRPr lang="zh-TW" altLang="en-US" sz="2800" b="1"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982334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solidFill>
                  <a:srgbClr val="256EFF"/>
                </a:solidFill>
              </a:rPr>
              <a:t>新移民的煩惱</a:t>
            </a:r>
          </a:p>
        </p:txBody>
      </p:sp>
      <p:sp>
        <p:nvSpPr>
          <p:cNvPr id="4" name="內容版面配置區 3"/>
          <p:cNvSpPr>
            <a:spLocks noGrp="1"/>
          </p:cNvSpPr>
          <p:nvPr>
            <p:ph sz="quarter" idx="13"/>
          </p:nvPr>
        </p:nvSpPr>
        <p:spPr/>
        <p:txBody>
          <a:bodyPr/>
          <a:lstStyle/>
          <a:p>
            <a:pPr marL="457200" indent="-457200">
              <a:buFont typeface="Arial" panose="020B0604020202020204" pitchFamily="34" charset="0"/>
              <a:buChar char="•"/>
            </a:pPr>
            <a:r>
              <a:rPr lang="zh-TW" altLang="en-US" dirty="0"/>
              <a:t>經濟問題</a:t>
            </a:r>
          </a:p>
          <a:p>
            <a:pPr marL="457200" indent="-457200">
              <a:buFont typeface="Arial" panose="020B0604020202020204" pitchFamily="34" charset="0"/>
              <a:buChar char="•"/>
            </a:pPr>
            <a:r>
              <a:rPr lang="zh-TW" altLang="en-US" dirty="0"/>
              <a:t>就業問題</a:t>
            </a:r>
          </a:p>
          <a:p>
            <a:pPr marL="457200" indent="-457200">
              <a:buFont typeface="Arial" panose="020B0604020202020204" pitchFamily="34" charset="0"/>
              <a:buChar char="•"/>
            </a:pPr>
            <a:r>
              <a:rPr lang="zh-TW" altLang="en-US" dirty="0"/>
              <a:t>子女教育或溝通問題</a:t>
            </a:r>
          </a:p>
          <a:p>
            <a:pPr marL="457200" indent="-457200">
              <a:buFont typeface="Arial" panose="020B0604020202020204" pitchFamily="34" charset="0"/>
              <a:buChar char="•"/>
            </a:pPr>
            <a:r>
              <a:rPr lang="zh-TW" altLang="en-US" dirty="0"/>
              <a:t>在臺生活權益問題</a:t>
            </a:r>
          </a:p>
          <a:p>
            <a:pPr marL="457200" indent="-457200">
              <a:buFont typeface="Arial" panose="020B0604020202020204" pitchFamily="34" charset="0"/>
              <a:buChar char="•"/>
            </a:pPr>
            <a:endParaRPr lang="zh-TW" altLang="en-US" dirty="0"/>
          </a:p>
        </p:txBody>
      </p:sp>
      <p:pic>
        <p:nvPicPr>
          <p:cNvPr id="5" name="圖片 4"/>
          <p:cNvPicPr>
            <a:picLocks noChangeAspect="1"/>
          </p:cNvPicPr>
          <p:nvPr/>
        </p:nvPicPr>
        <p:blipFill rotWithShape="1">
          <a:blip r:embed="rId2">
            <a:extLst>
              <a:ext uri="{28A0092B-C50C-407E-A947-70E740481C1C}">
                <a14:useLocalDpi xmlns:a14="http://schemas.microsoft.com/office/drawing/2010/main" val="0"/>
              </a:ext>
            </a:extLst>
          </a:blip>
          <a:srcRect b="11437"/>
          <a:stretch/>
        </p:blipFill>
        <p:spPr>
          <a:xfrm>
            <a:off x="4861765" y="1391539"/>
            <a:ext cx="3074513" cy="3775713"/>
          </a:xfrm>
          <a:prstGeom prst="rect">
            <a:avLst/>
          </a:prstGeom>
        </p:spPr>
      </p:pic>
    </p:spTree>
    <p:extLst>
      <p:ext uri="{BB962C8B-B14F-4D97-AF65-F5344CB8AC3E}">
        <p14:creationId xmlns:p14="http://schemas.microsoft.com/office/powerpoint/2010/main" val="73906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solidFill>
                  <a:srgbClr val="256EFF"/>
                </a:solidFill>
              </a:rPr>
              <a:t>新住民照顧服務措施</a:t>
            </a:r>
          </a:p>
        </p:txBody>
      </p:sp>
      <p:sp>
        <p:nvSpPr>
          <p:cNvPr id="4" name="內容版面配置區 3"/>
          <p:cNvSpPr>
            <a:spLocks noGrp="1"/>
          </p:cNvSpPr>
          <p:nvPr>
            <p:ph sz="quarter" idx="13"/>
          </p:nvPr>
        </p:nvSpPr>
        <p:spPr/>
        <p:txBody>
          <a:bodyPr>
            <a:normAutofit lnSpcReduction="10000"/>
          </a:bodyPr>
          <a:lstStyle/>
          <a:p>
            <a:pPr marL="457200" indent="-457200">
              <a:buFont typeface="Arial" panose="020B0604020202020204" pitchFamily="34" charset="0"/>
              <a:buChar char="•"/>
            </a:pPr>
            <a:r>
              <a:rPr lang="zh-TW" altLang="en-US" dirty="0"/>
              <a:t>識字及生活適應班</a:t>
            </a:r>
          </a:p>
          <a:p>
            <a:pPr marL="457200" indent="-457200">
              <a:buFont typeface="Arial" panose="020B0604020202020204" pitchFamily="34" charset="0"/>
              <a:buChar char="•"/>
            </a:pPr>
            <a:r>
              <a:rPr lang="zh-TW" altLang="en-US" dirty="0"/>
              <a:t>醫療優生保健</a:t>
            </a:r>
          </a:p>
          <a:p>
            <a:pPr marL="457200" indent="-457200">
              <a:buFont typeface="Arial" panose="020B0604020202020204" pitchFamily="34" charset="0"/>
              <a:buChar char="•"/>
            </a:pPr>
            <a:r>
              <a:rPr lang="zh-TW" altLang="en-US" dirty="0"/>
              <a:t>保障就業權益</a:t>
            </a:r>
          </a:p>
          <a:p>
            <a:pPr marL="457200" indent="-457200">
              <a:buFont typeface="Arial" panose="020B0604020202020204" pitchFamily="34" charset="0"/>
              <a:buChar char="•"/>
            </a:pPr>
            <a:r>
              <a:rPr lang="zh-TW" altLang="en-US" dirty="0"/>
              <a:t>人身安全保護</a:t>
            </a:r>
          </a:p>
          <a:p>
            <a:pPr marL="457200" indent="-457200">
              <a:buFont typeface="Arial" panose="020B0604020202020204" pitchFamily="34" charset="0"/>
              <a:buChar char="•"/>
            </a:pPr>
            <a:r>
              <a:rPr lang="zh-TW" altLang="en-US" dirty="0"/>
              <a:t>提升教育文化</a:t>
            </a:r>
          </a:p>
          <a:p>
            <a:pPr marL="457200" indent="-457200">
              <a:buFont typeface="Arial" panose="020B0604020202020204" pitchFamily="34" charset="0"/>
              <a:buChar char="•"/>
            </a:pPr>
            <a:endParaRPr lang="zh-TW" altLang="en-US" dirty="0"/>
          </a:p>
        </p:txBody>
      </p:sp>
    </p:spTree>
    <p:extLst>
      <p:ext uri="{BB962C8B-B14F-4D97-AF65-F5344CB8AC3E}">
        <p14:creationId xmlns:p14="http://schemas.microsoft.com/office/powerpoint/2010/main" val="2356327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a:xfrm>
            <a:off x="539626" y="2274687"/>
            <a:ext cx="7848798" cy="2601319"/>
          </a:xfrm>
        </p:spPr>
        <p:txBody>
          <a:bodyPr/>
          <a:lstStyle/>
          <a:p>
            <a:pPr algn="just"/>
            <a:r>
              <a:rPr lang="zh-TW" altLang="en-US" dirty="0"/>
              <a:t>林麗蟬是柬埔寨華人，現任第九屆立法委員</a:t>
            </a:r>
            <a:r>
              <a:rPr lang="zh-TW" altLang="en-US" dirty="0" smtClean="0"/>
              <a:t>。林麗蟬</a:t>
            </a:r>
            <a:r>
              <a:rPr lang="zh-TW" altLang="en-US" dirty="0"/>
              <a:t>曾獲中華民國十大傑出青年，也是中華民國有史以來第一位當選立法委員的新住民。是新住民子女海外培力計畫發起人。</a:t>
            </a:r>
          </a:p>
          <a:p>
            <a:endParaRPr lang="zh-TW" altLang="en-US" dirty="0"/>
          </a:p>
        </p:txBody>
      </p:sp>
      <p:sp>
        <p:nvSpPr>
          <p:cNvPr id="4" name="內容版面配置區 2"/>
          <p:cNvSpPr txBox="1">
            <a:spLocks/>
          </p:cNvSpPr>
          <p:nvPr/>
        </p:nvSpPr>
        <p:spPr>
          <a:xfrm>
            <a:off x="2555776" y="1757847"/>
            <a:ext cx="5544616" cy="525871"/>
          </a:xfrm>
          <a:prstGeom prst="rect">
            <a:avLst/>
          </a:prstGeom>
        </p:spPr>
        <p:txBody>
          <a:bodyPr vert="horz" lIns="91440" tIns="45720" rIns="91440" bIns="45720" rtlCol="0">
            <a:normAutofit/>
          </a:bodyPr>
          <a:lstStyle>
            <a:lvl1pPr marL="0" indent="0" algn="l" defTabSz="914400" rtl="0" eaLnBrk="1" latinLnBrk="0" hangingPunct="1">
              <a:spcBef>
                <a:spcPct val="20000"/>
              </a:spcBef>
              <a:buFontTx/>
              <a:buNone/>
              <a:defRPr sz="2800" kern="1200" spc="120" baseline="0">
                <a:solidFill>
                  <a:schemeClr val="tx1"/>
                </a:solidFill>
                <a:latin typeface="微軟正黑體" panose="020B0604030504040204" pitchFamily="34" charset="-120"/>
                <a:ea typeface="微軟正黑體" panose="020B0604030504040204" pitchFamily="34" charset="-120"/>
                <a:cs typeface="+mn-cs"/>
              </a:defRPr>
            </a:lvl1pPr>
            <a:lvl2pPr marL="4572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2pPr>
            <a:lvl3pPr marL="9144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3pPr>
            <a:lvl4pPr marL="13716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4pPr>
            <a:lvl5pPr marL="18288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dirty="0">
                <a:solidFill>
                  <a:srgbClr val="256EFF"/>
                </a:solidFill>
              </a:rPr>
              <a:t>台灣史上第一位「新住民」立委！</a:t>
            </a:r>
          </a:p>
        </p:txBody>
      </p:sp>
    </p:spTree>
    <p:extLst>
      <p:ext uri="{BB962C8B-B14F-4D97-AF65-F5344CB8AC3E}">
        <p14:creationId xmlns:p14="http://schemas.microsoft.com/office/powerpoint/2010/main" val="8144740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2"/>
          </p:nvPr>
        </p:nvSpPr>
        <p:spPr>
          <a:xfrm>
            <a:off x="3276625" y="3076575"/>
            <a:ext cx="5327823" cy="647700"/>
          </a:xfrm>
        </p:spPr>
        <p:txBody>
          <a:bodyPr/>
          <a:lstStyle/>
          <a:p>
            <a:r>
              <a:rPr lang="zh-TW" altLang="en-US" dirty="0">
                <a:hlinkClick r:id="rId3"/>
              </a:rPr>
              <a:t>台灣史上第一位！</a:t>
            </a:r>
            <a:endParaRPr lang="en-US" altLang="zh-TW" dirty="0">
              <a:hlinkClick r:id="rId3"/>
            </a:endParaRPr>
          </a:p>
          <a:p>
            <a:r>
              <a:rPr lang="zh-TW" altLang="en-US" dirty="0" smtClean="0">
                <a:hlinkClick r:id="rId3"/>
              </a:rPr>
              <a:t>「</a:t>
            </a:r>
            <a:r>
              <a:rPr lang="zh-TW" altLang="en-US" dirty="0">
                <a:hlinkClick r:id="rId3"/>
              </a:rPr>
              <a:t>新住民」立委</a:t>
            </a:r>
            <a:r>
              <a:rPr lang="zh-TW" altLang="en-US" dirty="0" smtClean="0">
                <a:hlinkClick r:id="rId3"/>
              </a:rPr>
              <a:t>林麗蟬</a:t>
            </a:r>
            <a:endParaRPr lang="zh-TW" altLang="en-US" dirty="0">
              <a:hlinkClick r:id="rId3"/>
            </a:endParaRPr>
          </a:p>
        </p:txBody>
      </p:sp>
      <p:pic>
        <p:nvPicPr>
          <p:cNvPr id="5" name="圖片版面配置區 4">
            <a:hlinkClick r:id="rId3"/>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5397" r="5397"/>
          <a:stretch>
            <a:fillRect/>
          </a:stretch>
        </p:blipFill>
        <p:spPr/>
      </p:pic>
      <p:sp>
        <p:nvSpPr>
          <p:cNvPr id="4" name="文字版面配置區 3"/>
          <p:cNvSpPr>
            <a:spLocks noGrp="1"/>
          </p:cNvSpPr>
          <p:nvPr>
            <p:ph type="body" sz="quarter" idx="10"/>
          </p:nvPr>
        </p:nvSpPr>
        <p:spPr/>
        <p:txBody>
          <a:bodyPr/>
          <a:lstStyle/>
          <a:p>
            <a:r>
              <a:rPr lang="en-US" altLang="zh-TW" dirty="0"/>
              <a:t>p.119</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Tree>
    <p:extLst>
      <p:ext uri="{BB962C8B-B14F-4D97-AF65-F5344CB8AC3E}">
        <p14:creationId xmlns:p14="http://schemas.microsoft.com/office/powerpoint/2010/main" val="19311554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4"/>
          </p:nvPr>
        </p:nvSpPr>
        <p:spPr>
          <a:xfrm>
            <a:off x="3275856" y="1203896"/>
            <a:ext cx="4464496" cy="647774"/>
          </a:xfrm>
        </p:spPr>
        <p:txBody>
          <a:bodyPr/>
          <a:lstStyle/>
          <a:p>
            <a:r>
              <a:rPr lang="zh-TW" altLang="en-US" sz="2800" dirty="0"/>
              <a:t>原民立委盼羅馬拼音寫名字</a:t>
            </a:r>
          </a:p>
        </p:txBody>
      </p:sp>
      <p:sp>
        <p:nvSpPr>
          <p:cNvPr id="4" name="文字版面配置區 3"/>
          <p:cNvSpPr>
            <a:spLocks noGrp="1"/>
          </p:cNvSpPr>
          <p:nvPr>
            <p:ph type="body" sz="quarter" idx="10"/>
          </p:nvPr>
        </p:nvSpPr>
        <p:spPr/>
        <p:txBody>
          <a:bodyPr/>
          <a:lstStyle/>
          <a:p>
            <a:r>
              <a:rPr lang="en-US" altLang="zh-TW" dirty="0" smtClean="0"/>
              <a:t>p.119</a:t>
            </a:r>
            <a:r>
              <a:rPr lang="zh-TW" altLang="en-US" dirty="0"/>
              <a:t>　壹、社會中的不平等</a:t>
            </a:r>
            <a:r>
              <a:rPr lang="en-US" altLang="zh-TW" dirty="0"/>
              <a:t>—</a:t>
            </a:r>
            <a:r>
              <a:rPr lang="zh-TW" altLang="en-US" dirty="0"/>
              <a:t>種族與族群</a:t>
            </a:r>
          </a:p>
        </p:txBody>
      </p:sp>
      <p:sp>
        <p:nvSpPr>
          <p:cNvPr id="5" name="矩形 4">
            <a:hlinkClick r:id="rId3" action="ppaction://hlinkfile"/>
          </p:cNvPr>
          <p:cNvSpPr/>
          <p:nvPr/>
        </p:nvSpPr>
        <p:spPr>
          <a:xfrm>
            <a:off x="612000" y="1839600"/>
            <a:ext cx="7632408" cy="2849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6" name="群組 5"/>
          <p:cNvGrpSpPr/>
          <p:nvPr/>
        </p:nvGrpSpPr>
        <p:grpSpPr>
          <a:xfrm>
            <a:off x="3968999" y="2643758"/>
            <a:ext cx="917970" cy="865803"/>
            <a:chOff x="6948264" y="2787774"/>
            <a:chExt cx="648072" cy="648072"/>
          </a:xfrm>
        </p:grpSpPr>
        <p:sp>
          <p:nvSpPr>
            <p:cNvPr id="7" name="橢圓 6">
              <a:hlinkClick r:id="rId3" action="ppaction://hlinkfile"/>
            </p:cNvPr>
            <p:cNvSpPr/>
            <p:nvPr/>
          </p:nvSpPr>
          <p:spPr>
            <a:xfrm>
              <a:off x="6948264" y="2787774"/>
              <a:ext cx="648072" cy="6480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8" name="等腰三角形 7">
              <a:hlinkClick r:id="rId3" action="ppaction://hlinkfile"/>
            </p:cNvPr>
            <p:cNvSpPr/>
            <p:nvPr/>
          </p:nvSpPr>
          <p:spPr>
            <a:xfrm rot="5400000">
              <a:off x="7128144" y="2931790"/>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9" name="文字方塊 8"/>
          <p:cNvSpPr txBox="1"/>
          <p:nvPr/>
        </p:nvSpPr>
        <p:spPr>
          <a:xfrm>
            <a:off x="868386" y="4227934"/>
            <a:ext cx="7159998" cy="461665"/>
          </a:xfrm>
          <a:prstGeom prst="rect">
            <a:avLst/>
          </a:prstGeom>
          <a:noFill/>
        </p:spPr>
        <p:txBody>
          <a:bodyPr wrap="square" rtlCol="0">
            <a:spAutoFit/>
          </a:bodyPr>
          <a:lstStyle/>
          <a:p>
            <a:pPr lvl="0"/>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＃影片名稱</a:t>
            </a:r>
            <a:r>
              <a:rPr lang="zh-TW" altLang="en-US" sz="1200" dirty="0">
                <a:solidFill>
                  <a:prstClr val="white"/>
                </a:solidFill>
                <a:latin typeface="微軟正黑體" panose="020B0604030504040204" pitchFamily="34" charset="-120"/>
                <a:ea typeface="微軟正黑體" panose="020B0604030504040204" pitchFamily="34" charset="-120"/>
              </a:rPr>
              <a:t>：發音難精準 原民立委盼羅馬拼音寫名字</a:t>
            </a:r>
            <a:r>
              <a:rPr kumimoji="0" lang="en-US" altLang="zh-TW"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(01:50)</a:t>
            </a:r>
            <a:endPar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＃影片來源</a:t>
            </a:r>
            <a:r>
              <a:rPr kumimoji="0" lang="zh-TW" altLang="en-US"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lang="zh-TW" altLang="en-US" sz="1200" noProof="0" dirty="0" smtClean="0">
                <a:solidFill>
                  <a:prstClr val="white"/>
                </a:solidFill>
                <a:latin typeface="微軟正黑體" panose="020B0604030504040204" pitchFamily="34" charset="-120"/>
                <a:ea typeface="微軟正黑體" panose="020B0604030504040204" pitchFamily="34" charset="-120"/>
              </a:rPr>
              <a:t>東森新</a:t>
            </a:r>
            <a:r>
              <a:rPr lang="zh-TW" altLang="en-US" sz="1200" noProof="0" dirty="0">
                <a:solidFill>
                  <a:prstClr val="white"/>
                </a:solidFill>
                <a:latin typeface="微軟正黑體" panose="020B0604030504040204" pitchFamily="34" charset="-120"/>
                <a:ea typeface="微軟正黑體" panose="020B0604030504040204" pitchFamily="34" charset="-120"/>
              </a:rPr>
              <a:t>聞</a:t>
            </a:r>
            <a:endPar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38084569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p.120</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sp>
        <p:nvSpPr>
          <p:cNvPr id="3" name="內容版面配置區 2"/>
          <p:cNvSpPr>
            <a:spLocks noGrp="1"/>
          </p:cNvSpPr>
          <p:nvPr>
            <p:ph sz="quarter" idx="12"/>
          </p:nvPr>
        </p:nvSpPr>
        <p:spPr/>
        <p:txBody>
          <a:bodyPr/>
          <a:lstStyle/>
          <a:p>
            <a:r>
              <a:rPr lang="zh-TW" altLang="en-US" dirty="0"/>
              <a:t>三、原住民</a:t>
            </a:r>
          </a:p>
          <a:p>
            <a:endParaRPr lang="zh-TW" altLang="en-US" dirty="0"/>
          </a:p>
        </p:txBody>
      </p:sp>
      <p:sp>
        <p:nvSpPr>
          <p:cNvPr id="4" name="內容版面配置區 3"/>
          <p:cNvSpPr>
            <a:spLocks noGrp="1"/>
          </p:cNvSpPr>
          <p:nvPr>
            <p:ph sz="quarter" idx="13"/>
          </p:nvPr>
        </p:nvSpPr>
        <p:spPr/>
        <p:txBody>
          <a:bodyPr>
            <a:normAutofit/>
          </a:bodyPr>
          <a:lstStyle/>
          <a:p>
            <a:pPr algn="just"/>
            <a:r>
              <a:rPr lang="zh-TW" altLang="en-US" dirty="0"/>
              <a:t>臺灣的原住民是我國重要資產</a:t>
            </a:r>
            <a:r>
              <a:rPr lang="zh-TW" altLang="en-US" dirty="0" smtClean="0"/>
              <a:t>，但是</a:t>
            </a:r>
            <a:r>
              <a:rPr lang="zh-TW" altLang="en-US" dirty="0"/>
              <a:t>早期原住民權益常被忽視，國人</a:t>
            </a:r>
            <a:r>
              <a:rPr lang="zh-TW" altLang="en-US" dirty="0" smtClean="0"/>
              <a:t>常用</a:t>
            </a:r>
            <a:r>
              <a:rPr lang="zh-TW" altLang="en-US" b="1" dirty="0" smtClean="0">
                <a:solidFill>
                  <a:srgbClr val="FF495C"/>
                </a:solidFill>
              </a:rPr>
              <a:t>「</a:t>
            </a:r>
            <a:r>
              <a:rPr lang="zh-TW" altLang="en-US" b="1" dirty="0">
                <a:solidFill>
                  <a:srgbClr val="FF495C"/>
                </a:solidFill>
              </a:rPr>
              <a:t>我族中心主義」</a:t>
            </a:r>
            <a:r>
              <a:rPr lang="zh-TW" altLang="en-US" dirty="0"/>
              <a:t>看原住民</a:t>
            </a:r>
            <a:r>
              <a:rPr lang="zh-TW" altLang="en-US" dirty="0" smtClean="0"/>
              <a:t>。→</a:t>
            </a:r>
            <a:r>
              <a:rPr lang="zh-TW" altLang="en-US" dirty="0"/>
              <a:t>如果能用</a:t>
            </a:r>
            <a:r>
              <a:rPr lang="zh-TW" altLang="en-US" b="1" dirty="0">
                <a:solidFill>
                  <a:srgbClr val="FF495C"/>
                </a:solidFill>
              </a:rPr>
              <a:t>「文化相對論」</a:t>
            </a:r>
            <a:r>
              <a:rPr lang="zh-TW" altLang="en-US" dirty="0"/>
              <a:t>觀點看原住民</a:t>
            </a:r>
            <a:r>
              <a:rPr lang="zh-TW" altLang="en-US" dirty="0" smtClean="0"/>
              <a:t>，會</a:t>
            </a:r>
            <a:r>
              <a:rPr lang="zh-TW" altLang="en-US" dirty="0"/>
              <a:t>讓臺灣土地增添色彩。</a:t>
            </a:r>
          </a:p>
          <a:p>
            <a:endParaRPr lang="zh-TW" altLang="en-US" dirty="0"/>
          </a:p>
        </p:txBody>
      </p:sp>
    </p:spTree>
    <p:extLst>
      <p:ext uri="{BB962C8B-B14F-4D97-AF65-F5344CB8AC3E}">
        <p14:creationId xmlns:p14="http://schemas.microsoft.com/office/powerpoint/2010/main" val="10579328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p:txBody>
          <a:bodyPr/>
          <a:lstStyle/>
          <a:p>
            <a:r>
              <a:rPr lang="zh-TW" altLang="en-US" dirty="0"/>
              <a:t>原住民族也有特別的名字。</a:t>
            </a:r>
          </a:p>
          <a:p>
            <a:pPr marL="457200" indent="-457200">
              <a:buFont typeface="Arial" panose="020B0604020202020204" pitchFamily="34" charset="0"/>
              <a:buChar char="•"/>
            </a:pPr>
            <a:r>
              <a:rPr lang="zh-TW" altLang="en-US" dirty="0"/>
              <a:t>魯凱→較高冷的地方</a:t>
            </a:r>
          </a:p>
          <a:p>
            <a:pPr marL="457200" indent="-457200">
              <a:buFont typeface="Arial" panose="020B0604020202020204" pitchFamily="34" charset="0"/>
              <a:buChar char="•"/>
            </a:pPr>
            <a:r>
              <a:rPr lang="zh-TW" altLang="en-US" dirty="0"/>
              <a:t>泰雅→勇敢的人</a:t>
            </a:r>
          </a:p>
          <a:p>
            <a:endParaRPr lang="zh-TW" altLang="en-US" dirty="0"/>
          </a:p>
        </p:txBody>
      </p:sp>
      <p:sp>
        <p:nvSpPr>
          <p:cNvPr id="3" name="文字版面配置區 2"/>
          <p:cNvSpPr>
            <a:spLocks noGrp="1"/>
          </p:cNvSpPr>
          <p:nvPr>
            <p:ph type="body" sz="quarter" idx="14"/>
          </p:nvPr>
        </p:nvSpPr>
        <p:spPr/>
        <p:txBody>
          <a:bodyPr/>
          <a:lstStyle/>
          <a:p>
            <a:r>
              <a:rPr lang="zh-TW" altLang="en-US" dirty="0"/>
              <a:t>特別的名字</a:t>
            </a:r>
          </a:p>
          <a:p>
            <a:endParaRPr lang="zh-TW" altLang="en-US" dirty="0"/>
          </a:p>
        </p:txBody>
      </p:sp>
      <p:sp>
        <p:nvSpPr>
          <p:cNvPr id="4" name="文字版面配置區 3"/>
          <p:cNvSpPr>
            <a:spLocks noGrp="1"/>
          </p:cNvSpPr>
          <p:nvPr>
            <p:ph type="body" sz="quarter" idx="10"/>
          </p:nvPr>
        </p:nvSpPr>
        <p:spPr/>
        <p:txBody>
          <a:bodyPr/>
          <a:lstStyle/>
          <a:p>
            <a:r>
              <a:rPr lang="en-US" altLang="zh-TW" dirty="0"/>
              <a:t>p.120</a:t>
            </a:r>
            <a:r>
              <a:rPr lang="zh-TW" altLang="en-US" dirty="0"/>
              <a:t>　壹、社會中的</a:t>
            </a:r>
            <a:r>
              <a:rPr lang="zh-TW" altLang="en-US" dirty="0" smtClean="0"/>
              <a:t>不平等</a:t>
            </a:r>
            <a:r>
              <a:rPr lang="en-US" altLang="zh-TW" dirty="0"/>
              <a:t>—</a:t>
            </a:r>
            <a:r>
              <a:rPr lang="zh-TW" altLang="en-US" dirty="0" smtClean="0"/>
              <a:t>種族</a:t>
            </a:r>
            <a:r>
              <a:rPr lang="zh-TW" altLang="en-US" dirty="0"/>
              <a:t>與族群</a:t>
            </a:r>
          </a:p>
        </p:txBody>
      </p:sp>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36" y="1707654"/>
            <a:ext cx="4464496" cy="3261024"/>
          </a:xfrm>
          <a:prstGeom prst="rect">
            <a:avLst/>
          </a:prstGeom>
        </p:spPr>
      </p:pic>
    </p:spTree>
    <p:extLst>
      <p:ext uri="{BB962C8B-B14F-4D97-AF65-F5344CB8AC3E}">
        <p14:creationId xmlns:p14="http://schemas.microsoft.com/office/powerpoint/2010/main" val="140542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2"/>
          </p:nvPr>
        </p:nvSpPr>
        <p:spPr/>
        <p:txBody>
          <a:bodyPr/>
          <a:lstStyle/>
          <a:p>
            <a:r>
              <a:rPr lang="zh-TW" altLang="en-US" dirty="0"/>
              <a:t>原住民權利</a:t>
            </a:r>
            <a:endParaRPr lang="en-US" altLang="zh-TW" dirty="0"/>
          </a:p>
          <a:p>
            <a:r>
              <a:rPr lang="zh-TW" altLang="en-US" dirty="0"/>
              <a:t>相關的法律</a:t>
            </a: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23578"/>
            <a:ext cx="6457141" cy="3204356"/>
          </a:xfrm>
          <a:prstGeom prst="rect">
            <a:avLst/>
          </a:prstGeom>
        </p:spPr>
      </p:pic>
    </p:spTree>
    <p:extLst>
      <p:ext uri="{BB962C8B-B14F-4D97-AF65-F5344CB8AC3E}">
        <p14:creationId xmlns:p14="http://schemas.microsoft.com/office/powerpoint/2010/main" val="33503445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err="1" smtClean="0"/>
              <a:t>p.120</a:t>
            </a:r>
            <a:endParaRPr lang="zh-TW" altLang="en-US" dirty="0"/>
          </a:p>
        </p:txBody>
      </p:sp>
      <p:sp>
        <p:nvSpPr>
          <p:cNvPr id="3" name="內容版面配置區 2"/>
          <p:cNvSpPr>
            <a:spLocks noGrp="1"/>
          </p:cNvSpPr>
          <p:nvPr>
            <p:ph sz="quarter" idx="12"/>
          </p:nvPr>
        </p:nvSpPr>
        <p:spPr/>
        <p:txBody>
          <a:bodyPr/>
          <a:lstStyle/>
          <a:p>
            <a:r>
              <a:rPr lang="zh-TW" altLang="en-US" dirty="0" smtClean="0"/>
              <a:t>臺灣目前有幾族原住民族</a:t>
            </a:r>
            <a:r>
              <a:rPr lang="zh-TW" altLang="en-US" dirty="0"/>
              <a:t>？</a:t>
            </a:r>
            <a:endParaRPr lang="en-US" altLang="zh-TW" dirty="0"/>
          </a:p>
          <a:p>
            <a:endParaRPr lang="zh-TW" altLang="en-US" dirty="0"/>
          </a:p>
        </p:txBody>
      </p:sp>
      <p:pic>
        <p:nvPicPr>
          <p:cNvPr id="5" name="圖片 4"/>
          <p:cNvPicPr>
            <a:picLocks noChangeAspect="1"/>
          </p:cNvPicPr>
          <p:nvPr/>
        </p:nvPicPr>
        <p:blipFill>
          <a:blip r:embed="rId2">
            <a:extLst>
              <a:ext uri="{BEBA8EAE-BF5A-486C-A8C5-ECC9F3942E4B}">
                <a14:imgProps xmlns:a14="http://schemas.microsoft.com/office/drawing/2010/main">
                  <a14:imgLayer r:embed="rId3">
                    <a14:imgEffect>
                      <a14:backgroundRemoval t="0" b="100000" l="2233" r="98139">
                        <a14:foregroundMark x1="39578" y1="40340" x2="53846" y2="30149"/>
                        <a14:foregroundMark x1="44417" y1="30149" x2="44665" y2="34607"/>
                        <a14:foregroundMark x1="51861" y1="50849" x2="52854" y2="57325"/>
                        <a14:foregroundMark x1="57692" y1="49575" x2="58933" y2="56263"/>
                        <a14:foregroundMark x1="41315" y1="51486" x2="50372" y2="55839"/>
                        <a14:foregroundMark x1="62159" y1="41720" x2="64144" y2="47240"/>
                        <a14:foregroundMark x1="36352" y1="46178" x2="38586" y2="49575"/>
                        <a14:foregroundMark x1="83127" y1="22187" x2="84491" y2="26858"/>
                        <a14:foregroundMark x1="84988" y1="21550" x2="86973" y2="24310"/>
                      </a14:backgroundRemoval>
                    </a14:imgEffect>
                  </a14:imgLayer>
                </a14:imgProps>
              </a:ext>
            </a:extLst>
          </a:blip>
          <a:stretch>
            <a:fillRect/>
          </a:stretch>
        </p:blipFill>
        <p:spPr>
          <a:xfrm>
            <a:off x="5390190" y="1170475"/>
            <a:ext cx="3024336" cy="3534646"/>
          </a:xfrm>
          <a:prstGeom prst="rect">
            <a:avLst/>
          </a:prstGeom>
        </p:spPr>
      </p:pic>
    </p:spTree>
    <p:extLst>
      <p:ext uri="{BB962C8B-B14F-4D97-AF65-F5344CB8AC3E}">
        <p14:creationId xmlns:p14="http://schemas.microsoft.com/office/powerpoint/2010/main" val="2900064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err="1" smtClean="0"/>
              <a:t>p.122</a:t>
            </a:r>
            <a:endParaRPr lang="zh-TW" altLang="en-US" dirty="0"/>
          </a:p>
        </p:txBody>
      </p:sp>
      <p:sp>
        <p:nvSpPr>
          <p:cNvPr id="3" name="內容版面配置區 2"/>
          <p:cNvSpPr>
            <a:spLocks noGrp="1"/>
          </p:cNvSpPr>
          <p:nvPr>
            <p:ph sz="quarter" idx="12"/>
          </p:nvPr>
        </p:nvSpPr>
        <p:spPr>
          <a:xfrm>
            <a:off x="539626" y="2139702"/>
            <a:ext cx="4850564" cy="2601319"/>
          </a:xfrm>
        </p:spPr>
        <p:txBody>
          <a:bodyPr/>
          <a:lstStyle/>
          <a:p>
            <a:r>
              <a:rPr lang="zh-TW" altLang="en-US" dirty="0" smtClean="0"/>
              <a:t>臺灣原住民族共有</a:t>
            </a:r>
            <a:r>
              <a:rPr lang="en-US" altLang="zh-TW" dirty="0" smtClean="0"/>
              <a:t>16</a:t>
            </a:r>
            <a:r>
              <a:rPr lang="zh-TW" altLang="en-US" dirty="0" smtClean="0"/>
              <a:t>族，每一族皆有自己的特色。</a:t>
            </a:r>
            <a:endParaRPr lang="zh-TW" altLang="en-US" dirty="0"/>
          </a:p>
        </p:txBody>
      </p:sp>
      <p:pic>
        <p:nvPicPr>
          <p:cNvPr id="4" name="圖片 3"/>
          <p:cNvPicPr>
            <a:picLocks noChangeAspect="1"/>
          </p:cNvPicPr>
          <p:nvPr/>
        </p:nvPicPr>
        <p:blipFill>
          <a:blip r:embed="rId2">
            <a:extLst>
              <a:ext uri="{BEBA8EAE-BF5A-486C-A8C5-ECC9F3942E4B}">
                <a14:imgProps xmlns:a14="http://schemas.microsoft.com/office/drawing/2010/main">
                  <a14:imgLayer r:embed="rId3">
                    <a14:imgEffect>
                      <a14:backgroundRemoval t="0" b="100000" l="2233" r="98139">
                        <a14:foregroundMark x1="39578" y1="40340" x2="53846" y2="30149"/>
                        <a14:foregroundMark x1="44417" y1="30149" x2="44665" y2="34607"/>
                        <a14:foregroundMark x1="51861" y1="50849" x2="52854" y2="57325"/>
                        <a14:foregroundMark x1="57692" y1="49575" x2="58933" y2="56263"/>
                        <a14:foregroundMark x1="41315" y1="51486" x2="50372" y2="55839"/>
                        <a14:foregroundMark x1="62159" y1="41720" x2="64144" y2="47240"/>
                        <a14:foregroundMark x1="36352" y1="46178" x2="38586" y2="49575"/>
                        <a14:foregroundMark x1="83127" y1="22187" x2="84491" y2="26858"/>
                        <a14:foregroundMark x1="84988" y1="21550" x2="86973" y2="24310"/>
                      </a14:backgroundRemoval>
                    </a14:imgEffect>
                  </a14:imgLayer>
                </a14:imgProps>
              </a:ext>
            </a:extLst>
          </a:blip>
          <a:stretch>
            <a:fillRect/>
          </a:stretch>
        </p:blipFill>
        <p:spPr>
          <a:xfrm>
            <a:off x="5390190" y="1170475"/>
            <a:ext cx="3024336" cy="3534646"/>
          </a:xfrm>
          <a:prstGeom prst="rect">
            <a:avLst/>
          </a:prstGeom>
        </p:spPr>
      </p:pic>
      <p:sp>
        <p:nvSpPr>
          <p:cNvPr id="5" name="橢圓 4"/>
          <p:cNvSpPr/>
          <p:nvPr/>
        </p:nvSpPr>
        <p:spPr>
          <a:xfrm>
            <a:off x="2336416" y="1557923"/>
            <a:ext cx="576064" cy="57606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dirty="0" smtClean="0">
                <a:latin typeface="微軟正黑體" panose="020B0604030504040204" pitchFamily="34" charset="-120"/>
                <a:ea typeface="微軟正黑體" panose="020B0604030504040204" pitchFamily="34" charset="-120"/>
              </a:rPr>
              <a:t>答</a:t>
            </a:r>
            <a:endParaRPr lang="zh-TW" altLang="en-US"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677253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p.121</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3" name="內容版面配置區 2"/>
          <p:cNvSpPr>
            <a:spLocks noGrp="1"/>
          </p:cNvSpPr>
          <p:nvPr>
            <p:ph sz="quarter" idx="12"/>
          </p:nvPr>
        </p:nvSpPr>
        <p:spPr/>
        <p:txBody>
          <a:bodyPr/>
          <a:lstStyle/>
          <a:p>
            <a:r>
              <a:rPr lang="zh-TW" altLang="en-US" dirty="0"/>
              <a:t>第貳節　社會中的</a:t>
            </a:r>
            <a:r>
              <a:rPr lang="zh-TW" altLang="en-US" dirty="0" smtClean="0"/>
              <a:t>不平等</a:t>
            </a:r>
            <a:r>
              <a:rPr lang="en-US" altLang="zh-TW" dirty="0" smtClean="0"/>
              <a:t>—</a:t>
            </a:r>
            <a:r>
              <a:rPr lang="zh-TW" altLang="en-US" dirty="0" smtClean="0"/>
              <a:t>身</a:t>
            </a:r>
            <a:r>
              <a:rPr lang="zh-TW" altLang="en-US" dirty="0"/>
              <a:t>障者</a:t>
            </a:r>
          </a:p>
          <a:p>
            <a:endParaRPr lang="zh-TW" altLang="en-US" dirty="0"/>
          </a:p>
        </p:txBody>
      </p:sp>
      <p:sp>
        <p:nvSpPr>
          <p:cNvPr id="4" name="內容版面配置區 3"/>
          <p:cNvSpPr>
            <a:spLocks noGrp="1"/>
          </p:cNvSpPr>
          <p:nvPr>
            <p:ph sz="quarter" idx="13"/>
          </p:nvPr>
        </p:nvSpPr>
        <p:spPr>
          <a:xfrm>
            <a:off x="539626" y="2355726"/>
            <a:ext cx="3960366" cy="2448272"/>
          </a:xfrm>
        </p:spPr>
        <p:txBody>
          <a:bodyPr/>
          <a:lstStyle/>
          <a:p>
            <a:pPr algn="just"/>
            <a:r>
              <a:rPr lang="zh-TW" altLang="en-US" dirty="0"/>
              <a:t>衛生福利部結合政府及民間資源，建立無障礙的生活及資訊環境。</a:t>
            </a:r>
          </a:p>
          <a:p>
            <a:endParaRPr lang="zh-TW" altLang="en-US" dirty="0"/>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401" y="1911928"/>
            <a:ext cx="4520589" cy="3330184"/>
          </a:xfrm>
          <a:prstGeom prst="rect">
            <a:avLst/>
          </a:prstGeom>
        </p:spPr>
      </p:pic>
    </p:spTree>
    <p:extLst>
      <p:ext uri="{BB962C8B-B14F-4D97-AF65-F5344CB8AC3E}">
        <p14:creationId xmlns:p14="http://schemas.microsoft.com/office/powerpoint/2010/main" val="427731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版面配置區 2"/>
          <p:cNvSpPr>
            <a:spLocks noGrp="1"/>
          </p:cNvSpPr>
          <p:nvPr>
            <p:ph type="body" sz="quarter" idx="12"/>
          </p:nvPr>
        </p:nvSpPr>
        <p:spPr>
          <a:xfrm>
            <a:off x="6468170" y="1924050"/>
            <a:ext cx="2675829" cy="647700"/>
          </a:xfrm>
        </p:spPr>
        <p:txBody>
          <a:bodyPr/>
          <a:lstStyle/>
          <a:p>
            <a:r>
              <a:rPr lang="zh-TW" altLang="en-US" dirty="0"/>
              <a:t>政府提供身障者自立生活服務</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305" y="329323"/>
            <a:ext cx="5908246" cy="4484854"/>
          </a:xfrm>
          <a:prstGeom prst="rect">
            <a:avLst/>
          </a:prstGeom>
        </p:spPr>
      </p:pic>
    </p:spTree>
    <p:extLst>
      <p:ext uri="{BB962C8B-B14F-4D97-AF65-F5344CB8AC3E}">
        <p14:creationId xmlns:p14="http://schemas.microsoft.com/office/powerpoint/2010/main" val="42069816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smtClean="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3" name="內容版面配置區 2"/>
          <p:cNvSpPr>
            <a:spLocks noGrp="1"/>
          </p:cNvSpPr>
          <p:nvPr>
            <p:ph sz="quarter" idx="12"/>
          </p:nvPr>
        </p:nvSpPr>
        <p:spPr/>
        <p:txBody>
          <a:bodyPr/>
          <a:lstStyle/>
          <a:p>
            <a:r>
              <a:rPr lang="zh-TW" altLang="en-US" dirty="0"/>
              <a:t>第貳節　社會中的</a:t>
            </a:r>
            <a:r>
              <a:rPr lang="zh-TW" altLang="en-US" dirty="0" smtClean="0"/>
              <a:t>不平等</a:t>
            </a:r>
            <a:r>
              <a:rPr lang="en-US" altLang="zh-TW" dirty="0" smtClean="0"/>
              <a:t>—</a:t>
            </a:r>
            <a:r>
              <a:rPr lang="zh-TW" altLang="en-US" dirty="0" smtClean="0"/>
              <a:t>身</a:t>
            </a:r>
            <a:r>
              <a:rPr lang="zh-TW" altLang="en-US" dirty="0"/>
              <a:t>障者</a:t>
            </a:r>
          </a:p>
          <a:p>
            <a:endParaRPr lang="zh-TW" altLang="en-US" dirty="0"/>
          </a:p>
        </p:txBody>
      </p:sp>
      <p:sp>
        <p:nvSpPr>
          <p:cNvPr id="4" name="內容版面配置區 3"/>
          <p:cNvSpPr>
            <a:spLocks noGrp="1"/>
          </p:cNvSpPr>
          <p:nvPr>
            <p:ph sz="quarter" idx="13"/>
          </p:nvPr>
        </p:nvSpPr>
        <p:spPr/>
        <p:txBody>
          <a:bodyPr>
            <a:normAutofit/>
          </a:bodyPr>
          <a:lstStyle/>
          <a:p>
            <a:pPr algn="just"/>
            <a:r>
              <a:rPr lang="zh-TW" altLang="en-US" dirty="0"/>
              <a:t>我國針對身心障礙者制定</a:t>
            </a:r>
            <a:r>
              <a:rPr lang="zh-TW" altLang="en-US" dirty="0" smtClean="0"/>
              <a:t>了</a:t>
            </a:r>
            <a:r>
              <a:rPr lang="en-US" altLang="zh-TW" b="1" dirty="0">
                <a:solidFill>
                  <a:srgbClr val="FF495C"/>
                </a:solidFill>
              </a:rPr>
              <a:t>《</a:t>
            </a:r>
            <a:r>
              <a:rPr lang="zh-TW" altLang="en-US" b="1" dirty="0" smtClean="0">
                <a:solidFill>
                  <a:srgbClr val="FF495C"/>
                </a:solidFill>
              </a:rPr>
              <a:t>身心</a:t>
            </a:r>
            <a:r>
              <a:rPr lang="zh-TW" altLang="en-US" b="1" dirty="0">
                <a:solidFill>
                  <a:srgbClr val="FF495C"/>
                </a:solidFill>
              </a:rPr>
              <a:t>障礙者權益保障</a:t>
            </a:r>
            <a:r>
              <a:rPr lang="zh-TW" altLang="en-US" b="1" dirty="0" smtClean="0">
                <a:solidFill>
                  <a:srgbClr val="FF495C"/>
                </a:solidFill>
              </a:rPr>
              <a:t>法</a:t>
            </a:r>
            <a:r>
              <a:rPr lang="en-US" altLang="zh-TW" b="1" dirty="0" smtClean="0">
                <a:solidFill>
                  <a:srgbClr val="FF495C"/>
                </a:solidFill>
              </a:rPr>
              <a:t>》</a:t>
            </a:r>
            <a:r>
              <a:rPr lang="zh-TW" altLang="en-US" dirty="0" smtClean="0"/>
              <a:t>，</a:t>
            </a:r>
            <a:r>
              <a:rPr lang="zh-TW" altLang="en-US" dirty="0"/>
              <a:t>使身障者的人格及權益受到尊重及保障</a:t>
            </a:r>
            <a:r>
              <a:rPr lang="zh-TW" altLang="en-US" dirty="0" smtClean="0"/>
              <a:t>。→</a:t>
            </a:r>
            <a:r>
              <a:rPr lang="zh-TW" altLang="en-US" dirty="0"/>
              <a:t>對教育應考、進用、就業、居住、遷徙、</a:t>
            </a:r>
            <a:r>
              <a:rPr lang="zh-TW" altLang="en-US" dirty="0" smtClean="0"/>
              <a:t>醫療</a:t>
            </a:r>
            <a:r>
              <a:rPr lang="zh-TW" altLang="en-US" dirty="0"/>
              <a:t>等權益，不得有歧視之對待。</a:t>
            </a:r>
          </a:p>
          <a:p>
            <a:endParaRPr lang="zh-TW" altLang="en-US" dirty="0"/>
          </a:p>
        </p:txBody>
      </p:sp>
    </p:spTree>
    <p:extLst>
      <p:ext uri="{BB962C8B-B14F-4D97-AF65-F5344CB8AC3E}">
        <p14:creationId xmlns:p14="http://schemas.microsoft.com/office/powerpoint/2010/main" val="38810190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3" name="內容版面配置區 2"/>
          <p:cNvSpPr>
            <a:spLocks noGrp="1"/>
          </p:cNvSpPr>
          <p:nvPr>
            <p:ph sz="quarter" idx="12"/>
          </p:nvPr>
        </p:nvSpPr>
        <p:spPr/>
        <p:txBody>
          <a:bodyPr/>
          <a:lstStyle/>
          <a:p>
            <a:r>
              <a:rPr lang="zh-TW" altLang="en-US" dirty="0">
                <a:solidFill>
                  <a:srgbClr val="256EFF"/>
                </a:solidFill>
              </a:rPr>
              <a:t>身障者相關福利制度</a:t>
            </a:r>
          </a:p>
        </p:txBody>
      </p:sp>
      <p:graphicFrame>
        <p:nvGraphicFramePr>
          <p:cNvPr id="5" name="內容版面配置區 4"/>
          <p:cNvGraphicFramePr>
            <a:graphicFrameLocks noGrp="1"/>
          </p:cNvGraphicFramePr>
          <p:nvPr>
            <p:ph sz="quarter" idx="13"/>
            <p:extLst>
              <p:ext uri="{D42A27DB-BD31-4B8C-83A1-F6EECF244321}">
                <p14:modId xmlns:p14="http://schemas.microsoft.com/office/powerpoint/2010/main" val="2781116622"/>
              </p:ext>
            </p:extLst>
          </p:nvPr>
        </p:nvGraphicFramePr>
        <p:xfrm>
          <a:off x="611560" y="2499742"/>
          <a:ext cx="7704856" cy="1463040"/>
        </p:xfrm>
        <a:graphic>
          <a:graphicData uri="http://schemas.openxmlformats.org/drawingml/2006/table">
            <a:tbl>
              <a:tblPr firstRow="1" bandRow="1">
                <a:tableStyleId>{5C22544A-7EE6-4342-B048-85BDC9FD1C3A}</a:tableStyleId>
              </a:tblPr>
              <a:tblGrid>
                <a:gridCol w="1511970">
                  <a:extLst>
                    <a:ext uri="{9D8B030D-6E8A-4147-A177-3AD203B41FA5}">
                      <a16:colId xmlns:a16="http://schemas.microsoft.com/office/drawing/2014/main" val="20000"/>
                    </a:ext>
                  </a:extLst>
                </a:gridCol>
                <a:gridCol w="6192886">
                  <a:extLst>
                    <a:ext uri="{9D8B030D-6E8A-4147-A177-3AD203B41FA5}">
                      <a16:colId xmlns:a16="http://schemas.microsoft.com/office/drawing/2014/main" val="20001"/>
                    </a:ext>
                  </a:extLst>
                </a:gridCol>
              </a:tblGrid>
              <a:tr h="370840">
                <a:tc>
                  <a:txBody>
                    <a:bodyPr/>
                    <a:lstStyle/>
                    <a:p>
                      <a:pPr algn="ctr"/>
                      <a:r>
                        <a:rPr lang="zh-TW" altLang="en-US" sz="2600" b="1" dirty="0">
                          <a:solidFill>
                            <a:schemeClr val="bg1"/>
                          </a:solidFill>
                          <a:latin typeface="微軟正黑體" panose="020B0604030504040204" pitchFamily="34" charset="-120"/>
                          <a:ea typeface="微軟正黑體" panose="020B0604030504040204" pitchFamily="34" charset="-120"/>
                        </a:rPr>
                        <a:t>經濟安全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just" hangingPunct="0"/>
                      <a:r>
                        <a:rPr lang="zh-TW" altLang="en-US" sz="2600" b="0" spc="-150" dirty="0">
                          <a:solidFill>
                            <a:schemeClr val="tx1"/>
                          </a:solidFill>
                          <a:latin typeface="微軟正黑體" panose="020B0604030504040204" pitchFamily="34" charset="-120"/>
                          <a:ea typeface="微軟正黑體" panose="020B0604030504040204" pitchFamily="34" charset="-120"/>
                        </a:rPr>
                        <a:t>提供照護補助、年金保險、購屋購車補助。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algn="ctr"/>
                      <a:r>
                        <a:rPr lang="zh-TW" altLang="en-US" sz="2600" b="1" dirty="0">
                          <a:solidFill>
                            <a:schemeClr val="bg1"/>
                          </a:solidFill>
                          <a:latin typeface="微軟正黑體" panose="020B0604030504040204" pitchFamily="34" charset="-120"/>
                          <a:ea typeface="微軟正黑體" panose="020B0604030504040204" pitchFamily="34" charset="-120"/>
                        </a:rPr>
                        <a:t>就業權益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just" hangingPunct="0"/>
                      <a:r>
                        <a:rPr lang="zh-TW" altLang="en-US" sz="2600" dirty="0">
                          <a:latin typeface="微軟正黑體" panose="020B0604030504040204" pitchFamily="34" charset="-120"/>
                          <a:ea typeface="微軟正黑體" panose="020B0604030504040204" pitchFamily="34" charset="-120"/>
                        </a:rPr>
                        <a:t>提供就業訓練、公司依比例進用身障者。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algn="ctr"/>
                      <a:r>
                        <a:rPr lang="zh-TW" altLang="en-US" sz="2600" b="1" dirty="0">
                          <a:solidFill>
                            <a:schemeClr val="bg1"/>
                          </a:solidFill>
                          <a:latin typeface="微軟正黑體" panose="020B0604030504040204" pitchFamily="34" charset="-120"/>
                          <a:ea typeface="微軟正黑體" panose="020B0604030504040204" pitchFamily="34" charset="-120"/>
                        </a:rPr>
                        <a:t>教育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just" hangingPunct="0"/>
                      <a:r>
                        <a:rPr lang="zh-TW" altLang="en-US" sz="2600" dirty="0">
                          <a:latin typeface="微軟正黑體" panose="020B0604030504040204" pitchFamily="34" charset="-120"/>
                          <a:ea typeface="微軟正黑體" panose="020B0604030504040204" pitchFamily="34" charset="-120"/>
                        </a:rPr>
                        <a:t>教育補助、提供合適的環境就學。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569124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3" name="內容版面配置區 2"/>
          <p:cNvSpPr>
            <a:spLocks noGrp="1"/>
          </p:cNvSpPr>
          <p:nvPr>
            <p:ph sz="quarter" idx="12"/>
          </p:nvPr>
        </p:nvSpPr>
        <p:spPr/>
        <p:txBody>
          <a:bodyPr/>
          <a:lstStyle/>
          <a:p>
            <a:r>
              <a:rPr lang="zh-TW" altLang="en-US" dirty="0">
                <a:solidFill>
                  <a:srgbClr val="256EFF"/>
                </a:solidFill>
              </a:rPr>
              <a:t>身障者相關福利制度</a:t>
            </a:r>
          </a:p>
        </p:txBody>
      </p:sp>
      <p:graphicFrame>
        <p:nvGraphicFramePr>
          <p:cNvPr id="5" name="內容版面配置區 4"/>
          <p:cNvGraphicFramePr>
            <a:graphicFrameLocks noGrp="1"/>
          </p:cNvGraphicFramePr>
          <p:nvPr>
            <p:ph sz="quarter" idx="13"/>
            <p:extLst>
              <p:ext uri="{D42A27DB-BD31-4B8C-83A1-F6EECF244321}">
                <p14:modId xmlns:p14="http://schemas.microsoft.com/office/powerpoint/2010/main" val="1821052998"/>
              </p:ext>
            </p:extLst>
          </p:nvPr>
        </p:nvGraphicFramePr>
        <p:xfrm>
          <a:off x="611560" y="2336582"/>
          <a:ext cx="7632650" cy="2467416"/>
        </p:xfrm>
        <a:graphic>
          <a:graphicData uri="http://schemas.openxmlformats.org/drawingml/2006/table">
            <a:tbl>
              <a:tblPr firstRow="1" bandRow="1">
                <a:tableStyleId>{5C22544A-7EE6-4342-B048-85BDC9FD1C3A}</a:tableStyleId>
              </a:tblPr>
              <a:tblGrid>
                <a:gridCol w="1873477">
                  <a:extLst>
                    <a:ext uri="{9D8B030D-6E8A-4147-A177-3AD203B41FA5}">
                      <a16:colId xmlns:a16="http://schemas.microsoft.com/office/drawing/2014/main" val="20000"/>
                    </a:ext>
                  </a:extLst>
                </a:gridCol>
                <a:gridCol w="5759173">
                  <a:extLst>
                    <a:ext uri="{9D8B030D-6E8A-4147-A177-3AD203B41FA5}">
                      <a16:colId xmlns:a16="http://schemas.microsoft.com/office/drawing/2014/main" val="20001"/>
                    </a:ext>
                  </a:extLst>
                </a:gridCol>
              </a:tblGrid>
              <a:tr h="1997432">
                <a:tc>
                  <a:txBody>
                    <a:bodyPr/>
                    <a:lstStyle/>
                    <a:p>
                      <a:pPr algn="ctr"/>
                      <a:r>
                        <a:rPr lang="zh-TW" altLang="en-US" sz="2500" b="1" dirty="0">
                          <a:solidFill>
                            <a:schemeClr val="bg1"/>
                          </a:solidFill>
                          <a:latin typeface="微軟正黑體" panose="020B0604030504040204" pitchFamily="34" charset="-120"/>
                          <a:ea typeface="微軟正黑體" panose="020B0604030504040204" pitchFamily="34" charset="-120"/>
                        </a:rPr>
                        <a:t>保健醫療以及保護服務</a:t>
                      </a:r>
                    </a:p>
                  </a:txBody>
                  <a:tcPr marL="88122" marR="88122" marT="44061" marB="440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just" hangingPunct="0"/>
                      <a:r>
                        <a:rPr lang="zh-TW" altLang="en-US" sz="2500" b="0" dirty="0">
                          <a:solidFill>
                            <a:schemeClr val="tx1"/>
                          </a:solidFill>
                          <a:latin typeface="微軟正黑體" panose="020B0604030504040204" pitchFamily="34" charset="-120"/>
                          <a:ea typeface="微軟正黑體" panose="020B0604030504040204" pitchFamily="34" charset="-120"/>
                        </a:rPr>
                        <a:t>協助照護醫療建議、加強復健、傳播媒體報導身障者，不得使用歧視性之稱呼或描述以及歧 視用語、導盲犬可進出公共場所，任何人不得隨意驅離，拒絕其入內者，將處以罰鍰。</a:t>
                      </a:r>
                    </a:p>
                  </a:txBody>
                  <a:tcPr marL="88122" marR="88122" marT="44061" marB="440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69984">
                <a:tc>
                  <a:txBody>
                    <a:bodyPr/>
                    <a:lstStyle/>
                    <a:p>
                      <a:pPr algn="ctr"/>
                      <a:r>
                        <a:rPr lang="zh-TW" altLang="en-US" sz="2500" b="1" dirty="0">
                          <a:solidFill>
                            <a:schemeClr val="bg1"/>
                          </a:solidFill>
                          <a:latin typeface="微軟正黑體" panose="020B0604030504040204" pitchFamily="34" charset="-120"/>
                          <a:ea typeface="微軟正黑體" panose="020B0604030504040204" pitchFamily="34" charset="-120"/>
                        </a:rPr>
                        <a:t>其他服務</a:t>
                      </a:r>
                    </a:p>
                  </a:txBody>
                  <a:tcPr marL="88122" marR="88122" marT="44061" marB="440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just" hangingPunct="0"/>
                      <a:r>
                        <a:rPr lang="zh-TW" altLang="en-US" sz="2500" spc="-150" dirty="0">
                          <a:latin typeface="微軟正黑體" panose="020B0604030504040204" pitchFamily="34" charset="-120"/>
                          <a:ea typeface="微軟正黑體" panose="020B0604030504040204" pitchFamily="34" charset="-120"/>
                        </a:rPr>
                        <a:t>提供身障者參與社會、提供無障礙環境。</a:t>
                      </a:r>
                    </a:p>
                  </a:txBody>
                  <a:tcPr marL="88122" marR="88122" marT="44061" marB="440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961677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3" name="內容版面配置區 2"/>
          <p:cNvSpPr>
            <a:spLocks noGrp="1"/>
          </p:cNvSpPr>
          <p:nvPr>
            <p:ph sz="quarter" idx="12"/>
          </p:nvPr>
        </p:nvSpPr>
        <p:spPr/>
        <p:txBody>
          <a:bodyPr/>
          <a:lstStyle/>
          <a:p>
            <a:r>
              <a:rPr lang="zh-TW" altLang="en-US" dirty="0">
                <a:solidFill>
                  <a:srgbClr val="256EFF"/>
                </a:solidFill>
              </a:rPr>
              <a:t>身障者相關福利制度</a:t>
            </a:r>
          </a:p>
          <a:p>
            <a:endParaRPr lang="zh-TW" altLang="en-US" dirty="0"/>
          </a:p>
        </p:txBody>
      </p:sp>
      <p:grpSp>
        <p:nvGrpSpPr>
          <p:cNvPr id="10" name="群組 9"/>
          <p:cNvGrpSpPr/>
          <p:nvPr/>
        </p:nvGrpSpPr>
        <p:grpSpPr>
          <a:xfrm>
            <a:off x="885230" y="1485893"/>
            <a:ext cx="7595833" cy="4042387"/>
            <a:chOff x="885230" y="1485893"/>
            <a:chExt cx="7595833" cy="4042387"/>
          </a:xfrm>
        </p:grpSpPr>
        <p:pic>
          <p:nvPicPr>
            <p:cNvPr id="7" name="圖片 6"/>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21667" y1="19667" x2="21667" y2="19667"/>
                          <a14:foregroundMark x1="21667" y1="19667" x2="21667" y2="19667"/>
                          <a14:foregroundMark x1="24833" y1="22250" x2="24833" y2="22250"/>
                          <a14:foregroundMark x1="28750" y1="22917" x2="28750" y2="22917"/>
                          <a14:foregroundMark x1="29667" y1="22917" x2="29667" y2="22917"/>
                          <a14:foregroundMark x1="24500" y1="25833" x2="24500" y2="25833"/>
                          <a14:foregroundMark x1="22583" y1="25833" x2="22583" y2="25833"/>
                          <a14:foregroundMark x1="21667" y1="27083" x2="21667" y2="27083"/>
                          <a14:foregroundMark x1="21333" y1="27083" x2="21333" y2="27083"/>
                          <a14:foregroundMark x1="21333" y1="27083" x2="21333" y2="27083"/>
                          <a14:foregroundMark x1="21333" y1="28083" x2="21333" y2="28083"/>
                          <a14:foregroundMark x1="21000" y1="28333" x2="21000" y2="28333"/>
                          <a14:foregroundMark x1="21000" y1="28333" x2="21000" y2="28333"/>
                          <a14:foregroundMark x1="25500" y1="34167" x2="25500" y2="34167"/>
                          <a14:foregroundMark x1="25500" y1="34167" x2="25500" y2="34167"/>
                          <a14:foregroundMark x1="29083" y1="40250" x2="29083" y2="40250"/>
                          <a14:foregroundMark x1="27083" y1="37750" x2="27083" y2="37750"/>
                          <a14:foregroundMark x1="27083" y1="43167" x2="27083" y2="43167"/>
                          <a14:foregroundMark x1="27083" y1="46417" x2="27083" y2="46417"/>
                          <a14:foregroundMark x1="24833" y1="43500" x2="24833" y2="43500"/>
                          <a14:foregroundMark x1="21667" y1="39667" x2="21667" y2="39667"/>
                          <a14:foregroundMark x1="20667" y1="38667" x2="20667" y2="38667"/>
                          <a14:foregroundMark x1="18750" y1="37417" x2="18750" y2="37417"/>
                          <a14:foregroundMark x1="17417" y1="37417" x2="17417" y2="37417"/>
                          <a14:foregroundMark x1="14917" y1="36750" x2="14917" y2="36750"/>
                          <a14:foregroundMark x1="14250" y1="36417" x2="14250" y2="36417"/>
                          <a14:foregroundMark x1="12583" y1="36417" x2="12583" y2="36417"/>
                          <a14:foregroundMark x1="11667" y1="35750" x2="11667" y2="35750"/>
                          <a14:foregroundMark x1="24833" y1="39000" x2="24833" y2="39000"/>
                          <a14:foregroundMark x1="25167" y1="46083" x2="25167" y2="46083"/>
                          <a14:foregroundMark x1="25167" y1="46083" x2="25167" y2="46083"/>
                          <a14:foregroundMark x1="24250" y1="46417" x2="24250" y2="46417"/>
                          <a14:foregroundMark x1="24250" y1="46417" x2="24250" y2="46417"/>
                          <a14:foregroundMark x1="23583" y1="49333" x2="23583" y2="49333"/>
                          <a14:foregroundMark x1="23583" y1="49333" x2="23583" y2="49333"/>
                          <a14:foregroundMark x1="23250" y1="50583" x2="23250" y2="50583"/>
                          <a14:foregroundMark x1="23250" y1="50583" x2="23250" y2="50583"/>
                          <a14:foregroundMark x1="27083" y1="61250" x2="27083" y2="61250"/>
                          <a14:foregroundMark x1="26833" y1="62500" x2="26833" y2="62500"/>
                          <a14:foregroundMark x1="26167" y1="62833" x2="26167" y2="62833"/>
                          <a14:foregroundMark x1="27083" y1="64750" x2="27083" y2="64750"/>
                          <a14:foregroundMark x1="25833" y1="64417" x2="25833" y2="64417"/>
                          <a14:foregroundMark x1="25833" y1="64417" x2="25833" y2="64417"/>
                          <a14:foregroundMark x1="25833" y1="64417" x2="25833" y2="64417"/>
                          <a14:foregroundMark x1="25833" y1="64417" x2="25833" y2="64417"/>
                          <a14:foregroundMark x1="31000" y1="52167" x2="31000" y2="52167"/>
                          <a14:foregroundMark x1="31000" y1="52167" x2="31000" y2="52167"/>
                          <a14:foregroundMark x1="31667" y1="50250" x2="31667" y2="50250"/>
                          <a14:foregroundMark x1="31667" y1="50250" x2="31667" y2="50250"/>
                          <a14:foregroundMark x1="31667" y1="50250" x2="31667" y2="50250"/>
                          <a14:foregroundMark x1="31667" y1="50250" x2="31667" y2="50250"/>
                          <a14:foregroundMark x1="31000" y1="51250" x2="31000" y2="51250"/>
                          <a14:foregroundMark x1="30667" y1="49917" x2="30667" y2="49917"/>
                          <a14:foregroundMark x1="31917" y1="51250" x2="31917" y2="51250"/>
                          <a14:foregroundMark x1="33250" y1="51250" x2="33250" y2="51250"/>
                          <a14:foregroundMark x1="36417" y1="51583" x2="36417" y2="51583"/>
                          <a14:foregroundMark x1="39333" y1="51917" x2="39333" y2="51917"/>
                          <a14:foregroundMark x1="39333" y1="51917" x2="39333" y2="51917"/>
                          <a14:foregroundMark x1="41000" y1="52167" x2="41000" y2="52167"/>
                          <a14:foregroundMark x1="43583" y1="54750" x2="43583" y2="54750"/>
                          <a14:foregroundMark x1="43583" y1="54750" x2="43583" y2="54750"/>
                          <a14:foregroundMark x1="43250" y1="57333" x2="43250" y2="57333"/>
                          <a14:foregroundMark x1="43250" y1="57333" x2="43250" y2="57333"/>
                          <a14:foregroundMark x1="42583" y1="59250" x2="42583" y2="59250"/>
                          <a14:foregroundMark x1="42583" y1="61583" x2="42583" y2="61583"/>
                          <a14:foregroundMark x1="43250" y1="63833" x2="43250" y2="63833"/>
                          <a14:foregroundMark x1="43583" y1="59000" x2="43583" y2="59000"/>
                          <a14:foregroundMark x1="46083" y1="58333" x2="46083" y2="58333"/>
                          <a14:foregroundMark x1="45833" y1="57667" x2="45833" y2="57667"/>
                          <a14:foregroundMark x1="45833" y1="57667" x2="45833" y2="57667"/>
                          <a14:foregroundMark x1="51583" y1="60250" x2="51583" y2="60250"/>
                          <a14:foregroundMark x1="52917" y1="64417" x2="52917" y2="64417"/>
                          <a14:foregroundMark x1="53833" y1="67667" x2="53833" y2="67667"/>
                          <a14:foregroundMark x1="54833" y1="71833" x2="54833" y2="71833"/>
                          <a14:foregroundMark x1="46417" y1="72167" x2="46417" y2="72167"/>
                          <a14:foregroundMark x1="46083" y1="75083" x2="46083" y2="75083"/>
                          <a14:foregroundMark x1="44833" y1="74417" x2="44833" y2="74417"/>
                          <a14:foregroundMark x1="46083" y1="73167" x2="46083" y2="73167"/>
                          <a14:foregroundMark x1="46083" y1="73167" x2="46083" y2="73167"/>
                          <a14:foregroundMark x1="46083" y1="73167" x2="46083" y2="73167"/>
                          <a14:foregroundMark x1="46083" y1="73167" x2="46083" y2="73167"/>
                          <a14:foregroundMark x1="46083" y1="73167" x2="46083" y2="73167"/>
                          <a14:foregroundMark x1="52583" y1="67667" x2="52583" y2="67667"/>
                          <a14:foregroundMark x1="55167" y1="67333" x2="55167" y2="67333"/>
                          <a14:foregroundMark x1="55167" y1="67333" x2="55167" y2="67333"/>
                          <a14:foregroundMark x1="57417" y1="66083" x2="57417" y2="66083"/>
                          <a14:foregroundMark x1="57417" y1="66083" x2="57417" y2="66083"/>
                          <a14:foregroundMark x1="57083" y1="65750" x2="57083" y2="65750"/>
                          <a14:foregroundMark x1="57083" y1="65750" x2="57083" y2="65750"/>
                          <a14:foregroundMark x1="55750" y1="67000" x2="55750" y2="67000"/>
                          <a14:foregroundMark x1="56417" y1="68667" x2="56417" y2="68667"/>
                          <a14:foregroundMark x1="56417" y1="68667" x2="56417" y2="68667"/>
                          <a14:foregroundMark x1="55500" y1="68917" x2="55500" y2="68917"/>
                          <a14:foregroundMark x1="55500" y1="68917" x2="55500" y2="68917"/>
                          <a14:foregroundMark x1="44500" y1="52500" x2="44500" y2="52500"/>
                          <a14:foregroundMark x1="44500" y1="52500" x2="44500" y2="52500"/>
                          <a14:foregroundMark x1="41917" y1="49333" x2="41917" y2="49333"/>
                          <a14:foregroundMark x1="41917" y1="49333" x2="41917" y2="49333"/>
                          <a14:foregroundMark x1="44167" y1="48667" x2="44167" y2="48667"/>
                          <a14:foregroundMark x1="44833" y1="49000" x2="44833" y2="49000"/>
                          <a14:foregroundMark x1="58667" y1="65417" x2="58667" y2="65417"/>
                          <a14:foregroundMark x1="60000" y1="64750" x2="60000" y2="64750"/>
                          <a14:foregroundMark x1="76083" y1="71250" x2="76083" y2="71250"/>
                          <a14:foregroundMark x1="74500" y1="74083" x2="74500" y2="74083"/>
                          <a14:foregroundMark x1="71917" y1="75083" x2="71917" y2="75083"/>
                          <a14:foregroundMark x1="71917" y1="75083" x2="71917" y2="75083"/>
                          <a14:foregroundMark x1="71917" y1="75083" x2="71917" y2="75083"/>
                          <a14:foregroundMark x1="70583" y1="75417" x2="70583" y2="75417"/>
                          <a14:foregroundMark x1="79333" y1="67000" x2="79333" y2="67000"/>
                          <a14:foregroundMark x1="79333" y1="67000" x2="79333" y2="67000"/>
                          <a14:foregroundMark x1="80250" y1="66667" x2="80250" y2="66667"/>
                          <a14:foregroundMark x1="81833" y1="70583" x2="81833" y2="70583"/>
                          <a14:foregroundMark x1="81833" y1="74417" x2="81833" y2="74417"/>
                          <a14:foregroundMark x1="82167" y1="75417" x2="82167" y2="75417"/>
                          <a14:foregroundMark x1="74167" y1="74750" x2="74167" y2="74750"/>
                          <a14:foregroundMark x1="74500" y1="75750" x2="74500" y2="75750"/>
                          <a14:foregroundMark x1="74500" y1="75750" x2="74500" y2="75750"/>
                          <a14:foregroundMark x1="73167" y1="76000" x2="73167" y2="76000"/>
                          <a14:foregroundMark x1="70583" y1="73167" x2="70583" y2="73167"/>
                          <a14:foregroundMark x1="70583" y1="73167" x2="70583" y2="73167"/>
                          <a14:foregroundMark x1="70583" y1="70250" x2="70583" y2="70250"/>
                          <a14:foregroundMark x1="73500" y1="66083" x2="73500" y2="66083"/>
                          <a14:foregroundMark x1="76750" y1="63833" x2="77667" y2="63833"/>
                          <a14:foregroundMark x1="78333" y1="63833" x2="78333" y2="63833"/>
                          <a14:foregroundMark x1="76083" y1="65083" x2="76083" y2="65083"/>
                          <a14:foregroundMark x1="70917" y1="62500" x2="70917" y2="62500"/>
                          <a14:foregroundMark x1="69333" y1="61583" x2="69333" y2="61583"/>
                          <a14:foregroundMark x1="66083" y1="61833" x2="66083" y2="61833"/>
                          <a14:foregroundMark x1="66083" y1="60917" x2="66083" y2="60917"/>
                          <a14:foregroundMark x1="63500" y1="62167" x2="63500" y2="62167"/>
                          <a14:foregroundMark x1="66750" y1="58333" x2="66750" y2="58333"/>
                          <a14:foregroundMark x1="71250" y1="56083" x2="71250" y2="56083"/>
                          <a14:foregroundMark x1="35500" y1="44833" x2="35500" y2="44833"/>
                          <a14:foregroundMark x1="35500" y1="44833" x2="35500" y2="44833"/>
                          <a14:foregroundMark x1="35500" y1="44833" x2="35500" y2="44833"/>
                          <a14:foregroundMark x1="35500" y1="44833" x2="35500" y2="44833"/>
                          <a14:foregroundMark x1="32250" y1="41917" x2="32250" y2="41917"/>
                          <a14:foregroundMark x1="32250" y1="41917" x2="32250" y2="41917"/>
                          <a14:foregroundMark x1="32250" y1="40250" x2="32250" y2="40250"/>
                          <a14:foregroundMark x1="33917" y1="43833" x2="33917" y2="43833"/>
                          <a14:foregroundMark x1="34167" y1="45750" x2="34167" y2="45750"/>
                          <a14:foregroundMark x1="70917" y1="50917" x2="70917" y2="50917"/>
                          <a14:foregroundMark x1="73833" y1="48667" x2="73833" y2="48667"/>
                          <a14:foregroundMark x1="75750" y1="48667" x2="75750" y2="48667"/>
                          <a14:foregroundMark x1="78333" y1="53500" x2="78333" y2="53500"/>
                          <a14:foregroundMark x1="78667" y1="60250" x2="78667" y2="60250"/>
                          <a14:foregroundMark x1="79000" y1="58000" x2="79000" y2="58000"/>
                          <a14:foregroundMark x1="81250" y1="54750" x2="81250" y2="54750"/>
                          <a14:foregroundMark x1="84750" y1="52167" x2="84750" y2="52167"/>
                          <a14:foregroundMark x1="86417" y1="49333" x2="86417" y2="49333"/>
                          <a14:foregroundMark x1="37083" y1="44833" x2="37083" y2="44833"/>
                          <a14:foregroundMark x1="38083" y1="47333" x2="38083" y2="47333"/>
                          <a14:foregroundMark x1="33917" y1="41250" x2="33917" y2="41250"/>
                          <a14:foregroundMark x1="33917" y1="41250" x2="33917" y2="41250"/>
                          <a14:foregroundMark x1="72833" y1="52167" x2="72833" y2="52167"/>
                          <a14:foregroundMark x1="55750" y1="64750" x2="55750" y2="64750"/>
                          <a14:foregroundMark x1="79583" y1="54500" x2="79583" y2="54500"/>
                          <a14:foregroundMark x1="77083" y1="50917" x2="77083" y2="50917"/>
                          <a14:foregroundMark x1="77083" y1="49917" x2="77083" y2="49917"/>
                          <a14:foregroundMark x1="77333" y1="47333" x2="77333" y2="47333"/>
                          <a14:foregroundMark x1="79333" y1="46083" x2="79333" y2="46083"/>
                          <a14:foregroundMark x1="81583" y1="47667" x2="81583" y2="47667"/>
                          <a14:foregroundMark x1="82167" y1="48667" x2="82167" y2="48667"/>
                          <a14:foregroundMark x1="85083" y1="52500" x2="85083" y2="52500"/>
                          <a14:foregroundMark x1="87333" y1="59000" x2="87333" y2="59000"/>
                          <a14:foregroundMark x1="88667" y1="61250" x2="88667" y2="61250"/>
                          <a14:foregroundMark x1="89000" y1="59917" x2="89000" y2="59917"/>
                          <a14:foregroundMark x1="89583" y1="61833" x2="89583" y2="61833"/>
                          <a14:foregroundMark x1="82833" y1="66083" x2="82833" y2="66083"/>
                          <a14:foregroundMark x1="83167" y1="68333" x2="83167" y2="68333"/>
                          <a14:foregroundMark x1="83167" y1="68333" x2="83167" y2="68333"/>
                          <a14:foregroundMark x1="83167" y1="68333" x2="83167" y2="68333"/>
                          <a14:foregroundMark x1="80917" y1="52500" x2="80917" y2="52500"/>
                          <a14:foregroundMark x1="76083" y1="50583" x2="76083" y2="50583"/>
                          <a14:foregroundMark x1="74500" y1="48000" x2="74500" y2="48000"/>
                          <a14:foregroundMark x1="74500" y1="48000" x2="74500" y2="48000"/>
                          <a14:foregroundMark x1="77333" y1="47333" x2="77333" y2="47333"/>
                          <a14:foregroundMark x1="77667" y1="46750" x2="77667" y2="46750"/>
                          <a14:foregroundMark x1="79583" y1="44500" x2="79583" y2="44500"/>
                          <a14:foregroundMark x1="81583" y1="43500" x2="81583" y2="43500"/>
                          <a14:foregroundMark x1="81583" y1="43500" x2="81583" y2="43500"/>
                          <a14:foregroundMark x1="81583" y1="43500" x2="81583" y2="43500"/>
                          <a14:foregroundMark x1="81583" y1="43500" x2="81583" y2="43500"/>
                          <a14:foregroundMark x1="82500" y1="43167" x2="82500" y2="43167"/>
                          <a14:foregroundMark x1="82500" y1="43167" x2="82500" y2="43167"/>
                          <a14:foregroundMark x1="82833" y1="41583" x2="82833" y2="41583"/>
                          <a14:foregroundMark x1="83167" y1="41250" x2="83167" y2="41250"/>
                          <a14:foregroundMark x1="82500" y1="45417" x2="82500" y2="45417"/>
                          <a14:foregroundMark x1="74500" y1="46083" x2="74500" y2="46083"/>
                          <a14:foregroundMark x1="78333" y1="50250" x2="78333" y2="50250"/>
                          <a14:foregroundMark x1="85417" y1="57000" x2="85417" y2="57000"/>
                          <a14:foregroundMark x1="86083" y1="59583" x2="86083" y2="59583"/>
                          <a14:foregroundMark x1="87333" y1="61583" x2="87333" y2="61583"/>
                          <a14:foregroundMark x1="87333" y1="61583" x2="87333" y2="61583"/>
                          <a14:foregroundMark x1="87333" y1="61833" x2="87333" y2="61833"/>
                          <a14:foregroundMark x1="84167" y1="58000" x2="84167" y2="58000"/>
                          <a14:foregroundMark x1="86083" y1="59583" x2="86083" y2="59583"/>
                          <a14:foregroundMark x1="86667" y1="60250" x2="86667" y2="60250"/>
                          <a14:foregroundMark x1="88333" y1="62167" x2="88333" y2="62167"/>
                        </a14:backgroundRemoval>
                      </a14:imgEffect>
                    </a14:imgLayer>
                  </a14:imgProps>
                </a:ext>
                <a:ext uri="{28A0092B-C50C-407E-A947-70E740481C1C}">
                  <a14:useLocalDpi xmlns:a14="http://schemas.microsoft.com/office/drawing/2010/main" val="0"/>
                </a:ext>
              </a:extLst>
            </a:blip>
            <a:stretch>
              <a:fillRect/>
            </a:stretch>
          </p:blipFill>
          <p:spPr>
            <a:xfrm>
              <a:off x="885230" y="1553478"/>
              <a:ext cx="4118818" cy="3974802"/>
            </a:xfrm>
            <a:prstGeom prst="rect">
              <a:avLst/>
            </a:prstGeom>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1485893"/>
              <a:ext cx="3621031" cy="3657607"/>
            </a:xfrm>
            <a:prstGeom prst="rect">
              <a:avLst/>
            </a:prstGeom>
          </p:spPr>
        </p:pic>
      </p:grpSp>
    </p:spTree>
    <p:extLst>
      <p:ext uri="{BB962C8B-B14F-4D97-AF65-F5344CB8AC3E}">
        <p14:creationId xmlns:p14="http://schemas.microsoft.com/office/powerpoint/2010/main" val="308736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3" name="內容版面配置區 2"/>
          <p:cNvSpPr>
            <a:spLocks noGrp="1"/>
          </p:cNvSpPr>
          <p:nvPr>
            <p:ph sz="quarter" idx="12"/>
          </p:nvPr>
        </p:nvSpPr>
        <p:spPr/>
        <p:txBody>
          <a:bodyPr>
            <a:normAutofit/>
          </a:bodyPr>
          <a:lstStyle/>
          <a:p>
            <a:pPr algn="just" hangingPunct="0"/>
            <a:r>
              <a:rPr lang="en-US" altLang="zh-TW" dirty="0"/>
              <a:t>【</a:t>
            </a:r>
            <a:r>
              <a:rPr lang="zh-TW" altLang="en-US" dirty="0"/>
              <a:t>我們</a:t>
            </a:r>
            <a:r>
              <a:rPr lang="en-US" altLang="zh-TW" dirty="0"/>
              <a:t>】</a:t>
            </a:r>
            <a:r>
              <a:rPr lang="zh-TW" altLang="en-US" dirty="0"/>
              <a:t>，記錄了身心障礙者的生命樣貌及工作姿態，以及職場同儕和就業服務人員的參與，希望能夠傳達身心障礙者、職場同儕與就業服務人員三方互相陪伴並且共同成長，因而成就「我們」的理念</a:t>
            </a:r>
            <a:r>
              <a:rPr lang="zh-TW" altLang="en-US" dirty="0" smtClean="0"/>
              <a:t>。</a:t>
            </a:r>
            <a:endParaRPr lang="zh-TW" altLang="en-US" dirty="0"/>
          </a:p>
        </p:txBody>
      </p:sp>
      <p:sp>
        <p:nvSpPr>
          <p:cNvPr id="4" name="內容版面配置區 2"/>
          <p:cNvSpPr txBox="1">
            <a:spLocks/>
          </p:cNvSpPr>
          <p:nvPr/>
        </p:nvSpPr>
        <p:spPr>
          <a:xfrm>
            <a:off x="2555776" y="1757847"/>
            <a:ext cx="5544616" cy="525871"/>
          </a:xfrm>
          <a:prstGeom prst="rect">
            <a:avLst/>
          </a:prstGeom>
        </p:spPr>
        <p:txBody>
          <a:bodyPr vert="horz" lIns="91440" tIns="45720" rIns="91440" bIns="45720" rtlCol="0">
            <a:normAutofit/>
          </a:bodyPr>
          <a:lstStyle>
            <a:lvl1pPr marL="0" indent="0" algn="l" defTabSz="914400" rtl="0" eaLnBrk="1" latinLnBrk="0" hangingPunct="1">
              <a:spcBef>
                <a:spcPct val="20000"/>
              </a:spcBef>
              <a:buFontTx/>
              <a:buNone/>
              <a:defRPr sz="2800" kern="1200" spc="120" baseline="0">
                <a:solidFill>
                  <a:schemeClr val="tx1"/>
                </a:solidFill>
                <a:latin typeface="微軟正黑體" panose="020B0604030504040204" pitchFamily="34" charset="-120"/>
                <a:ea typeface="微軟正黑體" panose="020B0604030504040204" pitchFamily="34" charset="-120"/>
                <a:cs typeface="+mn-cs"/>
              </a:defRPr>
            </a:lvl1pPr>
            <a:lvl2pPr marL="4572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2pPr>
            <a:lvl3pPr marL="9144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3pPr>
            <a:lvl4pPr marL="13716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4pPr>
            <a:lvl5pPr marL="1828800" indent="0" algn="l" defTabSz="914400" rtl="0" eaLnBrk="1" latinLnBrk="0" hangingPunct="1">
              <a:spcBef>
                <a:spcPct val="20000"/>
              </a:spcBef>
              <a:buFontTx/>
              <a:buNone/>
              <a:defRPr sz="2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TW" altLang="en-US" dirty="0">
                <a:solidFill>
                  <a:srgbClr val="256EFF"/>
                </a:solidFill>
              </a:rPr>
              <a:t>我們</a:t>
            </a:r>
          </a:p>
        </p:txBody>
      </p:sp>
    </p:spTree>
    <p:extLst>
      <p:ext uri="{BB962C8B-B14F-4D97-AF65-F5344CB8AC3E}">
        <p14:creationId xmlns:p14="http://schemas.microsoft.com/office/powerpoint/2010/main" val="3917502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sz="quarter" idx="12"/>
          </p:nvPr>
        </p:nvSpPr>
        <p:spPr/>
        <p:txBody>
          <a:bodyPr/>
          <a:lstStyle/>
          <a:p>
            <a:endParaRPr lang="zh-TW" altLang="en-US"/>
          </a:p>
        </p:txBody>
      </p:sp>
      <p:sp>
        <p:nvSpPr>
          <p:cNvPr id="3" name="文字版面配置區 2"/>
          <p:cNvSpPr>
            <a:spLocks noGrp="1"/>
          </p:cNvSpPr>
          <p:nvPr>
            <p:ph type="body" sz="quarter" idx="14"/>
          </p:nvPr>
        </p:nvSpPr>
        <p:spPr/>
        <p:txBody>
          <a:bodyPr/>
          <a:lstStyle/>
          <a:p>
            <a:r>
              <a:rPr lang="zh-TW" altLang="en-US" dirty="0" smtClean="0"/>
              <a:t>我們</a:t>
            </a:r>
            <a:endParaRPr lang="zh-TW" altLang="en-US" dirty="0"/>
          </a:p>
        </p:txBody>
      </p:sp>
      <p:sp>
        <p:nvSpPr>
          <p:cNvPr id="4" name="文字版面配置區 3"/>
          <p:cNvSpPr>
            <a:spLocks noGrp="1"/>
          </p:cNvSpPr>
          <p:nvPr>
            <p:ph type="body" sz="quarter" idx="10"/>
          </p:nvPr>
        </p:nvSpPr>
        <p:spPr/>
        <p:txBody>
          <a:bodyPr/>
          <a:lstStyle/>
          <a:p>
            <a:r>
              <a:rPr lang="en-US" altLang="zh-TW" dirty="0"/>
              <a:t>p.122</a:t>
            </a:r>
            <a:r>
              <a:rPr lang="zh-TW" altLang="en-US" dirty="0"/>
              <a:t>　貳、社會中的不平等</a:t>
            </a:r>
            <a:r>
              <a:rPr lang="en-US" altLang="zh-TW" dirty="0"/>
              <a:t>—</a:t>
            </a:r>
            <a:r>
              <a:rPr lang="zh-TW" altLang="en-US" dirty="0"/>
              <a:t>身障</a:t>
            </a:r>
            <a:r>
              <a:rPr lang="zh-TW" altLang="en-US" dirty="0" smtClean="0"/>
              <a:t>者</a:t>
            </a:r>
            <a:endParaRPr lang="zh-TW" altLang="en-US" dirty="0"/>
          </a:p>
        </p:txBody>
      </p:sp>
      <p:sp>
        <p:nvSpPr>
          <p:cNvPr id="10" name="矩形 9">
            <a:hlinkClick r:id="rId2" action="ppaction://hlinkfile"/>
          </p:cNvPr>
          <p:cNvSpPr/>
          <p:nvPr/>
        </p:nvSpPr>
        <p:spPr>
          <a:xfrm>
            <a:off x="612000" y="1839600"/>
            <a:ext cx="7632408" cy="2849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11" name="群組 10"/>
          <p:cNvGrpSpPr/>
          <p:nvPr/>
        </p:nvGrpSpPr>
        <p:grpSpPr>
          <a:xfrm>
            <a:off x="3968999" y="2643758"/>
            <a:ext cx="917970" cy="865803"/>
            <a:chOff x="6948264" y="2787774"/>
            <a:chExt cx="648072" cy="648072"/>
          </a:xfrm>
        </p:grpSpPr>
        <p:sp>
          <p:nvSpPr>
            <p:cNvPr id="12" name="橢圓 11">
              <a:hlinkClick r:id="rId2" action="ppaction://hlinkfile"/>
            </p:cNvPr>
            <p:cNvSpPr/>
            <p:nvPr/>
          </p:nvSpPr>
          <p:spPr>
            <a:xfrm>
              <a:off x="6948264" y="2787774"/>
              <a:ext cx="648072" cy="6480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3" name="等腰三角形 12">
              <a:hlinkClick r:id="rId2" action="ppaction://hlinkfile"/>
            </p:cNvPr>
            <p:cNvSpPr/>
            <p:nvPr/>
          </p:nvSpPr>
          <p:spPr>
            <a:xfrm rot="5400000">
              <a:off x="7128144" y="2931790"/>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14" name="文字方塊 13"/>
          <p:cNvSpPr txBox="1"/>
          <p:nvPr/>
        </p:nvSpPr>
        <p:spPr>
          <a:xfrm>
            <a:off x="868386" y="4227934"/>
            <a:ext cx="7159998" cy="461665"/>
          </a:xfrm>
          <a:prstGeom prst="rect">
            <a:avLst/>
          </a:prstGeom>
          <a:noFill/>
        </p:spPr>
        <p:txBody>
          <a:bodyPr wrap="square" rtlCol="0">
            <a:spAutoFit/>
          </a:bodyPr>
          <a:lstStyle/>
          <a:p>
            <a:pPr lvl="0">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＃影片名稱</a:t>
            </a:r>
            <a:r>
              <a:rPr lang="zh-TW" altLang="en-US" sz="1200" dirty="0">
                <a:solidFill>
                  <a:prstClr val="white"/>
                </a:solidFill>
                <a:latin typeface="微軟正黑體" panose="020B0604030504040204" pitchFamily="34" charset="-120"/>
                <a:ea typeface="微軟正黑體" panose="020B0604030504040204" pitchFamily="34" charset="-120"/>
              </a:rPr>
              <a:t>：身心障礙者就業紀錄片</a:t>
            </a:r>
            <a:r>
              <a:rPr lang="en-US" altLang="zh-TW" sz="1200" dirty="0">
                <a:solidFill>
                  <a:prstClr val="white"/>
                </a:solidFill>
                <a:latin typeface="微軟正黑體" panose="020B0604030504040204" pitchFamily="34" charset="-120"/>
                <a:ea typeface="微軟正黑體" panose="020B0604030504040204" pitchFamily="34" charset="-120"/>
              </a:rPr>
              <a:t>【</a:t>
            </a:r>
            <a:r>
              <a:rPr lang="zh-TW" altLang="en-US" sz="1200" dirty="0">
                <a:solidFill>
                  <a:prstClr val="white"/>
                </a:solidFill>
                <a:latin typeface="微軟正黑體" panose="020B0604030504040204" pitchFamily="34" charset="-120"/>
                <a:ea typeface="微軟正黑體" panose="020B0604030504040204" pitchFamily="34" charset="-120"/>
              </a:rPr>
              <a:t>我們</a:t>
            </a:r>
            <a:r>
              <a:rPr lang="en-US" altLang="zh-TW" sz="1200" dirty="0">
                <a:solidFill>
                  <a:prstClr val="white"/>
                </a:solidFill>
                <a:latin typeface="微軟正黑體" panose="020B0604030504040204" pitchFamily="34" charset="-120"/>
                <a:ea typeface="微軟正黑體" panose="020B0604030504040204" pitchFamily="34" charset="-120"/>
              </a:rPr>
              <a:t>】 (</a:t>
            </a:r>
            <a:r>
              <a:rPr kumimoji="0" lang="en-US" altLang="zh-TW"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04:29)</a:t>
            </a:r>
            <a:endPar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lvl="0">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＃影片來源</a:t>
            </a:r>
            <a:r>
              <a:rPr lang="zh-TW" altLang="en-US" sz="1200" dirty="0">
                <a:solidFill>
                  <a:prstClr val="white"/>
                </a:solidFill>
                <a:latin typeface="微軟正黑體" panose="020B0604030504040204" pitchFamily="34" charset="-120"/>
                <a:ea typeface="微軟正黑體" panose="020B0604030504040204" pitchFamily="34" charset="-120"/>
              </a:rPr>
              <a:t>：勞動部勞動力發展署</a:t>
            </a:r>
            <a:endPar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3018317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hlinkClick r:id="rId2" action="ppaction://hlinkfile"/>
          </p:cNvPr>
          <p:cNvSpPr/>
          <p:nvPr/>
        </p:nvSpPr>
        <p:spPr>
          <a:xfrm>
            <a:off x="612000" y="1839600"/>
            <a:ext cx="7632408" cy="2849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 name="文字版面配置區 2"/>
          <p:cNvSpPr>
            <a:spLocks noGrp="1"/>
          </p:cNvSpPr>
          <p:nvPr>
            <p:ph type="body" sz="quarter" idx="14"/>
          </p:nvPr>
        </p:nvSpPr>
        <p:spPr>
          <a:xfrm>
            <a:off x="3635896" y="971309"/>
            <a:ext cx="4176464" cy="647774"/>
          </a:xfrm>
        </p:spPr>
        <p:txBody>
          <a:bodyPr/>
          <a:lstStyle/>
          <a:p>
            <a:r>
              <a:rPr lang="zh-TW" altLang="en-US" sz="2800" dirty="0"/>
              <a:t>身障童遭歧視，你會</a:t>
            </a:r>
            <a:r>
              <a:rPr lang="zh-TW" altLang="en-US" sz="2800" dirty="0" smtClean="0"/>
              <a:t>伸出援手</a:t>
            </a:r>
            <a:r>
              <a:rPr lang="zh-TW" altLang="en-US" sz="2800" dirty="0"/>
              <a:t>嗎？</a:t>
            </a:r>
          </a:p>
        </p:txBody>
      </p:sp>
      <p:sp>
        <p:nvSpPr>
          <p:cNvPr id="4" name="文字版面配置區 3"/>
          <p:cNvSpPr>
            <a:spLocks noGrp="1"/>
          </p:cNvSpPr>
          <p:nvPr>
            <p:ph type="body" sz="quarter" idx="10"/>
          </p:nvPr>
        </p:nvSpPr>
        <p:spPr/>
        <p:txBody>
          <a:bodyPr/>
          <a:lstStyle/>
          <a:p>
            <a:r>
              <a:rPr lang="en-US" altLang="zh-TW" dirty="0"/>
              <a:t>p.122</a:t>
            </a:r>
            <a:r>
              <a:rPr lang="zh-TW" altLang="en-US" dirty="0"/>
              <a:t>　貳、社會中的不平等</a:t>
            </a:r>
            <a:r>
              <a:rPr lang="en-US" altLang="zh-TW" dirty="0"/>
              <a:t>—</a:t>
            </a:r>
            <a:r>
              <a:rPr lang="zh-TW" altLang="en-US" dirty="0"/>
              <a:t>身障</a:t>
            </a:r>
            <a:r>
              <a:rPr lang="zh-TW" altLang="en-US" dirty="0" smtClean="0"/>
              <a:t>者</a:t>
            </a:r>
            <a:endParaRPr lang="zh-TW" altLang="en-US" dirty="0"/>
          </a:p>
        </p:txBody>
      </p:sp>
      <p:grpSp>
        <p:nvGrpSpPr>
          <p:cNvPr id="11" name="群組 10"/>
          <p:cNvGrpSpPr/>
          <p:nvPr/>
        </p:nvGrpSpPr>
        <p:grpSpPr>
          <a:xfrm>
            <a:off x="3968999" y="2643758"/>
            <a:ext cx="917970" cy="865803"/>
            <a:chOff x="6948264" y="2787774"/>
            <a:chExt cx="648072" cy="648072"/>
          </a:xfrm>
        </p:grpSpPr>
        <p:sp>
          <p:nvSpPr>
            <p:cNvPr id="12" name="橢圓 11">
              <a:hlinkClick r:id="rId2" action="ppaction://hlinkfile"/>
            </p:cNvPr>
            <p:cNvSpPr/>
            <p:nvPr/>
          </p:nvSpPr>
          <p:spPr>
            <a:xfrm>
              <a:off x="6948264" y="2787774"/>
              <a:ext cx="648072" cy="6480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3" name="等腰三角形 12">
              <a:hlinkClick r:id="rId2" action="ppaction://hlinkfile"/>
            </p:cNvPr>
            <p:cNvSpPr/>
            <p:nvPr/>
          </p:nvSpPr>
          <p:spPr>
            <a:xfrm rot="5400000">
              <a:off x="7128144" y="2931790"/>
              <a:ext cx="360040" cy="36004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14" name="文字方塊 13"/>
          <p:cNvSpPr txBox="1"/>
          <p:nvPr/>
        </p:nvSpPr>
        <p:spPr>
          <a:xfrm>
            <a:off x="868386" y="4227934"/>
            <a:ext cx="7159998" cy="461665"/>
          </a:xfrm>
          <a:prstGeom prst="rect">
            <a:avLst/>
          </a:prstGeom>
          <a:noFill/>
        </p:spPr>
        <p:txBody>
          <a:bodyPr wrap="square" rtlCol="0">
            <a:spAutoFit/>
          </a:bodyPr>
          <a:lstStyle/>
          <a:p>
            <a:pPr lvl="0">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＃影片名稱</a:t>
            </a:r>
            <a:r>
              <a:rPr lang="zh-TW" altLang="en-US" sz="1200" dirty="0" smtClean="0">
                <a:solidFill>
                  <a:prstClr val="white"/>
                </a:solidFill>
                <a:latin typeface="微軟正黑體" panose="020B0604030504040204" pitchFamily="34" charset="-120"/>
                <a:ea typeface="微軟正黑體" panose="020B0604030504040204" pitchFamily="34" charset="-120"/>
              </a:rPr>
              <a:t>：</a:t>
            </a:r>
            <a:r>
              <a:rPr lang="en-US" altLang="zh-TW" sz="1200" dirty="0">
                <a:solidFill>
                  <a:prstClr val="white"/>
                </a:solidFill>
                <a:latin typeface="微軟正黑體" panose="020B0604030504040204" pitchFamily="34" charset="-120"/>
                <a:ea typeface="微軟正黑體" panose="020B0604030504040204" pitchFamily="34" charset="-120"/>
              </a:rPr>
              <a:t>【</a:t>
            </a:r>
            <a:r>
              <a:rPr lang="zh-TW" altLang="en-US" sz="1200" dirty="0">
                <a:solidFill>
                  <a:prstClr val="white"/>
                </a:solidFill>
                <a:latin typeface="微軟正黑體" panose="020B0604030504040204" pitchFamily="34" charset="-120"/>
                <a:ea typeface="微軟正黑體" panose="020B0604030504040204" pitchFamily="34" charset="-120"/>
              </a:rPr>
              <a:t>慢飛天使 完整版街頭實測影片</a:t>
            </a:r>
            <a:r>
              <a:rPr lang="en-US" altLang="zh-TW" sz="1200" dirty="0">
                <a:solidFill>
                  <a:prstClr val="white"/>
                </a:solidFill>
                <a:latin typeface="微軟正黑體" panose="020B0604030504040204" pitchFamily="34" charset="-120"/>
                <a:ea typeface="微軟正黑體" panose="020B0604030504040204" pitchFamily="34" charset="-120"/>
              </a:rPr>
              <a:t>】</a:t>
            </a:r>
            <a:r>
              <a:rPr lang="zh-TW" altLang="en-US" sz="1200" dirty="0">
                <a:solidFill>
                  <a:prstClr val="white"/>
                </a:solidFill>
                <a:latin typeface="微軟正黑體" panose="020B0604030504040204" pitchFamily="34" charset="-120"/>
                <a:ea typeface="微軟正黑體" panose="020B0604030504040204" pitchFamily="34" charset="-120"/>
              </a:rPr>
              <a:t>身障童遭歧視，你會伸出援手嗎？ </a:t>
            </a:r>
            <a:r>
              <a:rPr lang="en-US" altLang="zh-TW" sz="1200" dirty="0" smtClean="0">
                <a:solidFill>
                  <a:prstClr val="white"/>
                </a:solidFill>
                <a:latin typeface="微軟正黑體" panose="020B0604030504040204" pitchFamily="34" charset="-120"/>
                <a:ea typeface="微軟正黑體" panose="020B0604030504040204" pitchFamily="34" charset="-120"/>
              </a:rPr>
              <a:t>(</a:t>
            </a:r>
            <a:r>
              <a:rPr kumimoji="0" lang="en-US" altLang="zh-TW"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0</a:t>
            </a:r>
            <a:r>
              <a:rPr lang="en-US" altLang="zh-TW" sz="1200" dirty="0" smtClean="0">
                <a:solidFill>
                  <a:prstClr val="white"/>
                </a:solidFill>
                <a:latin typeface="微軟正黑體" panose="020B0604030504040204" pitchFamily="34" charset="-120"/>
                <a:ea typeface="微軟正黑體" panose="020B0604030504040204" pitchFamily="34" charset="-120"/>
              </a:rPr>
              <a:t>5</a:t>
            </a:r>
            <a:r>
              <a:rPr kumimoji="0" lang="en-US" altLang="zh-TW" sz="1200" b="0"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:08)</a:t>
            </a:r>
            <a:endParaRPr kumimoji="0" lang="en-US" altLang="zh-TW"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lvl="0">
              <a:defRPr/>
            </a:pPr>
            <a:r>
              <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＃影片來源</a:t>
            </a:r>
            <a:r>
              <a:rPr lang="zh-TW" altLang="en-US" sz="1200" dirty="0">
                <a:solidFill>
                  <a:prstClr val="white"/>
                </a:solidFill>
                <a:latin typeface="微軟正黑體" panose="020B0604030504040204" pitchFamily="34" charset="-120"/>
                <a:ea typeface="微軟正黑體" panose="020B0604030504040204" pitchFamily="34" charset="-120"/>
              </a:rPr>
              <a:t>：伊甸基金會</a:t>
            </a:r>
            <a:endParaRPr kumimoji="0" lang="zh-TW" altLang="en-US" sz="12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4567458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a:xfrm>
            <a:off x="612000" y="1839600"/>
            <a:ext cx="7704416" cy="647700"/>
          </a:xfrm>
        </p:spPr>
        <p:txBody>
          <a:bodyPr/>
          <a:lstStyle/>
          <a:p>
            <a:pPr algn="just"/>
            <a:r>
              <a:rPr lang="zh-TW" altLang="en-US" dirty="0"/>
              <a:t>不論是原住民、新住民、國際移工等等不同族群的人，大家一起生活在臺灣這塊土地，都是一起要讓臺灣更好，臺灣就像是一棵大樹，我們在大樹上生活著。</a:t>
            </a:r>
          </a:p>
        </p:txBody>
      </p:sp>
      <p:sp>
        <p:nvSpPr>
          <p:cNvPr id="3" name="文字版面配置區 2"/>
          <p:cNvSpPr>
            <a:spLocks noGrp="1"/>
          </p:cNvSpPr>
          <p:nvPr>
            <p:ph type="body" sz="quarter" idx="14"/>
          </p:nvPr>
        </p:nvSpPr>
        <p:spPr>
          <a:xfrm>
            <a:off x="2843808" y="1203598"/>
            <a:ext cx="4968552" cy="647774"/>
          </a:xfrm>
        </p:spPr>
        <p:txBody>
          <a:bodyPr/>
          <a:lstStyle/>
          <a:p>
            <a:r>
              <a:rPr lang="zh-TW" altLang="en-US" sz="2800" dirty="0"/>
              <a:t>晴空</a:t>
            </a:r>
            <a:r>
              <a:rPr lang="zh-TW" altLang="en-US" sz="2800" dirty="0" smtClean="0"/>
              <a:t>樹</a:t>
            </a:r>
            <a:r>
              <a:rPr lang="en-US" altLang="zh-TW" sz="2800" dirty="0" smtClean="0"/>
              <a:t>—</a:t>
            </a:r>
            <a:r>
              <a:rPr lang="zh-TW" altLang="en-US" sz="2800" dirty="0" smtClean="0"/>
              <a:t>友善</a:t>
            </a:r>
            <a:r>
              <a:rPr lang="zh-TW" altLang="en-US" sz="2800" dirty="0"/>
              <a:t>臺灣讓臺灣更好</a:t>
            </a:r>
          </a:p>
          <a:p>
            <a:endParaRPr lang="zh-TW" altLang="en-US" sz="2800" dirty="0"/>
          </a:p>
        </p:txBody>
      </p:sp>
      <p:sp>
        <p:nvSpPr>
          <p:cNvPr id="4" name="文字版面配置區 3"/>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Tree>
    <p:extLst>
      <p:ext uri="{BB962C8B-B14F-4D97-AF65-F5344CB8AC3E}">
        <p14:creationId xmlns:p14="http://schemas.microsoft.com/office/powerpoint/2010/main" val="39113103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a:xfrm>
            <a:off x="612000" y="1839600"/>
            <a:ext cx="4824096" cy="647700"/>
          </a:xfrm>
        </p:spPr>
        <p:txBody>
          <a:bodyPr/>
          <a:lstStyle/>
          <a:p>
            <a:pPr algn="just"/>
            <a:r>
              <a:rPr lang="zh-TW" altLang="en-US" dirty="0"/>
              <a:t>請你一起來想想，這個社會上還有什麼弱勢族群的議題還沒有被關注到的？</a:t>
            </a:r>
            <a:r>
              <a:rPr lang="zh-TW" altLang="en-US" b="1" dirty="0">
                <a:solidFill>
                  <a:srgbClr val="FF495C"/>
                </a:solidFill>
              </a:rPr>
              <a:t>請把這些弱勢族群畫在樹枝上，議題請寫在樹葉上</a:t>
            </a:r>
            <a:r>
              <a:rPr lang="zh-TW" altLang="en-US" dirty="0"/>
              <a:t>。</a:t>
            </a:r>
          </a:p>
        </p:txBody>
      </p:sp>
      <p:sp>
        <p:nvSpPr>
          <p:cNvPr id="4" name="文字版面配置區 3"/>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5" name="文字版面配置區 2"/>
          <p:cNvSpPr>
            <a:spLocks noGrp="1"/>
          </p:cNvSpPr>
          <p:nvPr>
            <p:ph type="body" sz="quarter" idx="14"/>
          </p:nvPr>
        </p:nvSpPr>
        <p:spPr>
          <a:xfrm>
            <a:off x="2843808" y="1203598"/>
            <a:ext cx="4896544" cy="647774"/>
          </a:xfrm>
        </p:spPr>
        <p:txBody>
          <a:bodyPr/>
          <a:lstStyle/>
          <a:p>
            <a:r>
              <a:rPr lang="zh-TW" altLang="en-US" sz="2800" dirty="0"/>
              <a:t>晴空</a:t>
            </a:r>
            <a:r>
              <a:rPr lang="zh-TW" altLang="en-US" sz="2800" dirty="0" smtClean="0"/>
              <a:t>樹</a:t>
            </a:r>
            <a:r>
              <a:rPr lang="en-US" altLang="zh-TW" sz="2800" dirty="0" smtClean="0"/>
              <a:t>—</a:t>
            </a:r>
            <a:r>
              <a:rPr lang="zh-TW" altLang="en-US" sz="2800" dirty="0" smtClean="0"/>
              <a:t>友善</a:t>
            </a:r>
            <a:r>
              <a:rPr lang="zh-TW" altLang="en-US" sz="2800" dirty="0"/>
              <a:t>臺灣讓臺灣更好</a:t>
            </a:r>
          </a:p>
          <a:p>
            <a:endParaRPr lang="zh-TW" altLang="en-US" sz="2800" dirty="0"/>
          </a:p>
        </p:txBody>
      </p:sp>
      <p:pic>
        <p:nvPicPr>
          <p:cNvPr id="3" name="圖片 2"/>
          <p:cNvPicPr>
            <a:picLocks noChangeAspect="1"/>
          </p:cNvPicPr>
          <p:nvPr/>
        </p:nvPicPr>
        <p:blipFill>
          <a:blip r:embed="rId2">
            <a:extLst>
              <a:ext uri="{BEBA8EAE-BF5A-486C-A8C5-ECC9F3942E4B}">
                <a14:imgProps xmlns:a14="http://schemas.microsoft.com/office/drawing/2010/main">
                  <a14:imgLayer r:embed="rId3">
                    <a14:imgEffect>
                      <a14:backgroundRemoval t="620" b="99133" l="1074" r="98792">
                        <a14:foregroundMark x1="8456" y1="48203" x2="48591" y2="31227"/>
                        <a14:foregroundMark x1="9664" y1="35068" x2="24295" y2="31351"/>
                        <a14:foregroundMark x1="9262" y1="35068" x2="11141" y2="35316"/>
                        <a14:foregroundMark x1="9128" y1="39901" x2="10336" y2="39901"/>
                        <a14:foregroundMark x1="10470" y1="40149" x2="8322" y2="40149"/>
                        <a14:foregroundMark x1="9664" y1="40644" x2="7651" y2="40149"/>
                        <a14:foregroundMark x1="16107" y1="58984" x2="18523" y2="60843"/>
                        <a14:foregroundMark x1="23087" y1="53036" x2="24966" y2="57869"/>
                        <a14:foregroundMark x1="27114" y1="58984" x2="28859" y2="59727"/>
                        <a14:foregroundMark x1="40537" y1="4957" x2="39329" y2="11400"/>
                        <a14:foregroundMark x1="32349" y1="26146" x2="33691" y2="28005"/>
                        <a14:foregroundMark x1="25101" y1="8055" x2="27248" y2="11400"/>
                        <a14:foregroundMark x1="32752" y1="6815" x2="33289" y2="9418"/>
                        <a14:foregroundMark x1="49128" y1="11648" x2="48993" y2="14126"/>
                        <a14:foregroundMark x1="53020" y1="16729" x2="53423" y2="20446"/>
                        <a14:foregroundMark x1="83221" y1="9789" x2="82819" y2="12515"/>
                        <a14:foregroundMark x1="85906" y1="16729" x2="85906" y2="19950"/>
                        <a14:foregroundMark x1="85101" y1="28377" x2="86443" y2="32094"/>
                        <a14:foregroundMark x1="76376" y1="30855" x2="77450" y2="32094"/>
                        <a14:foregroundMark x1="69664" y1="42875" x2="71409" y2="45973"/>
                        <a14:foregroundMark x1="62953" y1="46964" x2="64430" y2="50434"/>
                        <a14:foregroundMark x1="77584" y1="42131" x2="78658" y2="43990"/>
                        <a14:foregroundMark x1="89396" y1="51921" x2="90067" y2="53779"/>
                        <a14:foregroundMark x1="79195" y1="58240" x2="80671" y2="61586"/>
                        <a14:foregroundMark x1="81477" y1="25155" x2="91678" y2="23420"/>
                        <a14:foregroundMark x1="41745" y1="15613" x2="45503" y2="11029"/>
                        <a14:foregroundMark x1="29262" y1="32838" x2="27114" y2="26146"/>
                        <a14:foregroundMark x1="60403" y1="85750" x2="66443" y2="85626"/>
                        <a14:foregroundMark x1="58926" y1="86121" x2="65235" y2="99133"/>
                        <a14:foregroundMark x1="12617" y1="52540" x2="9664" y2="52169"/>
                        <a14:foregroundMark x1="11141" y1="52664" x2="9262" y2="51425"/>
                      </a14:backgroundRemoval>
                    </a14:imgEffect>
                  </a14:imgLayer>
                </a14:imgProps>
              </a:ext>
            </a:extLst>
          </a:blip>
          <a:stretch>
            <a:fillRect/>
          </a:stretch>
        </p:blipFill>
        <p:spPr>
          <a:xfrm>
            <a:off x="5443036" y="1839600"/>
            <a:ext cx="3024336" cy="3276027"/>
          </a:xfrm>
          <a:prstGeom prst="rect">
            <a:avLst/>
          </a:prstGeom>
        </p:spPr>
      </p:pic>
    </p:spTree>
    <p:extLst>
      <p:ext uri="{BB962C8B-B14F-4D97-AF65-F5344CB8AC3E}">
        <p14:creationId xmlns:p14="http://schemas.microsoft.com/office/powerpoint/2010/main" val="31155385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sz="quarter" idx="12"/>
          </p:nvPr>
        </p:nvSpPr>
        <p:spPr>
          <a:xfrm>
            <a:off x="612000" y="1839600"/>
            <a:ext cx="4831036" cy="647700"/>
          </a:xfrm>
        </p:spPr>
        <p:txBody>
          <a:bodyPr/>
          <a:lstStyle/>
          <a:p>
            <a:pPr algn="just"/>
            <a:r>
              <a:rPr lang="zh-TW" altLang="en-US" dirty="0"/>
              <a:t>請畫出類似圖上這棵樹，樹幹是</a:t>
            </a:r>
            <a:r>
              <a:rPr lang="zh-TW" altLang="en-US" dirty="0" smtClean="0"/>
              <a:t>臺灣</a:t>
            </a:r>
            <a:r>
              <a:rPr lang="zh-TW" altLang="en-US" dirty="0"/>
              <a:t>，樹枝是臺灣的弱勢族群，</a:t>
            </a:r>
            <a:r>
              <a:rPr lang="zh-TW" altLang="en-US" dirty="0" smtClean="0"/>
              <a:t>樹葉則</a:t>
            </a:r>
            <a:r>
              <a:rPr lang="zh-TW" altLang="en-US" dirty="0"/>
              <a:t>是弱勢族群相關的議題，例如</a:t>
            </a:r>
            <a:r>
              <a:rPr lang="zh-TW" altLang="en-US" dirty="0" smtClean="0"/>
              <a:t>：樹幹</a:t>
            </a:r>
            <a:r>
              <a:rPr lang="zh-TW" altLang="en-US" dirty="0"/>
              <a:t>→同性戀；樹葉→組成家庭。</a:t>
            </a:r>
          </a:p>
        </p:txBody>
      </p:sp>
      <p:sp>
        <p:nvSpPr>
          <p:cNvPr id="4" name="文字版面配置區 3"/>
          <p:cNvSpPr>
            <a:spLocks noGrp="1"/>
          </p:cNvSpPr>
          <p:nvPr>
            <p:ph type="body" sz="quarter" idx="10"/>
          </p:nvPr>
        </p:nvSpPr>
        <p:spPr/>
        <p:txBody>
          <a:bodyPr/>
          <a:lstStyle/>
          <a:p>
            <a:r>
              <a:rPr lang="en-US" altLang="zh-TW" dirty="0"/>
              <a:t>p.122</a:t>
            </a:r>
            <a:r>
              <a:rPr lang="zh-TW" altLang="en-US" dirty="0"/>
              <a:t>　貳、社會中的</a:t>
            </a:r>
            <a:r>
              <a:rPr lang="zh-TW" altLang="en-US" dirty="0" smtClean="0"/>
              <a:t>不平等</a:t>
            </a:r>
            <a:r>
              <a:rPr lang="en-US" altLang="zh-TW" dirty="0" smtClean="0"/>
              <a:t>—</a:t>
            </a:r>
            <a:r>
              <a:rPr lang="zh-TW" altLang="en-US" dirty="0" smtClean="0"/>
              <a:t>身</a:t>
            </a:r>
            <a:r>
              <a:rPr lang="zh-TW" altLang="en-US" dirty="0"/>
              <a:t>障者</a:t>
            </a:r>
          </a:p>
        </p:txBody>
      </p:sp>
      <p:sp>
        <p:nvSpPr>
          <p:cNvPr id="5" name="文字版面配置區 2"/>
          <p:cNvSpPr>
            <a:spLocks noGrp="1"/>
          </p:cNvSpPr>
          <p:nvPr>
            <p:ph type="body" sz="quarter" idx="14"/>
          </p:nvPr>
        </p:nvSpPr>
        <p:spPr>
          <a:xfrm>
            <a:off x="2843808" y="1203598"/>
            <a:ext cx="4896544" cy="647774"/>
          </a:xfrm>
        </p:spPr>
        <p:txBody>
          <a:bodyPr/>
          <a:lstStyle/>
          <a:p>
            <a:r>
              <a:rPr lang="zh-TW" altLang="en-US" sz="2800" dirty="0"/>
              <a:t>晴空</a:t>
            </a:r>
            <a:r>
              <a:rPr lang="zh-TW" altLang="en-US" sz="2800" dirty="0" smtClean="0"/>
              <a:t>樹</a:t>
            </a:r>
            <a:r>
              <a:rPr lang="en-US" altLang="zh-TW" sz="2800" dirty="0" smtClean="0"/>
              <a:t>—</a:t>
            </a:r>
            <a:r>
              <a:rPr lang="zh-TW" altLang="en-US" sz="2800" dirty="0" smtClean="0"/>
              <a:t>友善</a:t>
            </a:r>
            <a:r>
              <a:rPr lang="zh-TW" altLang="en-US" sz="2800" dirty="0"/>
              <a:t>臺灣讓臺灣更好</a:t>
            </a:r>
          </a:p>
          <a:p>
            <a:endParaRPr lang="zh-TW" altLang="en-US" sz="2800" dirty="0"/>
          </a:p>
        </p:txBody>
      </p:sp>
      <p:pic>
        <p:nvPicPr>
          <p:cNvPr id="3" name="圖片 2"/>
          <p:cNvPicPr>
            <a:picLocks noChangeAspect="1"/>
          </p:cNvPicPr>
          <p:nvPr/>
        </p:nvPicPr>
        <p:blipFill>
          <a:blip r:embed="rId2">
            <a:extLst>
              <a:ext uri="{BEBA8EAE-BF5A-486C-A8C5-ECC9F3942E4B}">
                <a14:imgProps xmlns:a14="http://schemas.microsoft.com/office/drawing/2010/main">
                  <a14:imgLayer r:embed="rId3">
                    <a14:imgEffect>
                      <a14:backgroundRemoval t="620" b="99133" l="1074" r="98792">
                        <a14:foregroundMark x1="8456" y1="48203" x2="48591" y2="31227"/>
                        <a14:foregroundMark x1="9664" y1="35068" x2="24295" y2="31351"/>
                        <a14:foregroundMark x1="9262" y1="35068" x2="11141" y2="35316"/>
                        <a14:foregroundMark x1="9128" y1="39901" x2="10336" y2="39901"/>
                        <a14:foregroundMark x1="10470" y1="40149" x2="8322" y2="40149"/>
                        <a14:foregroundMark x1="9664" y1="40644" x2="7651" y2="40149"/>
                        <a14:foregroundMark x1="16107" y1="58984" x2="18523" y2="60843"/>
                        <a14:foregroundMark x1="23087" y1="53036" x2="24966" y2="57869"/>
                        <a14:foregroundMark x1="27114" y1="58984" x2="28859" y2="59727"/>
                        <a14:foregroundMark x1="40537" y1="4957" x2="39329" y2="11400"/>
                        <a14:foregroundMark x1="32349" y1="26146" x2="33691" y2="28005"/>
                        <a14:foregroundMark x1="25101" y1="8055" x2="27248" y2="11400"/>
                        <a14:foregroundMark x1="32752" y1="6815" x2="33289" y2="9418"/>
                        <a14:foregroundMark x1="49128" y1="11648" x2="48993" y2="14126"/>
                        <a14:foregroundMark x1="53020" y1="16729" x2="53423" y2="20446"/>
                        <a14:foregroundMark x1="83221" y1="9789" x2="82819" y2="12515"/>
                        <a14:foregroundMark x1="85906" y1="16729" x2="85906" y2="19950"/>
                        <a14:foregroundMark x1="85101" y1="28377" x2="86443" y2="32094"/>
                        <a14:foregroundMark x1="76376" y1="30855" x2="77450" y2="32094"/>
                        <a14:foregroundMark x1="69664" y1="42875" x2="71409" y2="45973"/>
                        <a14:foregroundMark x1="62953" y1="46964" x2="64430" y2="50434"/>
                        <a14:foregroundMark x1="77584" y1="42131" x2="78658" y2="43990"/>
                        <a14:foregroundMark x1="89396" y1="51921" x2="90067" y2="53779"/>
                        <a14:foregroundMark x1="79195" y1="58240" x2="80671" y2="61586"/>
                        <a14:foregroundMark x1="81477" y1="25155" x2="91678" y2="23420"/>
                        <a14:foregroundMark x1="41745" y1="15613" x2="45503" y2="11029"/>
                        <a14:foregroundMark x1="29262" y1="32838" x2="27114" y2="26146"/>
                        <a14:foregroundMark x1="60403" y1="85750" x2="66443" y2="85626"/>
                        <a14:foregroundMark x1="58926" y1="86121" x2="65235" y2="99133"/>
                        <a14:foregroundMark x1="12617" y1="52540" x2="9664" y2="52169"/>
                        <a14:foregroundMark x1="11141" y1="52664" x2="9262" y2="51425"/>
                      </a14:backgroundRemoval>
                    </a14:imgEffect>
                  </a14:imgLayer>
                </a14:imgProps>
              </a:ext>
            </a:extLst>
          </a:blip>
          <a:stretch>
            <a:fillRect/>
          </a:stretch>
        </p:blipFill>
        <p:spPr>
          <a:xfrm>
            <a:off x="5443036" y="1839600"/>
            <a:ext cx="3024336" cy="3276027"/>
          </a:xfrm>
          <a:prstGeom prst="rect">
            <a:avLst/>
          </a:prstGeom>
        </p:spPr>
      </p:pic>
    </p:spTree>
    <p:extLst>
      <p:ext uri="{BB962C8B-B14F-4D97-AF65-F5344CB8AC3E}">
        <p14:creationId xmlns:p14="http://schemas.microsoft.com/office/powerpoint/2010/main" val="27587000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圓角矩形圖說文字 1"/>
          <p:cNvSpPr/>
          <p:nvPr/>
        </p:nvSpPr>
        <p:spPr>
          <a:xfrm>
            <a:off x="1259632" y="627534"/>
            <a:ext cx="7632848" cy="1152128"/>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zh-TW" altLang="en-US" sz="2600" dirty="0">
                <a:solidFill>
                  <a:schemeClr val="tx1"/>
                </a:solidFill>
                <a:latin typeface="微軟正黑體" panose="020B0604030504040204" pitchFamily="34" charset="-120"/>
                <a:ea typeface="微軟正黑體" panose="020B0604030504040204" pitchFamily="34" charset="-120"/>
              </a:rPr>
              <a:t>關於</a:t>
            </a:r>
            <a:r>
              <a:rPr lang="zh-TW" altLang="en-US" sz="2600" dirty="0" smtClean="0">
                <a:solidFill>
                  <a:schemeClr val="tx1"/>
                </a:solidFill>
                <a:latin typeface="微軟正黑體" panose="020B0604030504040204" pitchFamily="34" charset="-120"/>
                <a:ea typeface="微軟正黑體" panose="020B0604030504040204" pitchFamily="34" charset="-120"/>
              </a:rPr>
              <a:t>下列</a:t>
            </a:r>
            <a:r>
              <a:rPr lang="en-US" altLang="zh-TW" sz="2600" dirty="0" smtClean="0">
                <a:solidFill>
                  <a:schemeClr val="tx1"/>
                </a:solidFill>
                <a:latin typeface="微軟正黑體" panose="020B0604030504040204" pitchFamily="34" charset="-120"/>
                <a:ea typeface="微軟正黑體" panose="020B0604030504040204" pitchFamily="34" charset="-120"/>
              </a:rPr>
              <a:t>5</a:t>
            </a:r>
            <a:r>
              <a:rPr lang="zh-TW" altLang="en-US" sz="2600" dirty="0" smtClean="0">
                <a:solidFill>
                  <a:schemeClr val="tx1"/>
                </a:solidFill>
                <a:latin typeface="微軟正黑體" panose="020B0604030504040204" pitchFamily="34" charset="-120"/>
                <a:ea typeface="微軟正黑體" panose="020B0604030504040204" pitchFamily="34" charset="-120"/>
              </a:rPr>
              <a:t>位同學</a:t>
            </a:r>
            <a:r>
              <a:rPr lang="zh-TW" altLang="en-US" sz="2600" dirty="0">
                <a:solidFill>
                  <a:schemeClr val="tx1"/>
                </a:solidFill>
                <a:latin typeface="微軟正黑體" panose="020B0604030504040204" pitchFamily="34" charset="-120"/>
                <a:ea typeface="微軟正黑體" panose="020B0604030504040204" pitchFamily="34" charset="-120"/>
              </a:rPr>
              <a:t>對我國勞動法令的說法，哪些同學是正確的</a:t>
            </a:r>
            <a:r>
              <a:rPr lang="en-US" altLang="zh-TW" sz="2600" dirty="0">
                <a:solidFill>
                  <a:schemeClr val="tx1"/>
                </a:solidFill>
                <a:latin typeface="微軟正黑體" panose="020B0604030504040204" pitchFamily="34" charset="-120"/>
                <a:ea typeface="微軟正黑體" panose="020B0604030504040204" pitchFamily="34" charset="-120"/>
              </a:rPr>
              <a:t>?</a:t>
            </a:r>
          </a:p>
        </p:txBody>
      </p:sp>
      <p:grpSp>
        <p:nvGrpSpPr>
          <p:cNvPr id="3" name="群組 2"/>
          <p:cNvGrpSpPr/>
          <p:nvPr/>
        </p:nvGrpSpPr>
        <p:grpSpPr>
          <a:xfrm>
            <a:off x="269910" y="627534"/>
            <a:ext cx="648005" cy="648006"/>
            <a:chOff x="755576" y="1131590"/>
            <a:chExt cx="647998" cy="647998"/>
          </a:xfrm>
          <a:solidFill>
            <a:srgbClr val="FFFF00"/>
          </a:solidFill>
        </p:grpSpPr>
        <p:sp>
          <p:nvSpPr>
            <p:cNvPr id="4" name="橢圓 3"/>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5" name="圖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288788691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圓角矩形圖說文字 1"/>
          <p:cNvSpPr/>
          <p:nvPr/>
        </p:nvSpPr>
        <p:spPr>
          <a:xfrm>
            <a:off x="975804" y="627534"/>
            <a:ext cx="8118581" cy="2880320"/>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04000" indent="-612000" algn="just"/>
            <a:r>
              <a:rPr lang="en-US" altLang="zh-TW" sz="2400" dirty="0">
                <a:solidFill>
                  <a:schemeClr val="tx1"/>
                </a:solidFill>
                <a:latin typeface="微軟正黑體" panose="020B0604030504040204" pitchFamily="34" charset="-120"/>
                <a:ea typeface="微軟正黑體" panose="020B0604030504040204" pitchFamily="34" charset="-120"/>
              </a:rPr>
              <a:t>(</a:t>
            </a:r>
            <a:r>
              <a:rPr lang="zh-TW" altLang="en-US" sz="2400" dirty="0">
                <a:solidFill>
                  <a:schemeClr val="tx1"/>
                </a:solidFill>
                <a:latin typeface="微軟正黑體" panose="020B0604030504040204" pitchFamily="34" charset="-120"/>
                <a:ea typeface="微軟正黑體" panose="020B0604030504040204" pitchFamily="34" charset="-120"/>
              </a:rPr>
              <a:t>甲</a:t>
            </a:r>
            <a:r>
              <a:rPr lang="en-US" altLang="zh-TW" sz="2400" dirty="0" smtClean="0">
                <a:solidFill>
                  <a:schemeClr val="tx1"/>
                </a:solidFill>
                <a:latin typeface="微軟正黑體" panose="020B0604030504040204" pitchFamily="34" charset="-120"/>
                <a:ea typeface="微軟正黑體" panose="020B0604030504040204" pitchFamily="34" charset="-120"/>
              </a:rPr>
              <a:t>)</a:t>
            </a:r>
            <a:r>
              <a:rPr lang="zh-TW" altLang="en-US" sz="2400" dirty="0" smtClean="0">
                <a:solidFill>
                  <a:schemeClr val="tx1"/>
                </a:solidFill>
                <a:latin typeface="微軟正黑體" panose="020B0604030504040204" pitchFamily="34" charset="-120"/>
                <a:ea typeface="微軟正黑體" panose="020B0604030504040204" pitchFamily="34" charset="-120"/>
              </a:rPr>
              <a:t>大雄：依據</a:t>
            </a:r>
            <a:r>
              <a:rPr lang="zh-TW" altLang="en-US" sz="2400" dirty="0">
                <a:solidFill>
                  <a:schemeClr val="tx1"/>
                </a:solidFill>
                <a:latin typeface="微軟正黑體" panose="020B0604030504040204" pitchFamily="34" charset="-120"/>
                <a:ea typeface="微軟正黑體" panose="020B0604030504040204" pitchFamily="34" charset="-120"/>
              </a:rPr>
              <a:t>原住民族基本法的規定，原住民考試有</a:t>
            </a:r>
            <a:r>
              <a:rPr lang="zh-TW" altLang="en-US" sz="2400" dirty="0" smtClean="0">
                <a:solidFill>
                  <a:schemeClr val="tx1"/>
                </a:solidFill>
                <a:latin typeface="微軟正黑體" panose="020B0604030504040204" pitchFamily="34" charset="-120"/>
                <a:ea typeface="微軟正黑體" panose="020B0604030504040204" pitchFamily="34" charset="-120"/>
              </a:rPr>
              <a:t>加分</a:t>
            </a:r>
            <a:r>
              <a:rPr lang="zh-TW" altLang="en-US" sz="2400" dirty="0">
                <a:solidFill>
                  <a:schemeClr val="tx1"/>
                </a:solidFill>
                <a:latin typeface="微軟正黑體" panose="020B0604030504040204" pitchFamily="34" charset="-120"/>
                <a:ea typeface="微軟正黑體" panose="020B0604030504040204" pitchFamily="34" charset="-120"/>
              </a:rPr>
              <a:t>制度</a:t>
            </a:r>
          </a:p>
          <a:p>
            <a:pPr marL="504000" indent="-612000" algn="just"/>
            <a:r>
              <a:rPr lang="en-US" altLang="zh-TW" sz="2400" dirty="0">
                <a:solidFill>
                  <a:schemeClr val="tx1"/>
                </a:solidFill>
                <a:latin typeface="微軟正黑體" panose="020B0604030504040204" pitchFamily="34" charset="-120"/>
                <a:ea typeface="微軟正黑體" panose="020B0604030504040204" pitchFamily="34" charset="-120"/>
              </a:rPr>
              <a:t>(</a:t>
            </a:r>
            <a:r>
              <a:rPr lang="zh-TW" altLang="en-US" sz="2400" dirty="0">
                <a:solidFill>
                  <a:schemeClr val="tx1"/>
                </a:solidFill>
                <a:latin typeface="微軟正黑體" panose="020B0604030504040204" pitchFamily="34" charset="-120"/>
                <a:ea typeface="微軟正黑體" panose="020B0604030504040204" pitchFamily="34" charset="-120"/>
              </a:rPr>
              <a:t>乙</a:t>
            </a:r>
            <a:r>
              <a:rPr lang="en-US" altLang="zh-TW" sz="2400" dirty="0" smtClean="0">
                <a:solidFill>
                  <a:schemeClr val="tx1"/>
                </a:solidFill>
                <a:latin typeface="微軟正黑體" panose="020B0604030504040204" pitchFamily="34" charset="-120"/>
                <a:ea typeface="微軟正黑體" panose="020B0604030504040204" pitchFamily="34" charset="-120"/>
              </a:rPr>
              <a:t>)</a:t>
            </a:r>
            <a:r>
              <a:rPr lang="zh-TW" altLang="en-US" sz="2400" dirty="0" smtClean="0">
                <a:solidFill>
                  <a:schemeClr val="tx1"/>
                </a:solidFill>
                <a:latin typeface="微軟正黑體" panose="020B0604030504040204" pitchFamily="34" charset="-120"/>
                <a:ea typeface="微軟正黑體" panose="020B0604030504040204" pitchFamily="34" charset="-120"/>
              </a:rPr>
              <a:t>靜香：</a:t>
            </a:r>
            <a:r>
              <a:rPr lang="zh-TW" altLang="en-US" sz="2400" dirty="0">
                <a:solidFill>
                  <a:schemeClr val="tx1"/>
                </a:solidFill>
                <a:latin typeface="微軟正黑體" panose="020B0604030504040204" pitchFamily="34" charset="-120"/>
                <a:ea typeface="微軟正黑體" panose="020B0604030504040204" pitchFamily="34" charset="-120"/>
              </a:rPr>
              <a:t>若雇主有性別歧視，可依性別工作平等法開罰</a:t>
            </a:r>
          </a:p>
          <a:p>
            <a:pPr marL="504000" indent="-612000" algn="just"/>
            <a:r>
              <a:rPr lang="en-US" altLang="zh-TW" sz="2400" dirty="0">
                <a:solidFill>
                  <a:schemeClr val="tx1"/>
                </a:solidFill>
                <a:latin typeface="微軟正黑體" panose="020B0604030504040204" pitchFamily="34" charset="-120"/>
                <a:ea typeface="微軟正黑體" panose="020B0604030504040204" pitchFamily="34" charset="-120"/>
              </a:rPr>
              <a:t>(</a:t>
            </a:r>
            <a:r>
              <a:rPr lang="zh-TW" altLang="en-US" sz="2400" dirty="0">
                <a:solidFill>
                  <a:schemeClr val="tx1"/>
                </a:solidFill>
                <a:latin typeface="微軟正黑體" panose="020B0604030504040204" pitchFamily="34" charset="-120"/>
                <a:ea typeface="微軟正黑體" panose="020B0604030504040204" pitchFamily="34" charset="-120"/>
              </a:rPr>
              <a:t>丙</a:t>
            </a:r>
            <a:r>
              <a:rPr lang="en-US" altLang="zh-TW" sz="2400" dirty="0" smtClean="0">
                <a:solidFill>
                  <a:schemeClr val="tx1"/>
                </a:solidFill>
                <a:latin typeface="微軟正黑體" panose="020B0604030504040204" pitchFamily="34" charset="-120"/>
                <a:ea typeface="微軟正黑體" panose="020B0604030504040204" pitchFamily="34" charset="-120"/>
              </a:rPr>
              <a:t>)</a:t>
            </a:r>
            <a:r>
              <a:rPr lang="zh-TW" altLang="en-US" sz="2400" dirty="0" smtClean="0">
                <a:solidFill>
                  <a:schemeClr val="tx1"/>
                </a:solidFill>
                <a:latin typeface="微軟正黑體" panose="020B0604030504040204" pitchFamily="34" charset="-120"/>
                <a:ea typeface="微軟正黑體" panose="020B0604030504040204" pitchFamily="34" charset="-120"/>
              </a:rPr>
              <a:t>小夫：</a:t>
            </a:r>
            <a:r>
              <a:rPr lang="zh-TW" altLang="en-US" sz="2400" dirty="0">
                <a:solidFill>
                  <a:schemeClr val="tx1"/>
                </a:solidFill>
                <a:latin typeface="微軟正黑體" panose="020B0604030504040204" pitchFamily="34" charset="-120"/>
                <a:ea typeface="微軟正黑體" panose="020B0604030504040204" pitchFamily="34" charset="-120"/>
              </a:rPr>
              <a:t>姓名條例的目的是讓原住民可恢復自己的姓名</a:t>
            </a:r>
          </a:p>
          <a:p>
            <a:pPr marL="504000" indent="-612000" algn="just"/>
            <a:r>
              <a:rPr lang="en-US" altLang="zh-TW" sz="2400" dirty="0">
                <a:solidFill>
                  <a:schemeClr val="tx1"/>
                </a:solidFill>
                <a:latin typeface="微軟正黑體" panose="020B0604030504040204" pitchFamily="34" charset="-120"/>
                <a:ea typeface="微軟正黑體" panose="020B0604030504040204" pitchFamily="34" charset="-120"/>
              </a:rPr>
              <a:t>(</a:t>
            </a:r>
            <a:r>
              <a:rPr lang="zh-TW" altLang="en-US" sz="2400" dirty="0">
                <a:solidFill>
                  <a:schemeClr val="tx1"/>
                </a:solidFill>
                <a:latin typeface="微軟正黑體" panose="020B0604030504040204" pitchFamily="34" charset="-120"/>
                <a:ea typeface="微軟正黑體" panose="020B0604030504040204" pitchFamily="34" charset="-120"/>
              </a:rPr>
              <a:t>丁</a:t>
            </a:r>
            <a:r>
              <a:rPr lang="en-US" altLang="zh-TW" sz="2400" dirty="0" smtClean="0">
                <a:solidFill>
                  <a:schemeClr val="tx1"/>
                </a:solidFill>
                <a:latin typeface="微軟正黑體" panose="020B0604030504040204" pitchFamily="34" charset="-120"/>
                <a:ea typeface="微軟正黑體" panose="020B0604030504040204" pitchFamily="34" charset="-120"/>
              </a:rPr>
              <a:t>)</a:t>
            </a:r>
            <a:r>
              <a:rPr lang="zh-TW" altLang="en-US" sz="2400" dirty="0" smtClean="0">
                <a:solidFill>
                  <a:schemeClr val="tx1"/>
                </a:solidFill>
                <a:latin typeface="微軟正黑體" panose="020B0604030504040204" pitchFamily="34" charset="-120"/>
                <a:ea typeface="微軟正黑體" panose="020B0604030504040204" pitchFamily="34" charset="-120"/>
              </a:rPr>
              <a:t>胖虎：</a:t>
            </a:r>
            <a:r>
              <a:rPr lang="zh-TW" altLang="en-US" sz="2400" dirty="0">
                <a:solidFill>
                  <a:schemeClr val="tx1"/>
                </a:solidFill>
                <a:latin typeface="微軟正黑體" panose="020B0604030504040204" pitchFamily="34" charset="-120"/>
                <a:ea typeface="微軟正黑體" panose="020B0604030504040204" pitchFamily="34" charset="-120"/>
              </a:rPr>
              <a:t>就業服務法若老闆扣留員工證件，可能觸法</a:t>
            </a:r>
          </a:p>
          <a:p>
            <a:pPr marL="504000" indent="-612000" algn="just"/>
            <a:r>
              <a:rPr lang="en-US" altLang="zh-TW" sz="2400" dirty="0">
                <a:solidFill>
                  <a:schemeClr val="tx1"/>
                </a:solidFill>
                <a:latin typeface="微軟正黑體" panose="020B0604030504040204" pitchFamily="34" charset="-120"/>
                <a:ea typeface="微軟正黑體" panose="020B0604030504040204" pitchFamily="34" charset="-120"/>
              </a:rPr>
              <a:t>(</a:t>
            </a:r>
            <a:r>
              <a:rPr lang="zh-TW" altLang="en-US" sz="2400" dirty="0">
                <a:solidFill>
                  <a:schemeClr val="tx1"/>
                </a:solidFill>
                <a:latin typeface="微軟正黑體" panose="020B0604030504040204" pitchFamily="34" charset="-120"/>
                <a:ea typeface="微軟正黑體" panose="020B0604030504040204" pitchFamily="34" charset="-120"/>
              </a:rPr>
              <a:t>戊</a:t>
            </a:r>
            <a:r>
              <a:rPr lang="en-US" altLang="zh-TW" sz="2400" dirty="0" smtClean="0">
                <a:solidFill>
                  <a:schemeClr val="tx1"/>
                </a:solidFill>
                <a:latin typeface="微軟正黑體" panose="020B0604030504040204" pitchFamily="34" charset="-120"/>
                <a:ea typeface="微軟正黑體" panose="020B0604030504040204" pitchFamily="34" charset="-120"/>
              </a:rPr>
              <a:t>)</a:t>
            </a:r>
            <a:r>
              <a:rPr lang="zh-TW" altLang="en-US" sz="2400" dirty="0" smtClean="0">
                <a:solidFill>
                  <a:schemeClr val="tx1"/>
                </a:solidFill>
                <a:latin typeface="微軟正黑體" panose="020B0604030504040204" pitchFamily="34" charset="-120"/>
                <a:ea typeface="微軟正黑體" panose="020B0604030504040204" pitchFamily="34" charset="-120"/>
              </a:rPr>
              <a:t>小櫻：原住民族教育</a:t>
            </a:r>
            <a:r>
              <a:rPr lang="zh-TW" altLang="en-US" sz="2400" dirty="0">
                <a:solidFill>
                  <a:schemeClr val="tx1"/>
                </a:solidFill>
                <a:latin typeface="微軟正黑體" panose="020B0604030504040204" pitchFamily="34" charset="-120"/>
                <a:ea typeface="微軟正黑體" panose="020B0604030504040204" pitchFamily="34" charset="-120"/>
              </a:rPr>
              <a:t>法有關原住民勞工休假、資遣、</a:t>
            </a:r>
            <a:r>
              <a:rPr lang="zh-TW" altLang="en-US" sz="2400" dirty="0" smtClean="0">
                <a:solidFill>
                  <a:schemeClr val="tx1"/>
                </a:solidFill>
                <a:latin typeface="微軟正黑體" panose="020B0604030504040204" pitchFamily="34" charset="-120"/>
                <a:ea typeface="微軟正黑體" panose="020B0604030504040204" pitchFamily="34" charset="-120"/>
              </a:rPr>
              <a:t>解僱</a:t>
            </a:r>
            <a:r>
              <a:rPr lang="zh-TW" altLang="en-US" sz="2400" dirty="0">
                <a:solidFill>
                  <a:schemeClr val="tx1"/>
                </a:solidFill>
                <a:latin typeface="微軟正黑體" panose="020B0604030504040204" pitchFamily="34" charset="-120"/>
                <a:ea typeface="微軟正黑體" panose="020B0604030504040204" pitchFamily="34" charset="-120"/>
              </a:rPr>
              <a:t>等規定</a:t>
            </a:r>
          </a:p>
        </p:txBody>
      </p:sp>
      <p:sp>
        <p:nvSpPr>
          <p:cNvPr id="3" name="圓角矩形 2">
            <a:hlinkClick r:id="rId3" action="ppaction://hlinksldjump"/>
          </p:cNvPr>
          <p:cNvSpPr/>
          <p:nvPr/>
        </p:nvSpPr>
        <p:spPr>
          <a:xfrm>
            <a:off x="144152" y="4513047"/>
            <a:ext cx="1547527"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lang="zh-TW" altLang="en-US" sz="2600" b="1" dirty="0">
                <a:solidFill>
                  <a:prstClr val="black"/>
                </a:solidFill>
                <a:latin typeface="微軟正黑體" panose="020B0604030504040204" pitchFamily="34" charset="-120"/>
                <a:ea typeface="微軟正黑體" panose="020B0604030504040204" pitchFamily="34" charset="-120"/>
              </a:rPr>
              <a:t>甲丙戊</a:t>
            </a:r>
            <a:r>
              <a:rPr kumimoji="0" lang="zh-TW" altLang="en-US" sz="2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
        <p:nvSpPr>
          <p:cNvPr id="4" name="圓角矩形 3">
            <a:hlinkClick r:id="rId4" action="ppaction://hlinksldjump"/>
          </p:cNvPr>
          <p:cNvSpPr/>
          <p:nvPr/>
        </p:nvSpPr>
        <p:spPr>
          <a:xfrm>
            <a:off x="3696075" y="4516438"/>
            <a:ext cx="1548000"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TW" altLang="en-US" sz="2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lang="zh-TW" altLang="en-US" sz="2600" b="1" noProof="0" dirty="0">
                <a:solidFill>
                  <a:prstClr val="black"/>
                </a:solidFill>
                <a:latin typeface="微軟正黑體" panose="020B0604030504040204" pitchFamily="34" charset="-120"/>
                <a:ea typeface="微軟正黑體" panose="020B0604030504040204" pitchFamily="34" charset="-120"/>
              </a:rPr>
              <a:t>丙丁</a:t>
            </a:r>
            <a:r>
              <a:rPr lang="zh-TW" altLang="en-US" sz="2600" b="1" dirty="0">
                <a:solidFill>
                  <a:prstClr val="black"/>
                </a:solidFill>
                <a:latin typeface="微軟正黑體" panose="020B0604030504040204" pitchFamily="34" charset="-120"/>
                <a:ea typeface="微軟正黑體" panose="020B0604030504040204" pitchFamily="34" charset="-120"/>
              </a:rPr>
              <a:t>戊</a:t>
            </a:r>
            <a:r>
              <a:rPr kumimoji="0" lang="zh-TW" altLang="en-US" sz="2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
        <p:nvSpPr>
          <p:cNvPr id="5" name="圓角矩形 4">
            <a:hlinkClick r:id="rId5" action="ppaction://hlinksldjump"/>
          </p:cNvPr>
          <p:cNvSpPr/>
          <p:nvPr/>
        </p:nvSpPr>
        <p:spPr>
          <a:xfrm>
            <a:off x="1919877" y="4523287"/>
            <a:ext cx="1548000"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600" b="1" dirty="0">
                <a:solidFill>
                  <a:prstClr val="black"/>
                </a:solidFill>
                <a:latin typeface="微軟正黑體" panose="020B0604030504040204" pitchFamily="34" charset="-120"/>
                <a:ea typeface="微軟正黑體" panose="020B0604030504040204" pitchFamily="34" charset="-120"/>
              </a:rPr>
              <a:t>（乙丙丁</a:t>
            </a:r>
            <a:r>
              <a:rPr kumimoji="0" lang="zh-TW" altLang="en-US" sz="2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
        <p:nvSpPr>
          <p:cNvPr id="6" name="圓角矩形 5">
            <a:hlinkClick r:id="rId6" action="ppaction://hlinksldjump"/>
          </p:cNvPr>
          <p:cNvSpPr/>
          <p:nvPr/>
        </p:nvSpPr>
        <p:spPr>
          <a:xfrm>
            <a:off x="5472272" y="4511823"/>
            <a:ext cx="1548000"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TW" altLang="en-US" sz="2600" b="1" dirty="0">
                <a:solidFill>
                  <a:prstClr val="black"/>
                </a:solidFill>
                <a:latin typeface="微軟正黑體" panose="020B0604030504040204" pitchFamily="34" charset="-120"/>
                <a:ea typeface="微軟正黑體" panose="020B0604030504040204" pitchFamily="34" charset="-120"/>
              </a:rPr>
              <a:t>（甲丁戊</a:t>
            </a:r>
            <a:r>
              <a:rPr kumimoji="0" lang="zh-TW" altLang="en-US" sz="26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grpSp>
        <p:nvGrpSpPr>
          <p:cNvPr id="7" name="群組 6"/>
          <p:cNvGrpSpPr/>
          <p:nvPr/>
        </p:nvGrpSpPr>
        <p:grpSpPr>
          <a:xfrm>
            <a:off x="269910" y="627534"/>
            <a:ext cx="648005" cy="648006"/>
            <a:chOff x="755576" y="1131590"/>
            <a:chExt cx="647998" cy="647998"/>
          </a:xfrm>
          <a:solidFill>
            <a:srgbClr val="FFFF00"/>
          </a:solidFill>
        </p:grpSpPr>
        <p:sp>
          <p:nvSpPr>
            <p:cNvPr id="8" name="橢圓 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9" name="圖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102" y="1203598"/>
              <a:ext cx="559501" cy="572822"/>
            </a:xfrm>
            <a:prstGeom prst="ellipse">
              <a:avLst/>
            </a:prstGeom>
            <a:grpFill/>
          </p:spPr>
        </p:pic>
      </p:grpSp>
    </p:spTree>
    <p:extLst>
      <p:ext uri="{BB962C8B-B14F-4D97-AF65-F5344CB8AC3E}">
        <p14:creationId xmlns:p14="http://schemas.microsoft.com/office/powerpoint/2010/main" val="37864998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圓角矩形圖說文字 12"/>
          <p:cNvSpPr/>
          <p:nvPr/>
        </p:nvSpPr>
        <p:spPr>
          <a:xfrm>
            <a:off x="6876256" y="699542"/>
            <a:ext cx="1800200"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white"/>
                </a:solidFill>
                <a:latin typeface="微軟正黑體" panose="020B0604030504040204" pitchFamily="34" charset="-120"/>
                <a:ea typeface="微軟正黑體" panose="020B0604030504040204" pitchFamily="34" charset="-120"/>
              </a:rPr>
              <a:t>（甲丙戊）</a:t>
            </a:r>
          </a:p>
        </p:txBody>
      </p:sp>
      <p:grpSp>
        <p:nvGrpSpPr>
          <p:cNvPr id="14" name="群組 13"/>
          <p:cNvGrpSpPr/>
          <p:nvPr/>
        </p:nvGrpSpPr>
        <p:grpSpPr>
          <a:xfrm>
            <a:off x="323528" y="1203598"/>
            <a:ext cx="647998" cy="647998"/>
            <a:chOff x="755576" y="1131590"/>
            <a:chExt cx="647998" cy="647998"/>
          </a:xfrm>
          <a:solidFill>
            <a:srgbClr val="FFFF00"/>
          </a:solidFill>
        </p:grpSpPr>
        <p:sp>
          <p:nvSpPr>
            <p:cNvPr id="15" name="橢圓 14"/>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6" name="圖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pic>
        <p:nvPicPr>
          <p:cNvPr id="17" name="Picture 2">
            <a:hlinkClick r:id="rId3" action="ppaction://hlinksldjump"/>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a:off x="5076056" y="1275606"/>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圓角矩形圖說文字 17"/>
          <p:cNvSpPr/>
          <p:nvPr/>
        </p:nvSpPr>
        <p:spPr>
          <a:xfrm>
            <a:off x="1259632" y="1275606"/>
            <a:ext cx="381642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prstClr val="black"/>
                </a:solidFill>
                <a:latin typeface="微軟正黑體" panose="020B0604030504040204" pitchFamily="34" charset="-120"/>
                <a:ea typeface="微軟正黑體" panose="020B0604030504040204" pitchFamily="34" charset="-120"/>
              </a:rPr>
              <a:t>答錯囉！再答一次吧</a:t>
            </a:r>
          </a:p>
        </p:txBody>
      </p:sp>
    </p:spTree>
    <p:extLst>
      <p:ext uri="{BB962C8B-B14F-4D97-AF65-F5344CB8AC3E}">
        <p14:creationId xmlns:p14="http://schemas.microsoft.com/office/powerpoint/2010/main" val="1996846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圓角矩形圖說文字 12"/>
          <p:cNvSpPr/>
          <p:nvPr/>
        </p:nvSpPr>
        <p:spPr>
          <a:xfrm>
            <a:off x="6876256" y="699542"/>
            <a:ext cx="1800200"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white"/>
                </a:solidFill>
                <a:latin typeface="微軟正黑體" panose="020B0604030504040204" pitchFamily="34" charset="-120"/>
                <a:ea typeface="微軟正黑體" panose="020B0604030504040204" pitchFamily="34" charset="-120"/>
              </a:rPr>
              <a:t>（乙丙丁）</a:t>
            </a:r>
          </a:p>
        </p:txBody>
      </p:sp>
      <p:grpSp>
        <p:nvGrpSpPr>
          <p:cNvPr id="14" name="群組 13"/>
          <p:cNvGrpSpPr/>
          <p:nvPr/>
        </p:nvGrpSpPr>
        <p:grpSpPr>
          <a:xfrm>
            <a:off x="323528" y="1203598"/>
            <a:ext cx="647998" cy="647998"/>
            <a:chOff x="755576" y="1131590"/>
            <a:chExt cx="647998" cy="647998"/>
          </a:xfrm>
          <a:solidFill>
            <a:srgbClr val="FFFF00"/>
          </a:solidFill>
        </p:grpSpPr>
        <p:sp>
          <p:nvSpPr>
            <p:cNvPr id="15" name="橢圓 14"/>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6" name="圖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8" name="圓角矩形圖說文字 7">
            <a:extLst>
              <a:ext uri="{FF2B5EF4-FFF2-40B4-BE49-F238E27FC236}">
                <a16:creationId xmlns:a16="http://schemas.microsoft.com/office/drawing/2014/main" id="{45731AE5-EA8B-8F4B-8C52-B019ED751663}"/>
              </a:ext>
            </a:extLst>
          </p:cNvPr>
          <p:cNvSpPr/>
          <p:nvPr/>
        </p:nvSpPr>
        <p:spPr>
          <a:xfrm>
            <a:off x="1259632" y="1275606"/>
            <a:ext cx="417646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你答對囉！前往下一題吧</a:t>
            </a:r>
          </a:p>
        </p:txBody>
      </p:sp>
      <p:pic>
        <p:nvPicPr>
          <p:cNvPr id="9" name="Picture 2">
            <a:hlinkClick r:id="rId3" action="ppaction://hlinksldjump"/>
            <a:extLst>
              <a:ext uri="{FF2B5EF4-FFF2-40B4-BE49-F238E27FC236}">
                <a16:creationId xmlns:a16="http://schemas.microsoft.com/office/drawing/2014/main" id="{A185C7BB-5FC2-5841-8F57-4CEC5B79D407}"/>
              </a:ext>
            </a:extLst>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flipH="1">
            <a:off x="5655016" y="1326847"/>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7782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圓角矩形圖說文字 12"/>
          <p:cNvSpPr/>
          <p:nvPr/>
        </p:nvSpPr>
        <p:spPr>
          <a:xfrm>
            <a:off x="6876256" y="699542"/>
            <a:ext cx="1800200"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white"/>
                </a:solidFill>
                <a:latin typeface="微軟正黑體" panose="020B0604030504040204" pitchFamily="34" charset="-120"/>
                <a:ea typeface="微軟正黑體" panose="020B0604030504040204" pitchFamily="34" charset="-120"/>
              </a:rPr>
              <a:t>（丙丁戊）</a:t>
            </a:r>
          </a:p>
        </p:txBody>
      </p:sp>
      <p:grpSp>
        <p:nvGrpSpPr>
          <p:cNvPr id="14" name="群組 13"/>
          <p:cNvGrpSpPr/>
          <p:nvPr/>
        </p:nvGrpSpPr>
        <p:grpSpPr>
          <a:xfrm>
            <a:off x="323528" y="1203598"/>
            <a:ext cx="647998" cy="647998"/>
            <a:chOff x="755576" y="1131590"/>
            <a:chExt cx="647998" cy="647998"/>
          </a:xfrm>
          <a:solidFill>
            <a:srgbClr val="FFFF00"/>
          </a:solidFill>
        </p:grpSpPr>
        <p:sp>
          <p:nvSpPr>
            <p:cNvPr id="15" name="橢圓 14"/>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6" name="圖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pic>
        <p:nvPicPr>
          <p:cNvPr id="17" name="Picture 2">
            <a:hlinkClick r:id="rId3" action="ppaction://hlinksldjump"/>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a:off x="5076056" y="1275606"/>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圓角矩形圖說文字 17"/>
          <p:cNvSpPr/>
          <p:nvPr/>
        </p:nvSpPr>
        <p:spPr>
          <a:xfrm>
            <a:off x="1259632" y="1275606"/>
            <a:ext cx="381642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prstClr val="black"/>
                </a:solidFill>
                <a:latin typeface="微軟正黑體" panose="020B0604030504040204" pitchFamily="34" charset="-120"/>
                <a:ea typeface="微軟正黑體" panose="020B0604030504040204" pitchFamily="34" charset="-120"/>
              </a:rPr>
              <a:t>答錯囉！再答一次吧</a:t>
            </a:r>
          </a:p>
        </p:txBody>
      </p:sp>
    </p:spTree>
    <p:extLst>
      <p:ext uri="{BB962C8B-B14F-4D97-AF65-F5344CB8AC3E}">
        <p14:creationId xmlns:p14="http://schemas.microsoft.com/office/powerpoint/2010/main" val="3536540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圓角矩形圖說文字 12"/>
          <p:cNvSpPr/>
          <p:nvPr/>
        </p:nvSpPr>
        <p:spPr>
          <a:xfrm>
            <a:off x="6876256" y="699542"/>
            <a:ext cx="1800200"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white"/>
                </a:solidFill>
                <a:latin typeface="微軟正黑體" panose="020B0604030504040204" pitchFamily="34" charset="-120"/>
                <a:ea typeface="微軟正黑體" panose="020B0604030504040204" pitchFamily="34" charset="-120"/>
              </a:rPr>
              <a:t>（甲丁戊）</a:t>
            </a:r>
          </a:p>
        </p:txBody>
      </p:sp>
      <p:grpSp>
        <p:nvGrpSpPr>
          <p:cNvPr id="14" name="群組 13"/>
          <p:cNvGrpSpPr/>
          <p:nvPr/>
        </p:nvGrpSpPr>
        <p:grpSpPr>
          <a:xfrm>
            <a:off x="323528" y="1203598"/>
            <a:ext cx="647998" cy="647998"/>
            <a:chOff x="755576" y="1131590"/>
            <a:chExt cx="647998" cy="647998"/>
          </a:xfrm>
          <a:solidFill>
            <a:srgbClr val="FFFF00"/>
          </a:solidFill>
        </p:grpSpPr>
        <p:sp>
          <p:nvSpPr>
            <p:cNvPr id="15" name="橢圓 14"/>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16" name="圖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pic>
        <p:nvPicPr>
          <p:cNvPr id="17" name="Picture 2">
            <a:hlinkClick r:id="rId3" action="ppaction://hlinksldjump"/>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a:off x="5076056" y="1275606"/>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圓角矩形圖說文字 17"/>
          <p:cNvSpPr/>
          <p:nvPr/>
        </p:nvSpPr>
        <p:spPr>
          <a:xfrm>
            <a:off x="1259632" y="1275606"/>
            <a:ext cx="381642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prstClr val="black"/>
                </a:solidFill>
                <a:latin typeface="微軟正黑體" panose="020B0604030504040204" pitchFamily="34" charset="-120"/>
                <a:ea typeface="微軟正黑體" panose="020B0604030504040204" pitchFamily="34" charset="-120"/>
              </a:rPr>
              <a:t>答錯囉！再答一次吧</a:t>
            </a:r>
          </a:p>
        </p:txBody>
      </p:sp>
    </p:spTree>
    <p:extLst>
      <p:ext uri="{BB962C8B-B14F-4D97-AF65-F5344CB8AC3E}">
        <p14:creationId xmlns:p14="http://schemas.microsoft.com/office/powerpoint/2010/main" val="1118504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51520" y="556344"/>
            <a:ext cx="647998" cy="647998"/>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5" name="圓角矩形圖說文字 4"/>
          <p:cNvSpPr/>
          <p:nvPr/>
        </p:nvSpPr>
        <p:spPr>
          <a:xfrm>
            <a:off x="1187624" y="555526"/>
            <a:ext cx="7632848" cy="3312368"/>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日前有位布農族的男子，因上山打獵被逮捕，最後被法官</a:t>
            </a:r>
            <a:r>
              <a:rPr lang="zh-TW" altLang="en-US" sz="2800" dirty="0" smtClean="0">
                <a:solidFill>
                  <a:schemeClr val="tx1"/>
                </a:solidFill>
                <a:latin typeface="微軟正黑體" panose="020B0604030504040204" pitchFamily="34" charset="-120"/>
                <a:ea typeface="微軟正黑體" panose="020B0604030504040204" pitchFamily="34" charset="-120"/>
              </a:rPr>
              <a:t>判刑</a:t>
            </a:r>
            <a:r>
              <a:rPr lang="en-US" altLang="zh-TW" sz="2800" dirty="0" smtClean="0">
                <a:solidFill>
                  <a:schemeClr val="tx1"/>
                </a:solidFill>
                <a:latin typeface="微軟正黑體" panose="020B0604030504040204" pitchFamily="34" charset="-120"/>
                <a:ea typeface="微軟正黑體" panose="020B0604030504040204" pitchFamily="34" charset="-120"/>
              </a:rPr>
              <a:t>3</a:t>
            </a:r>
            <a:r>
              <a:rPr lang="zh-TW" altLang="en-US" sz="2800" dirty="0" smtClean="0">
                <a:solidFill>
                  <a:schemeClr val="tx1"/>
                </a:solidFill>
                <a:latin typeface="微軟正黑體" panose="020B0604030504040204" pitchFamily="34" charset="-120"/>
                <a:ea typeface="微軟正黑體" panose="020B0604030504040204" pitchFamily="34" charset="-120"/>
              </a:rPr>
              <a:t>年</a:t>
            </a:r>
            <a:r>
              <a:rPr lang="en-US" altLang="zh-TW" sz="2800" dirty="0" smtClean="0">
                <a:solidFill>
                  <a:schemeClr val="tx1"/>
                </a:solidFill>
                <a:latin typeface="微軟正黑體" panose="020B0604030504040204" pitchFamily="34" charset="-120"/>
                <a:ea typeface="微軟正黑體" panose="020B0604030504040204" pitchFamily="34" charset="-120"/>
              </a:rPr>
              <a:t>6</a:t>
            </a:r>
            <a:r>
              <a:rPr lang="zh-TW" altLang="en-US" sz="2800" dirty="0" smtClean="0">
                <a:solidFill>
                  <a:schemeClr val="tx1"/>
                </a:solidFill>
                <a:latin typeface="微軟正黑體" panose="020B0604030504040204" pitchFamily="34" charset="-120"/>
                <a:ea typeface="微軟正黑體" panose="020B0604030504040204" pitchFamily="34" charset="-120"/>
              </a:rPr>
              <a:t>個</a:t>
            </a:r>
            <a:r>
              <a:rPr lang="zh-TW" altLang="en-US" sz="2800" dirty="0">
                <a:solidFill>
                  <a:schemeClr val="tx1"/>
                </a:solidFill>
                <a:latin typeface="微軟正黑體" panose="020B0604030504040204" pitchFamily="34" charset="-120"/>
                <a:ea typeface="微軟正黑體" panose="020B0604030504040204" pitchFamily="34" charset="-120"/>
              </a:rPr>
              <a:t>月有期徒刑；此舉引起原住民、學界、社運界等團體抗議，高喊「獵人無罪！文化無罪」、「司法無情！獵槍除罪」。請問，原住民等團體抗議是因為他們認為法官判刑的行為應以何種概念解釋？　</a:t>
            </a:r>
          </a:p>
        </p:txBody>
      </p:sp>
    </p:spTree>
    <p:extLst>
      <p:ext uri="{BB962C8B-B14F-4D97-AF65-F5344CB8AC3E}">
        <p14:creationId xmlns:p14="http://schemas.microsoft.com/office/powerpoint/2010/main" val="31434313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51520" y="556344"/>
            <a:ext cx="647998" cy="647998"/>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5" name="圓角矩形圖說文字 4"/>
          <p:cNvSpPr/>
          <p:nvPr/>
        </p:nvSpPr>
        <p:spPr>
          <a:xfrm>
            <a:off x="1187624" y="627534"/>
            <a:ext cx="7632848" cy="1368152"/>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A</a:t>
            </a:r>
            <a:r>
              <a:rPr lang="zh-TW" altLang="en-US" sz="2800" dirty="0">
                <a:solidFill>
                  <a:schemeClr val="tx1"/>
                </a:solidFill>
                <a:latin typeface="微軟正黑體" panose="020B0604030504040204" pitchFamily="34" charset="-120"/>
                <a:ea typeface="微軟正黑體" panose="020B0604030504040204" pitchFamily="34" charset="-120"/>
              </a:rPr>
              <a:t>）我族中心主義（</a:t>
            </a:r>
            <a:r>
              <a:rPr lang="en-US" altLang="zh-TW" sz="2800" dirty="0">
                <a:solidFill>
                  <a:schemeClr val="tx1"/>
                </a:solidFill>
                <a:latin typeface="微軟正黑體" panose="020B0604030504040204" pitchFamily="34" charset="-120"/>
                <a:ea typeface="微軟正黑體" panose="020B0604030504040204" pitchFamily="34" charset="-120"/>
              </a:rPr>
              <a:t>B</a:t>
            </a:r>
            <a:r>
              <a:rPr lang="zh-TW" altLang="en-US" sz="2800" dirty="0">
                <a:solidFill>
                  <a:schemeClr val="tx1"/>
                </a:solidFill>
                <a:latin typeface="微軟正黑體" panose="020B0604030504040204" pitchFamily="34" charset="-120"/>
                <a:ea typeface="微軟正黑體" panose="020B0604030504040204" pitchFamily="34" charset="-120"/>
              </a:rPr>
              <a:t>）多元文化主義</a:t>
            </a:r>
          </a:p>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C</a:t>
            </a:r>
            <a:r>
              <a:rPr lang="zh-TW" altLang="en-US" sz="2800" dirty="0">
                <a:solidFill>
                  <a:schemeClr val="tx1"/>
                </a:solidFill>
                <a:latin typeface="微軟正黑體" panose="020B0604030504040204" pitchFamily="34" charset="-120"/>
                <a:ea typeface="微軟正黑體" panose="020B0604030504040204" pitchFamily="34" charset="-120"/>
              </a:rPr>
              <a:t>）文化相對論    （</a:t>
            </a:r>
            <a:r>
              <a:rPr lang="en-US" altLang="zh-TW" sz="2800" dirty="0">
                <a:solidFill>
                  <a:schemeClr val="tx1"/>
                </a:solidFill>
                <a:latin typeface="微軟正黑體" panose="020B0604030504040204" pitchFamily="34" charset="-120"/>
                <a:ea typeface="微軟正黑體" panose="020B0604030504040204" pitchFamily="34" charset="-120"/>
              </a:rPr>
              <a:t>D</a:t>
            </a:r>
            <a:r>
              <a:rPr lang="zh-TW" altLang="en-US" sz="2800" dirty="0">
                <a:solidFill>
                  <a:schemeClr val="tx1"/>
                </a:solidFill>
                <a:latin typeface="微軟正黑體" panose="020B0604030504040204" pitchFamily="34" charset="-120"/>
                <a:ea typeface="微軟正黑體" panose="020B0604030504040204" pitchFamily="34" charset="-120"/>
              </a:rPr>
              <a:t>）主流文化</a:t>
            </a:r>
          </a:p>
        </p:txBody>
      </p:sp>
      <p:sp>
        <p:nvSpPr>
          <p:cNvPr id="6" name="圓角矩形 5">
            <a:hlinkClick r:id="rId3" action="ppaction://hlinksldjump"/>
          </p:cNvPr>
          <p:cNvSpPr/>
          <p:nvPr/>
        </p:nvSpPr>
        <p:spPr>
          <a:xfrm>
            <a:off x="144152" y="4513047"/>
            <a:ext cx="1547527"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600" b="1" dirty="0">
                <a:solidFill>
                  <a:schemeClr val="tx1"/>
                </a:solidFill>
                <a:latin typeface="微軟正黑體" panose="020B0604030504040204" pitchFamily="34" charset="-120"/>
                <a:ea typeface="微軟正黑體" panose="020B0604030504040204" pitchFamily="34" charset="-120"/>
              </a:rPr>
              <a:t>（Ａ）</a:t>
            </a:r>
          </a:p>
        </p:txBody>
      </p:sp>
      <p:sp>
        <p:nvSpPr>
          <p:cNvPr id="7" name="圓角矩形 6">
            <a:hlinkClick r:id="rId4" action="ppaction://hlinksldjump"/>
          </p:cNvPr>
          <p:cNvSpPr/>
          <p:nvPr/>
        </p:nvSpPr>
        <p:spPr>
          <a:xfrm>
            <a:off x="3491879" y="4516438"/>
            <a:ext cx="1512168"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600" b="1" dirty="0">
                <a:solidFill>
                  <a:schemeClr val="tx1"/>
                </a:solidFill>
                <a:latin typeface="微軟正黑體" panose="020B0604030504040204" pitchFamily="34" charset="-120"/>
                <a:ea typeface="微軟正黑體" panose="020B0604030504040204" pitchFamily="34" charset="-120"/>
              </a:rPr>
              <a:t>（Ｃ）</a:t>
            </a:r>
          </a:p>
        </p:txBody>
      </p:sp>
      <p:sp>
        <p:nvSpPr>
          <p:cNvPr id="8" name="圓角矩形 7">
            <a:hlinkClick r:id="rId5" action="ppaction://hlinksldjump"/>
          </p:cNvPr>
          <p:cNvSpPr/>
          <p:nvPr/>
        </p:nvSpPr>
        <p:spPr>
          <a:xfrm>
            <a:off x="1907703" y="4523287"/>
            <a:ext cx="1368152"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600" b="1" dirty="0">
                <a:solidFill>
                  <a:schemeClr val="tx1"/>
                </a:solidFill>
                <a:latin typeface="微軟正黑體" panose="020B0604030504040204" pitchFamily="34" charset="-120"/>
                <a:ea typeface="微軟正黑體" panose="020B0604030504040204" pitchFamily="34" charset="-120"/>
              </a:rPr>
              <a:t>（Ｂ）</a:t>
            </a:r>
          </a:p>
        </p:txBody>
      </p:sp>
      <p:sp>
        <p:nvSpPr>
          <p:cNvPr id="9" name="圓角矩形 8">
            <a:hlinkClick r:id="rId6" action="ppaction://hlinksldjump"/>
          </p:cNvPr>
          <p:cNvSpPr/>
          <p:nvPr/>
        </p:nvSpPr>
        <p:spPr>
          <a:xfrm>
            <a:off x="5220072" y="4511823"/>
            <a:ext cx="1548000" cy="432048"/>
          </a:xfrm>
          <a:prstGeom prst="roundRect">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600" b="1" dirty="0">
                <a:solidFill>
                  <a:schemeClr val="tx1"/>
                </a:solidFill>
                <a:latin typeface="微軟正黑體" panose="020B0604030504040204" pitchFamily="34" charset="-120"/>
                <a:ea typeface="微軟正黑體" panose="020B0604030504040204" pitchFamily="34" charset="-120"/>
              </a:rPr>
              <a:t>（Ｄ）</a:t>
            </a:r>
          </a:p>
        </p:txBody>
      </p:sp>
    </p:spTree>
    <p:extLst>
      <p:ext uri="{BB962C8B-B14F-4D97-AF65-F5344CB8AC3E}">
        <p14:creationId xmlns:p14="http://schemas.microsoft.com/office/powerpoint/2010/main" val="23565819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51520" y="556344"/>
            <a:ext cx="647998" cy="647998"/>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5" name="圓角矩形圖說文字 4"/>
          <p:cNvSpPr/>
          <p:nvPr/>
        </p:nvSpPr>
        <p:spPr>
          <a:xfrm>
            <a:off x="1187624" y="627534"/>
            <a:ext cx="7632848" cy="1368152"/>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A</a:t>
            </a:r>
            <a:r>
              <a:rPr lang="zh-TW" altLang="en-US" sz="2800" dirty="0">
                <a:solidFill>
                  <a:schemeClr val="tx1"/>
                </a:solidFill>
                <a:latin typeface="微軟正黑體" panose="020B0604030504040204" pitchFamily="34" charset="-120"/>
                <a:ea typeface="微軟正黑體" panose="020B0604030504040204" pitchFamily="34" charset="-120"/>
              </a:rPr>
              <a:t>）我族中心主義（</a:t>
            </a:r>
            <a:r>
              <a:rPr lang="en-US" altLang="zh-TW" sz="2800" dirty="0">
                <a:solidFill>
                  <a:schemeClr val="tx1"/>
                </a:solidFill>
                <a:latin typeface="微軟正黑體" panose="020B0604030504040204" pitchFamily="34" charset="-120"/>
                <a:ea typeface="微軟正黑體" panose="020B0604030504040204" pitchFamily="34" charset="-120"/>
              </a:rPr>
              <a:t>B</a:t>
            </a:r>
            <a:r>
              <a:rPr lang="zh-TW" altLang="en-US" sz="2800" dirty="0">
                <a:solidFill>
                  <a:schemeClr val="tx1"/>
                </a:solidFill>
                <a:latin typeface="微軟正黑體" panose="020B0604030504040204" pitchFamily="34" charset="-120"/>
                <a:ea typeface="微軟正黑體" panose="020B0604030504040204" pitchFamily="34" charset="-120"/>
              </a:rPr>
              <a:t>）多元文化主義</a:t>
            </a:r>
          </a:p>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C</a:t>
            </a:r>
            <a:r>
              <a:rPr lang="zh-TW" altLang="en-US" sz="2800" dirty="0">
                <a:solidFill>
                  <a:schemeClr val="tx1"/>
                </a:solidFill>
                <a:latin typeface="微軟正黑體" panose="020B0604030504040204" pitchFamily="34" charset="-120"/>
                <a:ea typeface="微軟正黑體" panose="020B0604030504040204" pitchFamily="34" charset="-120"/>
              </a:rPr>
              <a:t>）文化相對論    （</a:t>
            </a:r>
            <a:r>
              <a:rPr lang="en-US" altLang="zh-TW" sz="2800" dirty="0">
                <a:solidFill>
                  <a:schemeClr val="tx1"/>
                </a:solidFill>
                <a:latin typeface="微軟正黑體" panose="020B0604030504040204" pitchFamily="34" charset="-120"/>
                <a:ea typeface="微軟正黑體" panose="020B0604030504040204" pitchFamily="34" charset="-120"/>
              </a:rPr>
              <a:t>D</a:t>
            </a:r>
            <a:r>
              <a:rPr lang="zh-TW" altLang="en-US" sz="2800" dirty="0">
                <a:solidFill>
                  <a:schemeClr val="tx1"/>
                </a:solidFill>
                <a:latin typeface="微軟正黑體" panose="020B0604030504040204" pitchFamily="34" charset="-120"/>
                <a:ea typeface="微軟正黑體" panose="020B0604030504040204" pitchFamily="34" charset="-120"/>
              </a:rPr>
              <a:t>）主流文化</a:t>
            </a:r>
          </a:p>
        </p:txBody>
      </p:sp>
      <p:sp>
        <p:nvSpPr>
          <p:cNvPr id="6" name="圓角矩形圖說文字 5"/>
          <p:cNvSpPr/>
          <p:nvPr/>
        </p:nvSpPr>
        <p:spPr>
          <a:xfrm>
            <a:off x="7648564" y="2571750"/>
            <a:ext cx="1027892"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a:t>
            </a:r>
            <a:r>
              <a:rPr lang="en-US" altLang="zh-TW" sz="2800" b="1" dirty="0">
                <a:solidFill>
                  <a:schemeClr val="bg1"/>
                </a:solidFill>
                <a:latin typeface="微軟正黑體" panose="020B0604030504040204" pitchFamily="34" charset="-120"/>
                <a:ea typeface="微軟正黑體" panose="020B0604030504040204" pitchFamily="34" charset="-120"/>
              </a:rPr>
              <a:t>A</a:t>
            </a:r>
            <a:r>
              <a:rPr lang="zh-TW" altLang="en-US" sz="2800" b="1" dirty="0">
                <a:solidFill>
                  <a:schemeClr val="bg1"/>
                </a:solidFill>
                <a:latin typeface="微軟正黑體" panose="020B0604030504040204" pitchFamily="34" charset="-120"/>
                <a:ea typeface="微軟正黑體" panose="020B0604030504040204" pitchFamily="34" charset="-120"/>
              </a:rPr>
              <a:t>）</a:t>
            </a:r>
          </a:p>
        </p:txBody>
      </p:sp>
      <p:grpSp>
        <p:nvGrpSpPr>
          <p:cNvPr id="7" name="群組 6"/>
          <p:cNvGrpSpPr/>
          <p:nvPr/>
        </p:nvGrpSpPr>
        <p:grpSpPr>
          <a:xfrm>
            <a:off x="323528" y="3147814"/>
            <a:ext cx="647998" cy="647998"/>
            <a:chOff x="755576" y="1131590"/>
            <a:chExt cx="647998" cy="647998"/>
          </a:xfrm>
          <a:solidFill>
            <a:srgbClr val="FFFF00"/>
          </a:solidFill>
        </p:grpSpPr>
        <p:sp>
          <p:nvSpPr>
            <p:cNvPr id="8" name="橢圓 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13" name="圓角矩形圖說文字 12"/>
          <p:cNvSpPr/>
          <p:nvPr/>
        </p:nvSpPr>
        <p:spPr>
          <a:xfrm>
            <a:off x="1331640" y="3291830"/>
            <a:ext cx="5184576"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你答對囉</a:t>
            </a:r>
            <a:r>
              <a:rPr lang="en-US" altLang="zh-TW" sz="2800" dirty="0">
                <a:solidFill>
                  <a:schemeClr val="tx1"/>
                </a:solidFill>
                <a:latin typeface="微軟正黑體" panose="020B0604030504040204" pitchFamily="34" charset="-120"/>
                <a:ea typeface="微軟正黑體" panose="020B0604030504040204" pitchFamily="34" charset="-120"/>
              </a:rPr>
              <a:t>~</a:t>
            </a:r>
            <a:r>
              <a:rPr lang="zh-TW" altLang="en-US" sz="2800" dirty="0">
                <a:solidFill>
                  <a:schemeClr val="tx1"/>
                </a:solidFill>
                <a:latin typeface="微軟正黑體" panose="020B0604030504040204" pitchFamily="34" charset="-120"/>
                <a:ea typeface="微軟正黑體" panose="020B0604030504040204" pitchFamily="34" charset="-120"/>
              </a:rPr>
              <a:t>得到知識王勳章一枚</a:t>
            </a:r>
          </a:p>
        </p:txBody>
      </p:sp>
    </p:spTree>
    <p:extLst>
      <p:ext uri="{BB962C8B-B14F-4D97-AF65-F5344CB8AC3E}">
        <p14:creationId xmlns:p14="http://schemas.microsoft.com/office/powerpoint/2010/main" val="3004249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群組 1"/>
          <p:cNvGrpSpPr/>
          <p:nvPr/>
        </p:nvGrpSpPr>
        <p:grpSpPr>
          <a:xfrm>
            <a:off x="251520" y="556344"/>
            <a:ext cx="647998" cy="647998"/>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5" name="圓角矩形圖說文字 4"/>
          <p:cNvSpPr/>
          <p:nvPr/>
        </p:nvSpPr>
        <p:spPr>
          <a:xfrm>
            <a:off x="1187624" y="627534"/>
            <a:ext cx="7632848" cy="1368152"/>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A</a:t>
            </a:r>
            <a:r>
              <a:rPr lang="zh-TW" altLang="en-US" sz="2800" dirty="0">
                <a:solidFill>
                  <a:schemeClr val="tx1"/>
                </a:solidFill>
                <a:latin typeface="微軟正黑體" panose="020B0604030504040204" pitchFamily="34" charset="-120"/>
                <a:ea typeface="微軟正黑體" panose="020B0604030504040204" pitchFamily="34" charset="-120"/>
              </a:rPr>
              <a:t>）我族中心主義（</a:t>
            </a:r>
            <a:r>
              <a:rPr lang="en-US" altLang="zh-TW" sz="2800" dirty="0">
                <a:solidFill>
                  <a:schemeClr val="tx1"/>
                </a:solidFill>
                <a:latin typeface="微軟正黑體" panose="020B0604030504040204" pitchFamily="34" charset="-120"/>
                <a:ea typeface="微軟正黑體" panose="020B0604030504040204" pitchFamily="34" charset="-120"/>
              </a:rPr>
              <a:t>B</a:t>
            </a:r>
            <a:r>
              <a:rPr lang="zh-TW" altLang="en-US" sz="2800" dirty="0">
                <a:solidFill>
                  <a:schemeClr val="tx1"/>
                </a:solidFill>
                <a:latin typeface="微軟正黑體" panose="020B0604030504040204" pitchFamily="34" charset="-120"/>
                <a:ea typeface="微軟正黑體" panose="020B0604030504040204" pitchFamily="34" charset="-120"/>
              </a:rPr>
              <a:t>）多元文化主義</a:t>
            </a:r>
          </a:p>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C</a:t>
            </a:r>
            <a:r>
              <a:rPr lang="zh-TW" altLang="en-US" sz="2800" dirty="0">
                <a:solidFill>
                  <a:schemeClr val="tx1"/>
                </a:solidFill>
                <a:latin typeface="微軟正黑體" panose="020B0604030504040204" pitchFamily="34" charset="-120"/>
                <a:ea typeface="微軟正黑體" panose="020B0604030504040204" pitchFamily="34" charset="-120"/>
              </a:rPr>
              <a:t>）文化相對論    （</a:t>
            </a:r>
            <a:r>
              <a:rPr lang="en-US" altLang="zh-TW" sz="2800" dirty="0">
                <a:solidFill>
                  <a:schemeClr val="tx1"/>
                </a:solidFill>
                <a:latin typeface="微軟正黑體" panose="020B0604030504040204" pitchFamily="34" charset="-120"/>
                <a:ea typeface="微軟正黑體" panose="020B0604030504040204" pitchFamily="34" charset="-120"/>
              </a:rPr>
              <a:t>D</a:t>
            </a:r>
            <a:r>
              <a:rPr lang="zh-TW" altLang="en-US" sz="2800" dirty="0">
                <a:solidFill>
                  <a:schemeClr val="tx1"/>
                </a:solidFill>
                <a:latin typeface="微軟正黑體" panose="020B0604030504040204" pitchFamily="34" charset="-120"/>
                <a:ea typeface="微軟正黑體" panose="020B0604030504040204" pitchFamily="34" charset="-120"/>
              </a:rPr>
              <a:t>）主流文化</a:t>
            </a:r>
          </a:p>
        </p:txBody>
      </p:sp>
      <p:sp>
        <p:nvSpPr>
          <p:cNvPr id="6" name="圓角矩形圖說文字 5"/>
          <p:cNvSpPr/>
          <p:nvPr/>
        </p:nvSpPr>
        <p:spPr>
          <a:xfrm>
            <a:off x="7648564" y="2571750"/>
            <a:ext cx="1027892"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a:t>
            </a:r>
            <a:r>
              <a:rPr lang="en-US" altLang="zh-TW" sz="2800" b="1" dirty="0">
                <a:solidFill>
                  <a:schemeClr val="bg1"/>
                </a:solidFill>
                <a:latin typeface="微軟正黑體" panose="020B0604030504040204" pitchFamily="34" charset="-120"/>
                <a:ea typeface="微軟正黑體" panose="020B0604030504040204" pitchFamily="34" charset="-120"/>
              </a:rPr>
              <a:t>B</a:t>
            </a:r>
            <a:r>
              <a:rPr lang="zh-TW" altLang="en-US" sz="2800" b="1" dirty="0">
                <a:solidFill>
                  <a:schemeClr val="bg1"/>
                </a:solidFill>
                <a:latin typeface="微軟正黑體" panose="020B0604030504040204" pitchFamily="34" charset="-120"/>
                <a:ea typeface="微軟正黑體" panose="020B0604030504040204" pitchFamily="34" charset="-120"/>
              </a:rPr>
              <a:t>）</a:t>
            </a:r>
          </a:p>
        </p:txBody>
      </p:sp>
      <p:grpSp>
        <p:nvGrpSpPr>
          <p:cNvPr id="7" name="群組 6"/>
          <p:cNvGrpSpPr/>
          <p:nvPr/>
        </p:nvGrpSpPr>
        <p:grpSpPr>
          <a:xfrm>
            <a:off x="323528" y="3147814"/>
            <a:ext cx="647998" cy="647998"/>
            <a:chOff x="755576" y="1131590"/>
            <a:chExt cx="647998" cy="647998"/>
          </a:xfrm>
          <a:solidFill>
            <a:srgbClr val="FFFF00"/>
          </a:solidFill>
        </p:grpSpPr>
        <p:sp>
          <p:nvSpPr>
            <p:cNvPr id="8" name="橢圓 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pic>
        <p:nvPicPr>
          <p:cNvPr id="10" name="Picture 2">
            <a:hlinkClick r:id="rId3" action="ppaction://hlinksldjump"/>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a:off x="5076056" y="3271063"/>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圓角矩形圖說文字 10"/>
          <p:cNvSpPr/>
          <p:nvPr/>
        </p:nvSpPr>
        <p:spPr>
          <a:xfrm>
            <a:off x="1259632" y="3219822"/>
            <a:ext cx="381642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答錯囉！再答一次吧</a:t>
            </a:r>
          </a:p>
        </p:txBody>
      </p:sp>
    </p:spTree>
    <p:extLst>
      <p:ext uri="{BB962C8B-B14F-4D97-AF65-F5344CB8AC3E}">
        <p14:creationId xmlns:p14="http://schemas.microsoft.com/office/powerpoint/2010/main" val="4122726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群組 1"/>
          <p:cNvGrpSpPr/>
          <p:nvPr/>
        </p:nvGrpSpPr>
        <p:grpSpPr>
          <a:xfrm>
            <a:off x="251520" y="556344"/>
            <a:ext cx="647998" cy="647998"/>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5" name="圓角矩形圖說文字 4"/>
          <p:cNvSpPr/>
          <p:nvPr/>
        </p:nvSpPr>
        <p:spPr>
          <a:xfrm>
            <a:off x="1187624" y="627534"/>
            <a:ext cx="7632848" cy="1368152"/>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A</a:t>
            </a:r>
            <a:r>
              <a:rPr lang="zh-TW" altLang="en-US" sz="2800" dirty="0">
                <a:solidFill>
                  <a:schemeClr val="tx1"/>
                </a:solidFill>
                <a:latin typeface="微軟正黑體" panose="020B0604030504040204" pitchFamily="34" charset="-120"/>
                <a:ea typeface="微軟正黑體" panose="020B0604030504040204" pitchFamily="34" charset="-120"/>
              </a:rPr>
              <a:t>）我族中心主義（</a:t>
            </a:r>
            <a:r>
              <a:rPr lang="en-US" altLang="zh-TW" sz="2800" dirty="0">
                <a:solidFill>
                  <a:schemeClr val="tx1"/>
                </a:solidFill>
                <a:latin typeface="微軟正黑體" panose="020B0604030504040204" pitchFamily="34" charset="-120"/>
                <a:ea typeface="微軟正黑體" panose="020B0604030504040204" pitchFamily="34" charset="-120"/>
              </a:rPr>
              <a:t>B</a:t>
            </a:r>
            <a:r>
              <a:rPr lang="zh-TW" altLang="en-US" sz="2800" dirty="0">
                <a:solidFill>
                  <a:schemeClr val="tx1"/>
                </a:solidFill>
                <a:latin typeface="微軟正黑體" panose="020B0604030504040204" pitchFamily="34" charset="-120"/>
                <a:ea typeface="微軟正黑體" panose="020B0604030504040204" pitchFamily="34" charset="-120"/>
              </a:rPr>
              <a:t>）多元文化主義</a:t>
            </a:r>
          </a:p>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C</a:t>
            </a:r>
            <a:r>
              <a:rPr lang="zh-TW" altLang="en-US" sz="2800" dirty="0">
                <a:solidFill>
                  <a:schemeClr val="tx1"/>
                </a:solidFill>
                <a:latin typeface="微軟正黑體" panose="020B0604030504040204" pitchFamily="34" charset="-120"/>
                <a:ea typeface="微軟正黑體" panose="020B0604030504040204" pitchFamily="34" charset="-120"/>
              </a:rPr>
              <a:t>）文化相對論    （</a:t>
            </a:r>
            <a:r>
              <a:rPr lang="en-US" altLang="zh-TW" sz="2800" dirty="0">
                <a:solidFill>
                  <a:schemeClr val="tx1"/>
                </a:solidFill>
                <a:latin typeface="微軟正黑體" panose="020B0604030504040204" pitchFamily="34" charset="-120"/>
                <a:ea typeface="微軟正黑體" panose="020B0604030504040204" pitchFamily="34" charset="-120"/>
              </a:rPr>
              <a:t>D</a:t>
            </a:r>
            <a:r>
              <a:rPr lang="zh-TW" altLang="en-US" sz="2800" dirty="0">
                <a:solidFill>
                  <a:schemeClr val="tx1"/>
                </a:solidFill>
                <a:latin typeface="微軟正黑體" panose="020B0604030504040204" pitchFamily="34" charset="-120"/>
                <a:ea typeface="微軟正黑體" panose="020B0604030504040204" pitchFamily="34" charset="-120"/>
              </a:rPr>
              <a:t>）主流文化</a:t>
            </a:r>
          </a:p>
        </p:txBody>
      </p:sp>
      <p:sp>
        <p:nvSpPr>
          <p:cNvPr id="6" name="圓角矩形圖說文字 5"/>
          <p:cNvSpPr/>
          <p:nvPr/>
        </p:nvSpPr>
        <p:spPr>
          <a:xfrm>
            <a:off x="7648564" y="2571750"/>
            <a:ext cx="1027892"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a:t>
            </a:r>
            <a:r>
              <a:rPr lang="en-US" altLang="zh-TW" sz="2800" b="1" dirty="0">
                <a:solidFill>
                  <a:schemeClr val="bg1"/>
                </a:solidFill>
                <a:latin typeface="微軟正黑體" panose="020B0604030504040204" pitchFamily="34" charset="-120"/>
                <a:ea typeface="微軟正黑體" panose="020B0604030504040204" pitchFamily="34" charset="-120"/>
              </a:rPr>
              <a:t>C</a:t>
            </a:r>
            <a:r>
              <a:rPr lang="zh-TW" altLang="en-US" sz="2800" b="1" dirty="0">
                <a:solidFill>
                  <a:schemeClr val="bg1"/>
                </a:solidFill>
                <a:latin typeface="微軟正黑體" panose="020B0604030504040204" pitchFamily="34" charset="-120"/>
                <a:ea typeface="微軟正黑體" panose="020B0604030504040204" pitchFamily="34" charset="-120"/>
              </a:rPr>
              <a:t>）</a:t>
            </a:r>
          </a:p>
        </p:txBody>
      </p:sp>
      <p:grpSp>
        <p:nvGrpSpPr>
          <p:cNvPr id="7" name="群組 6"/>
          <p:cNvGrpSpPr/>
          <p:nvPr/>
        </p:nvGrpSpPr>
        <p:grpSpPr>
          <a:xfrm>
            <a:off x="323528" y="3147814"/>
            <a:ext cx="647998" cy="647998"/>
            <a:chOff x="755576" y="1131590"/>
            <a:chExt cx="647998" cy="647998"/>
          </a:xfrm>
          <a:solidFill>
            <a:srgbClr val="FFFF00"/>
          </a:solidFill>
        </p:grpSpPr>
        <p:sp>
          <p:nvSpPr>
            <p:cNvPr id="8" name="橢圓 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pic>
        <p:nvPicPr>
          <p:cNvPr id="13" name="Picture 2">
            <a:hlinkClick r:id="rId3" action="ppaction://hlinksldjump"/>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a:off x="5076056" y="3271063"/>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圓角矩形圖說文字 13"/>
          <p:cNvSpPr/>
          <p:nvPr/>
        </p:nvSpPr>
        <p:spPr>
          <a:xfrm>
            <a:off x="1259632" y="3219822"/>
            <a:ext cx="381642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答錯囉！再答一次吧</a:t>
            </a:r>
          </a:p>
        </p:txBody>
      </p:sp>
    </p:spTree>
    <p:extLst>
      <p:ext uri="{BB962C8B-B14F-4D97-AF65-F5344CB8AC3E}">
        <p14:creationId xmlns:p14="http://schemas.microsoft.com/office/powerpoint/2010/main" val="1922739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群組 1"/>
          <p:cNvGrpSpPr/>
          <p:nvPr/>
        </p:nvGrpSpPr>
        <p:grpSpPr>
          <a:xfrm>
            <a:off x="251520" y="556344"/>
            <a:ext cx="647998" cy="647998"/>
            <a:chOff x="755576" y="1131590"/>
            <a:chExt cx="647998" cy="647998"/>
          </a:xfrm>
          <a:solidFill>
            <a:srgbClr val="FFFF00"/>
          </a:solidFill>
        </p:grpSpPr>
        <p:sp>
          <p:nvSpPr>
            <p:cNvPr id="3" name="橢圓 2"/>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sp>
        <p:nvSpPr>
          <p:cNvPr id="5" name="圓角矩形圖說文字 4"/>
          <p:cNvSpPr/>
          <p:nvPr/>
        </p:nvSpPr>
        <p:spPr>
          <a:xfrm>
            <a:off x="1187624" y="627534"/>
            <a:ext cx="7632848" cy="1368152"/>
          </a:xfrm>
          <a:prstGeom prst="wedgeRoundRectCallout">
            <a:avLst>
              <a:gd name="adj1" fmla="val -53740"/>
              <a:gd name="adj2" fmla="val -37036"/>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A</a:t>
            </a:r>
            <a:r>
              <a:rPr lang="zh-TW" altLang="en-US" sz="2800" dirty="0">
                <a:solidFill>
                  <a:schemeClr val="tx1"/>
                </a:solidFill>
                <a:latin typeface="微軟正黑體" panose="020B0604030504040204" pitchFamily="34" charset="-120"/>
                <a:ea typeface="微軟正黑體" panose="020B0604030504040204" pitchFamily="34" charset="-120"/>
              </a:rPr>
              <a:t>）我族中心主義（</a:t>
            </a:r>
            <a:r>
              <a:rPr lang="en-US" altLang="zh-TW" sz="2800" dirty="0">
                <a:solidFill>
                  <a:schemeClr val="tx1"/>
                </a:solidFill>
                <a:latin typeface="微軟正黑體" panose="020B0604030504040204" pitchFamily="34" charset="-120"/>
                <a:ea typeface="微軟正黑體" panose="020B0604030504040204" pitchFamily="34" charset="-120"/>
              </a:rPr>
              <a:t>B</a:t>
            </a:r>
            <a:r>
              <a:rPr lang="zh-TW" altLang="en-US" sz="2800" dirty="0">
                <a:solidFill>
                  <a:schemeClr val="tx1"/>
                </a:solidFill>
                <a:latin typeface="微軟正黑體" panose="020B0604030504040204" pitchFamily="34" charset="-120"/>
                <a:ea typeface="微軟正黑體" panose="020B0604030504040204" pitchFamily="34" charset="-120"/>
              </a:rPr>
              <a:t>）多元文化主義</a:t>
            </a:r>
          </a:p>
          <a:p>
            <a:pPr algn="just">
              <a:lnSpc>
                <a:spcPct val="120000"/>
              </a:lnSpc>
            </a:pPr>
            <a:r>
              <a:rPr lang="zh-TW" altLang="en-US" sz="2800" dirty="0">
                <a:solidFill>
                  <a:schemeClr val="tx1"/>
                </a:solidFill>
                <a:latin typeface="微軟正黑體" panose="020B0604030504040204" pitchFamily="34" charset="-120"/>
                <a:ea typeface="微軟正黑體" panose="020B0604030504040204" pitchFamily="34" charset="-120"/>
              </a:rPr>
              <a:t>（</a:t>
            </a:r>
            <a:r>
              <a:rPr lang="en-US" altLang="zh-TW" sz="2800" dirty="0">
                <a:solidFill>
                  <a:schemeClr val="tx1"/>
                </a:solidFill>
                <a:latin typeface="微軟正黑體" panose="020B0604030504040204" pitchFamily="34" charset="-120"/>
                <a:ea typeface="微軟正黑體" panose="020B0604030504040204" pitchFamily="34" charset="-120"/>
              </a:rPr>
              <a:t>C</a:t>
            </a:r>
            <a:r>
              <a:rPr lang="zh-TW" altLang="en-US" sz="2800" dirty="0">
                <a:solidFill>
                  <a:schemeClr val="tx1"/>
                </a:solidFill>
                <a:latin typeface="微軟正黑體" panose="020B0604030504040204" pitchFamily="34" charset="-120"/>
                <a:ea typeface="微軟正黑體" panose="020B0604030504040204" pitchFamily="34" charset="-120"/>
              </a:rPr>
              <a:t>）文化相對論    （</a:t>
            </a:r>
            <a:r>
              <a:rPr lang="en-US" altLang="zh-TW" sz="2800" dirty="0">
                <a:solidFill>
                  <a:schemeClr val="tx1"/>
                </a:solidFill>
                <a:latin typeface="微軟正黑體" panose="020B0604030504040204" pitchFamily="34" charset="-120"/>
                <a:ea typeface="微軟正黑體" panose="020B0604030504040204" pitchFamily="34" charset="-120"/>
              </a:rPr>
              <a:t>D</a:t>
            </a:r>
            <a:r>
              <a:rPr lang="zh-TW" altLang="en-US" sz="2800" dirty="0">
                <a:solidFill>
                  <a:schemeClr val="tx1"/>
                </a:solidFill>
                <a:latin typeface="微軟正黑體" panose="020B0604030504040204" pitchFamily="34" charset="-120"/>
                <a:ea typeface="微軟正黑體" panose="020B0604030504040204" pitchFamily="34" charset="-120"/>
              </a:rPr>
              <a:t>）主流文化</a:t>
            </a:r>
          </a:p>
        </p:txBody>
      </p:sp>
      <p:sp>
        <p:nvSpPr>
          <p:cNvPr id="6" name="圓角矩形圖說文字 5"/>
          <p:cNvSpPr/>
          <p:nvPr/>
        </p:nvSpPr>
        <p:spPr>
          <a:xfrm>
            <a:off x="7648564" y="2571750"/>
            <a:ext cx="1027892" cy="504056"/>
          </a:xfrm>
          <a:prstGeom prst="wedgeRoundRectCallout">
            <a:avLst>
              <a:gd name="adj1" fmla="val 68723"/>
              <a:gd name="adj2" fmla="val 18870"/>
              <a:gd name="adj3" fmla="val 16667"/>
            </a:avLst>
          </a:prstGeom>
          <a:solidFill>
            <a:srgbClr val="256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a:t>
            </a:r>
            <a:r>
              <a:rPr lang="en-US" altLang="zh-TW" sz="2800" b="1" dirty="0">
                <a:solidFill>
                  <a:schemeClr val="bg1"/>
                </a:solidFill>
                <a:latin typeface="微軟正黑體" panose="020B0604030504040204" pitchFamily="34" charset="-120"/>
                <a:ea typeface="微軟正黑體" panose="020B0604030504040204" pitchFamily="34" charset="-120"/>
              </a:rPr>
              <a:t>D</a:t>
            </a:r>
            <a:r>
              <a:rPr lang="zh-TW" altLang="en-US" sz="2800" b="1" dirty="0">
                <a:solidFill>
                  <a:schemeClr val="bg1"/>
                </a:solidFill>
                <a:latin typeface="微軟正黑體" panose="020B0604030504040204" pitchFamily="34" charset="-120"/>
                <a:ea typeface="微軟正黑體" panose="020B0604030504040204" pitchFamily="34" charset="-120"/>
              </a:rPr>
              <a:t>）</a:t>
            </a:r>
          </a:p>
        </p:txBody>
      </p:sp>
      <p:grpSp>
        <p:nvGrpSpPr>
          <p:cNvPr id="7" name="群組 6"/>
          <p:cNvGrpSpPr/>
          <p:nvPr/>
        </p:nvGrpSpPr>
        <p:grpSpPr>
          <a:xfrm>
            <a:off x="323528" y="3147814"/>
            <a:ext cx="647998" cy="647998"/>
            <a:chOff x="755576" y="1131590"/>
            <a:chExt cx="647998" cy="647998"/>
          </a:xfrm>
          <a:solidFill>
            <a:srgbClr val="FFFF00"/>
          </a:solidFill>
        </p:grpSpPr>
        <p:sp>
          <p:nvSpPr>
            <p:cNvPr id="8" name="橢圓 7"/>
            <p:cNvSpPr/>
            <p:nvPr/>
          </p:nvSpPr>
          <p:spPr>
            <a:xfrm>
              <a:off x="755576" y="1131590"/>
              <a:ext cx="647998" cy="6479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5EA4"/>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091" y="1203598"/>
              <a:ext cx="547522" cy="572822"/>
            </a:xfrm>
            <a:prstGeom prst="ellipse">
              <a:avLst/>
            </a:prstGeom>
            <a:grpFill/>
          </p:spPr>
        </p:pic>
      </p:grpSp>
      <p:pic>
        <p:nvPicPr>
          <p:cNvPr id="10" name="Picture 2">
            <a:hlinkClick r:id="rId3" action="ppaction://hlinksldjump"/>
          </p:cNvPr>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9877" b="89918" l="3196" r="89954">
                        <a14:foregroundMark x1="59132" y1="37860" x2="59132" y2="37860"/>
                        <a14:foregroundMark x1="53425" y1="37037" x2="53425" y2="37037"/>
                        <a14:foregroundMark x1="38584" y1="36831" x2="38584" y2="36831"/>
                        <a14:foregroundMark x1="38584" y1="36831" x2="38584" y2="36831"/>
                        <a14:foregroundMark x1="31963" y1="41770" x2="31963" y2="41770"/>
                        <a14:foregroundMark x1="32420" y1="42181" x2="32420" y2="42181"/>
                        <a14:foregroundMark x1="36758" y1="44856" x2="36758" y2="44856"/>
                        <a14:foregroundMark x1="36986" y1="44856" x2="36986" y2="44856"/>
                        <a14:foregroundMark x1="37671" y1="38889" x2="37671" y2="38889"/>
                        <a14:foregroundMark x1="37671" y1="38889" x2="37671" y2="38889"/>
                        <a14:foregroundMark x1="47260" y1="35185" x2="47260" y2="35185"/>
                        <a14:foregroundMark x1="47260" y1="35185" x2="47260" y2="35185"/>
                        <a14:foregroundMark x1="62329" y1="35597" x2="62329" y2="35597"/>
                        <a14:foregroundMark x1="68037" y1="47119" x2="68037" y2="47119"/>
                        <a14:foregroundMark x1="68265" y1="49383" x2="68265" y2="50412"/>
                        <a14:foregroundMark x1="67580" y1="54321" x2="67352" y2="54938"/>
                        <a14:foregroundMark x1="65297" y1="58436" x2="64840" y2="58848"/>
                        <a14:foregroundMark x1="62785" y1="61523" x2="62785" y2="61523"/>
                        <a14:foregroundMark x1="55023" y1="66255" x2="55023" y2="66255"/>
                        <a14:foregroundMark x1="45662" y1="68519" x2="45662" y2="68519"/>
                        <a14:foregroundMark x1="39498" y1="68107" x2="39498" y2="68107"/>
                        <a14:foregroundMark x1="38584" y1="66461" x2="38584" y2="66461"/>
                        <a14:foregroundMark x1="39726" y1="63992" x2="39726" y2="63992"/>
                        <a14:foregroundMark x1="52055" y1="67284" x2="53196" y2="67284"/>
                        <a14:foregroundMark x1="58676" y1="67284" x2="59589" y2="67078"/>
                        <a14:foregroundMark x1="65525" y1="63786" x2="66895" y2="62551"/>
                        <a14:foregroundMark x1="69406" y1="58230" x2="69406" y2="58230"/>
                        <a14:foregroundMark x1="70548" y1="56379" x2="71233" y2="55556"/>
                        <a14:foregroundMark x1="71918" y1="53292" x2="71918" y2="51646"/>
                        <a14:foregroundMark x1="71689" y1="50000" x2="71461" y2="48354"/>
                        <a14:foregroundMark x1="70548" y1="46502" x2="70320" y2="45679"/>
                        <a14:foregroundMark x1="69178" y1="43621" x2="68721" y2="42798"/>
                        <a14:foregroundMark x1="66210" y1="39506" x2="66210" y2="39506"/>
                        <a14:foregroundMark x1="65753" y1="39506" x2="64612" y2="38889"/>
                        <a14:foregroundMark x1="62329" y1="38066" x2="62329" y2="38066"/>
                        <a14:foregroundMark x1="60046" y1="36420" x2="60046" y2="36420"/>
                        <a14:foregroundMark x1="58904" y1="35802" x2="58904" y2="35802"/>
                        <a14:foregroundMark x1="56621" y1="34979" x2="56621" y2="34979"/>
                        <a14:foregroundMark x1="54566" y1="34156" x2="54566" y2="34156"/>
                        <a14:foregroundMark x1="52055" y1="34156" x2="52055" y2="34156"/>
                        <a14:foregroundMark x1="49772" y1="34156" x2="49772" y2="34156"/>
                        <a14:foregroundMark x1="44521" y1="35391" x2="43607" y2="35802"/>
                        <a14:foregroundMark x1="43151" y1="35802" x2="43151" y2="35802"/>
                        <a14:foregroundMark x1="41781" y1="36831" x2="41781" y2="36831"/>
                        <a14:foregroundMark x1="41324" y1="37037" x2="41324" y2="37037"/>
                        <a14:foregroundMark x1="36073" y1="40741" x2="36073" y2="40741"/>
                        <a14:foregroundMark x1="35845" y1="41152" x2="35845" y2="41152"/>
                        <a14:foregroundMark x1="35845" y1="43210" x2="35845" y2="43210"/>
                        <a14:foregroundMark x1="34475" y1="44033" x2="34475" y2="44033"/>
                        <a14:foregroundMark x1="54338" y1="69136" x2="54338" y2="69136"/>
                        <a14:foregroundMark x1="54338" y1="69136" x2="54338" y2="69136"/>
                        <a14:foregroundMark x1="54795" y1="69547" x2="55708" y2="69342"/>
                      </a14:backgroundRemoval>
                    </a14:imgEffect>
                  </a14:imgLayer>
                </a14:imgProps>
              </a:ext>
              <a:ext uri="{28A0092B-C50C-407E-A947-70E740481C1C}">
                <a14:useLocalDpi xmlns:a14="http://schemas.microsoft.com/office/drawing/2010/main" val="0"/>
              </a:ext>
            </a:extLst>
          </a:blip>
          <a:srcRect t="10802" b="7768"/>
          <a:stretch/>
        </p:blipFill>
        <p:spPr bwMode="auto">
          <a:xfrm>
            <a:off x="5076056" y="3271063"/>
            <a:ext cx="501160" cy="452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圓角矩形圖說文字 10"/>
          <p:cNvSpPr/>
          <p:nvPr/>
        </p:nvSpPr>
        <p:spPr>
          <a:xfrm>
            <a:off x="1259632" y="3219822"/>
            <a:ext cx="3816424" cy="504056"/>
          </a:xfrm>
          <a:prstGeom prst="wedgeRoundRectCallout">
            <a:avLst>
              <a:gd name="adj1" fmla="val -57363"/>
              <a:gd name="adj2" fmla="val 12205"/>
              <a:gd name="adj3" fmla="val 16667"/>
            </a:avLst>
          </a:prstGeom>
          <a:solidFill>
            <a:srgbClr val="F5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solidFill>
                  <a:schemeClr val="tx1"/>
                </a:solidFill>
                <a:latin typeface="微軟正黑體" panose="020B0604030504040204" pitchFamily="34" charset="-120"/>
                <a:ea typeface="微軟正黑體" panose="020B0604030504040204" pitchFamily="34" charset="-120"/>
              </a:rPr>
              <a:t>答錯囉！再答一次吧</a:t>
            </a:r>
          </a:p>
        </p:txBody>
      </p:sp>
    </p:spTree>
    <p:extLst>
      <p:ext uri="{BB962C8B-B14F-4D97-AF65-F5344CB8AC3E}">
        <p14:creationId xmlns:p14="http://schemas.microsoft.com/office/powerpoint/2010/main" val="1034149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504" y="2104386"/>
            <a:ext cx="864096" cy="523220"/>
          </a:xfrm>
          <a:prstGeom prst="rect">
            <a:avLst/>
          </a:prstGeom>
          <a:solidFill>
            <a:srgbClr val="9FD356"/>
          </a:solidFill>
        </p:spPr>
        <p:txBody>
          <a:bodyPr wrap="square" rtlCol="0" anchor="ctr">
            <a:spAutoFit/>
          </a:bodyPr>
          <a:lstStyle/>
          <a:p>
            <a:pPr algn="ctr" defTabSz="685800"/>
            <a:endParaRPr kumimoji="1" lang="zh-TW" altLang="en-US" sz="2800" dirty="0">
              <a:solidFill>
                <a:prstClr val="white"/>
              </a:solidFill>
              <a:latin typeface="微軟正黑體" panose="020B0604030504040204" pitchFamily="34" charset="-120"/>
              <a:ea typeface="微軟正黑體" panose="020B0604030504040204" pitchFamily="34" charset="-120"/>
            </a:endParaRPr>
          </a:p>
        </p:txBody>
      </p:sp>
      <p:sp>
        <p:nvSpPr>
          <p:cNvPr id="3" name="矩形 2"/>
          <p:cNvSpPr/>
          <p:nvPr/>
        </p:nvSpPr>
        <p:spPr>
          <a:xfrm>
            <a:off x="683568" y="2104386"/>
            <a:ext cx="864096" cy="523220"/>
          </a:xfrm>
          <a:prstGeom prst="rect">
            <a:avLst/>
          </a:prstGeom>
          <a:solidFill>
            <a:schemeClr val="bg1"/>
          </a:solidFill>
        </p:spPr>
        <p:txBody>
          <a:bodyPr wrap="square" rtlCol="0" anchor="ctr">
            <a:spAutoFit/>
          </a:bodyPr>
          <a:lstStyle/>
          <a:p>
            <a:pPr algn="ctr" defTabSz="685800"/>
            <a:endParaRPr kumimoji="1" lang="zh-TW" altLang="en-US" sz="2800" dirty="0">
              <a:solidFill>
                <a:prstClr val="white"/>
              </a:solidFill>
              <a:latin typeface="微軟正黑體" panose="020B0604030504040204" pitchFamily="34" charset="-120"/>
              <a:ea typeface="微軟正黑體" panose="020B0604030504040204" pitchFamily="34" charset="-120"/>
            </a:endParaRPr>
          </a:p>
        </p:txBody>
      </p:sp>
      <p:sp>
        <p:nvSpPr>
          <p:cNvPr id="4" name="矩形 3"/>
          <p:cNvSpPr/>
          <p:nvPr/>
        </p:nvSpPr>
        <p:spPr>
          <a:xfrm>
            <a:off x="1115616" y="2104386"/>
            <a:ext cx="864096" cy="523220"/>
          </a:xfrm>
          <a:prstGeom prst="rect">
            <a:avLst/>
          </a:prstGeom>
          <a:solidFill>
            <a:srgbClr val="9FD356"/>
          </a:solidFill>
        </p:spPr>
        <p:txBody>
          <a:bodyPr wrap="square" rtlCol="0" anchor="ctr">
            <a:spAutoFit/>
          </a:bodyPr>
          <a:lstStyle/>
          <a:p>
            <a:pPr algn="ctr" defTabSz="685800"/>
            <a:endParaRPr kumimoji="1" lang="zh-TW" altLang="en-US" sz="2800" dirty="0">
              <a:solidFill>
                <a:prstClr val="white"/>
              </a:solidFill>
              <a:latin typeface="微軟正黑體" panose="020B0604030504040204" pitchFamily="34" charset="-120"/>
              <a:ea typeface="微軟正黑體" panose="020B0604030504040204" pitchFamily="34" charset="-120"/>
            </a:endParaRPr>
          </a:p>
        </p:txBody>
      </p:sp>
      <p:sp>
        <p:nvSpPr>
          <p:cNvPr id="5" name="五邊形 4"/>
          <p:cNvSpPr/>
          <p:nvPr/>
        </p:nvSpPr>
        <p:spPr>
          <a:xfrm>
            <a:off x="2555777" y="267495"/>
            <a:ext cx="1746369" cy="523220"/>
          </a:xfrm>
          <a:prstGeom prst="homePlate">
            <a:avLst/>
          </a:prstGeom>
          <a:solidFill>
            <a:srgbClr val="9FD356"/>
          </a:solidFill>
          <a:ln>
            <a:noFill/>
          </a:ln>
        </p:spPr>
        <p:style>
          <a:lnRef idx="2">
            <a:schemeClr val="accent3"/>
          </a:lnRef>
          <a:fillRef idx="1">
            <a:schemeClr val="lt1"/>
          </a:fillRef>
          <a:effectRef idx="0">
            <a:schemeClr val="accent3"/>
          </a:effectRef>
          <a:fontRef idx="minor">
            <a:schemeClr val="dk1"/>
          </a:fontRef>
        </p:style>
        <p:txBody>
          <a:bodyPr wrap="none" rtlCol="0" anchor="ctr">
            <a:spAutoFit/>
          </a:bodyPr>
          <a:lstStyle/>
          <a:p>
            <a:pPr algn="ctr" defTabSz="685800"/>
            <a:r>
              <a:rPr kumimoji="1" lang="zh-TW" altLang="en-US" sz="2800" dirty="0">
                <a:solidFill>
                  <a:prstClr val="white"/>
                </a:solidFill>
                <a:latin typeface="微軟正黑體" panose="020B0604030504040204" pitchFamily="34" charset="-120"/>
                <a:ea typeface="微軟正黑體" panose="020B0604030504040204" pitchFamily="34" charset="-120"/>
              </a:rPr>
              <a:t>圖片來源</a:t>
            </a:r>
          </a:p>
        </p:txBody>
      </p:sp>
      <p:sp>
        <p:nvSpPr>
          <p:cNvPr id="6" name="矩形 5"/>
          <p:cNvSpPr/>
          <p:nvPr/>
        </p:nvSpPr>
        <p:spPr>
          <a:xfrm>
            <a:off x="2483769" y="915566"/>
            <a:ext cx="6552728" cy="784830"/>
          </a:xfrm>
          <a:prstGeom prst="rect">
            <a:avLst/>
          </a:prstGeom>
        </p:spPr>
        <p:txBody>
          <a:bodyPr wrap="square">
            <a:spAutoFit/>
          </a:bodyPr>
          <a:lstStyle/>
          <a:p>
            <a:pPr marL="257175" indent="-257175" defTabSz="685800">
              <a:buFont typeface="Arial" panose="020B0604020202020204" pitchFamily="34" charset="0"/>
              <a:buChar char="•"/>
            </a:pPr>
            <a:r>
              <a:rPr lang="zh-TW" altLang="en-US" sz="1500" dirty="0">
                <a:solidFill>
                  <a:prstClr val="black"/>
                </a:solidFill>
                <a:latin typeface="Calibri" panose="020F0502020204030204"/>
                <a:ea typeface="新細明體" panose="02020500000000000000" pitchFamily="18" charset="-120"/>
              </a:rPr>
              <a:t>原住民族分布圖。中華民國原住民知識經濟發展協會。</a:t>
            </a:r>
            <a:r>
              <a:rPr lang="en-US" altLang="zh-TW" sz="1500" dirty="0">
                <a:solidFill>
                  <a:prstClr val="black"/>
                </a:solidFill>
                <a:latin typeface="Calibri" panose="020F0502020204030204"/>
                <a:ea typeface="新細明體" panose="02020500000000000000" pitchFamily="18" charset="-120"/>
              </a:rPr>
              <a:t>2019</a:t>
            </a:r>
            <a:r>
              <a:rPr lang="zh-TW" altLang="en-US" sz="1500" dirty="0">
                <a:solidFill>
                  <a:prstClr val="black"/>
                </a:solidFill>
                <a:latin typeface="Calibri" panose="020F0502020204030204"/>
                <a:ea typeface="新細明體" panose="02020500000000000000" pitchFamily="18" charset="-120"/>
              </a:rPr>
              <a:t>年</a:t>
            </a:r>
            <a:r>
              <a:rPr lang="en-US" altLang="zh-TW" sz="1500" dirty="0">
                <a:solidFill>
                  <a:prstClr val="black"/>
                </a:solidFill>
                <a:latin typeface="Calibri" panose="020F0502020204030204"/>
                <a:ea typeface="新細明體" panose="02020500000000000000" pitchFamily="18" charset="-120"/>
              </a:rPr>
              <a:t>4</a:t>
            </a:r>
            <a:r>
              <a:rPr lang="zh-TW" altLang="en-US" sz="1500" dirty="0">
                <a:solidFill>
                  <a:prstClr val="black"/>
                </a:solidFill>
                <a:latin typeface="Calibri" panose="020F0502020204030204"/>
                <a:ea typeface="新細明體" panose="02020500000000000000" pitchFamily="18" charset="-120"/>
              </a:rPr>
              <a:t>月</a:t>
            </a:r>
            <a:r>
              <a:rPr lang="en-US" altLang="zh-TW" sz="1500" dirty="0">
                <a:solidFill>
                  <a:prstClr val="black"/>
                </a:solidFill>
                <a:latin typeface="Calibri" panose="020F0502020204030204"/>
                <a:ea typeface="新細明體" panose="02020500000000000000" pitchFamily="18" charset="-120"/>
              </a:rPr>
              <a:t>26</a:t>
            </a:r>
            <a:r>
              <a:rPr lang="zh-TW" altLang="en-US" sz="1500" dirty="0">
                <a:solidFill>
                  <a:prstClr val="black"/>
                </a:solidFill>
                <a:latin typeface="Calibri" panose="020F0502020204030204"/>
                <a:ea typeface="新細明體" panose="02020500000000000000" pitchFamily="18" charset="-120"/>
              </a:rPr>
              <a:t>日，取自</a:t>
            </a:r>
            <a:r>
              <a:rPr lang="en-US" altLang="zh-TW" sz="1500" dirty="0">
                <a:solidFill>
                  <a:prstClr val="black"/>
                </a:solidFill>
                <a:latin typeface="Calibri" panose="020F0502020204030204"/>
                <a:ea typeface="新細明體" panose="02020500000000000000" pitchFamily="18" charset="-120"/>
              </a:rPr>
              <a:t>http://www.twedance.org/aboriginal00.aspx</a:t>
            </a:r>
          </a:p>
          <a:p>
            <a:pPr marL="257175" indent="-257175" defTabSz="685800">
              <a:buFont typeface="Arial" panose="020B0604020202020204" pitchFamily="34" charset="0"/>
              <a:buChar char="•"/>
            </a:pPr>
            <a:endParaRPr lang="zh-TW" altLang="en-US" sz="1500" dirty="0">
              <a:solidFill>
                <a:prstClr val="black"/>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1763278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11968</TotalTime>
  <Words>2850</Words>
  <Application>Microsoft Office PowerPoint</Application>
  <PresentationFormat>如螢幕大小 (16:9)</PresentationFormat>
  <Paragraphs>275</Paragraphs>
  <Slides>67</Slides>
  <Notes>13</Notes>
  <HiddenSlides>7</HiddenSlides>
  <MMClips>0</MMClips>
  <ScaleCrop>false</ScaleCrop>
  <HeadingPairs>
    <vt:vector size="6" baseType="variant">
      <vt:variant>
        <vt:lpstr>使用字型</vt:lpstr>
      </vt:variant>
      <vt:variant>
        <vt:i4>7</vt:i4>
      </vt:variant>
      <vt:variant>
        <vt:lpstr>佈景主題</vt:lpstr>
      </vt:variant>
      <vt:variant>
        <vt:i4>3</vt:i4>
      </vt:variant>
      <vt:variant>
        <vt:lpstr>投影片標題</vt:lpstr>
      </vt:variant>
      <vt:variant>
        <vt:i4>67</vt:i4>
      </vt:variant>
    </vt:vector>
  </HeadingPairs>
  <TitlesOfParts>
    <vt:vector size="77" baseType="lpstr">
      <vt:lpstr>宋体</vt:lpstr>
      <vt:lpstr>華康粗圓體</vt:lpstr>
      <vt:lpstr>微軟正黑體</vt:lpstr>
      <vt:lpstr>新細明體</vt:lpstr>
      <vt:lpstr>Arial</vt:lpstr>
      <vt:lpstr>Calibri</vt:lpstr>
      <vt:lpstr>Calibri Light</vt:lpstr>
      <vt:lpstr>Office 佈景主題</vt:lpstr>
      <vt:lpstr>1_Office 佈景主題</vt:lpstr>
      <vt:lpstr>2_Office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第2章 性別關係與平權社會</dc:title>
  <dc:creator>cheng</dc:creator>
  <cp:lastModifiedBy>L28[祖昀]</cp:lastModifiedBy>
  <cp:revision>511</cp:revision>
  <dcterms:created xsi:type="dcterms:W3CDTF">2016-08-10T05:42:58Z</dcterms:created>
  <dcterms:modified xsi:type="dcterms:W3CDTF">2020-05-22T11:37:48Z</dcterms:modified>
</cp:coreProperties>
</file>