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  <p:sldMasterId id="2147483674" r:id="rId2"/>
    <p:sldMasterId id="2147483691" r:id="rId3"/>
    <p:sldMasterId id="2147483733" r:id="rId4"/>
  </p:sldMasterIdLst>
  <p:notesMasterIdLst>
    <p:notesMasterId r:id="rId75"/>
  </p:notesMasterIdLst>
  <p:handoutMasterIdLst>
    <p:handoutMasterId r:id="rId76"/>
  </p:handoutMasterIdLst>
  <p:sldIdLst>
    <p:sldId id="522" r:id="rId5"/>
    <p:sldId id="493" r:id="rId6"/>
    <p:sldId id="530" r:id="rId7"/>
    <p:sldId id="523" r:id="rId8"/>
    <p:sldId id="524" r:id="rId9"/>
    <p:sldId id="525" r:id="rId10"/>
    <p:sldId id="526" r:id="rId11"/>
    <p:sldId id="527" r:id="rId12"/>
    <p:sldId id="451" r:id="rId13"/>
    <p:sldId id="450" r:id="rId14"/>
    <p:sldId id="528" r:id="rId15"/>
    <p:sldId id="452" r:id="rId16"/>
    <p:sldId id="453" r:id="rId17"/>
    <p:sldId id="454" r:id="rId18"/>
    <p:sldId id="455" r:id="rId19"/>
    <p:sldId id="456" r:id="rId20"/>
    <p:sldId id="457" r:id="rId21"/>
    <p:sldId id="508" r:id="rId22"/>
    <p:sldId id="458" r:id="rId23"/>
    <p:sldId id="459" r:id="rId24"/>
    <p:sldId id="531" r:id="rId25"/>
    <p:sldId id="460" r:id="rId26"/>
    <p:sldId id="461" r:id="rId27"/>
    <p:sldId id="463" r:id="rId28"/>
    <p:sldId id="502" r:id="rId29"/>
    <p:sldId id="503" r:id="rId30"/>
    <p:sldId id="467" r:id="rId31"/>
    <p:sldId id="532" r:id="rId32"/>
    <p:sldId id="505" r:id="rId33"/>
    <p:sldId id="533" r:id="rId34"/>
    <p:sldId id="506" r:id="rId35"/>
    <p:sldId id="507" r:id="rId36"/>
    <p:sldId id="471" r:id="rId37"/>
    <p:sldId id="472" r:id="rId38"/>
    <p:sldId id="535" r:id="rId39"/>
    <p:sldId id="473" r:id="rId40"/>
    <p:sldId id="509" r:id="rId41"/>
    <p:sldId id="474" r:id="rId42"/>
    <p:sldId id="476" r:id="rId43"/>
    <p:sldId id="475" r:id="rId44"/>
    <p:sldId id="529" r:id="rId45"/>
    <p:sldId id="499" r:id="rId46"/>
    <p:sldId id="500" r:id="rId47"/>
    <p:sldId id="477" r:id="rId48"/>
    <p:sldId id="479" r:id="rId49"/>
    <p:sldId id="480" r:id="rId50"/>
    <p:sldId id="536" r:id="rId51"/>
    <p:sldId id="481" r:id="rId52"/>
    <p:sldId id="482" r:id="rId53"/>
    <p:sldId id="483" r:id="rId54"/>
    <p:sldId id="484" r:id="rId55"/>
    <p:sldId id="485" r:id="rId56"/>
    <p:sldId id="486" r:id="rId57"/>
    <p:sldId id="487" r:id="rId58"/>
    <p:sldId id="488" r:id="rId59"/>
    <p:sldId id="494" r:id="rId60"/>
    <p:sldId id="495" r:id="rId61"/>
    <p:sldId id="496" r:id="rId62"/>
    <p:sldId id="497" r:id="rId63"/>
    <p:sldId id="490" r:id="rId64"/>
    <p:sldId id="498" r:id="rId65"/>
    <p:sldId id="491" r:id="rId66"/>
    <p:sldId id="492" r:id="rId67"/>
    <p:sldId id="510" r:id="rId68"/>
    <p:sldId id="514" r:id="rId69"/>
    <p:sldId id="515" r:id="rId70"/>
    <p:sldId id="521" r:id="rId71"/>
    <p:sldId id="519" r:id="rId72"/>
    <p:sldId id="520" r:id="rId73"/>
    <p:sldId id="537" r:id="rId74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2981">
          <p15:clr>
            <a:srgbClr val="A4A3A4"/>
          </p15:clr>
        </p15:guide>
        <p15:guide id="3" pos="2880">
          <p15:clr>
            <a:srgbClr val="A4A3A4"/>
          </p15:clr>
        </p15:guide>
        <p15:guide id="4" pos="431">
          <p15:clr>
            <a:srgbClr val="A4A3A4"/>
          </p15:clr>
        </p15:guide>
        <p15:guide id="5" pos="49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7EBB"/>
    <a:srgbClr val="3C5A99"/>
    <a:srgbClr val="764BA2"/>
    <a:srgbClr val="6A7EEA"/>
    <a:srgbClr val="FF495C"/>
    <a:srgbClr val="1BA784"/>
    <a:srgbClr val="3CDC97"/>
    <a:srgbClr val="FBC2EB"/>
    <a:srgbClr val="A18CD1"/>
    <a:srgbClr val="8B72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364" autoAdjust="0"/>
  </p:normalViewPr>
  <p:slideViewPr>
    <p:cSldViewPr>
      <p:cViewPr varScale="1">
        <p:scale>
          <a:sx n="108" d="100"/>
          <a:sy n="108" d="100"/>
        </p:scale>
        <p:origin x="1020" y="96"/>
      </p:cViewPr>
      <p:guideLst>
        <p:guide orient="horz" pos="1620"/>
        <p:guide orient="horz" pos="2981"/>
        <p:guide pos="2880"/>
        <p:guide pos="431"/>
        <p:guide pos="4967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3156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57312-3C4D-4E1E-BBC2-7C7E1833DDD6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9004B-2A1E-45D3-9FA8-1AA196F9067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7634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F4EF1-55A9-4904-B16C-C967EF91A99A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E8DA14-812D-4A25-8FEB-74039EE6AFA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8337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0894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>
                <a:solidFill>
                  <a:prstClr val="black"/>
                </a:solidFill>
              </a:rPr>
              <a:pPr/>
              <a:t>2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719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6964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69412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圖片來源：</a:t>
            </a:r>
            <a:r>
              <a:rPr lang="en-US" altLang="zh-TW" sz="1200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DinTaoMovie</a:t>
            </a:r>
            <a:r>
              <a:rPr lang="zh-TW" altLang="en-US" sz="1200" dirty="0" smtClean="0">
                <a:latin typeface="+mn-lt"/>
                <a:ea typeface="+mn-ea"/>
              </a:rPr>
              <a:t>。</a:t>
            </a:r>
            <a:r>
              <a:rPr lang="en-US" altLang="zh-TW" sz="1200" dirty="0" smtClean="0">
                <a:latin typeface="+mn-lt"/>
                <a:ea typeface="+mn-ea"/>
              </a:rPr>
              <a:t>https://www.facebook.com/DinTao/photos/a.142176162545023/143410439088262/?type=3&amp;theater</a:t>
            </a:r>
            <a:endParaRPr lang="zh-TW" altLang="en-US" sz="1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00700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2900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9310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93109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74214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48222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29979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75398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81766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中廣新聞網（</a:t>
            </a:r>
            <a:r>
              <a:rPr lang="en-US" altLang="zh-TW" dirty="0" smtClean="0"/>
              <a:t>2018</a:t>
            </a:r>
            <a:r>
              <a:rPr lang="zh-TW" altLang="en-US" dirty="0" smtClean="0"/>
              <a:t>年</a:t>
            </a:r>
            <a:r>
              <a:rPr lang="en-US" altLang="zh-TW" dirty="0" smtClean="0"/>
              <a:t>,8</a:t>
            </a:r>
            <a:r>
              <a:rPr lang="zh-TW" altLang="en-US" dirty="0" smtClean="0"/>
              <a:t>月</a:t>
            </a:r>
            <a:r>
              <a:rPr lang="en-US" altLang="zh-TW" dirty="0" smtClean="0"/>
              <a:t>31</a:t>
            </a:r>
            <a:r>
              <a:rPr lang="zh-TW" altLang="en-US" dirty="0" smtClean="0"/>
              <a:t>日）。川普恐嚇要退出</a:t>
            </a:r>
            <a:r>
              <a:rPr lang="en-US" altLang="zh-TW" dirty="0" smtClean="0"/>
              <a:t>WTO</a:t>
            </a:r>
            <a:r>
              <a:rPr lang="zh-TW" altLang="en-US" dirty="0" smtClean="0"/>
              <a:t>。</a:t>
            </a:r>
            <a:r>
              <a:rPr lang="en-US" altLang="zh-TW" dirty="0" smtClean="0"/>
              <a:t>Yahoo</a:t>
            </a:r>
            <a:r>
              <a:rPr lang="zh-TW" altLang="en-US" dirty="0" smtClean="0"/>
              <a:t>奇摩新聞。</a:t>
            </a:r>
          </a:p>
          <a:p>
            <a:r>
              <a:rPr lang="en-US" altLang="zh-TW" dirty="0" smtClean="0"/>
              <a:t>2019</a:t>
            </a:r>
            <a:r>
              <a:rPr lang="zh-TW" altLang="en-US" dirty="0" smtClean="0"/>
              <a:t>年</a:t>
            </a:r>
            <a:r>
              <a:rPr lang="en-US" altLang="zh-TW" dirty="0" smtClean="0"/>
              <a:t>1</a:t>
            </a:r>
            <a:r>
              <a:rPr lang="zh-TW" altLang="en-US" dirty="0" smtClean="0"/>
              <a:t>月</a:t>
            </a:r>
            <a:r>
              <a:rPr lang="en-US" altLang="zh-TW" dirty="0" smtClean="0"/>
              <a:t>31</a:t>
            </a:r>
            <a:r>
              <a:rPr lang="zh-TW" altLang="en-US" dirty="0" smtClean="0"/>
              <a:t>日，取自</a:t>
            </a:r>
            <a:r>
              <a:rPr lang="en-US" altLang="zh-TW" dirty="0" smtClean="0"/>
              <a:t>https://tw.news.yahoo.com/%E5%B7%9D%E6%99%AE%E6%81%90%E5%9A%87%E8%A6%81%E9%80%80%E5%87%BAwto-011418186.html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78407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圖片來源：</a:t>
            </a:r>
            <a:endParaRPr lang="en-US" altLang="zh-TW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臺灣興隆毛巾購物網。</a:t>
            </a:r>
            <a:r>
              <a:rPr lang="en-US" altLang="zh-TW" dirty="0" smtClean="0"/>
              <a:t>2019</a:t>
            </a:r>
            <a:r>
              <a:rPr lang="zh-TW" altLang="en-US" dirty="0" smtClean="0"/>
              <a:t>年</a:t>
            </a:r>
            <a:r>
              <a:rPr lang="en-US" altLang="zh-TW" dirty="0" smtClean="0"/>
              <a:t>1</a:t>
            </a:r>
            <a:r>
              <a:rPr lang="zh-TW" altLang="en-US" dirty="0" smtClean="0"/>
              <a:t>月</a:t>
            </a:r>
            <a:r>
              <a:rPr lang="en-US" altLang="zh-TW" dirty="0" smtClean="0"/>
              <a:t>21</a:t>
            </a:r>
            <a:r>
              <a:rPr lang="zh-TW" altLang="en-US" dirty="0" smtClean="0"/>
              <a:t>日取自</a:t>
            </a:r>
          </a:p>
          <a:p>
            <a:r>
              <a:rPr lang="en-US" altLang="zh-TW" dirty="0" smtClean="0"/>
              <a:t>https://www.sltowel.com.tw/ocean_shop1/shopping/commodity.php?id=371&amp;house=%E8%9B%8B%E7%B3%95%E5%9D%8A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68322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廖素貞（</a:t>
            </a:r>
            <a:r>
              <a:rPr lang="en-US" altLang="zh-TW" dirty="0" smtClean="0"/>
              <a:t>2016</a:t>
            </a:r>
            <a:r>
              <a:rPr lang="zh-TW" altLang="en-US" dirty="0" smtClean="0"/>
              <a:t>年</a:t>
            </a:r>
            <a:r>
              <a:rPr lang="en-US" altLang="zh-TW" dirty="0" smtClean="0"/>
              <a:t>,11</a:t>
            </a:r>
            <a:r>
              <a:rPr lang="zh-TW" altLang="en-US" dirty="0" smtClean="0"/>
              <a:t>月</a:t>
            </a:r>
            <a:r>
              <a:rPr lang="en-US" altLang="zh-TW" dirty="0" smtClean="0"/>
              <a:t>08</a:t>
            </a:r>
            <a:r>
              <a:rPr lang="zh-TW" altLang="en-US" dirty="0" smtClean="0"/>
              <a:t>日）。挽救毛巾產業 業者籲續課反傾銷稅。大紀元。</a:t>
            </a:r>
          </a:p>
          <a:p>
            <a:r>
              <a:rPr lang="en-US" altLang="zh-TW" dirty="0" smtClean="0"/>
              <a:t>2019</a:t>
            </a:r>
            <a:r>
              <a:rPr lang="zh-TW" altLang="en-US" dirty="0" smtClean="0"/>
              <a:t>年</a:t>
            </a:r>
            <a:r>
              <a:rPr lang="en-US" altLang="zh-TW" dirty="0" smtClean="0"/>
              <a:t>1</a:t>
            </a:r>
            <a:r>
              <a:rPr lang="zh-TW" altLang="en-US" dirty="0" smtClean="0"/>
              <a:t>月</a:t>
            </a:r>
            <a:r>
              <a:rPr lang="en-US" altLang="zh-TW" dirty="0" smtClean="0"/>
              <a:t>31</a:t>
            </a:r>
            <a:r>
              <a:rPr lang="zh-TW" altLang="en-US" dirty="0" smtClean="0"/>
              <a:t>日，取自</a:t>
            </a:r>
            <a:r>
              <a:rPr lang="en-US" altLang="zh-TW" dirty="0" smtClean="0"/>
              <a:t>https://www.epochtimes.com.tw/n188490/%E6%8C%BD%E6%95%91%E6%AF%9B%E5%B7%BE%E7%94%A2%E6%A5%AD-%E6%A5%AD%E8%80%85%E7%B1%B2%E7%BA%8C%E8%AA%B2%E5%8F%8D%E5%82%BE%E9%8A%B7%E7%A8%85.html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82654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78407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78808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13830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27348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96757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b="1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55479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3303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04746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99268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50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24803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52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35712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圖片來源：美國在台協會。</a:t>
            </a:r>
            <a:r>
              <a:rPr lang="en-US" altLang="zh-TW" dirty="0" smtClean="0"/>
              <a:t>https://www.ait.org.tw/zhtw/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53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98929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圖片來源：中華文化總會。</a:t>
            </a:r>
            <a:r>
              <a:rPr lang="en-US" altLang="zh-TW" dirty="0" smtClean="0"/>
              <a:t>https://taiwan-plus.jp/?fbclid=IwAR3bd1C4RffHucUywCybQDtHJ0qRNtYW3cYUOUO3zIk3lBnWB3LdLlZW-fo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54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98929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55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31994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58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34033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59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70092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60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87337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61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0084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7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7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12.png"/><Relationship Id="rId9" Type="http://schemas.openxmlformats.org/officeDocument/2006/relationships/image" Target="../media/image2.pn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8.png"/></Relationships>
</file>

<file path=ppt/slideLayouts/_rels/slideLayout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8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png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png"/></Relationships>
</file>

<file path=ppt/slideLayouts/_rels/slideLayout5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png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5" name="群組 14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16" name="橢圓 1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39168"/>
              <a:ext cx="383200" cy="376732"/>
            </a:xfrm>
            <a:prstGeom prst="ellipse">
              <a:avLst/>
            </a:prstGeom>
          </p:spPr>
        </p:pic>
      </p:grp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  <a:endParaRPr lang="zh-TW" altLang="en-US" b="1" dirty="0">
              <a:solidFill>
                <a:prstClr val="white">
                  <a:lumMod val="50000"/>
                </a:prstClr>
              </a:solidFill>
              <a:latin typeface="華康粗圓體" panose="020F0709000000000000" pitchFamily="49" charset="-120"/>
              <a:ea typeface="華康粗圓體" panose="020F0709000000000000" pitchFamily="49" charset="-120"/>
            </a:endParaRP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0" name="群組 39"/>
          <p:cNvGrpSpPr/>
          <p:nvPr userDrawn="1"/>
        </p:nvGrpSpPr>
        <p:grpSpPr>
          <a:xfrm>
            <a:off x="7022630" y="339501"/>
            <a:ext cx="360040" cy="360040"/>
            <a:chOff x="6444208" y="411510"/>
            <a:chExt cx="432048" cy="432048"/>
          </a:xfrm>
        </p:grpSpPr>
        <p:sp>
          <p:nvSpPr>
            <p:cNvPr id="41" name="橢圓 4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53" name="圖片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7943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  <a:endParaRPr lang="zh-TW" altLang="en-US" b="1" dirty="0">
              <a:solidFill>
                <a:prstClr val="white">
                  <a:lumMod val="50000"/>
                </a:prstClr>
              </a:solidFill>
              <a:latin typeface="華康粗圓體" panose="020F0709000000000000" pitchFamily="49" charset="-120"/>
              <a:ea typeface="華康粗圓體" panose="020F0709000000000000" pitchFamily="49" charset="-120"/>
            </a:endParaRP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56" name="群組 5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39168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9" name="群組 38"/>
          <p:cNvGrpSpPr/>
          <p:nvPr userDrawn="1"/>
        </p:nvGrpSpPr>
        <p:grpSpPr>
          <a:xfrm>
            <a:off x="7022630" y="339501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610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  <a:endParaRPr lang="zh-TW" altLang="en-US" b="1" dirty="0">
              <a:solidFill>
                <a:prstClr val="white">
                  <a:lumMod val="50000"/>
                </a:prstClr>
              </a:solidFill>
              <a:latin typeface="華康粗圓體" panose="020F0709000000000000" pitchFamily="49" charset="-120"/>
              <a:ea typeface="華康粗圓體" panose="020F0709000000000000" pitchFamily="49" charset="-120"/>
            </a:endParaRP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39168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8" name="群組 37"/>
          <p:cNvGrpSpPr/>
          <p:nvPr userDrawn="1"/>
        </p:nvGrpSpPr>
        <p:grpSpPr>
          <a:xfrm>
            <a:off x="7022630" y="339501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2049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  <a:endParaRPr lang="zh-TW" altLang="en-US" b="1" dirty="0">
              <a:solidFill>
                <a:prstClr val="white">
                  <a:lumMod val="50000"/>
                </a:prstClr>
              </a:solidFill>
              <a:latin typeface="華康粗圓體" panose="020F0709000000000000" pitchFamily="49" charset="-120"/>
              <a:ea typeface="華康粗圓體" panose="020F0709000000000000" pitchFamily="49" charset="-120"/>
            </a:endParaRP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39168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8" name="群組 37"/>
          <p:cNvGrpSpPr/>
          <p:nvPr userDrawn="1"/>
        </p:nvGrpSpPr>
        <p:grpSpPr>
          <a:xfrm>
            <a:off x="7022630" y="339501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612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  <a:endParaRPr lang="zh-TW" altLang="en-US" b="1" dirty="0">
              <a:solidFill>
                <a:prstClr val="white">
                  <a:lumMod val="50000"/>
                </a:prstClr>
              </a:solidFill>
              <a:latin typeface="華康粗圓體" panose="020F0709000000000000" pitchFamily="49" charset="-120"/>
              <a:ea typeface="華康粗圓體" panose="020F0709000000000000" pitchFamily="49" charset="-120"/>
            </a:endParaRP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39168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8" name="群組 37"/>
          <p:cNvGrpSpPr/>
          <p:nvPr userDrawn="1"/>
        </p:nvGrpSpPr>
        <p:grpSpPr>
          <a:xfrm>
            <a:off x="7022630" y="339501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971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  <a:endParaRPr lang="zh-TW" altLang="en-US" b="1" dirty="0">
              <a:solidFill>
                <a:prstClr val="white">
                  <a:lumMod val="50000"/>
                </a:prstClr>
              </a:solidFill>
              <a:latin typeface="華康粗圓體" panose="020F0709000000000000" pitchFamily="49" charset="-120"/>
              <a:ea typeface="華康粗圓體" panose="020F0709000000000000" pitchFamily="49" charset="-120"/>
            </a:endParaRP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39168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8" name="群組 37"/>
          <p:cNvGrpSpPr/>
          <p:nvPr userDrawn="1"/>
        </p:nvGrpSpPr>
        <p:grpSpPr>
          <a:xfrm>
            <a:off x="7022630" y="339501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2271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5" name="群組 24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26" name="橢圓 2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27" name="圖片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39168"/>
              <a:ext cx="383200" cy="376732"/>
            </a:xfrm>
            <a:prstGeom prst="ellipse">
              <a:avLst/>
            </a:prstGeom>
          </p:spPr>
        </p:pic>
      </p:grpSp>
      <p:grpSp>
        <p:nvGrpSpPr>
          <p:cNvPr id="28" name="群組 27"/>
          <p:cNvGrpSpPr/>
          <p:nvPr userDrawn="1"/>
        </p:nvGrpSpPr>
        <p:grpSpPr>
          <a:xfrm>
            <a:off x="7022630" y="339501"/>
            <a:ext cx="360040" cy="360040"/>
            <a:chOff x="6444208" y="411510"/>
            <a:chExt cx="432048" cy="432048"/>
          </a:xfrm>
        </p:grpSpPr>
        <p:sp>
          <p:nvSpPr>
            <p:cNvPr id="30" name="橢圓 2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1" name="圖片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110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23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  <a:endParaRPr lang="zh-TW" altLang="en-US" b="1" dirty="0">
              <a:solidFill>
                <a:srgbClr val="005EA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 smtClean="0">
                <a:solidFill>
                  <a:prstClr val="black"/>
                </a:solidFill>
                <a:latin typeface="新細明體"/>
              </a:rPr>
              <a:t>分鐘</a:t>
            </a:r>
            <a:endParaRPr lang="zh-TW" altLang="en-US" sz="1400" dirty="0">
              <a:solidFill>
                <a:prstClr val="black"/>
              </a:solidFill>
              <a:latin typeface="新細明體"/>
            </a:endParaRPr>
          </a:p>
        </p:txBody>
      </p: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6" name="群組 3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7" name="橢圓 3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39168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3" name="群組 32"/>
          <p:cNvGrpSpPr/>
          <p:nvPr userDrawn="1"/>
        </p:nvGrpSpPr>
        <p:grpSpPr>
          <a:xfrm>
            <a:off x="7022630" y="339501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4291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  <a:endParaRPr lang="zh-TW" altLang="en-US" b="1" dirty="0">
              <a:solidFill>
                <a:srgbClr val="005EA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 smtClean="0">
                <a:solidFill>
                  <a:prstClr val="black"/>
                </a:solidFill>
                <a:latin typeface="新細明體"/>
              </a:rPr>
              <a:t>分鐘</a:t>
            </a:r>
            <a:endParaRPr lang="zh-TW" altLang="en-US" sz="1400" dirty="0">
              <a:solidFill>
                <a:prstClr val="black"/>
              </a:solidFill>
              <a:latin typeface="新細明體"/>
            </a:endParaRP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0" name="橢圓 3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  <p:grpSp>
        <p:nvGrpSpPr>
          <p:cNvPr id="42" name="群組 41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3" name="橢圓 42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4" name="圖片 4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39168"/>
              <a:ext cx="383200" cy="376732"/>
            </a:xfrm>
            <a:prstGeom prst="ellipse">
              <a:avLst/>
            </a:prstGeom>
          </p:spPr>
        </p:pic>
      </p:grpSp>
      <p:pic>
        <p:nvPicPr>
          <p:cNvPr id="33" name="Picture 2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91630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4" name="群組 33"/>
          <p:cNvGrpSpPr/>
          <p:nvPr userDrawn="1"/>
        </p:nvGrpSpPr>
        <p:grpSpPr>
          <a:xfrm>
            <a:off x="7022630" y="339501"/>
            <a:ext cx="360040" cy="360040"/>
            <a:chOff x="6444208" y="411510"/>
            <a:chExt cx="432048" cy="432048"/>
          </a:xfrm>
        </p:grpSpPr>
        <p:sp>
          <p:nvSpPr>
            <p:cNvPr id="35" name="橢圓 34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6" name="圖片 3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1334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  <a:endParaRPr lang="zh-TW" altLang="en-US" b="1" dirty="0">
              <a:solidFill>
                <a:srgbClr val="005EA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 smtClean="0">
                <a:solidFill>
                  <a:prstClr val="black"/>
                </a:solidFill>
                <a:latin typeface="新細明體"/>
              </a:rPr>
              <a:t>分鐘</a:t>
            </a:r>
            <a:endParaRPr lang="zh-TW" altLang="en-US" sz="1400" dirty="0">
              <a:solidFill>
                <a:prstClr val="black"/>
              </a:solidFill>
              <a:latin typeface="新細明體"/>
            </a:endParaRP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prstClr val="whit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prstClr val="whit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>
                <a:solidFill>
                  <a:prstClr val="black"/>
                </a:solidFill>
              </a:endParaRPr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 smtClean="0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</a:t>
            </a:r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  <p:grpSp>
        <p:nvGrpSpPr>
          <p:cNvPr id="72" name="群組 71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73" name="橢圓 72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74" name="圖片 7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39168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8" name="群組 37"/>
          <p:cNvGrpSpPr/>
          <p:nvPr userDrawn="1"/>
        </p:nvGrpSpPr>
        <p:grpSpPr>
          <a:xfrm>
            <a:off x="7022630" y="339501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7303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  <a:endParaRPr lang="zh-TW" altLang="en-US" b="1" dirty="0">
              <a:solidFill>
                <a:srgbClr val="005EA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0" name="群組 9"/>
          <p:cNvGrpSpPr/>
          <p:nvPr userDrawn="1"/>
        </p:nvGrpSpPr>
        <p:grpSpPr>
          <a:xfrm>
            <a:off x="6660232" y="420802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0" cy="572822"/>
            </a:xfrm>
            <a:prstGeom prst="ellipse">
              <a:avLst/>
            </a:prstGeom>
            <a:grpFill/>
          </p:spPr>
        </p:pic>
      </p:grp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 smtClean="0">
                <a:solidFill>
                  <a:prstClr val="black"/>
                </a:solidFill>
                <a:latin typeface="新細明體"/>
              </a:rPr>
              <a:t>分鐘</a:t>
            </a:r>
            <a:endParaRPr lang="zh-TW" altLang="en-US" sz="1400" dirty="0">
              <a:solidFill>
                <a:prstClr val="black"/>
              </a:solidFill>
              <a:latin typeface="新細明體"/>
            </a:endParaRP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0" baseline="0" dirty="0" smtClean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3200" b="1" dirty="0" smtClean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 smtClean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 smtClean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572812" y="1924050"/>
            <a:ext cx="226466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48595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知識王挑戰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7" name="群組 16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7"/>
              <a:ext cx="559499" cy="572821"/>
            </a:xfrm>
            <a:prstGeom prst="ellipse">
              <a:avLst/>
            </a:prstGeom>
            <a:grpFill/>
          </p:spPr>
        </p:pic>
      </p:grp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 smtClean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0839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知識王挑戰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群組 18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20" name="橢圓 1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7"/>
              <a:ext cx="559499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88478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8484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07330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5" name="群組 14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16" name="橢圓 1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17" name="圖片 1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  <a:endParaRPr lang="zh-TW" altLang="en-US" b="1" dirty="0">
              <a:solidFill>
                <a:prstClr val="white">
                  <a:lumMod val="50000"/>
                </a:prstClr>
              </a:solidFill>
              <a:latin typeface="華康粗圓體" panose="020F0709000000000000" pitchFamily="49" charset="-120"/>
              <a:ea typeface="華康粗圓體" panose="020F0709000000000000" pitchFamily="49" charset="-120"/>
            </a:endParaRP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7" name="群組 36"/>
          <p:cNvGrpSpPr/>
          <p:nvPr userDrawn="1"/>
        </p:nvGrpSpPr>
        <p:grpSpPr>
          <a:xfrm>
            <a:off x="7022630" y="339501"/>
            <a:ext cx="360040" cy="360040"/>
            <a:chOff x="6444208" y="411510"/>
            <a:chExt cx="432048" cy="432048"/>
          </a:xfrm>
        </p:grpSpPr>
        <p:sp>
          <p:nvSpPr>
            <p:cNvPr id="38" name="橢圓 37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9" name="圖片 3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6793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  <a:endParaRPr lang="zh-TW" altLang="en-US" b="1" dirty="0">
              <a:solidFill>
                <a:prstClr val="white">
                  <a:lumMod val="50000"/>
                </a:prstClr>
              </a:solidFill>
              <a:latin typeface="華康粗圓體" panose="020F0709000000000000" pitchFamily="49" charset="-120"/>
              <a:ea typeface="華康粗圓體" panose="020F0709000000000000" pitchFamily="49" charset="-120"/>
            </a:endParaRP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grpSp>
        <p:nvGrpSpPr>
          <p:cNvPr id="56" name="群組 55"/>
          <p:cNvGrpSpPr/>
          <p:nvPr userDrawn="1"/>
        </p:nvGrpSpPr>
        <p:grpSpPr>
          <a:xfrm>
            <a:off x="7022630" y="339501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7112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  <a:endParaRPr lang="zh-TW" altLang="en-US" b="1" dirty="0">
              <a:solidFill>
                <a:prstClr val="white">
                  <a:lumMod val="50000"/>
                </a:prstClr>
              </a:solidFill>
              <a:latin typeface="華康粗圓體" panose="020F0709000000000000" pitchFamily="49" charset="-120"/>
              <a:ea typeface="華康粗圓體" panose="020F0709000000000000" pitchFamily="49" charset="-120"/>
            </a:endParaRP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grpSp>
        <p:nvGrpSpPr>
          <p:cNvPr id="41" name="群組 40"/>
          <p:cNvGrpSpPr/>
          <p:nvPr userDrawn="1"/>
        </p:nvGrpSpPr>
        <p:grpSpPr>
          <a:xfrm>
            <a:off x="7022630" y="339501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5083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  <a:endParaRPr lang="zh-TW" altLang="en-US" b="1" dirty="0">
              <a:solidFill>
                <a:prstClr val="white">
                  <a:lumMod val="50000"/>
                </a:prstClr>
              </a:solidFill>
              <a:latin typeface="華康粗圓體" panose="020F0709000000000000" pitchFamily="49" charset="-120"/>
              <a:ea typeface="華康粗圓體" panose="020F0709000000000000" pitchFamily="49" charset="-120"/>
            </a:endParaRP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grpSp>
        <p:nvGrpSpPr>
          <p:cNvPr id="41" name="群組 40"/>
          <p:cNvGrpSpPr/>
          <p:nvPr userDrawn="1"/>
        </p:nvGrpSpPr>
        <p:grpSpPr>
          <a:xfrm>
            <a:off x="7022630" y="339501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7199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  <a:endParaRPr lang="zh-TW" altLang="en-US" b="1" dirty="0">
              <a:solidFill>
                <a:prstClr val="white">
                  <a:lumMod val="50000"/>
                </a:prstClr>
              </a:solidFill>
              <a:latin typeface="華康粗圓體" panose="020F0709000000000000" pitchFamily="49" charset="-120"/>
              <a:ea typeface="華康粗圓體" panose="020F0709000000000000" pitchFamily="49" charset="-120"/>
            </a:endParaRP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grpSp>
        <p:nvGrpSpPr>
          <p:cNvPr id="41" name="群組 40"/>
          <p:cNvGrpSpPr/>
          <p:nvPr userDrawn="1"/>
        </p:nvGrpSpPr>
        <p:grpSpPr>
          <a:xfrm>
            <a:off x="7022630" y="339501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2594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  <a:endParaRPr lang="zh-TW" altLang="en-US" b="1" dirty="0">
              <a:solidFill>
                <a:prstClr val="white">
                  <a:lumMod val="50000"/>
                </a:prstClr>
              </a:solidFill>
              <a:latin typeface="華康粗圓體" panose="020F0709000000000000" pitchFamily="49" charset="-120"/>
              <a:ea typeface="華康粗圓體" panose="020F0709000000000000" pitchFamily="49" charset="-120"/>
            </a:endParaRP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grpSp>
        <p:nvGrpSpPr>
          <p:cNvPr id="41" name="群組 40"/>
          <p:cNvGrpSpPr/>
          <p:nvPr userDrawn="1"/>
        </p:nvGrpSpPr>
        <p:grpSpPr>
          <a:xfrm>
            <a:off x="7022630" y="339501"/>
            <a:ext cx="360040" cy="360040"/>
            <a:chOff x="6444208" y="411510"/>
            <a:chExt cx="432048" cy="432048"/>
          </a:xfrm>
        </p:grpSpPr>
        <p:sp>
          <p:nvSpPr>
            <p:cNvPr id="64" name="橢圓 6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0658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0" name="群組 2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1" name="橢圓 3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2" name="圖片 3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grpSp>
        <p:nvGrpSpPr>
          <p:cNvPr id="25" name="群組 24"/>
          <p:cNvGrpSpPr/>
          <p:nvPr userDrawn="1"/>
        </p:nvGrpSpPr>
        <p:grpSpPr>
          <a:xfrm>
            <a:off x="7022630" y="339501"/>
            <a:ext cx="360040" cy="360040"/>
            <a:chOff x="6444208" y="411510"/>
            <a:chExt cx="432048" cy="432048"/>
          </a:xfrm>
        </p:grpSpPr>
        <p:sp>
          <p:nvSpPr>
            <p:cNvPr id="26" name="橢圓 2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27" name="圖片 2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12751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2888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  <a:endParaRPr lang="zh-TW" altLang="en-US" b="1" dirty="0">
              <a:solidFill>
                <a:srgbClr val="005EA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 smtClean="0">
                <a:solidFill>
                  <a:prstClr val="black"/>
                </a:solidFill>
                <a:latin typeface="新細明體"/>
              </a:rPr>
              <a:t>分鐘</a:t>
            </a:r>
            <a:endParaRPr lang="zh-TW" altLang="en-US" sz="1400" dirty="0">
              <a:solidFill>
                <a:prstClr val="black"/>
              </a:solidFill>
              <a:latin typeface="新細明體"/>
            </a:endParaRPr>
          </a:p>
        </p:txBody>
      </p:sp>
      <p:grpSp>
        <p:nvGrpSpPr>
          <p:cNvPr id="48" name="群組 47"/>
          <p:cNvGrpSpPr/>
          <p:nvPr userDrawn="1"/>
        </p:nvGrpSpPr>
        <p:grpSpPr>
          <a:xfrm>
            <a:off x="611560" y="954428"/>
            <a:ext cx="576063" cy="575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grpSp>
        <p:nvGrpSpPr>
          <p:cNvPr id="36" name="群組 35"/>
          <p:cNvGrpSpPr/>
          <p:nvPr userDrawn="1"/>
        </p:nvGrpSpPr>
        <p:grpSpPr>
          <a:xfrm>
            <a:off x="7022630" y="339501"/>
            <a:ext cx="360040" cy="360040"/>
            <a:chOff x="6444208" y="411510"/>
            <a:chExt cx="432048" cy="432048"/>
          </a:xfrm>
        </p:grpSpPr>
        <p:sp>
          <p:nvSpPr>
            <p:cNvPr id="37" name="橢圓 3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307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  <a:endParaRPr lang="zh-TW" altLang="en-US" b="1" dirty="0">
              <a:solidFill>
                <a:srgbClr val="005EA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 smtClean="0">
                <a:solidFill>
                  <a:prstClr val="black"/>
                </a:solidFill>
                <a:latin typeface="新細明體"/>
              </a:rPr>
              <a:t>分鐘</a:t>
            </a:r>
            <a:endParaRPr lang="zh-TW" altLang="en-US" sz="1400" dirty="0">
              <a:solidFill>
                <a:prstClr val="black"/>
              </a:solidFill>
              <a:latin typeface="新細明體"/>
            </a:endParaRPr>
          </a:p>
        </p:txBody>
      </p: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6" name="群組 35"/>
          <p:cNvGrpSpPr/>
          <p:nvPr userDrawn="1"/>
        </p:nvGrpSpPr>
        <p:grpSpPr>
          <a:xfrm>
            <a:off x="7022630" y="339501"/>
            <a:ext cx="360040" cy="360040"/>
            <a:chOff x="6444208" y="411510"/>
            <a:chExt cx="432048" cy="432048"/>
          </a:xfrm>
        </p:grpSpPr>
        <p:sp>
          <p:nvSpPr>
            <p:cNvPr id="37" name="橢圓 3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5007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  <a:endParaRPr lang="zh-TW" altLang="en-US" b="1" dirty="0">
              <a:solidFill>
                <a:srgbClr val="005EA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 smtClean="0">
                <a:solidFill>
                  <a:prstClr val="black"/>
                </a:solidFill>
                <a:latin typeface="新細明體"/>
              </a:rPr>
              <a:t>分鐘</a:t>
            </a:r>
            <a:endParaRPr lang="zh-TW" altLang="en-US" sz="1400" dirty="0">
              <a:solidFill>
                <a:prstClr val="black"/>
              </a:solidFill>
              <a:latin typeface="新細明體"/>
            </a:endParaRP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 smtClean="0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</a:t>
            </a:r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1" name="群組 40"/>
          <p:cNvGrpSpPr/>
          <p:nvPr userDrawn="1"/>
        </p:nvGrpSpPr>
        <p:grpSpPr>
          <a:xfrm>
            <a:off x="539552" y="954428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42" name="橢圓 41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  <a:endParaRPr lang="zh-TW" altLang="en-US" sz="14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69" name="群組 6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70" name="橢圓 6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71" name="圖片 70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grpSp>
        <p:nvGrpSpPr>
          <p:cNvPr id="38" name="群組 37"/>
          <p:cNvGrpSpPr/>
          <p:nvPr userDrawn="1"/>
        </p:nvGrpSpPr>
        <p:grpSpPr>
          <a:xfrm>
            <a:off x="7022630" y="339501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9520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  <a:endParaRPr lang="zh-TW" altLang="en-US" b="1" dirty="0">
              <a:solidFill>
                <a:srgbClr val="005EA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0" name="群組 9"/>
          <p:cNvGrpSpPr/>
          <p:nvPr userDrawn="1"/>
        </p:nvGrpSpPr>
        <p:grpSpPr>
          <a:xfrm>
            <a:off x="6660232" y="420802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+mj-ea"/>
                <a:ea typeface="+mj-ea"/>
              </a:rPr>
              <a:t>5</a:t>
            </a:r>
            <a:r>
              <a:rPr lang="zh-TW" altLang="en-US" sz="1400" dirty="0" smtClean="0">
                <a:latin typeface="+mj-ea"/>
                <a:ea typeface="+mj-ea"/>
              </a:rPr>
              <a:t>分鐘</a:t>
            </a:r>
            <a:endParaRPr lang="zh-TW" altLang="en-US" sz="1400" dirty="0">
              <a:latin typeface="+mj-ea"/>
              <a:ea typeface="+mj-ea"/>
            </a:endParaRP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 smtClean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627812" y="1924050"/>
            <a:ext cx="226466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2760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知識王挑戰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7" name="群組 16"/>
          <p:cNvGrpSpPr/>
          <p:nvPr userDrawn="1"/>
        </p:nvGrpSpPr>
        <p:grpSpPr>
          <a:xfrm>
            <a:off x="404698" y="60672"/>
            <a:ext cx="350878" cy="350838"/>
            <a:chOff x="755576" y="1131590"/>
            <a:chExt cx="648072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6" y="1203597"/>
              <a:ext cx="585592" cy="572821"/>
            </a:xfrm>
            <a:prstGeom prst="ellipse">
              <a:avLst/>
            </a:prstGeom>
            <a:grpFill/>
          </p:spPr>
        </p:pic>
      </p:grp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 smtClean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2030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知識王挑戰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6" name="群組 15"/>
          <p:cNvGrpSpPr/>
          <p:nvPr userDrawn="1"/>
        </p:nvGrpSpPr>
        <p:grpSpPr>
          <a:xfrm>
            <a:off x="404698" y="60672"/>
            <a:ext cx="350878" cy="350838"/>
            <a:chOff x="755576" y="1131590"/>
            <a:chExt cx="648072" cy="647998"/>
          </a:xfrm>
          <a:solidFill>
            <a:schemeClr val="bg1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6" y="1203597"/>
              <a:ext cx="585592" cy="572821"/>
            </a:xfrm>
            <a:prstGeom prst="ellipse">
              <a:avLst/>
            </a:prstGeom>
            <a:grpFill/>
          </p:spPr>
        </p:pic>
      </p:grp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5011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22328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86405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0" name="群組 3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1" name="橢圓 4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53" name="圖片 5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8230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2975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5245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66" name="群組 6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7" name="橢圓 6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8" name="圖片 6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3520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363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45626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8" name="群組 2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0" name="橢圓 2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1" name="圖片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60774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1824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28964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576" y="4192166"/>
            <a:ext cx="864096" cy="864096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62213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725896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三秒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4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87574"/>
            <a:ext cx="648072" cy="71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25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6" name="群組 35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7" name="橢圓 3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23125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2" name="橢圓 41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69" name="群組 68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70" name="橢圓 6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71" name="圖片 7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5352179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41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2" name="群組 31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3" name="橢圓 32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5" name="群組 34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6" name="橢圓 35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7" name="圖片 3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7809996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468171" y="1924050"/>
            <a:ext cx="2559936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16" name="群組 15"/>
          <p:cNvGrpSpPr/>
          <p:nvPr userDrawn="1"/>
        </p:nvGrpSpPr>
        <p:grpSpPr>
          <a:xfrm>
            <a:off x="6660232" y="420802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0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95389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群組 16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7"/>
              <a:ext cx="559499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29333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群組 15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7"/>
              <a:ext cx="559499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2859922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635019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69252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726706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83432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176497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761654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539010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80588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02221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539529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246045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F2F2">
              <a:alpha val="25098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zh-TW" altLang="en-US" sz="1400">
              <a:solidFill>
                <a:prstClr val="white"/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62557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840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2020/5/22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1191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212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711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4269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64.xml"/><Relationship Id="rId3" Type="http://schemas.openxmlformats.org/officeDocument/2006/relationships/slide" Target="slide9.xml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11" Type="http://schemas.openxmlformats.org/officeDocument/2006/relationships/image" Target="../media/image24.png"/><Relationship Id="rId5" Type="http://schemas.openxmlformats.org/officeDocument/2006/relationships/slide" Target="slide14.xml"/><Relationship Id="rId10" Type="http://schemas.openxmlformats.org/officeDocument/2006/relationships/image" Target="../media/image29.png"/><Relationship Id="rId4" Type="http://schemas.openxmlformats.org/officeDocument/2006/relationships/image" Target="../media/image25.png"/><Relationship Id="rId9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ltn.tw/c4MY68u" TargetMode="External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Ch15&#24433;&#29255;-&#38499;&#38957;&#65288;02&#65306;23&#65289;.mp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jed7fsH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Ch15&#24433;&#29255;-&#33274;&#28771;&#35264;&#20809;&#20845;&#22823;&#20027;&#38988;&#12300;&#35738;&#65281;&#33274;&#28771;&#12301;&#25991;&#21270;&#31687;&#65288;03&#65306;00&#65289;.mp4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slide" Target="slide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https://ltn.tw/Z2HvRH8" TargetMode="Externa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https://ltn.tw/4SfyWQV" TargetMode="Externa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hyperlink" Target="https://ltn.tw/gJaLY3q" TargetMode="External"/><Relationship Id="rId1" Type="http://schemas.openxmlformats.org/officeDocument/2006/relationships/slideLayout" Target="../slideLayouts/slideLayout4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Ch15&#24433;&#29255;-&#33288;&#38534;&#27611;&#24062;&#35264;&#20809;&#24037;&#24288;&#65288;05&#65306;53&#65289;.mp4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FcbH5Z5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hyperlink" Target="https://ltn.tw/Ghmu9cm" TargetMode="External"/><Relationship Id="rId1" Type="http://schemas.openxmlformats.org/officeDocument/2006/relationships/slideLayout" Target="../slideLayouts/slideLayout4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hyperlink" Target="https://ltn.tw/ewqGOmw" TargetMode="Externa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68.xml"/><Relationship Id="rId2" Type="http://schemas.openxmlformats.org/officeDocument/2006/relationships/slide" Target="slide66.xm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11.png"/><Relationship Id="rId5" Type="http://schemas.openxmlformats.org/officeDocument/2006/relationships/slide" Target="slide69.xml"/><Relationship Id="rId4" Type="http://schemas.openxmlformats.org/officeDocument/2006/relationships/slide" Target="slide67.xml"/></Relationships>
</file>

<file path=ppt/slides/_rels/slide6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" Target="slide68.xml"/><Relationship Id="rId7" Type="http://schemas.openxmlformats.org/officeDocument/2006/relationships/image" Target="../media/image65.png"/><Relationship Id="rId2" Type="http://schemas.openxmlformats.org/officeDocument/2006/relationships/slide" Target="slide65.xm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11.png"/><Relationship Id="rId5" Type="http://schemas.openxmlformats.org/officeDocument/2006/relationships/slide" Target="slide45.xml"/><Relationship Id="rId4" Type="http://schemas.openxmlformats.org/officeDocument/2006/relationships/slide" Target="slide6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68.xml"/><Relationship Id="rId2" Type="http://schemas.openxmlformats.org/officeDocument/2006/relationships/slide" Target="slide65.xm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11.png"/><Relationship Id="rId5" Type="http://schemas.openxmlformats.org/officeDocument/2006/relationships/slide" Target="slide45.xml"/><Relationship Id="rId4" Type="http://schemas.openxmlformats.org/officeDocument/2006/relationships/slide" Target="slide66.xml"/></Relationships>
</file>

<file path=ppt/slides/_rels/slide6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" Target="slide68.xml"/><Relationship Id="rId7" Type="http://schemas.openxmlformats.org/officeDocument/2006/relationships/image" Target="../media/image65.png"/><Relationship Id="rId2" Type="http://schemas.openxmlformats.org/officeDocument/2006/relationships/slide" Target="slide65.xm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11.png"/><Relationship Id="rId5" Type="http://schemas.openxmlformats.org/officeDocument/2006/relationships/slide" Target="slide45.xml"/><Relationship Id="rId4" Type="http://schemas.openxmlformats.org/officeDocument/2006/relationships/slide" Target="slide66.xml"/></Relationships>
</file>

<file path=ppt/slides/_rels/slide6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" Target="slide68.xml"/><Relationship Id="rId7" Type="http://schemas.openxmlformats.org/officeDocument/2006/relationships/image" Target="../media/image65.png"/><Relationship Id="rId2" Type="http://schemas.openxmlformats.org/officeDocument/2006/relationships/slide" Target="slide65.xm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11.png"/><Relationship Id="rId5" Type="http://schemas.openxmlformats.org/officeDocument/2006/relationships/slide" Target="slide45.xml"/><Relationship Id="rId4" Type="http://schemas.openxmlformats.org/officeDocument/2006/relationships/slide" Target="slide6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/>
          <a:srcRect l="4327" t="2432" r="7735"/>
          <a:stretch/>
        </p:blipFill>
        <p:spPr>
          <a:xfrm>
            <a:off x="323528" y="123478"/>
            <a:ext cx="8320918" cy="4878614"/>
          </a:xfrm>
          <a:prstGeom prst="round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2267744" y="451643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滑動螢幕以解鎖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1547664" y="987574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圆角矩形 74"/>
          <p:cNvSpPr/>
          <p:nvPr/>
        </p:nvSpPr>
        <p:spPr>
          <a:xfrm>
            <a:off x="2267744" y="4155926"/>
            <a:ext cx="4573587" cy="346075"/>
          </a:xfrm>
          <a:prstGeom prst="roundRect">
            <a:avLst>
              <a:gd name="adj" fmla="val 50000"/>
            </a:avLst>
          </a:prstGeom>
          <a:solidFill>
            <a:srgbClr val="F2F2F2">
              <a:alpha val="52157"/>
            </a:srgbClr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8" rIns="68573" bIns="34288" anchor="ctr"/>
          <a:lstStyle/>
          <a:p>
            <a:pPr marL="0" marR="0" lvl="0" indent="0" algn="ctr" defTabSz="9143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2195735" y="4104456"/>
            <a:ext cx="792088" cy="1131590"/>
            <a:chOff x="2195735" y="3918418"/>
            <a:chExt cx="792088" cy="1131590"/>
          </a:xfrm>
        </p:grpSpPr>
        <p:sp>
          <p:nvSpPr>
            <p:cNvPr id="3" name="圓角矩形 2"/>
            <p:cNvSpPr/>
            <p:nvPr/>
          </p:nvSpPr>
          <p:spPr>
            <a:xfrm>
              <a:off x="2195735" y="3918418"/>
              <a:ext cx="768163" cy="59801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0" name="圖片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177"/>
            <a:stretch/>
          </p:blipFill>
          <p:spPr>
            <a:xfrm>
              <a:off x="2267744" y="4047430"/>
              <a:ext cx="720079" cy="1002578"/>
            </a:xfrm>
            <a:prstGeom prst="rect">
              <a:avLst/>
            </a:prstGeom>
          </p:spPr>
        </p:pic>
      </p:grpSp>
      <p:pic>
        <p:nvPicPr>
          <p:cNvPr id="11" name="圖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4" y="4486106"/>
            <a:ext cx="1086856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19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18 3.08855E-6 L 0.04097 0.003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04258 L 0.42778 -0.039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89" y="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/>
          <p:cNvSpPr txBox="1"/>
          <p:nvPr/>
        </p:nvSpPr>
        <p:spPr>
          <a:xfrm>
            <a:off x="3635896" y="437195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  <a:endParaRPr lang="zh-TW" altLang="en-US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5" name="群組 24"/>
          <p:cNvGrpSpPr/>
          <p:nvPr/>
        </p:nvGrpSpPr>
        <p:grpSpPr>
          <a:xfrm>
            <a:off x="971600" y="4299942"/>
            <a:ext cx="720080" cy="576064"/>
            <a:chOff x="1115616" y="4299942"/>
            <a:chExt cx="720080" cy="576064"/>
          </a:xfrm>
        </p:grpSpPr>
        <p:sp>
          <p:nvSpPr>
            <p:cNvPr id="9" name="圓角矩形 8"/>
            <p:cNvSpPr/>
            <p:nvPr/>
          </p:nvSpPr>
          <p:spPr>
            <a:xfrm>
              <a:off x="1115616" y="4299942"/>
              <a:ext cx="720080" cy="57606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1187624" y="4371950"/>
              <a:ext cx="555490" cy="43204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2" name="群組 21"/>
            <p:cNvGrpSpPr/>
            <p:nvPr/>
          </p:nvGrpSpPr>
          <p:grpSpPr>
            <a:xfrm>
              <a:off x="1278632" y="4443958"/>
              <a:ext cx="360040" cy="296416"/>
              <a:chOff x="1331640" y="4443958"/>
              <a:chExt cx="360040" cy="296416"/>
            </a:xfrm>
          </p:grpSpPr>
          <p:cxnSp>
            <p:nvCxnSpPr>
              <p:cNvPr id="12" name="直線接點 11"/>
              <p:cNvCxnSpPr/>
              <p:nvPr/>
            </p:nvCxnSpPr>
            <p:spPr>
              <a:xfrm>
                <a:off x="1331640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線接點 14"/>
              <p:cNvCxnSpPr/>
              <p:nvPr/>
            </p:nvCxnSpPr>
            <p:spPr>
              <a:xfrm>
                <a:off x="1619672" y="45963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線接點 15"/>
              <p:cNvCxnSpPr/>
              <p:nvPr/>
            </p:nvCxnSpPr>
            <p:spPr>
              <a:xfrm flipH="1">
                <a:off x="1619672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線接點 16"/>
              <p:cNvCxnSpPr/>
              <p:nvPr/>
            </p:nvCxnSpPr>
            <p:spPr>
              <a:xfrm flipH="1">
                <a:off x="1331640" y="4587974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線接點 18"/>
              <p:cNvCxnSpPr/>
              <p:nvPr/>
            </p:nvCxnSpPr>
            <p:spPr>
              <a:xfrm>
                <a:off x="1403648" y="4587974"/>
                <a:ext cx="216024" cy="0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9" name="圓角矩形 28"/>
          <p:cNvSpPr/>
          <p:nvPr/>
        </p:nvSpPr>
        <p:spPr>
          <a:xfrm>
            <a:off x="323528" y="195486"/>
            <a:ext cx="8352928" cy="4752528"/>
          </a:xfrm>
          <a:prstGeom prst="roundRect">
            <a:avLst/>
          </a:prstGeom>
          <a:gradFill flip="none" rotWithShape="1">
            <a:gsLst>
              <a:gs pos="0">
                <a:srgbClr val="6A7EEA"/>
              </a:gs>
              <a:gs pos="100000">
                <a:srgbClr val="764BA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40" name="文字方塊 39"/>
          <p:cNvSpPr txBox="1"/>
          <p:nvPr/>
        </p:nvSpPr>
        <p:spPr>
          <a:xfrm>
            <a:off x="971599" y="691406"/>
            <a:ext cx="6913513" cy="17543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5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5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r>
              <a:rPr lang="zh-TW" altLang="en-US" sz="5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章</a:t>
            </a:r>
          </a:p>
          <a:p>
            <a:r>
              <a:rPr lang="zh-TW" altLang="en-US" sz="5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全球關聯</a:t>
            </a:r>
          </a:p>
        </p:txBody>
      </p:sp>
      <p:sp>
        <p:nvSpPr>
          <p:cNvPr id="41" name="矩形 40"/>
          <p:cNvSpPr/>
          <p:nvPr/>
        </p:nvSpPr>
        <p:spPr>
          <a:xfrm>
            <a:off x="971600" y="2643758"/>
            <a:ext cx="6912768" cy="57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 err="1" smtClean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</a:t>
            </a:r>
            <a:r>
              <a:rPr lang="en-US" altLang="zh-TW" sz="2800" b="1" dirty="0" err="1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</a:t>
            </a:r>
            <a:r>
              <a:rPr lang="en-US" altLang="zh-TW" sz="2800" b="1" dirty="0" err="1" smtClean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 smtClean="0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en-US" altLang="zh-TW" sz="2800" b="1" dirty="0" err="1" smtClean="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</a:t>
            </a:r>
            <a:r>
              <a:rPr lang="en-US" altLang="zh-TW" sz="2800" b="1" dirty="0" err="1" smtClean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r>
              <a:rPr lang="en-US" altLang="zh-TW" sz="2800" b="1" dirty="0" err="1" smtClean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 smtClean="0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zh-TW" altLang="en-US" sz="2800" dirty="0" smtClean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傳統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文化與世界潮流接軌？</a:t>
            </a:r>
            <a:endParaRPr lang="zh-TW" altLang="en-US" sz="2800" dirty="0" smtClean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3" name="群組 22"/>
          <p:cNvGrpSpPr/>
          <p:nvPr/>
        </p:nvGrpSpPr>
        <p:grpSpPr>
          <a:xfrm>
            <a:off x="7452320" y="2715766"/>
            <a:ext cx="339278" cy="458809"/>
            <a:chOff x="10563304" y="487047"/>
            <a:chExt cx="1235693" cy="1671041"/>
          </a:xfrm>
        </p:grpSpPr>
        <p:grpSp>
          <p:nvGrpSpPr>
            <p:cNvPr id="21" name="群組 20"/>
            <p:cNvGrpSpPr/>
            <p:nvPr/>
          </p:nvGrpSpPr>
          <p:grpSpPr>
            <a:xfrm>
              <a:off x="10563304" y="487047"/>
              <a:ext cx="1235693" cy="1671041"/>
              <a:chOff x="8779348" y="1446785"/>
              <a:chExt cx="1467385" cy="1984365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8779348" y="1446785"/>
                <a:ext cx="1467385" cy="1984365"/>
                <a:chOff x="9923059" y="1064254"/>
                <a:chExt cx="587412" cy="794364"/>
              </a:xfrm>
            </p:grpSpPr>
            <p:sp>
              <p:nvSpPr>
                <p:cNvPr id="3" name="圓角矩形 2"/>
                <p:cNvSpPr/>
                <p:nvPr/>
              </p:nvSpPr>
              <p:spPr>
                <a:xfrm>
                  <a:off x="10080467" y="1113370"/>
                  <a:ext cx="288032" cy="504056"/>
                </a:xfrm>
                <a:prstGeom prst="roundRect">
                  <a:avLst/>
                </a:prstGeom>
                <a:solidFill>
                  <a:srgbClr val="256E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" name="弧形 3"/>
                <p:cNvSpPr/>
                <p:nvPr/>
              </p:nvSpPr>
              <p:spPr>
                <a:xfrm rot="19778102" flipH="1" flipV="1">
                  <a:off x="9923059" y="1064254"/>
                  <a:ext cx="587412" cy="676634"/>
                </a:xfrm>
                <a:prstGeom prst="arc">
                  <a:avLst>
                    <a:gd name="adj1" fmla="val 13548233"/>
                    <a:gd name="adj2" fmla="val 71851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>
                    <a:solidFill>
                      <a:prstClr val="black"/>
                    </a:solidFill>
                  </a:endParaRPr>
                </a:p>
              </p:txBody>
            </p:sp>
            <p:cxnSp>
              <p:nvCxnSpPr>
                <p:cNvPr id="6" name="直線接點 5"/>
                <p:cNvCxnSpPr/>
                <p:nvPr/>
              </p:nvCxnSpPr>
              <p:spPr>
                <a:xfrm>
                  <a:off x="10219720" y="1737009"/>
                  <a:ext cx="0" cy="121609"/>
                </a:xfrm>
                <a:prstGeom prst="line">
                  <a:avLst/>
                </a:prstGeom>
                <a:ln w="285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" name="橢圓 19"/>
              <p:cNvSpPr/>
              <p:nvPr/>
            </p:nvSpPr>
            <p:spPr>
              <a:xfrm>
                <a:off x="9189513" y="1452433"/>
                <a:ext cx="684075" cy="304034"/>
              </a:xfrm>
              <a:prstGeom prst="ellipse">
                <a:avLst/>
              </a:prstGeom>
              <a:solidFill>
                <a:srgbClr val="256E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4" name="橢圓 43"/>
            <p:cNvSpPr/>
            <p:nvPr/>
          </p:nvSpPr>
          <p:spPr>
            <a:xfrm>
              <a:off x="10908704" y="1451626"/>
              <a:ext cx="576063" cy="256028"/>
            </a:xfrm>
            <a:prstGeom prst="ellipse">
              <a:avLst/>
            </a:prstGeom>
            <a:solidFill>
              <a:srgbClr val="256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cxnSp>
        <p:nvCxnSpPr>
          <p:cNvPr id="45" name="直線接點 44"/>
          <p:cNvCxnSpPr/>
          <p:nvPr/>
        </p:nvCxnSpPr>
        <p:spPr>
          <a:xfrm>
            <a:off x="2843808" y="2787774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9" name="群組 98"/>
          <p:cNvGrpSpPr/>
          <p:nvPr/>
        </p:nvGrpSpPr>
        <p:grpSpPr>
          <a:xfrm>
            <a:off x="971600" y="3507854"/>
            <a:ext cx="1224137" cy="1406004"/>
            <a:chOff x="971600" y="3507854"/>
            <a:chExt cx="1224137" cy="1406004"/>
          </a:xfrm>
        </p:grpSpPr>
        <p:grpSp>
          <p:nvGrpSpPr>
            <p:cNvPr id="100" name="群組 99"/>
            <p:cNvGrpSpPr/>
            <p:nvPr/>
          </p:nvGrpSpPr>
          <p:grpSpPr>
            <a:xfrm>
              <a:off x="971601" y="3507854"/>
              <a:ext cx="1224136" cy="1008112"/>
              <a:chOff x="1115617" y="4299942"/>
              <a:chExt cx="699506" cy="576064"/>
            </a:xfrm>
          </p:grpSpPr>
          <p:sp>
            <p:nvSpPr>
              <p:cNvPr id="102" name="圓角矩形 101">
                <a:hlinkClick r:id="rId3" action="ppaction://hlinksldjump"/>
              </p:cNvPr>
              <p:cNvSpPr/>
              <p:nvPr/>
            </p:nvSpPr>
            <p:spPr>
              <a:xfrm>
                <a:off x="1115617" y="4299942"/>
                <a:ext cx="699506" cy="576064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03" name="圓角矩形 102">
                <a:hlinkClick r:id="rId3" action="ppaction://hlinksldjump"/>
              </p:cNvPr>
              <p:cNvSpPr/>
              <p:nvPr/>
            </p:nvSpPr>
            <p:spPr>
              <a:xfrm>
                <a:off x="1187624" y="4371950"/>
                <a:ext cx="555490" cy="43204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grpSp>
            <p:nvGrpSpPr>
              <p:cNvPr id="104" name="群組 103"/>
              <p:cNvGrpSpPr/>
              <p:nvPr/>
            </p:nvGrpSpPr>
            <p:grpSpPr>
              <a:xfrm>
                <a:off x="1278632" y="4443958"/>
                <a:ext cx="360040" cy="288032"/>
                <a:chOff x="1331640" y="4443958"/>
                <a:chExt cx="360040" cy="288032"/>
              </a:xfrm>
            </p:grpSpPr>
            <p:cxnSp>
              <p:nvCxnSpPr>
                <p:cNvPr id="105" name="直線接點 104"/>
                <p:cNvCxnSpPr/>
                <p:nvPr/>
              </p:nvCxnSpPr>
              <p:spPr>
                <a:xfrm>
                  <a:off x="1331640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直線接點 105"/>
                <p:cNvCxnSpPr/>
                <p:nvPr/>
              </p:nvCxnSpPr>
              <p:spPr>
                <a:xfrm>
                  <a:off x="1619672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直線接點 106"/>
                <p:cNvCxnSpPr/>
                <p:nvPr/>
              </p:nvCxnSpPr>
              <p:spPr>
                <a:xfrm flipH="1">
                  <a:off x="1619672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直線接點 107"/>
                <p:cNvCxnSpPr/>
                <p:nvPr/>
              </p:nvCxnSpPr>
              <p:spPr>
                <a:xfrm flipH="1">
                  <a:off x="1331640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直線接點 108"/>
                <p:cNvCxnSpPr/>
                <p:nvPr/>
              </p:nvCxnSpPr>
              <p:spPr>
                <a:xfrm>
                  <a:off x="1403648" y="4587974"/>
                  <a:ext cx="216024" cy="0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101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0" name="群組 109"/>
          <p:cNvGrpSpPr/>
          <p:nvPr/>
        </p:nvGrpSpPr>
        <p:grpSpPr>
          <a:xfrm>
            <a:off x="2654872" y="3472516"/>
            <a:ext cx="1358900" cy="1441342"/>
            <a:chOff x="2654872" y="3472516"/>
            <a:chExt cx="1358900" cy="1441342"/>
          </a:xfrm>
        </p:grpSpPr>
        <p:pic>
          <p:nvPicPr>
            <p:cNvPr id="111" name="Picture 4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12"/>
            <a:stretch/>
          </p:blipFill>
          <p:spPr bwMode="auto">
            <a:xfrm>
              <a:off x="2654872" y="3472516"/>
              <a:ext cx="1358900" cy="14396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2" name="Picture 7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1241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3" name="群組 112"/>
          <p:cNvGrpSpPr/>
          <p:nvPr/>
        </p:nvGrpSpPr>
        <p:grpSpPr>
          <a:xfrm>
            <a:off x="4532039" y="3507854"/>
            <a:ext cx="1408113" cy="1406004"/>
            <a:chOff x="4532039" y="3507854"/>
            <a:chExt cx="1408113" cy="1406004"/>
          </a:xfrm>
        </p:grpSpPr>
        <p:grpSp>
          <p:nvGrpSpPr>
            <p:cNvPr id="114" name="群組 113"/>
            <p:cNvGrpSpPr/>
            <p:nvPr/>
          </p:nvGrpSpPr>
          <p:grpSpPr>
            <a:xfrm>
              <a:off x="4616923" y="3507854"/>
              <a:ext cx="1224136" cy="1008112"/>
              <a:chOff x="4424901" y="3507854"/>
              <a:chExt cx="1224136" cy="1008112"/>
            </a:xfrm>
          </p:grpSpPr>
          <p:sp>
            <p:nvSpPr>
              <p:cNvPr id="116" name="圓角矩形 115"/>
              <p:cNvSpPr/>
              <p:nvPr/>
            </p:nvSpPr>
            <p:spPr>
              <a:xfrm>
                <a:off x="4424901" y="3507854"/>
                <a:ext cx="1224136" cy="1008112"/>
              </a:xfrm>
              <a:prstGeom prst="roundRect">
                <a:avLst/>
              </a:prstGeom>
              <a:solidFill>
                <a:srgbClr val="4286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117" name="圖片 116">
                <a:hlinkClick r:id="rId8" action="ppaction://hlinksldjump"/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81562" y="3507854"/>
                <a:ext cx="951267" cy="973917"/>
              </a:xfrm>
              <a:prstGeom prst="rect">
                <a:avLst/>
              </a:prstGeom>
            </p:spPr>
          </p:pic>
        </p:grpSp>
        <p:pic>
          <p:nvPicPr>
            <p:cNvPr id="115" name="Picture 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2039" y="4443958"/>
              <a:ext cx="1408113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43" name="圖片 4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4" y="4486106"/>
            <a:ext cx="1086856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35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內容版面配置區 8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披薩</a:t>
            </a:r>
            <a:r>
              <a:rPr lang="zh-TW" altLang="en-US" dirty="0"/>
              <a:t>的滋味</a:t>
            </a:r>
          </a:p>
        </p:txBody>
      </p:sp>
      <p:sp>
        <p:nvSpPr>
          <p:cNvPr id="8" name="文字版面配置區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hlinkClick r:id="rId2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披薩的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滋味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(02:05)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kumimoji="0" lang="en-US" altLang="zh-TW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twfoxmovies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3419872" y="3564165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015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3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688632" cy="331236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披薩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的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滋味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大鳥蛋跟小鳥蛋是一對住在印度貧民窟的兄弟，父親坐牢，母親因付不出高額的律師費用，貧民窟的區域立委也只想收錢不做事，母親只能拼命的工作，卻僅能負擔微薄的車馬費去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探監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066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3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688632" cy="2520280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再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努力的工作，孩子的學費、奶奶過世的火葬費都付不起，兄弟倆只能輟學在家靠撿運煤火車所掉落的煤礦維生，成天穿破爛的衣服，與垃圾為伍。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811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3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688632" cy="295232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有一天，貧民窟的隔壁開了間披薩店，請了當紅的藝人做宣傳，全球化的食物來到了印度，吸引人們的目光，兩兄弟也好想要嘗嘗披薩的滋味，為了想吃披薩，用了各種手段去賺取小額的</a:t>
            </a:r>
            <a:r>
              <a:rPr kumimoji="0" lang="zh-TW" altLang="en-US" sz="28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零錢。</a:t>
            </a:r>
            <a:endParaRPr kumimoji="0" lang="zh-TW" altLang="en-US" sz="2800" b="0" i="0" u="none" strike="noStrike" kern="1200" cap="none" spc="-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229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481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3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688632" cy="331236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在</a:t>
            </a:r>
            <a:r>
              <a:rPr kumimoji="0" lang="zh-TW" altLang="en-US" sz="2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好不容易存夠了錢才發現，沒有穿新衣服是無法進入披薩店；為了要有新衣服，更努力的工作，卻在擁有了新衣服後才發現，貧民窟的孩子註定無法翻身，即便穿了新衣服，仍然被披薩店店長的一</a:t>
            </a:r>
            <a:r>
              <a:rPr kumimoji="0" lang="zh-TW" altLang="en-US" sz="28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巴掌</a:t>
            </a:r>
            <a:r>
              <a:rPr kumimoji="0" lang="zh-TW" altLang="en-US" sz="2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打碎了兄弟倆的披薩夢。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229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907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角矩形圖說文字 6"/>
          <p:cNvSpPr/>
          <p:nvPr/>
        </p:nvSpPr>
        <p:spPr>
          <a:xfrm>
            <a:off x="2843808" y="1021730"/>
            <a:ext cx="5292676" cy="1189980"/>
          </a:xfrm>
          <a:prstGeom prst="wedgeRoundRectCallout">
            <a:avLst>
              <a:gd name="adj1" fmla="val 57750"/>
              <a:gd name="adj2" fmla="val -26223"/>
              <a:gd name="adj3" fmla="val 16667"/>
            </a:avLst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在印度有貧民窟，臺灣有嗎？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我們要怎麼幫助這些人呢？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629" y="181381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7300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菜市場的印象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p.123</a:t>
            </a:r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5904216" cy="647700"/>
          </a:xfrm>
        </p:spPr>
        <p:txBody>
          <a:bodyPr/>
          <a:lstStyle/>
          <a:p>
            <a:r>
              <a:rPr lang="zh-TW" altLang="en-US" dirty="0"/>
              <a:t>士</a:t>
            </a:r>
            <a:r>
              <a:rPr lang="zh-TW" altLang="en-US" dirty="0" smtClean="0"/>
              <a:t>東市場</a:t>
            </a:r>
            <a:r>
              <a:rPr lang="en-US" altLang="zh-TW" dirty="0" smtClean="0"/>
              <a:t>—</a:t>
            </a:r>
            <a:br>
              <a:rPr lang="en-US" altLang="zh-TW" dirty="0" smtClean="0"/>
            </a:br>
            <a:r>
              <a:rPr lang="zh-TW" altLang="en-US" dirty="0" smtClean="0"/>
              <a:t>上菜</a:t>
            </a:r>
            <a:r>
              <a:rPr lang="zh-TW" altLang="en-US" dirty="0"/>
              <a:t>市場也可以很文青</a:t>
            </a:r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200" y="1995686"/>
            <a:ext cx="3408000" cy="2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74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2676366"/>
          </a:xfrm>
        </p:spPr>
        <p:txBody>
          <a:bodyPr/>
          <a:lstStyle/>
          <a:p>
            <a:pPr algn="just"/>
            <a:r>
              <a:rPr lang="zh-TW" altLang="en-US" dirty="0"/>
              <a:t>你對菜市場的印象是什麼？黑暗潮溼是大家對菜市場的印象，尤其</a:t>
            </a:r>
            <a:r>
              <a:rPr lang="zh-TW" altLang="en-US" dirty="0" smtClean="0"/>
              <a:t>夏天一</a:t>
            </a:r>
            <a:r>
              <a:rPr lang="zh-TW" altLang="en-US" dirty="0"/>
              <a:t>到，市場更難免瀰漫著錯縱複雜的味道，現代年輕人喜歡逛大賣場取代</a:t>
            </a:r>
            <a:r>
              <a:rPr lang="zh-TW" altLang="en-US" dirty="0" smtClean="0"/>
              <a:t>菜市場</a:t>
            </a:r>
            <a:r>
              <a:rPr lang="zh-TW" altLang="en-US" dirty="0"/>
              <a:t>，但是，位於臺北市天母的士東市場，透過改造工程計畫，將傳統市場</a:t>
            </a:r>
            <a:r>
              <a:rPr lang="zh-TW" altLang="en-US" dirty="0" smtClean="0"/>
              <a:t>改良成</a:t>
            </a:r>
            <a:r>
              <a:rPr lang="zh-TW" altLang="en-US" dirty="0"/>
              <a:t>現代化明亮的新</a:t>
            </a:r>
            <a:r>
              <a:rPr lang="zh-TW" altLang="en-US" dirty="0" smtClean="0"/>
              <a:t>市場。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菜市場</a:t>
            </a:r>
            <a:r>
              <a:rPr lang="zh-TW" altLang="en-US" dirty="0"/>
              <a:t>的</a:t>
            </a:r>
            <a:r>
              <a:rPr lang="zh-TW" altLang="en-US" dirty="0" smtClean="0"/>
              <a:t>印象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p.123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0057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2676366"/>
          </a:xfrm>
        </p:spPr>
        <p:txBody>
          <a:bodyPr/>
          <a:lstStyle/>
          <a:p>
            <a:pPr algn="just"/>
            <a:r>
              <a:rPr lang="zh-TW" altLang="en-US" dirty="0" smtClean="0"/>
              <a:t>扭轉</a:t>
            </a:r>
            <a:r>
              <a:rPr lang="zh-TW" altLang="en-US" dirty="0"/>
              <a:t>人們對市場的舊印象，菜色味道不變，但是更</a:t>
            </a:r>
            <a:r>
              <a:rPr lang="zh-TW" altLang="en-US" dirty="0" smtClean="0"/>
              <a:t>對年輕人</a:t>
            </a:r>
            <a:r>
              <a:rPr lang="zh-TW" altLang="en-US" dirty="0"/>
              <a:t>的味；不僅讓業績成長不少，也更吸引新族群走入市場，成為年輕人</a:t>
            </a:r>
            <a:r>
              <a:rPr lang="zh-TW" altLang="en-US" dirty="0" smtClean="0"/>
              <a:t>打卡</a:t>
            </a:r>
            <a:r>
              <a:rPr lang="en-US" altLang="zh-TW" dirty="0"/>
              <a:t>IG </a:t>
            </a:r>
            <a:r>
              <a:rPr lang="zh-TW" altLang="en-US" dirty="0"/>
              <a:t>新地標，也讓我們重新</a:t>
            </a:r>
            <a:r>
              <a:rPr lang="zh-TW" altLang="en-US" dirty="0" smtClean="0"/>
              <a:t>認識臺灣</a:t>
            </a:r>
            <a:r>
              <a:rPr lang="zh-TW" altLang="en-US" dirty="0"/>
              <a:t>傳統市場，更珍視臺灣傳統文化。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菜市場</a:t>
            </a:r>
            <a:r>
              <a:rPr lang="zh-TW" altLang="en-US" dirty="0"/>
              <a:t>的</a:t>
            </a:r>
            <a:r>
              <a:rPr lang="zh-TW" altLang="en-US" dirty="0" smtClean="0"/>
              <a:t>印象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p.123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8706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4680080" cy="310841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TW" altLang="en-US" dirty="0"/>
              <a:t>阿泰</a:t>
            </a:r>
            <a:r>
              <a:rPr lang="zh-TW" altLang="en-US" dirty="0" smtClean="0"/>
              <a:t>出生</a:t>
            </a:r>
            <a:r>
              <a:rPr lang="zh-TW" altLang="en-US" dirty="0"/>
              <a:t>自</a:t>
            </a:r>
            <a:r>
              <a:rPr lang="zh-TW" altLang="en-US" dirty="0" smtClean="0"/>
              <a:t>陣</a:t>
            </a:r>
            <a:r>
              <a:rPr lang="zh-TW" altLang="en-US" dirty="0"/>
              <a:t>頭世家</a:t>
            </a:r>
            <a:r>
              <a:rPr lang="zh-TW" altLang="en-US" dirty="0" smtClean="0"/>
              <a:t>，一次</a:t>
            </a:r>
            <a:r>
              <a:rPr lang="zh-TW" altLang="en-US" dirty="0"/>
              <a:t>意外，阿泰竟陰錯陽差接下團長位置</a:t>
            </a:r>
            <a:r>
              <a:rPr lang="zh-TW" altLang="en-US" dirty="0" smtClean="0"/>
              <a:t>。</a:t>
            </a:r>
            <a:r>
              <a:rPr lang="zh-TW" altLang="en-US" dirty="0"/>
              <a:t>他</a:t>
            </a:r>
            <a:r>
              <a:rPr lang="zh-TW" altLang="en-US" dirty="0" smtClean="0"/>
              <a:t>決定</a:t>
            </a:r>
            <a:r>
              <a:rPr lang="zh-TW" altLang="en-US" dirty="0"/>
              <a:t>要用自己的方式證明</a:t>
            </a:r>
            <a:r>
              <a:rPr lang="zh-TW" altLang="en-US" dirty="0" smtClean="0"/>
              <a:t>，帶</a:t>
            </a:r>
            <a:r>
              <a:rPr lang="zh-TW" altLang="en-US" dirty="0"/>
              <a:t>著一幫年輕團員跋山涉水，踏上環島之路，</a:t>
            </a:r>
            <a:r>
              <a:rPr lang="zh-TW" altLang="en-US" dirty="0" smtClean="0"/>
              <a:t>為臺灣</a:t>
            </a:r>
            <a:r>
              <a:rPr lang="zh-TW" altLang="en-US" dirty="0"/>
              <a:t>的陣頭文化闖出一番新氣息。</a:t>
            </a:r>
          </a:p>
          <a:p>
            <a:endParaRPr lang="zh-TW" altLang="en-US" sz="260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陣</a:t>
            </a:r>
            <a:r>
              <a:rPr lang="zh-TW" altLang="en-US" dirty="0" smtClean="0"/>
              <a:t>頭</a:t>
            </a:r>
            <a:endParaRPr lang="zh-TW" altLang="en-US" dirty="0"/>
          </a:p>
        </p:txBody>
      </p:sp>
      <p:grpSp>
        <p:nvGrpSpPr>
          <p:cNvPr id="4" name="群組 3"/>
          <p:cNvGrpSpPr/>
          <p:nvPr/>
        </p:nvGrpSpPr>
        <p:grpSpPr>
          <a:xfrm>
            <a:off x="5292080" y="1983319"/>
            <a:ext cx="2840727" cy="1872208"/>
            <a:chOff x="5292080" y="1983319"/>
            <a:chExt cx="2840727" cy="1872208"/>
          </a:xfrm>
        </p:grpSpPr>
        <p:pic>
          <p:nvPicPr>
            <p:cNvPr id="5" name="圖片 4">
              <a:hlinkClick r:id="rId3" action="ppaction://hlinkfile"/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83" r="29105"/>
            <a:stretch/>
          </p:blipFill>
          <p:spPr>
            <a:xfrm>
              <a:off x="5292080" y="1983319"/>
              <a:ext cx="2840727" cy="1872208"/>
            </a:xfrm>
            <a:prstGeom prst="rect">
              <a:avLst/>
            </a:prstGeom>
          </p:spPr>
        </p:pic>
        <p:grpSp>
          <p:nvGrpSpPr>
            <p:cNvPr id="6" name="群組 5"/>
            <p:cNvGrpSpPr/>
            <p:nvPr/>
          </p:nvGrpSpPr>
          <p:grpSpPr>
            <a:xfrm>
              <a:off x="6242122" y="2487300"/>
              <a:ext cx="917970" cy="865803"/>
              <a:chOff x="6948264" y="2787774"/>
              <a:chExt cx="648072" cy="648072"/>
            </a:xfrm>
          </p:grpSpPr>
          <p:sp>
            <p:nvSpPr>
              <p:cNvPr id="7" name="橢圓 6">
                <a:hlinkClick r:id="rId3" action="ppaction://hlinkfile"/>
              </p:cNvPr>
              <p:cNvSpPr/>
              <p:nvPr/>
            </p:nvSpPr>
            <p:spPr>
              <a:xfrm>
                <a:off x="6948264" y="2787774"/>
                <a:ext cx="648072" cy="648072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8" name="等腰三角形 7">
                <a:hlinkClick r:id="rId3" action="ppaction://hlinkfile"/>
              </p:cNvPr>
              <p:cNvSpPr/>
              <p:nvPr/>
            </p:nvSpPr>
            <p:spPr>
              <a:xfrm rot="5400000">
                <a:off x="7128144" y="2931790"/>
                <a:ext cx="360040" cy="360040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  <p:sp>
        <p:nvSpPr>
          <p:cNvPr id="9" name="文字版面配置區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5212926" y="3911394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＃影片名稱：陣頭正式預告片</a:t>
            </a:r>
            <a:r>
              <a:rPr lang="en-US" altLang="zh-TW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(02:23)</a:t>
            </a:r>
          </a:p>
          <a:p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</a:t>
            </a:r>
            <a:r>
              <a:rPr lang="en-US" altLang="zh-TW" sz="120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DinTaoMovie</a:t>
            </a:r>
            <a:endParaRPr lang="zh-TW" alt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8095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3960000" cy="2911788"/>
          </a:xfrm>
        </p:spPr>
        <p:txBody>
          <a:bodyPr/>
          <a:lstStyle/>
          <a:p>
            <a:pPr marL="514350" indent="-514350" algn="just">
              <a:buFont typeface="+mj-lt"/>
              <a:buAutoNum type="arabicPeriod"/>
            </a:pPr>
            <a:r>
              <a:rPr lang="zh-TW" altLang="en-US" spc="0" dirty="0" smtClean="0"/>
              <a:t>你</a:t>
            </a:r>
            <a:r>
              <a:rPr lang="zh-TW" altLang="en-US" spc="0" dirty="0"/>
              <a:t>過去</a:t>
            </a:r>
            <a:r>
              <a:rPr lang="zh-TW" altLang="en-US" spc="0" dirty="0" smtClean="0"/>
              <a:t>對臺灣</a:t>
            </a:r>
            <a:r>
              <a:rPr lang="zh-TW" altLang="en-US" spc="0" dirty="0"/>
              <a:t>陣頭</a:t>
            </a:r>
            <a:r>
              <a:rPr lang="zh-TW" altLang="en-US" spc="0" dirty="0" smtClean="0"/>
              <a:t>的印象</a:t>
            </a:r>
            <a:r>
              <a:rPr lang="zh-TW" altLang="en-US" spc="0" dirty="0"/>
              <a:t>為何</a:t>
            </a:r>
            <a:r>
              <a:rPr lang="zh-TW" altLang="en-US" spc="0" dirty="0" smtClean="0"/>
              <a:t>呢</a:t>
            </a:r>
            <a:r>
              <a:rPr lang="zh-TW" altLang="en-US" spc="0" dirty="0"/>
              <a:t>？</a:t>
            </a:r>
            <a:endParaRPr lang="en-US" altLang="zh-TW" spc="0" dirty="0"/>
          </a:p>
          <a:p>
            <a:pPr marL="514350" indent="-514350" algn="just">
              <a:buFont typeface="+mj-lt"/>
              <a:buAutoNum type="arabicPeriod"/>
            </a:pPr>
            <a:r>
              <a:rPr lang="zh-TW" altLang="en-US" spc="0" dirty="0" smtClean="0"/>
              <a:t>你</a:t>
            </a:r>
            <a:r>
              <a:rPr lang="zh-TW" altLang="en-US" spc="0" dirty="0"/>
              <a:t>認為</a:t>
            </a:r>
            <a:r>
              <a:rPr lang="zh-TW" altLang="en-US" spc="0" dirty="0" smtClean="0"/>
              <a:t>保存臺灣傳統文化</a:t>
            </a:r>
            <a:r>
              <a:rPr lang="zh-TW" altLang="en-US" spc="0" dirty="0"/>
              <a:t>的責任應該由誰負責？</a:t>
            </a:r>
            <a:endParaRPr lang="en-US" altLang="zh-TW" spc="0" dirty="0"/>
          </a:p>
          <a:p>
            <a:pPr algn="just"/>
            <a:endParaRPr lang="zh-TW" altLang="en-US" spc="0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陣頭</a:t>
            </a:r>
            <a:endParaRPr lang="zh-TW" altLang="en-US" dirty="0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947" y="1995686"/>
            <a:ext cx="3510000" cy="23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45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p.124</a:t>
            </a:r>
            <a:r>
              <a:rPr lang="en-US" altLang="zh-TW" dirty="0" smtClean="0"/>
              <a:t>    </a:t>
            </a:r>
            <a:r>
              <a:rPr lang="zh-TW" altLang="en-US" dirty="0" smtClean="0"/>
              <a:t>壹</a:t>
            </a:r>
            <a:r>
              <a:rPr lang="zh-TW" altLang="en-US" dirty="0"/>
              <a:t>、文化的意義　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1729468"/>
            <a:ext cx="3456310" cy="1202321"/>
          </a:xfrm>
        </p:spPr>
        <p:txBody>
          <a:bodyPr/>
          <a:lstStyle/>
          <a:p>
            <a:r>
              <a:rPr lang="zh-TW" altLang="en-US" dirty="0" smtClean="0"/>
              <a:t>第壹節　 </a:t>
            </a:r>
            <a:endParaRPr lang="en-US" altLang="zh-TW" dirty="0" smtClean="0"/>
          </a:p>
          <a:p>
            <a:r>
              <a:rPr lang="zh-TW" altLang="en-US" dirty="0" smtClean="0"/>
              <a:t>文化</a:t>
            </a:r>
            <a:r>
              <a:rPr lang="zh-TW" altLang="en-US" dirty="0"/>
              <a:t>的意義</a:t>
            </a:r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834736"/>
            <a:ext cx="3996445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00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p.124</a:t>
            </a:r>
            <a:r>
              <a:rPr lang="zh-TW" altLang="en-US" dirty="0"/>
              <a:t>　壹、文化的意義　</a:t>
            </a:r>
            <a:endParaRPr lang="en-US" altLang="zh-TW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文化的意義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5688558" cy="2448272"/>
          </a:xfrm>
        </p:spPr>
        <p:txBody>
          <a:bodyPr>
            <a:normAutofit/>
          </a:bodyPr>
          <a:lstStyle/>
          <a:p>
            <a:pPr algn="just" hangingPunct="0"/>
            <a:r>
              <a:rPr lang="zh-TW" altLang="en-US" spc="-150" dirty="0"/>
              <a:t>文化即是生活，我們生活的方式即是文化，然而</a:t>
            </a:r>
            <a:r>
              <a:rPr lang="zh-TW" altLang="en-US" b="1" spc="-150" dirty="0">
                <a:solidFill>
                  <a:srgbClr val="FF495C"/>
                </a:solidFill>
              </a:rPr>
              <a:t>並非只有「特殊文化」才屬於文化</a:t>
            </a:r>
            <a:r>
              <a:rPr lang="zh-TW" altLang="en-US" spc="-150" dirty="0"/>
              <a:t>的一部分喔</a:t>
            </a:r>
            <a:r>
              <a:rPr lang="zh-TW" altLang="en-US" spc="-150" dirty="0" smtClean="0"/>
              <a:t>！平常</a:t>
            </a:r>
            <a:r>
              <a:rPr lang="zh-TW" altLang="en-US" spc="-150" dirty="0"/>
              <a:t>我們吃的早餐、上學交通工具、放學後的休閒活動等，皆是文化的一部分</a:t>
            </a:r>
            <a:r>
              <a:rPr lang="zh-TW" altLang="en-US" spc="-150" dirty="0" smtClean="0"/>
              <a:t>。</a:t>
            </a:r>
            <a:endParaRPr lang="zh-TW" altLang="en-US" spc="-150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923678"/>
            <a:ext cx="3967187" cy="264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835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6577010" y="1924050"/>
            <a:ext cx="2516188" cy="647700"/>
          </a:xfrm>
        </p:spPr>
        <p:txBody>
          <a:bodyPr/>
          <a:lstStyle/>
          <a:p>
            <a:r>
              <a:rPr lang="zh-TW" altLang="en-US" dirty="0"/>
              <a:t>臺灣</a:t>
            </a:r>
            <a:r>
              <a:rPr lang="zh-TW" altLang="en-US" dirty="0" smtClean="0"/>
              <a:t>特色在地</a:t>
            </a:r>
            <a:r>
              <a:rPr lang="zh-TW" altLang="en-US" dirty="0"/>
              <a:t>美食及文化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1" t="25423" r="50260" b="834"/>
          <a:stretch/>
        </p:blipFill>
        <p:spPr>
          <a:xfrm>
            <a:off x="611560" y="-20183"/>
            <a:ext cx="5112568" cy="5178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47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6577010" y="1924050"/>
            <a:ext cx="2516188" cy="647700"/>
          </a:xfrm>
        </p:spPr>
        <p:txBody>
          <a:bodyPr/>
          <a:lstStyle/>
          <a:p>
            <a:r>
              <a:rPr lang="zh-TW" altLang="en-US" dirty="0"/>
              <a:t>臺灣</a:t>
            </a:r>
            <a:r>
              <a:rPr lang="zh-TW" altLang="en-US" dirty="0" smtClean="0"/>
              <a:t>特色在地</a:t>
            </a:r>
            <a:r>
              <a:rPr lang="zh-TW" altLang="en-US" dirty="0"/>
              <a:t>美食及文化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40" t="25423" r="2813" b="834"/>
          <a:stretch/>
        </p:blipFill>
        <p:spPr>
          <a:xfrm>
            <a:off x="467544" y="2654"/>
            <a:ext cx="5471858" cy="516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67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6572812" y="1924050"/>
            <a:ext cx="2463684" cy="647700"/>
          </a:xfrm>
        </p:spPr>
        <p:txBody>
          <a:bodyPr/>
          <a:lstStyle/>
          <a:p>
            <a:r>
              <a:rPr lang="zh-TW" altLang="en-US" dirty="0" smtClean="0"/>
              <a:t>臺灣陣頭文</a:t>
            </a:r>
            <a:r>
              <a:rPr lang="zh-TW" altLang="en-US" dirty="0"/>
              <a:t>化</a:t>
            </a:r>
          </a:p>
        </p:txBody>
      </p:sp>
      <p:grpSp>
        <p:nvGrpSpPr>
          <p:cNvPr id="6" name="群組 5"/>
          <p:cNvGrpSpPr/>
          <p:nvPr/>
        </p:nvGrpSpPr>
        <p:grpSpPr>
          <a:xfrm>
            <a:off x="764658" y="3067"/>
            <a:ext cx="4914892" cy="5148000"/>
            <a:chOff x="764658" y="11534"/>
            <a:chExt cx="4914892" cy="5148000"/>
          </a:xfrm>
        </p:grpSpPr>
        <p:sp>
          <p:nvSpPr>
            <p:cNvPr id="5" name="矩形 4"/>
            <p:cNvSpPr/>
            <p:nvPr/>
          </p:nvSpPr>
          <p:spPr>
            <a:xfrm>
              <a:off x="764658" y="11534"/>
              <a:ext cx="4914000" cy="514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4658" y="699542"/>
              <a:ext cx="4914892" cy="39588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4507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2604358"/>
          </a:xfrm>
        </p:spPr>
        <p:txBody>
          <a:bodyPr/>
          <a:lstStyle/>
          <a:p>
            <a:pPr algn="just" hangingPunct="0"/>
            <a:r>
              <a:rPr lang="en-US" altLang="zh-TW" dirty="0"/>
              <a:t>16</a:t>
            </a:r>
            <a:r>
              <a:rPr lang="zh-TW" altLang="en-US" dirty="0"/>
              <a:t>世紀英國人到印度經商</a:t>
            </a:r>
            <a:r>
              <a:rPr lang="zh-TW" altLang="en-US" dirty="0" smtClean="0"/>
              <a:t>，對於</a:t>
            </a:r>
            <a:r>
              <a:rPr lang="zh-TW" altLang="en-US" dirty="0"/>
              <a:t>濕熱天氣極不適應，於是他們在住宅前加了一個外廊遮強光，讓屋內涼爽，很快被人們所效仿。</a:t>
            </a:r>
          </a:p>
          <a:p>
            <a:pPr algn="just" hangingPunct="0"/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騎樓設計的發明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p.125</a:t>
            </a:r>
            <a:r>
              <a:rPr lang="zh-TW" altLang="en-US" dirty="0"/>
              <a:t>　壹、文化的意義</a:t>
            </a:r>
          </a:p>
        </p:txBody>
      </p:sp>
    </p:spTree>
    <p:extLst>
      <p:ext uri="{BB962C8B-B14F-4D97-AF65-F5344CB8AC3E}">
        <p14:creationId xmlns:p14="http://schemas.microsoft.com/office/powerpoint/2010/main" val="327542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5256144" cy="2676366"/>
          </a:xfrm>
        </p:spPr>
        <p:txBody>
          <a:bodyPr/>
          <a:lstStyle/>
          <a:p>
            <a:r>
              <a:rPr lang="zh-TW" altLang="en-US" dirty="0"/>
              <a:t>由一個</a:t>
            </a:r>
            <a:r>
              <a:rPr lang="zh-TW" altLang="en-US" dirty="0" smtClean="0"/>
              <a:t>來臺灣</a:t>
            </a:r>
            <a:r>
              <a:rPr lang="zh-TW" altLang="en-US" dirty="0"/>
              <a:t>學習語言的外國人眼</a:t>
            </a:r>
            <a:r>
              <a:rPr lang="zh-TW" altLang="en-US" dirty="0" smtClean="0"/>
              <a:t>中看臺灣</a:t>
            </a:r>
            <a:r>
              <a:rPr lang="zh-TW" altLang="en-US" dirty="0"/>
              <a:t>文化，由他帶領我們去看彰化市的文化。包含逛廟宇、</a:t>
            </a:r>
            <a:r>
              <a:rPr lang="zh-TW" altLang="en-US" dirty="0" smtClean="0"/>
              <a:t>做臺灣</a:t>
            </a:r>
            <a:r>
              <a:rPr lang="zh-TW" altLang="en-US" dirty="0"/>
              <a:t>蛋糕，吃中藥又還有很多其他有趣的事。</a:t>
            </a:r>
          </a:p>
          <a:p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我</a:t>
            </a:r>
            <a:r>
              <a:rPr lang="zh-TW" altLang="en-US" dirty="0" smtClean="0"/>
              <a:t>最愛臺灣</a:t>
            </a:r>
            <a:r>
              <a:rPr lang="zh-TW" altLang="en-US" dirty="0"/>
              <a:t>文化</a:t>
            </a:r>
          </a:p>
          <a:p>
            <a:endParaRPr lang="zh-TW" alt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5796136" y="1923678"/>
            <a:ext cx="2340000" cy="1406145"/>
            <a:chOff x="5724128" y="1923678"/>
            <a:chExt cx="2340000" cy="1406145"/>
          </a:xfrm>
        </p:grpSpPr>
        <p:pic>
          <p:nvPicPr>
            <p:cNvPr id="5" name="圖片 4">
              <a:hlinkClick r:id="rId3"/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88"/>
            <a:stretch/>
          </p:blipFill>
          <p:spPr>
            <a:xfrm>
              <a:off x="5724128" y="1923678"/>
              <a:ext cx="2340000" cy="1406145"/>
            </a:xfrm>
            <a:prstGeom prst="rect">
              <a:avLst/>
            </a:prstGeom>
          </p:spPr>
        </p:pic>
        <p:grpSp>
          <p:nvGrpSpPr>
            <p:cNvPr id="7" name="群組 6"/>
            <p:cNvGrpSpPr/>
            <p:nvPr/>
          </p:nvGrpSpPr>
          <p:grpSpPr>
            <a:xfrm>
              <a:off x="6435143" y="2193850"/>
              <a:ext cx="917970" cy="865803"/>
              <a:chOff x="6948264" y="2787775"/>
              <a:chExt cx="648072" cy="648072"/>
            </a:xfrm>
          </p:grpSpPr>
          <p:sp>
            <p:nvSpPr>
              <p:cNvPr id="8" name="橢圓 7">
                <a:hlinkClick r:id="rId3"/>
              </p:cNvPr>
              <p:cNvSpPr/>
              <p:nvPr/>
            </p:nvSpPr>
            <p:spPr>
              <a:xfrm>
                <a:off x="6948264" y="2787775"/>
                <a:ext cx="648072" cy="648072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9" name="等腰三角形 8">
                <a:hlinkClick r:id="rId3"/>
              </p:cNvPr>
              <p:cNvSpPr/>
              <p:nvPr/>
            </p:nvSpPr>
            <p:spPr>
              <a:xfrm rot="5400000">
                <a:off x="7128144" y="2931790"/>
                <a:ext cx="360040" cy="360040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  <p:sp>
        <p:nvSpPr>
          <p:cNvPr id="10" name="文字方塊 9"/>
          <p:cNvSpPr txBox="1"/>
          <p:nvPr/>
        </p:nvSpPr>
        <p:spPr>
          <a:xfrm>
            <a:off x="5652120" y="3378662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我最愛臺灣</a:t>
            </a:r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文化 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I Love Taiwan </a:t>
            </a:r>
            <a:r>
              <a:rPr lang="en-US" altLang="zh-TW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Culture(11:01)</a:t>
            </a:r>
            <a:r>
              <a:rPr lang="en-US" altLang="zh-TW" sz="1200" b="1" dirty="0" smtClean="0"/>
              <a:t> </a:t>
            </a:r>
          </a:p>
          <a:p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</a:t>
            </a:r>
            <a:r>
              <a:rPr lang="en-US" altLang="zh-TW" sz="120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LoganDBeck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小貝</a:t>
            </a:r>
            <a:endParaRPr lang="zh-TW" alt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5974184" y="3020423"/>
            <a:ext cx="2270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390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zh-TW" dirty="0"/>
              <a:t>讚！臺灣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p.125</a:t>
            </a:r>
            <a:r>
              <a:rPr lang="zh-TW" altLang="en-US" dirty="0"/>
              <a:t>　壹、文化的</a:t>
            </a:r>
            <a:r>
              <a:rPr lang="zh-TW" altLang="en-US" dirty="0" smtClean="0"/>
              <a:t>意義</a:t>
            </a:r>
            <a:endParaRPr lang="zh-TW" altLang="en-US" dirty="0"/>
          </a:p>
        </p:txBody>
      </p:sp>
      <p:sp>
        <p:nvSpPr>
          <p:cNvPr id="10" name="矩形 9">
            <a:hlinkClick r:id="rId2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zh-TW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臺灣觀光六大主題「讚！臺灣」文化篇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(3</a:t>
            </a:r>
            <a:r>
              <a:rPr lang="zh-TW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分鐘版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 (</a:t>
            </a:r>
            <a:r>
              <a:rPr lang="en-US" altLang="zh-TW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03:00)</a:t>
            </a:r>
            <a:endParaRPr lang="en-US" altLang="zh-TW" sz="12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zh-TW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交通部觀光局</a:t>
            </a:r>
            <a:endParaRPr lang="zh-TW" altLang="en-US" sz="12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3832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p.126</a:t>
            </a:r>
            <a:r>
              <a:rPr lang="zh-TW" altLang="en-US" dirty="0"/>
              <a:t>　貳、臺灣傳統產業衝擊及解決之道</a:t>
            </a:r>
            <a:r>
              <a:rPr lang="zh-TW" altLang="en-US" dirty="0" smtClean="0"/>
              <a:t>　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第貳節　臺灣</a:t>
            </a:r>
            <a:r>
              <a:rPr lang="zh-TW" altLang="en-US" dirty="0"/>
              <a:t>傳統產業衝擊及解決之道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dirty="0" smtClean="0">
                <a:hlinkClick r:id="rId3" action="ppaction://hlinksldjump"/>
              </a:rPr>
              <a:t>一</a:t>
            </a:r>
            <a:r>
              <a:rPr lang="zh-TW" altLang="en-US" dirty="0">
                <a:hlinkClick r:id="rId3" action="ppaction://hlinksldjump"/>
              </a:rPr>
              <a:t>、全球化與現代化代工</a:t>
            </a:r>
            <a:endParaRPr lang="zh-TW" altLang="en-US" dirty="0"/>
          </a:p>
          <a:p>
            <a:r>
              <a:rPr lang="zh-TW" altLang="en-US" dirty="0" smtClean="0">
                <a:hlinkClick r:id="rId4" action="ppaction://hlinksldjump"/>
              </a:rPr>
              <a:t>二</a:t>
            </a:r>
            <a:r>
              <a:rPr lang="zh-TW" altLang="en-US" dirty="0">
                <a:hlinkClick r:id="rId4" action="ppaction://hlinksldjump"/>
              </a:rPr>
              <a:t>、解決之</a:t>
            </a:r>
            <a:r>
              <a:rPr lang="zh-TW" altLang="en-US" dirty="0" smtClean="0">
                <a:hlinkClick r:id="rId4" action="ppaction://hlinksldjump"/>
              </a:rPr>
              <a:t>道</a:t>
            </a:r>
            <a:r>
              <a:rPr lang="en-US" altLang="zh-TW" dirty="0">
                <a:hlinkClick r:id="rId4" action="ppaction://hlinksldjump"/>
              </a:rPr>
              <a:t>—</a:t>
            </a:r>
            <a:r>
              <a:rPr lang="zh-TW" altLang="en-US" dirty="0" smtClean="0">
                <a:hlinkClick r:id="rId4" action="ppaction://hlinksldjump"/>
              </a:rPr>
              <a:t>改變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6766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p.126</a:t>
            </a:r>
            <a:r>
              <a:rPr lang="zh-TW" altLang="en-US" dirty="0"/>
              <a:t>　</a:t>
            </a:r>
            <a:r>
              <a:rPr lang="zh-TW" altLang="en-US" dirty="0" smtClean="0"/>
              <a:t>貳</a:t>
            </a:r>
            <a:r>
              <a:rPr lang="zh-TW" altLang="en-US" dirty="0"/>
              <a:t>、</a:t>
            </a:r>
            <a:r>
              <a:rPr lang="zh-TW" altLang="en-US" dirty="0" smtClean="0"/>
              <a:t>臺灣</a:t>
            </a:r>
            <a:r>
              <a:rPr lang="zh-TW" altLang="en-US" dirty="0"/>
              <a:t>傳統產業衝擊及解決之道　</a:t>
            </a:r>
            <a:r>
              <a:rPr lang="zh-TW" altLang="en-US" dirty="0" smtClean="0"/>
              <a:t>　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臺灣</a:t>
            </a:r>
            <a:r>
              <a:rPr lang="zh-TW" altLang="en-US" dirty="0"/>
              <a:t>傳統產業衝擊及解決之道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848798" cy="2592288"/>
          </a:xfrm>
        </p:spPr>
        <p:txBody>
          <a:bodyPr>
            <a:noAutofit/>
          </a:bodyPr>
          <a:lstStyle/>
          <a:p>
            <a:pPr algn="just" hangingPunct="0"/>
            <a:r>
              <a:rPr lang="zh-TW" altLang="en-US" dirty="0"/>
              <a:t>臺灣因特有的地理位置生活方式，因此發展出許多</a:t>
            </a:r>
            <a:r>
              <a:rPr lang="zh-TW" altLang="en-US" b="1" dirty="0">
                <a:solidFill>
                  <a:srgbClr val="FF495C"/>
                </a:solidFill>
              </a:rPr>
              <a:t>特有的傳統文化</a:t>
            </a:r>
            <a:r>
              <a:rPr lang="zh-TW" altLang="en-US" dirty="0"/>
              <a:t>，例如早期臺灣人以「米」為主食</a:t>
            </a:r>
            <a:r>
              <a:rPr lang="zh-TW" altLang="en-US" dirty="0" smtClean="0"/>
              <a:t>。但</a:t>
            </a:r>
            <a:r>
              <a:rPr lang="zh-TW" altLang="en-US" dirty="0"/>
              <a:t>隨著現代化多元社會的演變，這些食物漸漸的被</a:t>
            </a:r>
            <a:r>
              <a:rPr lang="zh-TW" altLang="en-US" b="1" dirty="0">
                <a:solidFill>
                  <a:srgbClr val="FF495C"/>
                </a:solidFill>
              </a:rPr>
              <a:t>多樣化</a:t>
            </a:r>
            <a:r>
              <a:rPr lang="zh-TW" altLang="en-US" dirty="0"/>
              <a:t>食物</a:t>
            </a:r>
            <a:r>
              <a:rPr lang="zh-TW" altLang="en-US" b="1" dirty="0">
                <a:solidFill>
                  <a:srgbClr val="FF495C"/>
                </a:solidFill>
              </a:rPr>
              <a:t>取代</a:t>
            </a:r>
            <a:r>
              <a:rPr lang="zh-TW" altLang="en-US" dirty="0"/>
              <a:t>，臺灣許多傳統產業也是如此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2190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p.126</a:t>
            </a:r>
            <a:r>
              <a:rPr lang="zh-TW" altLang="en-US" dirty="0"/>
              <a:t>　貳、臺灣傳統產業衝擊及解決之</a:t>
            </a:r>
            <a:r>
              <a:rPr lang="zh-TW" altLang="en-US" dirty="0" smtClean="0"/>
              <a:t>道　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552" y="2427734"/>
            <a:ext cx="4824462" cy="1872208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zh-TW" altLang="en-US" dirty="0"/>
              <a:t>臺灣自從</a:t>
            </a:r>
            <a:r>
              <a:rPr lang="en-US" altLang="zh-TW" b="1" dirty="0" smtClean="0">
                <a:solidFill>
                  <a:srgbClr val="FF495C"/>
                </a:solidFill>
              </a:rPr>
              <a:t>2002</a:t>
            </a:r>
            <a:r>
              <a:rPr lang="zh-TW" altLang="en-US" b="1" dirty="0" smtClean="0">
                <a:solidFill>
                  <a:srgbClr val="FF495C"/>
                </a:solidFill>
              </a:rPr>
              <a:t>年</a:t>
            </a:r>
            <a:r>
              <a:rPr lang="zh-TW" altLang="en-US" b="1" dirty="0">
                <a:solidFill>
                  <a:srgbClr val="FF495C"/>
                </a:solidFill>
              </a:rPr>
              <a:t>加入</a:t>
            </a:r>
            <a:r>
              <a:rPr lang="en-US" altLang="zh-TW" b="1" dirty="0">
                <a:solidFill>
                  <a:srgbClr val="FF495C"/>
                </a:solidFill>
              </a:rPr>
              <a:t>WTO </a:t>
            </a:r>
            <a:r>
              <a:rPr lang="zh-TW" altLang="en-US" dirty="0"/>
              <a:t>後施行貿易自由化，國際商品輸入臺灣。</a:t>
            </a:r>
          </a:p>
        </p:txBody>
      </p:sp>
      <p:grpSp>
        <p:nvGrpSpPr>
          <p:cNvPr id="10" name="群組 9"/>
          <p:cNvGrpSpPr/>
          <p:nvPr/>
        </p:nvGrpSpPr>
        <p:grpSpPr>
          <a:xfrm>
            <a:off x="6012160" y="1851670"/>
            <a:ext cx="2376264" cy="1834305"/>
            <a:chOff x="3491881" y="843558"/>
            <a:chExt cx="4032449" cy="3045761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1881" y="843558"/>
              <a:ext cx="4032449" cy="3024336"/>
            </a:xfrm>
            <a:prstGeom prst="rect">
              <a:avLst/>
            </a:prstGeom>
          </p:spPr>
        </p:pic>
        <p:pic>
          <p:nvPicPr>
            <p:cNvPr id="8" name="圖片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65" r="95468" b="9121"/>
            <a:stretch/>
          </p:blipFill>
          <p:spPr>
            <a:xfrm>
              <a:off x="3513584" y="3698169"/>
              <a:ext cx="1406881" cy="191150"/>
            </a:xfrm>
            <a:prstGeom prst="rect">
              <a:avLst/>
            </a:prstGeom>
          </p:spPr>
        </p:pic>
        <p:pic>
          <p:nvPicPr>
            <p:cNvPr id="9" name="圖片 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65" r="95468" b="9121"/>
            <a:stretch/>
          </p:blipFill>
          <p:spPr>
            <a:xfrm>
              <a:off x="6994342" y="3723878"/>
              <a:ext cx="529986" cy="144016"/>
            </a:xfrm>
            <a:prstGeom prst="rect">
              <a:avLst/>
            </a:prstGeom>
          </p:spPr>
        </p:pic>
      </p:grpSp>
      <p:sp>
        <p:nvSpPr>
          <p:cNvPr id="11" name="內容版面配置區 10"/>
          <p:cNvSpPr>
            <a:spLocks noGrp="1"/>
          </p:cNvSpPr>
          <p:nvPr>
            <p:ph sz="quarter" idx="12"/>
          </p:nvPr>
        </p:nvSpPr>
        <p:spPr>
          <a:xfrm>
            <a:off x="539626" y="1775055"/>
            <a:ext cx="7560766" cy="580671"/>
          </a:xfrm>
        </p:spPr>
        <p:txBody>
          <a:bodyPr/>
          <a:lstStyle/>
          <a:p>
            <a:r>
              <a:rPr lang="zh-TW" altLang="en-US" dirty="0" smtClean="0">
                <a:solidFill>
                  <a:srgbClr val="4A7EBB"/>
                </a:solidFill>
              </a:rPr>
              <a:t>一</a:t>
            </a:r>
            <a:r>
              <a:rPr lang="zh-TW" altLang="en-US" dirty="0">
                <a:solidFill>
                  <a:srgbClr val="4A7EBB"/>
                </a:solidFill>
              </a:rPr>
              <a:t>、</a:t>
            </a:r>
            <a:r>
              <a:rPr lang="zh-TW" altLang="en-US" dirty="0" smtClean="0">
                <a:solidFill>
                  <a:srgbClr val="4A7EBB"/>
                </a:solidFill>
              </a:rPr>
              <a:t>全球化</a:t>
            </a:r>
            <a:r>
              <a:rPr lang="zh-TW" altLang="en-US" dirty="0">
                <a:solidFill>
                  <a:srgbClr val="4A7EBB"/>
                </a:solidFill>
              </a:rPr>
              <a:t>與現代化</a:t>
            </a:r>
            <a:r>
              <a:rPr lang="zh-TW" altLang="en-US" dirty="0" smtClean="0">
                <a:solidFill>
                  <a:srgbClr val="4A7EBB"/>
                </a:solidFill>
              </a:rPr>
              <a:t>代工</a:t>
            </a:r>
            <a:endParaRPr lang="en-US" altLang="zh-TW" dirty="0">
              <a:solidFill>
                <a:srgbClr val="4A7E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p.126</a:t>
            </a:r>
            <a:r>
              <a:rPr lang="zh-TW" altLang="en-US" dirty="0"/>
              <a:t>　貳、臺灣傳統產業衝擊及解決之</a:t>
            </a:r>
            <a:r>
              <a:rPr lang="zh-TW" altLang="en-US" dirty="0" smtClean="0"/>
              <a:t>道　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552" y="2427734"/>
            <a:ext cx="4824462" cy="2232248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zh-TW" altLang="en-US" dirty="0" smtClean="0"/>
              <a:t>面對</a:t>
            </a:r>
            <a:r>
              <a:rPr lang="zh-TW" altLang="en-US" dirty="0"/>
              <a:t>臺灣傳統產業的危機，必須要從</a:t>
            </a:r>
            <a:r>
              <a:rPr lang="zh-TW" altLang="en-US" b="1" dirty="0">
                <a:solidFill>
                  <a:srgbClr val="FF495C"/>
                </a:solidFill>
              </a:rPr>
              <a:t>危機中尋求轉機</a:t>
            </a:r>
            <a:r>
              <a:rPr lang="zh-TW" altLang="en-US" dirty="0"/>
              <a:t>，找出自身的特色，提升品質及吸引消費者目光。</a:t>
            </a:r>
          </a:p>
          <a:p>
            <a:pPr algn="just"/>
            <a:endParaRPr lang="zh-TW" altLang="en-US" dirty="0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12"/>
          </p:nvPr>
        </p:nvSpPr>
        <p:spPr>
          <a:xfrm>
            <a:off x="539626" y="1775055"/>
            <a:ext cx="7560766" cy="580671"/>
          </a:xfrm>
        </p:spPr>
        <p:txBody>
          <a:bodyPr/>
          <a:lstStyle/>
          <a:p>
            <a:r>
              <a:rPr lang="zh-TW" altLang="en-US" dirty="0">
                <a:solidFill>
                  <a:srgbClr val="4A7EBB"/>
                </a:solidFill>
              </a:rPr>
              <a:t>一、全球化與現代化</a:t>
            </a:r>
            <a:r>
              <a:rPr lang="zh-TW" altLang="en-US" dirty="0" smtClean="0">
                <a:solidFill>
                  <a:srgbClr val="4A7EBB"/>
                </a:solidFill>
              </a:rPr>
              <a:t>代工</a:t>
            </a:r>
            <a:endParaRPr lang="en-US" altLang="zh-TW" dirty="0">
              <a:solidFill>
                <a:srgbClr val="4A7EBB"/>
              </a:solidFill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392" y="2555463"/>
            <a:ext cx="2340000" cy="1549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37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p.126</a:t>
            </a:r>
            <a:r>
              <a:rPr lang="zh-TW" altLang="en-US" dirty="0"/>
              <a:t>　貳、臺灣傳統產業衝擊及解決之</a:t>
            </a:r>
            <a:r>
              <a:rPr lang="zh-TW" altLang="en-US" dirty="0" smtClean="0"/>
              <a:t>道　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552" y="2427734"/>
            <a:ext cx="4824462" cy="2232248"/>
          </a:xfrm>
        </p:spPr>
        <p:txBody>
          <a:bodyPr>
            <a:normAutofit/>
          </a:bodyPr>
          <a:lstStyle/>
          <a:p>
            <a:pPr algn="just" hangingPunct="0">
              <a:lnSpc>
                <a:spcPct val="120000"/>
              </a:lnSpc>
            </a:pPr>
            <a:r>
              <a:rPr lang="zh-TW" altLang="en-US" dirty="0"/>
              <a:t>面對國際上具備絕對利益商品嚴峻的考驗，我們必須要</a:t>
            </a:r>
            <a:r>
              <a:rPr lang="zh-TW" altLang="en-US" b="1" dirty="0">
                <a:solidFill>
                  <a:srgbClr val="FF495C"/>
                </a:solidFill>
              </a:rPr>
              <a:t>力求創新</a:t>
            </a:r>
            <a:r>
              <a:rPr lang="zh-TW" altLang="en-US" dirty="0"/>
              <a:t>，不斷的</a:t>
            </a:r>
            <a:r>
              <a:rPr lang="zh-TW" altLang="en-US" b="1" dirty="0">
                <a:solidFill>
                  <a:srgbClr val="FF495C"/>
                </a:solidFill>
              </a:rPr>
              <a:t>創新改變</a:t>
            </a:r>
            <a:r>
              <a:rPr lang="zh-TW" altLang="en-US" dirty="0"/>
              <a:t>，以吸引消費者的注意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12"/>
          </p:nvPr>
        </p:nvSpPr>
        <p:spPr>
          <a:xfrm>
            <a:off x="539626" y="1775055"/>
            <a:ext cx="7560766" cy="580671"/>
          </a:xfrm>
        </p:spPr>
        <p:txBody>
          <a:bodyPr/>
          <a:lstStyle/>
          <a:p>
            <a:r>
              <a:rPr lang="zh-TW" altLang="en-US" dirty="0">
                <a:solidFill>
                  <a:srgbClr val="4A7EBB"/>
                </a:solidFill>
              </a:rPr>
              <a:t>一、全球化與現代化</a:t>
            </a:r>
            <a:r>
              <a:rPr lang="zh-TW" altLang="en-US" dirty="0" smtClean="0">
                <a:solidFill>
                  <a:srgbClr val="4A7EBB"/>
                </a:solidFill>
              </a:rPr>
              <a:t>代工</a:t>
            </a:r>
            <a:endParaRPr lang="en-US" altLang="zh-TW" dirty="0">
              <a:solidFill>
                <a:srgbClr val="4A7EBB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632" y="2553740"/>
            <a:ext cx="2340000" cy="175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202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p.126</a:t>
            </a:r>
            <a:r>
              <a:rPr lang="zh-TW" altLang="en-US" dirty="0"/>
              <a:t>　貳、臺灣傳統產業衝擊及解決之道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4A7EBB"/>
                </a:solidFill>
              </a:rPr>
              <a:t>二、解決</a:t>
            </a:r>
            <a:r>
              <a:rPr lang="zh-TW" altLang="en-US" dirty="0">
                <a:solidFill>
                  <a:srgbClr val="4A7EBB"/>
                </a:solidFill>
              </a:rPr>
              <a:t>之道</a:t>
            </a:r>
            <a:r>
              <a:rPr lang="en-US" altLang="zh-TW" dirty="0">
                <a:solidFill>
                  <a:srgbClr val="4A7EBB"/>
                </a:solidFill>
              </a:rPr>
              <a:t>—</a:t>
            </a:r>
            <a:r>
              <a:rPr lang="zh-TW" altLang="en-US" dirty="0">
                <a:solidFill>
                  <a:srgbClr val="4A7EBB"/>
                </a:solidFill>
              </a:rPr>
              <a:t>改變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552" y="2835931"/>
            <a:ext cx="5176109" cy="2040075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zh-TW" altLang="en-US" dirty="0"/>
              <a:t>文化及創意產業意者結合文化及創意智慧財產，將某</a:t>
            </a:r>
            <a:r>
              <a:rPr lang="zh-TW" altLang="en-US" dirty="0" smtClean="0"/>
              <a:t>樣產品</a:t>
            </a:r>
            <a:r>
              <a:rPr lang="zh-TW" altLang="en-US" dirty="0"/>
              <a:t>提升特別度，創造產品推廣、文化素養及經濟和</a:t>
            </a:r>
            <a:r>
              <a:rPr lang="zh-TW" altLang="en-US" dirty="0" smtClean="0"/>
              <a:t>就業</a:t>
            </a:r>
            <a:r>
              <a:rPr lang="zh-TW" altLang="en-US" dirty="0"/>
              <a:t>機會。</a:t>
            </a:r>
          </a:p>
        </p:txBody>
      </p:sp>
      <p:sp>
        <p:nvSpPr>
          <p:cNvPr id="14" name="矩形 13"/>
          <p:cNvSpPr/>
          <p:nvPr/>
        </p:nvSpPr>
        <p:spPr>
          <a:xfrm>
            <a:off x="611560" y="2317586"/>
            <a:ext cx="1925527" cy="10402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TW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文創</a:t>
            </a:r>
            <a:r>
              <a:rPr lang="zh-TW" altLang="en-US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商品</a:t>
            </a:r>
            <a:endParaRPr lang="zh-TW" altLang="en-US" sz="2800" b="1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20000"/>
              </a:spcBef>
            </a:pPr>
            <a:endParaRPr lang="zh-TW" altLang="en-US" sz="2800" b="1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427734"/>
            <a:ext cx="2474077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88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152" r="715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5111799" cy="647700"/>
          </a:xfrm>
        </p:spPr>
        <p:txBody>
          <a:bodyPr/>
          <a:lstStyle/>
          <a:p>
            <a:r>
              <a:rPr lang="zh-TW" altLang="zh-TW" sz="3200" dirty="0">
                <a:hlinkClick r:id="rId2"/>
              </a:rPr>
              <a:t>兩岸搶賣</a:t>
            </a:r>
            <a:r>
              <a:rPr lang="zh-TW" altLang="zh-TW" sz="3200" dirty="0" smtClean="0">
                <a:hlinkClick r:id="rId2"/>
              </a:rPr>
              <a:t>萌</a:t>
            </a:r>
            <a:r>
              <a:rPr lang="zh-TW" altLang="en-US" sz="3200" dirty="0">
                <a:hlinkClick r:id="rId2"/>
              </a:rPr>
              <a:t>！</a:t>
            </a:r>
            <a:r>
              <a:rPr lang="zh-TW" altLang="zh-TW" sz="3200" dirty="0" smtClean="0">
                <a:hlinkClick r:id="rId2"/>
              </a:rPr>
              <a:t>故宮</a:t>
            </a:r>
            <a:r>
              <a:rPr lang="zh-TW" altLang="zh-TW" sz="3200" dirty="0">
                <a:hlinkClick r:id="rId2"/>
              </a:rPr>
              <a:t>文</a:t>
            </a:r>
            <a:r>
              <a:rPr lang="zh-TW" altLang="zh-TW" sz="3200" dirty="0" smtClean="0">
                <a:hlinkClick r:id="rId2"/>
              </a:rPr>
              <a:t>創</a:t>
            </a:r>
            <a:endParaRPr lang="en-US" altLang="zh-TW" sz="3200" dirty="0" smtClean="0">
              <a:hlinkClick r:id="rId2"/>
            </a:endParaRPr>
          </a:p>
          <a:p>
            <a:r>
              <a:rPr lang="zh-TW" altLang="en-US" sz="3200" dirty="0" smtClean="0">
                <a:hlinkClick r:id="rId2"/>
              </a:rPr>
              <a:t>「</a:t>
            </a:r>
            <a:r>
              <a:rPr lang="zh-TW" altLang="zh-TW" sz="3200" dirty="0" smtClean="0">
                <a:hlinkClick r:id="rId2"/>
              </a:rPr>
              <a:t>金雞母</a:t>
            </a:r>
            <a:r>
              <a:rPr lang="zh-TW" altLang="en-US" sz="3200" dirty="0">
                <a:hlinkClick r:id="rId2"/>
              </a:rPr>
              <a:t>」</a:t>
            </a:r>
            <a:r>
              <a:rPr lang="en-US" altLang="zh-TW" sz="3200" dirty="0" smtClean="0">
                <a:hlinkClick r:id="rId2"/>
              </a:rPr>
              <a:t> </a:t>
            </a:r>
            <a:r>
              <a:rPr lang="zh-TW" altLang="zh-TW" sz="3200" dirty="0">
                <a:hlinkClick r:id="rId2"/>
              </a:rPr>
              <a:t>產品超過</a:t>
            </a:r>
            <a:r>
              <a:rPr lang="en-US" altLang="zh-TW" sz="3200" dirty="0">
                <a:hlinkClick r:id="rId2"/>
              </a:rPr>
              <a:t>5</a:t>
            </a:r>
            <a:r>
              <a:rPr lang="zh-TW" altLang="zh-TW" sz="3200" dirty="0">
                <a:hlinkClick r:id="rId2"/>
              </a:rPr>
              <a:t>千種</a:t>
            </a:r>
            <a:endParaRPr lang="zh-TW" altLang="en-US" sz="3200" dirty="0">
              <a:hlinkClick r:id="rId2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p.126</a:t>
            </a:r>
            <a:r>
              <a:rPr lang="zh-TW" altLang="en-US" dirty="0"/>
              <a:t>　貳、臺灣傳統產業衝擊及解決之道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2601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p.127</a:t>
            </a:r>
            <a:r>
              <a:rPr lang="zh-TW" altLang="en-US" dirty="0"/>
              <a:t>　貳、臺灣傳統產業衝擊及解決之道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4A7EBB"/>
                </a:solidFill>
              </a:rPr>
              <a:t>二、</a:t>
            </a:r>
            <a:r>
              <a:rPr lang="zh-TW" altLang="en-US" dirty="0" smtClean="0">
                <a:solidFill>
                  <a:srgbClr val="4A7EBB"/>
                </a:solidFill>
              </a:rPr>
              <a:t>解決</a:t>
            </a:r>
            <a:r>
              <a:rPr lang="zh-TW" altLang="en-US" dirty="0">
                <a:solidFill>
                  <a:srgbClr val="4A7EBB"/>
                </a:solidFill>
              </a:rPr>
              <a:t>之道</a:t>
            </a:r>
            <a:r>
              <a:rPr lang="en-US" altLang="zh-TW" dirty="0">
                <a:solidFill>
                  <a:srgbClr val="4A7EBB"/>
                </a:solidFill>
              </a:rPr>
              <a:t>—</a:t>
            </a:r>
            <a:r>
              <a:rPr lang="zh-TW" altLang="en-US" dirty="0">
                <a:solidFill>
                  <a:srgbClr val="4A7EBB"/>
                </a:solidFill>
              </a:rPr>
              <a:t>改變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552" y="2835931"/>
            <a:ext cx="4896544" cy="259228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TW" altLang="en-US" spc="0" dirty="0"/>
              <a:t>透過自創品牌，開創不同的商機，企業也必須增加產品設計及包裝，提升消費者目光。</a:t>
            </a:r>
          </a:p>
        </p:txBody>
      </p:sp>
      <p:sp>
        <p:nvSpPr>
          <p:cNvPr id="14" name="矩形 13"/>
          <p:cNvSpPr/>
          <p:nvPr/>
        </p:nvSpPr>
        <p:spPr>
          <a:xfrm>
            <a:off x="611560" y="2317586"/>
            <a:ext cx="19255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TW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企業轉型</a:t>
            </a:r>
            <a:endParaRPr lang="zh-TW" altLang="en-US" sz="2800" b="1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499742"/>
            <a:ext cx="2837347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59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版面配置區 7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8599" r="859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文字版面配置區 6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535735" cy="647700"/>
          </a:xfrm>
        </p:spPr>
        <p:txBody>
          <a:bodyPr/>
          <a:lstStyle/>
          <a:p>
            <a:r>
              <a:rPr lang="zh-TW" altLang="zh-TW" dirty="0">
                <a:hlinkClick r:id="rId2"/>
              </a:rPr>
              <a:t>永盛帆布</a:t>
            </a:r>
            <a:r>
              <a:rPr lang="zh-TW" altLang="zh-TW" dirty="0" smtClean="0">
                <a:hlinkClick r:id="rId2"/>
              </a:rPr>
              <a:t>行</a:t>
            </a:r>
            <a:r>
              <a:rPr lang="en-US" altLang="zh-TW" dirty="0" smtClean="0">
                <a:hlinkClick r:id="rId2"/>
              </a:rPr>
              <a:t>—</a:t>
            </a:r>
            <a:r>
              <a:rPr lang="zh-TW" altLang="zh-TW" dirty="0" smtClean="0">
                <a:hlinkClick r:id="rId2"/>
              </a:rPr>
              <a:t>環保</a:t>
            </a:r>
            <a:r>
              <a:rPr lang="zh-TW" altLang="zh-TW" dirty="0">
                <a:hlinkClick r:id="rId2"/>
              </a:rPr>
              <a:t>愛地球 </a:t>
            </a:r>
            <a:endParaRPr lang="en-US" altLang="zh-TW" dirty="0" smtClean="0">
              <a:hlinkClick r:id="rId2"/>
            </a:endParaRPr>
          </a:p>
          <a:p>
            <a:r>
              <a:rPr lang="zh-TW" altLang="zh-TW" dirty="0" smtClean="0">
                <a:hlinkClick r:id="rId2"/>
              </a:rPr>
              <a:t>帆布</a:t>
            </a:r>
            <a:r>
              <a:rPr lang="zh-TW" altLang="zh-TW" dirty="0">
                <a:hlinkClick r:id="rId2"/>
              </a:rPr>
              <a:t>包再創手工新浪潮</a:t>
            </a:r>
            <a:endParaRPr lang="zh-TW" altLang="en-US" dirty="0">
              <a:hlinkClick r:id="rId2"/>
            </a:endParaRP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p.127</a:t>
            </a:r>
            <a:r>
              <a:rPr lang="zh-TW" altLang="en-US" dirty="0"/>
              <a:t>　貳、臺灣傳統產業衝擊及解決之</a:t>
            </a:r>
            <a:r>
              <a:rPr lang="zh-TW" altLang="en-US" dirty="0" smtClean="0"/>
              <a:t>道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3490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p.127</a:t>
            </a:r>
            <a:r>
              <a:rPr lang="zh-TW" altLang="en-US" dirty="0"/>
              <a:t>　貳、臺灣傳統產業衝擊及解決之道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4A7EBB"/>
                </a:solidFill>
              </a:rPr>
              <a:t>二、</a:t>
            </a:r>
            <a:r>
              <a:rPr lang="zh-TW" altLang="en-US" dirty="0" smtClean="0">
                <a:solidFill>
                  <a:srgbClr val="4A7EBB"/>
                </a:solidFill>
              </a:rPr>
              <a:t>解決</a:t>
            </a:r>
            <a:r>
              <a:rPr lang="zh-TW" altLang="en-US" dirty="0">
                <a:solidFill>
                  <a:srgbClr val="4A7EBB"/>
                </a:solidFill>
              </a:rPr>
              <a:t>之道</a:t>
            </a:r>
            <a:r>
              <a:rPr lang="en-US" altLang="zh-TW" dirty="0">
                <a:solidFill>
                  <a:srgbClr val="4A7EBB"/>
                </a:solidFill>
              </a:rPr>
              <a:t>—</a:t>
            </a:r>
            <a:r>
              <a:rPr lang="zh-TW" altLang="en-US" dirty="0">
                <a:solidFill>
                  <a:srgbClr val="4A7EBB"/>
                </a:solidFill>
              </a:rPr>
              <a:t>改變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552" y="2835931"/>
            <a:ext cx="4456029" cy="259228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TW" altLang="en-US" dirty="0"/>
              <a:t>電子商務的行銷趨勢是現代社會必備條件。</a:t>
            </a:r>
          </a:p>
        </p:txBody>
      </p:sp>
      <p:sp>
        <p:nvSpPr>
          <p:cNvPr id="14" name="矩形 13"/>
          <p:cNvSpPr/>
          <p:nvPr/>
        </p:nvSpPr>
        <p:spPr>
          <a:xfrm>
            <a:off x="611560" y="2317586"/>
            <a:ext cx="19255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TW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en-US" altLang="zh-TW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產品行銷</a:t>
            </a:r>
            <a:endParaRPr lang="zh-TW" altLang="en-US" sz="2800" b="1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538" y="1851670"/>
            <a:ext cx="2715401" cy="2505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75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smtClean="0"/>
              <a:t>p.127</a:t>
            </a:r>
            <a:r>
              <a:rPr lang="zh-TW" altLang="en-US" smtClean="0"/>
              <a:t>　貳、臺灣傳統產業衝擊及解決之道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4A7EBB"/>
                </a:solidFill>
              </a:rPr>
              <a:t>二、解決之道</a:t>
            </a:r>
            <a:r>
              <a:rPr lang="en-US" altLang="zh-TW" dirty="0" smtClean="0">
                <a:solidFill>
                  <a:srgbClr val="4A7EBB"/>
                </a:solidFill>
              </a:rPr>
              <a:t>—</a:t>
            </a:r>
            <a:r>
              <a:rPr lang="zh-TW" altLang="en-US" dirty="0" smtClean="0">
                <a:solidFill>
                  <a:srgbClr val="4A7EBB"/>
                </a:solidFill>
              </a:rPr>
              <a:t>改變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552" y="2835931"/>
            <a:ext cx="7848872" cy="2592288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 smtClean="0"/>
              <a:t>經濟部工業局有感於傳統產業沒落，支持民間傳統產業轉型，以「傳統產業特色化」，將傳統產業智慧化、綠色化、文創化，推動產業升級，提高產品價值及年輕人就業率。</a:t>
            </a:r>
            <a:endParaRPr lang="zh-TW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611560" y="2317586"/>
            <a:ext cx="19255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TW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en-US" altLang="zh-TW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產品行銷</a:t>
            </a:r>
            <a:endParaRPr lang="zh-TW" altLang="en-US" sz="2800" b="1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8701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4320040" cy="2676366"/>
          </a:xfrm>
        </p:spPr>
        <p:txBody>
          <a:bodyPr/>
          <a:lstStyle/>
          <a:p>
            <a:pPr algn="just" hangingPunct="0"/>
            <a:r>
              <a:rPr lang="zh-TW" altLang="en-US" spc="-150" dirty="0"/>
              <a:t>在數位轉型時代，「客戶」成為企業進化的核心，簡單來說，就是透過數位化工具</a:t>
            </a:r>
            <a:r>
              <a:rPr lang="zh-TW" altLang="en-US" spc="-150" dirty="0" smtClean="0"/>
              <a:t>，澈底</a:t>
            </a:r>
            <a:r>
              <a:rPr lang="zh-TW" altLang="en-US" spc="-150" dirty="0"/>
              <a:t>改變運作模式、翻轉跟客戶的關係。</a:t>
            </a:r>
          </a:p>
          <a:p>
            <a:pPr algn="just" hangingPunct="0"/>
            <a:endParaRPr lang="zh-TW" altLang="en-US" spc="-15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數位轉型</a:t>
            </a:r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p.127</a:t>
            </a:r>
            <a:r>
              <a:rPr lang="zh-TW" altLang="en-US" dirty="0"/>
              <a:t>　貳、臺灣傳統產業衝擊及解決之道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30"/>
          <a:stretch/>
        </p:blipFill>
        <p:spPr>
          <a:xfrm>
            <a:off x="5148064" y="1995686"/>
            <a:ext cx="2945904" cy="220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92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版面配置區 3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36" b="7736"/>
          <a:stretch>
            <a:fillRect/>
          </a:stretch>
        </p:blipFill>
        <p:spPr/>
      </p:pic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6560076" y="1924050"/>
            <a:ext cx="2480692" cy="647700"/>
          </a:xfrm>
        </p:spPr>
        <p:txBody>
          <a:bodyPr/>
          <a:lstStyle/>
          <a:p>
            <a:r>
              <a:rPr lang="zh-TW" altLang="en-US" dirty="0" smtClean="0"/>
              <a:t>興隆毛巾轉型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6516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08" r="740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751759" cy="647700"/>
          </a:xfrm>
        </p:spPr>
        <p:txBody>
          <a:bodyPr/>
          <a:lstStyle/>
          <a:p>
            <a:r>
              <a:rPr lang="zh-TW" altLang="zh-TW" sz="3200" dirty="0">
                <a:hlinkClick r:id="rId2"/>
              </a:rPr>
              <a:t>體驗經濟正</a:t>
            </a:r>
            <a:r>
              <a:rPr lang="zh-TW" altLang="zh-TW" sz="3200" dirty="0" smtClean="0">
                <a:hlinkClick r:id="rId2"/>
              </a:rPr>
              <a:t>夯</a:t>
            </a:r>
            <a:r>
              <a:rPr lang="zh-TW" altLang="en-US" sz="3200" dirty="0" smtClean="0">
                <a:hlinkClick r:id="rId2"/>
              </a:rPr>
              <a:t>　</a:t>
            </a:r>
            <a:endParaRPr lang="en-US" altLang="zh-TW" sz="3200" dirty="0" smtClean="0">
              <a:hlinkClick r:id="rId2"/>
            </a:endParaRPr>
          </a:p>
          <a:p>
            <a:r>
              <a:rPr lang="zh-TW" altLang="zh-TW" sz="3200" dirty="0" smtClean="0">
                <a:hlinkClick r:id="rId2"/>
              </a:rPr>
              <a:t>觀光</a:t>
            </a:r>
            <a:r>
              <a:rPr lang="zh-TW" altLang="zh-TW" sz="3200" dirty="0">
                <a:hlinkClick r:id="rId2"/>
              </a:rPr>
              <a:t>工廠一年產值達</a:t>
            </a:r>
            <a:r>
              <a:rPr lang="en-US" altLang="zh-TW" sz="3200" dirty="0">
                <a:hlinkClick r:id="rId2"/>
              </a:rPr>
              <a:t>50</a:t>
            </a:r>
            <a:r>
              <a:rPr lang="zh-TW" altLang="zh-TW" sz="3200" dirty="0">
                <a:hlinkClick r:id="rId2"/>
              </a:rPr>
              <a:t>億</a:t>
            </a:r>
            <a:endParaRPr lang="zh-TW" altLang="en-US" sz="3200" dirty="0">
              <a:hlinkClick r:id="rId2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p.127</a:t>
            </a:r>
            <a:r>
              <a:rPr lang="zh-TW" altLang="en-US" dirty="0"/>
              <a:t>　貳、臺灣傳統產業衝擊及解決之</a:t>
            </a:r>
            <a:r>
              <a:rPr lang="zh-TW" altLang="en-US" dirty="0" smtClean="0"/>
              <a:t>道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5823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3108414"/>
          </a:xfrm>
        </p:spPr>
        <p:txBody>
          <a:bodyPr/>
          <a:lstStyle/>
          <a:p>
            <a:pPr algn="just" hangingPunct="0">
              <a:lnSpc>
                <a:spcPct val="100000"/>
              </a:lnSpc>
            </a:pPr>
            <a:r>
              <a:rPr lang="zh-TW" altLang="en-US" spc="0" dirty="0" smtClean="0"/>
              <a:t>民國七十年代，</a:t>
            </a:r>
            <a:r>
              <a:rPr lang="zh-TW" altLang="en-US" spc="0" dirty="0"/>
              <a:t>虎尾曾經有五六百家毛巾工廠，但隨著低價毛巾削價競爭，毛巾產業逐漸</a:t>
            </a:r>
            <a:r>
              <a:rPr lang="zh-TW" altLang="en-US" spc="0" dirty="0" smtClean="0"/>
              <a:t>式微</a:t>
            </a:r>
            <a:r>
              <a:rPr lang="zh-TW" altLang="en-US" spc="0" dirty="0"/>
              <a:t>，</a:t>
            </a:r>
            <a:r>
              <a:rPr lang="zh-TW" altLang="en-US" spc="0" dirty="0" smtClean="0"/>
              <a:t>虎尾現在只剩不到一百家毛巾工廠。而曾經數一數二的大廠第三代</a:t>
            </a:r>
            <a:r>
              <a:rPr lang="en-US" altLang="zh-TW" spc="0" dirty="0" smtClean="0"/>
              <a:t>—</a:t>
            </a:r>
            <a:r>
              <a:rPr lang="zh-TW" altLang="en-US" spc="0" dirty="0" smtClean="0"/>
              <a:t>顧家兄弟，將工廠轉形成毛巾博物館，改走精品路線，要為臺灣的毛巾產業，開拓新的未來。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毛巾</a:t>
            </a:r>
            <a:r>
              <a:rPr lang="zh-TW" altLang="en-US" dirty="0"/>
              <a:t>廠變博物館</a:t>
            </a:r>
          </a:p>
          <a:p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190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hlinkClick r:id="rId3" action="ppaction://hlinkfile"/>
          </p:cNvPr>
          <p:cNvSpPr/>
          <p:nvPr/>
        </p:nvSpPr>
        <p:spPr>
          <a:xfrm>
            <a:off x="827584" y="1842792"/>
            <a:ext cx="7200800" cy="29307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毛巾</a:t>
            </a:r>
            <a:r>
              <a:rPr lang="zh-TW" altLang="en-US" dirty="0"/>
              <a:t>廠變博物館</a:t>
            </a:r>
          </a:p>
          <a:p>
            <a:endParaRPr lang="zh-TW" altLang="en-US" dirty="0"/>
          </a:p>
        </p:txBody>
      </p:sp>
      <p:grpSp>
        <p:nvGrpSpPr>
          <p:cNvPr id="7" name="群組 6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8" name="橢圓 7">
              <a:hlinkClick r:id="rId3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等腰三角形 8">
              <a:hlinkClick r:id="rId3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0" name="文字方塊 9"/>
          <p:cNvSpPr txBox="1"/>
          <p:nvPr/>
        </p:nvSpPr>
        <p:spPr>
          <a:xfrm>
            <a:off x="868386" y="4227934"/>
            <a:ext cx="4783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：興隆毛巾觀光</a:t>
            </a:r>
            <a:r>
              <a:rPr lang="zh-TW" altLang="en-US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工廠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  <a:r>
              <a:rPr lang="zh-TW" altLang="en-US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回到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虎尾老家 扭轉奇蹟</a:t>
            </a:r>
            <a:r>
              <a:rPr lang="en-US" altLang="zh-TW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(05:53)</a:t>
            </a:r>
          </a:p>
          <a:p>
            <a:r>
              <a:rPr lang="zh-TW" altLang="en-US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：台商資源國際有限公司</a:t>
            </a:r>
          </a:p>
        </p:txBody>
      </p:sp>
      <p:sp>
        <p:nvSpPr>
          <p:cNvPr id="11" name="文字版面配置區 10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130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p.128</a:t>
            </a:r>
            <a:r>
              <a:rPr lang="en-US" altLang="zh-TW" dirty="0" smtClean="0"/>
              <a:t>    </a:t>
            </a:r>
            <a:r>
              <a:rPr lang="zh-TW" altLang="en-US" dirty="0" smtClean="0"/>
              <a:t>參</a:t>
            </a:r>
            <a:r>
              <a:rPr lang="zh-TW" altLang="en-US" dirty="0"/>
              <a:t>、我國的國際地位</a:t>
            </a:r>
            <a:r>
              <a:rPr lang="zh-TW" altLang="en-US" dirty="0" smtClean="0"/>
              <a:t>　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第參</a:t>
            </a:r>
            <a:r>
              <a:rPr lang="zh-TW" altLang="en-US" dirty="0" smtClean="0"/>
              <a:t>節　我國</a:t>
            </a:r>
            <a:r>
              <a:rPr lang="zh-TW" altLang="en-US" dirty="0"/>
              <a:t>的國際地位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148064" y="2323313"/>
            <a:ext cx="3312368" cy="2448272"/>
          </a:xfrm>
        </p:spPr>
        <p:txBody>
          <a:bodyPr>
            <a:normAutofit/>
          </a:bodyPr>
          <a:lstStyle/>
          <a:p>
            <a:r>
              <a:rPr lang="zh-TW" altLang="en-US" dirty="0"/>
              <a:t>一、硬實力增進</a:t>
            </a:r>
            <a:endParaRPr lang="en-US" altLang="zh-TW" dirty="0"/>
          </a:p>
          <a:p>
            <a:r>
              <a:rPr lang="zh-TW" altLang="en-US" dirty="0"/>
              <a:t>二、軟實力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62" y="2362908"/>
            <a:ext cx="4348472" cy="236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535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4608072" cy="647700"/>
          </a:xfrm>
        </p:spPr>
        <p:txBody>
          <a:bodyPr/>
          <a:lstStyle/>
          <a:p>
            <a:pPr algn="just"/>
            <a:r>
              <a:rPr lang="zh-TW" altLang="en-US" dirty="0"/>
              <a:t>世大運俄羅斯羽球選手</a:t>
            </a:r>
            <a:r>
              <a:rPr lang="en-US" altLang="zh-TW" dirty="0" err="1"/>
              <a:t>Vasily</a:t>
            </a:r>
            <a:r>
              <a:rPr lang="en-US" altLang="zh-TW" dirty="0"/>
              <a:t> </a:t>
            </a:r>
            <a:r>
              <a:rPr lang="en-US" altLang="zh-TW" dirty="0" err="1"/>
              <a:t>Kuznetsovy</a:t>
            </a:r>
            <a:r>
              <a:rPr lang="zh-TW" altLang="en-US" dirty="0"/>
              <a:t>，將自己</a:t>
            </a:r>
            <a:r>
              <a:rPr lang="zh-TW" altLang="en-US" dirty="0" smtClean="0"/>
              <a:t>在臺灣的</a:t>
            </a:r>
            <a:r>
              <a:rPr lang="zh-TW" altLang="en-US" dirty="0"/>
              <a:t>一天拍成影片</a:t>
            </a:r>
            <a:r>
              <a:rPr lang="zh-TW" altLang="en-US" dirty="0" smtClean="0"/>
              <a:t>，沿途紀錄臺灣人</a:t>
            </a:r>
            <a:r>
              <a:rPr lang="zh-TW" altLang="en-US" dirty="0"/>
              <a:t>的熱情</a:t>
            </a:r>
            <a:r>
              <a:rPr lang="zh-TW" altLang="en-US" dirty="0" smtClean="0"/>
              <a:t>，成為讓</a:t>
            </a:r>
            <a:r>
              <a:rPr lang="zh-TW" altLang="en-US" dirty="0"/>
              <a:t>外國選手</a:t>
            </a:r>
            <a:r>
              <a:rPr lang="zh-TW" altLang="en-US" dirty="0" smtClean="0"/>
              <a:t>難以忘懷</a:t>
            </a:r>
            <a:r>
              <a:rPr lang="zh-TW" altLang="en-US" dirty="0"/>
              <a:t>的</a:t>
            </a:r>
            <a:r>
              <a:rPr lang="zh-TW" altLang="en-US" dirty="0" smtClean="0"/>
              <a:t>「臺灣</a:t>
            </a:r>
            <a:r>
              <a:rPr lang="zh-TW" altLang="en-US" dirty="0"/>
              <a:t>最美的風景」！</a:t>
            </a:r>
          </a:p>
          <a:p>
            <a:pPr algn="just"/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最好的</a:t>
            </a:r>
            <a:r>
              <a:rPr lang="zh-TW" altLang="en-US" dirty="0" smtClean="0"/>
              <a:t>國民外交</a:t>
            </a:r>
            <a:endParaRPr lang="zh-TW" alt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10" name="群組 9"/>
          <p:cNvGrpSpPr/>
          <p:nvPr/>
        </p:nvGrpSpPr>
        <p:grpSpPr>
          <a:xfrm>
            <a:off x="5292080" y="1995686"/>
            <a:ext cx="3024336" cy="1728192"/>
            <a:chOff x="5292080" y="1995686"/>
            <a:chExt cx="3024336" cy="1728192"/>
          </a:xfrm>
        </p:grpSpPr>
        <p:pic>
          <p:nvPicPr>
            <p:cNvPr id="5" name="圖片 4">
              <a:hlinkClick r:id="rId3"/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2080" y="1995686"/>
              <a:ext cx="3024336" cy="1728192"/>
            </a:xfrm>
            <a:prstGeom prst="rect">
              <a:avLst/>
            </a:prstGeom>
          </p:spPr>
        </p:pic>
        <p:grpSp>
          <p:nvGrpSpPr>
            <p:cNvPr id="7" name="群組 6"/>
            <p:cNvGrpSpPr/>
            <p:nvPr/>
          </p:nvGrpSpPr>
          <p:grpSpPr>
            <a:xfrm>
              <a:off x="6345263" y="2426880"/>
              <a:ext cx="917970" cy="865803"/>
              <a:chOff x="6948264" y="2787774"/>
              <a:chExt cx="648072" cy="648072"/>
            </a:xfrm>
          </p:grpSpPr>
          <p:sp>
            <p:nvSpPr>
              <p:cNvPr id="8" name="橢圓 7">
                <a:hlinkClick r:id="rId3"/>
              </p:cNvPr>
              <p:cNvSpPr/>
              <p:nvPr/>
            </p:nvSpPr>
            <p:spPr>
              <a:xfrm>
                <a:off x="6948264" y="2787774"/>
                <a:ext cx="648072" cy="648072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9" name="等腰三角形 8">
                <a:hlinkClick r:id="rId3"/>
              </p:cNvPr>
              <p:cNvSpPr/>
              <p:nvPr/>
            </p:nvSpPr>
            <p:spPr>
              <a:xfrm rot="5400000">
                <a:off x="7128144" y="2931790"/>
                <a:ext cx="360040" cy="360040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  <p:sp>
        <p:nvSpPr>
          <p:cNvPr id="11" name="文字方塊 10"/>
          <p:cNvSpPr txBox="1"/>
          <p:nvPr/>
        </p:nvSpPr>
        <p:spPr>
          <a:xfrm>
            <a:off x="5220072" y="3795886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＃影片名稱：最好的國民外交！</a:t>
            </a:r>
            <a:r>
              <a:rPr lang="en-US" altLang="zh-TW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俄國選手紀錄「臺灣最美風景」</a:t>
            </a:r>
            <a:r>
              <a:rPr lang="en-US" altLang="zh-TW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(01:49)</a:t>
            </a:r>
          </a:p>
          <a:p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＃影片來源：上報</a:t>
            </a:r>
            <a:r>
              <a:rPr lang="en-US" altLang="zh-TW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NEWS</a:t>
            </a:r>
            <a:endParaRPr lang="zh-TW" alt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5796136" y="205754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353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p.128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algn="just"/>
            <a:r>
              <a:rPr lang="zh-TW" altLang="en-US" dirty="0" smtClean="0"/>
              <a:t>身</a:t>
            </a:r>
            <a:r>
              <a:rPr lang="zh-TW" altLang="en-US" dirty="0"/>
              <a:t>為小小國人的我，如何增進國民外交</a:t>
            </a:r>
            <a:r>
              <a:rPr lang="zh-TW" altLang="en-US" dirty="0" smtClean="0"/>
              <a:t>？</a:t>
            </a:r>
            <a:endParaRPr lang="en-US" altLang="zh-TW" dirty="0" smtClean="0"/>
          </a:p>
          <a:p>
            <a:pPr algn="just"/>
            <a:endParaRPr lang="zh-TW" altLang="en-US" dirty="0"/>
          </a:p>
          <a:p>
            <a:pPr algn="just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9478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p.130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algn="just" hangingPunct="0"/>
            <a:r>
              <a:rPr lang="zh-TW" altLang="en-US" dirty="0" smtClean="0"/>
              <a:t>友善</a:t>
            </a:r>
            <a:r>
              <a:rPr lang="zh-TW" altLang="en-US" dirty="0"/>
              <a:t>外國人（給予在臺的外國人幫助、</a:t>
            </a:r>
            <a:r>
              <a:rPr lang="zh-TW" altLang="en-US" dirty="0" smtClean="0"/>
              <a:t>善待移工</a:t>
            </a:r>
            <a:r>
              <a:rPr lang="zh-TW" altLang="en-US" dirty="0"/>
              <a:t>等）出國時，當個有素養的臺灣人（不插隊、不在公共場所大聲喧嘩、像外國人介紹臺灣等）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sp>
        <p:nvSpPr>
          <p:cNvPr id="4" name="橢圓 3"/>
          <p:cNvSpPr/>
          <p:nvPr/>
        </p:nvSpPr>
        <p:spPr>
          <a:xfrm>
            <a:off x="2336416" y="1557923"/>
            <a:ext cx="576064" cy="5760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20109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p.128</a:t>
            </a:r>
            <a:r>
              <a:rPr lang="zh-TW" altLang="en-US" dirty="0" smtClean="0"/>
              <a:t>　參、我國的國際</a:t>
            </a:r>
            <a:r>
              <a:rPr lang="zh-TW" altLang="en-US" dirty="0"/>
              <a:t>地位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我國的國際地位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13391"/>
            <a:ext cx="7848798" cy="2787774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/>
              <a:t>中華民國政府自</a:t>
            </a:r>
            <a:r>
              <a:rPr lang="en-US" altLang="zh-TW" b="1" dirty="0" smtClean="0">
                <a:solidFill>
                  <a:srgbClr val="FF495C"/>
                </a:solidFill>
              </a:rPr>
              <a:t>1949</a:t>
            </a:r>
            <a:r>
              <a:rPr lang="zh-TW" altLang="en-US" b="1" dirty="0" smtClean="0">
                <a:solidFill>
                  <a:srgbClr val="FF495C"/>
                </a:solidFill>
              </a:rPr>
              <a:t>年</a:t>
            </a:r>
            <a:r>
              <a:rPr lang="zh-TW" altLang="en-US" b="1" dirty="0">
                <a:solidFill>
                  <a:srgbClr val="FF495C"/>
                </a:solidFill>
              </a:rPr>
              <a:t>遷臺</a:t>
            </a:r>
            <a:r>
              <a:rPr lang="zh-TW" altLang="en-US" dirty="0"/>
              <a:t>後，即喪失對中國的統治權，更在退出聯合國後，國際地位即直直降落</a:t>
            </a:r>
            <a:r>
              <a:rPr lang="zh-TW" altLang="en-US" dirty="0" smtClean="0"/>
              <a:t>。目前</a:t>
            </a:r>
            <a:r>
              <a:rPr lang="zh-TW" altLang="en-US" dirty="0"/>
              <a:t>最大的外交困境在</a:t>
            </a:r>
            <a:r>
              <a:rPr lang="zh-TW" altLang="en-US" b="1" dirty="0">
                <a:solidFill>
                  <a:srgbClr val="FF495C"/>
                </a:solidFill>
              </a:rPr>
              <a:t>中國對臺灣軟硬兼施</a:t>
            </a:r>
            <a:r>
              <a:rPr lang="zh-TW" altLang="en-US" dirty="0"/>
              <a:t>，一方面在經濟上表面讓利，實質上卻在國際舞臺上打壓臺灣。</a:t>
            </a:r>
          </a:p>
          <a:p>
            <a:pPr algn="just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9138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p.128</a:t>
            </a:r>
            <a:r>
              <a:rPr lang="zh-TW" altLang="en-US" dirty="0"/>
              <a:t>　參、我國的國際地位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我國的國際地位</a:t>
            </a:r>
            <a:endParaRPr lang="zh-TW" altLang="en-US" dirty="0"/>
          </a:p>
        </p:txBody>
      </p:sp>
      <p:grpSp>
        <p:nvGrpSpPr>
          <p:cNvPr id="28" name="群組 27"/>
          <p:cNvGrpSpPr/>
          <p:nvPr/>
        </p:nvGrpSpPr>
        <p:grpSpPr>
          <a:xfrm>
            <a:off x="650795" y="3285085"/>
            <a:ext cx="7773417" cy="143371"/>
            <a:chOff x="650795" y="3462200"/>
            <a:chExt cx="7773417" cy="143371"/>
          </a:xfrm>
        </p:grpSpPr>
        <p:cxnSp>
          <p:nvCxnSpPr>
            <p:cNvPr id="7" name="直線接點 6"/>
            <p:cNvCxnSpPr/>
            <p:nvPr/>
          </p:nvCxnSpPr>
          <p:spPr>
            <a:xfrm>
              <a:off x="684212" y="3537471"/>
              <a:ext cx="77400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橢圓 7"/>
            <p:cNvSpPr/>
            <p:nvPr/>
          </p:nvSpPr>
          <p:spPr>
            <a:xfrm>
              <a:off x="650795" y="3462200"/>
              <a:ext cx="143371" cy="143371"/>
            </a:xfrm>
            <a:prstGeom prst="ellipse">
              <a:avLst/>
            </a:prstGeom>
            <a:solidFill>
              <a:srgbClr val="4A7EBB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846598" y="3456335"/>
            <a:ext cx="18389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>
                <a:solidFill>
                  <a:srgbClr val="4A7EB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1949</a:t>
            </a:r>
            <a:r>
              <a:rPr lang="zh-TW" altLang="en-US" sz="2400" b="1" dirty="0">
                <a:solidFill>
                  <a:srgbClr val="4A7EB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年遷臺</a:t>
            </a:r>
          </a:p>
        </p:txBody>
      </p:sp>
      <p:sp>
        <p:nvSpPr>
          <p:cNvPr id="13" name="橢圓 12"/>
          <p:cNvSpPr/>
          <p:nvPr/>
        </p:nvSpPr>
        <p:spPr>
          <a:xfrm>
            <a:off x="2795594" y="3296282"/>
            <a:ext cx="143371" cy="143371"/>
          </a:xfrm>
          <a:prstGeom prst="ellipse">
            <a:avLst/>
          </a:prstGeom>
          <a:solidFill>
            <a:srgbClr val="4A7EBB"/>
          </a:solidFill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橢圓 19"/>
          <p:cNvSpPr/>
          <p:nvPr/>
        </p:nvSpPr>
        <p:spPr>
          <a:xfrm>
            <a:off x="6349090" y="3296282"/>
            <a:ext cx="143371" cy="143371"/>
          </a:xfrm>
          <a:prstGeom prst="ellipse">
            <a:avLst/>
          </a:prstGeom>
          <a:solidFill>
            <a:srgbClr val="4A7EBB"/>
          </a:solidFill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矩形 21"/>
          <p:cNvSpPr/>
          <p:nvPr/>
        </p:nvSpPr>
        <p:spPr>
          <a:xfrm>
            <a:off x="3262860" y="3456335"/>
            <a:ext cx="27622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>
                <a:solidFill>
                  <a:srgbClr val="4A7EB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1971</a:t>
            </a:r>
            <a:r>
              <a:rPr lang="zh-TW" altLang="en-US" sz="2400" b="1" dirty="0">
                <a:solidFill>
                  <a:srgbClr val="4A7EB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年退出聯合國</a:t>
            </a:r>
            <a:endParaRPr lang="zh-TW" altLang="en-US" sz="2400" dirty="0">
              <a:solidFill>
                <a:srgbClr val="4A7EB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456295" y="3454810"/>
            <a:ext cx="21467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>
                <a:solidFill>
                  <a:srgbClr val="4A7EB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2018</a:t>
            </a:r>
            <a:r>
              <a:rPr lang="zh-TW" altLang="en-US" sz="2400" b="1" dirty="0">
                <a:solidFill>
                  <a:srgbClr val="4A7EB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年邦交國</a:t>
            </a:r>
            <a:endParaRPr lang="zh-TW" altLang="en-US" sz="2400" dirty="0">
              <a:solidFill>
                <a:srgbClr val="4A7EB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684213" y="2427734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 smtClean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喪失對</a:t>
            </a:r>
            <a:endParaRPr lang="en-US" altLang="zh-TW" sz="2400" b="1" dirty="0" smtClean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b="1" dirty="0" smtClean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中國</a:t>
            </a:r>
            <a:r>
              <a:rPr lang="zh-TW" altLang="en-US" sz="24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統治權</a:t>
            </a:r>
          </a:p>
        </p:txBody>
      </p:sp>
      <p:sp>
        <p:nvSpPr>
          <p:cNvPr id="25" name="文字方塊 24"/>
          <p:cNvSpPr txBox="1"/>
          <p:nvPr/>
        </p:nvSpPr>
        <p:spPr>
          <a:xfrm>
            <a:off x="2843808" y="2427734"/>
            <a:ext cx="36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國際</a:t>
            </a:r>
            <a:r>
              <a:rPr lang="zh-TW" altLang="en-US" sz="2400" b="1" dirty="0" smtClean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地位</a:t>
            </a:r>
            <a:endParaRPr lang="en-US" altLang="zh-TW" sz="2400" b="1" dirty="0" smtClean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b="1" dirty="0" smtClean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滑落、</a:t>
            </a:r>
            <a:r>
              <a:rPr lang="zh-TW" altLang="en-US" sz="24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受挫</a:t>
            </a:r>
          </a:p>
        </p:txBody>
      </p:sp>
      <p:sp>
        <p:nvSpPr>
          <p:cNvPr id="26" name="文字方塊 25"/>
          <p:cNvSpPr txBox="1"/>
          <p:nvPr/>
        </p:nvSpPr>
        <p:spPr>
          <a:xfrm>
            <a:off x="6372200" y="2600283"/>
            <a:ext cx="2230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僅剩</a:t>
            </a:r>
            <a:r>
              <a:rPr lang="en-US" altLang="zh-TW" sz="2400" b="1" dirty="0" smtClean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en-US" altLang="zh-TW" sz="24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r>
              <a:rPr lang="zh-TW" altLang="en-US" sz="2400" b="1" dirty="0" smtClean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</a:t>
            </a:r>
            <a:endParaRPr lang="zh-TW" altLang="en-US" sz="24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內容版面配置區 3"/>
          <p:cNvSpPr>
            <a:spLocks noGrp="1"/>
          </p:cNvSpPr>
          <p:nvPr>
            <p:ph sz="quarter" idx="13"/>
          </p:nvPr>
        </p:nvSpPr>
        <p:spPr>
          <a:xfrm>
            <a:off x="539552" y="3979032"/>
            <a:ext cx="7992814" cy="504247"/>
          </a:xfrm>
          <a:solidFill>
            <a:schemeClr val="accent5">
              <a:lumMod val="40000"/>
              <a:lumOff val="60000"/>
            </a:schemeClr>
          </a:solidFill>
        </p:spPr>
        <p:txBody>
          <a:bodyPr anchor="ctr">
            <a:normAutofit/>
          </a:bodyPr>
          <a:lstStyle/>
          <a:p>
            <a:pPr algn="ctr"/>
            <a:r>
              <a:rPr lang="zh-TW" altLang="en-US" sz="2400" b="1" spc="0" dirty="0" smtClean="0">
                <a:solidFill>
                  <a:srgbClr val="FF495C"/>
                </a:solidFill>
              </a:rPr>
              <a:t>中國</a:t>
            </a:r>
            <a:r>
              <a:rPr lang="zh-TW" altLang="en-US" sz="2400" b="1" spc="0" dirty="0">
                <a:solidFill>
                  <a:srgbClr val="FF495C"/>
                </a:solidFill>
              </a:rPr>
              <a:t>打壓干預參與國際組織，阻擾與其他國家建交機會。</a:t>
            </a:r>
          </a:p>
        </p:txBody>
      </p:sp>
    </p:spTree>
    <p:extLst>
      <p:ext uri="{BB962C8B-B14F-4D97-AF65-F5344CB8AC3E}">
        <p14:creationId xmlns:p14="http://schemas.microsoft.com/office/powerpoint/2010/main" val="4068447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" grpId="0" animBg="1"/>
      <p:bldP spid="22" grpId="0"/>
      <p:bldP spid="23" grpId="0"/>
      <p:bldP spid="24" grpId="0"/>
      <p:bldP spid="25" grpId="0"/>
      <p:bldP spid="2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一</a:t>
            </a:r>
            <a:r>
              <a:rPr lang="zh-TW" altLang="en-US" dirty="0"/>
              <a:t>、硬實力增進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848798" cy="2448272"/>
          </a:xfrm>
        </p:spPr>
        <p:txBody>
          <a:bodyPr/>
          <a:lstStyle/>
          <a:p>
            <a:pPr algn="just">
              <a:lnSpc>
                <a:spcPct val="120000"/>
              </a:lnSpc>
            </a:pPr>
            <a:r>
              <a:rPr lang="zh-TW" altLang="en-US" dirty="0"/>
              <a:t>硬實力是利用國際強權讓其他國家有感，進而屈服，主要是透過軍事力量、經濟、外交權力讓他國感受到本國的存在。如何讓臺灣也在世界站穩一席之地，增進硬實力是相當的重要。</a:t>
            </a:r>
          </a:p>
          <a:p>
            <a:pPr>
              <a:lnSpc>
                <a:spcPct val="120000"/>
              </a:lnSpc>
            </a:pPr>
            <a:endParaRPr lang="zh-TW" altLang="en-US" dirty="0"/>
          </a:p>
          <a:p>
            <a:pPr>
              <a:lnSpc>
                <a:spcPct val="120000"/>
              </a:lnSpc>
            </a:pPr>
            <a:endParaRPr lang="zh-TW" alt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p.128</a:t>
            </a:r>
            <a:r>
              <a:rPr lang="zh-TW" altLang="en-US" dirty="0"/>
              <a:t>　參、我國的國際</a:t>
            </a:r>
            <a:r>
              <a:rPr lang="zh-TW" altLang="en-US" dirty="0" smtClean="0"/>
              <a:t>地位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7952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p.129</a:t>
            </a:r>
            <a:r>
              <a:rPr lang="zh-TW" altLang="en-US" dirty="0"/>
              <a:t>　參、我國的國際地位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一</a:t>
            </a:r>
            <a:r>
              <a:rPr lang="zh-TW" altLang="en-US" dirty="0"/>
              <a:t>、硬實力增進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787774"/>
            <a:ext cx="3600326" cy="2448272"/>
          </a:xfrm>
        </p:spPr>
        <p:txBody>
          <a:bodyPr/>
          <a:lstStyle/>
          <a:p>
            <a:pPr algn="just">
              <a:lnSpc>
                <a:spcPct val="120000"/>
              </a:lnSpc>
            </a:pPr>
            <a:r>
              <a:rPr lang="zh-TW" altLang="en-US" dirty="0"/>
              <a:t>臺灣有許多世界知名的產品，透過國際品牌行銷，可增進臺灣的能見度。</a:t>
            </a:r>
          </a:p>
        </p:txBody>
      </p:sp>
      <p:sp>
        <p:nvSpPr>
          <p:cNvPr id="6" name="矩形 5"/>
          <p:cNvSpPr/>
          <p:nvPr/>
        </p:nvSpPr>
        <p:spPr>
          <a:xfrm>
            <a:off x="539552" y="2264554"/>
            <a:ext cx="26436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TW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提升</a:t>
            </a:r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國際品牌</a:t>
            </a:r>
            <a:endParaRPr lang="zh-TW" altLang="en-US" sz="2800" b="1" dirty="0" smtClean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851670"/>
            <a:ext cx="3785617" cy="252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41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p.129</a:t>
            </a:r>
            <a:r>
              <a:rPr lang="zh-TW" altLang="en-US" dirty="0"/>
              <a:t>　參、我國的國際地位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一</a:t>
            </a:r>
            <a:r>
              <a:rPr lang="zh-TW" altLang="en-US" dirty="0"/>
              <a:t>、硬實力增進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787774"/>
            <a:ext cx="5328518" cy="259228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TW" altLang="en-US" dirty="0"/>
              <a:t>臺灣同時也是電子零組件生產大國，如果能再將這些優質的產品行銷到全世界，將可大大增加臺灣的知名度及</a:t>
            </a:r>
            <a:r>
              <a:rPr lang="zh-TW" altLang="en-US" dirty="0" smtClean="0"/>
              <a:t>能見度</a:t>
            </a:r>
            <a:r>
              <a:rPr lang="zh-TW" altLang="en-US" dirty="0"/>
              <a:t>。</a:t>
            </a:r>
          </a:p>
        </p:txBody>
      </p:sp>
      <p:sp>
        <p:nvSpPr>
          <p:cNvPr id="6" name="矩形 5"/>
          <p:cNvSpPr/>
          <p:nvPr/>
        </p:nvSpPr>
        <p:spPr>
          <a:xfrm>
            <a:off x="539552" y="2264554"/>
            <a:ext cx="26436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TW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提升</a:t>
            </a:r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國際品牌</a:t>
            </a:r>
            <a:endParaRPr lang="zh-TW" altLang="en-US" sz="2800" b="1" dirty="0" smtClean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859782"/>
            <a:ext cx="2849513" cy="189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01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8812" r="881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3" name="文字版面配置區 12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463727" cy="647700"/>
          </a:xfrm>
        </p:spPr>
        <p:txBody>
          <a:bodyPr/>
          <a:lstStyle/>
          <a:p>
            <a:r>
              <a:rPr lang="zh-TW" altLang="en-US" sz="3200" dirty="0">
                <a:hlinkClick r:id="rId2"/>
              </a:rPr>
              <a:t>臺</a:t>
            </a:r>
            <a:r>
              <a:rPr lang="zh-TW" altLang="zh-TW" sz="3200" dirty="0" smtClean="0">
                <a:hlinkClick r:id="rId2"/>
              </a:rPr>
              <a:t>灣</a:t>
            </a:r>
            <a:r>
              <a:rPr lang="en-US" altLang="zh-TW" sz="3200" dirty="0">
                <a:hlinkClick r:id="rId2"/>
              </a:rPr>
              <a:t>20</a:t>
            </a:r>
            <a:r>
              <a:rPr lang="zh-TW" altLang="zh-TW" sz="3200" dirty="0">
                <a:hlinkClick r:id="rId2"/>
              </a:rPr>
              <a:t>大國際品牌揭曉 </a:t>
            </a:r>
            <a:endParaRPr lang="en-US" altLang="zh-TW" sz="3200" dirty="0" smtClean="0">
              <a:hlinkClick r:id="rId2"/>
            </a:endParaRPr>
          </a:p>
          <a:p>
            <a:r>
              <a:rPr lang="zh-TW" altLang="zh-TW" sz="3200" dirty="0" smtClean="0">
                <a:hlinkClick r:id="rId2"/>
              </a:rPr>
              <a:t>華碩</a:t>
            </a:r>
            <a:r>
              <a:rPr lang="zh-TW" altLang="zh-TW" sz="3200" dirty="0">
                <a:hlinkClick r:id="rId2"/>
              </a:rPr>
              <a:t>連續</a:t>
            </a:r>
            <a:r>
              <a:rPr lang="en-US" altLang="zh-TW" sz="3200" dirty="0">
                <a:hlinkClick r:id="rId2"/>
              </a:rPr>
              <a:t>6</a:t>
            </a:r>
            <a:r>
              <a:rPr lang="zh-TW" altLang="zh-TW" sz="3200" dirty="0">
                <a:hlinkClick r:id="rId2"/>
              </a:rPr>
              <a:t>屆奪冠</a:t>
            </a:r>
            <a:endParaRPr lang="zh-TW" altLang="en-US" sz="3200" dirty="0">
              <a:hlinkClick r:id="rId2"/>
            </a:endParaRPr>
          </a:p>
        </p:txBody>
      </p:sp>
      <p:sp>
        <p:nvSpPr>
          <p:cNvPr id="11" name="文字版面配置區 10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p.129</a:t>
            </a:r>
            <a:r>
              <a:rPr lang="zh-TW" altLang="en-US" dirty="0"/>
              <a:t>　參、我國的國際</a:t>
            </a:r>
            <a:r>
              <a:rPr lang="zh-TW" altLang="en-US" dirty="0" smtClean="0"/>
              <a:t>地位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194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6572812" y="1924050"/>
            <a:ext cx="2264667" cy="1511796"/>
          </a:xfrm>
        </p:spPr>
        <p:txBody>
          <a:bodyPr/>
          <a:lstStyle/>
          <a:p>
            <a:r>
              <a:rPr lang="en-US" altLang="zh-TW" dirty="0"/>
              <a:t>iPhone </a:t>
            </a:r>
            <a:r>
              <a:rPr lang="en-US" altLang="zh-TW" dirty="0" smtClean="0"/>
              <a:t>X</a:t>
            </a:r>
          </a:p>
          <a:p>
            <a:r>
              <a:rPr lang="zh-TW" altLang="en-US" dirty="0" smtClean="0"/>
              <a:t>零件供應</a:t>
            </a:r>
            <a:endParaRPr lang="en-US" altLang="zh-TW" dirty="0" smtClean="0"/>
          </a:p>
          <a:p>
            <a:r>
              <a:rPr lang="zh-TW" altLang="en-US" dirty="0" smtClean="0"/>
              <a:t>臺</a:t>
            </a:r>
            <a:r>
              <a:rPr lang="zh-TW" altLang="en-US" dirty="0"/>
              <a:t>廠例舉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0"/>
            <a:ext cx="5904656" cy="5143500"/>
            <a:chOff x="323528" y="0"/>
            <a:chExt cx="5904656" cy="5143500"/>
          </a:xfrm>
        </p:grpSpPr>
        <p:sp>
          <p:nvSpPr>
            <p:cNvPr id="6" name="矩形 5"/>
            <p:cNvSpPr/>
            <p:nvPr/>
          </p:nvSpPr>
          <p:spPr>
            <a:xfrm>
              <a:off x="323528" y="0"/>
              <a:ext cx="5904656" cy="5143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483518"/>
              <a:ext cx="5892610" cy="40194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60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3180422"/>
          </a:xfrm>
        </p:spPr>
        <p:txBody>
          <a:bodyPr/>
          <a:lstStyle/>
          <a:p>
            <a:pPr algn="just" hangingPunct="0"/>
            <a:r>
              <a:rPr lang="zh-TW" altLang="en-US" dirty="0"/>
              <a:t>此盒可承重</a:t>
            </a:r>
            <a:r>
              <a:rPr lang="en-US" altLang="zh-TW" dirty="0" smtClean="0"/>
              <a:t>75</a:t>
            </a:r>
            <a:r>
              <a:rPr lang="zh-TW" altLang="en-US" dirty="0" smtClean="0"/>
              <a:t>公斤</a:t>
            </a:r>
            <a:r>
              <a:rPr lang="zh-TW" altLang="en-US" dirty="0"/>
              <a:t>的重量，且將盒子蓋上後，會柔順的自動滑落蓋起，就像個精美的藝術品，感覺相當有質感呢！下次你也試試吧</a:t>
            </a:r>
            <a:r>
              <a:rPr lang="zh-TW" altLang="en-US" dirty="0" smtClean="0"/>
              <a:t>！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419872" y="1131590"/>
            <a:ext cx="4104456" cy="647774"/>
          </a:xfrm>
        </p:spPr>
        <p:txBody>
          <a:bodyPr/>
          <a:lstStyle/>
          <a:p>
            <a:r>
              <a:rPr lang="en-US" altLang="zh-TW" dirty="0"/>
              <a:t>iPhone </a:t>
            </a:r>
            <a:r>
              <a:rPr lang="zh-TW" altLang="en-US" dirty="0" smtClean="0"/>
              <a:t>手機</a:t>
            </a:r>
            <a:r>
              <a:rPr lang="zh-TW" altLang="en-US" dirty="0"/>
              <a:t>外包裝盒</a:t>
            </a:r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p.129</a:t>
            </a:r>
            <a:r>
              <a:rPr lang="zh-TW" altLang="en-US" dirty="0"/>
              <a:t>　參、我國的國際地位</a:t>
            </a:r>
          </a:p>
        </p:txBody>
      </p:sp>
    </p:spTree>
    <p:extLst>
      <p:ext uri="{BB962C8B-B14F-4D97-AF65-F5344CB8AC3E}">
        <p14:creationId xmlns:p14="http://schemas.microsoft.com/office/powerpoint/2010/main" val="92777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p.130</a:t>
            </a:r>
            <a:r>
              <a:rPr lang="zh-TW" altLang="en-US" dirty="0"/>
              <a:t>　參、我國的國際地位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一</a:t>
            </a:r>
            <a:r>
              <a:rPr lang="zh-TW" altLang="en-US" dirty="0"/>
              <a:t>、硬實力增進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787774"/>
            <a:ext cx="7920806" cy="2448272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/>
              <a:t>我國自</a:t>
            </a:r>
            <a:r>
              <a:rPr lang="en-US" altLang="zh-TW" dirty="0"/>
              <a:t>1993</a:t>
            </a:r>
            <a:r>
              <a:rPr lang="zh-TW" altLang="en-US" dirty="0"/>
              <a:t>年起，每年試圖以「中華民國」的名稱重新參與聯合國及其相關組織，但至今未成功，最大原因為中國的阻撓。</a:t>
            </a:r>
          </a:p>
        </p:txBody>
      </p:sp>
      <p:sp>
        <p:nvSpPr>
          <p:cNvPr id="6" name="矩形 5"/>
          <p:cNvSpPr/>
          <p:nvPr/>
        </p:nvSpPr>
        <p:spPr>
          <a:xfrm>
            <a:off x="539552" y="2264554"/>
            <a:ext cx="26436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TW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參與</a:t>
            </a:r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國際組織</a:t>
            </a:r>
            <a:endParaRPr lang="zh-TW" altLang="en-US" sz="2800" b="1" dirty="0" smtClean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4607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我國</a:t>
            </a:r>
            <a:r>
              <a:rPr lang="zh-TW" altLang="en-US" dirty="0" smtClean="0"/>
              <a:t>參與之 </a:t>
            </a:r>
            <a:r>
              <a:rPr lang="zh-TW" altLang="en-US" dirty="0"/>
              <a:t>重要國際組織</a:t>
            </a:r>
          </a:p>
        </p:txBody>
      </p:sp>
      <p:grpSp>
        <p:nvGrpSpPr>
          <p:cNvPr id="5" name="群組 4"/>
          <p:cNvGrpSpPr/>
          <p:nvPr/>
        </p:nvGrpSpPr>
        <p:grpSpPr>
          <a:xfrm>
            <a:off x="251520" y="0"/>
            <a:ext cx="6048672" cy="5143500"/>
            <a:chOff x="251520" y="0"/>
            <a:chExt cx="6048672" cy="5143500"/>
          </a:xfrm>
        </p:grpSpPr>
        <p:sp>
          <p:nvSpPr>
            <p:cNvPr id="4" name="矩形 3"/>
            <p:cNvSpPr/>
            <p:nvPr/>
          </p:nvSpPr>
          <p:spPr>
            <a:xfrm>
              <a:off x="251520" y="0"/>
              <a:ext cx="6048672" cy="5143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527" y="602098"/>
              <a:ext cx="5904657" cy="40884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937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p.130</a:t>
            </a:r>
            <a:r>
              <a:rPr lang="zh-TW" altLang="en-US" dirty="0"/>
              <a:t>　參、我國的國際地位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一</a:t>
            </a:r>
            <a:r>
              <a:rPr lang="zh-TW" altLang="en-US" dirty="0"/>
              <a:t>、硬實力增進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787774"/>
            <a:ext cx="7848798" cy="2448272"/>
          </a:xfrm>
        </p:spPr>
        <p:txBody>
          <a:bodyPr>
            <a:normAutofit/>
          </a:bodyPr>
          <a:lstStyle/>
          <a:p>
            <a:pPr algn="just" hangingPunct="0">
              <a:lnSpc>
                <a:spcPct val="120000"/>
              </a:lnSpc>
            </a:pPr>
            <a:r>
              <a:rPr lang="zh-TW" altLang="en-US" dirty="0"/>
              <a:t>雖然我國與大多數國家皆無正式外交關係，但是仍可辦理兩國間的經貿、觀光、學術等交流。</a:t>
            </a:r>
          </a:p>
        </p:txBody>
      </p:sp>
      <p:sp>
        <p:nvSpPr>
          <p:cNvPr id="6" name="矩形 5"/>
          <p:cNvSpPr/>
          <p:nvPr/>
        </p:nvSpPr>
        <p:spPr>
          <a:xfrm>
            <a:off x="539552" y="2264554"/>
            <a:ext cx="30027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TW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設立</a:t>
            </a:r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非官方機構</a:t>
            </a:r>
            <a:endParaRPr lang="zh-TW" altLang="en-US" sz="2800" b="1" dirty="0" smtClean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7612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p.130</a:t>
            </a:r>
            <a:r>
              <a:rPr lang="zh-TW" altLang="en-US" dirty="0"/>
              <a:t>　參、我國的國際地位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一</a:t>
            </a:r>
            <a:r>
              <a:rPr lang="zh-TW" altLang="en-US" dirty="0"/>
              <a:t>、硬實力增進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787774"/>
            <a:ext cx="5328518" cy="2448272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例如美國</a:t>
            </a:r>
            <a:r>
              <a:rPr lang="zh-TW" altLang="en-US" dirty="0"/>
              <a:t>與臺灣雖無邦交，但在臺灣設立了美國在臺協會，協助處理臺美相關事宜。</a:t>
            </a:r>
          </a:p>
        </p:txBody>
      </p:sp>
      <p:sp>
        <p:nvSpPr>
          <p:cNvPr id="6" name="矩形 5"/>
          <p:cNvSpPr/>
          <p:nvPr/>
        </p:nvSpPr>
        <p:spPr>
          <a:xfrm>
            <a:off x="539552" y="2264554"/>
            <a:ext cx="30027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TW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設立</a:t>
            </a:r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非官方機構</a:t>
            </a:r>
            <a:endParaRPr lang="zh-TW" altLang="en-US" sz="2800" b="1" dirty="0" smtClean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Picture 2" descr="ãç¾åå¨å°åæãçåçæå°çµæ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7899" y="2643758"/>
            <a:ext cx="2340000" cy="123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631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p.131</a:t>
            </a:r>
            <a:r>
              <a:rPr lang="zh-TW" altLang="en-US" dirty="0"/>
              <a:t>　參、我國的國際地位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二</a:t>
            </a:r>
            <a:r>
              <a:rPr lang="zh-TW" altLang="en-US" dirty="0"/>
              <a:t>、軟實力增進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248398" cy="2448272"/>
          </a:xfrm>
        </p:spPr>
        <p:txBody>
          <a:bodyPr>
            <a:normAutofit/>
          </a:bodyPr>
          <a:lstStyle/>
          <a:p>
            <a:r>
              <a:rPr lang="zh-TW" altLang="en-US" dirty="0"/>
              <a:t>軟實力所強調的是讓人們能自願追隨的制度、價值、文化。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992" y="2427734"/>
            <a:ext cx="2952328" cy="131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14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p.131</a:t>
            </a:r>
            <a:r>
              <a:rPr lang="zh-TW" altLang="en-US" dirty="0"/>
              <a:t>　參、我國的國際地位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二</a:t>
            </a:r>
            <a:r>
              <a:rPr lang="zh-TW" altLang="en-US" dirty="0"/>
              <a:t>、軟實力增進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45777" y="2770840"/>
            <a:ext cx="7770639" cy="2448272"/>
          </a:xfrm>
        </p:spPr>
        <p:txBody>
          <a:bodyPr>
            <a:normAutofit/>
          </a:bodyPr>
          <a:lstStyle/>
          <a:p>
            <a:pPr algn="just" hangingPunct="0"/>
            <a:r>
              <a:rPr lang="zh-TW" altLang="en-US" dirty="0"/>
              <a:t>雖然臺灣的政治環境感覺混亂，但民主體制卻相當落實，政府不論在政治或經濟上皆透明化</a:t>
            </a:r>
            <a:r>
              <a:rPr lang="zh-TW" altLang="en-US" dirty="0" smtClean="0"/>
              <a:t>。臺灣</a:t>
            </a:r>
            <a:r>
              <a:rPr lang="zh-TW" altLang="en-US" dirty="0"/>
              <a:t>的民主社會，能容納多元的聲音及作為，皆為全世界所驚豔。</a:t>
            </a:r>
          </a:p>
        </p:txBody>
      </p:sp>
      <p:sp>
        <p:nvSpPr>
          <p:cNvPr id="6" name="矩形 5"/>
          <p:cNvSpPr/>
          <p:nvPr/>
        </p:nvSpPr>
        <p:spPr>
          <a:xfrm>
            <a:off x="539552" y="2264554"/>
            <a:ext cx="37208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TW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優良</a:t>
            </a:r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的民主政治體制</a:t>
            </a:r>
            <a:endParaRPr lang="zh-TW" altLang="en-US" sz="2800" b="1" dirty="0" smtClean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0957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p.131</a:t>
            </a:r>
            <a:r>
              <a:rPr lang="zh-TW" altLang="en-US" dirty="0"/>
              <a:t>　參、我國的國際地位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二</a:t>
            </a:r>
            <a:r>
              <a:rPr lang="zh-TW" altLang="en-US" dirty="0"/>
              <a:t>、軟實力增進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52328" y="2770840"/>
            <a:ext cx="7836096" cy="2160240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zh-TW" altLang="en-US" dirty="0"/>
              <a:t>我國政府將</a:t>
            </a:r>
            <a:r>
              <a:rPr lang="zh-TW" altLang="en-US" b="1" dirty="0">
                <a:solidFill>
                  <a:srgbClr val="FF495C"/>
                </a:solidFill>
              </a:rPr>
              <a:t>人民福祉</a:t>
            </a:r>
            <a:r>
              <a:rPr lang="zh-TW" altLang="en-US" dirty="0"/>
              <a:t>至於第一位，顧及人民的人權</a:t>
            </a:r>
            <a:r>
              <a:rPr lang="zh-TW" altLang="en-US" dirty="0" smtClean="0"/>
              <a:t>。我國</a:t>
            </a:r>
            <a:r>
              <a:rPr lang="zh-TW" altLang="en-US" b="1" dirty="0">
                <a:solidFill>
                  <a:srgbClr val="FF495C"/>
                </a:solidFill>
              </a:rPr>
              <a:t>全民健保</a:t>
            </a:r>
            <a:r>
              <a:rPr lang="zh-TW" altLang="en-US" dirty="0"/>
              <a:t>制度也獨步全球，這些良好的社會安全制度，在無形中都增進了臺灣的軟實力。</a:t>
            </a:r>
          </a:p>
          <a:p>
            <a:pPr>
              <a:lnSpc>
                <a:spcPct val="120000"/>
              </a:lnSpc>
            </a:pP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539552" y="2264554"/>
            <a:ext cx="37208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TW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良好</a:t>
            </a:r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的社會安全制度</a:t>
            </a:r>
          </a:p>
        </p:txBody>
      </p:sp>
    </p:spTree>
    <p:extLst>
      <p:ext uri="{BB962C8B-B14F-4D97-AF65-F5344CB8AC3E}">
        <p14:creationId xmlns:p14="http://schemas.microsoft.com/office/powerpoint/2010/main" val="28575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6572812" y="1924050"/>
            <a:ext cx="2391676" cy="647700"/>
          </a:xfrm>
        </p:spPr>
        <p:txBody>
          <a:bodyPr/>
          <a:lstStyle/>
          <a:p>
            <a:r>
              <a:rPr lang="zh-TW" altLang="en-US" dirty="0"/>
              <a:t>臺</a:t>
            </a:r>
            <a:r>
              <a:rPr lang="zh-TW" altLang="en-US" dirty="0" smtClean="0"/>
              <a:t>南強震搶救</a:t>
            </a:r>
            <a:endParaRPr lang="zh-TW" altLang="en-US" dirty="0"/>
          </a:p>
        </p:txBody>
      </p:sp>
      <p:grpSp>
        <p:nvGrpSpPr>
          <p:cNvPr id="8" name="群組 7"/>
          <p:cNvGrpSpPr/>
          <p:nvPr/>
        </p:nvGrpSpPr>
        <p:grpSpPr>
          <a:xfrm>
            <a:off x="-2567" y="1275606"/>
            <a:ext cx="6447734" cy="2825036"/>
            <a:chOff x="107504" y="987574"/>
            <a:chExt cx="6447734" cy="2825036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987574"/>
              <a:ext cx="3203848" cy="2825036"/>
            </a:xfrm>
            <a:prstGeom prst="rect">
              <a:avLst/>
            </a:prstGeom>
          </p:spPr>
        </p:pic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987575"/>
              <a:ext cx="3351390" cy="28218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5854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p.13</a:t>
            </a:r>
            <a:r>
              <a:rPr lang="en-US" altLang="zh-TW" dirty="0"/>
              <a:t>2</a:t>
            </a:r>
            <a:r>
              <a:rPr lang="zh-TW" altLang="en-US" dirty="0"/>
              <a:t>　參、我國的國際地位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二</a:t>
            </a:r>
            <a:r>
              <a:rPr lang="zh-TW" altLang="en-US" dirty="0"/>
              <a:t>、軟實力增進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1085" y="2715766"/>
            <a:ext cx="5616587" cy="2088232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zh-TW" altLang="en-US" dirty="0"/>
              <a:t>臺灣因特有的歷史和地理造就許多特有文化，深受許多外國人喜愛，成為</a:t>
            </a:r>
            <a:r>
              <a:rPr lang="zh-TW" altLang="en-US" b="1" dirty="0">
                <a:solidFill>
                  <a:srgbClr val="FF495C"/>
                </a:solidFill>
              </a:rPr>
              <a:t>吸引人們喜愛臺灣的軟實力</a:t>
            </a:r>
            <a:r>
              <a:rPr lang="zh-TW" altLang="en-US" dirty="0" smtClean="0"/>
              <a:t>。</a:t>
            </a:r>
            <a:r>
              <a:rPr lang="zh-TW" altLang="en-US" dirty="0"/>
              <a:t>例如</a:t>
            </a:r>
            <a:r>
              <a:rPr lang="zh-TW" altLang="en-US" b="1" dirty="0" smtClean="0">
                <a:solidFill>
                  <a:srgbClr val="FF495C"/>
                </a:solidFill>
              </a:rPr>
              <a:t>人情味</a:t>
            </a:r>
            <a:r>
              <a:rPr lang="zh-TW" altLang="en-US" b="1" dirty="0">
                <a:solidFill>
                  <a:srgbClr val="FF495C"/>
                </a:solidFill>
              </a:rPr>
              <a:t>、服務</a:t>
            </a:r>
            <a:r>
              <a:rPr lang="zh-TW" altLang="en-US" b="1" dirty="0" smtClean="0">
                <a:solidFill>
                  <a:srgbClr val="FF495C"/>
                </a:solidFill>
              </a:rPr>
              <a:t>態度</a:t>
            </a:r>
            <a:r>
              <a:rPr lang="zh-TW" altLang="en-US" b="1" dirty="0" smtClean="0"/>
              <a:t>。</a:t>
            </a:r>
            <a:endParaRPr lang="zh-TW" altLang="zh-TW" b="1" dirty="0"/>
          </a:p>
          <a:p>
            <a:pPr>
              <a:lnSpc>
                <a:spcPct val="120000"/>
              </a:lnSpc>
            </a:pP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539552" y="2264554"/>
            <a:ext cx="30027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TW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特殊</a:t>
            </a:r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的臺灣文化</a:t>
            </a:r>
            <a:endParaRPr lang="zh-TW" altLang="en-US" sz="2800" b="1" dirty="0" smtClean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668" y="2834380"/>
            <a:ext cx="2437288" cy="160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98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二</a:t>
            </a:r>
            <a:r>
              <a:rPr lang="zh-TW" altLang="en-US" dirty="0"/>
              <a:t>、軟實力增進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43861" y="2707299"/>
            <a:ext cx="7844563" cy="2088232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zh-TW" altLang="en-US" dirty="0"/>
              <a:t>臺灣國土雖小，人口不多，愛心卻不落人後，有許多慈善團體，針對第三世界提供協助，不僅做到</a:t>
            </a:r>
            <a:r>
              <a:rPr lang="zh-TW" altLang="en-US" b="1" dirty="0">
                <a:solidFill>
                  <a:srgbClr val="FF495C"/>
                </a:solidFill>
              </a:rPr>
              <a:t>另類全球化</a:t>
            </a:r>
            <a:r>
              <a:rPr lang="zh-TW" altLang="en-US" dirty="0"/>
              <a:t>，也提升了臺灣的知名度。</a:t>
            </a:r>
          </a:p>
        </p:txBody>
      </p:sp>
      <p:sp>
        <p:nvSpPr>
          <p:cNvPr id="5" name="矩形 4"/>
          <p:cNvSpPr/>
          <p:nvPr/>
        </p:nvSpPr>
        <p:spPr>
          <a:xfrm>
            <a:off x="539552" y="2264554"/>
            <a:ext cx="30027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TW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sz="2800" b="1" dirty="0" smtClean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當</a:t>
            </a:r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個國民外交官</a:t>
            </a:r>
            <a:endParaRPr lang="zh-TW" altLang="en-US" sz="2800" b="1" dirty="0" smtClean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p.13</a:t>
            </a:r>
            <a:r>
              <a:rPr lang="en-US" altLang="zh-TW" dirty="0"/>
              <a:t>2</a:t>
            </a:r>
            <a:r>
              <a:rPr lang="zh-TW" altLang="en-US" dirty="0"/>
              <a:t>　參、我國的國際地位</a:t>
            </a:r>
          </a:p>
        </p:txBody>
      </p:sp>
    </p:spTree>
    <p:extLst>
      <p:ext uri="{BB962C8B-B14F-4D97-AF65-F5344CB8AC3E}">
        <p14:creationId xmlns:p14="http://schemas.microsoft.com/office/powerpoint/2010/main" val="343225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604358"/>
          </a:xfrm>
        </p:spPr>
        <p:txBody>
          <a:bodyPr/>
          <a:lstStyle/>
          <a:p>
            <a:pPr algn="just" hangingPunct="0"/>
            <a:r>
              <a:rPr lang="en-US" altLang="zh-TW" dirty="0"/>
              <a:t>ACC</a:t>
            </a:r>
            <a:r>
              <a:rPr lang="zh-TW" altLang="en-US" dirty="0"/>
              <a:t>於非洲需要志工加入，多益</a:t>
            </a:r>
            <a:r>
              <a:rPr lang="en-US" altLang="zh-TW" dirty="0" smtClean="0"/>
              <a:t>550</a:t>
            </a:r>
            <a:r>
              <a:rPr lang="zh-TW" altLang="en-US" dirty="0" smtClean="0"/>
              <a:t>分</a:t>
            </a:r>
            <a:r>
              <a:rPr lang="zh-TW" altLang="en-US" dirty="0"/>
              <a:t>以上，中文教學、醫護人員等，月薪約一千元美金，想嘗試另類的海外打工可以參考唷！</a:t>
            </a:r>
          </a:p>
          <a:p>
            <a:pPr algn="just"/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TW" dirty="0"/>
              <a:t>ACC </a:t>
            </a:r>
            <a:r>
              <a:rPr lang="zh-TW" altLang="en-US" dirty="0"/>
              <a:t>非洲志工</a:t>
            </a:r>
          </a:p>
          <a:p>
            <a:endParaRPr lang="zh-TW" altLang="en-US" dirty="0"/>
          </a:p>
        </p:txBody>
      </p:sp>
      <p:sp>
        <p:nvSpPr>
          <p:cNvPr id="7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p.13</a:t>
            </a:r>
            <a:r>
              <a:rPr lang="en-US" altLang="zh-TW" dirty="0"/>
              <a:t>2</a:t>
            </a:r>
            <a:r>
              <a:rPr lang="zh-TW" altLang="en-US" dirty="0"/>
              <a:t>　參、我國的國際地位</a:t>
            </a:r>
          </a:p>
        </p:txBody>
      </p:sp>
    </p:spTree>
    <p:extLst>
      <p:ext uri="{BB962C8B-B14F-4D97-AF65-F5344CB8AC3E}">
        <p14:creationId xmlns:p14="http://schemas.microsoft.com/office/powerpoint/2010/main" val="51532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二</a:t>
            </a:r>
            <a:r>
              <a:rPr lang="zh-TW" altLang="en-US" dirty="0"/>
              <a:t>、軟實力增進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5" y="2283718"/>
            <a:ext cx="7848799" cy="2787774"/>
          </a:xfrm>
        </p:spPr>
        <p:txBody>
          <a:bodyPr>
            <a:normAutofit/>
          </a:bodyPr>
          <a:lstStyle/>
          <a:p>
            <a:pPr algn="just"/>
            <a:r>
              <a:rPr lang="zh-TW" altLang="en-US" spc="0" dirty="0"/>
              <a:t>雖然臺灣外交處境艱困，也常受到受限及打壓，但仍有不可抹滅的獨特性及優勢，</a:t>
            </a:r>
            <a:r>
              <a:rPr lang="zh-TW" altLang="en-US" spc="0" dirty="0" smtClean="0"/>
              <a:t>只要我們</a:t>
            </a:r>
            <a:r>
              <a:rPr lang="zh-TW" altLang="en-US" spc="0" dirty="0"/>
              <a:t>秉持正向的態度，將文化流傳及用善良的心對待世界各國的人們，一定能打開臺灣的知名度及提升實力。</a:t>
            </a:r>
          </a:p>
        </p:txBody>
      </p:sp>
      <p:sp>
        <p:nvSpPr>
          <p:cNvPr id="5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p.13</a:t>
            </a:r>
            <a:r>
              <a:rPr lang="en-US" altLang="zh-TW" dirty="0"/>
              <a:t>2</a:t>
            </a:r>
            <a:r>
              <a:rPr lang="zh-TW" altLang="en-US" dirty="0"/>
              <a:t>　參、我國的國際地位</a:t>
            </a:r>
          </a:p>
        </p:txBody>
      </p:sp>
    </p:spTree>
    <p:extLst>
      <p:ext uri="{BB962C8B-B14F-4D97-AF65-F5344CB8AC3E}">
        <p14:creationId xmlns:p14="http://schemas.microsoft.com/office/powerpoint/2010/main" val="56286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2676366"/>
          </a:xfrm>
        </p:spPr>
        <p:txBody>
          <a:bodyPr/>
          <a:lstStyle/>
          <a:p>
            <a:pPr algn="just"/>
            <a:r>
              <a:rPr lang="zh-TW" altLang="en-US" dirty="0"/>
              <a:t>記得小時候，下午時間會有賣麵包的車子大街小巷的喊賣、放學會跑去柑仔店買小零食甚至抽獎、學校門口有人在賣蠶寶寶，但現在這樣的工作似乎變少了，請問還有什麼樣的工作漸漸消失？</a:t>
            </a:r>
          </a:p>
          <a:p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消失的工作</a:t>
            </a:r>
          </a:p>
          <a:p>
            <a:endParaRPr lang="zh-TW" altLang="en-US" dirty="0"/>
          </a:p>
        </p:txBody>
      </p:sp>
      <p:sp>
        <p:nvSpPr>
          <p:cNvPr id="5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p.13</a:t>
            </a:r>
            <a:r>
              <a:rPr lang="en-US" altLang="zh-TW" dirty="0"/>
              <a:t>2</a:t>
            </a:r>
            <a:r>
              <a:rPr lang="zh-TW" altLang="en-US" dirty="0"/>
              <a:t>　參、我國的國際地位</a:t>
            </a:r>
          </a:p>
        </p:txBody>
      </p:sp>
    </p:spTree>
    <p:extLst>
      <p:ext uri="{BB962C8B-B14F-4D97-AF65-F5344CB8AC3E}">
        <p14:creationId xmlns:p14="http://schemas.microsoft.com/office/powerpoint/2010/main" val="136297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8607" y="1938888"/>
            <a:ext cx="3443354" cy="1800000"/>
          </a:xfrm>
          <a:prstGeom prst="rect">
            <a:avLst/>
          </a:prstGeom>
        </p:spPr>
      </p:pic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4104016" cy="3036406"/>
          </a:xfrm>
        </p:spPr>
        <p:txBody>
          <a:bodyPr/>
          <a:lstStyle/>
          <a:p>
            <a:r>
              <a:rPr lang="zh-TW" altLang="en-US" dirty="0" smtClean="0"/>
              <a:t>隨著</a:t>
            </a:r>
            <a:r>
              <a:rPr lang="zh-TW" altLang="en-US" dirty="0"/>
              <a:t>科技急速發展，不同職業轉為電腦化，變化速度只</a:t>
            </a:r>
            <a:r>
              <a:rPr lang="zh-TW" altLang="en-US" dirty="0" smtClean="0"/>
              <a:t>會愈來</a:t>
            </a:r>
            <a:r>
              <a:rPr lang="zh-TW" altLang="en-US" dirty="0"/>
              <a:t>愈</a:t>
            </a:r>
            <a:r>
              <a:rPr lang="zh-TW" altLang="en-US" dirty="0" smtClean="0"/>
              <a:t>快</a:t>
            </a:r>
            <a:r>
              <a:rPr lang="zh-TW" altLang="en-US" dirty="0"/>
              <a:t>，現在的工作可能到某一天已是夕陽行業。 </a:t>
            </a:r>
            <a:br>
              <a:rPr lang="zh-TW" altLang="en-US" dirty="0"/>
            </a:br>
            <a:endParaRPr lang="zh-TW" altLang="en-US" dirty="0"/>
          </a:p>
          <a:p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未來</a:t>
            </a:r>
            <a:r>
              <a:rPr lang="zh-TW" altLang="en-US" dirty="0"/>
              <a:t>將會消失的職業</a:t>
            </a:r>
          </a:p>
          <a:p>
            <a:endParaRPr lang="zh-TW" altLang="en-US" dirty="0"/>
          </a:p>
        </p:txBody>
      </p:sp>
      <p:grpSp>
        <p:nvGrpSpPr>
          <p:cNvPr id="7" name="群組 6"/>
          <p:cNvGrpSpPr/>
          <p:nvPr/>
        </p:nvGrpSpPr>
        <p:grpSpPr>
          <a:xfrm>
            <a:off x="5881299" y="2405986"/>
            <a:ext cx="917970" cy="865803"/>
            <a:chOff x="6948264" y="2787774"/>
            <a:chExt cx="648072" cy="648072"/>
          </a:xfrm>
        </p:grpSpPr>
        <p:sp>
          <p:nvSpPr>
            <p:cNvPr id="8" name="橢圓 7">
              <a:hlinkClick r:id="rId2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等腰三角形 8">
              <a:hlinkClick r:id="rId2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" name="文字方塊 9"/>
          <p:cNvSpPr txBox="1"/>
          <p:nvPr/>
        </p:nvSpPr>
        <p:spPr>
          <a:xfrm>
            <a:off x="4499992" y="3787771"/>
            <a:ext cx="3985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浪潮來襲 你的工作會被取代嗎</a:t>
            </a:r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r>
              <a:rPr lang="en-US" altLang="zh-TW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(01:36)</a:t>
            </a:r>
          </a:p>
          <a:p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＃影片來源：經濟日報</a:t>
            </a:r>
            <a:r>
              <a:rPr lang="en-US" altLang="zh-TW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EDN</a:t>
            </a:r>
            <a:endParaRPr lang="zh-TW" alt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5368176" y="332067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218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圖說文字 4"/>
          <p:cNvSpPr/>
          <p:nvPr/>
        </p:nvSpPr>
        <p:spPr>
          <a:xfrm>
            <a:off x="1259632" y="627534"/>
            <a:ext cx="7632848" cy="3168352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hangingPunct="0"/>
            <a:r>
              <a:rPr lang="zh-TW" altLang="en-US" sz="2800" spc="-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我國於</a:t>
            </a:r>
            <a:r>
              <a:rPr lang="en-US" altLang="zh-TW" sz="2800" spc="-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2018</a:t>
            </a:r>
            <a:r>
              <a:rPr lang="zh-TW" altLang="en-US" sz="2800" spc="-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年公民投票提案將我國參與體育賽事時的名稱由原來的中華臺北（</a:t>
            </a:r>
            <a:r>
              <a:rPr lang="en-US" altLang="zh-TW" sz="2800" spc="-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Chinese Taipei</a:t>
            </a:r>
            <a:r>
              <a:rPr lang="zh-TW" altLang="en-US" sz="2800" spc="-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）改為臺灣（</a:t>
            </a:r>
            <a:r>
              <a:rPr lang="en-US" altLang="zh-TW" sz="2800" spc="-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Taiwan</a:t>
            </a:r>
            <a:r>
              <a:rPr lang="zh-TW" altLang="en-US" sz="2800" spc="-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），投票結果多數臺灣人持反對意見，國臺辦更表示臺獨必敗，然而，大部分臺灣所參與的國際活動，中國總是在國名上矮化臺灣，雖然如此，臺灣仍與中國有密切的經濟關係，請問下列敘述何者正確？ </a:t>
            </a:r>
            <a:endParaRPr kumimoji="0" lang="zh-TW" altLang="en-US" sz="3600" b="0" i="0" u="none" strike="noStrike" kern="1200" cap="none" spc="-15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269910" y="627534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53658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圖說文字 4"/>
          <p:cNvSpPr/>
          <p:nvPr/>
        </p:nvSpPr>
        <p:spPr>
          <a:xfrm>
            <a:off x="1259632" y="627534"/>
            <a:ext cx="7632848" cy="2736304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臺灣人已承認臺灣是中國的一部分 </a:t>
            </a:r>
          </a:p>
          <a:p>
            <a:pPr marL="449263" indent="-449263" algn="just"/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(B)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臺灣人民期待安定的社會，與中國爭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正名並非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明智之舉 </a:t>
            </a:r>
          </a:p>
          <a:p>
            <a:pPr algn="just"/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(C)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中國人不願意承認九二共識的事實 </a:t>
            </a:r>
          </a:p>
          <a:p>
            <a:pPr marL="449263" indent="-449263" algn="just"/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(D)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公投後兩岸即將進入兩邊政府相互承認其主權地位</a:t>
            </a:r>
            <a:endParaRPr kumimoji="0" lang="zh-TW" altLang="en-US" sz="4800" b="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圓角矩形 5">
            <a:hlinkClick r:id="rId2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Ａ</a:t>
            </a: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圓角矩形 6">
            <a:hlinkClick r:id="rId3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Ｃ</a:t>
            </a: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圓角矩形 7">
            <a:hlinkClick r:id="rId4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Ｂ</a:t>
            </a: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9" name="圓角矩形 8">
            <a:hlinkClick r:id="rId5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Ｄ</a:t>
            </a: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269910" y="627534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9471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 5">
            <a:hlinkClick r:id="rId2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Ａ</a:t>
            </a: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圓角矩形 6">
            <a:hlinkClick r:id="rId3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Ｃ</a:t>
            </a: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圓角矩形 7">
            <a:hlinkClick r:id="rId4" action="ppaction://hlinksldjump"/>
          </p:cNvPr>
          <p:cNvSpPr/>
          <p:nvPr/>
        </p:nvSpPr>
        <p:spPr>
          <a:xfrm>
            <a:off x="1907704" y="4518172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Ｂ</a:t>
            </a: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9" name="圓角矩形 8">
            <a:hlinkClick r:id="rId5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Ｄ</a:t>
            </a: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269910" y="1347680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  <p:sp>
        <p:nvSpPr>
          <p:cNvPr id="13" name="圓角矩形圖說文字 12"/>
          <p:cNvSpPr/>
          <p:nvPr/>
        </p:nvSpPr>
        <p:spPr>
          <a:xfrm>
            <a:off x="7380312" y="699542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（Ａ）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4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04047" y="1419622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圓角矩形圖說文字 14"/>
          <p:cNvSpPr/>
          <p:nvPr/>
        </p:nvSpPr>
        <p:spPr>
          <a:xfrm>
            <a:off x="1187623" y="1419622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答錯囉！再答一次吧</a:t>
            </a:r>
            <a:endParaRPr kumimoji="0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319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 5">
            <a:hlinkClick r:id="rId2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Ａ</a:t>
            </a: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圓角矩形 6">
            <a:hlinkClick r:id="rId3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Ｃ</a:t>
            </a: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圓角矩形 7">
            <a:hlinkClick r:id="rId4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Ｂ</a:t>
            </a: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9" name="圓角矩形 8">
            <a:hlinkClick r:id="rId5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Ｄ</a:t>
            </a: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269910" y="1347680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  <p:sp>
        <p:nvSpPr>
          <p:cNvPr id="13" name="圓角矩形圖說文字 12"/>
          <p:cNvSpPr/>
          <p:nvPr/>
        </p:nvSpPr>
        <p:spPr>
          <a:xfrm>
            <a:off x="7380312" y="699542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lang="en-US" altLang="zh-TW" sz="2800" b="1" noProof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6" name="圓角矩形圖說文字 15">
            <a:extLst>
              <a:ext uri="{FF2B5EF4-FFF2-40B4-BE49-F238E27FC236}">
                <a16:creationId xmlns:a16="http://schemas.microsoft.com/office/drawing/2014/main" id="{286D6704-C299-E746-8536-D163AAD9CD0D}"/>
              </a:ext>
            </a:extLst>
          </p:cNvPr>
          <p:cNvSpPr/>
          <p:nvPr/>
        </p:nvSpPr>
        <p:spPr>
          <a:xfrm>
            <a:off x="1547663" y="1347680"/>
            <a:ext cx="5400600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</a:t>
            </a:r>
            <a:r>
              <a:rPr lang="en-US" altLang="zh-TW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得到知識王勳章一枚</a:t>
            </a:r>
          </a:p>
        </p:txBody>
      </p:sp>
    </p:spTree>
    <p:extLst>
      <p:ext uri="{BB962C8B-B14F-4D97-AF65-F5344CB8AC3E}">
        <p14:creationId xmlns:p14="http://schemas.microsoft.com/office/powerpoint/2010/main" val="140312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 5">
            <a:hlinkClick r:id="rId2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Ａ</a:t>
            </a: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圓角矩形 6">
            <a:hlinkClick r:id="rId3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Ｃ</a:t>
            </a: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圓角矩形 7">
            <a:hlinkClick r:id="rId4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Ｂ</a:t>
            </a: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9" name="圓角矩形 8">
            <a:hlinkClick r:id="rId5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Ｄ</a:t>
            </a: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269910" y="1347680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  <p:sp>
        <p:nvSpPr>
          <p:cNvPr id="13" name="圓角矩形圖說文字 12"/>
          <p:cNvSpPr/>
          <p:nvPr/>
        </p:nvSpPr>
        <p:spPr>
          <a:xfrm>
            <a:off x="7380312" y="699542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lang="en-US" altLang="zh-TW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4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04047" y="1419622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圓角矩形圖說文字 14"/>
          <p:cNvSpPr/>
          <p:nvPr/>
        </p:nvSpPr>
        <p:spPr>
          <a:xfrm>
            <a:off x="1187623" y="1419622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答錯囉！再答一次吧</a:t>
            </a:r>
            <a:endParaRPr kumimoji="0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613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 5">
            <a:hlinkClick r:id="rId2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Ａ</a:t>
            </a: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圓角矩形 6">
            <a:hlinkClick r:id="rId3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Ｃ</a:t>
            </a: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圓角矩形 7">
            <a:hlinkClick r:id="rId4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Ｂ</a:t>
            </a: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9" name="圓角矩形 8">
            <a:hlinkClick r:id="rId5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Ｄ</a:t>
            </a: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269910" y="1347680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  <p:sp>
        <p:nvSpPr>
          <p:cNvPr id="13" name="圓角矩形圖說文字 12"/>
          <p:cNvSpPr/>
          <p:nvPr/>
        </p:nvSpPr>
        <p:spPr>
          <a:xfrm>
            <a:off x="7380312" y="699542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D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4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04047" y="1419622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圓角矩形圖說文字 14"/>
          <p:cNvSpPr/>
          <p:nvPr/>
        </p:nvSpPr>
        <p:spPr>
          <a:xfrm>
            <a:off x="1187623" y="1419622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答錯囉！再答一次吧</a:t>
            </a:r>
            <a:endParaRPr kumimoji="0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394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7504" y="2104386"/>
            <a:ext cx="864096" cy="523220"/>
          </a:xfrm>
          <a:prstGeom prst="rect">
            <a:avLst/>
          </a:prstGeom>
          <a:solidFill>
            <a:srgbClr val="9FD356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3568" y="2104386"/>
            <a:ext cx="86409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616" y="2104386"/>
            <a:ext cx="864096" cy="523220"/>
          </a:xfrm>
          <a:prstGeom prst="rect">
            <a:avLst/>
          </a:prstGeom>
          <a:solidFill>
            <a:srgbClr val="9FD356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五邊形 4"/>
          <p:cNvSpPr/>
          <p:nvPr/>
        </p:nvSpPr>
        <p:spPr>
          <a:xfrm>
            <a:off x="2555777" y="267495"/>
            <a:ext cx="1746369" cy="523220"/>
          </a:xfrm>
          <a:prstGeom prst="homePlate">
            <a:avLst/>
          </a:prstGeom>
          <a:solidFill>
            <a:srgbClr val="9FD356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 defTabSz="685800"/>
            <a:r>
              <a:rPr kumimoji="1" lang="zh-TW" altLang="en-US" sz="28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圖片來源</a:t>
            </a:r>
          </a:p>
        </p:txBody>
      </p:sp>
      <p:sp>
        <p:nvSpPr>
          <p:cNvPr id="6" name="矩形 5"/>
          <p:cNvSpPr/>
          <p:nvPr/>
        </p:nvSpPr>
        <p:spPr>
          <a:xfrm>
            <a:off x="2483769" y="775100"/>
            <a:ext cx="6552728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defTabSz="685800">
              <a:buFont typeface="Arial" panose="020B0604020202020204" pitchFamily="34" charset="0"/>
              <a:buChar char="•"/>
              <a:defRPr/>
            </a:pPr>
            <a:r>
              <a:rPr lang="en-US" altLang="zh-TW" sz="1500" dirty="0" err="1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DinTaoMovie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https://www.facebook.com/DinTao/photos/a.142176162545023/143410439088262/?type=3&amp;theater</a:t>
            </a:r>
            <a:endParaRPr lang="zh-TW" altLang="en-US" sz="15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中廣新聞網（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2018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8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31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日）。川普恐嚇要退出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WTO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Yahoo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奇摩新聞。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1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31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https://tw.news.yahoo.com/%E5%B7%9D%E6%99%AE%E6%81%90%E5%9A%87%E8%A6%81%E9%80%80%E5%87%BAwto-011418186.html</a:t>
            </a:r>
          </a:p>
          <a:p>
            <a:pPr marL="257175" indent="-257175" defTabSz="685800">
              <a:buFont typeface="Arial" panose="020B0604020202020204" pitchFamily="34" charset="0"/>
              <a:buChar char="•"/>
              <a:defRPr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臺灣興隆毛巾購物網。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1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21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https://www.sltowel.com.tw/ocean_shop1/shopping/commodity.php?id=371&amp;house=%E8%9B%8B%E7%B3%95%E5%9D%8A</a:t>
            </a: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廖素貞（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2016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11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08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日）。挽救毛巾產業 業者籲續課反傾銷稅。大紀元。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1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31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https://www.epochtimes.com.tw/n188490/%E6%8C%BD%E6%95%91%E6%AF%9B%E5%B7%BE%E7%94%A2%E6%A5%AD-%E6%A5%AD%E8%80%85%E7%B1%B2%E7%BA%8C%E8%AA%B2%E5%8F%8D%E5%82%BE%E9%8A%B7%E7%A8%85.html</a:t>
            </a: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中華文化總會。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https://taiwan-plus.jp/?fbclid=IwAR3bd1C4RffHucUywCybQDtHJ0qRNtYW3cYUOUO3zIk3lBnWB3LdLlZW-fo</a:t>
            </a: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6368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9088</TotalTime>
  <Words>3116</Words>
  <Application>Microsoft Office PowerPoint</Application>
  <PresentationFormat>如螢幕大小 (16:9)</PresentationFormat>
  <Paragraphs>281</Paragraphs>
  <Slides>70</Slides>
  <Notes>34</Notes>
  <HiddenSlides>3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4</vt:i4>
      </vt:variant>
      <vt:variant>
        <vt:lpstr>投影片標題</vt:lpstr>
      </vt:variant>
      <vt:variant>
        <vt:i4>70</vt:i4>
      </vt:variant>
    </vt:vector>
  </HeadingPairs>
  <TitlesOfParts>
    <vt:vector size="81" baseType="lpstr">
      <vt:lpstr>宋体</vt:lpstr>
      <vt:lpstr>華康粗圓體</vt:lpstr>
      <vt:lpstr>微軟正黑體</vt:lpstr>
      <vt:lpstr>新細明體</vt:lpstr>
      <vt:lpstr>Arial</vt:lpstr>
      <vt:lpstr>Calibri</vt:lpstr>
      <vt:lpstr>Calibri Light</vt:lpstr>
      <vt:lpstr>1_Office 佈景主題</vt:lpstr>
      <vt:lpstr>Office 佈景主題</vt:lpstr>
      <vt:lpstr>2_Office 佈景主題</vt:lpstr>
      <vt:lpstr>4_Office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性別關係與平權社會</dc:title>
  <dc:creator>cheng</dc:creator>
  <cp:lastModifiedBy>L28[祖昀]</cp:lastModifiedBy>
  <cp:revision>542</cp:revision>
  <dcterms:created xsi:type="dcterms:W3CDTF">2016-08-10T05:42:58Z</dcterms:created>
  <dcterms:modified xsi:type="dcterms:W3CDTF">2020-05-22T11:39:08Z</dcterms:modified>
</cp:coreProperties>
</file>