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9" r:id="rId2"/>
  </p:sldMasterIdLst>
  <p:notesMasterIdLst>
    <p:notesMasterId r:id="rId61"/>
  </p:notesMasterIdLst>
  <p:handoutMasterIdLst>
    <p:handoutMasterId r:id="rId62"/>
  </p:handoutMasterIdLst>
  <p:sldIdLst>
    <p:sldId id="501" r:id="rId3"/>
    <p:sldId id="502" r:id="rId4"/>
    <p:sldId id="562" r:id="rId5"/>
    <p:sldId id="556" r:id="rId6"/>
    <p:sldId id="557" r:id="rId7"/>
    <p:sldId id="558" r:id="rId8"/>
    <p:sldId id="559" r:id="rId9"/>
    <p:sldId id="560" r:id="rId10"/>
    <p:sldId id="503" r:id="rId11"/>
    <p:sldId id="504" r:id="rId12"/>
    <p:sldId id="505" r:id="rId13"/>
    <p:sldId id="506" r:id="rId14"/>
    <p:sldId id="507" r:id="rId15"/>
    <p:sldId id="508" r:id="rId16"/>
    <p:sldId id="509" r:id="rId17"/>
    <p:sldId id="510" r:id="rId18"/>
    <p:sldId id="511" r:id="rId19"/>
    <p:sldId id="512" r:id="rId20"/>
    <p:sldId id="513" r:id="rId21"/>
    <p:sldId id="515" r:id="rId22"/>
    <p:sldId id="518" r:id="rId23"/>
    <p:sldId id="519" r:id="rId24"/>
    <p:sldId id="520" r:id="rId25"/>
    <p:sldId id="521" r:id="rId26"/>
    <p:sldId id="522" r:id="rId27"/>
    <p:sldId id="523" r:id="rId28"/>
    <p:sldId id="524" r:id="rId29"/>
    <p:sldId id="525" r:id="rId30"/>
    <p:sldId id="526" r:id="rId31"/>
    <p:sldId id="527" r:id="rId32"/>
    <p:sldId id="528" r:id="rId33"/>
    <p:sldId id="563" r:id="rId34"/>
    <p:sldId id="530" r:id="rId35"/>
    <p:sldId id="566" r:id="rId36"/>
    <p:sldId id="531" r:id="rId37"/>
    <p:sldId id="532" r:id="rId38"/>
    <p:sldId id="533" r:id="rId39"/>
    <p:sldId id="534" r:id="rId40"/>
    <p:sldId id="554" r:id="rId41"/>
    <p:sldId id="550" r:id="rId42"/>
    <p:sldId id="551" r:id="rId43"/>
    <p:sldId id="552" r:id="rId44"/>
    <p:sldId id="553" r:id="rId45"/>
    <p:sldId id="536" r:id="rId46"/>
    <p:sldId id="537" r:id="rId47"/>
    <p:sldId id="538" r:id="rId48"/>
    <p:sldId id="555" r:id="rId49"/>
    <p:sldId id="539" r:id="rId50"/>
    <p:sldId id="540" r:id="rId51"/>
    <p:sldId id="542" r:id="rId52"/>
    <p:sldId id="564" r:id="rId53"/>
    <p:sldId id="544" r:id="rId54"/>
    <p:sldId id="561" r:id="rId55"/>
    <p:sldId id="545" r:id="rId56"/>
    <p:sldId id="546" r:id="rId57"/>
    <p:sldId id="547" r:id="rId58"/>
    <p:sldId id="548" r:id="rId59"/>
    <p:sldId id="549" r:id="rId60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184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6EFF"/>
    <a:srgbClr val="60AFAC"/>
    <a:srgbClr val="005EA4"/>
    <a:srgbClr val="FFF8AB"/>
    <a:srgbClr val="EBB92B"/>
    <a:srgbClr val="FF495C"/>
    <a:srgbClr val="8B72AD"/>
    <a:srgbClr val="8B72AA"/>
    <a:srgbClr val="8F77AD"/>
    <a:srgbClr val="947C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4" autoAdjust="0"/>
    <p:restoredTop sz="90393" autoAdjust="0"/>
  </p:normalViewPr>
  <p:slideViewPr>
    <p:cSldViewPr>
      <p:cViewPr varScale="1">
        <p:scale>
          <a:sx n="122" d="100"/>
          <a:sy n="122" d="100"/>
        </p:scale>
        <p:origin x="594" y="96"/>
      </p:cViewPr>
      <p:guideLst>
        <p:guide orient="horz" pos="1620"/>
        <p:guide pos="184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0" d="100"/>
          <a:sy n="40" d="100"/>
        </p:scale>
        <p:origin x="-2400" y="-8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157312-3C4D-4E1E-BBC2-7C7E1833DDD6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19004B-2A1E-45D3-9FA8-1AA196F9067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76345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F4EF1-55A9-4904-B16C-C967EF91A99A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E8DA14-812D-4A25-8FEB-74039EE6AFA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8337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7165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4102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486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816848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14312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代理孕母合法化民調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資料來源：衛福部國民健康署民調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53518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19583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13665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60631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3287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19700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19700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19700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19700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371638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en-US" altLang="zh-TW" dirty="0"/>
              <a:t> 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6085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50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08744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4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4495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1289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0" name="群組 39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1" name="橢圓 40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53" name="圖片 5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32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微電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0" name="橢圓 3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60893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02045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66" name="群組 6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7" name="橢圓 66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8" name="圖片 6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52064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3912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3145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28" name="群組 2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0" name="橢圓 2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1" name="圖片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20662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58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033169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34" name="圖片 33">
            <a:extLst>
              <a:ext uri="{FF2B5EF4-FFF2-40B4-BE49-F238E27FC236}">
                <a16:creationId xmlns:a16="http://schemas.microsoft.com/office/drawing/2014/main" id="{75F8B86C-8DF9-E34F-8503-5CD434DE36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576" y="4192166"/>
            <a:ext cx="864096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741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48" name="群組 47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336377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三秒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4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8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521074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48" name="群組 47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987574"/>
            <a:ext cx="648072" cy="71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758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36" name="群組 35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7" name="橢圓 3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8" name="圖片 3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612994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2" name="橢圓 41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3" name="圖片 4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69" name="群組 68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70" name="橢圓 6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71" name="圖片 7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3108711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41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283718"/>
            <a:ext cx="7848798" cy="24573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2" name="群組 31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3" name="橢圓 32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35" name="群組 34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6" name="橢圓 35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7" name="圖片 3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7091547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468171" y="1924050"/>
            <a:ext cx="2559936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16" name="群組 15"/>
          <p:cNvGrpSpPr/>
          <p:nvPr userDrawn="1"/>
        </p:nvGrpSpPr>
        <p:grpSpPr>
          <a:xfrm>
            <a:off x="6660232" y="420802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0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32482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群組 16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7"/>
              <a:ext cx="559499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94102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群組 15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7"/>
              <a:ext cx="559499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1287110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60080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58337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0" name="群組 39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1" name="橢圓 40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53" name="圖片 5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42481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微電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0" name="橢圓 3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159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56204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66" name="群組 6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7" name="橢圓 66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8" name="圖片 6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2738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78574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36625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28" name="群組 2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0" name="橢圓 2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1" name="圖片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542905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9224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041267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pic>
        <p:nvPicPr>
          <p:cNvPr id="27" name="圖片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576" y="4192166"/>
            <a:ext cx="864096" cy="864096"/>
          </a:xfrm>
          <a:prstGeom prst="rect">
            <a:avLst/>
          </a:prstGeom>
        </p:spPr>
      </p:pic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46764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48" name="群組 47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292858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三秒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4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48" name="群組 47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987574"/>
            <a:ext cx="648072" cy="71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943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36" name="群組 35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7" name="橢圓 3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8" name="圖片 3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325430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2" name="橢圓 41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3" name="圖片 4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69" name="群組 68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70" name="橢圓 6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71" name="圖片 7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1232701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41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2" name="群組 31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3" name="橢圓 32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35" name="群組 34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6" name="橢圓 35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7" name="圖片 3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9015051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468171" y="1924050"/>
            <a:ext cx="2559936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16" name="群組 15"/>
          <p:cNvGrpSpPr/>
          <p:nvPr userDrawn="1"/>
        </p:nvGrpSpPr>
        <p:grpSpPr>
          <a:xfrm>
            <a:off x="6660232" y="420802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0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899399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群組 16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7"/>
              <a:ext cx="559499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041515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群組 15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7"/>
              <a:ext cx="559499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4019680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2540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8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9703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slide" Target="slide9.xml"/><Relationship Id="rId1" Type="http://schemas.openxmlformats.org/officeDocument/2006/relationships/slideLayout" Target="../slideLayouts/slideLayout10.xml"/><Relationship Id="rId6" Type="http://schemas.openxmlformats.org/officeDocument/2006/relationships/slide" Target="slide54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ltn.tw/c4MY68u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png"/><Relationship Id="rId4" Type="http://schemas.openxmlformats.org/officeDocument/2006/relationships/slide" Target="slide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qTemSr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3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yICtb9v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T8wKvLI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Ch16&#24433;&#29255;-&#25972;&#38291;&#39151;&#24215;&#21482;&#26377;&#27231;&#22120;&#20154;&#65292;&#27231;&#22120;&#20154;&#39151;&#24215;&#38283;&#31665;&#65281;&#65288;05&#65306;03&#65289;.mp4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hyperlink" Target="https://ltn.tw/EgtwHkO" TargetMode="External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43.xml"/><Relationship Id="rId5" Type="http://schemas.openxmlformats.org/officeDocument/2006/relationships/slide" Target="slide42.xml"/><Relationship Id="rId4" Type="http://schemas.openxmlformats.org/officeDocument/2006/relationships/slide" Target="slide4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5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Ch16&#24433;&#29255;-&#21311;&#21517;&#35513;&#35607;&#21487;&#31350;&#36012;&#12288;&#26368;&#37325;&#21028;2&#24180;&#65288;01&#65306;26&#65289;.mp4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hyperlink" Target="https://ltn.tw/VQBMsX4" TargetMode="External"/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55.xml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9.xml"/><Relationship Id="rId6" Type="http://schemas.openxmlformats.org/officeDocument/2006/relationships/slide" Target="slide58.xml"/><Relationship Id="rId5" Type="http://schemas.openxmlformats.org/officeDocument/2006/relationships/slide" Target="slide56.xml"/><Relationship Id="rId4" Type="http://schemas.openxmlformats.org/officeDocument/2006/relationships/slide" Target="slide5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3.wdp"/><Relationship Id="rId4" Type="http://schemas.openxmlformats.org/officeDocument/2006/relationships/image" Target="../media/image5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3.wdp"/><Relationship Id="rId4" Type="http://schemas.openxmlformats.org/officeDocument/2006/relationships/image" Target="../media/image5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3.wdp"/><Relationship Id="rId4" Type="http://schemas.openxmlformats.org/officeDocument/2006/relationships/image" Target="../media/image59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l="4327" t="2432" r="7735"/>
          <a:stretch/>
        </p:blipFill>
        <p:spPr>
          <a:xfrm>
            <a:off x="323528" y="123478"/>
            <a:ext cx="8320918" cy="4878614"/>
          </a:xfrm>
          <a:prstGeom prst="round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2267744" y="4516438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滑動螢幕以解鎖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1547664" y="987574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圆角矩形 74"/>
          <p:cNvSpPr/>
          <p:nvPr/>
        </p:nvSpPr>
        <p:spPr>
          <a:xfrm>
            <a:off x="2267744" y="4155926"/>
            <a:ext cx="4573587" cy="346075"/>
          </a:xfrm>
          <a:prstGeom prst="roundRect">
            <a:avLst>
              <a:gd name="adj" fmla="val 50000"/>
            </a:avLst>
          </a:prstGeom>
          <a:solidFill>
            <a:srgbClr val="F2F2F2">
              <a:alpha val="52157"/>
            </a:srgbClr>
          </a:solidFill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8" rIns="68573" bIns="34288" anchor="ctr"/>
          <a:lstStyle/>
          <a:p>
            <a:pPr marL="0" marR="0" lvl="0" indent="0" algn="ctr" defTabSz="91430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2195735" y="4104456"/>
            <a:ext cx="792088" cy="1131590"/>
            <a:chOff x="2195735" y="3918418"/>
            <a:chExt cx="792088" cy="1131590"/>
          </a:xfrm>
        </p:grpSpPr>
        <p:sp>
          <p:nvSpPr>
            <p:cNvPr id="7" name="圓角矩形 6"/>
            <p:cNvSpPr/>
            <p:nvPr/>
          </p:nvSpPr>
          <p:spPr>
            <a:xfrm>
              <a:off x="2195735" y="3918418"/>
              <a:ext cx="768163" cy="59801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8" name="圖片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177"/>
            <a:stretch/>
          </p:blipFill>
          <p:spPr>
            <a:xfrm>
              <a:off x="2267744" y="4047430"/>
              <a:ext cx="720079" cy="1002578"/>
            </a:xfrm>
            <a:prstGeom prst="rect">
              <a:avLst/>
            </a:prstGeom>
          </p:spPr>
        </p:pic>
      </p:grpSp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4" y="4486106"/>
            <a:ext cx="1086856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276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18 3.08855E-6 L 0.04097 0.003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0.04258 L 0.42778 -0.039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89" y="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3635896" y="437195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滑動螢幕以解鎖</a:t>
            </a:r>
          </a:p>
        </p:txBody>
      </p:sp>
      <p:grpSp>
        <p:nvGrpSpPr>
          <p:cNvPr id="3" name="群組 2"/>
          <p:cNvGrpSpPr/>
          <p:nvPr/>
        </p:nvGrpSpPr>
        <p:grpSpPr>
          <a:xfrm>
            <a:off x="971600" y="4299942"/>
            <a:ext cx="720080" cy="576064"/>
            <a:chOff x="1115616" y="4299942"/>
            <a:chExt cx="720080" cy="576064"/>
          </a:xfrm>
        </p:grpSpPr>
        <p:sp>
          <p:nvSpPr>
            <p:cNvPr id="4" name="圓角矩形 3"/>
            <p:cNvSpPr/>
            <p:nvPr/>
          </p:nvSpPr>
          <p:spPr>
            <a:xfrm>
              <a:off x="1115616" y="4299942"/>
              <a:ext cx="720080" cy="57606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圓角矩形 4"/>
            <p:cNvSpPr/>
            <p:nvPr/>
          </p:nvSpPr>
          <p:spPr>
            <a:xfrm>
              <a:off x="1187624" y="4371950"/>
              <a:ext cx="555490" cy="43204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" name="群組 5"/>
            <p:cNvGrpSpPr/>
            <p:nvPr/>
          </p:nvGrpSpPr>
          <p:grpSpPr>
            <a:xfrm>
              <a:off x="1278632" y="4443958"/>
              <a:ext cx="360040" cy="296416"/>
              <a:chOff x="1331640" y="4443958"/>
              <a:chExt cx="360040" cy="296416"/>
            </a:xfrm>
          </p:grpSpPr>
          <p:cxnSp>
            <p:nvCxnSpPr>
              <p:cNvPr id="7" name="直線接點 6"/>
              <p:cNvCxnSpPr/>
              <p:nvPr/>
            </p:nvCxnSpPr>
            <p:spPr>
              <a:xfrm>
                <a:off x="1331640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線接點 7"/>
              <p:cNvCxnSpPr/>
              <p:nvPr/>
            </p:nvCxnSpPr>
            <p:spPr>
              <a:xfrm>
                <a:off x="1619672" y="45963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線接點 8"/>
              <p:cNvCxnSpPr/>
              <p:nvPr/>
            </p:nvCxnSpPr>
            <p:spPr>
              <a:xfrm flipH="1">
                <a:off x="1619672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線接點 9"/>
              <p:cNvCxnSpPr/>
              <p:nvPr/>
            </p:nvCxnSpPr>
            <p:spPr>
              <a:xfrm flipH="1">
                <a:off x="1331640" y="4587974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線接點 10"/>
              <p:cNvCxnSpPr/>
              <p:nvPr/>
            </p:nvCxnSpPr>
            <p:spPr>
              <a:xfrm>
                <a:off x="1403648" y="4587974"/>
                <a:ext cx="216024" cy="0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" name="圓角矩形 11"/>
          <p:cNvSpPr/>
          <p:nvPr/>
        </p:nvSpPr>
        <p:spPr>
          <a:xfrm>
            <a:off x="323528" y="195486"/>
            <a:ext cx="8352928" cy="4752528"/>
          </a:xfrm>
          <a:prstGeom prst="roundRect">
            <a:avLst/>
          </a:prstGeom>
          <a:gradFill flip="none" rotWithShape="1">
            <a:gsLst>
              <a:gs pos="0">
                <a:srgbClr val="6A7EEA"/>
              </a:gs>
              <a:gs pos="100000">
                <a:srgbClr val="764BA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971599" y="691406"/>
            <a:ext cx="6913513" cy="175432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54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54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16</a:t>
            </a:r>
            <a:r>
              <a:rPr lang="zh-TW" altLang="en-US" sz="54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章</a:t>
            </a:r>
          </a:p>
          <a:p>
            <a:r>
              <a:rPr lang="zh-TW" altLang="en-US" sz="54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科技發展</a:t>
            </a:r>
          </a:p>
        </p:txBody>
      </p:sp>
      <p:sp>
        <p:nvSpPr>
          <p:cNvPr id="14" name="矩形 13"/>
          <p:cNvSpPr/>
          <p:nvPr/>
        </p:nvSpPr>
        <p:spPr>
          <a:xfrm>
            <a:off x="971600" y="2643758"/>
            <a:ext cx="6912768" cy="57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b="1" dirty="0" err="1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</a:t>
            </a:r>
            <a:r>
              <a:rPr lang="en-US" altLang="zh-TW" sz="2800" b="1" dirty="0" err="1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u</a:t>
            </a:r>
            <a:r>
              <a:rPr lang="en-US" altLang="zh-TW" sz="2800" b="1" dirty="0" err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800" b="1" dirty="0" err="1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en-US" altLang="zh-TW" sz="2800" b="1" dirty="0" err="1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</a:t>
            </a:r>
            <a:r>
              <a:rPr lang="en-US" altLang="zh-TW" sz="2800" b="1" dirty="0" err="1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r>
              <a:rPr lang="en-US" altLang="zh-TW" sz="2800" b="1" dirty="0" err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800" b="1" dirty="0" err="1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zh-TW" altLang="en-US" sz="2800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兩個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～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好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嗎</a:t>
            </a:r>
            <a:r>
              <a:rPr lang="en-US" altLang="zh-TW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</p:txBody>
      </p:sp>
      <p:grpSp>
        <p:nvGrpSpPr>
          <p:cNvPr id="15" name="群組 14"/>
          <p:cNvGrpSpPr/>
          <p:nvPr/>
        </p:nvGrpSpPr>
        <p:grpSpPr>
          <a:xfrm>
            <a:off x="7452320" y="2715766"/>
            <a:ext cx="339278" cy="458809"/>
            <a:chOff x="10563304" y="487047"/>
            <a:chExt cx="1235693" cy="1671041"/>
          </a:xfrm>
        </p:grpSpPr>
        <p:grpSp>
          <p:nvGrpSpPr>
            <p:cNvPr id="16" name="群組 15"/>
            <p:cNvGrpSpPr/>
            <p:nvPr/>
          </p:nvGrpSpPr>
          <p:grpSpPr>
            <a:xfrm>
              <a:off x="10563304" y="487047"/>
              <a:ext cx="1235693" cy="1671041"/>
              <a:chOff x="8779348" y="1446785"/>
              <a:chExt cx="1467385" cy="1984365"/>
            </a:xfrm>
          </p:grpSpPr>
          <p:grpSp>
            <p:nvGrpSpPr>
              <p:cNvPr id="18" name="群組 17"/>
              <p:cNvGrpSpPr/>
              <p:nvPr/>
            </p:nvGrpSpPr>
            <p:grpSpPr>
              <a:xfrm>
                <a:off x="8779348" y="1446785"/>
                <a:ext cx="1467385" cy="1984365"/>
                <a:chOff x="9923059" y="1064254"/>
                <a:chExt cx="587412" cy="794364"/>
              </a:xfrm>
            </p:grpSpPr>
            <p:sp>
              <p:nvSpPr>
                <p:cNvPr id="20" name="圓角矩形 19"/>
                <p:cNvSpPr/>
                <p:nvPr/>
              </p:nvSpPr>
              <p:spPr>
                <a:xfrm>
                  <a:off x="10080467" y="1113370"/>
                  <a:ext cx="288032" cy="504056"/>
                </a:xfrm>
                <a:prstGeom prst="roundRect">
                  <a:avLst/>
                </a:prstGeom>
                <a:solidFill>
                  <a:srgbClr val="256E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" name="弧形 20"/>
                <p:cNvSpPr/>
                <p:nvPr/>
              </p:nvSpPr>
              <p:spPr>
                <a:xfrm rot="19778102" flipH="1" flipV="1">
                  <a:off x="9923059" y="1064254"/>
                  <a:ext cx="587412" cy="676634"/>
                </a:xfrm>
                <a:prstGeom prst="arc">
                  <a:avLst>
                    <a:gd name="adj1" fmla="val 13548233"/>
                    <a:gd name="adj2" fmla="val 71851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>
                    <a:solidFill>
                      <a:prstClr val="black"/>
                    </a:solidFill>
                  </a:endParaRPr>
                </a:p>
              </p:txBody>
            </p:sp>
            <p:cxnSp>
              <p:nvCxnSpPr>
                <p:cNvPr id="22" name="直線接點 21"/>
                <p:cNvCxnSpPr/>
                <p:nvPr/>
              </p:nvCxnSpPr>
              <p:spPr>
                <a:xfrm>
                  <a:off x="10219720" y="1737009"/>
                  <a:ext cx="0" cy="121609"/>
                </a:xfrm>
                <a:prstGeom prst="line">
                  <a:avLst/>
                </a:prstGeom>
                <a:ln w="28575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" name="橢圓 18"/>
              <p:cNvSpPr/>
              <p:nvPr/>
            </p:nvSpPr>
            <p:spPr>
              <a:xfrm>
                <a:off x="9189513" y="1452433"/>
                <a:ext cx="684075" cy="304034"/>
              </a:xfrm>
              <a:prstGeom prst="ellipse">
                <a:avLst/>
              </a:prstGeom>
              <a:solidFill>
                <a:srgbClr val="256E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7" name="橢圓 16"/>
            <p:cNvSpPr/>
            <p:nvPr/>
          </p:nvSpPr>
          <p:spPr>
            <a:xfrm>
              <a:off x="10908704" y="1451626"/>
              <a:ext cx="576063" cy="256028"/>
            </a:xfrm>
            <a:prstGeom prst="ellipse">
              <a:avLst/>
            </a:prstGeom>
            <a:solidFill>
              <a:srgbClr val="256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cxnSp>
        <p:nvCxnSpPr>
          <p:cNvPr id="23" name="直線接點 22"/>
          <p:cNvCxnSpPr/>
          <p:nvPr/>
        </p:nvCxnSpPr>
        <p:spPr>
          <a:xfrm>
            <a:off x="2843808" y="2787774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群組 23"/>
          <p:cNvGrpSpPr/>
          <p:nvPr/>
        </p:nvGrpSpPr>
        <p:grpSpPr>
          <a:xfrm>
            <a:off x="971600" y="3507854"/>
            <a:ext cx="1224137" cy="1406004"/>
            <a:chOff x="971600" y="3507854"/>
            <a:chExt cx="1224137" cy="1406004"/>
          </a:xfrm>
        </p:grpSpPr>
        <p:grpSp>
          <p:nvGrpSpPr>
            <p:cNvPr id="25" name="群組 24"/>
            <p:cNvGrpSpPr/>
            <p:nvPr/>
          </p:nvGrpSpPr>
          <p:grpSpPr>
            <a:xfrm>
              <a:off x="971601" y="3507854"/>
              <a:ext cx="1224136" cy="1008112"/>
              <a:chOff x="1115617" y="4299942"/>
              <a:chExt cx="699506" cy="576064"/>
            </a:xfrm>
          </p:grpSpPr>
          <p:sp>
            <p:nvSpPr>
              <p:cNvPr id="27" name="圓角矩形 26">
                <a:hlinkClick r:id="rId2" action="ppaction://hlinksldjump"/>
              </p:cNvPr>
              <p:cNvSpPr/>
              <p:nvPr/>
            </p:nvSpPr>
            <p:spPr>
              <a:xfrm>
                <a:off x="1115617" y="4299942"/>
                <a:ext cx="699506" cy="576064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8" name="圓角矩形 27">
                <a:hlinkClick r:id="rId2" action="ppaction://hlinksldjump"/>
              </p:cNvPr>
              <p:cNvSpPr/>
              <p:nvPr/>
            </p:nvSpPr>
            <p:spPr>
              <a:xfrm>
                <a:off x="1187624" y="4371950"/>
                <a:ext cx="555490" cy="43204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grpSp>
            <p:nvGrpSpPr>
              <p:cNvPr id="29" name="群組 28"/>
              <p:cNvGrpSpPr/>
              <p:nvPr/>
            </p:nvGrpSpPr>
            <p:grpSpPr>
              <a:xfrm>
                <a:off x="1278632" y="4443958"/>
                <a:ext cx="360040" cy="288032"/>
                <a:chOff x="1331640" y="4443958"/>
                <a:chExt cx="360040" cy="288032"/>
              </a:xfrm>
            </p:grpSpPr>
            <p:cxnSp>
              <p:nvCxnSpPr>
                <p:cNvPr id="30" name="直線接點 29"/>
                <p:cNvCxnSpPr/>
                <p:nvPr/>
              </p:nvCxnSpPr>
              <p:spPr>
                <a:xfrm>
                  <a:off x="1331640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直線接點 30"/>
                <p:cNvCxnSpPr/>
                <p:nvPr/>
              </p:nvCxnSpPr>
              <p:spPr>
                <a:xfrm>
                  <a:off x="1619672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直線接點 31"/>
                <p:cNvCxnSpPr/>
                <p:nvPr/>
              </p:nvCxnSpPr>
              <p:spPr>
                <a:xfrm flipH="1">
                  <a:off x="1619672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線接點 32"/>
                <p:cNvCxnSpPr/>
                <p:nvPr/>
              </p:nvCxnSpPr>
              <p:spPr>
                <a:xfrm flipH="1">
                  <a:off x="1331640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直線接點 33"/>
                <p:cNvCxnSpPr/>
                <p:nvPr/>
              </p:nvCxnSpPr>
              <p:spPr>
                <a:xfrm>
                  <a:off x="1403648" y="4587974"/>
                  <a:ext cx="216024" cy="0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26" name="Picture 5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5" name="群組 34"/>
          <p:cNvGrpSpPr/>
          <p:nvPr/>
        </p:nvGrpSpPr>
        <p:grpSpPr>
          <a:xfrm>
            <a:off x="2654872" y="3472516"/>
            <a:ext cx="1358900" cy="1441342"/>
            <a:chOff x="2654872" y="3472516"/>
            <a:chExt cx="1358900" cy="1441342"/>
          </a:xfrm>
        </p:grpSpPr>
        <p:pic>
          <p:nvPicPr>
            <p:cNvPr id="36" name="Picture 4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12"/>
            <a:stretch/>
          </p:blipFill>
          <p:spPr bwMode="auto">
            <a:xfrm>
              <a:off x="2654872" y="3472516"/>
              <a:ext cx="1358900" cy="14396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7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1241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8" name="群組 37"/>
          <p:cNvGrpSpPr/>
          <p:nvPr/>
        </p:nvGrpSpPr>
        <p:grpSpPr>
          <a:xfrm>
            <a:off x="4532039" y="3507854"/>
            <a:ext cx="1408113" cy="1406004"/>
            <a:chOff x="4532039" y="3507854"/>
            <a:chExt cx="1408113" cy="1406004"/>
          </a:xfrm>
        </p:grpSpPr>
        <p:grpSp>
          <p:nvGrpSpPr>
            <p:cNvPr id="39" name="群組 38"/>
            <p:cNvGrpSpPr/>
            <p:nvPr/>
          </p:nvGrpSpPr>
          <p:grpSpPr>
            <a:xfrm>
              <a:off x="4616923" y="3507854"/>
              <a:ext cx="1224136" cy="1008112"/>
              <a:chOff x="4424901" y="3507854"/>
              <a:chExt cx="1224136" cy="1008112"/>
            </a:xfrm>
          </p:grpSpPr>
          <p:sp>
            <p:nvSpPr>
              <p:cNvPr id="41" name="圓角矩形 40">
                <a:hlinkClick r:id="rId6" action="ppaction://hlinksldjump"/>
              </p:cNvPr>
              <p:cNvSpPr/>
              <p:nvPr/>
            </p:nvSpPr>
            <p:spPr>
              <a:xfrm>
                <a:off x="4424901" y="3507854"/>
                <a:ext cx="1224136" cy="1008112"/>
              </a:xfrm>
              <a:prstGeom prst="roundRect">
                <a:avLst/>
              </a:prstGeom>
              <a:solidFill>
                <a:srgbClr val="4286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pic>
            <p:nvPicPr>
              <p:cNvPr id="42" name="圖片 41">
                <a:hlinkClick r:id="rId6" action="ppaction://hlinksldjump"/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81562" y="3507854"/>
                <a:ext cx="951267" cy="973917"/>
              </a:xfrm>
              <a:prstGeom prst="rect">
                <a:avLst/>
              </a:prstGeom>
            </p:spPr>
          </p:pic>
        </p:grpSp>
        <p:pic>
          <p:nvPicPr>
            <p:cNvPr id="40" name="Picture 8">
              <a:hlinkClick r:id="rId6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2039" y="4443958"/>
              <a:ext cx="1408113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43" name="圖片 4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4" y="4486106"/>
            <a:ext cx="1086856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933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內容版面配置區 6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披薩</a:t>
            </a:r>
            <a:r>
              <a:rPr lang="zh-TW" altLang="en-US" dirty="0"/>
              <a:t>的滋味</a:t>
            </a:r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矩形 9">
            <a:hlinkClick r:id="rId2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等腰三角形 12">
              <a:hlinkClick r:id="rId2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披薩的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滋味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(02:05)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kumimoji="0" lang="en-US" altLang="zh-TW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twfoxmovies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3419872" y="3564165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765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3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5688632" cy="3312368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披薩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的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滋味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大鳥蛋跟小鳥蛋是一對住在印度貧民窟的兄弟，父親坐牢，母親因付不出高額的律師費用，貧民窟的區域立委也只想收錢不做事，母親只能拼命的工作，卻僅能負擔微薄的車馬費去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探監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。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43584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498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3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5688632" cy="2520280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再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努力的工作，孩子的學費、奶奶過世的火葬費都付不起，兄弟倆只能輟學在家靠撿運煤火車所掉落的煤礦維生，成天穿破爛的衣服，與垃圾為伍。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43584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9802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3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5688632" cy="2952328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有一天，貧民窟的隔壁開了間披薩店，請了當紅的藝人做宣傳，全球化的食物來到了印度，吸引人們的目光，兩兄弟也好想要嘗嘗披薩的滋味，為了想吃披薩，用了各種手段去賺取小額的</a:t>
            </a:r>
            <a:r>
              <a:rPr kumimoji="0" lang="zh-TW" altLang="en-US" sz="28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零錢。</a:t>
            </a:r>
            <a:endParaRPr kumimoji="0" lang="zh-TW" altLang="en-US" sz="2800" b="0" i="0" u="none" strike="noStrike" kern="1200" cap="none" spc="-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229" y="343584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4802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3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5688632" cy="3240360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在</a:t>
            </a:r>
            <a:r>
              <a:rPr kumimoji="0" lang="zh-TW" altLang="en-US" sz="2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好不容易存夠了錢才發現，沒有穿新衣服是無法進入披薩店；為了要有新衣服，更努力的工作，卻在擁有了新衣服後才發現，貧民窟的孩子註定無法翻身，即便穿了新衣服，仍然被披薩店店長的一</a:t>
            </a:r>
            <a:r>
              <a:rPr kumimoji="0" lang="zh-TW" altLang="en-US" sz="28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巴掌</a:t>
            </a:r>
            <a:r>
              <a:rPr kumimoji="0" lang="zh-TW" altLang="en-US" sz="2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打碎了兄弟倆的披薩夢。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229" y="343584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6542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角矩形圖說文字 6"/>
          <p:cNvSpPr/>
          <p:nvPr/>
        </p:nvSpPr>
        <p:spPr>
          <a:xfrm>
            <a:off x="2843808" y="1021730"/>
            <a:ext cx="5292676" cy="1189980"/>
          </a:xfrm>
          <a:prstGeom prst="wedgeRoundRectCallout">
            <a:avLst>
              <a:gd name="adj1" fmla="val 57750"/>
              <a:gd name="adj2" fmla="val -26223"/>
              <a:gd name="adj3" fmla="val 16667"/>
            </a:avLst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在印度有貧民窟，臺灣有嗎？</a:t>
            </a: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我們要怎麼幫助這些人呢？</a:t>
            </a: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629" y="1813818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1516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552" y="1767100"/>
            <a:ext cx="5328152" cy="647700"/>
          </a:xfrm>
        </p:spPr>
        <p:txBody>
          <a:bodyPr/>
          <a:lstStyle/>
          <a:p>
            <a:r>
              <a:rPr lang="zh-TW" altLang="en-US" dirty="0"/>
              <a:t>想一想拿出手機後，你是否很久沒跟朋友聊聊天、說說話；很久沒觀察</a:t>
            </a:r>
            <a:r>
              <a:rPr lang="zh-TW" altLang="en-US" dirty="0" smtClean="0"/>
              <a:t>上學</a:t>
            </a:r>
            <a:r>
              <a:rPr lang="zh-TW" altLang="en-US" dirty="0"/>
              <a:t>沿途的景色了呢？是否很久沒和爸爸媽媽阿公阿嬤聊聊天了呢？放下手機</a:t>
            </a:r>
            <a:r>
              <a:rPr lang="zh-TW" altLang="en-US" dirty="0" smtClean="0"/>
              <a:t>你將</a:t>
            </a:r>
            <a:r>
              <a:rPr lang="zh-TW" altLang="en-US" dirty="0"/>
              <a:t>擁有全世界！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放下手機</a:t>
            </a:r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851670"/>
            <a:ext cx="2812122" cy="2354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094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p.134</a:t>
            </a:r>
            <a:r>
              <a:rPr lang="zh-TW" altLang="en-US" dirty="0"/>
              <a:t>　壹、科技進步的複雜與多樣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第壹節　科技進步的複雜與多樣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>
                <a:hlinkClick r:id="rId2" action="ppaction://hlinksldjump"/>
              </a:rPr>
              <a:t>一、生命倫理</a:t>
            </a:r>
            <a:endParaRPr lang="en-US" altLang="zh-TW" dirty="0"/>
          </a:p>
          <a:p>
            <a:r>
              <a:rPr lang="zh-TW" altLang="en-US" dirty="0">
                <a:hlinkClick r:id="rId3" action="ppaction://hlinksldjump"/>
              </a:rPr>
              <a:t>二、科技</a:t>
            </a:r>
            <a:r>
              <a:rPr lang="zh-TW" altLang="en-US" dirty="0" smtClean="0">
                <a:hlinkClick r:id="rId3" action="ppaction://hlinksldjump"/>
              </a:rPr>
              <a:t>倫理</a:t>
            </a:r>
            <a:r>
              <a:rPr lang="en-US" altLang="zh-TW" dirty="0">
                <a:hlinkClick r:id="rId3" action="ppaction://hlinksldjump"/>
              </a:rPr>
              <a:t>—</a:t>
            </a:r>
            <a:r>
              <a:rPr lang="zh-TW" altLang="en-US" dirty="0" smtClean="0">
                <a:hlinkClick r:id="rId3" action="ppaction://hlinksldjump"/>
              </a:rPr>
              <a:t>機器人</a:t>
            </a:r>
            <a:endParaRPr lang="en-US" altLang="zh-TW" dirty="0"/>
          </a:p>
          <a:p>
            <a:r>
              <a:rPr lang="zh-TW" altLang="en-US" dirty="0">
                <a:hlinkClick r:id="rId4" action="ppaction://hlinksldjump"/>
              </a:rPr>
              <a:t>三、資訊倫理</a:t>
            </a:r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616" y="1808134"/>
            <a:ext cx="4312726" cy="313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208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p.134</a:t>
            </a:r>
            <a:r>
              <a:rPr lang="zh-TW" altLang="en-US" dirty="0"/>
              <a:t>　壹、科技進步的複雜與多樣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第壹節　科技進步的複雜與多樣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968478" cy="2448272"/>
          </a:xfrm>
        </p:spPr>
        <p:txBody>
          <a:bodyPr>
            <a:normAutofit lnSpcReduction="10000"/>
          </a:bodyPr>
          <a:lstStyle/>
          <a:p>
            <a:pPr algn="just"/>
            <a:r>
              <a:rPr lang="zh-TW" altLang="en-US" dirty="0"/>
              <a:t>記得小時候，還沒有擁有手機時，大家是如何打發休閒時間呢？科技的進步，讓我們的生活多了很多方便跟樂趣，但無形中似乎也失去了些什麼。</a:t>
            </a:r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34" t="13819" r="8840" b="1583"/>
          <a:stretch/>
        </p:blipFill>
        <p:spPr>
          <a:xfrm>
            <a:off x="5868144" y="1923678"/>
            <a:ext cx="2626248" cy="306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672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p.134</a:t>
            </a:r>
            <a:r>
              <a:rPr lang="zh-TW" altLang="en-US" dirty="0"/>
              <a:t>　壹、科技進步的複雜與多樣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2283718"/>
            <a:ext cx="5256510" cy="2457303"/>
          </a:xfrm>
        </p:spPr>
        <p:txBody>
          <a:bodyPr>
            <a:normAutofit/>
          </a:bodyPr>
          <a:lstStyle/>
          <a:p>
            <a:pPr algn="just" hangingPunct="0"/>
            <a:r>
              <a:rPr lang="zh-TW" altLang="en-US" dirty="0"/>
              <a:t>還記得那些年，沒有手機的日子是怎麼過的嗎？實體地圖、相機、隨身聽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  <a:r>
              <a:rPr lang="zh-TW" altLang="en-US" dirty="0"/>
              <a:t>逐漸被手機所取代。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2555776" y="1757847"/>
            <a:ext cx="5544616" cy="5258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>
                <a:solidFill>
                  <a:srgbClr val="256EFF"/>
                </a:solidFill>
              </a:rPr>
              <a:t>沒有手機的日子你敢挑戰嗎？</a:t>
            </a:r>
            <a:r>
              <a:rPr lang="en-US" altLang="zh-TW" dirty="0">
                <a:solidFill>
                  <a:srgbClr val="256EFF"/>
                </a:solidFill>
              </a:rPr>
              <a:t> 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8" t="13268" r="13291" b="13855"/>
          <a:stretch/>
        </p:blipFill>
        <p:spPr>
          <a:xfrm>
            <a:off x="5796136" y="1923678"/>
            <a:ext cx="3224584" cy="3092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440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版面配置區 4">
            <a:hlinkClick r:id="rId3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r="5397"/>
          <a:stretch>
            <a:fillRect/>
          </a:stretch>
        </p:blipFill>
        <p:spPr/>
      </p:pic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>
                <a:hlinkClick r:id="rId3"/>
              </a:rPr>
              <a:t>沒有手機的日子</a:t>
            </a:r>
            <a:endParaRPr lang="en-US" altLang="zh-TW" dirty="0">
              <a:hlinkClick r:id="rId3"/>
            </a:endParaRPr>
          </a:p>
          <a:p>
            <a:r>
              <a:rPr lang="zh-TW" altLang="en-US" dirty="0">
                <a:hlinkClick r:id="rId3"/>
              </a:rPr>
              <a:t>你敢挑戰嗎</a:t>
            </a:r>
            <a:r>
              <a:rPr lang="zh-TW" altLang="en-US" dirty="0" smtClean="0">
                <a:hlinkClick r:id="rId3"/>
              </a:rPr>
              <a:t>？</a:t>
            </a:r>
            <a:endParaRPr lang="zh-TW" altLang="en-US" dirty="0">
              <a:hlinkClick r:id="rId3"/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p.134</a:t>
            </a:r>
            <a:r>
              <a:rPr lang="zh-TW" altLang="en-US" dirty="0"/>
              <a:t>　壹、科技進步的複雜與多樣</a:t>
            </a:r>
          </a:p>
        </p:txBody>
      </p:sp>
    </p:spTree>
    <p:extLst>
      <p:ext uri="{BB962C8B-B14F-4D97-AF65-F5344CB8AC3E}">
        <p14:creationId xmlns:p14="http://schemas.microsoft.com/office/powerpoint/2010/main" val="326097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/>
              <a:t>你有多少時間是低頭族？</a:t>
            </a: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5485"/>
            <a:ext cx="6055837" cy="472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59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p.135</a:t>
            </a:r>
            <a:r>
              <a:rPr lang="zh-TW" altLang="en-US" dirty="0"/>
              <a:t>　壹、科技進步的複雜與多樣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一、生命倫理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776790" cy="2664296"/>
          </a:xfrm>
        </p:spPr>
        <p:txBody>
          <a:bodyPr>
            <a:noAutofit/>
          </a:bodyPr>
          <a:lstStyle/>
          <a:p>
            <a:pPr marL="514350" indent="-514350" hangingPunct="0">
              <a:buFont typeface="+mj-lt"/>
              <a:buAutoNum type="arabicPeriod"/>
            </a:pPr>
            <a:r>
              <a:rPr lang="zh-TW" altLang="en-US" b="1" dirty="0">
                <a:solidFill>
                  <a:srgbClr val="256EFF"/>
                </a:solidFill>
              </a:rPr>
              <a:t>複製人</a:t>
            </a:r>
            <a:endParaRPr lang="en-US" altLang="zh-TW" b="1" dirty="0">
              <a:solidFill>
                <a:srgbClr val="256EFF"/>
              </a:solidFill>
            </a:endParaRPr>
          </a:p>
          <a:p>
            <a:pPr algn="just" hangingPunct="0"/>
            <a:r>
              <a:rPr lang="zh-TW" altLang="en-US" dirty="0"/>
              <a:t>每個人的存在都是獨一無二的，如果可以隨意複製出一模一樣的人，人們的存在將沒有意義。當複製出過多的人，可能面臨</a:t>
            </a:r>
            <a:r>
              <a:rPr lang="zh-TW" altLang="en-US" b="1" dirty="0">
                <a:solidFill>
                  <a:srgbClr val="FF495C"/>
                </a:solidFill>
              </a:rPr>
              <a:t>糧食</a:t>
            </a:r>
            <a:r>
              <a:rPr lang="zh-TW" altLang="en-US" b="1" dirty="0" smtClean="0">
                <a:solidFill>
                  <a:srgbClr val="FF495C"/>
                </a:solidFill>
              </a:rPr>
              <a:t>不</a:t>
            </a:r>
            <a:r>
              <a:rPr lang="zh-TW" altLang="en-US" b="1" dirty="0">
                <a:solidFill>
                  <a:srgbClr val="FF495C"/>
                </a:solidFill>
              </a:rPr>
              <a:t>足</a:t>
            </a:r>
            <a:r>
              <a:rPr lang="zh-TW" altLang="en-US" b="1" dirty="0" smtClean="0">
                <a:solidFill>
                  <a:srgbClr val="FF495C"/>
                </a:solidFill>
              </a:rPr>
              <a:t>、</a:t>
            </a:r>
            <a:r>
              <a:rPr lang="zh-TW" altLang="en-US" b="1" dirty="0">
                <a:solidFill>
                  <a:srgbClr val="FF495C"/>
                </a:solidFill>
              </a:rPr>
              <a:t>生態危機、人口爆炸</a:t>
            </a:r>
            <a:r>
              <a:rPr lang="zh-TW" altLang="en-US" dirty="0"/>
              <a:t>等問題。</a:t>
            </a:r>
          </a:p>
          <a:p>
            <a:pPr hangingPunct="0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9758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4464056" cy="2820382"/>
          </a:xfrm>
        </p:spPr>
        <p:txBody>
          <a:bodyPr/>
          <a:lstStyle/>
          <a:p>
            <a:pPr algn="just" hangingPunct="0">
              <a:lnSpc>
                <a:spcPct val="100000"/>
              </a:lnSpc>
            </a:pPr>
            <a:r>
              <a:rPr lang="zh-TW" altLang="en-US" dirty="0"/>
              <a:t>於</a:t>
            </a:r>
            <a:r>
              <a:rPr lang="en-US" altLang="zh-TW" dirty="0"/>
              <a:t>2017</a:t>
            </a:r>
            <a:r>
              <a:rPr lang="zh-TW" altLang="en-US" dirty="0"/>
              <a:t>年底於中國誕生</a:t>
            </a:r>
            <a:r>
              <a:rPr lang="zh-TW" altLang="en-US" dirty="0" smtClean="0"/>
              <a:t>了「</a:t>
            </a:r>
            <a:r>
              <a:rPr lang="zh-TW" altLang="en-US" dirty="0"/>
              <a:t>中中」、「華華」，</a:t>
            </a:r>
            <a:r>
              <a:rPr lang="zh-TW" altLang="en-US" dirty="0" smtClean="0"/>
              <a:t>突破靈</a:t>
            </a:r>
            <a:r>
              <a:rPr lang="zh-TW" altLang="en-US" dirty="0"/>
              <a:t>長類動物複製的障礙，</a:t>
            </a:r>
            <a:r>
              <a:rPr lang="zh-TW" altLang="en-US" dirty="0" smtClean="0"/>
              <a:t>未來</a:t>
            </a:r>
            <a:r>
              <a:rPr lang="zh-TW" altLang="en-US" dirty="0"/>
              <a:t>可望應用於人類特殊</a:t>
            </a:r>
            <a:r>
              <a:rPr lang="zh-TW" altLang="en-US" dirty="0" smtClean="0"/>
              <a:t>疾病藥物</a:t>
            </a:r>
            <a:r>
              <a:rPr lang="zh-TW" altLang="en-US" dirty="0"/>
              <a:t>研發成功率。</a:t>
            </a:r>
          </a:p>
          <a:p>
            <a:pPr>
              <a:lnSpc>
                <a:spcPct val="100000"/>
              </a:lnSpc>
            </a:pP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全球首例複製猴</a:t>
            </a:r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p.135</a:t>
            </a:r>
            <a:r>
              <a:rPr lang="zh-TW" altLang="en-US" dirty="0"/>
              <a:t>　壹、科技進步的複雜與多樣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036807"/>
            <a:ext cx="3166940" cy="219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098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647700"/>
          </a:xfrm>
        </p:spPr>
        <p:txBody>
          <a:bodyPr/>
          <a:lstStyle/>
          <a:p>
            <a:pPr algn="just"/>
            <a:r>
              <a:rPr lang="zh-TW" altLang="en-US" dirty="0"/>
              <a:t>安娜自出生後，便一直成為患有嚴重疾病的姐姐凱特的捐贈者。直至姐姐的腎臟因併發症而衰竭，需要安娜作腎臟捐贈時，安娜終於受不了自己為了別人而活這種荒謬的存在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 姐姐的守護者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p.135</a:t>
            </a:r>
            <a:r>
              <a:rPr lang="zh-TW" altLang="en-US" dirty="0"/>
              <a:t>　壹、科技進步的複雜與多樣</a:t>
            </a:r>
          </a:p>
        </p:txBody>
      </p:sp>
    </p:spTree>
    <p:extLst>
      <p:ext uri="{BB962C8B-B14F-4D97-AF65-F5344CB8AC3E}">
        <p14:creationId xmlns:p14="http://schemas.microsoft.com/office/powerpoint/2010/main" val="11069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923678"/>
            <a:ext cx="3225368" cy="1809353"/>
          </a:xfrm>
          <a:prstGeom prst="rect">
            <a:avLst/>
          </a:prstGeom>
        </p:spPr>
      </p:pic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4449064" cy="647700"/>
          </a:xfrm>
        </p:spPr>
        <p:txBody>
          <a:bodyPr/>
          <a:lstStyle/>
          <a:p>
            <a:pPr algn="just" hangingPunct="0"/>
            <a:r>
              <a:rPr lang="zh-TW" altLang="en-US" dirty="0"/>
              <a:t>安娜決定找律師控告父母侵害了自己的身體使用權，並</a:t>
            </a:r>
            <a:r>
              <a:rPr lang="zh-TW" altLang="en-US" b="1" dirty="0">
                <a:solidFill>
                  <a:srgbClr val="FF495C"/>
                </a:solidFill>
              </a:rPr>
              <a:t>向法庭申請解除父母對自己的醫療監管權</a:t>
            </a:r>
            <a:r>
              <a:rPr lang="zh-TW" altLang="en-US" dirty="0"/>
              <a:t>。</a:t>
            </a:r>
          </a:p>
          <a:p>
            <a:pPr algn="just" hangingPunct="0"/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 姐姐的守護者</a:t>
            </a:r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p.135</a:t>
            </a:r>
            <a:r>
              <a:rPr lang="zh-TW" altLang="en-US" dirty="0"/>
              <a:t>　壹、科技進步的複雜與多樣</a:t>
            </a:r>
          </a:p>
        </p:txBody>
      </p:sp>
      <p:grpSp>
        <p:nvGrpSpPr>
          <p:cNvPr id="6" name="群組 5"/>
          <p:cNvGrpSpPr/>
          <p:nvPr/>
        </p:nvGrpSpPr>
        <p:grpSpPr>
          <a:xfrm>
            <a:off x="6390334" y="2283718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  <p:sp>
          <p:nvSpPr>
            <p:cNvPr id="8" name="等腰三角形 7">
              <a:hlinkClick r:id="rId3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5148064" y="3727326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姊姊的守護者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】8/14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全台感動上映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(02:49)</a:t>
            </a: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＃影片來源：再生緣生物科技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5796136" y="3253757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1895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6984336" cy="174026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 smtClean="0"/>
              <a:t>你</a:t>
            </a:r>
            <a:r>
              <a:rPr lang="zh-TW" altLang="en-US" dirty="0"/>
              <a:t>認同安娜的選擇嗎？</a:t>
            </a:r>
            <a:endParaRPr lang="en-US" altLang="zh-TW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 smtClean="0"/>
              <a:t>若</a:t>
            </a:r>
            <a:r>
              <a:rPr lang="zh-TW" altLang="en-US" dirty="0"/>
              <a:t>你是安娜，你會</a:t>
            </a:r>
            <a:r>
              <a:rPr lang="zh-TW" altLang="en-US" dirty="0" smtClean="0"/>
              <a:t>如何面對</a:t>
            </a:r>
            <a:r>
              <a:rPr lang="zh-TW" altLang="en-US" dirty="0"/>
              <a:t>這樣的狀況？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 姐姐的守護</a:t>
            </a:r>
            <a:r>
              <a:rPr lang="zh-TW" altLang="en-US" dirty="0" smtClean="0"/>
              <a:t>者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p.135</a:t>
            </a:r>
            <a:r>
              <a:rPr lang="zh-TW" altLang="en-US" dirty="0"/>
              <a:t>　壹、科技進步的複雜與多樣</a:t>
            </a:r>
          </a:p>
        </p:txBody>
      </p:sp>
    </p:spTree>
    <p:extLst>
      <p:ext uri="{BB962C8B-B14F-4D97-AF65-F5344CB8AC3E}">
        <p14:creationId xmlns:p14="http://schemas.microsoft.com/office/powerpoint/2010/main" val="353421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p.135</a:t>
            </a:r>
            <a:r>
              <a:rPr lang="zh-TW" altLang="en-US" dirty="0"/>
              <a:t>　壹、科技進步的複雜與多樣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一、生命倫理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zh-TW" altLang="en-US" b="1" dirty="0">
                <a:solidFill>
                  <a:srgbClr val="256EFF"/>
                </a:solidFill>
              </a:rPr>
              <a:t>安樂死</a:t>
            </a:r>
            <a:endParaRPr lang="en-US" altLang="zh-TW" b="1" dirty="0">
              <a:solidFill>
                <a:srgbClr val="256EFF"/>
              </a:solidFill>
            </a:endParaRPr>
          </a:p>
          <a:p>
            <a:pPr algn="just"/>
            <a:r>
              <a:rPr lang="zh-TW" altLang="en-US" dirty="0" smtClean="0"/>
              <a:t>安樂死</a:t>
            </a:r>
            <a:r>
              <a:rPr lang="zh-TW" altLang="en-US" dirty="0"/>
              <a:t>議題常受到醫療</a:t>
            </a:r>
            <a:r>
              <a:rPr lang="zh-TW" altLang="en-US" dirty="0" smtClean="0"/>
              <a:t>團體關注，</a:t>
            </a:r>
            <a:r>
              <a:rPr lang="zh-TW" altLang="en-US" smtClean="0"/>
              <a:t>各種搶救都無法恢復健康，只能繼續</a:t>
            </a:r>
            <a:r>
              <a:rPr lang="zh-TW" altLang="en-US" dirty="0"/>
              <a:t>依靠藥物或儀器才能存活的生命讓人失去尊嚴，但是，什麼樣的情況才允許安樂死呢？</a:t>
            </a:r>
            <a:endParaRPr lang="en-US" altLang="zh-TW" dirty="0"/>
          </a:p>
          <a:p>
            <a:endParaRPr lang="zh-TW" altLang="en-US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053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 smtClean="0"/>
              <a:t>安樂死</a:t>
            </a:r>
            <a:r>
              <a:rPr lang="zh-TW" altLang="en-US" dirty="0"/>
              <a:t>的</a:t>
            </a:r>
            <a:r>
              <a:rPr lang="zh-TW" altLang="en-US" dirty="0" smtClean="0"/>
              <a:t>種類</a:t>
            </a:r>
            <a:endParaRPr lang="zh-TW" altLang="en-US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8086"/>
            <a:ext cx="6468171" cy="350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0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p.136</a:t>
            </a:r>
            <a:r>
              <a:rPr lang="zh-TW" altLang="en-US" dirty="0"/>
              <a:t>　壹、科技進步的複雜與多樣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一、生命倫理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848798" cy="2448272"/>
          </a:xfrm>
        </p:spPr>
        <p:txBody>
          <a:bodyPr>
            <a:noAutofit/>
          </a:bodyPr>
          <a:lstStyle/>
          <a:p>
            <a:pPr marL="514350" indent="-514350" hangingPunct="0">
              <a:buFont typeface="+mj-lt"/>
              <a:buAutoNum type="arabicPeriod" startAt="3"/>
            </a:pPr>
            <a:r>
              <a:rPr lang="zh-TW" altLang="en-US" b="1" dirty="0" smtClean="0">
                <a:solidFill>
                  <a:srgbClr val="256EFF"/>
                </a:solidFill>
              </a:rPr>
              <a:t>代理孕母</a:t>
            </a:r>
            <a:r>
              <a:rPr lang="en-US" altLang="zh-TW" b="1" dirty="0" smtClean="0">
                <a:solidFill>
                  <a:srgbClr val="256EFF"/>
                </a:solidFill>
              </a:rPr>
              <a:t>—</a:t>
            </a:r>
            <a:r>
              <a:rPr lang="zh-TW" altLang="en-US" b="1" dirty="0" smtClean="0">
                <a:solidFill>
                  <a:srgbClr val="256EFF"/>
                </a:solidFill>
              </a:rPr>
              <a:t>我國</a:t>
            </a:r>
            <a:r>
              <a:rPr lang="zh-TW" altLang="en-US" b="1" dirty="0">
                <a:solidFill>
                  <a:srgbClr val="256EFF"/>
                </a:solidFill>
              </a:rPr>
              <a:t>對母親的定義及反觀問題</a:t>
            </a:r>
          </a:p>
          <a:p>
            <a:pPr algn="just" hangingPunct="0"/>
            <a:r>
              <a:rPr lang="zh-TW" altLang="en-US" dirty="0"/>
              <a:t>→民法中對母親的定義為「己身所從出」，而從</a:t>
            </a:r>
            <a:r>
              <a:rPr lang="zh-TW" altLang="en-US" dirty="0" smtClean="0"/>
              <a:t>代理孕母</a:t>
            </a:r>
            <a:r>
              <a:rPr lang="zh-TW" altLang="en-US" dirty="0"/>
              <a:t>中出來的，卻不是這位母親的卵子，</a:t>
            </a:r>
            <a:r>
              <a:rPr lang="zh-TW" altLang="en-US" dirty="0" smtClean="0"/>
              <a:t>萬一在</a:t>
            </a:r>
            <a:r>
              <a:rPr lang="zh-TW" altLang="en-US" dirty="0"/>
              <a:t>懷孕過程中，代理孕母反悔，小孩該歸誰呢？</a:t>
            </a:r>
          </a:p>
          <a:p>
            <a:pPr hangingPunct="0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6466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p.136</a:t>
            </a:r>
            <a:r>
              <a:rPr lang="zh-TW" altLang="en-US" dirty="0"/>
              <a:t>　壹、科技進步的複雜與多樣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一、生命倫理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514350" indent="-514350" hangingPunct="0">
              <a:buFont typeface="+mj-lt"/>
              <a:buAutoNum type="arabicPeriod" startAt="3"/>
            </a:pPr>
            <a:r>
              <a:rPr lang="zh-TW" altLang="en-US" b="1" dirty="0" smtClean="0">
                <a:solidFill>
                  <a:srgbClr val="256EFF"/>
                </a:solidFill>
              </a:rPr>
              <a:t>代理孕母</a:t>
            </a:r>
            <a:r>
              <a:rPr lang="en-US" altLang="zh-TW" b="1" dirty="0" smtClean="0">
                <a:solidFill>
                  <a:srgbClr val="256EFF"/>
                </a:solidFill>
              </a:rPr>
              <a:t>—</a:t>
            </a:r>
            <a:r>
              <a:rPr lang="zh-TW" altLang="en-US" b="1" dirty="0" smtClean="0">
                <a:solidFill>
                  <a:srgbClr val="256EFF"/>
                </a:solidFill>
              </a:rPr>
              <a:t>代孕的社會現象</a:t>
            </a:r>
            <a:endParaRPr lang="en-US" altLang="zh-TW" b="1" dirty="0">
              <a:solidFill>
                <a:srgbClr val="256EFF"/>
              </a:solidFill>
            </a:endParaRPr>
          </a:p>
          <a:p>
            <a:pPr algn="just" hangingPunct="0"/>
            <a:r>
              <a:rPr lang="zh-TW" altLang="en-US" dirty="0"/>
              <a:t>愈來愈多西方的不孕夫妻到印度找尋代理孕母，在印度代孕一次有</a:t>
            </a:r>
            <a:r>
              <a:rPr lang="en-US" altLang="zh-TW" dirty="0" smtClean="0"/>
              <a:t>8,000</a:t>
            </a:r>
            <a:r>
              <a:rPr lang="zh-TW" altLang="en-US" dirty="0"/>
              <a:t>美元的報酬，遠比辛苦一輩子的酬勞還多，代孕工作成為他們的謀生手段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8263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p.136</a:t>
            </a:r>
            <a:r>
              <a:rPr lang="zh-TW" altLang="en-US" dirty="0"/>
              <a:t>　壹、科技進步的複雜與多樣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印度</a:t>
            </a:r>
            <a:r>
              <a:rPr lang="zh-TW" altLang="en-US" dirty="0" smtClean="0">
                <a:solidFill>
                  <a:srgbClr val="256EFF"/>
                </a:solidFill>
              </a:rPr>
              <a:t>的代理孕母</a:t>
            </a:r>
            <a:endParaRPr lang="zh-TW" altLang="en-US" dirty="0">
              <a:solidFill>
                <a:srgbClr val="256EFF"/>
              </a:solidFill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464422" cy="2448272"/>
          </a:xfrm>
        </p:spPr>
        <p:txBody>
          <a:bodyPr/>
          <a:lstStyle/>
          <a:p>
            <a:pPr algn="just"/>
            <a:r>
              <a:rPr lang="zh-TW" altLang="en-US" dirty="0"/>
              <a:t>代孕的婦女，面對貧窮無計可施，只能靠自己的身體謀生，也成了一種商業行為。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1094" y="1995686"/>
            <a:ext cx="3240360" cy="1877747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5004048" y="3898321"/>
            <a:ext cx="37444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印度的代理孕母 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770" y="3945579"/>
            <a:ext cx="216390" cy="216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3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/>
              <a:t>代理孕母贊成與反對比較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8425"/>
            <a:ext cx="6444208" cy="3745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779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p.136</a:t>
            </a:r>
            <a:r>
              <a:rPr lang="zh-TW" altLang="en-US" dirty="0"/>
              <a:t>　壹、科技進步的複雜與多樣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一、生命倫理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6048598" cy="244827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zh-TW" altLang="en-US" b="1" spc="0" dirty="0">
                <a:solidFill>
                  <a:srgbClr val="256EFF"/>
                </a:solidFill>
              </a:rPr>
              <a:t>代理孕母</a:t>
            </a:r>
            <a:endParaRPr lang="en-US" altLang="zh-TW" b="1" spc="0" dirty="0">
              <a:solidFill>
                <a:srgbClr val="256EFF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pc="0" dirty="0">
                <a:solidFill>
                  <a:srgbClr val="FF495C"/>
                </a:solidFill>
              </a:rPr>
              <a:t>委託</a:t>
            </a:r>
            <a:r>
              <a:rPr lang="zh-TW" altLang="en-US" spc="0" dirty="0" smtClean="0">
                <a:solidFill>
                  <a:srgbClr val="FF495C"/>
                </a:solidFill>
              </a:rPr>
              <a:t>者</a:t>
            </a:r>
            <a:r>
              <a:rPr lang="en-US" altLang="zh-TW" spc="0" dirty="0"/>
              <a:t/>
            </a:r>
            <a:br>
              <a:rPr lang="en-US" altLang="zh-TW" spc="0" dirty="0"/>
            </a:br>
            <a:r>
              <a:rPr lang="zh-TW" altLang="en-US" sz="2600" spc="0" dirty="0" smtClean="0"/>
              <a:t>多</a:t>
            </a:r>
            <a:r>
              <a:rPr lang="zh-TW" altLang="en-US" sz="2600" spc="0" dirty="0"/>
              <a:t>為中上階級，經濟情況較佳者。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pc="0" dirty="0">
                <a:solidFill>
                  <a:srgbClr val="FF495C"/>
                </a:solidFill>
              </a:rPr>
              <a:t>代孕</a:t>
            </a:r>
            <a:r>
              <a:rPr lang="zh-TW" altLang="en-US" spc="0" dirty="0" smtClean="0">
                <a:solidFill>
                  <a:srgbClr val="FF495C"/>
                </a:solidFill>
              </a:rPr>
              <a:t>者</a:t>
            </a:r>
            <a:r>
              <a:rPr lang="en-US" altLang="zh-TW" spc="0" dirty="0"/>
              <a:t/>
            </a:r>
            <a:br>
              <a:rPr lang="en-US" altLang="zh-TW" spc="0" dirty="0"/>
            </a:br>
            <a:r>
              <a:rPr lang="zh-TW" altLang="en-US" sz="2600" spc="0" dirty="0" smtClean="0"/>
              <a:t>多</a:t>
            </a:r>
            <a:r>
              <a:rPr lang="zh-TW" altLang="en-US" sz="2600" spc="0" dirty="0"/>
              <a:t>為失業、貧困婦女</a:t>
            </a:r>
            <a:r>
              <a:rPr lang="zh-TW" altLang="en-US" sz="2600" spc="0" dirty="0" smtClean="0"/>
              <a:t>。</a:t>
            </a:r>
            <a:endParaRPr lang="zh-TW" altLang="en-US" sz="2600" spc="0" dirty="0"/>
          </a:p>
        </p:txBody>
      </p:sp>
      <p:grpSp>
        <p:nvGrpSpPr>
          <p:cNvPr id="9" name="群組 8"/>
          <p:cNvGrpSpPr/>
          <p:nvPr/>
        </p:nvGrpSpPr>
        <p:grpSpPr>
          <a:xfrm>
            <a:off x="5652120" y="1923678"/>
            <a:ext cx="3600400" cy="2714818"/>
            <a:chOff x="5652120" y="1923678"/>
            <a:chExt cx="3600400" cy="2714818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84168" y="1923678"/>
              <a:ext cx="2497069" cy="2355726"/>
            </a:xfrm>
            <a:prstGeom prst="rect">
              <a:avLst/>
            </a:prstGeom>
          </p:spPr>
        </p:pic>
        <p:grpSp>
          <p:nvGrpSpPr>
            <p:cNvPr id="8" name="群組 7"/>
            <p:cNvGrpSpPr/>
            <p:nvPr/>
          </p:nvGrpSpPr>
          <p:grpSpPr>
            <a:xfrm>
              <a:off x="5652120" y="4299942"/>
              <a:ext cx="3600400" cy="338554"/>
              <a:chOff x="4860032" y="4299942"/>
              <a:chExt cx="3600400" cy="338554"/>
            </a:xfrm>
          </p:grpSpPr>
          <p:sp>
            <p:nvSpPr>
              <p:cNvPr id="6" name="文字方塊 5"/>
              <p:cNvSpPr txBox="1"/>
              <p:nvPr/>
            </p:nvSpPr>
            <p:spPr>
              <a:xfrm>
                <a:off x="4860032" y="4299942"/>
                <a:ext cx="36004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代理孕母合法化民調</a:t>
                </a:r>
              </a:p>
            </p:txBody>
          </p:sp>
          <p:pic>
            <p:nvPicPr>
              <p:cNvPr id="7" name="圖片 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36096" y="4347200"/>
                <a:ext cx="216390" cy="21639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3514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647700"/>
          </a:xfrm>
        </p:spPr>
        <p:txBody>
          <a:bodyPr/>
          <a:lstStyle/>
          <a:p>
            <a:pPr algn="just"/>
            <a:r>
              <a:rPr lang="zh-TW" altLang="en-US" dirty="0"/>
              <a:t>為了過生活許多印度婦女靠出借子宮賺錢，也就是俗稱的代理孕母。有人為了賺錢養家有人為了還欠債，當代理孕母來養家，也因為印度費用比起美國便宜將近十倍，成為近年來不孕夫妻熱門的首選。</a:t>
            </a:r>
          </a:p>
          <a:p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563888" y="1203896"/>
            <a:ext cx="3888432" cy="647774"/>
          </a:xfrm>
        </p:spPr>
        <p:txBody>
          <a:bodyPr/>
          <a:lstStyle/>
          <a:p>
            <a:r>
              <a:rPr lang="zh-TW" altLang="en-US" sz="2800" dirty="0"/>
              <a:t>印度「代理孕母」興起　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p.136</a:t>
            </a:r>
            <a:r>
              <a:rPr lang="zh-TW" altLang="en-US" dirty="0"/>
              <a:t>　壹、科技進步的複雜與多樣</a:t>
            </a:r>
          </a:p>
        </p:txBody>
      </p:sp>
    </p:spTree>
    <p:extLst>
      <p:ext uri="{BB962C8B-B14F-4D97-AF65-F5344CB8AC3E}">
        <p14:creationId xmlns:p14="http://schemas.microsoft.com/office/powerpoint/2010/main" val="234619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563888" y="1203896"/>
            <a:ext cx="3888432" cy="647774"/>
          </a:xfrm>
        </p:spPr>
        <p:txBody>
          <a:bodyPr/>
          <a:lstStyle/>
          <a:p>
            <a:r>
              <a:rPr lang="zh-TW" altLang="en-US" sz="2800" dirty="0"/>
              <a:t>印度「代理孕母」興起　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p.136</a:t>
            </a:r>
            <a:r>
              <a:rPr lang="zh-TW" altLang="en-US" dirty="0"/>
              <a:t>　壹、科技進步的複雜與多樣</a:t>
            </a:r>
          </a:p>
        </p:txBody>
      </p:sp>
      <p:sp>
        <p:nvSpPr>
          <p:cNvPr id="6" name="矩形 5">
            <a:hlinkClick r:id="rId3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7" name="群組 6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8" name="橢圓 7">
              <a:hlinkClick r:id="rId3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  <p:sp>
          <p:nvSpPr>
            <p:cNvPr id="9" name="等腰三角形 8">
              <a:hlinkClick r:id="rId3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</p:grpSp>
      <p:sp>
        <p:nvSpPr>
          <p:cNvPr id="10" name="文字方塊 9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＃影片名稱：印度「代理孕母」興起　擺脫貧窮掀爭議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(01:20)</a:t>
            </a:r>
          </a:p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52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家族中天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3419872" y="3564165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48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416384" cy="6477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 smtClean="0"/>
              <a:t>你</a:t>
            </a:r>
            <a:r>
              <a:rPr lang="zh-TW" altLang="en-US" dirty="0"/>
              <a:t>認同代理孕母的</a:t>
            </a:r>
            <a:r>
              <a:rPr lang="zh-TW" altLang="en-US" dirty="0" smtClean="0"/>
              <a:t>制度</a:t>
            </a:r>
            <a:r>
              <a:rPr lang="zh-TW" altLang="en-US" dirty="0"/>
              <a:t>嗎？</a:t>
            </a:r>
            <a:endParaRPr lang="en-US" altLang="zh-TW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 smtClean="0"/>
              <a:t>代理孕母</a:t>
            </a:r>
            <a:r>
              <a:rPr lang="zh-TW" altLang="en-US" dirty="0"/>
              <a:t>的優點與</a:t>
            </a:r>
            <a:r>
              <a:rPr lang="zh-TW" altLang="en-US" dirty="0" smtClean="0"/>
              <a:t>缺點</a:t>
            </a:r>
            <a:r>
              <a:rPr lang="zh-TW" altLang="en-US" dirty="0"/>
              <a:t>分別為何</a:t>
            </a:r>
            <a:r>
              <a:rPr lang="en-US" altLang="zh-TW" dirty="0"/>
              <a:t>?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563888" y="1203896"/>
            <a:ext cx="3888432" cy="647774"/>
          </a:xfrm>
        </p:spPr>
        <p:txBody>
          <a:bodyPr/>
          <a:lstStyle/>
          <a:p>
            <a:r>
              <a:rPr lang="zh-TW" altLang="en-US" sz="2800" dirty="0"/>
              <a:t>印度「代理孕母」興起　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p.136</a:t>
            </a:r>
            <a:r>
              <a:rPr lang="zh-TW" altLang="en-US" dirty="0"/>
              <a:t>　壹、科技進步的複雜與多樣</a:t>
            </a:r>
          </a:p>
        </p:txBody>
      </p:sp>
    </p:spTree>
    <p:extLst>
      <p:ext uri="{BB962C8B-B14F-4D97-AF65-F5344CB8AC3E}">
        <p14:creationId xmlns:p14="http://schemas.microsoft.com/office/powerpoint/2010/main" val="3121594642"/>
      </p:ext>
    </p:extLst>
  </p:cSld>
  <p:clrMapOvr>
    <a:masterClrMapping/>
  </p:clrMapOvr>
  <p:timing>
    <p:tnLst>
      <p:par>
        <p:cTn id="1" dur="indefinite" restart="never" nodeType="tmRoot"/>
      </p:par>
    </p:tnLst>
    <p:bldLst>
      <p:bldP spid="2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p.137</a:t>
            </a:r>
            <a:r>
              <a:rPr lang="zh-TW" altLang="en-US" dirty="0"/>
              <a:t>　壹、科技進步的複雜與多樣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二、科技</a:t>
            </a:r>
            <a:r>
              <a:rPr lang="zh-TW" altLang="en-US" dirty="0" smtClean="0"/>
              <a:t>倫理</a:t>
            </a:r>
            <a:r>
              <a:rPr lang="en-US" altLang="zh-TW" dirty="0" smtClean="0"/>
              <a:t>—</a:t>
            </a:r>
            <a:r>
              <a:rPr lang="zh-TW" altLang="en-US" dirty="0" smtClean="0"/>
              <a:t>機器人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5" y="2355726"/>
            <a:ext cx="4824463" cy="2448272"/>
          </a:xfrm>
        </p:spPr>
        <p:txBody>
          <a:bodyPr/>
          <a:lstStyle/>
          <a:p>
            <a:pPr algn="just" hangingPunct="0"/>
            <a:r>
              <a:rPr lang="zh-TW" altLang="en-US" dirty="0"/>
              <a:t>隨著科技發達，未來會有愈來愈多是機器可以取代的工作，例如</a:t>
            </a:r>
            <a:r>
              <a:rPr lang="en-US" altLang="zh-TW" dirty="0"/>
              <a:t>:</a:t>
            </a:r>
            <a:r>
              <a:rPr lang="zh-TW" altLang="en-US" dirty="0"/>
              <a:t>收銀員、服務生等，我們應思考什麼樣的工作是機器人無法取代</a:t>
            </a:r>
            <a:r>
              <a:rPr lang="zh-TW" altLang="en-US" dirty="0" smtClean="0"/>
              <a:t>的？</a:t>
            </a:r>
            <a:endParaRPr lang="zh-TW" altLang="en-US" dirty="0"/>
          </a:p>
          <a:p>
            <a:pPr hangingPunct="0"/>
            <a:endParaRPr lang="zh-TW" altLang="en-US" dirty="0"/>
          </a:p>
        </p:txBody>
      </p:sp>
      <p:grpSp>
        <p:nvGrpSpPr>
          <p:cNvPr id="9" name="群組 8"/>
          <p:cNvGrpSpPr/>
          <p:nvPr/>
        </p:nvGrpSpPr>
        <p:grpSpPr>
          <a:xfrm>
            <a:off x="5220072" y="2499742"/>
            <a:ext cx="3600400" cy="2448272"/>
            <a:chOff x="5220072" y="2499742"/>
            <a:chExt cx="3600400" cy="2448272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714" b="11299"/>
            <a:stretch/>
          </p:blipFill>
          <p:spPr>
            <a:xfrm>
              <a:off x="5545199" y="2499742"/>
              <a:ext cx="3054884" cy="1572386"/>
            </a:xfrm>
            <a:prstGeom prst="rect">
              <a:avLst/>
            </a:prstGeom>
          </p:spPr>
        </p:pic>
        <p:grpSp>
          <p:nvGrpSpPr>
            <p:cNvPr id="6" name="群組 5"/>
            <p:cNvGrpSpPr/>
            <p:nvPr/>
          </p:nvGrpSpPr>
          <p:grpSpPr>
            <a:xfrm>
              <a:off x="5220072" y="4117017"/>
              <a:ext cx="3600400" cy="830997"/>
              <a:chOff x="4860032" y="4299942"/>
              <a:chExt cx="3600400" cy="830997"/>
            </a:xfrm>
          </p:grpSpPr>
          <p:sp>
            <p:nvSpPr>
              <p:cNvPr id="7" name="文字方塊 6"/>
              <p:cNvSpPr txBox="1"/>
              <p:nvPr/>
            </p:nvSpPr>
            <p:spPr>
              <a:xfrm>
                <a:off x="4860032" y="4299942"/>
                <a:ext cx="3600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刀削麵機器人</a:t>
                </a:r>
              </a:p>
              <a:p>
                <a:pPr algn="ctr"/>
                <a:r>
                  <a:rPr lang="zh-TW" altLang="en-US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業者生產刀削麵機器人</a:t>
                </a:r>
                <a:endPara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pPr algn="ctr"/>
                <a:r>
                  <a:rPr lang="zh-TW" altLang="en-US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省去了人力切刀削麵的成本</a:t>
                </a:r>
              </a:p>
            </p:txBody>
          </p:sp>
          <p:pic>
            <p:nvPicPr>
              <p:cNvPr id="8" name="圖片 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96136" y="4347200"/>
                <a:ext cx="216390" cy="21639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461136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p.137</a:t>
            </a:r>
            <a:r>
              <a:rPr lang="zh-TW" altLang="en-US" dirty="0"/>
              <a:t>　壹、科技進步的複雜與多樣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2355726"/>
            <a:ext cx="7848798" cy="2457303"/>
          </a:xfrm>
        </p:spPr>
        <p:txBody>
          <a:bodyPr/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/>
              <a:t>當整間飯店只有機器人服務人員，這樣的場景將是如何呢？</a:t>
            </a:r>
            <a:endParaRPr lang="en-US" altLang="zh-TW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/>
              <a:t>機器人是否真能取代人類？</a:t>
            </a:r>
            <a:endParaRPr lang="en-US" altLang="zh-TW" dirty="0"/>
          </a:p>
          <a:p>
            <a:pPr algn="just"/>
            <a:endParaRPr lang="zh-TW" altLang="en-US" dirty="0"/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2483768" y="1779662"/>
            <a:ext cx="6192688" cy="52587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pc="0" dirty="0">
                <a:solidFill>
                  <a:srgbClr val="256EFF"/>
                </a:solidFill>
              </a:rPr>
              <a:t>整間飯店只有機器人，機器人飯店開箱！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65" b="13862"/>
          <a:stretch/>
        </p:blipFill>
        <p:spPr>
          <a:xfrm>
            <a:off x="5076056" y="2715766"/>
            <a:ext cx="3673080" cy="222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79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563888" y="1203896"/>
            <a:ext cx="3888432" cy="647774"/>
          </a:xfrm>
        </p:spPr>
        <p:txBody>
          <a:bodyPr/>
          <a:lstStyle/>
          <a:p>
            <a:r>
              <a:rPr lang="zh-TW" altLang="en-US" sz="2800" dirty="0" smtClean="0"/>
              <a:t>機器人</a:t>
            </a:r>
            <a:r>
              <a:rPr lang="zh-TW" altLang="en-US" sz="2800" dirty="0"/>
              <a:t>飯店開箱　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p.137</a:t>
            </a:r>
            <a:r>
              <a:rPr lang="zh-TW" altLang="en-US" dirty="0"/>
              <a:t>　壹、科技進步的複雜與多樣</a:t>
            </a:r>
          </a:p>
        </p:txBody>
      </p:sp>
      <p:sp>
        <p:nvSpPr>
          <p:cNvPr id="6" name="矩形 5">
            <a:hlinkClick r:id="rId3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8" name="橢圓 7">
              <a:hlinkClick r:id="rId3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9" name="等腰三角形 8">
              <a:hlinkClick r:id="rId3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0" name="文字方塊 9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：整間飯店只有機器人，機器人飯店開箱！ 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(05:03)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zh-TW" altLang="en-US" sz="1200" noProof="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蔡阿</a:t>
            </a:r>
            <a:r>
              <a:rPr lang="zh-TW" altLang="en-US" sz="1200" noProof="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嘎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828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/>
              <a:t>機器人搶飯碗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5349"/>
            <a:ext cx="5400600" cy="433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84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版面配置區 4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102" r="710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>
          <a:xfrm>
            <a:off x="3203848" y="3039988"/>
            <a:ext cx="6047903" cy="647700"/>
          </a:xfrm>
        </p:spPr>
        <p:txBody>
          <a:bodyPr/>
          <a:lstStyle/>
          <a:p>
            <a:r>
              <a:rPr lang="zh-TW" altLang="zh-TW" dirty="0">
                <a:hlinkClick r:id="rId2"/>
              </a:rPr>
              <a:t>工業</a:t>
            </a:r>
            <a:r>
              <a:rPr lang="en-US" altLang="zh-TW" dirty="0">
                <a:hlinkClick r:id="rId2"/>
              </a:rPr>
              <a:t>4.0 </a:t>
            </a:r>
            <a:endParaRPr lang="en-US" altLang="zh-TW" dirty="0" smtClean="0">
              <a:hlinkClick r:id="rId2"/>
            </a:endParaRPr>
          </a:p>
          <a:p>
            <a:r>
              <a:rPr lang="en-US" altLang="zh-TW" dirty="0" smtClean="0">
                <a:hlinkClick r:id="rId2"/>
              </a:rPr>
              <a:t>59</a:t>
            </a:r>
            <a:r>
              <a:rPr lang="en-US" altLang="zh-TW" dirty="0">
                <a:hlinkClick r:id="rId2"/>
              </a:rPr>
              <a:t>%</a:t>
            </a:r>
            <a:r>
              <a:rPr lang="zh-TW" altLang="zh-TW" dirty="0">
                <a:hlinkClick r:id="rId2"/>
              </a:rPr>
              <a:t>工作會消失跟不上就淘汰</a:t>
            </a:r>
            <a:endParaRPr lang="zh-TW" altLang="en-US" dirty="0">
              <a:hlinkClick r:id="rId2"/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p.137</a:t>
            </a:r>
            <a:r>
              <a:rPr lang="zh-TW" altLang="en-US" dirty="0"/>
              <a:t>　壹、科技進步的複雜與</a:t>
            </a:r>
            <a:r>
              <a:rPr lang="zh-TW" altLang="en-US" dirty="0" smtClean="0"/>
              <a:t>多樣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653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p.13</a:t>
            </a:r>
            <a:r>
              <a:rPr lang="en-US" altLang="zh-TW" dirty="0"/>
              <a:t>7</a:t>
            </a:r>
            <a:r>
              <a:rPr lang="zh-TW" altLang="en-US" dirty="0"/>
              <a:t>　壹、科技進步的複雜與多樣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三、資訊倫理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680446" cy="2448272"/>
          </a:xfrm>
        </p:spPr>
        <p:txBody>
          <a:bodyPr/>
          <a:lstStyle/>
          <a:p>
            <a:pPr algn="just"/>
            <a:r>
              <a:rPr lang="zh-TW" altLang="en-US" dirty="0"/>
              <a:t>資訊倫理即對於電腦、手機等資訊設備使用時的態度及行為，</a:t>
            </a:r>
            <a:r>
              <a:rPr lang="zh-TW" altLang="en-US" b="1" dirty="0">
                <a:solidFill>
                  <a:srgbClr val="FF495C"/>
                </a:solidFill>
              </a:rPr>
              <a:t>不可侵犯他人權利及隱私</a:t>
            </a:r>
            <a:r>
              <a:rPr lang="zh-TW" altLang="en-US" dirty="0"/>
              <a:t>。</a:t>
            </a:r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491630"/>
            <a:ext cx="3716504" cy="365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1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p.137</a:t>
            </a:r>
            <a:r>
              <a:rPr lang="zh-TW" altLang="en-US" dirty="0"/>
              <a:t>　壹、科技進步的複雜與多樣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三、資訊倫理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5040486" cy="2448272"/>
          </a:xfrm>
        </p:spPr>
        <p:txBody>
          <a:bodyPr/>
          <a:lstStyle/>
          <a:p>
            <a:pPr algn="just"/>
            <a:r>
              <a:rPr lang="zh-TW" altLang="en-US" dirty="0"/>
              <a:t>在網路分享自己創意時，要避免做出侵害他人權利或是對大眾的不良示範行為，也不能提供錯誤訊息誤導閱聽人。</a:t>
            </a:r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0" t="20694" r="13026" b="20036"/>
          <a:stretch/>
        </p:blipFill>
        <p:spPr>
          <a:xfrm>
            <a:off x="5286926" y="2154171"/>
            <a:ext cx="3364788" cy="283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610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p.138</a:t>
            </a:r>
            <a:r>
              <a:rPr lang="zh-TW" altLang="en-US" dirty="0"/>
              <a:t>　壹、科技進步的複雜與多樣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三、資訊倫理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824462" cy="2448272"/>
          </a:xfrm>
        </p:spPr>
        <p:txBody>
          <a:bodyPr/>
          <a:lstStyle/>
          <a:p>
            <a:pPr algn="just"/>
            <a:r>
              <a:rPr lang="zh-TW" altLang="en-US" dirty="0"/>
              <a:t>網路的發達讓使用人在傳遞訊息時更快速方便，但也讓網路霸凌、網路公審的事件層出不窮，即使</a:t>
            </a:r>
            <a:r>
              <a:rPr lang="zh-TW" altLang="en-US" b="1" dirty="0">
                <a:solidFill>
                  <a:srgbClr val="FF495C"/>
                </a:solidFill>
              </a:rPr>
              <a:t>在網路上發言也是需要負責任的</a:t>
            </a:r>
            <a:r>
              <a:rPr lang="zh-TW" altLang="en-US" dirty="0"/>
              <a:t>。</a:t>
            </a:r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2" t="7274" r="4759" b="8412"/>
          <a:stretch/>
        </p:blipFill>
        <p:spPr>
          <a:xfrm>
            <a:off x="5220072" y="1577953"/>
            <a:ext cx="3340199" cy="306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384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p.138</a:t>
            </a:r>
            <a:r>
              <a:rPr lang="zh-TW" altLang="en-US" dirty="0"/>
              <a:t>　壹、科技進步的複雜與多樣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三、資訊倫理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/>
              <a:t>無故輸入他人帳號密碼、破解使用電腦 </a:t>
            </a:r>
            <a:endParaRPr lang="zh-TW" altLang="en-US" dirty="0" smtClean="0"/>
          </a:p>
          <a:p>
            <a:pPr algn="just"/>
            <a:r>
              <a:rPr lang="zh-TW" altLang="en-US" b="1" dirty="0" smtClean="0">
                <a:solidFill>
                  <a:srgbClr val="FF495C"/>
                </a:solidFill>
              </a:rPr>
              <a:t>     →將負上刑罰的責任</a:t>
            </a:r>
            <a:endParaRPr lang="en-US" altLang="zh-TW" b="1" dirty="0" smtClean="0">
              <a:solidFill>
                <a:srgbClr val="FF495C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 smtClean="0"/>
              <a:t>隨意</a:t>
            </a:r>
            <a:r>
              <a:rPr lang="zh-TW" altLang="en-US" dirty="0"/>
              <a:t>在網路上轉貼文章、上傳盜版音樂、影片觸犯著作權</a:t>
            </a:r>
            <a:r>
              <a:rPr lang="zh-TW" altLang="en-US" dirty="0" smtClean="0"/>
              <a:t>法</a:t>
            </a:r>
          </a:p>
          <a:p>
            <a:pPr algn="just"/>
            <a:r>
              <a:rPr lang="zh-TW" altLang="en-US" dirty="0" smtClean="0"/>
              <a:t>     </a:t>
            </a:r>
            <a:r>
              <a:rPr lang="zh-TW" altLang="en-US" b="1" dirty="0" smtClean="0">
                <a:solidFill>
                  <a:srgbClr val="FF495C"/>
                </a:solidFill>
              </a:rPr>
              <a:t>→要為自己的行為付出代價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0188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p.138</a:t>
            </a:r>
            <a:r>
              <a:rPr lang="zh-TW" altLang="en-US" dirty="0"/>
              <a:t>　壹、科技進步的複雜與多樣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玩</a:t>
            </a:r>
            <a:r>
              <a:rPr lang="en-US" altLang="zh-TW" dirty="0"/>
              <a:t>3C</a:t>
            </a:r>
            <a:r>
              <a:rPr lang="zh-TW" altLang="en-US" dirty="0"/>
              <a:t>看資訊倫理</a:t>
            </a: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211710"/>
            <a:ext cx="1157798" cy="2520950"/>
          </a:xfrm>
        </p:spPr>
      </p:pic>
      <p:grpSp>
        <p:nvGrpSpPr>
          <p:cNvPr id="8" name="群組 7"/>
          <p:cNvGrpSpPr/>
          <p:nvPr/>
        </p:nvGrpSpPr>
        <p:grpSpPr>
          <a:xfrm>
            <a:off x="2699792" y="2211715"/>
            <a:ext cx="5610490" cy="3024333"/>
            <a:chOff x="2699792" y="2355726"/>
            <a:chExt cx="5610490" cy="2016221"/>
          </a:xfrm>
        </p:grpSpPr>
        <p:sp>
          <p:nvSpPr>
            <p:cNvPr id="6" name="矩形 5"/>
            <p:cNvSpPr/>
            <p:nvPr/>
          </p:nvSpPr>
          <p:spPr>
            <a:xfrm>
              <a:off x="2893524" y="2443214"/>
              <a:ext cx="5278876" cy="19287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TW" altLang="en-US" sz="2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由梅森（</a:t>
              </a:r>
              <a:r>
                <a:rPr lang="en-US" altLang="zh-TW" sz="2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Richard </a:t>
              </a:r>
              <a:r>
                <a:rPr lang="en-US" altLang="zh-TW" sz="2600" b="1" dirty="0" err="1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O.Masson</a:t>
              </a:r>
              <a:r>
                <a:rPr lang="zh-TW" altLang="en-US" sz="2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）在</a:t>
              </a:r>
              <a:r>
                <a:rPr lang="en-US" altLang="zh-TW" sz="2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1996</a:t>
              </a:r>
              <a:r>
                <a:rPr lang="zh-TW" altLang="en-US" sz="2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年所出的資訊倫理四大議題。</a:t>
              </a:r>
              <a:endParaRPr lang="en-US" altLang="zh-TW" sz="2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just"/>
              <a:r>
                <a:rPr lang="zh-TW" altLang="en-US" sz="2600" b="1" dirty="0">
                  <a:latin typeface="微軟正黑體" panose="020B0604030504040204" pitchFamily="34" charset="-120"/>
                  <a:ea typeface="微軟正黑體" panose="020B0604030504040204" pitchFamily="34" charset="-120"/>
                  <a:hlinkClick r:id="rId3" action="ppaction://hlinksldjump"/>
                </a:rPr>
                <a:t>正確性（</a:t>
              </a:r>
              <a:r>
                <a:rPr lang="en-US" altLang="zh-TW" sz="2600" b="1" dirty="0">
                  <a:latin typeface="微軟正黑體" panose="020B0604030504040204" pitchFamily="34" charset="-120"/>
                  <a:ea typeface="微軟正黑體" panose="020B0604030504040204" pitchFamily="34" charset="-120"/>
                  <a:hlinkClick r:id="rId3" action="ppaction://hlinksldjump"/>
                </a:rPr>
                <a:t>Accuracy</a:t>
              </a:r>
              <a:r>
                <a:rPr lang="zh-TW" altLang="en-US" sz="2600" b="1" dirty="0">
                  <a:latin typeface="微軟正黑體" panose="020B0604030504040204" pitchFamily="34" charset="-120"/>
                  <a:ea typeface="微軟正黑體" panose="020B0604030504040204" pitchFamily="34" charset="-120"/>
                  <a:hlinkClick r:id="rId3" action="ppaction://hlinksldjump"/>
                </a:rPr>
                <a:t>）</a:t>
              </a:r>
              <a:endPara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just"/>
              <a:r>
                <a:rPr lang="zh-TW" altLang="en-US" sz="2600" b="1" dirty="0">
                  <a:latin typeface="微軟正黑體" panose="020B0604030504040204" pitchFamily="34" charset="-120"/>
                  <a:ea typeface="微軟正黑體" panose="020B0604030504040204" pitchFamily="34" charset="-120"/>
                  <a:hlinkClick r:id="rId4" action="ppaction://hlinksldjump"/>
                </a:rPr>
                <a:t>隱私權（</a:t>
              </a:r>
              <a:r>
                <a:rPr lang="en-US" altLang="zh-TW" sz="2600" b="1" dirty="0">
                  <a:latin typeface="微軟正黑體" panose="020B0604030504040204" pitchFamily="34" charset="-120"/>
                  <a:ea typeface="微軟正黑體" panose="020B0604030504040204" pitchFamily="34" charset="-120"/>
                  <a:hlinkClick r:id="rId4" action="ppaction://hlinksldjump"/>
                </a:rPr>
                <a:t>Privacy</a:t>
              </a:r>
              <a:r>
                <a:rPr lang="zh-TW" altLang="en-US" sz="2600" b="1" dirty="0">
                  <a:latin typeface="微軟正黑體" panose="020B0604030504040204" pitchFamily="34" charset="-120"/>
                  <a:ea typeface="微軟正黑體" panose="020B0604030504040204" pitchFamily="34" charset="-120"/>
                  <a:hlinkClick r:id="rId4" action="ppaction://hlinksldjump"/>
                </a:rPr>
                <a:t>）</a:t>
              </a:r>
              <a:endPara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just"/>
              <a:r>
                <a:rPr lang="zh-TW" altLang="en-US" sz="2600" b="1" dirty="0">
                  <a:latin typeface="微軟正黑體" panose="020B0604030504040204" pitchFamily="34" charset="-120"/>
                  <a:ea typeface="微軟正黑體" panose="020B0604030504040204" pitchFamily="34" charset="-120"/>
                  <a:hlinkClick r:id="rId5" action="ppaction://hlinksldjump"/>
                </a:rPr>
                <a:t>使用權（</a:t>
              </a:r>
              <a:r>
                <a:rPr lang="en-US" altLang="zh-TW" sz="2600" b="1" dirty="0">
                  <a:latin typeface="微軟正黑體" panose="020B0604030504040204" pitchFamily="34" charset="-120"/>
                  <a:ea typeface="微軟正黑體" panose="020B0604030504040204" pitchFamily="34" charset="-120"/>
                  <a:hlinkClick r:id="rId5" action="ppaction://hlinksldjump"/>
                </a:rPr>
                <a:t>Accessibility</a:t>
              </a:r>
              <a:r>
                <a:rPr lang="zh-TW" altLang="en-US" sz="2600" b="1" dirty="0">
                  <a:latin typeface="微軟正黑體" panose="020B0604030504040204" pitchFamily="34" charset="-120"/>
                  <a:ea typeface="微軟正黑體" panose="020B0604030504040204" pitchFamily="34" charset="-120"/>
                  <a:hlinkClick r:id="rId5" action="ppaction://hlinksldjump"/>
                </a:rPr>
                <a:t>）</a:t>
              </a:r>
              <a:endPara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just"/>
              <a:r>
                <a:rPr lang="zh-TW" altLang="en-US" sz="2600" b="1" dirty="0">
                  <a:latin typeface="微軟正黑體" panose="020B0604030504040204" pitchFamily="34" charset="-120"/>
                  <a:ea typeface="微軟正黑體" panose="020B0604030504040204" pitchFamily="34" charset="-120"/>
                  <a:hlinkClick r:id="rId6" action="ppaction://hlinksldjump"/>
                </a:rPr>
                <a:t>所有權（</a:t>
              </a:r>
              <a:r>
                <a:rPr lang="en-US" altLang="zh-TW" sz="2600" b="1" dirty="0">
                  <a:latin typeface="微軟正黑體" panose="020B0604030504040204" pitchFamily="34" charset="-120"/>
                  <a:ea typeface="微軟正黑體" panose="020B0604030504040204" pitchFamily="34" charset="-120"/>
                  <a:hlinkClick r:id="rId6" action="ppaction://hlinksldjump"/>
                </a:rPr>
                <a:t>Property</a:t>
              </a:r>
              <a:r>
                <a:rPr lang="zh-TW" altLang="en-US" sz="2600" b="1" dirty="0">
                  <a:latin typeface="微軟正黑體" panose="020B0604030504040204" pitchFamily="34" charset="-120"/>
                  <a:ea typeface="微軟正黑體" panose="020B0604030504040204" pitchFamily="34" charset="-120"/>
                  <a:hlinkClick r:id="rId6" action="ppaction://hlinksldjump"/>
                </a:rPr>
                <a:t>）</a:t>
              </a:r>
              <a:endParaRPr lang="en-US" altLang="zh-TW" sz="2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just"/>
              <a:endPara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" name="圓角矩形圖說文字 6"/>
            <p:cNvSpPr/>
            <p:nvPr/>
          </p:nvSpPr>
          <p:spPr>
            <a:xfrm>
              <a:off x="2699792" y="2355726"/>
              <a:ext cx="5610490" cy="1776196"/>
            </a:xfrm>
            <a:prstGeom prst="wedgeRoundRectCallout">
              <a:avLst>
                <a:gd name="adj1" fmla="val -72714"/>
                <a:gd name="adj2" fmla="val -9295"/>
                <a:gd name="adj3" fmla="val 1666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65264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p.138</a:t>
            </a:r>
            <a:r>
              <a:rPr lang="zh-TW" altLang="en-US" dirty="0"/>
              <a:t>　壹、科技進步的複雜與多樣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玩</a:t>
            </a:r>
            <a:r>
              <a:rPr lang="en-US" altLang="zh-TW" dirty="0"/>
              <a:t>3C</a:t>
            </a:r>
            <a:r>
              <a:rPr lang="zh-TW" altLang="en-US" dirty="0"/>
              <a:t>看資訊倫理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5" y="2283718"/>
            <a:ext cx="2445679" cy="1245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內容版面配置區 9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248398" cy="2521074"/>
          </a:xfrm>
        </p:spPr>
        <p:txBody>
          <a:bodyPr/>
          <a:lstStyle/>
          <a:p>
            <a:pPr algn="just" hangingPunct="0"/>
            <a:r>
              <a:rPr lang="zh-TW" altLang="en-US" b="1" spc="0" dirty="0">
                <a:solidFill>
                  <a:srgbClr val="256EFF"/>
                </a:solidFill>
              </a:rPr>
              <a:t>正確性（</a:t>
            </a:r>
            <a:r>
              <a:rPr lang="en-US" altLang="zh-TW" b="1" spc="0" dirty="0">
                <a:solidFill>
                  <a:srgbClr val="256EFF"/>
                </a:solidFill>
              </a:rPr>
              <a:t>Accuracy</a:t>
            </a:r>
            <a:r>
              <a:rPr lang="zh-TW" altLang="en-US" b="1" spc="0" dirty="0">
                <a:solidFill>
                  <a:srgbClr val="256EFF"/>
                </a:solidFill>
              </a:rPr>
              <a:t>）</a:t>
            </a:r>
            <a:endParaRPr lang="en-US" altLang="zh-TW" b="1" spc="0" dirty="0">
              <a:solidFill>
                <a:srgbClr val="256EFF"/>
              </a:solidFill>
            </a:endParaRPr>
          </a:p>
          <a:p>
            <a:pPr marL="457200" indent="-457200" algn="just" hangingPunct="0">
              <a:buFont typeface="Arial" panose="020B0604020202020204" pitchFamily="34" charset="0"/>
              <a:buChar char="•"/>
            </a:pPr>
            <a:r>
              <a:rPr lang="zh-TW" altLang="en-US" spc="0" dirty="0"/>
              <a:t>確保資訊的正確性及所須負擔的責任。</a:t>
            </a:r>
          </a:p>
          <a:p>
            <a:pPr marL="457200" indent="-457200" algn="just" hangingPunct="0">
              <a:buFont typeface="Arial" panose="020B0604020202020204" pitchFamily="34" charset="0"/>
              <a:buChar char="•"/>
            </a:pPr>
            <a:r>
              <a:rPr lang="zh-TW" altLang="en-US" spc="0" dirty="0"/>
              <a:t>例如隨意散播假訊息。</a:t>
            </a:r>
          </a:p>
          <a:p>
            <a:pPr algn="just" hangingPunct="0"/>
            <a:endParaRPr lang="zh-TW" altLang="en-US" spc="0" dirty="0"/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995" y="2787774"/>
            <a:ext cx="3726082" cy="211875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1706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p.138</a:t>
            </a:r>
            <a:r>
              <a:rPr lang="zh-TW" altLang="en-US" dirty="0"/>
              <a:t>　壹、科技進步的複雜與多樣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玩</a:t>
            </a:r>
            <a:r>
              <a:rPr lang="en-US" altLang="zh-TW" dirty="0"/>
              <a:t>3C</a:t>
            </a:r>
            <a:r>
              <a:rPr lang="zh-TW" altLang="en-US" dirty="0"/>
              <a:t>看資訊倫理</a:t>
            </a:r>
          </a:p>
          <a:p>
            <a:endParaRPr lang="zh-TW" altLang="en-US" dirty="0"/>
          </a:p>
        </p:txBody>
      </p:sp>
      <p:sp>
        <p:nvSpPr>
          <p:cNvPr id="10" name="內容版面配置區 9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320406" cy="2521074"/>
          </a:xfrm>
        </p:spPr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256EFF"/>
                </a:solidFill>
              </a:rPr>
              <a:t>隱私權（</a:t>
            </a:r>
            <a:r>
              <a:rPr lang="en-US" altLang="zh-TW" b="1" dirty="0">
                <a:solidFill>
                  <a:srgbClr val="256EFF"/>
                </a:solidFill>
              </a:rPr>
              <a:t>Privacy</a:t>
            </a:r>
            <a:r>
              <a:rPr lang="zh-TW" altLang="en-US" b="1" dirty="0">
                <a:solidFill>
                  <a:srgbClr val="256EFF"/>
                </a:solidFill>
              </a:rPr>
              <a:t>）</a:t>
            </a:r>
            <a:endParaRPr lang="en-US" altLang="zh-TW" b="1" dirty="0">
              <a:solidFill>
                <a:srgbClr val="256EFF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資訊使用行為侵害別人的隱私和自由。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例如於網路上散布他人的隱私照。</a:t>
            </a: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812" y="2796603"/>
            <a:ext cx="3798090" cy="214970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2103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p.138</a:t>
            </a:r>
            <a:r>
              <a:rPr lang="zh-TW" altLang="en-US" dirty="0"/>
              <a:t>　壹、科技進步的複雜與多樣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玩</a:t>
            </a:r>
            <a:r>
              <a:rPr lang="en-US" altLang="zh-TW" dirty="0"/>
              <a:t>3C</a:t>
            </a:r>
            <a:r>
              <a:rPr lang="zh-TW" altLang="en-US" dirty="0"/>
              <a:t>看資訊倫理</a:t>
            </a:r>
          </a:p>
          <a:p>
            <a:endParaRPr lang="zh-TW" altLang="en-US" dirty="0"/>
          </a:p>
        </p:txBody>
      </p:sp>
      <p:sp>
        <p:nvSpPr>
          <p:cNvPr id="10" name="內容版面配置區 9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608438" cy="2521074"/>
          </a:xfrm>
        </p:spPr>
        <p:txBody>
          <a:bodyPr>
            <a:noAutofit/>
          </a:bodyPr>
          <a:lstStyle/>
          <a:p>
            <a:pPr algn="just" hangingPunct="0"/>
            <a:r>
              <a:rPr lang="zh-TW" altLang="en-US" b="1" spc="0" dirty="0">
                <a:solidFill>
                  <a:srgbClr val="256EFF"/>
                </a:solidFill>
              </a:rPr>
              <a:t>使用權（</a:t>
            </a:r>
            <a:r>
              <a:rPr lang="en-US" altLang="zh-TW" b="1" spc="0" dirty="0">
                <a:solidFill>
                  <a:srgbClr val="256EFF"/>
                </a:solidFill>
              </a:rPr>
              <a:t>Accessibility</a:t>
            </a:r>
            <a:r>
              <a:rPr lang="zh-TW" altLang="en-US" b="1" spc="0" dirty="0">
                <a:solidFill>
                  <a:srgbClr val="256EFF"/>
                </a:solidFill>
              </a:rPr>
              <a:t>）</a:t>
            </a:r>
            <a:endParaRPr lang="en-US" altLang="zh-TW" b="1" spc="0" dirty="0">
              <a:solidFill>
                <a:srgbClr val="256EFF"/>
              </a:solidFill>
            </a:endParaRPr>
          </a:p>
          <a:p>
            <a:pPr marL="457200" indent="-457200" algn="just" hangingPunct="0">
              <a:buFont typeface="Arial" panose="020B0604020202020204" pitchFamily="34" charset="0"/>
              <a:buChar char="•"/>
            </a:pPr>
            <a:r>
              <a:rPr lang="zh-TW" altLang="en-US" spc="0" dirty="0"/>
              <a:t>人們有使用資訊的權利。</a:t>
            </a:r>
          </a:p>
          <a:p>
            <a:pPr marL="457200" indent="-457200" algn="just" hangingPunct="0">
              <a:buFont typeface="Arial" panose="020B0604020202020204" pitchFamily="34" charset="0"/>
              <a:buChar char="•"/>
            </a:pPr>
            <a:r>
              <a:rPr lang="zh-TW" altLang="en-US" spc="0" dirty="0"/>
              <a:t>例如維護個人對資訊使用的權利及公平性。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4" t="-1" r="4901" b="4829"/>
          <a:stretch/>
        </p:blipFill>
        <p:spPr bwMode="auto">
          <a:xfrm>
            <a:off x="5148064" y="2427734"/>
            <a:ext cx="3456384" cy="1886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308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p.138</a:t>
            </a:r>
            <a:r>
              <a:rPr lang="zh-TW" altLang="en-US" dirty="0"/>
              <a:t>　壹、科技進步的複雜與多樣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玩</a:t>
            </a:r>
            <a:r>
              <a:rPr lang="en-US" altLang="zh-TW" dirty="0"/>
              <a:t>3C</a:t>
            </a:r>
            <a:r>
              <a:rPr lang="zh-TW" altLang="en-US" dirty="0"/>
              <a:t>看資訊倫理</a:t>
            </a:r>
          </a:p>
          <a:p>
            <a:endParaRPr lang="zh-TW" altLang="en-US" dirty="0"/>
          </a:p>
        </p:txBody>
      </p:sp>
      <p:sp>
        <p:nvSpPr>
          <p:cNvPr id="10" name="內容版面配置區 9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104382" cy="2521074"/>
          </a:xfrm>
        </p:spPr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256EFF"/>
                </a:solidFill>
              </a:rPr>
              <a:t>所有權（</a:t>
            </a:r>
            <a:r>
              <a:rPr lang="en-US" altLang="zh-TW" b="1" dirty="0">
                <a:solidFill>
                  <a:srgbClr val="256EFF"/>
                </a:solidFill>
              </a:rPr>
              <a:t>Property</a:t>
            </a:r>
            <a:r>
              <a:rPr lang="zh-TW" altLang="en-US" b="1" dirty="0">
                <a:solidFill>
                  <a:srgbClr val="256EFF"/>
                </a:solidFill>
              </a:rPr>
              <a:t>）</a:t>
            </a:r>
            <a:endParaRPr lang="en-US" altLang="zh-TW" b="1" dirty="0">
              <a:solidFill>
                <a:srgbClr val="256EFF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欲使用應付費或徵得所有權人的同意。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例如未經授權下載音樂或電影。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799589"/>
            <a:ext cx="732804" cy="1068305"/>
          </a:xfrm>
          <a:prstGeom prst="rect">
            <a:avLst/>
          </a:prstGeom>
        </p:spPr>
      </p:pic>
      <p:sp>
        <p:nvSpPr>
          <p:cNvPr id="11" name="圓角矩形 10"/>
          <p:cNvSpPr/>
          <p:nvPr/>
        </p:nvSpPr>
        <p:spPr>
          <a:xfrm>
            <a:off x="5652120" y="2427734"/>
            <a:ext cx="1440159" cy="5040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支付版權費</a:t>
            </a:r>
          </a:p>
        </p:txBody>
      </p:sp>
      <p:sp>
        <p:nvSpPr>
          <p:cNvPr id="12" name="圓角矩形 11"/>
          <p:cNvSpPr/>
          <p:nvPr/>
        </p:nvSpPr>
        <p:spPr>
          <a:xfrm>
            <a:off x="5652120" y="3147814"/>
            <a:ext cx="1440159" cy="504056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非法下載</a:t>
            </a:r>
          </a:p>
        </p:txBody>
      </p:sp>
      <p:grpSp>
        <p:nvGrpSpPr>
          <p:cNvPr id="13" name="群組 12"/>
          <p:cNvGrpSpPr/>
          <p:nvPr/>
        </p:nvGrpSpPr>
        <p:grpSpPr>
          <a:xfrm>
            <a:off x="5292080" y="2787774"/>
            <a:ext cx="229793" cy="800472"/>
            <a:chOff x="963216" y="671224"/>
            <a:chExt cx="731630" cy="2548598"/>
          </a:xfrm>
        </p:grpSpPr>
        <p:grpSp>
          <p:nvGrpSpPr>
            <p:cNvPr id="14" name="群組 13"/>
            <p:cNvGrpSpPr/>
            <p:nvPr/>
          </p:nvGrpSpPr>
          <p:grpSpPr>
            <a:xfrm>
              <a:off x="1403648" y="671224"/>
              <a:ext cx="291198" cy="2548598"/>
              <a:chOff x="1259632" y="671224"/>
              <a:chExt cx="291198" cy="2548598"/>
            </a:xfrm>
          </p:grpSpPr>
          <p:grpSp>
            <p:nvGrpSpPr>
              <p:cNvPr id="16" name="群組 15"/>
              <p:cNvGrpSpPr/>
              <p:nvPr/>
            </p:nvGrpSpPr>
            <p:grpSpPr>
              <a:xfrm>
                <a:off x="1270030" y="671224"/>
                <a:ext cx="280800" cy="2537762"/>
                <a:chOff x="2938940" y="2003194"/>
                <a:chExt cx="280800" cy="2537762"/>
              </a:xfrm>
            </p:grpSpPr>
            <p:cxnSp>
              <p:nvCxnSpPr>
                <p:cNvPr id="18" name="直線接點 17"/>
                <p:cNvCxnSpPr/>
                <p:nvPr/>
              </p:nvCxnSpPr>
              <p:spPr>
                <a:xfrm>
                  <a:off x="2938940" y="2003194"/>
                  <a:ext cx="280800" cy="0"/>
                </a:xfrm>
                <a:prstGeom prst="line">
                  <a:avLst/>
                </a:prstGeom>
                <a:noFill/>
                <a:ln w="38100" cap="flat" cmpd="sng" algn="ctr">
                  <a:solidFill>
                    <a:srgbClr val="60AFAC"/>
                  </a:solidFill>
                  <a:prstDash val="solid"/>
                </a:ln>
                <a:effectLst/>
              </p:spPr>
            </p:cxnSp>
            <p:cxnSp>
              <p:nvCxnSpPr>
                <p:cNvPr id="19" name="直線接點 18"/>
                <p:cNvCxnSpPr/>
                <p:nvPr/>
              </p:nvCxnSpPr>
              <p:spPr>
                <a:xfrm>
                  <a:off x="2938940" y="2003194"/>
                  <a:ext cx="0" cy="2537762"/>
                </a:xfrm>
                <a:prstGeom prst="line">
                  <a:avLst/>
                </a:prstGeom>
                <a:noFill/>
                <a:ln w="38100" cap="flat" cmpd="sng" algn="ctr">
                  <a:solidFill>
                    <a:srgbClr val="60AFAC"/>
                  </a:solidFill>
                  <a:prstDash val="solid"/>
                </a:ln>
                <a:effectLst/>
              </p:spPr>
            </p:cxnSp>
          </p:grpSp>
          <p:cxnSp>
            <p:nvCxnSpPr>
              <p:cNvPr id="17" name="直線接點 16"/>
              <p:cNvCxnSpPr/>
              <p:nvPr/>
            </p:nvCxnSpPr>
            <p:spPr>
              <a:xfrm>
                <a:off x="1259632" y="3219822"/>
                <a:ext cx="280800" cy="0"/>
              </a:xfrm>
              <a:prstGeom prst="line">
                <a:avLst/>
              </a:prstGeom>
              <a:noFill/>
              <a:ln w="38100" cap="flat" cmpd="sng" algn="ctr">
                <a:solidFill>
                  <a:srgbClr val="60AFAC"/>
                </a:solidFill>
                <a:prstDash val="solid"/>
              </a:ln>
              <a:effectLst/>
            </p:spPr>
          </p:cxnSp>
        </p:grpSp>
        <p:cxnSp>
          <p:nvCxnSpPr>
            <p:cNvPr id="15" name="直線接點 14"/>
            <p:cNvCxnSpPr/>
            <p:nvPr/>
          </p:nvCxnSpPr>
          <p:spPr>
            <a:xfrm>
              <a:off x="963216" y="1985177"/>
              <a:ext cx="433200" cy="0"/>
            </a:xfrm>
            <a:prstGeom prst="line">
              <a:avLst/>
            </a:prstGeom>
            <a:noFill/>
            <a:ln w="38100" cap="flat" cmpd="sng" algn="ctr">
              <a:solidFill>
                <a:srgbClr val="60AFAC"/>
              </a:solidFill>
              <a:prstDash val="solid"/>
            </a:ln>
            <a:effectLst/>
          </p:spPr>
        </p:cxnSp>
      </p:grpSp>
      <p:grpSp>
        <p:nvGrpSpPr>
          <p:cNvPr id="20" name="群組 19"/>
          <p:cNvGrpSpPr/>
          <p:nvPr/>
        </p:nvGrpSpPr>
        <p:grpSpPr>
          <a:xfrm flipH="1">
            <a:off x="7236296" y="2787774"/>
            <a:ext cx="229793" cy="800472"/>
            <a:chOff x="963216" y="671224"/>
            <a:chExt cx="731630" cy="2548598"/>
          </a:xfrm>
        </p:grpSpPr>
        <p:grpSp>
          <p:nvGrpSpPr>
            <p:cNvPr id="21" name="群組 20"/>
            <p:cNvGrpSpPr/>
            <p:nvPr/>
          </p:nvGrpSpPr>
          <p:grpSpPr>
            <a:xfrm>
              <a:off x="1403648" y="671224"/>
              <a:ext cx="291198" cy="2548598"/>
              <a:chOff x="1259632" y="671224"/>
              <a:chExt cx="291198" cy="2548598"/>
            </a:xfrm>
          </p:grpSpPr>
          <p:grpSp>
            <p:nvGrpSpPr>
              <p:cNvPr id="23" name="群組 22"/>
              <p:cNvGrpSpPr/>
              <p:nvPr/>
            </p:nvGrpSpPr>
            <p:grpSpPr>
              <a:xfrm>
                <a:off x="1270030" y="671224"/>
                <a:ext cx="280800" cy="2537762"/>
                <a:chOff x="2938940" y="2003194"/>
                <a:chExt cx="280800" cy="2537762"/>
              </a:xfrm>
            </p:grpSpPr>
            <p:cxnSp>
              <p:nvCxnSpPr>
                <p:cNvPr id="25" name="直線接點 24"/>
                <p:cNvCxnSpPr/>
                <p:nvPr/>
              </p:nvCxnSpPr>
              <p:spPr>
                <a:xfrm>
                  <a:off x="2938940" y="2003194"/>
                  <a:ext cx="280800" cy="0"/>
                </a:xfrm>
                <a:prstGeom prst="line">
                  <a:avLst/>
                </a:prstGeom>
                <a:noFill/>
                <a:ln w="38100" cap="flat" cmpd="sng" algn="ctr">
                  <a:solidFill>
                    <a:srgbClr val="60AFAC"/>
                  </a:solidFill>
                  <a:prstDash val="solid"/>
                </a:ln>
                <a:effectLst/>
              </p:spPr>
            </p:cxnSp>
            <p:cxnSp>
              <p:nvCxnSpPr>
                <p:cNvPr id="26" name="直線接點 25"/>
                <p:cNvCxnSpPr/>
                <p:nvPr/>
              </p:nvCxnSpPr>
              <p:spPr>
                <a:xfrm>
                  <a:off x="2938940" y="2003194"/>
                  <a:ext cx="0" cy="2537762"/>
                </a:xfrm>
                <a:prstGeom prst="line">
                  <a:avLst/>
                </a:prstGeom>
                <a:noFill/>
                <a:ln w="38100" cap="flat" cmpd="sng" algn="ctr">
                  <a:solidFill>
                    <a:srgbClr val="60AFAC"/>
                  </a:solidFill>
                  <a:prstDash val="solid"/>
                </a:ln>
                <a:effectLst/>
              </p:spPr>
            </p:cxnSp>
          </p:grpSp>
          <p:cxnSp>
            <p:nvCxnSpPr>
              <p:cNvPr id="24" name="直線接點 23"/>
              <p:cNvCxnSpPr/>
              <p:nvPr/>
            </p:nvCxnSpPr>
            <p:spPr>
              <a:xfrm>
                <a:off x="1259632" y="3219822"/>
                <a:ext cx="280800" cy="0"/>
              </a:xfrm>
              <a:prstGeom prst="line">
                <a:avLst/>
              </a:prstGeom>
              <a:noFill/>
              <a:ln w="38100" cap="flat" cmpd="sng" algn="ctr">
                <a:solidFill>
                  <a:srgbClr val="60AFAC"/>
                </a:solidFill>
                <a:prstDash val="solid"/>
              </a:ln>
              <a:effectLst/>
            </p:spPr>
          </p:cxnSp>
        </p:grpSp>
        <p:cxnSp>
          <p:nvCxnSpPr>
            <p:cNvPr id="22" name="直線接點 21"/>
            <p:cNvCxnSpPr/>
            <p:nvPr/>
          </p:nvCxnSpPr>
          <p:spPr>
            <a:xfrm>
              <a:off x="963216" y="1985177"/>
              <a:ext cx="433200" cy="0"/>
            </a:xfrm>
            <a:prstGeom prst="line">
              <a:avLst/>
            </a:prstGeom>
            <a:noFill/>
            <a:ln w="38100" cap="flat" cmpd="sng" algn="ctr">
              <a:solidFill>
                <a:srgbClr val="60AFAC"/>
              </a:solidFill>
              <a:prstDash val="solid"/>
            </a:ln>
            <a:effectLst/>
          </p:spPr>
        </p:cxnSp>
      </p:grpSp>
      <p:grpSp>
        <p:nvGrpSpPr>
          <p:cNvPr id="7" name="群組 6"/>
          <p:cNvGrpSpPr/>
          <p:nvPr/>
        </p:nvGrpSpPr>
        <p:grpSpPr>
          <a:xfrm>
            <a:off x="7308305" y="2756960"/>
            <a:ext cx="1440159" cy="1110934"/>
            <a:chOff x="7308305" y="2756960"/>
            <a:chExt cx="1440159" cy="1110934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4328" y="2756960"/>
              <a:ext cx="1055062" cy="772535"/>
            </a:xfrm>
            <a:prstGeom prst="rect">
              <a:avLst/>
            </a:prstGeom>
          </p:spPr>
        </p:pic>
        <p:sp>
          <p:nvSpPr>
            <p:cNvPr id="27" name="圓角矩形 26"/>
            <p:cNvSpPr/>
            <p:nvPr/>
          </p:nvSpPr>
          <p:spPr>
            <a:xfrm>
              <a:off x="7308305" y="3363838"/>
              <a:ext cx="1440159" cy="50405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我的音樂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65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647700"/>
          </a:xfrm>
        </p:spPr>
        <p:txBody>
          <a:bodyPr/>
          <a:lstStyle/>
          <a:p>
            <a:pPr algn="just"/>
            <a:r>
              <a:rPr lang="zh-TW" altLang="en-US" dirty="0"/>
              <a:t>網路匿名</a:t>
            </a:r>
            <a:r>
              <a:rPr lang="en-US" altLang="zh-TW" dirty="0"/>
              <a:t>PO</a:t>
            </a:r>
            <a:r>
              <a:rPr lang="zh-TW" altLang="en-US" dirty="0"/>
              <a:t>文，用字遣詞如果涉及誹謗。人身攻擊與事實不符，民眾可以截圖報警，請網路警察追出</a:t>
            </a:r>
            <a:r>
              <a:rPr lang="en-US" altLang="zh-TW" dirty="0"/>
              <a:t>IP</a:t>
            </a:r>
            <a:r>
              <a:rPr lang="zh-TW" altLang="en-US" dirty="0"/>
              <a:t>位置，</a:t>
            </a:r>
            <a:r>
              <a:rPr lang="en-US" altLang="zh-TW" dirty="0"/>
              <a:t>PO</a:t>
            </a:r>
            <a:r>
              <a:rPr lang="zh-TW" altLang="en-US" dirty="0"/>
              <a:t>文者一樣會有法律刑責，</a:t>
            </a:r>
            <a:r>
              <a:rPr lang="zh-TW" altLang="en-US" b="1" dirty="0">
                <a:solidFill>
                  <a:srgbClr val="FF495C"/>
                </a:solidFill>
              </a:rPr>
              <a:t>加重誹謗罪最重可以判處兩年有期徒刑</a:t>
            </a:r>
            <a:r>
              <a:rPr lang="zh-TW" altLang="en-US" dirty="0"/>
              <a:t>。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419872" y="1203896"/>
            <a:ext cx="4464496" cy="647774"/>
          </a:xfrm>
        </p:spPr>
        <p:txBody>
          <a:bodyPr/>
          <a:lstStyle/>
          <a:p>
            <a:r>
              <a:rPr lang="zh-TW" altLang="en-US" sz="2800" dirty="0"/>
              <a:t>匿名誹謗可究責最重判</a:t>
            </a:r>
            <a:r>
              <a:rPr lang="en-US" altLang="zh-TW" sz="2800" dirty="0"/>
              <a:t>2</a:t>
            </a:r>
            <a:r>
              <a:rPr lang="zh-TW" altLang="en-US" sz="2800" dirty="0"/>
              <a:t>年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p.138</a:t>
            </a:r>
            <a:r>
              <a:rPr lang="zh-TW" altLang="en-US" dirty="0"/>
              <a:t>　壹、科技進步的複雜與多樣</a:t>
            </a:r>
          </a:p>
        </p:txBody>
      </p:sp>
    </p:spTree>
    <p:extLst>
      <p:ext uri="{BB962C8B-B14F-4D97-AF65-F5344CB8AC3E}">
        <p14:creationId xmlns:p14="http://schemas.microsoft.com/office/powerpoint/2010/main" val="323898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419872" y="1203896"/>
            <a:ext cx="4464496" cy="647774"/>
          </a:xfrm>
        </p:spPr>
        <p:txBody>
          <a:bodyPr/>
          <a:lstStyle/>
          <a:p>
            <a:r>
              <a:rPr lang="zh-TW" altLang="en-US" sz="2800" dirty="0"/>
              <a:t>匿名誹謗可究責最重判</a:t>
            </a:r>
            <a:r>
              <a:rPr lang="en-US" altLang="zh-TW" sz="2800" dirty="0"/>
              <a:t>2</a:t>
            </a:r>
            <a:r>
              <a:rPr lang="zh-TW" altLang="en-US" sz="2800" dirty="0"/>
              <a:t>年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p.138</a:t>
            </a:r>
            <a:r>
              <a:rPr lang="zh-TW" altLang="en-US" dirty="0"/>
              <a:t>　壹、科技進步的複雜與多樣</a:t>
            </a:r>
          </a:p>
        </p:txBody>
      </p:sp>
      <p:sp>
        <p:nvSpPr>
          <p:cNvPr id="6" name="矩形 5">
            <a:hlinkClick r:id="rId3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7" name="群組 6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8" name="橢圓 7">
              <a:hlinkClick r:id="rId3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  <p:sp>
          <p:nvSpPr>
            <p:cNvPr id="9" name="等腰三角形 8">
              <a:hlinkClick r:id="rId3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</p:grpSp>
      <p:sp>
        <p:nvSpPr>
          <p:cNvPr id="10" name="文字方塊 9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＃影片名稱：匿名誹謗可究責 最重判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(01:26)</a:t>
            </a:r>
          </a:p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＃影片來源：中華電視公司</a:t>
            </a:r>
          </a:p>
        </p:txBody>
      </p:sp>
    </p:spTree>
    <p:extLst>
      <p:ext uri="{BB962C8B-B14F-4D97-AF65-F5344CB8AC3E}">
        <p14:creationId xmlns:p14="http://schemas.microsoft.com/office/powerpoint/2010/main" val="68836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p.138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/>
          <a:p>
            <a:pPr algn="just"/>
            <a:r>
              <a:rPr lang="zh-TW" altLang="en-US" dirty="0" smtClean="0"/>
              <a:t>把</a:t>
            </a:r>
            <a:r>
              <a:rPr lang="zh-TW" altLang="en-US" dirty="0"/>
              <a:t>別人和自己的對話紀錄截圖公開，有沒有違法？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10344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p.139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920806" cy="2601319"/>
          </a:xfrm>
        </p:spPr>
        <p:txBody>
          <a:bodyPr>
            <a:noAutofit/>
          </a:bodyPr>
          <a:lstStyle/>
          <a:p>
            <a:pPr algn="just" hangingPunct="0"/>
            <a:r>
              <a:rPr lang="zh-TW" altLang="en-US" dirty="0"/>
              <a:t>一</a:t>
            </a:r>
            <a:r>
              <a:rPr lang="zh-TW" altLang="en-US" dirty="0" smtClean="0"/>
              <a:t>名</a:t>
            </a:r>
            <a:r>
              <a:rPr lang="zh-TW" altLang="en-US" dirty="0"/>
              <a:t>男子與老闆有薪資糾紛，將</a:t>
            </a:r>
            <a:r>
              <a:rPr lang="en-US" altLang="zh-TW" dirty="0"/>
              <a:t>Line </a:t>
            </a:r>
            <a:r>
              <a:rPr lang="zh-TW" altLang="en-US" dirty="0"/>
              <a:t>的對話紀錄和老闆照片公開</a:t>
            </a:r>
            <a:r>
              <a:rPr lang="en-US" altLang="zh-TW" dirty="0" smtClean="0"/>
              <a:t>PO</a:t>
            </a:r>
            <a:r>
              <a:rPr lang="zh-TW" altLang="en-US" dirty="0" smtClean="0"/>
              <a:t>上</a:t>
            </a:r>
            <a:r>
              <a:rPr lang="zh-TW" altLang="en-US" dirty="0"/>
              <a:t>臉書，請網友評理，老闆得知後，氣得控告男子</a:t>
            </a:r>
            <a:r>
              <a:rPr lang="zh-TW" altLang="en-US" b="1" dirty="0">
                <a:solidFill>
                  <a:srgbClr val="FF495C"/>
                </a:solidFill>
              </a:rPr>
              <a:t>違反個人資料保護法</a:t>
            </a:r>
            <a:r>
              <a:rPr lang="zh-TW" altLang="en-US" dirty="0"/>
              <a:t>。法院審理後，認定私人對話紀錄等資訊足以辨識黃男身分，造成現實生活困擾，依法判處</a:t>
            </a:r>
            <a:r>
              <a:rPr lang="zh-TW" altLang="en-US" b="1" dirty="0">
                <a:solidFill>
                  <a:srgbClr val="FF495C"/>
                </a:solidFill>
              </a:rPr>
              <a:t>拘役</a:t>
            </a:r>
            <a:r>
              <a:rPr lang="en-US" altLang="zh-TW" b="1" dirty="0" smtClean="0">
                <a:solidFill>
                  <a:srgbClr val="FF495C"/>
                </a:solidFill>
              </a:rPr>
              <a:t>30</a:t>
            </a:r>
            <a:r>
              <a:rPr lang="zh-TW" altLang="en-US" b="1" dirty="0" smtClean="0">
                <a:solidFill>
                  <a:srgbClr val="FF495C"/>
                </a:solidFill>
              </a:rPr>
              <a:t>日</a:t>
            </a:r>
            <a:r>
              <a:rPr lang="zh-TW" altLang="en-US" b="1" dirty="0">
                <a:solidFill>
                  <a:srgbClr val="FF495C"/>
                </a:solidFill>
              </a:rPr>
              <a:t>，緩刑</a:t>
            </a:r>
            <a:r>
              <a:rPr lang="en-US" altLang="zh-TW" b="1" dirty="0" smtClean="0">
                <a:solidFill>
                  <a:srgbClr val="FF495C"/>
                </a:solidFill>
              </a:rPr>
              <a:t>3</a:t>
            </a:r>
            <a:r>
              <a:rPr lang="zh-TW" altLang="en-US" b="1" dirty="0" smtClean="0">
                <a:solidFill>
                  <a:srgbClr val="FF495C"/>
                </a:solidFill>
              </a:rPr>
              <a:t>年</a:t>
            </a:r>
            <a:r>
              <a:rPr lang="zh-TW" altLang="en-US" dirty="0"/>
              <a:t>。</a:t>
            </a:r>
          </a:p>
        </p:txBody>
      </p:sp>
      <p:sp>
        <p:nvSpPr>
          <p:cNvPr id="4" name="橢圓 3"/>
          <p:cNvSpPr/>
          <p:nvPr/>
        </p:nvSpPr>
        <p:spPr>
          <a:xfrm>
            <a:off x="2336416" y="1557923"/>
            <a:ext cx="576064" cy="57606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答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9497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p.139</a:t>
            </a:r>
            <a:r>
              <a:rPr lang="zh-TW" altLang="en-US" dirty="0"/>
              <a:t>　貳、科技資訊對社會的影響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第貳節　科技資訊對社會的影響</a:t>
            </a:r>
          </a:p>
          <a:p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863" y="2004250"/>
            <a:ext cx="5976664" cy="3287165"/>
          </a:xfrm>
        </p:spPr>
      </p:pic>
    </p:spTree>
    <p:extLst>
      <p:ext uri="{BB962C8B-B14F-4D97-AF65-F5344CB8AC3E}">
        <p14:creationId xmlns:p14="http://schemas.microsoft.com/office/powerpoint/2010/main" val="307082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p.139</a:t>
            </a:r>
            <a:r>
              <a:rPr lang="zh-TW" altLang="en-US" dirty="0"/>
              <a:t>　貳、科技資訊對社會的影響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第貳節　科技資訊對社會的影響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/>
              <a:t>二十一世紀後，科技急遽進步，在還沒有完善的配套措施前，人們不應該貿然實施。</a:t>
            </a:r>
            <a:endParaRPr lang="en-US" altLang="zh-TW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/>
              <a:t>網路霸凌、酸民、下載非法資訊、偷看他人隱私等皆有相關法律規範。</a:t>
            </a:r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8326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647700"/>
          </a:xfrm>
        </p:spPr>
        <p:txBody>
          <a:bodyPr/>
          <a:lstStyle/>
          <a:p>
            <a:pPr algn="just"/>
            <a:r>
              <a:rPr lang="zh-TW" altLang="en-US" dirty="0"/>
              <a:t>此電影是來自</a:t>
            </a:r>
            <a:r>
              <a:rPr lang="zh-TW" altLang="en-US" dirty="0" smtClean="0"/>
              <a:t>於</a:t>
            </a:r>
            <a:r>
              <a:rPr lang="zh-TW" altLang="en-US" dirty="0"/>
              <a:t>臺</a:t>
            </a:r>
            <a:r>
              <a:rPr lang="zh-TW" altLang="en-US" dirty="0" smtClean="0"/>
              <a:t>大</a:t>
            </a:r>
            <a:r>
              <a:rPr lang="zh-TW" altLang="en-US" dirty="0"/>
              <a:t>的</a:t>
            </a:r>
            <a:r>
              <a:rPr lang="en-US" altLang="zh-TW" dirty="0"/>
              <a:t>BBS</a:t>
            </a:r>
            <a:r>
              <a:rPr lang="zh-TW" altLang="en-US" dirty="0"/>
              <a:t>站發生真實的網路霸凌事件，也讓被害者受不了網路的撻伐而差點走上絕路。</a:t>
            </a:r>
          </a:p>
          <a:p>
            <a:pPr algn="just"/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TW" dirty="0"/>
              <a:t>BBS</a:t>
            </a:r>
            <a:r>
              <a:rPr lang="zh-TW" altLang="en-US" dirty="0"/>
              <a:t>鄉民的正義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p.139</a:t>
            </a:r>
            <a:r>
              <a:rPr lang="zh-TW" altLang="en-US" dirty="0"/>
              <a:t>　貳、科技資訊對社會的影響</a:t>
            </a:r>
          </a:p>
        </p:txBody>
      </p:sp>
    </p:spTree>
    <p:extLst>
      <p:ext uri="{BB962C8B-B14F-4D97-AF65-F5344CB8AC3E}">
        <p14:creationId xmlns:p14="http://schemas.microsoft.com/office/powerpoint/2010/main" val="202415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版面配置區 4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5811" r="5811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>
          <a:xfrm>
            <a:off x="3188218" y="3076575"/>
            <a:ext cx="5615855" cy="647700"/>
          </a:xfrm>
        </p:spPr>
        <p:txBody>
          <a:bodyPr/>
          <a:lstStyle/>
          <a:p>
            <a:r>
              <a:rPr lang="zh-TW" altLang="zh-TW" sz="3200" dirty="0">
                <a:hlinkClick r:id="rId2"/>
              </a:rPr>
              <a:t>網路鄉民到底是「鍵盤酸民</a:t>
            </a:r>
            <a:r>
              <a:rPr lang="zh-TW" altLang="zh-TW" sz="3200" dirty="0" smtClean="0">
                <a:hlinkClick r:id="rId2"/>
              </a:rPr>
              <a:t>」</a:t>
            </a:r>
            <a:endParaRPr lang="en-US" altLang="zh-TW" sz="3200" dirty="0" smtClean="0">
              <a:hlinkClick r:id="rId2"/>
            </a:endParaRPr>
          </a:p>
          <a:p>
            <a:r>
              <a:rPr lang="zh-TW" altLang="zh-TW" sz="3200" dirty="0" smtClean="0">
                <a:hlinkClick r:id="rId2"/>
              </a:rPr>
              <a:t>還是</a:t>
            </a:r>
            <a:r>
              <a:rPr lang="zh-TW" altLang="zh-TW" sz="3200" dirty="0">
                <a:hlinkClick r:id="rId2"/>
              </a:rPr>
              <a:t>「群眾力量」？</a:t>
            </a:r>
            <a:endParaRPr lang="zh-TW" altLang="en-US" sz="3200" dirty="0">
              <a:hlinkClick r:id="rId2"/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p.139</a:t>
            </a:r>
            <a:r>
              <a:rPr lang="zh-TW" altLang="en-US" dirty="0"/>
              <a:t>　貳、科技資訊對社會的</a:t>
            </a:r>
            <a:r>
              <a:rPr lang="zh-TW" altLang="en-US" dirty="0" smtClean="0"/>
              <a:t>影響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8671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76424" cy="647700"/>
          </a:xfrm>
        </p:spPr>
        <p:txBody>
          <a:bodyPr/>
          <a:lstStyle/>
          <a:p>
            <a:pPr algn="just"/>
            <a:r>
              <a:rPr lang="zh-TW" altLang="en-US" dirty="0"/>
              <a:t>大學畢業後，找到了一個喜歡的工作，每天跟同事相處愉快，但是有一天，老闆告訴你，機器人即將可以取代你的</a:t>
            </a:r>
            <a:r>
              <a:rPr lang="zh-TW" altLang="en-US" dirty="0" smtClean="0"/>
              <a:t>工作</a:t>
            </a:r>
            <a:r>
              <a:rPr lang="zh-TW" altLang="en-US" dirty="0"/>
              <a:t>了</a:t>
            </a:r>
            <a:r>
              <a:rPr lang="zh-TW" altLang="en-US" dirty="0" smtClean="0"/>
              <a:t>，請</a:t>
            </a:r>
            <a:r>
              <a:rPr lang="zh-TW" altLang="en-US" dirty="0"/>
              <a:t>你離職，你要如何告訴老闆，你</a:t>
            </a:r>
            <a:r>
              <a:rPr lang="zh-TW" altLang="en-US" dirty="0" smtClean="0"/>
              <a:t>有什麼優勢</a:t>
            </a:r>
            <a:r>
              <a:rPr lang="zh-TW" altLang="en-US" dirty="0"/>
              <a:t>是機器人比不上的呢？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證實自己的實力吧！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p.139</a:t>
            </a:r>
            <a:r>
              <a:rPr lang="zh-TW" altLang="en-US"/>
              <a:t>　貳、科技資訊對社會的影響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8119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76424" cy="647700"/>
          </a:xfrm>
        </p:spPr>
        <p:txBody>
          <a:bodyPr/>
          <a:lstStyle/>
          <a:p>
            <a:pPr algn="just"/>
            <a:r>
              <a:rPr lang="zh-TW" altLang="en-US" b="1" dirty="0">
                <a:solidFill>
                  <a:srgbClr val="FF495C"/>
                </a:solidFill>
              </a:rPr>
              <a:t>參考答案：可參見課本</a:t>
            </a:r>
            <a:r>
              <a:rPr lang="en-US" altLang="zh-TW" b="1" dirty="0">
                <a:solidFill>
                  <a:srgbClr val="FF495C"/>
                </a:solidFill>
              </a:rPr>
              <a:t>P137</a:t>
            </a:r>
            <a:r>
              <a:rPr lang="zh-TW" altLang="en-US" b="1" dirty="0">
                <a:solidFill>
                  <a:srgbClr val="FF495C"/>
                </a:solidFill>
              </a:rPr>
              <a:t>「圖</a:t>
            </a:r>
            <a:r>
              <a:rPr lang="en-US" altLang="zh-TW" b="1" dirty="0">
                <a:solidFill>
                  <a:srgbClr val="FF495C"/>
                </a:solidFill>
              </a:rPr>
              <a:t>8</a:t>
            </a:r>
            <a:r>
              <a:rPr lang="zh-TW" altLang="en-US" b="1" dirty="0">
                <a:solidFill>
                  <a:srgbClr val="FF495C"/>
                </a:solidFill>
              </a:rPr>
              <a:t>」中，對抗人工智慧四大建議。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證實自己的實力吧！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p.139</a:t>
            </a:r>
            <a:r>
              <a:rPr lang="zh-TW" altLang="en-US"/>
              <a:t>　貳、科技資訊對社會的影響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8792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1800200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下列何者並非是我國認定的弱勢族群？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）原住民（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）身心障礙者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）兒童　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）代理孕母</a:t>
            </a:r>
          </a:p>
        </p:txBody>
      </p:sp>
      <p:sp>
        <p:nvSpPr>
          <p:cNvPr id="6" name="圓角矩形 5">
            <a:hlinkClick r:id="rId3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sp>
        <p:nvSpPr>
          <p:cNvPr id="7" name="圓角矩形 6">
            <a:hlinkClick r:id="rId4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sp>
        <p:nvSpPr>
          <p:cNvPr id="8" name="圓角矩形 7">
            <a:hlinkClick r:id="rId5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</a:p>
        </p:txBody>
      </p:sp>
      <p:sp>
        <p:nvSpPr>
          <p:cNvPr id="9" name="圓角矩形 8">
            <a:hlinkClick r:id="rId6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</p:spTree>
    <p:extLst>
      <p:ext uri="{BB962C8B-B14F-4D97-AF65-F5344CB8AC3E}">
        <p14:creationId xmlns:p14="http://schemas.microsoft.com/office/powerpoint/2010/main" val="373511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1800200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下列何者並非是我國認定的弱勢族群？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）原住民（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）身心障礙者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）兒童　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）代理孕母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pic>
        <p:nvPicPr>
          <p:cNvPr id="1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75119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</p:spTree>
    <p:extLst>
      <p:ext uri="{BB962C8B-B14F-4D97-AF65-F5344CB8AC3E}">
        <p14:creationId xmlns:p14="http://schemas.microsoft.com/office/powerpoint/2010/main" val="369919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1800200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下列何者並非是我國認定的弱勢族群？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）原住民（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）身心障礙者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）兒童　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）代理孕母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pic>
        <p:nvPicPr>
          <p:cNvPr id="1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75119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</p:spTree>
    <p:extLst>
      <p:ext uri="{BB962C8B-B14F-4D97-AF65-F5344CB8AC3E}">
        <p14:creationId xmlns:p14="http://schemas.microsoft.com/office/powerpoint/2010/main" val="46814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1800200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下列何者並非是我國認定的弱勢族群？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）原住民（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）身心障礙者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）兒童　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）代理孕母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pic>
        <p:nvPicPr>
          <p:cNvPr id="1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75119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</p:spTree>
    <p:extLst>
      <p:ext uri="{BB962C8B-B14F-4D97-AF65-F5344CB8AC3E}">
        <p14:creationId xmlns:p14="http://schemas.microsoft.com/office/powerpoint/2010/main" val="3303171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1800200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下列何者並非是我國認定的弱勢族群？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）原住民（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）身心障礙者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）兒童　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）代理孕母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sp>
        <p:nvSpPr>
          <p:cNvPr id="13" name="圓角矩形圖說文字 12">
            <a:extLst>
              <a:ext uri="{FF2B5EF4-FFF2-40B4-BE49-F238E27FC236}">
                <a16:creationId xmlns:a16="http://schemas.microsoft.com/office/drawing/2014/main" id="{286D6704-C299-E746-8536-D163AAD9CD0D}"/>
              </a:ext>
            </a:extLst>
          </p:cNvPr>
          <p:cNvSpPr/>
          <p:nvPr/>
        </p:nvSpPr>
        <p:spPr>
          <a:xfrm>
            <a:off x="1331640" y="3795886"/>
            <a:ext cx="5400600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</a:t>
            </a:r>
            <a:r>
              <a:rPr lang="en-US" altLang="zh-TW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得到知識王勳章一枚</a:t>
            </a:r>
          </a:p>
        </p:txBody>
      </p:sp>
    </p:spTree>
    <p:extLst>
      <p:ext uri="{BB962C8B-B14F-4D97-AF65-F5344CB8AC3E}">
        <p14:creationId xmlns:p14="http://schemas.microsoft.com/office/powerpoint/2010/main" val="2212757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9526</TotalTime>
  <Words>2493</Words>
  <Application>Microsoft Office PowerPoint</Application>
  <PresentationFormat>如螢幕大小 (16:9)</PresentationFormat>
  <Paragraphs>265</Paragraphs>
  <Slides>58</Slides>
  <Notes>17</Notes>
  <HiddenSlides>4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58</vt:i4>
      </vt:variant>
    </vt:vector>
  </HeadingPairs>
  <TitlesOfParts>
    <vt:vector size="67" baseType="lpstr">
      <vt:lpstr>宋体</vt:lpstr>
      <vt:lpstr>華康粗圓體</vt:lpstr>
      <vt:lpstr>微軟正黑體</vt:lpstr>
      <vt:lpstr>新細明體</vt:lpstr>
      <vt:lpstr>標楷體</vt:lpstr>
      <vt:lpstr>Arial</vt:lpstr>
      <vt:lpstr>Calibri</vt:lpstr>
      <vt:lpstr>Office 佈景主題</vt:lpstr>
      <vt:lpstr>1_Office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性別關係與平權社會</dc:title>
  <dc:creator>cheng</dc:creator>
  <cp:lastModifiedBy>L28[祖昀]</cp:lastModifiedBy>
  <cp:revision>546</cp:revision>
  <dcterms:created xsi:type="dcterms:W3CDTF">2016-08-10T05:42:58Z</dcterms:created>
  <dcterms:modified xsi:type="dcterms:W3CDTF">2020-05-22T11:56:52Z</dcterms:modified>
</cp:coreProperties>
</file>