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58"/>
  </p:notesMasterIdLst>
  <p:handoutMasterIdLst>
    <p:handoutMasterId r:id="rId59"/>
  </p:handoutMasterIdLst>
  <p:sldIdLst>
    <p:sldId id="476" r:id="rId3"/>
    <p:sldId id="477" r:id="rId4"/>
    <p:sldId id="567" r:id="rId5"/>
    <p:sldId id="578" r:id="rId6"/>
    <p:sldId id="579" r:id="rId7"/>
    <p:sldId id="580" r:id="rId8"/>
    <p:sldId id="574" r:id="rId9"/>
    <p:sldId id="575" r:id="rId10"/>
    <p:sldId id="576" r:id="rId11"/>
    <p:sldId id="378" r:id="rId12"/>
    <p:sldId id="583" r:id="rId13"/>
    <p:sldId id="565" r:id="rId14"/>
    <p:sldId id="379" r:id="rId15"/>
    <p:sldId id="540" r:id="rId16"/>
    <p:sldId id="380" r:id="rId17"/>
    <p:sldId id="564" r:id="rId18"/>
    <p:sldId id="381" r:id="rId19"/>
    <p:sldId id="383" r:id="rId20"/>
    <p:sldId id="385" r:id="rId21"/>
    <p:sldId id="543" r:id="rId22"/>
    <p:sldId id="386" r:id="rId23"/>
    <p:sldId id="539" r:id="rId24"/>
    <p:sldId id="387" r:id="rId25"/>
    <p:sldId id="390" r:id="rId26"/>
    <p:sldId id="566" r:id="rId27"/>
    <p:sldId id="584" r:id="rId28"/>
    <p:sldId id="392" r:id="rId29"/>
    <p:sldId id="393" r:id="rId30"/>
    <p:sldId id="577" r:id="rId31"/>
    <p:sldId id="546" r:id="rId32"/>
    <p:sldId id="394" r:id="rId33"/>
    <p:sldId id="395" r:id="rId34"/>
    <p:sldId id="396" r:id="rId35"/>
    <p:sldId id="585" r:id="rId36"/>
    <p:sldId id="582" r:id="rId37"/>
    <p:sldId id="556" r:id="rId38"/>
    <p:sldId id="399" r:id="rId39"/>
    <p:sldId id="568" r:id="rId40"/>
    <p:sldId id="400" r:id="rId41"/>
    <p:sldId id="581" r:id="rId42"/>
    <p:sldId id="382" r:id="rId43"/>
    <p:sldId id="401" r:id="rId44"/>
    <p:sldId id="478" r:id="rId45"/>
    <p:sldId id="479" r:id="rId46"/>
    <p:sldId id="482" r:id="rId47"/>
    <p:sldId id="405" r:id="rId48"/>
    <p:sldId id="535" r:id="rId49"/>
    <p:sldId id="534" r:id="rId50"/>
    <p:sldId id="536" r:id="rId51"/>
    <p:sldId id="537" r:id="rId52"/>
    <p:sldId id="257" r:id="rId53"/>
    <p:sldId id="258" r:id="rId54"/>
    <p:sldId id="259" r:id="rId55"/>
    <p:sldId id="260" r:id="rId56"/>
    <p:sldId id="261" r:id="rId57"/>
  </p:sldIdLst>
  <p:sldSz cx="9144000" cy="5143500" type="screen16x9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" userDrawn="1">
          <p15:clr>
            <a:srgbClr val="A4A3A4"/>
          </p15:clr>
        </p15:guide>
        <p15:guide id="2" orient="horz" pos="2300" userDrawn="1">
          <p15:clr>
            <a:srgbClr val="A4A3A4"/>
          </p15:clr>
        </p15:guide>
        <p15:guide id="3" pos="612" userDrawn="1">
          <p15:clr>
            <a:srgbClr val="A4A3A4"/>
          </p15:clr>
        </p15:guide>
        <p15:guide id="4" pos="5329" userDrawn="1">
          <p15:clr>
            <a:srgbClr val="A4A3A4"/>
          </p15:clr>
        </p15:guide>
        <p15:guide id="5" orient="horz" pos="1302" userDrawn="1">
          <p15:clr>
            <a:srgbClr val="A4A3A4"/>
          </p15:clr>
        </p15:guide>
        <p15:guide id="6" orient="horz" pos="2992">
          <p15:clr>
            <a:srgbClr val="A4A3A4"/>
          </p15:clr>
        </p15:guide>
        <p15:guide id="7" orient="horz" pos="1529">
          <p15:clr>
            <a:srgbClr val="A4A3A4"/>
          </p15:clr>
        </p15:guide>
        <p15:guide id="8" orient="horz" pos="1077">
          <p15:clr>
            <a:srgbClr val="A4A3A4"/>
          </p15:clr>
        </p15:guide>
        <p15:guide id="9" orient="horz" pos="14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9999"/>
    <a:srgbClr val="256EFF"/>
    <a:srgbClr val="FF495C"/>
    <a:srgbClr val="FF0844"/>
    <a:srgbClr val="F79646"/>
    <a:srgbClr val="FFB199"/>
    <a:srgbClr val="F093FB"/>
    <a:srgbClr val="F5576C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2" autoAdjust="0"/>
    <p:restoredTop sz="81619" autoAdjust="0"/>
  </p:normalViewPr>
  <p:slideViewPr>
    <p:cSldViewPr>
      <p:cViewPr varScale="1">
        <p:scale>
          <a:sx n="110" d="100"/>
          <a:sy n="110" d="100"/>
        </p:scale>
        <p:origin x="852" y="90"/>
      </p:cViewPr>
      <p:guideLst>
        <p:guide orient="horz" pos="395"/>
        <p:guide orient="horz" pos="2300"/>
        <p:guide pos="612"/>
        <p:guide pos="5329"/>
        <p:guide orient="horz" pos="1302"/>
        <p:guide orient="horz" pos="2992"/>
        <p:guide orient="horz" pos="1529"/>
        <p:guide orient="horz" pos="1077"/>
        <p:guide orient="horz" pos="148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7" d="100"/>
        <a:sy n="117" d="100"/>
      </p:scale>
      <p:origin x="0" y="-52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335C-3B27-411F-A6BC-E2551318B163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F2BA4-BF31-4A1A-81B2-485D6948E33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5255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F7438-7B82-444C-BAF0-80373DCADA65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7212B-4FF4-42C0-80DD-86B8A388DC3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8984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8903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3895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0376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783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2609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1288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5569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5335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0014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717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6917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1177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370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346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6218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1157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6022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302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4038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8366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8214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1389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7212B-4FF4-42C0-80DD-86B8A388DC3B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100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png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2856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7088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6265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26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89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CD2F9993-8DCB-D642-A54B-2CB6456A46E9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C17E0B6B-CB99-624D-9D6E-5B942BF09CA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E311B349-5F44-F249-BFCB-5DC2BAFD3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21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7526C48F-5305-D040-810E-1FE5E0414475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9BC688FF-E743-B348-8735-B9E8F794D550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92567A82-8DAD-644C-B3F1-4B4DAD451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535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BC4A1831-E0F2-434B-987A-A88D65E49308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E34A8133-6886-BB40-B224-3AF29C417A57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7FAF3219-9C57-0C41-85F2-7EB61E5AC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622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D6EB478A-7DC0-3046-A922-2D48B60A7D34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0ABE16B4-3494-5644-8A3C-125D5E65DE3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EF994F27-0F04-E24E-ADA2-48F5584EE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860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F39F2862-FFB8-A149-833B-6D16EB198807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879DB841-9D12-F445-8217-346117AC00DB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4E7FF5A6-7591-A84D-B5EC-98CE1D2B8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051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1A178198-6A7F-514D-A04F-25A131F51FEA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094DE387-2A58-934A-A80B-B7581D9DB024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6F37BE60-DA3A-6447-91D2-F893B663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097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583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5156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75F8B86C-8DF9-E34F-8503-5CD434DE3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1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5A34B5F-4B06-914A-B87D-797B3C303DE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4483C0B1-71DA-CC4E-BF75-82E6AF17C48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1D95331-C76A-7E42-B860-DA1172C83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709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D91AAE58-639F-6F45-A6D0-C6A2C6075EE7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B8677135-E7FC-1E4E-B90B-D4E8DF174E36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65AB1D1-CB10-A54A-99A4-D5F7E5805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616AB911-D6E0-F444-B8C5-D0815D68C7D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D1CE0C53-4727-D643-B1C1-0F5A1B6E5CA8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DC34BCC-987D-8747-ACA8-7D3A22091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81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83B58E6E-C2BA-3344-A9B8-44FE0C468FDD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399AE5D7-94B9-7C49-BF4C-6B599611638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862B8FED-1F3A-BA42-95AE-ED8D5AD7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7620DA3-3087-2B4D-92AE-7075037FB101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9" name="橢圓 48">
              <a:extLst>
                <a:ext uri="{FF2B5EF4-FFF2-40B4-BE49-F238E27FC236}">
                  <a16:creationId xmlns:a16="http://schemas.microsoft.com/office/drawing/2014/main" id="{27BEB5C6-E2EE-FC49-BBB6-26CEF3D2AB4D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FE2F339C-C39F-724E-895E-A23933C4C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0065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52765" y="420802"/>
            <a:ext cx="655465" cy="647998"/>
            <a:chOff x="748109" y="1131590"/>
            <a:chExt cx="655465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9" y="1138691"/>
              <a:ext cx="647997" cy="627587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3929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42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3D7062BB-7B8F-C947-90A7-F85C4B9085B8}"/>
              </a:ext>
            </a:extLst>
          </p:cNvPr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1913F201-788B-A442-A469-C1E959F972D2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57F6B634-B0F1-7A43-887E-012A77DEB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039393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4962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9267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110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462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149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312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108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960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0913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9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6086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873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3406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09630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4522451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685973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0891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510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87925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13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7" r:id="rId13"/>
    <p:sldLayoutId id="2147483668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726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slide" Target="slide41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28.png"/><Relationship Id="rId4" Type="http://schemas.openxmlformats.org/officeDocument/2006/relationships/slide" Target="slide14.xml"/><Relationship Id="rId9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7GJUC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h17&#24433;&#29255;-Because%20of%20love&#65288;02&#65306;31&#65289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zP6nTMb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4.png"/><Relationship Id="rId4" Type="http://schemas.openxmlformats.org/officeDocument/2006/relationships/slide" Target="slide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ltn.tw/mKG1ILG" TargetMode="Externa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ltn.tw/pHkOxVi" TargetMode="Externa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Ch17&#24433;&#29255;-&#36764;&#20210;&#35538;&#23526;&#29694;&#26834;&#29699;&#22818;&#65281;&#65288;02&#65306;43&#65289;.mp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wLThi7c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45.xml"/><Relationship Id="rId5" Type="http://schemas.openxmlformats.org/officeDocument/2006/relationships/slide" Target="slide43.xml"/><Relationship Id="rId4" Type="http://schemas.openxmlformats.org/officeDocument/2006/relationships/slide" Target="slide4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" Target="slide4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4.wdp"/><Relationship Id="rId5" Type="http://schemas.openxmlformats.org/officeDocument/2006/relationships/image" Target="../media/image57.png"/><Relationship Id="rId4" Type="http://schemas.openxmlformats.org/officeDocument/2006/relationships/slide" Target="slide4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4.wdp"/><Relationship Id="rId5" Type="http://schemas.openxmlformats.org/officeDocument/2006/relationships/image" Target="../media/image57.png"/><Relationship Id="rId4" Type="http://schemas.openxmlformats.org/officeDocument/2006/relationships/slide" Target="slide4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slide" Target="slide5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slide" Target="slide55.xml"/><Relationship Id="rId4" Type="http://schemas.openxmlformats.org/officeDocument/2006/relationships/slide" Target="slide5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" t="12201" r="34685" b="30922"/>
          <a:stretch/>
        </p:blipFill>
        <p:spPr>
          <a:xfrm>
            <a:off x="250825" y="168516"/>
            <a:ext cx="8425631" cy="4871835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4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FF0844"/>
              </a:gs>
              <a:gs pos="100000">
                <a:srgbClr val="FFB1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sz="54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資源有限與分配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CN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下一個會更</a:t>
            </a:r>
            <a:r>
              <a:rPr lang="zh-CN" altLang="en-US" sz="2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9644"/>
              <a:chOff x="4424901" y="3507854"/>
              <a:chExt cx="1224136" cy="1009644"/>
            </a:xfrm>
          </p:grpSpPr>
          <p:sp>
            <p:nvSpPr>
              <p:cNvPr id="41" name="圓角矩形 40">
                <a:hlinkClick r:id="rId7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79"/>
              <a:stretch/>
            </p:blipFill>
            <p:spPr>
              <a:xfrm>
                <a:off x="4472205" y="3525189"/>
                <a:ext cx="1042075" cy="992309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殿下萬萬稅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殿下萬萬稅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】HD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高畫質中文電影預告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(01:30)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＃影片來源：觸電網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電影情報入口網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71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殿下萬萬稅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just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本片改編自德川幕府時代的真實故事。仙台藩因官庫匱乏，向人民苛以重稅，「吉岡宿」村落每晚都有村民為了躲債，攜家帶眷連夜脫逃，村民苦不堪言。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11979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直到一位智者想出絕妙計畫：把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千兩 （約現在的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億日幣）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借給藩主，再將收到的利息，當成稅金「零倍奉還」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說穿了就是想逃稅！村民們冒著被砍頭的風險也要執行計畫，但窮得只剩下勇氣的他們，要如何籌出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億元呢？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591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申請助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學貸款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，跟向私人借款有何區別？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38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8" name="圓角矩形圖說文字 7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>
              <a:defRPr/>
            </a:pP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愛情學分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algn="just" hangingPunct="0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希臘聖人蘇格拉底有一天帶著學生柏拉圖到河畔散步，柏拉圖問老師：「什麼是愛情？」蘇格拉底指著河畔的麥田：「去摘一枝你認為最美的麥穗，但不能回頭摘。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473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8" name="圓角矩形圖說文字 7"/>
          <p:cNvSpPr/>
          <p:nvPr/>
        </p:nvSpPr>
        <p:spPr>
          <a:xfrm>
            <a:off x="1619672" y="915566"/>
            <a:ext cx="5976664" cy="3834234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>
              <a:defRPr/>
            </a:pP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後，柏拉圖兩手空空回來，懊惱地說：「我原本看中一枝麥穗，正要摘時卻想，後面的會更好；就放棄了；再看中一枝，正要摘時又想，後面的一定會更好，也放棄了；沒想到後面的都比不上前面的，就摘不下去了。」蘇格拉底說：「這就是愛情。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33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8" name="圓角矩形圖說文字 7"/>
          <p:cNvSpPr/>
          <p:nvPr/>
        </p:nvSpPr>
        <p:spPr>
          <a:xfrm>
            <a:off x="1619672" y="915566"/>
            <a:ext cx="5976664" cy="244827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>
              <a:defRPr/>
            </a:pP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同學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們，經濟學被稱為選擇的科學，故事中提到摘一枝最美的麥穗，就必須放棄可能更好的麥穗，那麼如何做出最正確的選擇？下一個會更好嗎？</a:t>
            </a:r>
          </a:p>
        </p:txBody>
      </p:sp>
    </p:spTree>
    <p:extLst>
      <p:ext uri="{BB962C8B-B14F-4D97-AF65-F5344CB8AC3E}">
        <p14:creationId xmlns:p14="http://schemas.microsoft.com/office/powerpoint/2010/main" val="339471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824096" cy="647700"/>
          </a:xfrm>
        </p:spPr>
        <p:txBody>
          <a:bodyPr/>
          <a:lstStyle/>
          <a:p>
            <a:pPr algn="just"/>
            <a:r>
              <a:rPr lang="zh-TW" altLang="en-US" dirty="0"/>
              <a:t>人的生活中充滿選擇，</a:t>
            </a:r>
            <a:r>
              <a:rPr lang="zh-TW" altLang="en-US" dirty="0" smtClean="0"/>
              <a:t>例如從</a:t>
            </a:r>
            <a:r>
              <a:rPr lang="zh-TW" altLang="en-US" dirty="0"/>
              <a:t>高職畢業後，要升學、從軍還是就業？想想看</a:t>
            </a:r>
            <a:r>
              <a:rPr lang="zh-TW" altLang="en-US" dirty="0" smtClean="0"/>
              <a:t>，</a:t>
            </a:r>
            <a:r>
              <a:rPr lang="zh-TW" altLang="en-US" dirty="0"/>
              <a:t>應</a:t>
            </a:r>
            <a:r>
              <a:rPr lang="zh-TW" altLang="en-US" dirty="0" smtClean="0"/>
              <a:t>如何</a:t>
            </a:r>
            <a:r>
              <a:rPr lang="zh-TW" altLang="en-US" dirty="0"/>
              <a:t>選擇才好？而我們為何非選擇不可？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7864" y="1275606"/>
            <a:ext cx="4320480" cy="647774"/>
          </a:xfrm>
        </p:spPr>
        <p:txBody>
          <a:bodyPr/>
          <a:lstStyle/>
          <a:p>
            <a:r>
              <a:rPr lang="zh-TW" altLang="en-US" sz="2400" dirty="0">
                <a:solidFill>
                  <a:srgbClr val="C00000"/>
                </a:solidFill>
              </a:rPr>
              <a:t>改變你的人生，從選擇開始 ！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0362" y="1631053"/>
            <a:ext cx="3316094" cy="331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8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89565" y="1209244"/>
            <a:ext cx="4176464" cy="647774"/>
          </a:xfrm>
        </p:spPr>
        <p:txBody>
          <a:bodyPr/>
          <a:lstStyle/>
          <a:p>
            <a:pPr lvl="0"/>
            <a:r>
              <a:rPr lang="en-US" altLang="zh-TW" sz="2800" dirty="0" smtClean="0">
                <a:solidFill>
                  <a:srgbClr val="C00000"/>
                </a:solidFill>
              </a:rPr>
              <a:t>Because </a:t>
            </a:r>
            <a:r>
              <a:rPr lang="en-US" altLang="zh-TW" sz="2800" dirty="0">
                <a:solidFill>
                  <a:srgbClr val="C00000"/>
                </a:solidFill>
              </a:rPr>
              <a:t>of love</a:t>
            </a:r>
            <a:endParaRPr lang="zh-TW" altLang="en-US" sz="2800" dirty="0">
              <a:solidFill>
                <a:srgbClr val="C00000"/>
              </a:solidFill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Because of love (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02:31)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：國防部政治作戰局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48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8000" y="1241148"/>
            <a:ext cx="4176464" cy="647774"/>
          </a:xfrm>
        </p:spPr>
        <p:txBody>
          <a:bodyPr/>
          <a:lstStyle/>
          <a:p>
            <a:pPr lvl="0"/>
            <a:r>
              <a:rPr lang="zh-TW" altLang="en-US" sz="2400" dirty="0">
                <a:solidFill>
                  <a:srgbClr val="C00000"/>
                </a:solidFill>
              </a:rPr>
              <a:t>改變你的人生，從選擇開始 ！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＃影片名稱：改變你的人生，從選擇開始 ！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(03:17)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＃影片來源：百川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5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112128" cy="647700"/>
          </a:xfrm>
        </p:spPr>
        <p:txBody>
          <a:bodyPr/>
          <a:lstStyle/>
          <a:p>
            <a:pPr algn="just"/>
            <a:r>
              <a:rPr lang="zh-TW" altLang="en-US" dirty="0"/>
              <a:t>近年來，興起了一股「厭世」風潮，「人生好難」也一度成為流行語，形成一股苦中作樂的風氣，但究竟，人生為何很難呢？</a:t>
            </a:r>
            <a:endParaRPr lang="en-US" altLang="zh-TW" dirty="0"/>
          </a:p>
          <a:p>
            <a:pPr algn="just"/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419872" y="1131590"/>
            <a:ext cx="3888432" cy="647774"/>
          </a:xfrm>
        </p:spPr>
        <p:txBody>
          <a:bodyPr/>
          <a:lstStyle/>
          <a:p>
            <a:r>
              <a:rPr lang="zh-TW" altLang="en-US" b="1" dirty="0"/>
              <a:t>厭世風潮你跟上了嗎？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072" y="1406700"/>
            <a:ext cx="3449354" cy="37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7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D8CD406E-DA0B-6A4D-86BA-A7E2B79A85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1F68050-F09E-9B41-BE0B-3139D815523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第壹節  </a:t>
            </a:r>
            <a:r>
              <a:rPr lang="zh-TW" altLang="en-US" dirty="0"/>
              <a:t>機會成本</a:t>
            </a:r>
          </a:p>
          <a:p>
            <a:endParaRPr kumimoji="1" lang="en-US" altLang="zh-TW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4324" y="1851670"/>
            <a:ext cx="3755352" cy="3122307"/>
          </a:xfrm>
        </p:spPr>
      </p:pic>
    </p:spTree>
    <p:extLst>
      <p:ext uri="{BB962C8B-B14F-4D97-AF65-F5344CB8AC3E}">
        <p14:creationId xmlns:p14="http://schemas.microsoft.com/office/powerpoint/2010/main" val="30180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為什麼要學經濟學？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283718"/>
            <a:ext cx="4680447" cy="2859782"/>
          </a:xfrm>
        </p:spPr>
        <p:txBody>
          <a:bodyPr>
            <a:normAutofit/>
          </a:bodyPr>
          <a:lstStyle/>
          <a:p>
            <a:pPr algn="just"/>
            <a:r>
              <a:rPr lang="zh-TW" altLang="zh-TW" dirty="0">
                <a:solidFill>
                  <a:prstClr val="black"/>
                </a:solidFill>
              </a:rPr>
              <a:t>經濟學（</a:t>
            </a:r>
            <a:r>
              <a:rPr lang="en-US" altLang="zh-TW" dirty="0">
                <a:solidFill>
                  <a:prstClr val="black"/>
                </a:solidFill>
              </a:rPr>
              <a:t>Economics</a:t>
            </a:r>
            <a:r>
              <a:rPr lang="zh-TW" altLang="zh-TW" dirty="0" smtClean="0">
                <a:solidFill>
                  <a:prstClr val="black"/>
                </a:solidFill>
              </a:rPr>
              <a:t>）</a:t>
            </a:r>
            <a:r>
              <a:rPr lang="zh-HK" altLang="zh-TW" dirty="0" smtClean="0">
                <a:solidFill>
                  <a:prstClr val="black"/>
                </a:solidFill>
              </a:rPr>
              <a:t>被稱為</a:t>
            </a:r>
            <a:r>
              <a:rPr lang="zh-TW" altLang="en-US" dirty="0">
                <a:solidFill>
                  <a:prstClr val="black"/>
                </a:solidFill>
              </a:rPr>
              <a:t>「</a:t>
            </a:r>
            <a:r>
              <a:rPr lang="zh-HK" altLang="zh-TW" b="1" dirty="0">
                <a:solidFill>
                  <a:srgbClr val="FF495C"/>
                </a:solidFill>
              </a:rPr>
              <a:t>選擇的科學</a:t>
            </a:r>
            <a:r>
              <a:rPr lang="zh-TW" altLang="en-US" dirty="0" smtClean="0">
                <a:solidFill>
                  <a:prstClr val="black"/>
                </a:solidFill>
              </a:rPr>
              <a:t>」。</a:t>
            </a:r>
            <a:r>
              <a:rPr lang="zh-TW" altLang="en-US" dirty="0"/>
              <a:t>旨在研究人類經濟行為的現象，探討</a:t>
            </a:r>
            <a:r>
              <a:rPr lang="zh-TW" altLang="en-US" dirty="0" smtClean="0"/>
              <a:t>如何</a:t>
            </a:r>
            <a:r>
              <a:rPr lang="zh-TW" altLang="en-US" dirty="0"/>
              <a:t>運用有限的資源來滿足需求。</a:t>
            </a:r>
            <a:endParaRPr lang="en-US" altLang="zh-TW" dirty="0">
              <a:solidFill>
                <a:prstClr val="black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4088" y="1825424"/>
            <a:ext cx="3020074" cy="302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4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為什麼要學經濟學？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83718"/>
            <a:ext cx="4738258" cy="2859782"/>
          </a:xfrm>
        </p:spPr>
        <p:txBody>
          <a:bodyPr>
            <a:normAutofit/>
          </a:bodyPr>
          <a:lstStyle/>
          <a:p>
            <a:pPr marL="342900" lvl="0" indent="-342900" algn="just">
              <a:buFont typeface="Arial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</a:rPr>
              <a:t>現今社會除了經濟發展之外，受影響的自然環境也是不少人重視的議題，兩者</a:t>
            </a:r>
            <a:r>
              <a:rPr lang="zh-TW" altLang="en-US" dirty="0" smtClean="0">
                <a:solidFill>
                  <a:prstClr val="black"/>
                </a:solidFill>
              </a:rPr>
              <a:t>間的取捨</a:t>
            </a:r>
            <a:r>
              <a:rPr lang="zh-TW" altLang="en-US" dirty="0">
                <a:solidFill>
                  <a:prstClr val="black"/>
                </a:solidFill>
              </a:rPr>
              <a:t>，也是經濟學</a:t>
            </a:r>
            <a:r>
              <a:rPr lang="zh-TW" altLang="en-US" dirty="0" smtClean="0">
                <a:solidFill>
                  <a:prstClr val="black"/>
                </a:solidFill>
              </a:rPr>
              <a:t>的</a:t>
            </a:r>
            <a:r>
              <a:rPr lang="zh-TW" altLang="en-US" dirty="0">
                <a:solidFill>
                  <a:prstClr val="black"/>
                </a:solidFill>
              </a:rPr>
              <a:t>課題</a:t>
            </a:r>
            <a:r>
              <a:rPr lang="zh-TW" altLang="en-US" dirty="0" smtClean="0">
                <a:solidFill>
                  <a:prstClr val="black"/>
                </a:solidFill>
              </a:rPr>
              <a:t>。</a:t>
            </a:r>
            <a:endParaRPr lang="en-US" altLang="zh-HK" dirty="0">
              <a:solidFill>
                <a:prstClr val="black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9599" y="1614095"/>
            <a:ext cx="3600326" cy="36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5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經濟學</a:t>
            </a:r>
            <a:r>
              <a:rPr lang="en-US" altLang="zh-TW" dirty="0" smtClean="0">
                <a:solidFill>
                  <a:srgbClr val="256EFF"/>
                </a:solidFill>
              </a:rPr>
              <a:t>—</a:t>
            </a:r>
            <a:r>
              <a:rPr lang="zh-TW" altLang="en-US" dirty="0" smtClean="0">
                <a:solidFill>
                  <a:srgbClr val="256EFF"/>
                </a:solidFill>
              </a:rPr>
              <a:t>「</a:t>
            </a:r>
            <a:r>
              <a:rPr lang="zh-TW" altLang="en-US" dirty="0">
                <a:solidFill>
                  <a:srgbClr val="256EFF"/>
                </a:solidFill>
              </a:rPr>
              <a:t>選擇的科學」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marL="514350" indent="-514350" algn="just" hangingPunct="0">
              <a:buFont typeface="+mj-lt"/>
              <a:buAutoNum type="arabicPeriod"/>
            </a:pPr>
            <a:r>
              <a:rPr lang="zh-TW" altLang="en-US" dirty="0" smtClean="0"/>
              <a:t>因為資源</a:t>
            </a:r>
            <a:r>
              <a:rPr lang="zh-TW" altLang="en-US" dirty="0"/>
              <a:t>有限，慾望無窮：相對於人的慾望，時間、金錢與天然資源等是有限的。</a:t>
            </a:r>
          </a:p>
          <a:p>
            <a:pPr marL="514350" indent="-514350" algn="just" hangingPunct="0">
              <a:buFont typeface="+mj-lt"/>
              <a:buAutoNum type="arabicPeriod"/>
            </a:pPr>
            <a:r>
              <a:rPr lang="zh-TW" altLang="en-US" dirty="0" smtClean="0"/>
              <a:t>資源</a:t>
            </a:r>
            <a:r>
              <a:rPr lang="zh-TW" altLang="en-US" dirty="0"/>
              <a:t>有多種用途。</a:t>
            </a:r>
          </a:p>
          <a:p>
            <a:pPr marL="514350" indent="-514350" algn="just" hangingPunct="0">
              <a:buFont typeface="+mj-lt"/>
              <a:buAutoNum type="arabicPeriod"/>
            </a:pPr>
            <a:r>
              <a:rPr lang="zh-TW" altLang="en-US" dirty="0" smtClean="0"/>
              <a:t>經濟學</a:t>
            </a:r>
            <a:r>
              <a:rPr lang="zh-TW" altLang="en-US" dirty="0"/>
              <a:t>假設 </a:t>
            </a:r>
            <a:r>
              <a:rPr lang="en-US" altLang="zh-TW" dirty="0"/>
              <a:t>: </a:t>
            </a:r>
            <a:r>
              <a:rPr lang="zh-TW" altLang="en-US" dirty="0"/>
              <a:t>人是「理性」且「自利」的</a:t>
            </a:r>
            <a:r>
              <a:rPr lang="zh-TW" altLang="en-US" dirty="0" smtClean="0"/>
              <a:t>人懂得</a:t>
            </a:r>
            <a:r>
              <a:rPr lang="zh-TW" altLang="en-US" dirty="0"/>
              <a:t>衡量哪一個選擇對自己最有利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1026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機會成本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320406" cy="1944216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做出</a:t>
            </a:r>
            <a:r>
              <a:rPr lang="zh-TW" altLang="en-US" dirty="0"/>
              <a:t>某種選擇時，所放棄的其他機會中，價值</a:t>
            </a:r>
            <a:r>
              <a:rPr lang="zh-TW" altLang="en-US" dirty="0" smtClean="0"/>
              <a:t>最高</a:t>
            </a:r>
            <a:r>
              <a:rPr lang="zh-TW" altLang="en-US" dirty="0"/>
              <a:t>者，就稱為機會</a:t>
            </a:r>
            <a:r>
              <a:rPr lang="zh-TW" altLang="en-US" dirty="0" smtClean="0"/>
              <a:t>成本。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129878" y="2097700"/>
            <a:ext cx="4484643" cy="247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3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運用機會成本選</a:t>
            </a:r>
            <a:r>
              <a:rPr lang="zh-TW" altLang="en-US" dirty="0" smtClean="0">
                <a:solidFill>
                  <a:srgbClr val="256EFF"/>
                </a:solidFill>
              </a:rPr>
              <a:t>工作</a:t>
            </a:r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11710"/>
            <a:ext cx="7920806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sz="2600" dirty="0"/>
              <a:t>假設在其他條件均相同情形下，三種打工報酬分別如下表，</a:t>
            </a:r>
            <a:r>
              <a:rPr lang="zh-TW" altLang="en-US" sz="2400" dirty="0"/>
              <a:t>請問哪份工作的機會成本最低</a:t>
            </a:r>
            <a:r>
              <a:rPr lang="zh-TW" altLang="en-US" sz="2600" dirty="0"/>
              <a:t>？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643976"/>
              </p:ext>
            </p:extLst>
          </p:nvPr>
        </p:nvGraphicFramePr>
        <p:xfrm>
          <a:off x="951638" y="3152830"/>
          <a:ext cx="6932730" cy="1718160"/>
        </p:xfrm>
        <a:graphic>
          <a:graphicData uri="http://schemas.openxmlformats.org/drawingml/2006/table">
            <a:tbl>
              <a:tblPr firstRow="1" bandRow="1"/>
              <a:tblGrid>
                <a:gridCol w="2310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5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工作機會</a:t>
                      </a: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日薪（元）</a:t>
                      </a: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機會</a:t>
                      </a:r>
                      <a:r>
                        <a:rPr kumimoji="0" lang="zh-TW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成本（元）</a:t>
                      </a:r>
                      <a:endParaRPr kumimoji="0" lang="zh-TW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5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超級市場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1,000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800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5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咖啡店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800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1,000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5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漢堡店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600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1,000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6790" marR="96790" marT="44277" marB="4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951638" y="3554654"/>
            <a:ext cx="4032448" cy="470744"/>
          </a:xfrm>
          <a:prstGeom prst="rect">
            <a:avLst/>
          </a:prstGeom>
          <a:noFill/>
          <a:ln w="57150" cap="flat" cmpd="sng" algn="ctr">
            <a:solidFill>
              <a:srgbClr val="FF495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19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F27E5F4D-07E8-E849-9AC0-B53B3E1BE6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6A30F9-EA02-D14B-813B-B3FD47211FD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運用機會成本選工作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D0B604A-DD9E-C347-B74C-C3CE455E39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040486" cy="2448272"/>
          </a:xfrm>
        </p:spPr>
        <p:txBody>
          <a:bodyPr>
            <a:normAutofit/>
          </a:bodyPr>
          <a:lstStyle/>
          <a:p>
            <a:pPr marL="731838" indent="-731838"/>
            <a:r>
              <a:rPr kumimoji="1" lang="zh-TW" altLang="en-US" dirty="0"/>
              <a:t>答</a:t>
            </a:r>
            <a:r>
              <a:rPr kumimoji="1" lang="zh-TW" altLang="en-US" dirty="0" smtClean="0"/>
              <a:t>：</a:t>
            </a:r>
            <a:r>
              <a:rPr lang="zh-TW" altLang="en-US" dirty="0"/>
              <a:t>時間有限，應選擇機會</a:t>
            </a:r>
            <a:r>
              <a:rPr lang="zh-TW" altLang="en-US" dirty="0" smtClean="0"/>
              <a:t>成本最小</a:t>
            </a:r>
            <a:r>
              <a:rPr lang="zh-TW" altLang="en-US" dirty="0"/>
              <a:t>的超級市場</a:t>
            </a:r>
            <a:r>
              <a:rPr lang="zh-TW" altLang="en-US" dirty="0" smtClean="0"/>
              <a:t>打工</a:t>
            </a:r>
            <a:r>
              <a:rPr lang="zh-TW" altLang="en-US" dirty="0" smtClean="0">
                <a:solidFill>
                  <a:prstClr val="black"/>
                </a:solidFill>
              </a:rPr>
              <a:t>。</a:t>
            </a:r>
            <a:endParaRPr lang="zh-TW" altLang="en-US" dirty="0">
              <a:solidFill>
                <a:prstClr val="black"/>
              </a:solidFill>
            </a:endParaRPr>
          </a:p>
          <a:p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0354" y="2146341"/>
            <a:ext cx="2589434" cy="23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p.149</a:t>
            </a:r>
            <a:r>
              <a:rPr lang="zh-TW" altLang="en-US" dirty="0"/>
              <a:t>　壹、機會成本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機會成本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787774"/>
          </a:xfrm>
        </p:spPr>
        <p:txBody>
          <a:bodyPr/>
          <a:lstStyle/>
          <a:p>
            <a:pPr algn="just"/>
            <a:r>
              <a:rPr lang="zh-TW" altLang="en-US" dirty="0"/>
              <a:t>由機會成本的概念可知在相同的效用下，成本愈小就愈符合經濟效益。以最小的成本追求最大的利益，乃成為個人選擇、廠商生產，甚至政府決策的準則。</a:t>
            </a:r>
          </a:p>
        </p:txBody>
      </p:sp>
    </p:spTree>
    <p:extLst>
      <p:ext uri="{BB962C8B-B14F-4D97-AF65-F5344CB8AC3E}">
        <p14:creationId xmlns:p14="http://schemas.microsoft.com/office/powerpoint/2010/main" val="31029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D8CD406E-DA0B-6A4D-86BA-A7E2B79A85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p.150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1F68050-F09E-9B41-BE0B-3139D815523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第貳節  資源有限</a:t>
            </a:r>
            <a:endParaRPr kumimoji="1" lang="en-US" altLang="zh-TW" dirty="0"/>
          </a:p>
          <a:p>
            <a:endParaRPr kumimoji="1" lang="en-US" altLang="zh-TW" dirty="0"/>
          </a:p>
          <a:p>
            <a:endParaRPr kumimoji="1" lang="en-US" altLang="zh-TW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0727D1-3EF8-3F46-8FAA-8DF2DC3C46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zh-TW" altLang="en-US" dirty="0">
                <a:hlinkClick r:id="rId2" action="ppaction://hlinksldjump"/>
              </a:rPr>
              <a:t>一、個人如何進行資源分配？</a:t>
            </a:r>
            <a:endParaRPr kumimoji="1" lang="en-US" altLang="zh-TW" dirty="0"/>
          </a:p>
          <a:p>
            <a:r>
              <a:rPr lang="zh-TW" altLang="en-US" dirty="0">
                <a:hlinkClick r:id="rId3" action="ppaction://hlinksldjump"/>
              </a:rPr>
              <a:t>二、廠商如何進行資源分配？</a:t>
            </a:r>
            <a:endParaRPr lang="en-US" altLang="zh-TW" dirty="0"/>
          </a:p>
          <a:p>
            <a:r>
              <a:rPr lang="zh-TW" altLang="en-US" dirty="0">
                <a:hlinkClick r:id="rId4" action="ppaction://hlinksldjump"/>
              </a:rPr>
              <a:t>三、政府如何進行資源分配？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073" y="2007780"/>
            <a:ext cx="3281072" cy="195987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F69D004-38EE-E54F-9F88-5F62D6D558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259" y="2007780"/>
            <a:ext cx="3281072" cy="19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6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p.150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一、個人如何進行資源的分配？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162" cy="2787774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在少子化衝擊下</a:t>
            </a:r>
            <a:r>
              <a:rPr lang="zh-TW" altLang="en-US" dirty="0" smtClean="0"/>
              <a:t>，許多行業</a:t>
            </a:r>
            <a:r>
              <a:rPr lang="zh-TW" altLang="en-US" dirty="0"/>
              <a:t>也陷入絕境，因此畢業後會面臨</a:t>
            </a:r>
            <a:r>
              <a:rPr lang="zh-TW" altLang="en-US" dirty="0" smtClean="0"/>
              <a:t>可能</a:t>
            </a:r>
            <a:r>
              <a:rPr lang="zh-TW" altLang="en-US" dirty="0"/>
              <a:t>會</a:t>
            </a:r>
            <a:r>
              <a:rPr lang="zh-TW" altLang="en-US" dirty="0" smtClean="0"/>
              <a:t>面臨「</a:t>
            </a:r>
            <a:r>
              <a:rPr lang="zh-TW" altLang="en-US" dirty="0"/>
              <a:t>升學容易，就業困難」的情況，就算先</a:t>
            </a:r>
            <a:r>
              <a:rPr lang="zh-TW" altLang="en-US" dirty="0" smtClean="0"/>
              <a:t>上大學</a:t>
            </a:r>
            <a:r>
              <a:rPr lang="zh-TW" altLang="en-US" dirty="0"/>
              <a:t>就讀，但畢業後就</a:t>
            </a:r>
            <a:r>
              <a:rPr lang="zh-TW" altLang="en-US" dirty="0" smtClean="0"/>
              <a:t>比較容易就業</a:t>
            </a:r>
            <a:r>
              <a:rPr lang="zh-TW" altLang="en-US" dirty="0"/>
              <a:t>嗎？現在就</a:t>
            </a:r>
            <a:r>
              <a:rPr lang="zh-TW" altLang="en-US" dirty="0" smtClean="0"/>
              <a:t>先去</a:t>
            </a:r>
            <a:r>
              <a:rPr lang="zh-TW" altLang="en-US" dirty="0"/>
              <a:t>學習一技之長會比較實際嗎？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849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p.149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4752454" cy="2736303"/>
          </a:xfrm>
        </p:spPr>
        <p:txBody>
          <a:bodyPr>
            <a:noAutofit/>
          </a:bodyPr>
          <a:lstStyle/>
          <a:p>
            <a:pPr algn="just" hangingPunct="0"/>
            <a:r>
              <a:rPr lang="zh-TW" altLang="en-US" dirty="0" smtClean="0"/>
              <a:t>逢</a:t>
            </a:r>
            <a:r>
              <a:rPr lang="zh-TW" altLang="en-US" dirty="0"/>
              <a:t>甲夜市有間新開幕的店</a:t>
            </a:r>
            <a:r>
              <a:rPr lang="zh-TW" altLang="en-US" dirty="0" smtClean="0"/>
              <a:t>，正</a:t>
            </a:r>
            <a:r>
              <a:rPr lang="zh-TW" altLang="en-US" dirty="0"/>
              <a:t>舉辦「珍珠肉丸免費</a:t>
            </a:r>
            <a:r>
              <a:rPr lang="zh-TW" altLang="en-US" dirty="0" smtClean="0"/>
              <a:t>試吃</a:t>
            </a:r>
            <a:r>
              <a:rPr lang="zh-TW" altLang="en-US" dirty="0"/>
              <a:t>」活動，美美知道後</a:t>
            </a:r>
            <a:r>
              <a:rPr lang="zh-TW" altLang="en-US" dirty="0" smtClean="0"/>
              <a:t>立即</a:t>
            </a:r>
            <a:r>
              <a:rPr lang="zh-TW" altLang="en-US" dirty="0"/>
              <a:t>前往，現場大排長龍</a:t>
            </a:r>
            <a:r>
              <a:rPr lang="zh-TW" altLang="en-US" dirty="0" smtClean="0"/>
              <a:t>，美</a:t>
            </a:r>
            <a:r>
              <a:rPr lang="zh-TW" altLang="en-US" dirty="0"/>
              <a:t>美等了</a:t>
            </a:r>
            <a:r>
              <a:rPr lang="en-US" altLang="zh-TW" dirty="0"/>
              <a:t>2</a:t>
            </a:r>
            <a:r>
              <a:rPr lang="zh-TW" altLang="en-US" dirty="0"/>
              <a:t>個小時才吃到</a:t>
            </a:r>
            <a:r>
              <a:rPr lang="zh-TW" altLang="en-US" dirty="0" smtClean="0"/>
              <a:t>。請問</a:t>
            </a:r>
            <a:r>
              <a:rPr lang="zh-TW" altLang="en-US" dirty="0"/>
              <a:t>她有支出成本嗎</a:t>
            </a:r>
            <a:r>
              <a:rPr lang="zh-TW" altLang="en-US" dirty="0" smtClean="0"/>
              <a:t>？</a:t>
            </a:r>
            <a:endParaRPr lang="en-US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2080" y="1834488"/>
            <a:ext cx="3312294" cy="331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8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FC5CB0F-F801-F543-B370-7201A187B7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p.150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6A0532-352D-014F-9461-DF272165524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5256510" cy="2601319"/>
          </a:xfrm>
        </p:spPr>
        <p:txBody>
          <a:bodyPr>
            <a:normAutofit/>
          </a:bodyPr>
          <a:lstStyle/>
          <a:p>
            <a:pPr algn="just"/>
            <a:r>
              <a:rPr lang="zh-TW" altLang="en-US" smtClean="0"/>
              <a:t>美美等</a:t>
            </a:r>
            <a:r>
              <a:rPr lang="en-US" altLang="zh-TW" smtClean="0"/>
              <a:t>2</a:t>
            </a:r>
            <a:r>
              <a:rPr lang="zh-TW" altLang="en-US" smtClean="0"/>
              <a:t>個小時才吃到，這</a:t>
            </a:r>
            <a:r>
              <a:rPr lang="en-US" altLang="zh-TW" smtClean="0"/>
              <a:t>2</a:t>
            </a:r>
            <a:r>
              <a:rPr lang="zh-TW" altLang="en-US" smtClean="0"/>
              <a:t>個小時就是她的機會成本，因為她原本可以利用這段時間去做其他事。所以天下沒有白吃的午餐！</a:t>
            </a:r>
            <a:endParaRPr lang="zh-TW" altLang="en-US" dirty="0">
              <a:solidFill>
                <a:prstClr val="black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2080" y="1428727"/>
            <a:ext cx="3312294" cy="3312294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644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5566" r="556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文字版面配置區 5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79751" cy="647700"/>
          </a:xfrm>
        </p:spPr>
        <p:txBody>
          <a:bodyPr/>
          <a:lstStyle/>
          <a:p>
            <a:r>
              <a:rPr lang="zh-TW" altLang="zh-TW" sz="3200" dirty="0" smtClean="0">
                <a:hlinkClick r:id="rId2"/>
              </a:rPr>
              <a:t>破紀錄</a:t>
            </a:r>
            <a:r>
              <a:rPr lang="zh-TW" altLang="en-US" sz="3200" dirty="0" smtClean="0">
                <a:hlinkClick r:id="rId2"/>
              </a:rPr>
              <a:t>！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臺</a:t>
            </a:r>
            <a:r>
              <a:rPr lang="zh-TW" altLang="zh-TW" sz="3200" dirty="0" smtClean="0">
                <a:hlinkClick r:id="rId2"/>
              </a:rPr>
              <a:t>灣</a:t>
            </a:r>
            <a:r>
              <a:rPr lang="zh-TW" altLang="zh-TW" sz="3200" dirty="0">
                <a:hlinkClick r:id="rId2"/>
              </a:rPr>
              <a:t>一蘭排隊</a:t>
            </a:r>
            <a:r>
              <a:rPr lang="en-US" altLang="zh-TW" sz="3200" dirty="0">
                <a:hlinkClick r:id="rId2"/>
              </a:rPr>
              <a:t>250</a:t>
            </a:r>
            <a:r>
              <a:rPr lang="zh-TW" altLang="zh-TW" sz="3200" dirty="0">
                <a:hlinkClick r:id="rId2"/>
              </a:rPr>
              <a:t>小時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p.150</a:t>
            </a:r>
            <a:r>
              <a:rPr lang="zh-TW" altLang="en-US" dirty="0"/>
              <a:t>　貳、資源</a:t>
            </a:r>
            <a:r>
              <a:rPr lang="zh-TW" altLang="en-US" dirty="0" smtClean="0"/>
              <a:t>有限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108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p.151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二、廠商如何進行資源的分配？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104382" cy="2448272"/>
          </a:xfrm>
        </p:spPr>
        <p:txBody>
          <a:bodyPr/>
          <a:lstStyle/>
          <a:p>
            <a:pPr algn="just"/>
            <a:r>
              <a:rPr lang="zh-TW" altLang="en-US" dirty="0"/>
              <a:t>廠商也可以利用機會成本的概念，對一項新投資進行成本效益分析，再決定是否進行。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3759" y="2305533"/>
            <a:ext cx="4867478" cy="257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6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p.151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二、廠商如何進行資源的分配？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544542" cy="2448272"/>
          </a:xfrm>
        </p:spPr>
        <p:txBody>
          <a:bodyPr/>
          <a:lstStyle/>
          <a:p>
            <a:pPr algn="just"/>
            <a:r>
              <a:rPr lang="zh-TW" altLang="en-US" dirty="0" smtClean="0"/>
              <a:t>例如天下無敵</a:t>
            </a:r>
            <a:r>
              <a:rPr lang="zh-TW" altLang="en-US" dirty="0"/>
              <a:t>隊有意出售</a:t>
            </a:r>
            <a:r>
              <a:rPr lang="zh-TW" altLang="en-US" dirty="0" smtClean="0"/>
              <a:t>，公司是否收購，必須</a:t>
            </a:r>
            <a:r>
              <a:rPr lang="zh-TW" altLang="en-US" dirty="0"/>
              <a:t>考量</a:t>
            </a:r>
            <a:r>
              <a:rPr lang="zh-TW" altLang="en-US" dirty="0" smtClean="0"/>
              <a:t>以下重點：</a:t>
            </a:r>
            <a:endParaRPr lang="en-US" altLang="zh-TW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dirty="0"/>
              <a:t>製作預期收入和成本的</a:t>
            </a:r>
            <a:r>
              <a:rPr lang="zh-TW" altLang="en-US" dirty="0" smtClean="0"/>
              <a:t>時間表</a:t>
            </a:r>
            <a:endParaRPr lang="en-US" altLang="zh-TW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dirty="0"/>
              <a:t>衡量資金周轉與營利能力，避免陷入</a:t>
            </a:r>
            <a:r>
              <a:rPr lang="zh-TW" altLang="en-US" dirty="0" smtClean="0"/>
              <a:t>困境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584552"/>
            <a:ext cx="2232248" cy="312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1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p.151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二、廠商如何進行資源的分配？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787840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0" dirty="0" smtClean="0"/>
              <a:t>投資</a:t>
            </a:r>
            <a:r>
              <a:rPr lang="zh-TW" altLang="en-US" spc="0" dirty="0"/>
              <a:t>球隊能帶來許多效益，</a:t>
            </a:r>
            <a:r>
              <a:rPr lang="zh-TW" altLang="en-US" spc="0" dirty="0" smtClean="0"/>
              <a:t>如公司</a:t>
            </a:r>
            <a:r>
              <a:rPr lang="zh-TW" altLang="en-US" spc="0" dirty="0"/>
              <a:t>知名度提升，使廣告</a:t>
            </a:r>
            <a:r>
              <a:rPr lang="zh-TW" altLang="en-US" spc="0" dirty="0" smtClean="0"/>
              <a:t>費用大幅</a:t>
            </a:r>
            <a:r>
              <a:rPr lang="zh-TW" altLang="en-US" spc="0" dirty="0"/>
              <a:t>減少並帶動股票上漲；</a:t>
            </a:r>
            <a:r>
              <a:rPr lang="zh-TW" altLang="en-US" spc="0" dirty="0" smtClean="0"/>
              <a:t>但也</a:t>
            </a:r>
            <a:r>
              <a:rPr lang="zh-TW" altLang="en-US" spc="0" dirty="0"/>
              <a:t>需負擔成本</a:t>
            </a:r>
            <a:r>
              <a:rPr lang="zh-TW" altLang="en-US" spc="0" dirty="0">
                <a:latin typeface="標楷體" panose="03000509000000000000" pitchFamily="65" charset="-120"/>
                <a:ea typeface="標楷體" panose="03000509000000000000" pitchFamily="65" charset="-120"/>
              </a:rPr>
              <a:t>⋯⋯</a:t>
            </a:r>
            <a:endParaRPr lang="en-US" altLang="zh-TW" spc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729" y="2647748"/>
            <a:ext cx="3916942" cy="229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58" y="987574"/>
            <a:ext cx="2113831" cy="2448272"/>
          </a:xfrm>
          <a:prstGeom prst="rect">
            <a:avLst/>
          </a:prstGeom>
        </p:spPr>
      </p:pic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19A78BA-663A-E848-BAE0-A195189D83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p.151</a:t>
            </a:r>
            <a:r>
              <a:rPr lang="zh-TW" altLang="en-US" dirty="0"/>
              <a:t>　貳、資源有限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17937"/>
              </p:ext>
            </p:extLst>
          </p:nvPr>
        </p:nvGraphicFramePr>
        <p:xfrm>
          <a:off x="362284" y="1995686"/>
          <a:ext cx="8208912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342">
                  <a:extLst>
                    <a:ext uri="{9D8B030D-6E8A-4147-A177-3AD203B41FA5}">
                      <a16:colId xmlns:a16="http://schemas.microsoft.com/office/drawing/2014/main" val="787609126"/>
                    </a:ext>
                  </a:extLst>
                </a:gridCol>
                <a:gridCol w="2872090">
                  <a:extLst>
                    <a:ext uri="{9D8B030D-6E8A-4147-A177-3AD203B41FA5}">
                      <a16:colId xmlns:a16="http://schemas.microsoft.com/office/drawing/2014/main" val="195592199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63381739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95160800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 i="0" u="none" strike="noStrike" kern="1200" baseline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成本分析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FF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b="1" i="0" u="none" strike="noStrike" kern="1200" baseline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效益分析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00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02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成本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收購球團的費用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人力與設備支出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效益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公司知名度增加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門票與周邊商品收入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4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外部</a:t>
                      </a:r>
                    </a:p>
                    <a:p>
                      <a:pPr algn="ctr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成本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公司形象下降：如球員傳出喝花酒、耍大牌等負面消息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外部</a:t>
                      </a:r>
                    </a:p>
                    <a:p>
                      <a:pPr algn="ctr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效益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公司形象提升：如球隊打敗日本及韓國隊，獲得亞洲職棒比賽冠軍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07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22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910200"/>
          </a:xfrm>
        </p:spPr>
        <p:txBody>
          <a:bodyPr/>
          <a:lstStyle/>
          <a:p>
            <a:pPr algn="just" hangingPunct="0"/>
            <a:r>
              <a:rPr lang="zh-TW" altLang="en-US" dirty="0"/>
              <a:t>投資股票風險高，有「股神」美譽的巴菲特提出雪球理論，認為要有夠的雪量（錢）及夠長的坡道（時間），才可以形成雪球（賺大錢）。</a:t>
            </a:r>
          </a:p>
          <a:p>
            <a:pPr hangingPunct="0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雪球理論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p.151</a:t>
            </a:r>
            <a:r>
              <a:rPr lang="zh-TW" altLang="en-US" dirty="0"/>
              <a:t>　貳、資源有限</a:t>
            </a:r>
          </a:p>
        </p:txBody>
      </p:sp>
    </p:spTree>
    <p:extLst>
      <p:ext uri="{BB962C8B-B14F-4D97-AF65-F5344CB8AC3E}">
        <p14:creationId xmlns:p14="http://schemas.microsoft.com/office/powerpoint/2010/main" val="143904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三、政府如何進行資源的分配？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776790" cy="2376264"/>
          </a:xfrm>
        </p:spPr>
        <p:txBody>
          <a:bodyPr>
            <a:noAutofit/>
          </a:bodyPr>
          <a:lstStyle/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zh-TW" altLang="en-US" dirty="0" smtClean="0"/>
              <a:t>政府</a:t>
            </a:r>
            <a:r>
              <a:rPr lang="zh-TW" altLang="en-US" dirty="0"/>
              <a:t>形成</a:t>
            </a:r>
            <a:r>
              <a:rPr lang="zh-TW" altLang="en-US" dirty="0" smtClean="0"/>
              <a:t>決策的過程中，</a:t>
            </a:r>
            <a:r>
              <a:rPr lang="zh-TW" altLang="en-US" dirty="0"/>
              <a:t>常應用</a:t>
            </a:r>
            <a:r>
              <a:rPr lang="zh-TW" altLang="en-US" b="1" dirty="0">
                <a:solidFill>
                  <a:srgbClr val="FF495C"/>
                </a:solidFill>
              </a:rPr>
              <a:t>成本效益</a:t>
            </a:r>
            <a:r>
              <a:rPr lang="zh-TW" altLang="en-US" b="1" dirty="0" smtClean="0">
                <a:solidFill>
                  <a:srgbClr val="FF495C"/>
                </a:solidFill>
              </a:rPr>
              <a:t>分析</a:t>
            </a:r>
            <a:r>
              <a:rPr lang="zh-TW" altLang="en-US" dirty="0"/>
              <a:t>（</a:t>
            </a:r>
            <a:r>
              <a:rPr lang="en-US" altLang="zh-TW" dirty="0" smtClean="0"/>
              <a:t>Cost</a:t>
            </a:r>
            <a:r>
              <a:rPr lang="zh-TW" altLang="en-US" dirty="0" smtClean="0"/>
              <a:t> </a:t>
            </a:r>
            <a:r>
              <a:rPr lang="en-US" altLang="zh-TW" dirty="0" smtClean="0"/>
              <a:t>Benefit </a:t>
            </a:r>
            <a:r>
              <a:rPr lang="en-US" altLang="zh-TW" dirty="0" err="1" smtClean="0"/>
              <a:t>Analysis,CBA</a:t>
            </a:r>
            <a:r>
              <a:rPr lang="zh-TW" altLang="en-US" dirty="0"/>
              <a:t>）</a:t>
            </a:r>
            <a:r>
              <a:rPr lang="zh-TW" altLang="en-US" dirty="0" smtClean="0"/>
              <a:t>來</a:t>
            </a:r>
            <a:r>
              <a:rPr lang="zh-TW" altLang="en-US" dirty="0"/>
              <a:t>做為衡量指標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1071563" indent="-531813" algn="just">
              <a:buFont typeface="+mj-lt"/>
              <a:buAutoNum type="arabicPeriod"/>
            </a:pPr>
            <a:r>
              <a:rPr lang="zh-TW" altLang="en-US" dirty="0" smtClean="0"/>
              <a:t>全部</a:t>
            </a:r>
            <a:r>
              <a:rPr lang="zh-TW" altLang="en-US" dirty="0"/>
              <a:t>的機會成本</a:t>
            </a:r>
            <a:endParaRPr lang="en-US" altLang="zh-TW" dirty="0"/>
          </a:p>
          <a:p>
            <a:pPr marL="1071563" indent="-531813" algn="just">
              <a:buFont typeface="+mj-lt"/>
              <a:buAutoNum type="arabicPeriod"/>
            </a:pPr>
            <a:r>
              <a:rPr lang="zh-TW" altLang="en-US" dirty="0"/>
              <a:t>預計可得的</a:t>
            </a:r>
            <a:r>
              <a:rPr lang="zh-TW" altLang="en-US" dirty="0" smtClean="0"/>
              <a:t>效益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604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三、政府如何進行資源的分配？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algn="just" hangingPunct="0"/>
            <a:r>
              <a:rPr lang="zh-TW" altLang="en-US" dirty="0"/>
              <a:t>政府在進行成本效益分析時，機會成本的計算，除了外顯成本、隱含成本之外，也要考量外部成本及外部效益。</a:t>
            </a:r>
          </a:p>
          <a:p>
            <a:pPr hangingPunct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9098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4005" r="400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79751" cy="647700"/>
          </a:xfrm>
        </p:spPr>
        <p:txBody>
          <a:bodyPr/>
          <a:lstStyle/>
          <a:p>
            <a:r>
              <a:rPr lang="zh-TW" altLang="zh-TW" sz="3200" dirty="0" smtClean="0">
                <a:hlinkClick r:id="rId2"/>
              </a:rPr>
              <a:t>「</a:t>
            </a:r>
            <a:r>
              <a:rPr lang="zh-TW" altLang="en-US" sz="3200" dirty="0" smtClean="0">
                <a:hlinkClick r:id="rId2"/>
              </a:rPr>
              <a:t>臺</a:t>
            </a:r>
            <a:r>
              <a:rPr lang="zh-TW" altLang="zh-TW" sz="3200" dirty="0" smtClean="0">
                <a:hlinkClick r:id="rId2"/>
              </a:rPr>
              <a:t>中山</a:t>
            </a:r>
            <a:r>
              <a:rPr lang="zh-TW" altLang="zh-TW" sz="3200" dirty="0">
                <a:hlinkClick r:id="rId2"/>
              </a:rPr>
              <a:t>手線」</a:t>
            </a:r>
            <a:r>
              <a:rPr lang="zh-TW" altLang="zh-TW" sz="3200" dirty="0" smtClean="0">
                <a:hlinkClick r:id="rId2"/>
              </a:rPr>
              <a:t>經費還需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近千億</a:t>
            </a:r>
            <a:r>
              <a:rPr lang="zh-TW" altLang="zh-TW" sz="3200" dirty="0">
                <a:hlinkClick r:id="rId2"/>
              </a:rPr>
              <a:t>　新市府恐先喊卡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 dirty="0"/>
              <a:t>　貳、資源</a:t>
            </a:r>
            <a:r>
              <a:rPr lang="zh-TW" altLang="en-US" dirty="0" smtClean="0"/>
              <a:t>有限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8446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8000" y="1241148"/>
            <a:ext cx="4176464" cy="647774"/>
          </a:xfrm>
        </p:spPr>
        <p:txBody>
          <a:bodyPr/>
          <a:lstStyle/>
          <a:p>
            <a:pPr lvl="0"/>
            <a:r>
              <a:rPr lang="zh-TW" altLang="en-US" sz="2400" dirty="0">
                <a:solidFill>
                  <a:srgbClr val="C00000"/>
                </a:solidFill>
              </a:rPr>
              <a:t>改變你的人生，從選擇開始 ！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 dirty="0"/>
              <a:t>　貳、資源</a:t>
            </a:r>
            <a:r>
              <a:rPr lang="zh-TW" altLang="en-US" dirty="0" smtClean="0"/>
              <a:t>有限</a:t>
            </a:r>
            <a:endParaRPr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中華職棒／辜仲諒實現棒球夢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！中信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買兄弟關鍵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(02:43)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TVBS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65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C3C315C4-DC0A-C14B-BFD3-FE711878D1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9" r="5499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9D0B1F-1D5B-3A4B-8F9E-A1AD3C40DB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687863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天空步道夯 熱潮過成</a:t>
            </a:r>
            <a:r>
              <a:rPr lang="en-US" altLang="zh-TW" dirty="0">
                <a:hlinkClick r:id="rId3"/>
              </a:rPr>
              <a:t>“</a:t>
            </a:r>
            <a:r>
              <a:rPr lang="zh-TW" altLang="en-US" dirty="0">
                <a:hlinkClick r:id="rId3"/>
              </a:rPr>
              <a:t>蚊子橋</a:t>
            </a:r>
            <a:r>
              <a:rPr lang="en-US" altLang="zh-TW" dirty="0" smtClean="0">
                <a:hlinkClick r:id="rId3"/>
              </a:rPr>
              <a:t>”</a:t>
            </a:r>
            <a:endParaRPr lang="en-US" altLang="zh-TW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0175DED-2C67-9143-A2E0-6934CCA2EE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 dirty="0"/>
              <a:t>　貳、資源有限</a:t>
            </a:r>
          </a:p>
        </p:txBody>
      </p:sp>
    </p:spTree>
    <p:extLst>
      <p:ext uri="{BB962C8B-B14F-4D97-AF65-F5344CB8AC3E}">
        <p14:creationId xmlns:p14="http://schemas.microsoft.com/office/powerpoint/2010/main" val="209591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想想看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776790" cy="2592288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天空步道有何特色？各地區的特色是否有所不同？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每個地區都適合建設天空步道嗎？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天空步道會帶來哪些正面效益、負面效益？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3766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 dirty="0"/>
              <a:t>　貳、資源有限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全</a:t>
            </a:r>
            <a:r>
              <a:rPr lang="zh-TW" altLang="en-US" dirty="0">
                <a:solidFill>
                  <a:srgbClr val="256EFF"/>
                </a:solidFill>
              </a:rPr>
              <a:t>臺</a:t>
            </a:r>
            <a:r>
              <a:rPr lang="zh-TW" altLang="en-US" dirty="0" smtClean="0">
                <a:solidFill>
                  <a:srgbClr val="256EFF"/>
                </a:solidFill>
              </a:rPr>
              <a:t>正</a:t>
            </a:r>
            <a:r>
              <a:rPr lang="zh-TW" altLang="en-US" dirty="0">
                <a:solidFill>
                  <a:srgbClr val="256EFF"/>
                </a:solidFill>
              </a:rPr>
              <a:t>夯的「天空步道」，你走過幾座？</a:t>
            </a:r>
            <a:endParaRPr kumimoji="1" lang="zh-TW" altLang="en-US" dirty="0">
              <a:solidFill>
                <a:srgbClr val="256EFF"/>
              </a:solidFill>
            </a:endParaRP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392414" cy="2448272"/>
          </a:xfrm>
        </p:spPr>
        <p:txBody>
          <a:bodyPr>
            <a:normAutofit lnSpcReduction="10000"/>
          </a:bodyPr>
          <a:lstStyle/>
          <a:p>
            <a:pPr algn="just" hangingPunct="0"/>
            <a:r>
              <a:rPr lang="zh-TW" altLang="en-US" dirty="0" smtClean="0"/>
              <a:t>全臺現今有</a:t>
            </a:r>
            <a:r>
              <a:rPr lang="en-US" altLang="zh-TW" dirty="0" smtClean="0"/>
              <a:t>11</a:t>
            </a:r>
            <a:r>
              <a:rPr lang="zh-TW" altLang="en-US" dirty="0" smtClean="0"/>
              <a:t>座天空步道，遍及北中南，每逢假日觀光人潮更是絡繹不絕，讓我們來看看臺灣目前有哪幾座天空步道是你曾去過的呢？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60024"/>
            <a:ext cx="2860037" cy="190618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87027" y="4348744"/>
            <a:ext cx="2781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豐濱天空步道 海景在腳下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30" y="4398127"/>
            <a:ext cx="28803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6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910200"/>
          </a:xfrm>
        </p:spPr>
        <p:txBody>
          <a:bodyPr/>
          <a:lstStyle/>
          <a:p>
            <a:pPr algn="just"/>
            <a:r>
              <a:rPr lang="zh-TW" altLang="en-US" dirty="0"/>
              <a:t>水的用途廣泛，是動植物生活的必需品，但水的價格卻很便宜；反之，鑽石的用途有限，對人類的生活影響不大，但鑽石的價格卻極高。請問二者為什麼會有如此的差異？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水與鑽石的矛盾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/>
              <a:t>　貳、資源有限</a:t>
            </a:r>
          </a:p>
        </p:txBody>
      </p:sp>
    </p:spTree>
    <p:extLst>
      <p:ext uri="{BB962C8B-B14F-4D97-AF65-F5344CB8AC3E}">
        <p14:creationId xmlns:p14="http://schemas.microsoft.com/office/powerpoint/2010/main" val="144081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910200"/>
          </a:xfrm>
        </p:spPr>
        <p:txBody>
          <a:bodyPr/>
          <a:lstStyle/>
          <a:p>
            <a:pPr algn="just" hangingPunct="0"/>
            <a:r>
              <a:rPr lang="zh-TW" altLang="en-US" b="1" dirty="0">
                <a:solidFill>
                  <a:srgbClr val="FF495C"/>
                </a:solidFill>
              </a:rPr>
              <a:t>參考答案：水資源分配極廣，幾乎處處可見；反之，鑽石資源分配不均，僅少數地區可挖到。因為鑽石的稀少性，因此顯得更加珍貴。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水與鑽石的矛盾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p.152</a:t>
            </a:r>
            <a:r>
              <a:rPr lang="zh-TW" altLang="en-US"/>
              <a:t>　貳、資源有限</a:t>
            </a:r>
          </a:p>
        </p:txBody>
      </p:sp>
    </p:spTree>
    <p:extLst>
      <p:ext uri="{BB962C8B-B14F-4D97-AF65-F5344CB8AC3E}">
        <p14:creationId xmlns:p14="http://schemas.microsoft.com/office/powerpoint/2010/main" val="337193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704856" cy="324036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君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君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在星期天有三個工讀機會，去加油站打工可賺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元，去牛排館打工可賺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1,800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元，去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餐廳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可賺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1600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元，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請問若君君選擇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去加油站打工，他的機會成本是？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3,800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en-US" altLang="zh-CN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1,600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1,800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310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48E0220C-362D-2640-AA05-203DC5C73D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8" y="1296211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45715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3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8DF11BC-8539-6B48-9C4A-2F90C6FE4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8" y="1296211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3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3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81909AB1-FC8F-C847-91A9-4F4AC226C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8" y="1296211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45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>
            <a:extLst>
              <a:ext uri="{FF2B5EF4-FFF2-40B4-BE49-F238E27FC236}">
                <a16:creationId xmlns:a16="http://schemas.microsoft.com/office/drawing/2014/main" id="{C79B49BF-1109-874A-99CB-E1B16F6EAD7D}"/>
              </a:ext>
            </a:extLst>
          </p:cNvPr>
          <p:cNvSpPr/>
          <p:nvPr/>
        </p:nvSpPr>
        <p:spPr>
          <a:xfrm>
            <a:off x="7576556" y="648139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9778F53F-973F-8941-A300-D9C5B131C759}"/>
              </a:ext>
            </a:extLst>
          </p:cNvPr>
          <p:cNvGrpSpPr/>
          <p:nvPr/>
        </p:nvGrpSpPr>
        <p:grpSpPr>
          <a:xfrm>
            <a:off x="251520" y="1224203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1C89480C-A04F-0645-91EC-59FC4261D73B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B629EC6-9A2D-D146-8716-ACE2A36D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7" y="1145922"/>
              <a:ext cx="640530" cy="620356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187624" y="1296211"/>
            <a:ext cx="446449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2825DB03-3BF6-694D-9FF3-45F28E6F0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796136" y="1321794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5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>
            <a:extLst>
              <a:ext uri="{FF2B5EF4-FFF2-40B4-BE49-F238E27FC236}">
                <a16:creationId xmlns:a16="http://schemas.microsoft.com/office/drawing/2014/main" id="{53C2D8B8-8B46-E348-9432-9E216596267A}"/>
              </a:ext>
            </a:extLst>
          </p:cNvPr>
          <p:cNvSpPr/>
          <p:nvPr/>
        </p:nvSpPr>
        <p:spPr>
          <a:xfrm>
            <a:off x="1259632" y="627534"/>
            <a:ext cx="7632848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巴菲特提出雪球理論，認為投資股票要有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夠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雪量及夠長的坡道，才可以形成雪球。請問夠長的坡道指的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）金錢（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）時間（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）土地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135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巴菲特提出雪球理論，認為投資股票要有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夠多的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雪量及夠長的坡道，才可以形成雪球。請問夠長的坡道指的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是？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）金錢（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）時間（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）土地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1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8045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巴菲特提出雪球理論，認為投資股票要有夠多的雪量及夠長的坡道，才可以形成雪球。請問夠長的坡道指的是？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）金錢（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）時間（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）土地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19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EB72FCFC-908D-8E40-AC81-108AEBC305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30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巴菲特提出雪球理論，認為投資股票要有夠多的雪量及夠長的坡道，才可以形成雪球。請問夠長的坡道指的是？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）金錢（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）時間（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）土地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>
            <a:extLst>
              <a:ext uri="{FF2B5EF4-FFF2-40B4-BE49-F238E27FC236}">
                <a16:creationId xmlns:a16="http://schemas.microsoft.com/office/drawing/2014/main" id="{B9138203-D1FC-EB4E-BC22-D10FB2945616}"/>
              </a:ext>
            </a:extLst>
          </p:cNvPr>
          <p:cNvSpPr/>
          <p:nvPr/>
        </p:nvSpPr>
        <p:spPr>
          <a:xfrm>
            <a:off x="1259632" y="3651907"/>
            <a:ext cx="446449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2825DB03-3BF6-694D-9FF3-45F28E6F0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677490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80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巴菲特提出雪球理論，認為投資股票要有夠多的雪量及夠長的坡道，才可以形成雪球。請問夠長的坡道指的是？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）金錢（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）時間（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）土地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20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A5309DA5-FD66-364B-9776-EFAFB45DE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01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藍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海公司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有意買下職業棒球兄弟隊，那麼藍海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公司必須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依據何者來做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決定？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）機會成本（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）外部成本（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）隱含成本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6037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3" name="圓角矩形圖說文字 22">
            <a:extLst>
              <a:ext uri="{FF2B5EF4-FFF2-40B4-BE49-F238E27FC236}">
                <a16:creationId xmlns:a16="http://schemas.microsoft.com/office/drawing/2014/main" id="{81AEB82A-11D6-0141-988C-4CE48C33BDCA}"/>
              </a:ext>
            </a:extLst>
          </p:cNvPr>
          <p:cNvSpPr/>
          <p:nvPr/>
        </p:nvSpPr>
        <p:spPr>
          <a:xfrm>
            <a:off x="1259632" y="3723878"/>
            <a:ext cx="518457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EA5E7F8B-97D6-DC42-86A5-9C76E85E856F}"/>
              </a:ext>
            </a:extLst>
          </p:cNvPr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藍海公司有意買下職業棒球兄弟隊，那麼藍海公司必須依據何者來做決定？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）機會成本（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）外部成本（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）隱含成本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629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D91EFAA9-8E49-7248-9E9A-3B7749A43E5D}"/>
              </a:ext>
            </a:extLst>
          </p:cNvPr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藍海公司有意買下職業棒球兄弟隊，那麼藍海公司必須依據何者來做決定？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）機會成本（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）外部成本（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）隱含成本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圓角矩形圖說文字 19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1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5309DA5-FD66-364B-9776-EFAFB45DE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21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1C988B0C-BDB7-1C4A-B5A5-6602AAB02B26}"/>
              </a:ext>
            </a:extLst>
          </p:cNvPr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藍海公司有意買下職業棒球兄弟隊，那麼藍海公司必須依據何者來做決定？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）機會成本（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）外部成本（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）隱含成本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圓角矩形圖說文字 19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1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5309DA5-FD66-364B-9776-EFAFB45DE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28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3E462CC4-6384-DD4D-8677-8CE329411ABB}"/>
              </a:ext>
            </a:extLst>
          </p:cNvPr>
          <p:cNvSpPr/>
          <p:nvPr/>
        </p:nvSpPr>
        <p:spPr>
          <a:xfrm>
            <a:off x="1259632" y="627534"/>
            <a:ext cx="7704981" cy="2160240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藍海公司有意買下職業棒球兄弟隊，那麼藍海公司必須依據何者來做決定？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）機會成本（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）人力成本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）外部成本（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）隱含成本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圓角矩形圖說文字 19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21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5309DA5-FD66-364B-9776-EFAFB45DE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90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13990</TotalTime>
  <Words>2445</Words>
  <Application>Microsoft Office PowerPoint</Application>
  <PresentationFormat>如螢幕大小 (16:9)</PresentationFormat>
  <Paragraphs>233</Paragraphs>
  <Slides>55</Slides>
  <Notes>23</Notes>
  <HiddenSlides>11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55</vt:i4>
      </vt:variant>
    </vt:vector>
  </HeadingPairs>
  <TitlesOfParts>
    <vt:vector size="64" baseType="lpstr">
      <vt:lpstr>宋体</vt:lpstr>
      <vt:lpstr>華康粗圓體</vt:lpstr>
      <vt:lpstr>微軟正黑體</vt:lpstr>
      <vt:lpstr>新細明體</vt:lpstr>
      <vt:lpstr>標楷體</vt:lpstr>
      <vt:lpstr>Arial</vt:lpstr>
      <vt:lpstr>Calibri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L28[祖昀]</cp:lastModifiedBy>
  <cp:revision>221</cp:revision>
  <cp:lastPrinted>2019-07-04T02:47:24Z</cp:lastPrinted>
  <dcterms:created xsi:type="dcterms:W3CDTF">2018-08-21T13:23:20Z</dcterms:created>
  <dcterms:modified xsi:type="dcterms:W3CDTF">2020-05-22T11:57:54Z</dcterms:modified>
</cp:coreProperties>
</file>