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05" r:id="rId2"/>
    <p:sldMasterId id="2147483726" r:id="rId3"/>
  </p:sldMasterIdLst>
  <p:notesMasterIdLst>
    <p:notesMasterId r:id="rId42"/>
  </p:notesMasterIdLst>
  <p:sldIdLst>
    <p:sldId id="476" r:id="rId4"/>
    <p:sldId id="477" r:id="rId5"/>
    <p:sldId id="565" r:id="rId6"/>
    <p:sldId id="561" r:id="rId7"/>
    <p:sldId id="562" r:id="rId8"/>
    <p:sldId id="563" r:id="rId9"/>
    <p:sldId id="357" r:id="rId10"/>
    <p:sldId id="359" r:id="rId11"/>
    <p:sldId id="360" r:id="rId12"/>
    <p:sldId id="361" r:id="rId13"/>
    <p:sldId id="362" r:id="rId14"/>
    <p:sldId id="363" r:id="rId15"/>
    <p:sldId id="364" r:id="rId16"/>
    <p:sldId id="555" r:id="rId17"/>
    <p:sldId id="365" r:id="rId18"/>
    <p:sldId id="366" r:id="rId19"/>
    <p:sldId id="567" r:id="rId20"/>
    <p:sldId id="571" r:id="rId21"/>
    <p:sldId id="367" r:id="rId22"/>
    <p:sldId id="570" r:id="rId23"/>
    <p:sldId id="568" r:id="rId24"/>
    <p:sldId id="368" r:id="rId25"/>
    <p:sldId id="557" r:id="rId26"/>
    <p:sldId id="558" r:id="rId27"/>
    <p:sldId id="566" r:id="rId28"/>
    <p:sldId id="370" r:id="rId29"/>
    <p:sldId id="371" r:id="rId30"/>
    <p:sldId id="564" r:id="rId31"/>
    <p:sldId id="405" r:id="rId32"/>
    <p:sldId id="535" r:id="rId33"/>
    <p:sldId id="534" r:id="rId34"/>
    <p:sldId id="536" r:id="rId35"/>
    <p:sldId id="537" r:id="rId36"/>
    <p:sldId id="538" r:id="rId37"/>
    <p:sldId id="539" r:id="rId38"/>
    <p:sldId id="540" r:id="rId39"/>
    <p:sldId id="542" r:id="rId40"/>
    <p:sldId id="541" r:id="rId41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65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459">
          <p15:clr>
            <a:srgbClr val="A4A3A4"/>
          </p15:clr>
        </p15:guide>
        <p15:guide id="4" orient="horz" pos="985">
          <p15:clr>
            <a:srgbClr val="A4A3A4"/>
          </p15:clr>
        </p15:guide>
        <p15:guide id="5" orient="horz" pos="2935">
          <p15:clr>
            <a:srgbClr val="A4A3A4"/>
          </p15:clr>
        </p15:guide>
        <p15:guide id="6" orient="horz" pos="1484">
          <p15:clr>
            <a:srgbClr val="A4A3A4"/>
          </p15:clr>
        </p15:guide>
        <p15:guide id="7" orient="horz" pos="1393">
          <p15:clr>
            <a:srgbClr val="A4A3A4"/>
          </p15:clr>
        </p15:guide>
        <p15:guide id="8" orient="horz" pos="15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6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53"/>
    <p:restoredTop sz="88048" autoAdjust="0"/>
  </p:normalViewPr>
  <p:slideViewPr>
    <p:cSldViewPr>
      <p:cViewPr varScale="1">
        <p:scale>
          <a:sx n="119" d="100"/>
          <a:sy n="119" d="100"/>
        </p:scale>
        <p:origin x="558" y="96"/>
      </p:cViewPr>
      <p:guideLst>
        <p:guide orient="horz" pos="1665"/>
        <p:guide pos="2880"/>
        <p:guide orient="horz" pos="1459"/>
        <p:guide orient="horz" pos="985"/>
        <p:guide orient="horz" pos="2935"/>
        <p:guide orient="horz" pos="1484"/>
        <p:guide orient="horz" pos="1393"/>
        <p:guide orient="horz" pos="152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21D3C2-348D-42CB-BCDC-76420909D347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FBD599-323C-424D-B897-40C030D62E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6886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9582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7212B-4FF4-42C0-80DD-86B8A388DC3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2745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3017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3646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0671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8431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7004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1335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endParaRPr lang="zh-TW" altLang="en-US" sz="1200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44453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63072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21636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7212B-4FF4-42C0-80DD-86B8A388DC3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3148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91870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7212B-4FF4-42C0-80DD-86B8A388DC3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25681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41831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48737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98124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7212B-4FF4-42C0-80DD-86B8A388DC3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73954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25000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41659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BD599-323C-424D-B897-40C030D62ED3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1542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6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6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29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9.pn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8.png"/><Relationship Id="rId5" Type="http://schemas.openxmlformats.org/officeDocument/2006/relationships/image" Target="../media/image5.png"/><Relationship Id="rId4" Type="http://schemas.microsoft.com/office/2007/relationships/hdphoto" Target="../media/hdphoto3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8.png"/><Relationship Id="rId5" Type="http://schemas.openxmlformats.org/officeDocument/2006/relationships/image" Target="../media/image5.png"/><Relationship Id="rId4" Type="http://schemas.microsoft.com/office/2007/relationships/hdphoto" Target="../media/hdphoto3.wdp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.xml"/><Relationship Id="rId4" Type="http://schemas.microsoft.com/office/2007/relationships/hdphoto" Target="../media/hdphoto3.wdp"/></Relationships>
</file>

<file path=ppt/slideLayouts/_rels/slideLayout5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2.png"/></Relationships>
</file>

<file path=ppt/slideLayouts/_rels/slideLayout6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2020/5/22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2020/5/22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639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8866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90" y="4299942"/>
            <a:ext cx="373181" cy="648072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4119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" name="群組 39">
            <a:extLst>
              <a:ext uri="{FF2B5EF4-FFF2-40B4-BE49-F238E27FC236}">
                <a16:creationId xmlns:a16="http://schemas.microsoft.com/office/drawing/2014/main" id="{518EBE56-6AE1-DF4F-B440-5D224EE7AB8D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41" name="橢圓 40">
              <a:extLst>
                <a:ext uri="{FF2B5EF4-FFF2-40B4-BE49-F238E27FC236}">
                  <a16:creationId xmlns:a16="http://schemas.microsoft.com/office/drawing/2014/main" id="{FD20C4CA-1D72-424F-8A56-69853CB277F6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53" name="圖片 52">
              <a:extLst>
                <a:ext uri="{FF2B5EF4-FFF2-40B4-BE49-F238E27FC236}">
                  <a16:creationId xmlns:a16="http://schemas.microsoft.com/office/drawing/2014/main" id="{90CDA188-0137-C24B-8ACC-C08F363BA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3756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電影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0CD59350-2CEE-7C4A-85C4-A4B24A830B73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40" name="橢圓 39">
              <a:extLst>
                <a:ext uri="{FF2B5EF4-FFF2-40B4-BE49-F238E27FC236}">
                  <a16:creationId xmlns:a16="http://schemas.microsoft.com/office/drawing/2014/main" id="{62A96EA6-483B-8E4E-AFA3-8EA32AC36B32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56C6A79F-AAF3-EA4C-94D6-DD8F26541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1782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7F5B7BA4-DFD3-CE48-81D8-95481D207485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4A01BF27-4A97-974B-B309-29944B519EDD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7EB204C0-58F5-2042-A7E4-B6FCF776E1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3567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5E94C29A-A60D-AF4D-B42B-31CD3882ED16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A6881423-AE62-1F43-90EB-110E08E0EBFB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8B522244-FCB6-3349-861F-4EA1CE3AF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520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63C3B092-5A1D-BF40-AE89-5682BC222AC3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26279B5B-57B0-7743-BF3F-16E0EC3F2C31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21709383-E519-FE46-816B-388CB05A8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130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D8693004-7FDE-A24C-9809-0AA98ADD2D97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54BDFA91-DBA2-C84A-B52F-AD143F491C8D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605AAFB7-E795-994D-B501-9555BAA22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036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5" name="群組 2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26" name="橢圓 2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270" y="411510"/>
              <a:ext cx="361986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7782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909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330502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34" name="圖片 33">
            <a:extLst>
              <a:ext uri="{FF2B5EF4-FFF2-40B4-BE49-F238E27FC236}">
                <a16:creationId xmlns:a16="http://schemas.microsoft.com/office/drawing/2014/main" id="{75F8B86C-8DF9-E34F-8503-5CD434DE36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92166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8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CF7361F0-4E60-AE4E-8AAB-553933D2073F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4" name="橢圓 33">
              <a:extLst>
                <a:ext uri="{FF2B5EF4-FFF2-40B4-BE49-F238E27FC236}">
                  <a16:creationId xmlns:a16="http://schemas.microsoft.com/office/drawing/2014/main" id="{4B40D24D-F1FE-1543-954E-2034194F2DA9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975BBA5A-A395-1A4E-B0AF-BD9824657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  <p:grpSp>
        <p:nvGrpSpPr>
          <p:cNvPr id="42" name="群組 41">
            <a:extLst>
              <a:ext uri="{FF2B5EF4-FFF2-40B4-BE49-F238E27FC236}">
                <a16:creationId xmlns:a16="http://schemas.microsoft.com/office/drawing/2014/main" id="{84FC2C6F-D789-1C4E-B750-69D301B5E4FE}"/>
              </a:ext>
            </a:extLst>
          </p:cNvPr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43" name="橢圓 42">
              <a:extLst>
                <a:ext uri="{FF2B5EF4-FFF2-40B4-BE49-F238E27FC236}">
                  <a16:creationId xmlns:a16="http://schemas.microsoft.com/office/drawing/2014/main" id="{48A536DE-5F77-5644-83A9-E21C03D897A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4" name="圖片 43">
              <a:extLst>
                <a:ext uri="{FF2B5EF4-FFF2-40B4-BE49-F238E27FC236}">
                  <a16:creationId xmlns:a16="http://schemas.microsoft.com/office/drawing/2014/main" id="{BAA0A468-0CB5-5F4A-8A50-D8D4E1F774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94381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592B4675-3AA5-8645-8F5A-4177DE597FA1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4" name="橢圓 33">
              <a:extLst>
                <a:ext uri="{FF2B5EF4-FFF2-40B4-BE49-F238E27FC236}">
                  <a16:creationId xmlns:a16="http://schemas.microsoft.com/office/drawing/2014/main" id="{34B417E1-BC53-454D-BA10-F4AA43DEBD88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6F939DC9-CA57-8241-B3BA-7DDDCED71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  <p:grpSp>
        <p:nvGrpSpPr>
          <p:cNvPr id="42" name="群組 41">
            <a:extLst>
              <a:ext uri="{FF2B5EF4-FFF2-40B4-BE49-F238E27FC236}">
                <a16:creationId xmlns:a16="http://schemas.microsoft.com/office/drawing/2014/main" id="{F434953D-28AA-B245-A1C1-8C449E941116}"/>
              </a:ext>
            </a:extLst>
          </p:cNvPr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43" name="橢圓 42">
              <a:extLst>
                <a:ext uri="{FF2B5EF4-FFF2-40B4-BE49-F238E27FC236}">
                  <a16:creationId xmlns:a16="http://schemas.microsoft.com/office/drawing/2014/main" id="{3996B51B-9288-EA41-967E-3A7046CC2C8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4" name="圖片 43">
              <a:extLst>
                <a:ext uri="{FF2B5EF4-FFF2-40B4-BE49-F238E27FC236}">
                  <a16:creationId xmlns:a16="http://schemas.microsoft.com/office/drawing/2014/main" id="{0C5C92A8-DD26-3941-BE94-758E654F3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  <p:pic>
        <p:nvPicPr>
          <p:cNvPr id="36" name="Picture 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463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526BEDA8-CB74-1949-81A7-87183A21F753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42" name="橢圓 41">
              <a:extLst>
                <a:ext uri="{FF2B5EF4-FFF2-40B4-BE49-F238E27FC236}">
                  <a16:creationId xmlns:a16="http://schemas.microsoft.com/office/drawing/2014/main" id="{E49FDB24-9959-7246-ABE7-5B660B96C4A2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3" name="圖片 42">
              <a:extLst>
                <a:ext uri="{FF2B5EF4-FFF2-40B4-BE49-F238E27FC236}">
                  <a16:creationId xmlns:a16="http://schemas.microsoft.com/office/drawing/2014/main" id="{91C83D06-834B-8F43-8CF8-F4677AC2F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  <p:grpSp>
        <p:nvGrpSpPr>
          <p:cNvPr id="69" name="群組 68">
            <a:extLst>
              <a:ext uri="{FF2B5EF4-FFF2-40B4-BE49-F238E27FC236}">
                <a16:creationId xmlns:a16="http://schemas.microsoft.com/office/drawing/2014/main" id="{0A6FB9A7-F23D-A741-BCD0-206A9EB7314B}"/>
              </a:ext>
            </a:extLst>
          </p:cNvPr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70" name="橢圓 69">
              <a:extLst>
                <a:ext uri="{FF2B5EF4-FFF2-40B4-BE49-F238E27FC236}">
                  <a16:creationId xmlns:a16="http://schemas.microsoft.com/office/drawing/2014/main" id="{44A23DBE-DB16-9640-AECA-5784EF501C4E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71" name="圖片 70">
              <a:extLst>
                <a:ext uri="{FF2B5EF4-FFF2-40B4-BE49-F238E27FC236}">
                  <a16:creationId xmlns:a16="http://schemas.microsoft.com/office/drawing/2014/main" id="{2AAC3637-F532-7041-9E26-82722DDBE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7789946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</a:t>
            </a:r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26466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5ADB78A0-A45D-A345-9644-46EA2A9AD74E}"/>
              </a:ext>
            </a:extLst>
          </p:cNvPr>
          <p:cNvGrpSpPr/>
          <p:nvPr userDrawn="1"/>
        </p:nvGrpSpPr>
        <p:grpSpPr>
          <a:xfrm>
            <a:off x="6652765" y="420802"/>
            <a:ext cx="655465" cy="647998"/>
            <a:chOff x="748109" y="1131590"/>
            <a:chExt cx="655465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1AF0E80C-A2F6-F64D-90AA-73FD26DE40B2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88A5EA4C-7B6C-D143-A1F1-7A274527B4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109" y="1138691"/>
              <a:ext cx="647997" cy="627587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532567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26187E8E-763F-7D45-894D-8DF9E01E333E}"/>
              </a:ext>
            </a:extLst>
          </p:cNvPr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24" name="橢圓 23">
              <a:extLst>
                <a:ext uri="{FF2B5EF4-FFF2-40B4-BE49-F238E27FC236}">
                  <a16:creationId xmlns:a16="http://schemas.microsoft.com/office/drawing/2014/main" id="{2E2D4D02-B9A5-CA47-996C-A5DF17263C24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5" name="圖片 24">
              <a:extLst>
                <a:ext uri="{FF2B5EF4-FFF2-40B4-BE49-F238E27FC236}">
                  <a16:creationId xmlns:a16="http://schemas.microsoft.com/office/drawing/2014/main" id="{75EDB26D-AAC3-1742-9359-0C0CFE750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45923"/>
              <a:ext cx="640529" cy="620354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64118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B5E65958-14C9-544C-9FDA-4FB92CAB2AED}"/>
              </a:ext>
            </a:extLst>
          </p:cNvPr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DEEAD2D3-D807-DA4E-8D02-ECFA3660FC76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82948A24-2900-E846-B5D6-34AB3A904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45923"/>
              <a:ext cx="640529" cy="620354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3593735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08025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83284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" name="群組 3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1" name="橢圓 4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1865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508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109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6" name="群組 6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7" name="橢圓 6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8" name="圖片 67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209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627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903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0" name="橢圓 2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07332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8675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53964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92166"/>
            <a:ext cx="864096" cy="864096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908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36580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三秒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7574"/>
            <a:ext cx="648072" cy="71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52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6" name="群組 35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7" name="橢圓 3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53006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2" name="橢圓 41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69" name="群組 68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70" name="橢圓 6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3526346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3" name="橢圓 32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5" name="群組 34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6" name="橢圓 35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9188204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screen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0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28061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群組 16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62616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群組 15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581447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B858-F1ED-41BF-8B7A-9E7A6DAFAB84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27B6-1F65-4CF4-8F55-F46FE7A87B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02124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B858-F1ED-41BF-8B7A-9E7A6DAFAB84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27B6-1F65-4CF4-8F55-F46FE7A87B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51730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29977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90" y="4299942"/>
            <a:ext cx="373181" cy="648072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101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15" name="群組 14"/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16" name="橢圓 1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569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電影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CD2F9993-8DCB-D642-A54B-2CB6456A46E9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40" name="橢圓 39">
              <a:extLst>
                <a:ext uri="{FF2B5EF4-FFF2-40B4-BE49-F238E27FC236}">
                  <a16:creationId xmlns:a16="http://schemas.microsoft.com/office/drawing/2014/main" id="{C17E0B6B-CB99-624D-9D6E-5B942BF09CA5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E311B349-5F44-F249-BFCB-5DC2BAFD3F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3978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7526C48F-5305-D040-810E-1FE5E0414475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9BC688FF-E743-B348-8735-B9E8F794D550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92567A82-8DAD-644C-B3F1-4B4DAD451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615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BC4A1831-E0F2-434B-987A-A88D65E49308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E34A8133-6886-BB40-B224-3AF29C417A57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7FAF3219-9C57-0C41-85F2-7EB61E5AC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819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D6EB478A-7DC0-3046-A922-2D48B60A7D34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0ABE16B4-3494-5644-8A3C-125D5E65DE3E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EF994F27-0F04-E24E-ADA2-48F5584EE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970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02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F39F2862-FFB8-A149-833B-6D16EB198807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9" name="橢圓 38">
              <a:extLst>
                <a:ext uri="{FF2B5EF4-FFF2-40B4-BE49-F238E27FC236}">
                  <a16:creationId xmlns:a16="http://schemas.microsoft.com/office/drawing/2014/main" id="{879DB841-9D12-F445-8217-346117AC00DB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4E7FF5A6-7591-A84D-B5EC-98CE1D2B89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571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8" name="群組 27">
            <a:extLst>
              <a:ext uri="{FF2B5EF4-FFF2-40B4-BE49-F238E27FC236}">
                <a16:creationId xmlns:a16="http://schemas.microsoft.com/office/drawing/2014/main" id="{1A178198-6A7F-514D-A04F-25A131F51FEA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0" name="橢圓 29">
              <a:extLst>
                <a:ext uri="{FF2B5EF4-FFF2-40B4-BE49-F238E27FC236}">
                  <a16:creationId xmlns:a16="http://schemas.microsoft.com/office/drawing/2014/main" id="{094DE387-2A58-934A-A80B-B7581D9DB024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1" name="圖片 30">
              <a:extLst>
                <a:ext uri="{FF2B5EF4-FFF2-40B4-BE49-F238E27FC236}">
                  <a16:creationId xmlns:a16="http://schemas.microsoft.com/office/drawing/2014/main" id="{6F37BE60-DA3A-6447-91D2-F893B663F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74035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4616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2728970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34" name="圖片 33">
            <a:extLst>
              <a:ext uri="{FF2B5EF4-FFF2-40B4-BE49-F238E27FC236}">
                <a16:creationId xmlns:a16="http://schemas.microsoft.com/office/drawing/2014/main" id="{75F8B86C-8DF9-E34F-8503-5CD434DE36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92166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9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grpSp>
        <p:nvGrpSpPr>
          <p:cNvPr id="48" name="群組 47"/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4" cstate="screen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55A34B5F-4B06-914A-B87D-797B3C303DE0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34" name="橢圓 33">
              <a:extLst>
                <a:ext uri="{FF2B5EF4-FFF2-40B4-BE49-F238E27FC236}">
                  <a16:creationId xmlns:a16="http://schemas.microsoft.com/office/drawing/2014/main" id="{4483C0B1-71DA-CC4E-BF75-82E6AF17C48E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11D95331-C76A-7E42-B860-DA1172C83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816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D91AAE58-639F-6F45-A6D0-C6A2C6075EE7}"/>
              </a:ext>
            </a:extLst>
          </p:cNvPr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34" name="橢圓 33">
              <a:extLst>
                <a:ext uri="{FF2B5EF4-FFF2-40B4-BE49-F238E27FC236}">
                  <a16:creationId xmlns:a16="http://schemas.microsoft.com/office/drawing/2014/main" id="{B8677135-E7FC-1E4E-B90B-D4E8DF174E36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165AB1D1-CB10-A54A-99A4-D5F7E5805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616AB911-D6E0-F444-B8C5-D0815D68C7D0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40" name="橢圓 39">
              <a:extLst>
                <a:ext uri="{FF2B5EF4-FFF2-40B4-BE49-F238E27FC236}">
                  <a16:creationId xmlns:a16="http://schemas.microsoft.com/office/drawing/2014/main" id="{D1CE0C53-4727-D643-B1C1-0F5A1B6E5CA8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2DC34BCC-987D-8747-ACA8-7D3A22091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  <p:pic>
        <p:nvPicPr>
          <p:cNvPr id="36" name="Picture 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56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83B58E6E-C2BA-3344-A9B8-44FE0C468FDD}"/>
              </a:ext>
            </a:extLst>
          </p:cNvPr>
          <p:cNvGrpSpPr/>
          <p:nvPr userDrawn="1"/>
        </p:nvGrpSpPr>
        <p:grpSpPr>
          <a:xfrm>
            <a:off x="576064" y="932790"/>
            <a:ext cx="611493" cy="597635"/>
            <a:chOff x="715643" y="1107248"/>
            <a:chExt cx="687931" cy="672340"/>
          </a:xfrm>
          <a:solidFill>
            <a:srgbClr val="FFFF00"/>
          </a:solidFill>
        </p:grpSpPr>
        <p:sp>
          <p:nvSpPr>
            <p:cNvPr id="42" name="橢圓 41">
              <a:extLst>
                <a:ext uri="{FF2B5EF4-FFF2-40B4-BE49-F238E27FC236}">
                  <a16:creationId xmlns:a16="http://schemas.microsoft.com/office/drawing/2014/main" id="{399AE5D7-94B9-7C49-BF4C-6B599611638D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3" name="圖片 42">
              <a:extLst>
                <a:ext uri="{FF2B5EF4-FFF2-40B4-BE49-F238E27FC236}">
                  <a16:creationId xmlns:a16="http://schemas.microsoft.com/office/drawing/2014/main" id="{862B8FED-1F3A-BA42-95AE-ED8D5AD71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43" y="1107248"/>
              <a:ext cx="680463" cy="659029"/>
            </a:xfrm>
            <a:prstGeom prst="ellipse">
              <a:avLst/>
            </a:prstGeom>
            <a:grpFill/>
          </p:spPr>
        </p:pic>
      </p:grpSp>
      <p:grpSp>
        <p:nvGrpSpPr>
          <p:cNvPr id="48" name="群組 47">
            <a:extLst>
              <a:ext uri="{FF2B5EF4-FFF2-40B4-BE49-F238E27FC236}">
                <a16:creationId xmlns:a16="http://schemas.microsoft.com/office/drawing/2014/main" id="{C7620DA3-3087-2B4D-92AE-7075037FB101}"/>
              </a:ext>
            </a:extLst>
          </p:cNvPr>
          <p:cNvGrpSpPr/>
          <p:nvPr userDrawn="1"/>
        </p:nvGrpSpPr>
        <p:grpSpPr>
          <a:xfrm>
            <a:off x="7002850" y="339501"/>
            <a:ext cx="384877" cy="360039"/>
            <a:chOff x="6423294" y="411510"/>
            <a:chExt cx="461852" cy="432048"/>
          </a:xfrm>
        </p:grpSpPr>
        <p:sp>
          <p:nvSpPr>
            <p:cNvPr id="49" name="橢圓 48">
              <a:extLst>
                <a:ext uri="{FF2B5EF4-FFF2-40B4-BE49-F238E27FC236}">
                  <a16:creationId xmlns:a16="http://schemas.microsoft.com/office/drawing/2014/main" id="{27BEB5C6-E2EE-FC49-BBB6-26CEF3D2AB4D}"/>
                </a:ext>
              </a:extLst>
            </p:cNvPr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50" name="圖片 49">
              <a:extLst>
                <a:ext uri="{FF2B5EF4-FFF2-40B4-BE49-F238E27FC236}">
                  <a16:creationId xmlns:a16="http://schemas.microsoft.com/office/drawing/2014/main" id="{FE2F339C-C39F-724E-895E-A23933C4C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294" y="441650"/>
              <a:ext cx="461852" cy="38553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332839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grpSp>
        <p:nvGrpSpPr>
          <p:cNvPr id="10" name="群組 9"/>
          <p:cNvGrpSpPr/>
          <p:nvPr userDrawn="1"/>
        </p:nvGrpSpPr>
        <p:grpSpPr>
          <a:xfrm>
            <a:off x="6652765" y="420802"/>
            <a:ext cx="655465" cy="647998"/>
            <a:chOff x="748109" y="1131590"/>
            <a:chExt cx="655465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109" y="1138691"/>
              <a:ext cx="647997" cy="627587"/>
            </a:xfrm>
            <a:prstGeom prst="ellipse">
              <a:avLst/>
            </a:prstGeom>
            <a:grpFill/>
          </p:spPr>
        </p:pic>
      </p:grp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</a:t>
            </a:r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26466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84892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7" name="群組 16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45923"/>
              <a:ext cx="640529" cy="620354"/>
            </a:xfrm>
            <a:prstGeom prst="ellipse">
              <a:avLst/>
            </a:prstGeom>
            <a:grpFill/>
          </p:spPr>
        </p:pic>
      </p:grp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51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3D7062BB-7B8F-C947-90A7-F85C4B9085B8}"/>
              </a:ext>
            </a:extLst>
          </p:cNvPr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1913F201-788B-A442-A469-C1E959F972D2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57F6B634-B0F1-7A43-887E-012A77DEB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145923"/>
              <a:ext cx="640529" cy="620354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9542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2020/5/22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9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703" r:id="rId13"/>
    <p:sldLayoutId id="2147483704" r:id="rId14"/>
    <p:sldLayoutId id="2147483697" r:id="rId15"/>
    <p:sldLayoutId id="2147483698" r:id="rId16"/>
    <p:sldLayoutId id="2147483699" r:id="rId17"/>
    <p:sldLayoutId id="2147483700" r:id="rId18"/>
    <p:sldLayoutId id="2147483701" r:id="rId19"/>
    <p:sldLayoutId id="2147483702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1974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fld id="{61FBB858-F1ED-41BF-8B7A-9E7A6DAFAB84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fld id="{0CB127B6-1F65-4CF4-8F55-F46FE7A87B4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660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6.png"/><Relationship Id="rId7" Type="http://schemas.openxmlformats.org/officeDocument/2006/relationships/slide" Target="slide29.xml"/><Relationship Id="rId2" Type="http://schemas.openxmlformats.org/officeDocument/2006/relationships/slide" Target="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35.png"/><Relationship Id="rId4" Type="http://schemas.openxmlformats.org/officeDocument/2006/relationships/slide" Target="slide8.xml"/><Relationship Id="rId9" Type="http://schemas.openxmlformats.org/officeDocument/2006/relationships/image" Target="../media/image3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7GJUCc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Ch18&#24433;&#29255;-&#25919;&#24220;&#38651;&#21205;&#27231;&#36554;&#35036;&#21161;&#36958;&#28187;&#12288;&#24180;&#24213;&#36023;&#27683;&#22686;&#65288;01&#65306;13&#65289;.mp4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ltn.tw/C9yEPCD" TargetMode="External"/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ltn.tw/FcbH8F5" TargetMode="Externa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Ch18&#24433;&#29255;-&#22238;&#25910;&#31354;&#26479;&#29518;&#21237;&#37329;&#12288;&#29872;&#20445;&#23616;&#25836;&#20840;&#38754;&#35201;&#27714;&#23526;&#26045;&#65288;02&#65306;06&#65289;.mp4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BDVcUc9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Jm7syR1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Ch18&#24433;&#29255;-&#29627;&#29827;&#26479;&#22806;&#24118;&#33590;&#39154;&#27491;&#22831;&#12288;&#27491;&#33288;&#34903;&#25512;&#33289;&#25163;&#20570;&#29872;&#20445;&#65288;01&#65306;31&#65289;.mp4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slide" Target="slide3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5.png"/><Relationship Id="rId5" Type="http://schemas.openxmlformats.org/officeDocument/2006/relationships/slide" Target="slide33.xml"/><Relationship Id="rId4" Type="http://schemas.openxmlformats.org/officeDocument/2006/relationships/slide" Target="slide3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" Target="slide29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5.png"/><Relationship Id="rId4" Type="http://schemas.microsoft.com/office/2007/relationships/hdphoto" Target="../media/hdphoto5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5.wdp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5.wdp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5.wdp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3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5.png"/><Relationship Id="rId5" Type="http://schemas.openxmlformats.org/officeDocument/2006/relationships/slide" Target="slide38.xml"/><Relationship Id="rId4" Type="http://schemas.openxmlformats.org/officeDocument/2006/relationships/slide" Target="slide3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" Target="slide34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5.png"/><Relationship Id="rId4" Type="http://schemas.microsoft.com/office/2007/relationships/hdphoto" Target="../media/hdphoto5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5.wdp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5.wdp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" t="12201" r="34685" b="30922"/>
          <a:stretch/>
        </p:blipFill>
        <p:spPr>
          <a:xfrm>
            <a:off x="250825" y="168516"/>
            <a:ext cx="8425631" cy="4871835"/>
          </a:xfrm>
          <a:prstGeom prst="round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267744" y="451643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547664" y="98757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" name="圆角矩形 74"/>
          <p:cNvSpPr/>
          <p:nvPr/>
        </p:nvSpPr>
        <p:spPr>
          <a:xfrm>
            <a:off x="2267744" y="4155926"/>
            <a:ext cx="4573587" cy="346075"/>
          </a:xfrm>
          <a:prstGeom prst="roundRect">
            <a:avLst>
              <a:gd name="adj" fmla="val 50000"/>
            </a:avLst>
          </a:prstGeom>
          <a:solidFill>
            <a:srgbClr val="F2F2F2">
              <a:alpha val="52157"/>
            </a:srgb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8" rIns="68573" bIns="34288" anchor="ctr"/>
          <a:lstStyle/>
          <a:p>
            <a:pPr algn="ctr" defTabSz="914303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00">
              <a:solidFill>
                <a:prstClr val="white"/>
              </a:solidFill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2195735" y="4104456"/>
            <a:ext cx="792088" cy="1131590"/>
            <a:chOff x="2195735" y="3918418"/>
            <a:chExt cx="792088" cy="1131590"/>
          </a:xfrm>
        </p:grpSpPr>
        <p:sp>
          <p:nvSpPr>
            <p:cNvPr id="7" name="圓角矩形 6"/>
            <p:cNvSpPr/>
            <p:nvPr/>
          </p:nvSpPr>
          <p:spPr>
            <a:xfrm>
              <a:off x="2195735" y="3918418"/>
              <a:ext cx="768163" cy="5980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8" name="圖片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177"/>
            <a:stretch/>
          </p:blipFill>
          <p:spPr>
            <a:xfrm>
              <a:off x="2267744" y="4047430"/>
              <a:ext cx="720079" cy="1002578"/>
            </a:xfrm>
            <a:prstGeom prst="rect">
              <a:avLst/>
            </a:prstGeom>
          </p:spPr>
        </p:pic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18 3.08855E-6 L 0.04097 0.003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4258 L 0.42778 -0.03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89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635896" y="437195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971600" y="4299942"/>
            <a:ext cx="720080" cy="576064"/>
            <a:chOff x="1115616" y="4299942"/>
            <a:chExt cx="720080" cy="576064"/>
          </a:xfrm>
        </p:grpSpPr>
        <p:sp>
          <p:nvSpPr>
            <p:cNvPr id="4" name="圓角矩形 3"/>
            <p:cNvSpPr/>
            <p:nvPr/>
          </p:nvSpPr>
          <p:spPr>
            <a:xfrm>
              <a:off x="1115616" y="4299942"/>
              <a:ext cx="720080" cy="57606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圓角矩形 4"/>
            <p:cNvSpPr/>
            <p:nvPr/>
          </p:nvSpPr>
          <p:spPr>
            <a:xfrm>
              <a:off x="1187624" y="4371950"/>
              <a:ext cx="555490" cy="43204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1278632" y="4443958"/>
              <a:ext cx="360040" cy="296416"/>
              <a:chOff x="1331640" y="4443958"/>
              <a:chExt cx="360040" cy="296416"/>
            </a:xfrm>
          </p:grpSpPr>
          <p:cxnSp>
            <p:nvCxnSpPr>
              <p:cNvPr id="7" name="直線接點 6"/>
              <p:cNvCxnSpPr/>
              <p:nvPr/>
            </p:nvCxnSpPr>
            <p:spPr>
              <a:xfrm>
                <a:off x="1331640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線接點 7"/>
              <p:cNvCxnSpPr/>
              <p:nvPr/>
            </p:nvCxnSpPr>
            <p:spPr>
              <a:xfrm>
                <a:off x="1619672" y="45963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線接點 8"/>
              <p:cNvCxnSpPr/>
              <p:nvPr/>
            </p:nvCxnSpPr>
            <p:spPr>
              <a:xfrm flipH="1">
                <a:off x="1619672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線接點 9"/>
              <p:cNvCxnSpPr/>
              <p:nvPr/>
            </p:nvCxnSpPr>
            <p:spPr>
              <a:xfrm flipH="1">
                <a:off x="1331640" y="4587974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線接點 10"/>
              <p:cNvCxnSpPr/>
              <p:nvPr/>
            </p:nvCxnSpPr>
            <p:spPr>
              <a:xfrm>
                <a:off x="1403648" y="4587974"/>
                <a:ext cx="216024" cy="0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圓角矩形 11"/>
          <p:cNvSpPr/>
          <p:nvPr/>
        </p:nvSpPr>
        <p:spPr>
          <a:xfrm>
            <a:off x="323528" y="195486"/>
            <a:ext cx="8352928" cy="4752528"/>
          </a:xfrm>
          <a:prstGeom prst="roundRect">
            <a:avLst/>
          </a:prstGeom>
          <a:gradFill>
            <a:gsLst>
              <a:gs pos="0">
                <a:srgbClr val="FF0844"/>
              </a:gs>
              <a:gs pos="100000">
                <a:srgbClr val="FFB19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971600" y="691406"/>
            <a:ext cx="6540824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  <a:endParaRPr lang="en-US" altLang="zh-TW" sz="5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5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誘因</a:t>
            </a:r>
          </a:p>
        </p:txBody>
      </p:sp>
      <p:sp>
        <p:nvSpPr>
          <p:cNvPr id="14" name="矩形 13"/>
          <p:cNvSpPr/>
          <p:nvPr/>
        </p:nvSpPr>
        <p:spPr>
          <a:xfrm>
            <a:off x="971600" y="2643758"/>
            <a:ext cx="6552728" cy="57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</a:t>
            </a:r>
            <a:r>
              <a:rPr lang="en-US" altLang="zh-TW" sz="2800" b="1" dirty="0" err="1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en-US" altLang="zh-TW" sz="2800" b="1" dirty="0" err="1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zh-TW" altLang="en-US" sz="2800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CN" altLang="en-US" sz="2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什麼誘因會改變個人行為 </a:t>
            </a:r>
            <a:r>
              <a:rPr lang="en-US" altLang="zh-CN" sz="2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</p:txBody>
      </p:sp>
      <p:grpSp>
        <p:nvGrpSpPr>
          <p:cNvPr id="15" name="群組 14"/>
          <p:cNvGrpSpPr/>
          <p:nvPr/>
        </p:nvGrpSpPr>
        <p:grpSpPr>
          <a:xfrm>
            <a:off x="6948264" y="2715766"/>
            <a:ext cx="339278" cy="458809"/>
            <a:chOff x="10563304" y="487047"/>
            <a:chExt cx="1235693" cy="1671041"/>
          </a:xfrm>
        </p:grpSpPr>
        <p:grpSp>
          <p:nvGrpSpPr>
            <p:cNvPr id="16" name="群組 15"/>
            <p:cNvGrpSpPr/>
            <p:nvPr/>
          </p:nvGrpSpPr>
          <p:grpSpPr>
            <a:xfrm>
              <a:off x="10563304" y="487047"/>
              <a:ext cx="1235693" cy="1671041"/>
              <a:chOff x="8779348" y="1446785"/>
              <a:chExt cx="1467385" cy="1984365"/>
            </a:xfrm>
          </p:grpSpPr>
          <p:grpSp>
            <p:nvGrpSpPr>
              <p:cNvPr id="18" name="群組 17"/>
              <p:cNvGrpSpPr/>
              <p:nvPr/>
            </p:nvGrpSpPr>
            <p:grpSpPr>
              <a:xfrm>
                <a:off x="8779348" y="1446785"/>
                <a:ext cx="1467385" cy="1984365"/>
                <a:chOff x="9923059" y="1064254"/>
                <a:chExt cx="587412" cy="794364"/>
              </a:xfrm>
            </p:grpSpPr>
            <p:sp>
              <p:nvSpPr>
                <p:cNvPr id="20" name="圓角矩形 19"/>
                <p:cNvSpPr/>
                <p:nvPr/>
              </p:nvSpPr>
              <p:spPr>
                <a:xfrm>
                  <a:off x="10080467" y="1113370"/>
                  <a:ext cx="288032" cy="504056"/>
                </a:xfrm>
                <a:prstGeom prst="roundRect">
                  <a:avLst/>
                </a:prstGeom>
                <a:solidFill>
                  <a:srgbClr val="256E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1" name="弧形 20"/>
                <p:cNvSpPr/>
                <p:nvPr/>
              </p:nvSpPr>
              <p:spPr>
                <a:xfrm rot="19778102" flipH="1" flipV="1">
                  <a:off x="9923059" y="1064254"/>
                  <a:ext cx="587412" cy="676634"/>
                </a:xfrm>
                <a:prstGeom prst="arc">
                  <a:avLst>
                    <a:gd name="adj1" fmla="val 13548233"/>
                    <a:gd name="adj2" fmla="val 71851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cxnSp>
              <p:nvCxnSpPr>
                <p:cNvPr id="22" name="直線接點 21"/>
                <p:cNvCxnSpPr/>
                <p:nvPr/>
              </p:nvCxnSpPr>
              <p:spPr>
                <a:xfrm>
                  <a:off x="10219720" y="1737009"/>
                  <a:ext cx="0" cy="121609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橢圓 18"/>
              <p:cNvSpPr/>
              <p:nvPr/>
            </p:nvSpPr>
            <p:spPr>
              <a:xfrm>
                <a:off x="9189513" y="1452433"/>
                <a:ext cx="684075" cy="304034"/>
              </a:xfrm>
              <a:prstGeom prst="ellipse">
                <a:avLst/>
              </a:prstGeom>
              <a:solidFill>
                <a:srgbClr val="256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17" name="橢圓 16"/>
            <p:cNvSpPr/>
            <p:nvPr/>
          </p:nvSpPr>
          <p:spPr>
            <a:xfrm>
              <a:off x="10908704" y="1451626"/>
              <a:ext cx="576063" cy="256028"/>
            </a:xfrm>
            <a:prstGeom prst="ellipse">
              <a:avLst/>
            </a:prstGeom>
            <a:solidFill>
              <a:srgbClr val="256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23" name="直線接點 22"/>
          <p:cNvCxnSpPr/>
          <p:nvPr/>
        </p:nvCxnSpPr>
        <p:spPr>
          <a:xfrm>
            <a:off x="2843808" y="2787774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群組 23"/>
          <p:cNvGrpSpPr/>
          <p:nvPr/>
        </p:nvGrpSpPr>
        <p:grpSpPr>
          <a:xfrm>
            <a:off x="971600" y="3507854"/>
            <a:ext cx="1224137" cy="1406004"/>
            <a:chOff x="971600" y="3507854"/>
            <a:chExt cx="1224137" cy="1406004"/>
          </a:xfrm>
        </p:grpSpPr>
        <p:grpSp>
          <p:nvGrpSpPr>
            <p:cNvPr id="25" name="群組 24"/>
            <p:cNvGrpSpPr/>
            <p:nvPr/>
          </p:nvGrpSpPr>
          <p:grpSpPr>
            <a:xfrm>
              <a:off x="971601" y="3507854"/>
              <a:ext cx="1224136" cy="1008112"/>
              <a:chOff x="1115617" y="4299942"/>
              <a:chExt cx="699506" cy="576064"/>
            </a:xfrm>
          </p:grpSpPr>
          <p:sp>
            <p:nvSpPr>
              <p:cNvPr id="27" name="圓角矩形 26">
                <a:hlinkClick r:id="rId2" action="ppaction://hlinksldjump"/>
              </p:cNvPr>
              <p:cNvSpPr/>
              <p:nvPr/>
            </p:nvSpPr>
            <p:spPr>
              <a:xfrm>
                <a:off x="1115617" y="4299942"/>
                <a:ext cx="699506" cy="5760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8" name="圓角矩形 27">
                <a:hlinkClick r:id="rId2" action="ppaction://hlinksldjump"/>
              </p:cNvPr>
              <p:cNvSpPr/>
              <p:nvPr/>
            </p:nvSpPr>
            <p:spPr>
              <a:xfrm>
                <a:off x="1187624" y="4371950"/>
                <a:ext cx="555490" cy="43204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29" name="群組 28"/>
              <p:cNvGrpSpPr/>
              <p:nvPr/>
            </p:nvGrpSpPr>
            <p:grpSpPr>
              <a:xfrm>
                <a:off x="1278632" y="4443958"/>
                <a:ext cx="360040" cy="288032"/>
                <a:chOff x="1331640" y="4443958"/>
                <a:chExt cx="360040" cy="288032"/>
              </a:xfrm>
            </p:grpSpPr>
            <p:cxnSp>
              <p:nvCxnSpPr>
                <p:cNvPr id="30" name="直線接點 29"/>
                <p:cNvCxnSpPr/>
                <p:nvPr/>
              </p:nvCxnSpPr>
              <p:spPr>
                <a:xfrm>
                  <a:off x="1331640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線接點 30"/>
                <p:cNvCxnSpPr/>
                <p:nvPr/>
              </p:nvCxnSpPr>
              <p:spPr>
                <a:xfrm>
                  <a:off x="1619672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線接點 31"/>
                <p:cNvCxnSpPr/>
                <p:nvPr/>
              </p:nvCxnSpPr>
              <p:spPr>
                <a:xfrm flipH="1">
                  <a:off x="1619672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線接點 32"/>
                <p:cNvCxnSpPr/>
                <p:nvPr/>
              </p:nvCxnSpPr>
              <p:spPr>
                <a:xfrm flipH="1">
                  <a:off x="1331640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線接點 33"/>
                <p:cNvCxnSpPr/>
                <p:nvPr/>
              </p:nvCxnSpPr>
              <p:spPr>
                <a:xfrm>
                  <a:off x="1403648" y="4587974"/>
                  <a:ext cx="216024" cy="0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26" name="Picture 5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5" name="群組 34"/>
          <p:cNvGrpSpPr/>
          <p:nvPr/>
        </p:nvGrpSpPr>
        <p:grpSpPr>
          <a:xfrm>
            <a:off x="2654872" y="3472516"/>
            <a:ext cx="1358900" cy="1441342"/>
            <a:chOff x="2654872" y="3472516"/>
            <a:chExt cx="1358900" cy="1441342"/>
          </a:xfrm>
        </p:grpSpPr>
        <p:pic>
          <p:nvPicPr>
            <p:cNvPr id="36" name="Picture 4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12"/>
            <a:stretch/>
          </p:blipFill>
          <p:spPr bwMode="auto">
            <a:xfrm>
              <a:off x="2654872" y="3472516"/>
              <a:ext cx="1358900" cy="1439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7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241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4" name="群組 43">
            <a:extLst>
              <a:ext uri="{FF2B5EF4-FFF2-40B4-BE49-F238E27FC236}">
                <a16:creationId xmlns:a16="http://schemas.microsoft.com/office/drawing/2014/main" id="{FFDAFF4E-264B-304D-8029-87A53073E1F5}"/>
              </a:ext>
            </a:extLst>
          </p:cNvPr>
          <p:cNvGrpSpPr/>
          <p:nvPr/>
        </p:nvGrpSpPr>
        <p:grpSpPr>
          <a:xfrm>
            <a:off x="4532039" y="3507854"/>
            <a:ext cx="1408113" cy="1406004"/>
            <a:chOff x="4532039" y="3507854"/>
            <a:chExt cx="1408113" cy="1406004"/>
          </a:xfrm>
        </p:grpSpPr>
        <p:grpSp>
          <p:nvGrpSpPr>
            <p:cNvPr id="45" name="群組 44">
              <a:extLst>
                <a:ext uri="{FF2B5EF4-FFF2-40B4-BE49-F238E27FC236}">
                  <a16:creationId xmlns:a16="http://schemas.microsoft.com/office/drawing/2014/main" id="{7DEDB716-FD2C-B247-978E-A4D99BD4999E}"/>
                </a:ext>
              </a:extLst>
            </p:cNvPr>
            <p:cNvGrpSpPr/>
            <p:nvPr/>
          </p:nvGrpSpPr>
          <p:grpSpPr>
            <a:xfrm>
              <a:off x="4616923" y="3507854"/>
              <a:ext cx="1224136" cy="1009644"/>
              <a:chOff x="4424901" y="3507854"/>
              <a:chExt cx="1224136" cy="1009644"/>
            </a:xfrm>
          </p:grpSpPr>
          <p:sp>
            <p:nvSpPr>
              <p:cNvPr id="47" name="圓角矩形 46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C6072A38-33A8-E742-BC89-0A56C1F0711A}"/>
                  </a:ext>
                </a:extLst>
              </p:cNvPr>
              <p:cNvSpPr/>
              <p:nvPr/>
            </p:nvSpPr>
            <p:spPr>
              <a:xfrm>
                <a:off x="4424901" y="3507854"/>
                <a:ext cx="1224136" cy="1008112"/>
              </a:xfrm>
              <a:prstGeom prst="roundRect">
                <a:avLst/>
              </a:prstGeom>
              <a:solidFill>
                <a:srgbClr val="428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48" name="圖片 47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CD5F8E87-7225-A049-8674-7F88547C95A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679"/>
              <a:stretch/>
            </p:blipFill>
            <p:spPr>
              <a:xfrm>
                <a:off x="4472205" y="3525189"/>
                <a:ext cx="1042075" cy="992309"/>
              </a:xfrm>
              <a:prstGeom prst="rect">
                <a:avLst/>
              </a:prstGeom>
            </p:spPr>
          </p:pic>
        </p:grpSp>
        <p:pic>
          <p:nvPicPr>
            <p:cNvPr id="46" name="Picture 8">
              <a:hlinkClick r:id="rId7" action="ppaction://hlinksldjump"/>
              <a:extLst>
                <a:ext uri="{FF2B5EF4-FFF2-40B4-BE49-F238E27FC236}">
                  <a16:creationId xmlns:a16="http://schemas.microsoft.com/office/drawing/2014/main" id="{5A5F2BF2-8315-EA49-90A0-968082095A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2039" y="4443958"/>
              <a:ext cx="1408113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3" name="圖片 4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56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/>
              <a:t>殿下萬萬稅</a:t>
            </a:r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5" name="矩形 4">
            <a:hlinkClick r:id="rId3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等腰三角形 7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＃影片名稱：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殿下萬萬稅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】HD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高畫質中文電影預告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(01:30)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＃影片來源：觸電網 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 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電影情報入口網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3419872" y="3564165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94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619672" y="915566"/>
            <a:ext cx="5688632" cy="295232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殿下萬萬稅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本片改編自德川幕府時代的真實故事。仙台藩因官庫匱乏，向人民苛以重稅，「吉岡宿」村落每晚都有村民為了躲債，攜家帶眷連夜脫逃，村民苦不堪言。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群組 6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467544" y="987574"/>
            <a:ext cx="864096" cy="863072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661588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619672" y="915566"/>
            <a:ext cx="5688632" cy="3240360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直到一位智者想出絕妙計畫：把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千兩 （約現在的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億日幣）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借給藩主，再將收到的利息，當成稅金「零倍奉還」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—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說穿了就是想逃稅！村民們冒著被砍頭的風險也要執行計畫，但窮得只剩下勇氣的他們，要如何籌出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億元呢？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群組 6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467544" y="987574"/>
            <a:ext cx="864096" cy="863072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417894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矩形圖說文字 6"/>
          <p:cNvSpPr/>
          <p:nvPr/>
        </p:nvSpPr>
        <p:spPr>
          <a:xfrm>
            <a:off x="2843808" y="1021730"/>
            <a:ext cx="5292676" cy="1189980"/>
          </a:xfrm>
          <a:prstGeom prst="wedgeRoundRectCallout">
            <a:avLst>
              <a:gd name="adj1" fmla="val 57750"/>
              <a:gd name="adj2" fmla="val -26223"/>
              <a:gd name="adj3" fmla="val 16667"/>
            </a:avLst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申請助學貨款，跟向私人借款有何區別？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629" y="181381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313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 hangingPunct="0">
              <a:lnSpc>
                <a:spcPct val="100000"/>
              </a:lnSpc>
            </a:pPr>
            <a:r>
              <a:rPr lang="zh-TW" altLang="en-US" dirty="0"/>
              <a:t>國人喜歡喝飲料，珍珠奶茶、</a:t>
            </a:r>
            <a:r>
              <a:rPr lang="zh-TW" altLang="en-US" dirty="0" smtClean="0"/>
              <a:t>咖啡與紅茶等，每年約消耗</a:t>
            </a:r>
            <a:r>
              <a:rPr lang="en-US" altLang="zh-TW" dirty="0"/>
              <a:t>15</a:t>
            </a:r>
            <a:r>
              <a:rPr lang="zh-TW" altLang="en-US" dirty="0"/>
              <a:t>億</a:t>
            </a:r>
            <a:r>
              <a:rPr lang="zh-TW" altLang="en-US" dirty="0" smtClean="0"/>
              <a:t>個一次</a:t>
            </a:r>
            <a:r>
              <a:rPr lang="zh-TW" altLang="en-US" dirty="0"/>
              <a:t>用飲料</a:t>
            </a:r>
            <a:r>
              <a:rPr lang="zh-TW" altLang="en-US" dirty="0" smtClean="0"/>
              <a:t>杯。環保署</a:t>
            </a:r>
            <a:r>
              <a:rPr lang="zh-TW" altLang="en-US" dirty="0"/>
              <a:t>公告「一次用外帶飲料杯源頭減量及回收獎勵金實施方式</a:t>
            </a:r>
            <a:r>
              <a:rPr lang="zh-TW" altLang="en-US" dirty="0" smtClean="0"/>
              <a:t>」，業者對自備杯子的消費者應提供折折優惠等經濟誘因，鼓勵民眾自備飲料標，並改善環保問題。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>
          <a:xfrm>
            <a:off x="3419872" y="1131590"/>
            <a:ext cx="4392488" cy="647774"/>
          </a:xfrm>
        </p:spPr>
        <p:txBody>
          <a:bodyPr/>
          <a:lstStyle/>
          <a:p>
            <a:r>
              <a:rPr lang="zh-TW" altLang="en-US" dirty="0"/>
              <a:t>該用棍子還是胡蘿蔔</a:t>
            </a:r>
            <a:r>
              <a:rPr lang="zh-TW" altLang="en-US" dirty="0" smtClean="0"/>
              <a:t>？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1742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p.154</a:t>
            </a:r>
            <a:r>
              <a:rPr lang="zh-TW" altLang="en-US" dirty="0"/>
              <a:t>　壹、價格與需求的關係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/>
              <a:t>第壹節  價格與需求的關係</a:t>
            </a:r>
            <a:endParaRPr kumimoji="1"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536430" cy="3240360"/>
          </a:xfrm>
        </p:spPr>
        <p:txBody>
          <a:bodyPr/>
          <a:lstStyle/>
          <a:p>
            <a:pPr algn="just"/>
            <a:r>
              <a:rPr lang="zh-TW" altLang="en-US" dirty="0" smtClean="0"/>
              <a:t>安安很</a:t>
            </a:r>
            <a:r>
              <a:rPr lang="zh-TW" altLang="en-US" dirty="0"/>
              <a:t>想購買一隻新款</a:t>
            </a:r>
            <a:r>
              <a:rPr lang="en-US" altLang="zh-TW" dirty="0" smtClean="0"/>
              <a:t>i</a:t>
            </a:r>
            <a:r>
              <a:rPr lang="en-US" altLang="zh-TW" dirty="0"/>
              <a:t>P</a:t>
            </a:r>
            <a:r>
              <a:rPr lang="en-US" altLang="zh-TW" dirty="0" smtClean="0"/>
              <a:t>hone</a:t>
            </a:r>
            <a:r>
              <a:rPr lang="zh-TW" altLang="en-US" dirty="0"/>
              <a:t>手機，他會考量手中有多少</a:t>
            </a:r>
            <a:r>
              <a:rPr lang="zh-TW" altLang="en-US" dirty="0" smtClean="0"/>
              <a:t>錢及</a:t>
            </a:r>
            <a:r>
              <a:rPr lang="zh-TW" altLang="en-US" dirty="0"/>
              <a:t>價格多寡，再決定是否購買，</a:t>
            </a:r>
            <a:r>
              <a:rPr lang="zh-TW" altLang="en-US" dirty="0" smtClean="0"/>
              <a:t>這是</a:t>
            </a:r>
            <a:r>
              <a:rPr lang="zh-TW" altLang="en-US" dirty="0"/>
              <a:t>有效的需求。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3934" y="1347614"/>
            <a:ext cx="3960440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1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p.154</a:t>
            </a:r>
            <a:r>
              <a:rPr lang="zh-TW" altLang="en-US" dirty="0"/>
              <a:t>　壹、價格與需求的關係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256EFF"/>
                </a:solidFill>
              </a:rPr>
              <a:t>需求</a:t>
            </a:r>
            <a:endParaRPr lang="zh-TW" altLang="en-US" dirty="0">
              <a:solidFill>
                <a:srgbClr val="256EFF"/>
              </a:solidFill>
            </a:endParaRP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211710"/>
            <a:ext cx="7920806" cy="2787774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/>
              <a:t>指在一定時間內，消費者對某一特定財貨，在各種可能的價格下，所</a:t>
            </a:r>
            <a:r>
              <a:rPr lang="zh-TW" altLang="en-US" dirty="0" smtClean="0"/>
              <a:t>願意且有能力購買</a:t>
            </a:r>
            <a:r>
              <a:rPr lang="zh-TW" altLang="en-US" dirty="0"/>
              <a:t>的最大數量，此一價格與購買量之間的關係稱為「需求」。</a:t>
            </a:r>
          </a:p>
          <a:p>
            <a:pPr algn="just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9831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smtClean="0"/>
              <a:t>p.154</a:t>
            </a:r>
            <a:r>
              <a:rPr lang="zh-TW" altLang="en-US" smtClean="0"/>
              <a:t>　壹、價格與需求的關係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smtClean="0">
                <a:solidFill>
                  <a:srgbClr val="256EFF"/>
                </a:solidFill>
              </a:rPr>
              <a:t>需求法則</a:t>
            </a:r>
          </a:p>
          <a:p>
            <a:endParaRPr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211388"/>
            <a:ext cx="7920806" cy="2664296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 smtClean="0"/>
              <a:t>指在其他因素（例如季節、消費者所得）不變的情況下，需求量與價格呈反向關係，即商品的價格上漲時，需求量會減少；反之，價格下跌時，需求量會增加。但若是珠寶鑽石、古董名畫等炫耀財，其需求與價格會成正向關係，因為常是身分地位的象徵。</a:t>
            </a:r>
          </a:p>
          <a:p>
            <a:pPr algn="just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3848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p.154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2067694"/>
            <a:ext cx="4248398" cy="4104456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 smtClean="0"/>
              <a:t>安</a:t>
            </a:r>
            <a:r>
              <a:rPr lang="zh-TW" altLang="en-US" dirty="0"/>
              <a:t>安在公民課學到了需求法則，回家後卻聽媽媽說：「有些商品價格上漲後，需求量反而增加。」媽媽指的是哪些商品？為什麼會這樣？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139702"/>
            <a:ext cx="3240360" cy="226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60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p.155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552" y="2211710"/>
            <a:ext cx="7848872" cy="3003798"/>
          </a:xfrm>
        </p:spPr>
        <p:txBody>
          <a:bodyPr>
            <a:noAutofit/>
          </a:bodyPr>
          <a:lstStyle/>
          <a:p>
            <a:pPr algn="just" hangingPunct="0"/>
            <a:r>
              <a:rPr lang="zh-TW" altLang="en-US" sz="2700" dirty="0" smtClean="0"/>
              <a:t>奢侈品</a:t>
            </a:r>
            <a:r>
              <a:rPr lang="zh-TW" altLang="en-US" sz="2700" dirty="0"/>
              <a:t>的價格愈高漲，消費者的需求量反而會增加，例如：鑽石、珠寶、陳年好酒與大師名畫等。所以，炫耀財的需求與價格成正向關係，因為能滿足人類的虛榮心，是財富與地位的炫耀。</a:t>
            </a:r>
          </a:p>
        </p:txBody>
      </p:sp>
      <p:sp>
        <p:nvSpPr>
          <p:cNvPr id="5" name="橢圓 4"/>
          <p:cNvSpPr/>
          <p:nvPr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82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248032" cy="732150"/>
          </a:xfrm>
        </p:spPr>
        <p:txBody>
          <a:bodyPr/>
          <a:lstStyle/>
          <a:p>
            <a:pPr algn="just" hangingPunct="0"/>
            <a:r>
              <a:rPr lang="zh-TW" altLang="en-US" spc="0" dirty="0"/>
              <a:t>亞當斯密主張價格是操縱市場交易的一隻看不見的手</a:t>
            </a:r>
            <a:r>
              <a:rPr lang="zh-TW" altLang="en-US" spc="0" dirty="0" smtClean="0"/>
              <a:t>，政府</a:t>
            </a:r>
            <a:r>
              <a:rPr lang="zh-TW" altLang="en-US" spc="0" dirty="0"/>
              <a:t>不用干涉，價格機能就可使市場穩定</a:t>
            </a:r>
            <a:r>
              <a:rPr lang="zh-TW" altLang="en-US" spc="0" dirty="0" smtClean="0"/>
              <a:t>。</a:t>
            </a:r>
            <a:endParaRPr lang="zh-TW" altLang="en-US" spc="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價格機能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p.154</a:t>
            </a:r>
            <a:r>
              <a:rPr lang="zh-TW" altLang="en-US" dirty="0"/>
              <a:t>　壹、價格與需求的關係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5603" y="1326910"/>
            <a:ext cx="3806397" cy="380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7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F5C18A2D-5349-E94F-896D-CC720B9F59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p.155</a:t>
            </a:r>
            <a:r>
              <a:rPr lang="zh-TW" altLang="en-US" dirty="0"/>
              <a:t>　貳、政府改變誘因影響個人行為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01797F9-CCBA-8C4E-B4E4-1865CE955DB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zh-TW" altLang="en-US" dirty="0"/>
              <a:t>第貳節</a:t>
            </a:r>
            <a:r>
              <a:rPr kumimoji="1" lang="en-US" altLang="zh-TW" dirty="0"/>
              <a:t>  </a:t>
            </a:r>
            <a:r>
              <a:rPr lang="zh-TW" altLang="en-US" dirty="0"/>
              <a:t>政府改變誘因影響個人行為</a:t>
            </a:r>
          </a:p>
          <a:p>
            <a:endParaRPr kumimoji="1"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2283718"/>
            <a:ext cx="7416825" cy="2546614"/>
          </a:xfrm>
        </p:spPr>
      </p:pic>
    </p:spTree>
    <p:extLst>
      <p:ext uri="{BB962C8B-B14F-4D97-AF65-F5344CB8AC3E}">
        <p14:creationId xmlns:p14="http://schemas.microsoft.com/office/powerpoint/2010/main" val="89439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p.155</a:t>
            </a:r>
            <a:r>
              <a:rPr lang="zh-TW" altLang="en-US" dirty="0"/>
              <a:t>　貳、政府改變誘因影響個人行為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256EFF"/>
                </a:solidFill>
              </a:rPr>
              <a:t>STEP 1 </a:t>
            </a:r>
            <a:r>
              <a:rPr lang="zh-TW" altLang="en-US" dirty="0">
                <a:solidFill>
                  <a:srgbClr val="256EFF"/>
                </a:solidFill>
              </a:rPr>
              <a:t>　政府欲達成目標</a:t>
            </a:r>
          </a:p>
          <a:p>
            <a:endParaRPr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632774" cy="2448272"/>
          </a:xfrm>
        </p:spPr>
        <p:txBody>
          <a:bodyPr/>
          <a:lstStyle/>
          <a:p>
            <a:pPr algn="just"/>
            <a:r>
              <a:rPr lang="zh-TW" altLang="en-US" spc="0" dirty="0"/>
              <a:t>例如：</a:t>
            </a:r>
            <a:endParaRPr lang="en-US" altLang="zh-TW" spc="0" dirty="0"/>
          </a:p>
          <a:p>
            <a:pPr marL="457200" indent="-457200" algn="just">
              <a:buSzPct val="50000"/>
              <a:buFont typeface="Wingdings" panose="05000000000000000000" pitchFamily="2" charset="2"/>
              <a:buChar char="l"/>
            </a:pPr>
            <a:r>
              <a:rPr lang="zh-TW" altLang="en-US" spc="0" dirty="0"/>
              <a:t>政府察覺並欲解決社會問題，而訂定的目標。</a:t>
            </a:r>
            <a:endParaRPr lang="en-US" altLang="zh-TW" spc="0" dirty="0"/>
          </a:p>
          <a:p>
            <a:pPr marL="457200" indent="-457200" algn="just">
              <a:buSzPct val="50000"/>
              <a:buFont typeface="Wingdings" panose="05000000000000000000" pitchFamily="2" charset="2"/>
              <a:buChar char="l"/>
            </a:pPr>
            <a:r>
              <a:rPr lang="zh-TW" altLang="en-US" spc="0" dirty="0" smtClean="0"/>
              <a:t>房價過高、塑膠</a:t>
            </a:r>
            <a:r>
              <a:rPr lang="zh-TW" altLang="en-US" spc="0" dirty="0"/>
              <a:t>垃圾造成環境汙染</a:t>
            </a:r>
            <a:r>
              <a:rPr lang="zh-TW" altLang="en-US" spc="0" dirty="0" smtClean="0"/>
              <a:t>。</a:t>
            </a:r>
            <a:endParaRPr lang="zh-TW" altLang="en-US" spc="0" dirty="0"/>
          </a:p>
        </p:txBody>
      </p:sp>
    </p:spTree>
    <p:extLst>
      <p:ext uri="{BB962C8B-B14F-4D97-AF65-F5344CB8AC3E}">
        <p14:creationId xmlns:p14="http://schemas.microsoft.com/office/powerpoint/2010/main" val="307158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p.155</a:t>
            </a:r>
            <a:r>
              <a:rPr lang="zh-TW" altLang="en-US" dirty="0"/>
              <a:t>　貳、政府改變誘因影響個人行為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256EFF"/>
                </a:solidFill>
              </a:rPr>
              <a:t>STEP 2 </a:t>
            </a:r>
            <a:r>
              <a:rPr lang="zh-TW" altLang="en-US" dirty="0">
                <a:solidFill>
                  <a:srgbClr val="256EFF"/>
                </a:solidFill>
              </a:rPr>
              <a:t>　推行政策</a:t>
            </a:r>
          </a:p>
          <a:p>
            <a:endParaRPr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448272"/>
          </a:xfrm>
        </p:spPr>
        <p:txBody>
          <a:bodyPr/>
          <a:lstStyle/>
          <a:p>
            <a:pPr algn="just"/>
            <a:r>
              <a:rPr lang="zh-TW" altLang="en-US" dirty="0"/>
              <a:t>研擬可解決問題的政策。</a:t>
            </a:r>
          </a:p>
          <a:p>
            <a:pPr algn="just"/>
            <a:r>
              <a:rPr lang="zh-TW" altLang="en-US" dirty="0"/>
              <a:t>例如：減少環境汙染、減少塑膠垃圾、抑制高房價。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8195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635896" y="1162326"/>
            <a:ext cx="3888432" cy="647774"/>
          </a:xfrm>
        </p:spPr>
        <p:txBody>
          <a:bodyPr/>
          <a:lstStyle/>
          <a:p>
            <a:r>
              <a:rPr kumimoji="1" lang="zh-TW" altLang="en-US" sz="2800" dirty="0" smtClean="0"/>
              <a:t>政府</a:t>
            </a:r>
            <a:r>
              <a:rPr kumimoji="1" lang="zh-TW" altLang="en-US" sz="2800" dirty="0"/>
              <a:t>電動機車補助遞減</a:t>
            </a:r>
          </a:p>
          <a:p>
            <a:endParaRPr kumimoji="1" lang="zh-TW" altLang="en-US" sz="2800" dirty="0"/>
          </a:p>
          <a:p>
            <a:endParaRPr kumimoji="1" lang="zh-TW" altLang="en-US" sz="2800" dirty="0"/>
          </a:p>
          <a:p>
            <a:endParaRPr lang="zh-TW" altLang="en-US" sz="280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p.155</a:t>
            </a:r>
            <a:r>
              <a:rPr lang="zh-TW" altLang="en-US" dirty="0"/>
              <a:t>　貳、政府改變誘因影響個人</a:t>
            </a:r>
            <a:r>
              <a:rPr lang="zh-TW" altLang="en-US" dirty="0" smtClean="0"/>
              <a:t>行為</a:t>
            </a:r>
            <a:endParaRPr lang="zh-TW" altLang="en-US" dirty="0"/>
          </a:p>
        </p:txBody>
      </p:sp>
      <p:sp>
        <p:nvSpPr>
          <p:cNvPr id="5" name="矩形 4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等腰三角形 7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：政府電動機車補助遞減　年底買氣增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(01:13)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TVBS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719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638" r="763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3276625" y="3030471"/>
            <a:ext cx="4103687" cy="647700"/>
          </a:xfrm>
        </p:spPr>
        <p:txBody>
          <a:bodyPr/>
          <a:lstStyle/>
          <a:p>
            <a:r>
              <a:rPr lang="zh-TW" altLang="zh-TW" sz="3200" dirty="0">
                <a:hlinkClick r:id="rId2"/>
              </a:rPr>
              <a:t>搶辦電動機車補助 </a:t>
            </a:r>
            <a:endParaRPr lang="en-US" altLang="zh-TW" sz="3200" dirty="0" smtClean="0">
              <a:hlinkClick r:id="rId2"/>
            </a:endParaRPr>
          </a:p>
          <a:p>
            <a:r>
              <a:rPr lang="zh-TW" altLang="zh-TW" sz="3200" dirty="0" smtClean="0">
                <a:hlinkClick r:id="rId2"/>
              </a:rPr>
              <a:t>門市</a:t>
            </a:r>
            <a:r>
              <a:rPr lang="zh-TW" altLang="zh-TW" sz="3200" dirty="0">
                <a:hlinkClick r:id="rId2"/>
              </a:rPr>
              <a:t>人潮滿銷量上揚</a:t>
            </a:r>
            <a:endParaRPr lang="zh-TW" altLang="en-US" sz="3200" dirty="0">
              <a:hlinkClick r:id="rId2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p.155</a:t>
            </a:r>
            <a:r>
              <a:rPr lang="zh-TW" altLang="en-US" dirty="0"/>
              <a:t>　貳、政府改變誘因影響個人</a:t>
            </a:r>
            <a:r>
              <a:rPr lang="zh-TW" altLang="en-US" dirty="0" smtClean="0"/>
              <a:t>行為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631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552" y="2283718"/>
            <a:ext cx="7848872" cy="2448272"/>
          </a:xfrm>
        </p:spPr>
        <p:txBody>
          <a:bodyPr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政策的誘因，將促使民眾改變個人行為，以達成政府解決社會問題的目標。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例如：民眾因此減少塑膠袋用量。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zh-TW" altLang="en-US" dirty="0"/>
          </a:p>
        </p:txBody>
      </p:sp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p.155</a:t>
            </a:r>
            <a:r>
              <a:rPr lang="zh-TW" altLang="en-US" dirty="0"/>
              <a:t>　貳、政府改變誘因影響個人行為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256EFF"/>
                </a:solidFill>
              </a:rPr>
              <a:t>STEP 3</a:t>
            </a:r>
            <a:r>
              <a:rPr lang="zh-TW" altLang="en-US" dirty="0">
                <a:solidFill>
                  <a:srgbClr val="256EFF"/>
                </a:solidFill>
              </a:rPr>
              <a:t>　 誘因改變，影響民眾個人</a:t>
            </a:r>
            <a:r>
              <a:rPr lang="zh-TW" altLang="en-US" dirty="0" smtClean="0">
                <a:solidFill>
                  <a:srgbClr val="256EFF"/>
                </a:solidFill>
              </a:rPr>
              <a:t>行為</a:t>
            </a:r>
            <a:endParaRPr lang="en-US" altLang="zh-TW" dirty="0">
              <a:solidFill>
                <a:srgbClr val="256EFF"/>
              </a:solidFill>
            </a:endParaRPr>
          </a:p>
          <a:p>
            <a:endParaRPr lang="zh-TW" altLang="en-US" dirty="0">
              <a:solidFill>
                <a:srgbClr val="256E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99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6944" r="694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463727" cy="647700"/>
          </a:xfrm>
        </p:spPr>
        <p:txBody>
          <a:bodyPr/>
          <a:lstStyle/>
          <a:p>
            <a:r>
              <a:rPr lang="zh-TW" altLang="zh-TW" sz="3200" dirty="0">
                <a:hlinkClick r:id="rId2"/>
              </a:rPr>
              <a:t>老屋重建享房屋稅減半 </a:t>
            </a:r>
            <a:endParaRPr lang="en-US" altLang="zh-TW" sz="3200" dirty="0" smtClean="0">
              <a:hlinkClick r:id="rId2"/>
            </a:endParaRPr>
          </a:p>
          <a:p>
            <a:r>
              <a:rPr lang="zh-TW" altLang="zh-TW" sz="3200" dirty="0" smtClean="0">
                <a:hlinkClick r:id="rId2"/>
              </a:rPr>
              <a:t>建商</a:t>
            </a:r>
            <a:r>
              <a:rPr lang="zh-TW" altLang="en-US" sz="3200" dirty="0">
                <a:hlinkClick r:id="rId2"/>
              </a:rPr>
              <a:t>：</a:t>
            </a:r>
            <a:r>
              <a:rPr lang="zh-TW" altLang="zh-TW" sz="3200" dirty="0" smtClean="0">
                <a:hlinkClick r:id="rId2"/>
              </a:rPr>
              <a:t>誘因</a:t>
            </a:r>
            <a:r>
              <a:rPr lang="zh-TW" altLang="zh-TW" sz="3200" dirty="0">
                <a:hlinkClick r:id="rId2"/>
              </a:rPr>
              <a:t>不夠</a:t>
            </a:r>
            <a:endParaRPr lang="zh-TW" altLang="en-US" sz="3200" dirty="0">
              <a:hlinkClick r:id="rId2"/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p.155</a:t>
            </a:r>
            <a:r>
              <a:rPr lang="zh-TW" altLang="en-US" dirty="0"/>
              <a:t>　貳、政府改變誘因影響個人</a:t>
            </a:r>
            <a:r>
              <a:rPr lang="zh-TW" altLang="en-US" dirty="0" smtClean="0"/>
              <a:t>行為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1956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635896" y="1162326"/>
            <a:ext cx="3888432" cy="647774"/>
          </a:xfrm>
        </p:spPr>
        <p:txBody>
          <a:bodyPr/>
          <a:lstStyle/>
          <a:p>
            <a:r>
              <a:rPr kumimoji="1" lang="zh-TW" altLang="en-US" sz="2800" dirty="0"/>
              <a:t>回收空杯獎勵金</a:t>
            </a:r>
          </a:p>
          <a:p>
            <a:endParaRPr kumimoji="1" lang="zh-TW" altLang="en-US" sz="2800" dirty="0"/>
          </a:p>
          <a:p>
            <a:endParaRPr lang="zh-TW" altLang="en-US" sz="280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p.155</a:t>
            </a:r>
            <a:r>
              <a:rPr lang="zh-TW" altLang="en-US" dirty="0"/>
              <a:t>　貳、政府改變誘因影響個人</a:t>
            </a:r>
            <a:r>
              <a:rPr lang="zh-TW" altLang="en-US" dirty="0" smtClean="0"/>
              <a:t>行為</a:t>
            </a:r>
            <a:endParaRPr lang="zh-TW" altLang="en-US" dirty="0"/>
          </a:p>
        </p:txBody>
      </p:sp>
      <p:sp>
        <p:nvSpPr>
          <p:cNvPr id="5" name="矩形 4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等腰三角形 7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：回收空杯獎勵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金　環保局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擬全面要求實施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</a:t>
            </a:r>
            <a:r>
              <a:rPr lang="en-US" altLang="zh-TW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:06)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en-US" sz="1200" noProof="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</a:t>
            </a:r>
            <a:r>
              <a:rPr lang="zh-TW" altLang="en-US" sz="1200" noProof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視</a:t>
            </a:r>
            <a:r>
              <a:rPr lang="zh-TW" altLang="en-US" sz="1200" noProof="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</a:t>
            </a:r>
            <a:r>
              <a:rPr lang="zh-TW" altLang="en-US" sz="1200" noProof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聞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049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p.155</a:t>
            </a:r>
            <a:r>
              <a:rPr lang="zh-TW" altLang="en-US" dirty="0"/>
              <a:t>　貳、政府改變誘因影響個人行為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誘因改變會影響個人行為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787774"/>
          </a:xfrm>
        </p:spPr>
        <p:txBody>
          <a:bodyPr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藉由需求原則，政府可以經由價格改變的誘因來改變個人的行為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財政部為了減少逃漏稅，就提高統一發票兌獎金額，讓民眾增加向商家索取統一發票的誘因。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8347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hlinkClick r:id="rId3"/>
            <a:extLst>
              <a:ext uri="{FF2B5EF4-FFF2-40B4-BE49-F238E27FC236}">
                <a16:creationId xmlns:a16="http://schemas.microsoft.com/office/drawing/2014/main" id="{EBB6E455-1EF7-5147-9975-7676209D549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7" r="5327"/>
          <a:stretch>
            <a:fillRect/>
          </a:stretch>
        </p:blipFill>
        <p:spPr/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8DADB53-9562-BD49-8FDA-1AF3624A09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5399831" cy="647700"/>
          </a:xfrm>
        </p:spPr>
        <p:txBody>
          <a:bodyPr/>
          <a:lstStyle/>
          <a:p>
            <a:r>
              <a:rPr kumimoji="1" lang="zh-TW" altLang="en-US" sz="3200" dirty="0">
                <a:hlinkClick r:id="rId3"/>
              </a:rPr>
              <a:t>無實體電子發票 </a:t>
            </a:r>
            <a:endParaRPr kumimoji="1" lang="en-US" altLang="zh-TW" sz="3200" dirty="0">
              <a:hlinkClick r:id="rId3"/>
            </a:endParaRPr>
          </a:p>
          <a:p>
            <a:r>
              <a:rPr kumimoji="1" lang="zh-TW" altLang="en-US" sz="3200" dirty="0" smtClean="0">
                <a:hlinkClick r:id="rId3"/>
              </a:rPr>
              <a:t>增</a:t>
            </a:r>
            <a:r>
              <a:rPr kumimoji="1" lang="zh-TW" altLang="en-US" sz="3200" dirty="0">
                <a:hlinkClick r:id="rId3"/>
              </a:rPr>
              <a:t>開百萬</a:t>
            </a:r>
            <a:r>
              <a:rPr kumimoji="1" lang="zh-TW" altLang="en-US" sz="3200" dirty="0" smtClean="0">
                <a:hlinkClick r:id="rId3"/>
              </a:rPr>
              <a:t>獎</a:t>
            </a:r>
            <a:endParaRPr kumimoji="1" lang="en-US" altLang="zh-TW" sz="3200" dirty="0">
              <a:hlinkClick r:id="rId3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C6714D8-1A2B-FB44-A052-9C1734A624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p.155</a:t>
            </a:r>
            <a:r>
              <a:rPr lang="zh-TW" altLang="en-US" dirty="0"/>
              <a:t>　貳、政府改變誘因影響個人行為</a:t>
            </a:r>
          </a:p>
        </p:txBody>
      </p:sp>
    </p:spTree>
    <p:extLst>
      <p:ext uri="{BB962C8B-B14F-4D97-AF65-F5344CB8AC3E}">
        <p14:creationId xmlns:p14="http://schemas.microsoft.com/office/powerpoint/2010/main" val="377881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hlinkClick r:id="rId3"/>
            <a:extLst>
              <a:ext uri="{FF2B5EF4-FFF2-40B4-BE49-F238E27FC236}">
                <a16:creationId xmlns:a16="http://schemas.microsoft.com/office/drawing/2014/main" id="{1570282A-E31C-304A-9F26-695A45BA5E0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1" r="9781"/>
          <a:stretch>
            <a:fillRect/>
          </a:stretch>
        </p:blipFill>
        <p:spPr/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54E381F-E434-F148-9286-151115CC2E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5255815" cy="647700"/>
          </a:xfrm>
        </p:spPr>
        <p:txBody>
          <a:bodyPr/>
          <a:lstStyle/>
          <a:p>
            <a:r>
              <a:rPr kumimoji="1" lang="zh-TW" altLang="en-US" sz="3200" dirty="0">
                <a:hlinkClick r:id="rId3"/>
              </a:rPr>
              <a:t>政府電動機車補助遞減　</a:t>
            </a:r>
            <a:endParaRPr kumimoji="1" lang="en-US" altLang="zh-TW" sz="3200" dirty="0">
              <a:hlinkClick r:id="rId3"/>
            </a:endParaRPr>
          </a:p>
          <a:p>
            <a:r>
              <a:rPr kumimoji="1" lang="zh-TW" altLang="en-US" sz="3200" dirty="0">
                <a:hlinkClick r:id="rId3"/>
              </a:rPr>
              <a:t>年底買氣</a:t>
            </a:r>
            <a:r>
              <a:rPr kumimoji="1" lang="zh-TW" altLang="en-US" sz="3200" dirty="0" smtClean="0">
                <a:hlinkClick r:id="rId3"/>
              </a:rPr>
              <a:t>增</a:t>
            </a:r>
            <a:endParaRPr kumimoji="1" lang="zh-TW" altLang="en-US" sz="3200" dirty="0">
              <a:hlinkClick r:id="rId3"/>
            </a:endParaRPr>
          </a:p>
          <a:p>
            <a:endParaRPr kumimoji="1" lang="zh-TW" altLang="en-US" sz="3200" dirty="0">
              <a:hlinkClick r:id="rId3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1F054F80-4560-2646-A23A-144143BD80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p.155</a:t>
            </a:r>
            <a:r>
              <a:rPr lang="zh-TW" altLang="en-US" dirty="0"/>
              <a:t>　貳、政府改變誘因影響個人行為</a:t>
            </a:r>
          </a:p>
        </p:txBody>
      </p:sp>
    </p:spTree>
    <p:extLst>
      <p:ext uri="{BB962C8B-B14F-4D97-AF65-F5344CB8AC3E}">
        <p14:creationId xmlns:p14="http://schemas.microsoft.com/office/powerpoint/2010/main" val="292945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 smtClean="0"/>
              <a:t>正興街</a:t>
            </a:r>
            <a:r>
              <a:rPr kumimoji="1" lang="zh-TW" altLang="en-US" dirty="0"/>
              <a:t>推舉手做環保</a:t>
            </a:r>
          </a:p>
          <a:p>
            <a:endParaRPr kumimoji="1" lang="zh-TW" altLang="en-US" dirty="0"/>
          </a:p>
          <a:p>
            <a:endParaRPr kumimoji="1" lang="zh-TW" altLang="en-US" dirty="0"/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5" name="矩形 4">
            <a:hlinkClick r:id="rId3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7" name="橢圓 6">
              <a:hlinkClick r:id="rId3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8" name="等腰三角形 7">
              <a:hlinkClick r:id="rId3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玻璃杯外帶茶飲正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夯　正興街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推舉手做環保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(01:3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TVBS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509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2820382"/>
          </a:xfrm>
        </p:spPr>
        <p:txBody>
          <a:bodyPr/>
          <a:lstStyle/>
          <a:p>
            <a:pPr algn="just"/>
            <a:r>
              <a:rPr lang="zh-TW" altLang="en-US" dirty="0" smtClean="0"/>
              <a:t>自西元</a:t>
            </a:r>
            <a:r>
              <a:rPr lang="en-US" altLang="zh-TW" dirty="0" smtClean="0"/>
              <a:t>2000</a:t>
            </a:r>
            <a:r>
              <a:rPr lang="zh-TW" altLang="en-US" dirty="0"/>
              <a:t>年開始，股神巴菲特透過網路拍賣的方式，為格來得基金會募款</a:t>
            </a:r>
            <a:r>
              <a:rPr lang="zh-TW" altLang="en-US" dirty="0" smtClean="0"/>
              <a:t>，</a:t>
            </a:r>
            <a:r>
              <a:rPr lang="zh-TW" altLang="en-US" dirty="0"/>
              <a:t>以</a:t>
            </a:r>
            <a:r>
              <a:rPr lang="zh-TW" altLang="en-US" dirty="0" smtClean="0"/>
              <a:t>底價</a:t>
            </a:r>
            <a:r>
              <a:rPr lang="en-US" altLang="zh-TW" dirty="0" smtClean="0"/>
              <a:t>2</a:t>
            </a:r>
            <a:r>
              <a:rPr lang="zh-TW" altLang="en-US" dirty="0"/>
              <a:t>萬</a:t>
            </a:r>
            <a:r>
              <a:rPr lang="en-US" altLang="zh-TW" dirty="0" smtClean="0"/>
              <a:t>5</a:t>
            </a:r>
            <a:r>
              <a:rPr lang="zh-TW" altLang="en-US" dirty="0" smtClean="0"/>
              <a:t>千美元</a:t>
            </a:r>
            <a:r>
              <a:rPr lang="zh-TW" altLang="en-US" dirty="0"/>
              <a:t>起拍</a:t>
            </a:r>
            <a:r>
              <a:rPr lang="zh-TW" altLang="en-US" dirty="0" smtClean="0"/>
              <a:t>，得標者可獲得</a:t>
            </a:r>
            <a:r>
              <a:rPr lang="zh-TW" altLang="en-US" dirty="0"/>
              <a:t>與巴菲特共進晚餐的機會。歷年來金額大都超過百萬美金。請問為什麼大家想跟巴菲特共進晚餐，誘因何在？</a:t>
            </a:r>
          </a:p>
          <a:p>
            <a:pPr algn="just"/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好貴的飯局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p.155</a:t>
            </a:r>
            <a:r>
              <a:rPr lang="zh-TW" altLang="en-US" dirty="0"/>
              <a:t>　貳、政府改變誘因影響個人行為</a:t>
            </a:r>
          </a:p>
        </p:txBody>
      </p:sp>
    </p:spTree>
    <p:extLst>
      <p:ext uri="{BB962C8B-B14F-4D97-AF65-F5344CB8AC3E}">
        <p14:creationId xmlns:p14="http://schemas.microsoft.com/office/powerpoint/2010/main" val="78901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632408" cy="6477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zh-TW" altLang="en-US" b="1" dirty="0">
                <a:solidFill>
                  <a:srgbClr val="FF495C"/>
                </a:solidFill>
              </a:rPr>
              <a:t>參考答案：股神巴菲特的投資眼光準確，與他共進晚餐可聽到珍貴的商業機密。</a:t>
            </a:r>
            <a:r>
              <a:rPr lang="en-US" altLang="zh-TW" b="1" dirty="0" smtClean="0">
                <a:solidFill>
                  <a:srgbClr val="FF495C"/>
                </a:solidFill>
              </a:rPr>
              <a:t>2007</a:t>
            </a:r>
            <a:r>
              <a:rPr lang="zh-TW" altLang="en-US" b="1" dirty="0" smtClean="0">
                <a:solidFill>
                  <a:srgbClr val="FF495C"/>
                </a:solidFill>
              </a:rPr>
              <a:t>年</a:t>
            </a:r>
            <a:r>
              <a:rPr lang="zh-TW" altLang="en-US" b="1" dirty="0">
                <a:solidFill>
                  <a:srgbClr val="FF495C"/>
                </a:solidFill>
              </a:rPr>
              <a:t>的得標者斯皮爾（</a:t>
            </a:r>
            <a:r>
              <a:rPr lang="en-US" altLang="zh-TW" b="1" dirty="0">
                <a:solidFill>
                  <a:srgbClr val="FF495C"/>
                </a:solidFill>
              </a:rPr>
              <a:t>Guy </a:t>
            </a:r>
            <a:r>
              <a:rPr lang="en-US" altLang="zh-TW" b="1" dirty="0" err="1">
                <a:solidFill>
                  <a:srgbClr val="FF495C"/>
                </a:solidFill>
              </a:rPr>
              <a:t>Spier</a:t>
            </a:r>
            <a:r>
              <a:rPr lang="zh-TW" altLang="en-US" b="1" dirty="0">
                <a:solidFill>
                  <a:srgbClr val="FF495C"/>
                </a:solidFill>
              </a:rPr>
              <a:t>）和帕布萊</a:t>
            </a:r>
            <a:r>
              <a:rPr lang="en-US" altLang="zh-TW" b="1" dirty="0" err="1">
                <a:solidFill>
                  <a:srgbClr val="FF495C"/>
                </a:solidFill>
              </a:rPr>
              <a:t>Mohnish</a:t>
            </a:r>
            <a:r>
              <a:rPr lang="en-US" altLang="zh-TW" b="1" dirty="0">
                <a:solidFill>
                  <a:srgbClr val="FF495C"/>
                </a:solidFill>
              </a:rPr>
              <a:t> </a:t>
            </a:r>
            <a:r>
              <a:rPr lang="en-US" altLang="zh-TW" b="1" dirty="0" err="1">
                <a:solidFill>
                  <a:srgbClr val="FF495C"/>
                </a:solidFill>
              </a:rPr>
              <a:t>Pabrai</a:t>
            </a:r>
            <a:r>
              <a:rPr lang="zh-TW" altLang="en-US" b="1" dirty="0">
                <a:solidFill>
                  <a:srgbClr val="FF495C"/>
                </a:solidFill>
              </a:rPr>
              <a:t>）曾說他們從股神身上學到以下３件事，終身受用</a:t>
            </a:r>
            <a:r>
              <a:rPr lang="zh-TW" altLang="en-US" b="1" dirty="0" smtClean="0">
                <a:solidFill>
                  <a:srgbClr val="FF495C"/>
                </a:solidFill>
              </a:rPr>
              <a:t>無窮。</a:t>
            </a:r>
            <a:endParaRPr lang="zh-TW" altLang="en-US" b="1" dirty="0">
              <a:solidFill>
                <a:srgbClr val="FF495C"/>
              </a:solidFill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好貴的飯局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p.155</a:t>
            </a:r>
            <a:r>
              <a:rPr lang="zh-TW" altLang="en-US" dirty="0"/>
              <a:t>　貳、政府改變誘因影響個人行為</a:t>
            </a:r>
          </a:p>
        </p:txBody>
      </p:sp>
    </p:spTree>
    <p:extLst>
      <p:ext uri="{BB962C8B-B14F-4D97-AF65-F5344CB8AC3E}">
        <p14:creationId xmlns:p14="http://schemas.microsoft.com/office/powerpoint/2010/main" val="136696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632408" cy="647700"/>
          </a:xfrm>
        </p:spPr>
        <p:txBody>
          <a:bodyPr/>
          <a:lstStyle/>
          <a:p>
            <a:pPr algn="just" hangingPunct="0">
              <a:lnSpc>
                <a:spcPct val="100000"/>
              </a:lnSpc>
            </a:pPr>
            <a:r>
              <a:rPr lang="zh-TW" altLang="en-US" b="1" dirty="0" smtClean="0">
                <a:solidFill>
                  <a:srgbClr val="FF495C"/>
                </a:solidFill>
              </a:rPr>
              <a:t>一</a:t>
            </a:r>
            <a:r>
              <a:rPr lang="zh-TW" altLang="en-US" b="1" dirty="0">
                <a:solidFill>
                  <a:srgbClr val="FF495C"/>
                </a:solidFill>
              </a:rPr>
              <a:t>、真誠對待每件事，這是巴菲特最想聘用的員工的特質。二、學習說「不」，巴菲特認為，非常成功人士，會拒絕大部分的事情，思考自己需要什麼。三、做自己喜歡的事，巴菲特鼓勵年輕人尋找自己所愛的工作。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好貴的飯局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p.155</a:t>
            </a:r>
            <a:r>
              <a:rPr lang="zh-TW" altLang="en-US" dirty="0"/>
              <a:t>　貳、政府改變誘因影響個人行為</a:t>
            </a:r>
          </a:p>
        </p:txBody>
      </p:sp>
    </p:spTree>
    <p:extLst>
      <p:ext uri="{BB962C8B-B14F-4D97-AF65-F5344CB8AC3E}">
        <p14:creationId xmlns:p14="http://schemas.microsoft.com/office/powerpoint/2010/main" val="249105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259632" y="627534"/>
            <a:ext cx="7704981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亞當斯密主張下列何者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是一隻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看不見的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手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操縱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市場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交易？</a:t>
            </a:r>
            <a:endParaRPr lang="zh-TW" altLang="en-US" sz="2800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供給（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需求（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）價格（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）政府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圓角矩形 5">
            <a:hlinkClick r:id="rId2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3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4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5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F55389F3-5ED5-8F41-A3F5-D5205C5A163B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1" name="橢圓 10">
              <a:extLst>
                <a:ext uri="{FF2B5EF4-FFF2-40B4-BE49-F238E27FC236}">
                  <a16:creationId xmlns:a16="http://schemas.microsoft.com/office/drawing/2014/main" id="{B2802F04-9C44-6A40-A908-310E854EE0BD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C9BADD73-F8E6-2A4C-9E04-3D85389FE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7028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pic>
        <p:nvPicPr>
          <p:cNvPr id="1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19" name="圓角矩形圖說文字 18">
            <a:extLst>
              <a:ext uri="{FF2B5EF4-FFF2-40B4-BE49-F238E27FC236}">
                <a16:creationId xmlns:a16="http://schemas.microsoft.com/office/drawing/2014/main" id="{AA200C02-40DC-9A44-99B3-CEF9603AA6DD}"/>
              </a:ext>
            </a:extLst>
          </p:cNvPr>
          <p:cNvSpPr/>
          <p:nvPr/>
        </p:nvSpPr>
        <p:spPr>
          <a:xfrm>
            <a:off x="1259632" y="627534"/>
            <a:ext cx="7704981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亞當斯密主張下列何者是一隻看不見的手，操縱市場交易？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）供給（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）需求（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）價格（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）政府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6703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pic>
        <p:nvPicPr>
          <p:cNvPr id="19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EB72FCFC-908D-8E40-AC81-108AEBC305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圓角矩形圖說文字 19">
            <a:extLst>
              <a:ext uri="{FF2B5EF4-FFF2-40B4-BE49-F238E27FC236}">
                <a16:creationId xmlns:a16="http://schemas.microsoft.com/office/drawing/2014/main" id="{7AAA0B73-104E-0F40-8A19-7B2C28D9235B}"/>
              </a:ext>
            </a:extLst>
          </p:cNvPr>
          <p:cNvSpPr/>
          <p:nvPr/>
        </p:nvSpPr>
        <p:spPr>
          <a:xfrm>
            <a:off x="1259632" y="627534"/>
            <a:ext cx="7704981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亞當斯密主張下列何者是一隻看不見的手，操縱市場交易？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）供給（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）需求（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）價格（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）政府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3160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>
            <a:extLst>
              <a:ext uri="{FF2B5EF4-FFF2-40B4-BE49-F238E27FC236}">
                <a16:creationId xmlns:a16="http://schemas.microsoft.com/office/drawing/2014/main" id="{EAF375A5-F35E-3143-8F1A-81B8C339568F}"/>
              </a:ext>
            </a:extLst>
          </p:cNvPr>
          <p:cNvSpPr/>
          <p:nvPr/>
        </p:nvSpPr>
        <p:spPr>
          <a:xfrm>
            <a:off x="1259632" y="3723878"/>
            <a:ext cx="417646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你答對囉！前往下一題吧</a:t>
            </a:r>
          </a:p>
        </p:txBody>
      </p:sp>
      <p:pic>
        <p:nvPicPr>
          <p:cNvPr id="22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2825DB03-3BF6-694D-9FF3-45F28E6F04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 flipH="1">
            <a:off x="5508104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圓角矩形圖說文字 19">
            <a:extLst>
              <a:ext uri="{FF2B5EF4-FFF2-40B4-BE49-F238E27FC236}">
                <a16:creationId xmlns:a16="http://schemas.microsoft.com/office/drawing/2014/main" id="{9715A6DA-DD67-5345-8A53-245F8089F45C}"/>
              </a:ext>
            </a:extLst>
          </p:cNvPr>
          <p:cNvSpPr/>
          <p:nvPr/>
        </p:nvSpPr>
        <p:spPr>
          <a:xfrm>
            <a:off x="1259632" y="627534"/>
            <a:ext cx="7704981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亞當斯密主張下列何者是一隻看不見的手，操縱市場交易？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）供給（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）需求（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）價格（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）政府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0485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pic>
        <p:nvPicPr>
          <p:cNvPr id="20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A5309DA5-FD66-364B-9776-EFAFB45DE4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圓角矩形圖說文字 20">
            <a:extLst>
              <a:ext uri="{FF2B5EF4-FFF2-40B4-BE49-F238E27FC236}">
                <a16:creationId xmlns:a16="http://schemas.microsoft.com/office/drawing/2014/main" id="{6727293F-B089-864F-8284-52F0D9388253}"/>
              </a:ext>
            </a:extLst>
          </p:cNvPr>
          <p:cNvSpPr/>
          <p:nvPr/>
        </p:nvSpPr>
        <p:spPr>
          <a:xfrm>
            <a:off x="1259632" y="627534"/>
            <a:ext cx="7704981" cy="158417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亞當斯密主張下列何者是一隻看不見的手，操縱市場交易？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）供給（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）需求（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）價格（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）政府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4556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圖說文字 4"/>
          <p:cNvSpPr/>
          <p:nvPr/>
        </p:nvSpPr>
        <p:spPr>
          <a:xfrm>
            <a:off x="1259632" y="627534"/>
            <a:ext cx="7704981" cy="201565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下列何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者最有可能違反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需求原則，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價格愈高漲</a:t>
            </a:r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，需求量反而會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增加？</a:t>
            </a:r>
            <a:endParaRPr lang="zh-TW" altLang="en-US" sz="2800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）民生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用品　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）農產品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）工業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原料　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）奢侈品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圓角矩形 5">
            <a:hlinkClick r:id="rId2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 </a:t>
            </a:r>
          </a:p>
        </p:txBody>
      </p:sp>
      <p:sp>
        <p:nvSpPr>
          <p:cNvPr id="7" name="圓角矩形 6">
            <a:hlinkClick r:id="rId3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4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5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F55389F3-5ED5-8F41-A3F5-D5205C5A163B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1" name="橢圓 10">
              <a:extLst>
                <a:ext uri="{FF2B5EF4-FFF2-40B4-BE49-F238E27FC236}">
                  <a16:creationId xmlns:a16="http://schemas.microsoft.com/office/drawing/2014/main" id="{B2802F04-9C44-6A40-A908-310E854EE0BD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C9BADD73-F8E6-2A4C-9E04-3D85389FE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04577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pic>
        <p:nvPicPr>
          <p:cNvPr id="1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20" name="圓角矩形圖說文字 19">
            <a:extLst>
              <a:ext uri="{FF2B5EF4-FFF2-40B4-BE49-F238E27FC236}">
                <a16:creationId xmlns:a16="http://schemas.microsoft.com/office/drawing/2014/main" id="{2617EB4F-405A-0E4D-8D5F-61C150A37065}"/>
              </a:ext>
            </a:extLst>
          </p:cNvPr>
          <p:cNvSpPr/>
          <p:nvPr/>
        </p:nvSpPr>
        <p:spPr>
          <a:xfrm>
            <a:off x="1259632" y="627534"/>
            <a:ext cx="7704981" cy="201565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下列何者最有可能違反需求原則，價格愈高漲，需求量反而會增加？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）民生用品　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）農產品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）工業原料　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）奢侈品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4871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>
            <a:extLst>
              <a:ext uri="{FF2B5EF4-FFF2-40B4-BE49-F238E27FC236}">
                <a16:creationId xmlns:a16="http://schemas.microsoft.com/office/drawing/2014/main" id="{F0806B45-5F1C-C44B-8E11-FF31992EADF0}"/>
              </a:ext>
            </a:extLst>
          </p:cNvPr>
          <p:cNvSpPr/>
          <p:nvPr/>
        </p:nvSpPr>
        <p:spPr>
          <a:xfrm>
            <a:off x="1259632" y="627534"/>
            <a:ext cx="7704981" cy="201565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下列何者最有可能違反需求原則，價格愈高漲，需求量反而會增加？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）民生用品　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）農產品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）工業原料　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）奢侈品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2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6C4AB49A-FF9A-4648-A2B2-F3C6E3D58C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006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19" name="圓角矩形圖說文字 18">
            <a:extLst>
              <a:ext uri="{FF2B5EF4-FFF2-40B4-BE49-F238E27FC236}">
                <a16:creationId xmlns:a16="http://schemas.microsoft.com/office/drawing/2014/main" id="{4CA07A2E-9A1D-3A4C-BCD2-B1A259C39AA2}"/>
              </a:ext>
            </a:extLst>
          </p:cNvPr>
          <p:cNvSpPr/>
          <p:nvPr/>
        </p:nvSpPr>
        <p:spPr>
          <a:xfrm>
            <a:off x="1259632" y="627534"/>
            <a:ext cx="7704981" cy="201565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下列何者最有可能違反需求原則，價格愈高漲，需求量反而會增加？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）民生用品　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）農產品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）工業原料　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）奢侈品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2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A89E6CDA-CF06-414E-A87F-BFBB72E1DC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2387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716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35B165E-2C4C-8645-BE3C-0B4ECD20C1DE}"/>
              </a:ext>
            </a:extLst>
          </p:cNvPr>
          <p:cNvGrpSpPr/>
          <p:nvPr/>
        </p:nvGrpSpPr>
        <p:grpSpPr>
          <a:xfrm>
            <a:off x="250825" y="556344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7675B4EC-E281-0D4E-AEAF-8B6ADF5B792F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995DFE2-FA46-614F-A4F6-677001712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267764D-ADFD-EF46-99DA-710F850EC7FE}"/>
              </a:ext>
            </a:extLst>
          </p:cNvPr>
          <p:cNvGrpSpPr/>
          <p:nvPr/>
        </p:nvGrpSpPr>
        <p:grpSpPr>
          <a:xfrm>
            <a:off x="250751" y="3651907"/>
            <a:ext cx="648767" cy="647998"/>
            <a:chOff x="754881" y="1131590"/>
            <a:chExt cx="648767" cy="647998"/>
          </a:xfrm>
          <a:solidFill>
            <a:srgbClr val="FFFF00"/>
          </a:solidFill>
        </p:grpSpPr>
        <p:sp>
          <p:nvSpPr>
            <p:cNvPr id="17" name="橢圓 16">
              <a:extLst>
                <a:ext uri="{FF2B5EF4-FFF2-40B4-BE49-F238E27FC236}">
                  <a16:creationId xmlns:a16="http://schemas.microsoft.com/office/drawing/2014/main" id="{24E4F857-24CB-CF49-811F-4EDE8B97F62C}"/>
                </a:ext>
              </a:extLst>
            </p:cNvPr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9E57E68-2A1E-3F42-B71A-F4FC1A11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81" y="1145249"/>
              <a:ext cx="648767" cy="628333"/>
            </a:xfrm>
            <a:prstGeom prst="ellipse">
              <a:avLst/>
            </a:prstGeom>
            <a:grpFill/>
          </p:spPr>
        </p:pic>
      </p:grpSp>
      <p:sp>
        <p:nvSpPr>
          <p:cNvPr id="19" name="圓角矩形圖說文字 18">
            <a:extLst>
              <a:ext uri="{FF2B5EF4-FFF2-40B4-BE49-F238E27FC236}">
                <a16:creationId xmlns:a16="http://schemas.microsoft.com/office/drawing/2014/main" id="{D38E62AA-391C-684E-A55B-614F2523B43F}"/>
              </a:ext>
            </a:extLst>
          </p:cNvPr>
          <p:cNvSpPr/>
          <p:nvPr/>
        </p:nvSpPr>
        <p:spPr>
          <a:xfrm>
            <a:off x="1259632" y="627534"/>
            <a:ext cx="7704981" cy="2015654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下列何者最有可能違反需求原則，價格愈高漲，需求量反而會增加？</a:t>
            </a: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）民生用品　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）農產品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）工業原料　（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）奢侈品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圓角矩形圖說文字 19"/>
          <p:cNvSpPr/>
          <p:nvPr/>
        </p:nvSpPr>
        <p:spPr>
          <a:xfrm>
            <a:off x="1331640" y="3723878"/>
            <a:ext cx="5472608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得到知識王勳章一枚</a:t>
            </a:r>
          </a:p>
        </p:txBody>
      </p:sp>
    </p:spTree>
    <p:extLst>
      <p:ext uri="{BB962C8B-B14F-4D97-AF65-F5344CB8AC3E}">
        <p14:creationId xmlns:p14="http://schemas.microsoft.com/office/powerpoint/2010/main" val="58721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 animBg="1"/>
    </p:bld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自訂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15597</TotalTime>
  <Words>1691</Words>
  <Application>Microsoft Office PowerPoint</Application>
  <PresentationFormat>如螢幕大小 (16:9)</PresentationFormat>
  <Paragraphs>156</Paragraphs>
  <Slides>38</Slides>
  <Notes>21</Notes>
  <HiddenSlides>8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38</vt:i4>
      </vt:variant>
    </vt:vector>
  </HeadingPairs>
  <TitlesOfParts>
    <vt:vector size="48" baseType="lpstr">
      <vt:lpstr>宋体</vt:lpstr>
      <vt:lpstr>華康粗圓體</vt:lpstr>
      <vt:lpstr>微軟正黑體</vt:lpstr>
      <vt:lpstr>新細明體</vt:lpstr>
      <vt:lpstr>Arial</vt:lpstr>
      <vt:lpstr>Calibri</vt:lpstr>
      <vt:lpstr>Wingdings</vt:lpstr>
      <vt:lpstr>2_Office 佈景主題</vt:lpstr>
      <vt:lpstr>1_Office 佈景主題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L28[祖昀]</cp:lastModifiedBy>
  <cp:revision>125</cp:revision>
  <dcterms:created xsi:type="dcterms:W3CDTF">2018-11-19T12:14:58Z</dcterms:created>
  <dcterms:modified xsi:type="dcterms:W3CDTF">2020-05-22T11:58:03Z</dcterms:modified>
</cp:coreProperties>
</file>