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  <p:sldMasterId id="2147483702" r:id="rId3"/>
    <p:sldMasterId id="2147483723" r:id="rId4"/>
  </p:sldMasterIdLst>
  <p:notesMasterIdLst>
    <p:notesMasterId r:id="rId53"/>
  </p:notesMasterIdLst>
  <p:sldIdLst>
    <p:sldId id="476" r:id="rId5"/>
    <p:sldId id="477" r:id="rId6"/>
    <p:sldId id="584" r:id="rId7"/>
    <p:sldId id="575" r:id="rId8"/>
    <p:sldId id="576" r:id="rId9"/>
    <p:sldId id="577" r:id="rId10"/>
    <p:sldId id="579" r:id="rId11"/>
    <p:sldId id="580" r:id="rId12"/>
    <p:sldId id="578" r:id="rId13"/>
    <p:sldId id="551" r:id="rId14"/>
    <p:sldId id="586" r:id="rId15"/>
    <p:sldId id="561" r:id="rId16"/>
    <p:sldId id="562" r:id="rId17"/>
    <p:sldId id="563" r:id="rId18"/>
    <p:sldId id="342" r:id="rId19"/>
    <p:sldId id="587" r:id="rId20"/>
    <p:sldId id="343" r:id="rId21"/>
    <p:sldId id="588" r:id="rId22"/>
    <p:sldId id="344" r:id="rId23"/>
    <p:sldId id="582" r:id="rId24"/>
    <p:sldId id="345" r:id="rId25"/>
    <p:sldId id="581" r:id="rId26"/>
    <p:sldId id="350" r:id="rId27"/>
    <p:sldId id="564" r:id="rId28"/>
    <p:sldId id="567" r:id="rId29"/>
    <p:sldId id="569" r:id="rId30"/>
    <p:sldId id="571" r:id="rId31"/>
    <p:sldId id="573" r:id="rId32"/>
    <p:sldId id="574" r:id="rId33"/>
    <p:sldId id="557" r:id="rId34"/>
    <p:sldId id="558" r:id="rId35"/>
    <p:sldId id="559" r:id="rId36"/>
    <p:sldId id="354" r:id="rId37"/>
    <p:sldId id="355" r:id="rId38"/>
    <p:sldId id="356" r:id="rId39"/>
    <p:sldId id="583" r:id="rId40"/>
    <p:sldId id="585" r:id="rId41"/>
    <p:sldId id="560" r:id="rId42"/>
    <p:sldId id="538" r:id="rId43"/>
    <p:sldId id="539" r:id="rId44"/>
    <p:sldId id="540" r:id="rId45"/>
    <p:sldId id="542" r:id="rId46"/>
    <p:sldId id="541" r:id="rId47"/>
    <p:sldId id="544" r:id="rId48"/>
    <p:sldId id="545" r:id="rId49"/>
    <p:sldId id="546" r:id="rId50"/>
    <p:sldId id="547" r:id="rId51"/>
    <p:sldId id="548" r:id="rId52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789" userDrawn="1">
          <p15:clr>
            <a:srgbClr val="A4A3A4"/>
          </p15:clr>
        </p15:guide>
        <p15:guide id="3" orient="horz" pos="1159">
          <p15:clr>
            <a:srgbClr val="A4A3A4"/>
          </p15:clr>
        </p15:guide>
        <p15:guide id="4" pos="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5B5B"/>
    <a:srgbClr val="F44E4E"/>
    <a:srgbClr val="FF7979"/>
    <a:srgbClr val="FF9999"/>
    <a:srgbClr val="B4F3F2"/>
    <a:srgbClr val="20BDBD"/>
    <a:srgbClr val="00BCB8"/>
    <a:srgbClr val="00CDC8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5" autoAdjust="0"/>
    <p:restoredTop sz="94316" autoAdjust="0"/>
  </p:normalViewPr>
  <p:slideViewPr>
    <p:cSldViewPr>
      <p:cViewPr varScale="1">
        <p:scale>
          <a:sx n="128" d="100"/>
          <a:sy n="128" d="100"/>
        </p:scale>
        <p:origin x="372" y="108"/>
      </p:cViewPr>
      <p:guideLst>
        <p:guide orient="horz" pos="1620"/>
        <p:guide pos="2789"/>
        <p:guide orient="horz" pos="1159"/>
        <p:guide pos="53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1D3C2-348D-42CB-BCDC-76420909D347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BD599-323C-424D-B897-40C030D62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6886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4252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69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1787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844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3878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5674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5522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4615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215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215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215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215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215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215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5900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1553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19595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98423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70655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3131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89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5910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2.png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Relationship Id="rId4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png"/></Relationships>
</file>

<file path=ppt/slideLayouts/_rels/slideLayout8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587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68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978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251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id="{43705216-B90E-1147-BE23-A9BD4ED0C739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8" name="橢圓 37">
              <a:extLst>
                <a:ext uri="{FF2B5EF4-FFF2-40B4-BE49-F238E27FC236}">
                  <a16:creationId xmlns:a16="http://schemas.microsoft.com/office/drawing/2014/main" id="{D9D584CE-E63E-B34B-93E8-8C3E15A4279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>
              <a:extLst>
                <a:ext uri="{FF2B5EF4-FFF2-40B4-BE49-F238E27FC236}">
                  <a16:creationId xmlns:a16="http://schemas.microsoft.com/office/drawing/2014/main" id="{C498CF48-ED25-AD40-88AE-ECE7BFEB5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166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電影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6F787B1E-90A3-C049-BA51-756B0261C742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FCA6E215-1C04-0C41-8FAE-3B54530E8910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BA380A76-CE63-B14D-8F4E-5E2D49FB6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370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54C7745D-B422-EC49-80B8-972D96381A8D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623EA292-271D-1340-B594-4BDF1C279FD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0757399F-7F37-8B4D-8092-0B6E7C81D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03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AD6A2DF0-9940-5545-B401-3BBA8A9776E1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74656180-44FD-8448-82B4-CCA71EC85B38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976CD3EF-B6E3-1645-B432-D21D660F7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641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010A21D7-F96D-214A-9C5E-5EFFE5BB859E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30074877-9B3D-F640-8628-9083279F762F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E166122E-37F6-B34B-8826-755FB61EF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598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C145CD41-F39C-9A46-B025-0A2AD589DA93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53882A46-F19C-D246-B9E6-F30380E9654F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58F33E62-A654-C046-B428-8E194C1BF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798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B07D676F-8D51-FD44-929D-59C21771FB2B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0" name="橢圓 29">
              <a:extLst>
                <a:ext uri="{FF2B5EF4-FFF2-40B4-BE49-F238E27FC236}">
                  <a16:creationId xmlns:a16="http://schemas.microsoft.com/office/drawing/2014/main" id="{93C3AD6F-1622-DA4A-A440-69B425235F55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2295DB52-BC67-CB47-911C-16C933BAB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5512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491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7449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75F8B86C-8DF9-E34F-8503-5CD434DE3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9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AD17115B-FC44-BC48-B54F-D3782F6373EA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8D21D448-C9BE-224C-BE14-7CF626454DA1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2467933F-CCB3-CA46-AE79-00245338E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EB783C8C-7D35-B540-9CE1-F73D70EC10C7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F903BA73-5EF8-A24C-9658-B4068B701227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42A1266C-7B84-714D-82E0-05B4F8EA9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03536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8A65F58B-FC40-2944-835B-E560F266146D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8408517F-3986-5444-BBBB-832E0C2202F6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B6D296CB-429B-8243-B95D-E1EC6324F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B2AE342F-6F70-FA4C-8209-262F43E0DF15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3" name="橢圓 42">
              <a:extLst>
                <a:ext uri="{FF2B5EF4-FFF2-40B4-BE49-F238E27FC236}">
                  <a16:creationId xmlns:a16="http://schemas.microsoft.com/office/drawing/2014/main" id="{BA789219-0B08-7243-BA26-309E370767D0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B50EE1A9-E5B9-A046-9CB8-6883CD13D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40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E02733A1-A6F4-CA41-9DB8-55E5C80334AF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2" name="橢圓 41">
              <a:extLst>
                <a:ext uri="{FF2B5EF4-FFF2-40B4-BE49-F238E27FC236}">
                  <a16:creationId xmlns:a16="http://schemas.microsoft.com/office/drawing/2014/main" id="{2D0597CE-012F-FB4F-B27D-6677314CE074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EF283191-435C-9748-8206-87EC48264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grpSp>
        <p:nvGrpSpPr>
          <p:cNvPr id="69" name="群組 68">
            <a:extLst>
              <a:ext uri="{FF2B5EF4-FFF2-40B4-BE49-F238E27FC236}">
                <a16:creationId xmlns:a16="http://schemas.microsoft.com/office/drawing/2014/main" id="{11C8427D-BD3B-A44C-99F7-E1F7FE440E84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70" name="橢圓 69">
              <a:extLst>
                <a:ext uri="{FF2B5EF4-FFF2-40B4-BE49-F238E27FC236}">
                  <a16:creationId xmlns:a16="http://schemas.microsoft.com/office/drawing/2014/main" id="{96F31FB7-7FCA-514A-862E-A9A4D22DC95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>
              <a:extLst>
                <a:ext uri="{FF2B5EF4-FFF2-40B4-BE49-F238E27FC236}">
                  <a16:creationId xmlns:a16="http://schemas.microsoft.com/office/drawing/2014/main" id="{2F699FE9-8945-2047-BA23-E1013C447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683873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271CEA25-6196-6141-A77E-32B07146434F}"/>
              </a:ext>
            </a:extLst>
          </p:cNvPr>
          <p:cNvGrpSpPr/>
          <p:nvPr userDrawn="1"/>
        </p:nvGrpSpPr>
        <p:grpSpPr>
          <a:xfrm>
            <a:off x="6652765" y="420802"/>
            <a:ext cx="655465" cy="647998"/>
            <a:chOff x="748109" y="1131590"/>
            <a:chExt cx="655465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D79C1184-8C28-FF4A-B179-DEE831830094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42DBEA75-E437-8049-B5D8-DDCF106A6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09" y="1138691"/>
              <a:ext cx="647997" cy="62758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63050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</a:t>
            </a:r>
            <a:r>
              <a:rPr lang="zh-TW" altLang="en-US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身手</a:t>
            </a: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7798" y="66958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1825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  <p:grpSp>
        <p:nvGrpSpPr>
          <p:cNvPr id="16" name="群組 15"/>
          <p:cNvGrpSpPr/>
          <p:nvPr userDrawn="1"/>
        </p:nvGrpSpPr>
        <p:grpSpPr>
          <a:xfrm>
            <a:off x="407798" y="66958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3038146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1963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86018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271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104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433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4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324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33081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7105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69401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118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53137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87584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0568709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0295073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5380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8095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1641591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88037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28012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064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11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613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559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27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503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82265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9551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27314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6E5F91EC-16B6-0A45-A316-3EFE7CF8B7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28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86836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1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2802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9148441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74687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563962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94148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81723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86996138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3328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70032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34004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00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67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電影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CD2F9993-8DCB-D642-A54B-2CB6456A46E9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C17E0B6B-CB99-624D-9D6E-5B942BF09CA5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E311B349-5F44-F249-BFCB-5DC2BAFD3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911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7526C48F-5305-D040-810E-1FE5E0414475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9BC688FF-E743-B348-8735-B9E8F794D550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92567A82-8DAD-644C-B3F1-4B4DAD451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5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BC4A1831-E0F2-434B-987A-A88D65E49308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E34A8133-6886-BB40-B224-3AF29C417A57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7FAF3219-9C57-0C41-85F2-7EB61E5AC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12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D6EB478A-7DC0-3046-A922-2D48B60A7D34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0ABE16B4-3494-5644-8A3C-125D5E65DE3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EF994F27-0F04-E24E-ADA2-48F5584EE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065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F39F2862-FFB8-A149-833B-6D16EB198807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879DB841-9D12-F445-8217-346117AC00DB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4E7FF5A6-7591-A84D-B5EC-98CE1D2B8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48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1A178198-6A7F-514D-A04F-25A131F51FEA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0" name="橢圓 29">
              <a:extLst>
                <a:ext uri="{FF2B5EF4-FFF2-40B4-BE49-F238E27FC236}">
                  <a16:creationId xmlns:a16="http://schemas.microsoft.com/office/drawing/2014/main" id="{094DE387-2A58-934A-A80B-B7581D9DB024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6F37BE60-DA3A-6447-91D2-F893B663F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71138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8485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393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75F8B86C-8DF9-E34F-8503-5CD434DE3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5A34B5F-4B06-914A-B87D-797B3C303DE0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4483C0B1-71DA-CC4E-BF75-82E6AF17C48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11D95331-C76A-7E42-B860-DA1172C83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902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D91AAE58-639F-6F45-A6D0-C6A2C6075EE7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B8677135-E7FC-1E4E-B90B-D4E8DF174E36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165AB1D1-CB10-A54A-99A4-D5F7E5805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616AB911-D6E0-F444-B8C5-D0815D68C7D0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D1CE0C53-4727-D643-B1C1-0F5A1B6E5CA8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DC34BCC-987D-8747-ACA8-7D3A22091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98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83B58E6E-C2BA-3344-A9B8-44FE0C468FDD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2" name="橢圓 41">
              <a:extLst>
                <a:ext uri="{FF2B5EF4-FFF2-40B4-BE49-F238E27FC236}">
                  <a16:creationId xmlns:a16="http://schemas.microsoft.com/office/drawing/2014/main" id="{399AE5D7-94B9-7C49-BF4C-6B599611638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862B8FED-1F3A-BA42-95AE-ED8D5AD7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C7620DA3-3087-2B4D-92AE-7075037FB101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9" name="橢圓 48">
              <a:extLst>
                <a:ext uri="{FF2B5EF4-FFF2-40B4-BE49-F238E27FC236}">
                  <a16:creationId xmlns:a16="http://schemas.microsoft.com/office/drawing/2014/main" id="{27BEB5C6-E2EE-FC49-BBB6-26CEF3D2AB4D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0" name="圖片 49">
              <a:extLst>
                <a:ext uri="{FF2B5EF4-FFF2-40B4-BE49-F238E27FC236}">
                  <a16:creationId xmlns:a16="http://schemas.microsoft.com/office/drawing/2014/main" id="{FE2F339C-C39F-724E-895E-A23933C4C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690075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52765" y="420802"/>
            <a:ext cx="655465" cy="647998"/>
            <a:chOff x="748109" y="1131590"/>
            <a:chExt cx="655465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09" y="1138691"/>
              <a:ext cx="647997" cy="627587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5618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46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3D7062BB-7B8F-C947-90A7-F85C4B9085B8}"/>
              </a:ext>
            </a:extLst>
          </p:cNvPr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1913F201-788B-A442-A469-C1E959F972D2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57F6B634-B0F1-7A43-887E-012A77DEB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86279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61FBB858-F1ED-41BF-8B7A-9E7A6DAFAB8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0CB127B6-1F65-4CF4-8F55-F46FE7A87B4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74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9" r:id="rId13"/>
    <p:sldLayoutId id="2147483680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86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872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117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slide" Target="slide39.xml"/><Relationship Id="rId10" Type="http://schemas.openxmlformats.org/officeDocument/2006/relationships/image" Target="../media/image34.png"/><Relationship Id="rId4" Type="http://schemas.openxmlformats.org/officeDocument/2006/relationships/image" Target="../media/image36.png"/><Relationship Id="rId9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7GJUC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taETby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h19&#24433;&#29255;-&#30452;&#25802;&#33184;&#22218;&#20805;&#22635;&#25216;&#34899;&#12288;&#21488;&#24288;1HR&#35069;&#36896;10&#33836;&#38982;&#65288;04&#65306;15&#65289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ltn.tw/gJaLcnq" TargetMode="Externa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ltn.tw/Nz5RApW" TargetMode="Externa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1.png"/><Relationship Id="rId5" Type="http://schemas.openxmlformats.org/officeDocument/2006/relationships/image" Target="../media/image56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9.png"/><Relationship Id="rId5" Type="http://schemas.openxmlformats.org/officeDocument/2006/relationships/image" Target="../media/image64.png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1xuPIqJ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GhmuO2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4Sfyu5V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Ch19&#24433;&#29255;-&#21488;&#28771;&#19968;&#34349;&#25289;&#40629;&#30772;&#32000;&#37636;&#12288;&#36899;&#32396;&#25490;&#38538;260&#23567;&#26178;&#65288;05&#65306;13&#65289;.mp4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X3NVmk7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png"/><Relationship Id="rId5" Type="http://schemas.openxmlformats.org/officeDocument/2006/relationships/slide" Target="slide43.xml"/><Relationship Id="rId4" Type="http://schemas.openxmlformats.org/officeDocument/2006/relationships/slide" Target="slide4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microsoft.com/office/2007/relationships/hdphoto" Target="../media/hdphoto5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7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png"/><Relationship Id="rId5" Type="http://schemas.openxmlformats.org/officeDocument/2006/relationships/slide" Target="slide48.xml"/><Relationship Id="rId4" Type="http://schemas.openxmlformats.org/officeDocument/2006/relationships/slide" Target="slide4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" t="12201" r="34685" b="30922"/>
          <a:stretch/>
        </p:blipFill>
        <p:spPr>
          <a:xfrm>
            <a:off x="250825" y="168516"/>
            <a:ext cx="8425631" cy="4871835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5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FF0844"/>
              </a:gs>
              <a:gs pos="100000">
                <a:srgbClr val="FFB1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交易與</a:t>
            </a:r>
            <a:r>
              <a:rPr lang="zh-TW" altLang="en-US" sz="54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專業分工</a:t>
            </a:r>
            <a:endParaRPr lang="zh-TW" altLang="en-US" sz="5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消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費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</a:t>
            </a:r>
            <a:r>
              <a:rPr lang="zh-CN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為何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搶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購</a:t>
            </a:r>
            <a:r>
              <a:rPr lang="zh-CN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衛生紙</a:t>
            </a:r>
            <a:r>
              <a:rPr lang="zh-CN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群組 34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36" name="Picture 4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7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群組 37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39" name="群組 38"/>
            <p:cNvGrpSpPr/>
            <p:nvPr/>
          </p:nvGrpSpPr>
          <p:grpSpPr>
            <a:xfrm>
              <a:off x="4616923" y="3507854"/>
              <a:ext cx="1224136" cy="1009644"/>
              <a:chOff x="4424901" y="3507854"/>
              <a:chExt cx="1224136" cy="1009644"/>
            </a:xfrm>
          </p:grpSpPr>
          <p:sp>
            <p:nvSpPr>
              <p:cNvPr id="41" name="圓角矩形 40">
                <a:hlinkClick r:id="rId5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2" name="圖片 41">
                <a:hlinkClick r:id="rId5" action="ppaction://hlinksldjump"/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79"/>
              <a:stretch/>
            </p:blipFill>
            <p:spPr>
              <a:xfrm>
                <a:off x="4472205" y="3525189"/>
                <a:ext cx="1042075" cy="992309"/>
              </a:xfrm>
              <a:prstGeom prst="rect">
                <a:avLst/>
              </a:prstGeom>
            </p:spPr>
          </p:pic>
        </p:grpSp>
        <p:pic>
          <p:nvPicPr>
            <p:cNvPr id="40" name="Picture 8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4" name="群組 43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45" name="群組 44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47" name="圓角矩形 46">
                <a:hlinkClick r:id="rId8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8" name="圓角矩形 47">
                <a:hlinkClick r:id="rId8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49" name="群組 48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50" name="直線接點 49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接點 50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接點 51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接點 52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線接點 53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46" name="Picture 5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6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殿下萬萬稅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殿下萬萬稅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】HD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高畫質中文電影預告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(01:30)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＃影片來源：觸電網 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電影情報入口網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06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殿下萬萬稅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本片改編自德川幕府時代的真實故事。仙台藩因官庫匱乏，向人民苛以重稅，「吉岡宿」村落每晚都有村民為了躲債，攜家帶眷連夜脫逃，村民苦不堪言。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10829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324036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直到一位智者想出絕妙計畫：把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千兩 （約現在的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億日幣）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借給藩主，再將收到的利息，當成稅金「零倍奉還」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—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說穿了就是想逃稅！村民們冒著被砍頭的風險也要執行計畫，但窮得只剩下勇氣的他們，要如何籌出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億元呢？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12436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圖說文字 6"/>
          <p:cNvSpPr/>
          <p:nvPr/>
        </p:nvSpPr>
        <p:spPr>
          <a:xfrm>
            <a:off x="2843808" y="1021730"/>
            <a:ext cx="5292676" cy="118998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申請助學貨款，跟向私人借款有何區別？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181381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53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280831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衛生紙之亂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algn="just" hangingPunct="0"/>
            <a:r>
              <a:rPr lang="en-US" altLang="zh-TW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，臺灣發生全民搶購衛生紙的風波，這起事件反映了在預期漲價的心理下，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消費者搶購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商品，需求增加；但廠商捨不得出售，供給減少，使價格上漲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zh-TW" altLang="en-US" sz="28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02203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3384376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此外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，衛生紙是民生必需品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，需求量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大，所以廠商以機械化、自動化及專業分工方式大量生產，提高市場占有率；但這種生產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規模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需較多資金，小廠商不易與大廠商競爭，因此臺灣生產衛生紙的廠商只有少數幾家，廠商容易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操控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市場，聯合漲價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zh-TW" altLang="en-US" sz="28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90434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280831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衛生紙</a:t>
            </a: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漲價的主因是紙漿在國際市場的價格上漲，而臺灣禁止砍伐森林，</a:t>
            </a:r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紙漿及</a:t>
            </a: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木材都需仰賴進口，所以臺灣從印尼進口木材及紙漿，並向印尼輸出電子產品，這是比較利益</a:t>
            </a:r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下的</a:t>
            </a: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國際貿易</a:t>
            </a:r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情況。</a:t>
            </a:r>
            <a:endParaRPr lang="en-US" altLang="zh-TW" sz="2800" spc="-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69525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C860086-9D71-1D4D-93BE-1EFE6370077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465357" cy="647700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kumimoji="1" lang="zh-TW" altLang="en-US" spc="0" dirty="0"/>
              <a:t>臺灣茶葉自清朝年間從福建引進茶苗，經過英國商人的指導、外銷，日本人的改良、研發與推廣，曾</a:t>
            </a:r>
            <a:r>
              <a:rPr kumimoji="1" lang="zh-TW" altLang="en-US" spc="0" dirty="0" smtClean="0"/>
              <a:t>帶領臺灣</a:t>
            </a:r>
            <a:r>
              <a:rPr kumimoji="1" lang="zh-TW" altLang="en-US" spc="0" dirty="0"/>
              <a:t>的經濟走上巔峰，一同來看看這段歷史吧</a:t>
            </a:r>
            <a:r>
              <a:rPr kumimoji="1" lang="zh-TW" altLang="en-US" spc="0" dirty="0" smtClean="0"/>
              <a:t>！</a:t>
            </a:r>
            <a:endParaRPr kumimoji="1" lang="zh-TW" altLang="en-US" spc="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D8E5246-2F88-2640-B126-7E5BC80A2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7863" y="1203896"/>
            <a:ext cx="4752529" cy="647774"/>
          </a:xfrm>
        </p:spPr>
        <p:txBody>
          <a:bodyPr/>
          <a:lstStyle/>
          <a:p>
            <a:r>
              <a:rPr lang="zh-TW" altLang="en-US" sz="2800" dirty="0"/>
              <a:t>臺灣茶外銷全世界的秘密！</a:t>
            </a:r>
          </a:p>
          <a:p>
            <a:endParaRPr kumimoji="1" lang="zh-TW" altLang="en-US" sz="2800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250D564-A12E-1F4B-9DFC-A1AA283A18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pic>
        <p:nvPicPr>
          <p:cNvPr id="9" name="圖片 8">
            <a:hlinkClick r:id="rId3"/>
            <a:extLst>
              <a:ext uri="{FF2B5EF4-FFF2-40B4-BE49-F238E27FC236}">
                <a16:creationId xmlns:a16="http://schemas.microsoft.com/office/drawing/2014/main" id="{1AF3CC52-DBC6-DB4F-878C-C1B2D644C5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810" y="2036104"/>
            <a:ext cx="3059832" cy="1663784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8B02D80A-2CB4-7E45-8190-66DEA6D53A8A}"/>
              </a:ext>
            </a:extLst>
          </p:cNvPr>
          <p:cNvGrpSpPr/>
          <p:nvPr/>
        </p:nvGrpSpPr>
        <p:grpSpPr>
          <a:xfrm>
            <a:off x="6337206" y="2435094"/>
            <a:ext cx="917970" cy="865803"/>
            <a:chOff x="6948264" y="2787774"/>
            <a:chExt cx="648072" cy="648072"/>
          </a:xfrm>
        </p:grpSpPr>
        <p:sp>
          <p:nvSpPr>
            <p:cNvPr id="6" name="橢圓 5">
              <a:hlinkClick r:id="rId3"/>
              <a:extLst>
                <a:ext uri="{FF2B5EF4-FFF2-40B4-BE49-F238E27FC236}">
                  <a16:creationId xmlns:a16="http://schemas.microsoft.com/office/drawing/2014/main" id="{DF16DA53-AA84-FB4F-854F-0740EE94A628}"/>
                </a:ext>
              </a:extLst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7" name="等腰三角形 7">
              <a:hlinkClick r:id="rId3"/>
              <a:extLst>
                <a:ext uri="{FF2B5EF4-FFF2-40B4-BE49-F238E27FC236}">
                  <a16:creationId xmlns:a16="http://schemas.microsoft.com/office/drawing/2014/main" id="{C595EE3B-E28E-DD40-92D3-1168526D62A5}"/>
                </a:ext>
              </a:extLst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E320396-4850-1743-98D9-8837EAB05FBB}"/>
              </a:ext>
            </a:extLst>
          </p:cNvPr>
          <p:cNvSpPr txBox="1"/>
          <p:nvPr/>
        </p:nvSpPr>
        <p:spPr>
          <a:xfrm>
            <a:off x="5077357" y="379588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『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臺灣第一個經濟奇蹟！？臺灣茶外銷全世界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的秘密！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』-《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偵茶事務所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en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EP3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05:33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Taiwan Bar</a:t>
            </a:r>
          </a:p>
          <a:p>
            <a:endParaRPr kumimoji="1" lang="zh-TW" altLang="en-US" sz="12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5824083" y="327235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42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 smtClean="0"/>
              <a:t>直</a:t>
            </a:r>
            <a:r>
              <a:rPr kumimoji="1" lang="zh-TW" altLang="en-US" dirty="0"/>
              <a:t>擊膠囊充填技術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：直擊膠囊充填技術 台廠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1HR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製造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萬顆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(04:15)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USTV 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非凡電視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27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p.157</a:t>
            </a:r>
            <a:r>
              <a:rPr lang="zh-TW" altLang="en-US" dirty="0"/>
              <a:t>　壹</a:t>
            </a:r>
            <a:r>
              <a:rPr lang="zh-TW" altLang="en-US" dirty="0" smtClean="0"/>
              <a:t>、專業化生產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壹、專業化生產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zh-TW" altLang="en-US" dirty="0"/>
              <a:t>大雄與小叮夫妻以賣大腸（米腸）包小腸（香腸）為生，大雄每小時可灌米腸</a:t>
            </a:r>
            <a:r>
              <a:rPr lang="en-US" altLang="zh-TW" dirty="0"/>
              <a:t>100</a:t>
            </a:r>
            <a:r>
              <a:rPr lang="zh-TW" altLang="en-US" dirty="0"/>
              <a:t>條或香腸</a:t>
            </a:r>
            <a:r>
              <a:rPr lang="en-US" altLang="zh-TW" dirty="0"/>
              <a:t>80</a:t>
            </a:r>
            <a:r>
              <a:rPr lang="zh-TW" altLang="en-US" dirty="0"/>
              <a:t>條，小叮可灌米腸</a:t>
            </a:r>
            <a:r>
              <a:rPr lang="en-US" altLang="zh-TW" dirty="0"/>
              <a:t>130</a:t>
            </a:r>
            <a:r>
              <a:rPr lang="zh-TW" altLang="en-US" dirty="0"/>
              <a:t>條香腸</a:t>
            </a:r>
            <a:r>
              <a:rPr lang="en-US" altLang="zh-TW" dirty="0"/>
              <a:t>65</a:t>
            </a:r>
            <a:r>
              <a:rPr lang="zh-TW" altLang="en-US" dirty="0"/>
              <a:t>條。如果要使兩人的產能最大，應該怎麼分工呢？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9118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p.157</a:t>
            </a:r>
            <a:r>
              <a:rPr lang="zh-TW" altLang="en-US" dirty="0"/>
              <a:t>　壹、專業化</a:t>
            </a:r>
            <a:r>
              <a:rPr lang="zh-TW" altLang="en-US" dirty="0" smtClean="0"/>
              <a:t>生產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灌米腸與香腸的機會成本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8079"/>
              </p:ext>
            </p:extLst>
          </p:nvPr>
        </p:nvGraphicFramePr>
        <p:xfrm>
          <a:off x="827584" y="3003798"/>
          <a:ext cx="7272808" cy="187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9648">
                <a:tc>
                  <a:txBody>
                    <a:bodyPr/>
                    <a:lstStyle/>
                    <a:p>
                      <a:pPr algn="ctr"/>
                      <a:endParaRPr lang="zh-TW" altLang="en-US"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FCD2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C9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560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FCD2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C9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715766"/>
            <a:ext cx="977564" cy="115212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95886"/>
            <a:ext cx="1080120" cy="1080120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115616" y="3147814"/>
            <a:ext cx="3312368" cy="646331"/>
            <a:chOff x="1331640" y="3147814"/>
            <a:chExt cx="3096344" cy="646331"/>
          </a:xfrm>
        </p:grpSpPr>
        <p:sp>
          <p:nvSpPr>
            <p:cNvPr id="14" name="文字方塊 13"/>
            <p:cNvSpPr txBox="1"/>
            <p:nvPr/>
          </p:nvSpPr>
          <p:spPr>
            <a:xfrm>
              <a:off x="1331640" y="3147814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80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（條香腸）</a:t>
              </a:r>
            </a:p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（條米腸）</a:t>
              </a: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2771800" y="3282538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=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059832" y="3200658"/>
              <a:ext cx="13677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0.8</a:t>
              </a:r>
              <a:r>
                <a:rPr lang="zh-TW" altLang="en-US" sz="1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（條香腸）</a:t>
              </a:r>
            </a:p>
          </p:txBody>
        </p:sp>
        <p:cxnSp>
          <p:nvCxnSpPr>
            <p:cNvPr id="18" name="直線接點 17"/>
            <p:cNvCxnSpPr>
              <a:stCxn id="14" idx="1"/>
              <a:endCxn id="15" idx="1"/>
            </p:cNvCxnSpPr>
            <p:nvPr/>
          </p:nvCxnSpPr>
          <p:spPr>
            <a:xfrm flipV="1">
              <a:off x="1331640" y="3467204"/>
              <a:ext cx="1440160" cy="37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群組 25"/>
          <p:cNvGrpSpPr/>
          <p:nvPr/>
        </p:nvGrpSpPr>
        <p:grpSpPr>
          <a:xfrm>
            <a:off x="1115616" y="4157667"/>
            <a:ext cx="3312368" cy="646331"/>
            <a:chOff x="1331640" y="3147814"/>
            <a:chExt cx="3096344" cy="646331"/>
          </a:xfrm>
        </p:grpSpPr>
        <p:sp>
          <p:nvSpPr>
            <p:cNvPr id="27" name="文字方塊 26"/>
            <p:cNvSpPr txBox="1"/>
            <p:nvPr/>
          </p:nvSpPr>
          <p:spPr>
            <a:xfrm>
              <a:off x="1331640" y="3147814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65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（條香腸）</a:t>
              </a:r>
            </a:p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130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（條米腸）</a:t>
              </a:r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2771800" y="3282538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=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059832" y="3200658"/>
              <a:ext cx="13677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0.5</a:t>
              </a:r>
              <a:r>
                <a:rPr lang="zh-TW" altLang="en-US" sz="1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（條香腸）</a:t>
              </a:r>
            </a:p>
          </p:txBody>
        </p:sp>
        <p:cxnSp>
          <p:nvCxnSpPr>
            <p:cNvPr id="30" name="直線接點 29"/>
            <p:cNvCxnSpPr>
              <a:stCxn id="27" idx="1"/>
              <a:endCxn id="28" idx="1"/>
            </p:cNvCxnSpPr>
            <p:nvPr/>
          </p:nvCxnSpPr>
          <p:spPr>
            <a:xfrm flipV="1">
              <a:off x="1331640" y="3467204"/>
              <a:ext cx="1440160" cy="37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群組 30"/>
          <p:cNvGrpSpPr/>
          <p:nvPr/>
        </p:nvGrpSpPr>
        <p:grpSpPr>
          <a:xfrm>
            <a:off x="4572000" y="3149555"/>
            <a:ext cx="3528392" cy="760730"/>
            <a:chOff x="1331640" y="3147814"/>
            <a:chExt cx="3096344" cy="760730"/>
          </a:xfrm>
        </p:grpSpPr>
        <p:sp>
          <p:nvSpPr>
            <p:cNvPr id="32" name="文字方塊 31"/>
            <p:cNvSpPr txBox="1"/>
            <p:nvPr/>
          </p:nvSpPr>
          <p:spPr>
            <a:xfrm>
              <a:off x="1331640" y="3147814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（條米腸）</a:t>
              </a:r>
            </a:p>
            <a:p>
              <a:r>
                <a:rPr lang="en-US" altLang="zh-TW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80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（條香腸）</a:t>
              </a:r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2771800" y="3282538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=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059832" y="3200658"/>
              <a:ext cx="136770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1.25</a:t>
              </a:r>
              <a:r>
                <a:rPr lang="zh-TW" altLang="en-US" sz="1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（條米腸）</a:t>
              </a:r>
            </a:p>
          </p:txBody>
        </p:sp>
        <p:cxnSp>
          <p:nvCxnSpPr>
            <p:cNvPr id="35" name="直線接點 34"/>
            <p:cNvCxnSpPr>
              <a:stCxn id="32" idx="1"/>
              <a:endCxn id="33" idx="1"/>
            </p:cNvCxnSpPr>
            <p:nvPr/>
          </p:nvCxnSpPr>
          <p:spPr>
            <a:xfrm flipV="1">
              <a:off x="1331640" y="3467204"/>
              <a:ext cx="1440160" cy="37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群組 35"/>
          <p:cNvGrpSpPr/>
          <p:nvPr/>
        </p:nvGrpSpPr>
        <p:grpSpPr>
          <a:xfrm>
            <a:off x="4572000" y="4187284"/>
            <a:ext cx="3528392" cy="646331"/>
            <a:chOff x="1331640" y="3147814"/>
            <a:chExt cx="3096344" cy="646331"/>
          </a:xfrm>
        </p:grpSpPr>
        <p:sp>
          <p:nvSpPr>
            <p:cNvPr id="37" name="文字方塊 36"/>
            <p:cNvSpPr txBox="1"/>
            <p:nvPr/>
          </p:nvSpPr>
          <p:spPr>
            <a:xfrm>
              <a:off x="1331640" y="3147814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130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（條米腸）</a:t>
              </a:r>
            </a:p>
            <a:p>
              <a:r>
                <a:rPr lang="en-US" altLang="zh-TW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65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（條香腸）</a:t>
              </a:r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2771800" y="3282538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=</a:t>
              </a:r>
              <a:endPara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3059832" y="3200658"/>
              <a:ext cx="13677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zh-TW" altLang="en-US" sz="1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（條米腸）</a:t>
              </a:r>
            </a:p>
          </p:txBody>
        </p:sp>
        <p:cxnSp>
          <p:nvCxnSpPr>
            <p:cNvPr id="40" name="直線接點 39"/>
            <p:cNvCxnSpPr>
              <a:stCxn id="37" idx="1"/>
              <a:endCxn id="38" idx="1"/>
            </p:cNvCxnSpPr>
            <p:nvPr/>
          </p:nvCxnSpPr>
          <p:spPr>
            <a:xfrm flipV="1">
              <a:off x="1331640" y="3467204"/>
              <a:ext cx="1440160" cy="37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群組 43"/>
          <p:cNvGrpSpPr/>
          <p:nvPr/>
        </p:nvGrpSpPr>
        <p:grpSpPr>
          <a:xfrm>
            <a:off x="576545" y="2012460"/>
            <a:ext cx="7523847" cy="991338"/>
            <a:chOff x="576545" y="2012460"/>
            <a:chExt cx="7523847" cy="991338"/>
          </a:xfrm>
        </p:grpSpPr>
        <p:sp>
          <p:nvSpPr>
            <p:cNvPr id="7" name="圓角化同側角落矩形 6"/>
            <p:cNvSpPr/>
            <p:nvPr/>
          </p:nvSpPr>
          <p:spPr>
            <a:xfrm>
              <a:off x="850900" y="2348785"/>
              <a:ext cx="3566554" cy="648072"/>
            </a:xfrm>
            <a:prstGeom prst="round2SameRect">
              <a:avLst/>
            </a:prstGeom>
            <a:solidFill>
              <a:srgbClr val="F271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灌</a:t>
              </a:r>
              <a:r>
                <a:rPr lang="en-US" altLang="zh-TW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條米腸的機會成本</a:t>
              </a:r>
            </a:p>
          </p:txBody>
        </p:sp>
        <p:sp>
          <p:nvSpPr>
            <p:cNvPr id="12" name="圓角化同側角落矩形 11"/>
            <p:cNvSpPr/>
            <p:nvPr/>
          </p:nvSpPr>
          <p:spPr>
            <a:xfrm>
              <a:off x="4427538" y="2355726"/>
              <a:ext cx="3672854" cy="648072"/>
            </a:xfrm>
            <a:prstGeom prst="round2SameRect">
              <a:avLst/>
            </a:prstGeom>
            <a:solidFill>
              <a:srgbClr val="20BD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灌</a:t>
              </a:r>
              <a:r>
                <a:rPr lang="en-US" altLang="zh-TW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條香腸的機會成本</a:t>
              </a: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699" y="2150184"/>
              <a:ext cx="867139" cy="782195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545" y="2012460"/>
              <a:ext cx="867600" cy="914383"/>
            </a:xfrm>
            <a:prstGeom prst="rect">
              <a:avLst/>
            </a:prstGeom>
          </p:spPr>
        </p:pic>
      </p:grpSp>
      <p:pic>
        <p:nvPicPr>
          <p:cNvPr id="46" name="圖片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665" y="3579862"/>
            <a:ext cx="778873" cy="788796"/>
          </a:xfrm>
          <a:prstGeom prst="rect">
            <a:avLst/>
          </a:prstGeom>
        </p:spPr>
      </p:pic>
      <p:pic>
        <p:nvPicPr>
          <p:cNvPr id="48" name="圖片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643758"/>
            <a:ext cx="778873" cy="78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4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en-US" altLang="zh-TW" dirty="0" err="1" smtClean="0"/>
              <a:t>p.157</a:t>
            </a:r>
            <a:r>
              <a:rPr lang="zh-TW" altLang="en-US" dirty="0"/>
              <a:t>　壹、專業化生產</a:t>
            </a:r>
          </a:p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灌米腸與香腸的機會成本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小叮灌</a:t>
            </a:r>
            <a:r>
              <a:rPr lang="en-US" altLang="zh-TW" dirty="0"/>
              <a:t>1</a:t>
            </a:r>
            <a:r>
              <a:rPr lang="zh-TW" altLang="en-US" dirty="0"/>
              <a:t>條米腸的機會成本較低→專業灌米腸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大雄灌</a:t>
            </a:r>
            <a:r>
              <a:rPr lang="en-US" altLang="zh-TW" dirty="0"/>
              <a:t>1</a:t>
            </a:r>
            <a:r>
              <a:rPr lang="zh-TW" altLang="en-US" dirty="0"/>
              <a:t>條香腸的機會成本較低→專業灌香腸</a:t>
            </a:r>
            <a:endParaRPr lang="en-US" altLang="zh-TW" dirty="0"/>
          </a:p>
          <a:p>
            <a:r>
              <a:rPr lang="zh-TW" altLang="en-US" b="1" dirty="0">
                <a:solidFill>
                  <a:srgbClr val="FF495C"/>
                </a:solidFill>
              </a:rPr>
              <a:t>結論：專業分工能提高產量</a:t>
            </a:r>
          </a:p>
        </p:txBody>
      </p:sp>
    </p:spTree>
    <p:extLst>
      <p:ext uri="{BB962C8B-B14F-4D97-AF65-F5344CB8AC3E}">
        <p14:creationId xmlns:p14="http://schemas.microsoft.com/office/powerpoint/2010/main" val="418745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p.158</a:t>
            </a:r>
            <a:r>
              <a:rPr lang="zh-TW" altLang="en-US" dirty="0"/>
              <a:t>　壹、</a:t>
            </a:r>
            <a:r>
              <a:rPr lang="zh-CN" altLang="en-US" dirty="0"/>
              <a:t>專業化生產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專業分工</a:t>
            </a:r>
            <a:endParaRPr lang="zh-TW" altLang="en-US" dirty="0">
              <a:solidFill>
                <a:srgbClr val="256EFF"/>
              </a:solidFill>
            </a:endParaRP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235574" cy="2448272"/>
          </a:xfrm>
        </p:spPr>
        <p:txBody>
          <a:bodyPr>
            <a:normAutofit lnSpcReduction="10000"/>
          </a:bodyPr>
          <a:lstStyle/>
          <a:p>
            <a:pPr algn="just"/>
            <a:r>
              <a:rPr lang="zh-TW" altLang="en-US" dirty="0"/>
              <a:t>指生產自己較</a:t>
            </a:r>
            <a:r>
              <a:rPr lang="zh-TW" altLang="en-US" dirty="0" smtClean="0"/>
              <a:t>擅長的</a:t>
            </a:r>
            <a:r>
              <a:rPr lang="zh-TW" altLang="en-US" dirty="0"/>
              <a:t>項目，在工業上則指從事生產活動的廠商，集中製造</a:t>
            </a:r>
            <a:r>
              <a:rPr lang="zh-TW" altLang="en-US" dirty="0" smtClean="0"/>
              <a:t>性質相同</a:t>
            </a:r>
            <a:r>
              <a:rPr lang="zh-TW" altLang="en-US" dirty="0"/>
              <a:t>的成品或半成品並反覆實施的生產過程。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63" b="74114"/>
          <a:stretch/>
        </p:blipFill>
        <p:spPr>
          <a:xfrm>
            <a:off x="4067944" y="1203598"/>
            <a:ext cx="4608512" cy="427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9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160" r="316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zh-TW" sz="3200" dirty="0">
                <a:hlinkClick r:id="rId2"/>
              </a:rPr>
              <a:t>另</a:t>
            </a:r>
            <a:r>
              <a:rPr lang="zh-TW" altLang="zh-TW" sz="3200" dirty="0" smtClean="0">
                <a:hlinkClick r:id="rId2"/>
              </a:rPr>
              <a:t>類</a:t>
            </a:r>
            <a:r>
              <a:rPr lang="zh-TW" altLang="en-US" sz="3200" dirty="0" smtClean="0">
                <a:hlinkClick r:id="rId2"/>
              </a:rPr>
              <a:t>臺</a:t>
            </a:r>
            <a:r>
              <a:rPr lang="zh-TW" altLang="zh-TW" sz="3200" dirty="0" smtClean="0">
                <a:hlinkClick r:id="rId2"/>
              </a:rPr>
              <a:t>灣</a:t>
            </a:r>
            <a:r>
              <a:rPr lang="zh-TW" altLang="zh-TW" sz="3200" dirty="0">
                <a:hlinkClick r:id="rId2"/>
              </a:rPr>
              <a:t>之光　</a:t>
            </a:r>
            <a:endParaRPr lang="en-US" altLang="zh-TW" sz="3200" dirty="0" smtClean="0">
              <a:hlinkClick r:id="rId2"/>
            </a:endParaRPr>
          </a:p>
          <a:p>
            <a:r>
              <a:rPr lang="en-US" altLang="zh-TW" sz="3200" dirty="0" smtClean="0">
                <a:hlinkClick r:id="rId2"/>
              </a:rPr>
              <a:t>MIT</a:t>
            </a:r>
            <a:r>
              <a:rPr lang="zh-TW" altLang="zh-TW" sz="3200" dirty="0">
                <a:hlinkClick r:id="rId2"/>
              </a:rPr>
              <a:t>機車歐洲滿街跑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p.158</a:t>
            </a:r>
            <a:r>
              <a:rPr lang="zh-TW" altLang="en-US" dirty="0"/>
              <a:t>　壹、</a:t>
            </a:r>
            <a:r>
              <a:rPr lang="zh-CN" altLang="en-US" dirty="0"/>
              <a:t>專業化</a:t>
            </a:r>
            <a:r>
              <a:rPr lang="zh-CN" altLang="en-US" dirty="0" smtClean="0"/>
              <a:t>生產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9152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p.158</a:t>
            </a:r>
            <a:r>
              <a:rPr lang="zh-TW" altLang="en-US" dirty="0"/>
              <a:t>　壹、</a:t>
            </a:r>
            <a:r>
              <a:rPr lang="zh-CN" altLang="en-US" dirty="0"/>
              <a:t>專業化生產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專業分工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 lnSpcReduction="10000"/>
          </a:bodyPr>
          <a:lstStyle/>
          <a:p>
            <a:pPr algn="just"/>
            <a:r>
              <a:rPr lang="zh-TW" altLang="en-US" dirty="0"/>
              <a:t>例如：手機</a:t>
            </a:r>
            <a:r>
              <a:rPr lang="zh-TW" altLang="en-US" dirty="0" smtClean="0"/>
              <a:t>的外殼</a:t>
            </a:r>
            <a:r>
              <a:rPr lang="zh-TW" altLang="en-US" dirty="0"/>
              <a:t>、零件、電池等各有各的生產線，以單一規格大規模</a:t>
            </a:r>
            <a:r>
              <a:rPr lang="zh-TW" altLang="en-US" dirty="0" smtClean="0"/>
              <a:t>的生產</a:t>
            </a:r>
            <a:r>
              <a:rPr lang="zh-TW" altLang="en-US" dirty="0"/>
              <a:t>來降低成本</a:t>
            </a:r>
            <a:r>
              <a:rPr lang="zh-TW" altLang="en-US" dirty="0" smtClean="0"/>
              <a:t>。智慧型</a:t>
            </a:r>
            <a:r>
              <a:rPr lang="zh-TW" altLang="en-US" dirty="0"/>
              <a:t>手機裡有多種零件與軟體設計，很難都由單一</a:t>
            </a:r>
            <a:r>
              <a:rPr lang="zh-TW" altLang="en-US" dirty="0" smtClean="0"/>
              <a:t>公司</a:t>
            </a:r>
            <a:r>
              <a:rPr lang="zh-TW" altLang="en-US" dirty="0"/>
              <a:t>生產製造，因此多採取全球代工方式（委外製造），分</a:t>
            </a:r>
            <a:r>
              <a:rPr lang="zh-TW" altLang="en-US" dirty="0" smtClean="0"/>
              <a:t>給下游</a:t>
            </a:r>
            <a:r>
              <a:rPr lang="zh-TW" altLang="en-US" dirty="0"/>
              <a:t>工廠生產，或與其他公司合作。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93357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9176" r="917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sz="3200" dirty="0">
                <a:hlinkClick r:id="rId2"/>
              </a:rPr>
              <a:t>臺</a:t>
            </a:r>
            <a:r>
              <a:rPr lang="zh-TW" altLang="zh-TW" sz="3200" dirty="0" smtClean="0">
                <a:hlinkClick r:id="rId2"/>
              </a:rPr>
              <a:t>灣</a:t>
            </a:r>
            <a:r>
              <a:rPr lang="zh-TW" altLang="zh-TW" sz="3200" dirty="0">
                <a:hlinkClick r:id="rId2"/>
              </a:rPr>
              <a:t>飲料界代工天王　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外銷</a:t>
            </a:r>
            <a:r>
              <a:rPr lang="zh-TW" altLang="zh-TW" sz="3200" dirty="0">
                <a:hlinkClick r:id="rId2"/>
              </a:rPr>
              <a:t>全球</a:t>
            </a:r>
            <a:r>
              <a:rPr lang="en-US" altLang="zh-TW" sz="3200" dirty="0">
                <a:hlinkClick r:id="rId2"/>
              </a:rPr>
              <a:t>80</a:t>
            </a:r>
            <a:r>
              <a:rPr lang="zh-TW" altLang="zh-TW" sz="3200" dirty="0">
                <a:hlinkClick r:id="rId2"/>
              </a:rPr>
              <a:t>國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p.158</a:t>
            </a:r>
            <a:r>
              <a:rPr lang="zh-TW" altLang="en-US" dirty="0"/>
              <a:t>　壹、</a:t>
            </a:r>
            <a:r>
              <a:rPr lang="zh-CN" altLang="en-US" dirty="0"/>
              <a:t>專業化</a:t>
            </a:r>
            <a:r>
              <a:rPr lang="zh-CN" altLang="en-US" dirty="0" smtClean="0"/>
              <a:t>生產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5252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p.158</a:t>
            </a:r>
            <a:r>
              <a:rPr lang="zh-TW" altLang="en-US" dirty="0"/>
              <a:t>　壹、</a:t>
            </a:r>
            <a:r>
              <a:rPr lang="zh-CN" altLang="en-US" dirty="0"/>
              <a:t>專業化生產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專業分工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355725"/>
            <a:ext cx="7920807" cy="2592289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美國田地面積通常都很大，</a:t>
            </a:r>
            <a:r>
              <a:rPr lang="zh-TW" altLang="en-US" dirty="0" smtClean="0"/>
              <a:t>採取</a:t>
            </a:r>
            <a:r>
              <a:rPr lang="zh-TW" altLang="en-US" dirty="0"/>
              <a:t>生產機械化極具效益，所以農民常用機械播種，例如：</a:t>
            </a:r>
            <a:r>
              <a:rPr lang="zh-TW" altLang="en-US" dirty="0" smtClean="0"/>
              <a:t>用直昇機</a:t>
            </a:r>
            <a:r>
              <a:rPr lang="zh-TW" altLang="en-US" dirty="0"/>
              <a:t>噴灑農藥或以大型收割機採收農作物，不但能提高</a:t>
            </a:r>
            <a:r>
              <a:rPr lang="zh-TW" altLang="en-US" dirty="0" smtClean="0"/>
              <a:t>產能</a:t>
            </a:r>
            <a:r>
              <a:rPr lang="zh-TW" altLang="en-US" dirty="0"/>
              <a:t>，也可節省人力，降低成本。</a:t>
            </a:r>
          </a:p>
        </p:txBody>
      </p:sp>
    </p:spTree>
    <p:extLst>
      <p:ext uri="{BB962C8B-B14F-4D97-AF65-F5344CB8AC3E}">
        <p14:creationId xmlns:p14="http://schemas.microsoft.com/office/powerpoint/2010/main" val="82054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468170" y="1924050"/>
            <a:ext cx="2675829" cy="647700"/>
          </a:xfrm>
        </p:spPr>
        <p:txBody>
          <a:bodyPr/>
          <a:lstStyle/>
          <a:p>
            <a:r>
              <a:rPr lang="zh-TW" altLang="en-US" dirty="0"/>
              <a:t>專業分工的好處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" y="678942"/>
            <a:ext cx="6461074" cy="336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7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p.159</a:t>
            </a:r>
            <a:r>
              <a:rPr lang="zh-TW" altLang="en-US" dirty="0"/>
              <a:t>　貳、國際貿易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國際貿易分工的依據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53741" y="2287591"/>
            <a:ext cx="5400526" cy="2787774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為了追求各國利益的最大值，國際貿易必須符合比較</a:t>
            </a:r>
            <a:r>
              <a:rPr lang="zh-TW" altLang="en-US" dirty="0" smtClean="0"/>
              <a:t>利益法則，又</a:t>
            </a:r>
            <a:r>
              <a:rPr lang="zh-TW" altLang="en-US" dirty="0"/>
              <a:t>稱「要素稟賦</a:t>
            </a:r>
            <a:r>
              <a:rPr lang="zh-TW" altLang="en-US" dirty="0" smtClean="0"/>
              <a:t>理論」。</a:t>
            </a:r>
            <a:r>
              <a:rPr lang="zh-TW" altLang="en-US" dirty="0"/>
              <a:t>即各國應依其生產要素的稟賦（如礦產、土壤、水利資源等），發展具有比較利益的產品。</a:t>
            </a:r>
          </a:p>
          <a:p>
            <a:endParaRPr lang="zh-TW" altLang="en-US" dirty="0"/>
          </a:p>
        </p:txBody>
      </p:sp>
      <p:pic>
        <p:nvPicPr>
          <p:cNvPr id="6" name="內容版面配置區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851826" y="1694811"/>
            <a:ext cx="2831792" cy="289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88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468170" y="1924050"/>
            <a:ext cx="2675829" cy="647700"/>
          </a:xfrm>
        </p:spPr>
        <p:txBody>
          <a:bodyPr/>
          <a:lstStyle/>
          <a:p>
            <a:r>
              <a:rPr lang="zh-TW" altLang="en-US" dirty="0"/>
              <a:t>國際貿易必須符合比較利益法則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2" y="1650"/>
            <a:ext cx="58098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9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892390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dirty="0"/>
              <a:t>當一國生產某一產品所</a:t>
            </a:r>
            <a:r>
              <a:rPr lang="zh-TW" altLang="en-US" dirty="0" smtClean="0"/>
              <a:t>需的</a:t>
            </a:r>
            <a:r>
              <a:rPr lang="zh-TW" altLang="en-US" dirty="0"/>
              <a:t>勞動投入低於其他</a:t>
            </a:r>
            <a:r>
              <a:rPr lang="zh-TW" altLang="en-US" dirty="0" smtClean="0"/>
              <a:t>國家時</a:t>
            </a:r>
            <a:r>
              <a:rPr lang="zh-TW" altLang="en-US" dirty="0"/>
              <a:t>，該國對該產品有</a:t>
            </a:r>
            <a:r>
              <a:rPr lang="zh-TW" altLang="en-US" dirty="0" smtClean="0"/>
              <a:t>絕對利益</a:t>
            </a:r>
            <a:r>
              <a:rPr lang="zh-TW" altLang="en-US" dirty="0"/>
              <a:t>。如果一國生產某種</a:t>
            </a:r>
            <a:r>
              <a:rPr lang="zh-TW" altLang="en-US" dirty="0" smtClean="0"/>
              <a:t>產品的</a:t>
            </a:r>
            <a:r>
              <a:rPr lang="zh-TW" altLang="en-US" dirty="0"/>
              <a:t>機會成本相對低於</a:t>
            </a:r>
            <a:r>
              <a:rPr lang="zh-TW" altLang="en-US" dirty="0" smtClean="0"/>
              <a:t>其他國家</a:t>
            </a:r>
            <a:r>
              <a:rPr lang="zh-TW" altLang="en-US" dirty="0"/>
              <a:t>時，則稱該國對於該</a:t>
            </a:r>
            <a:r>
              <a:rPr lang="zh-TW" altLang="en-US" dirty="0" smtClean="0"/>
              <a:t>產品</a:t>
            </a:r>
            <a:r>
              <a:rPr lang="zh-TW" altLang="en-US" dirty="0"/>
              <a:t>的生產具有比較利益。</a:t>
            </a:r>
            <a:r>
              <a:rPr lang="zh-TW" altLang="en-US" dirty="0" smtClean="0"/>
              <a:t>亦即</a:t>
            </a:r>
            <a:r>
              <a:rPr lang="zh-TW" altLang="en-US" dirty="0"/>
              <a:t>絕對利益源於生產力</a:t>
            </a:r>
            <a:r>
              <a:rPr lang="zh-TW" altLang="en-US" dirty="0" smtClean="0"/>
              <a:t>的差異</a:t>
            </a:r>
            <a:r>
              <a:rPr lang="zh-TW" altLang="en-US" dirty="0"/>
              <a:t>，比較利益源於機會</a:t>
            </a:r>
            <a:r>
              <a:rPr lang="zh-TW" altLang="en-US" dirty="0" smtClean="0"/>
              <a:t>成本</a:t>
            </a:r>
            <a:r>
              <a:rPr lang="zh-TW" altLang="en-US" dirty="0"/>
              <a:t>的差異。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絕對利益與比較</a:t>
            </a:r>
            <a:r>
              <a:rPr lang="zh-TW" altLang="en-US" dirty="0" smtClean="0"/>
              <a:t>利益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p.159</a:t>
            </a:r>
            <a:r>
              <a:rPr lang="zh-TW" altLang="en-US" dirty="0"/>
              <a:t>　貳、國際貿易</a:t>
            </a:r>
          </a:p>
        </p:txBody>
      </p:sp>
    </p:spTree>
    <p:extLst>
      <p:ext uri="{BB962C8B-B14F-4D97-AF65-F5344CB8AC3E}">
        <p14:creationId xmlns:p14="http://schemas.microsoft.com/office/powerpoint/2010/main" val="16891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p.160</a:t>
            </a:r>
            <a:r>
              <a:rPr lang="zh-TW" altLang="en-US" dirty="0"/>
              <a:t>　貳、國際貿易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原來國際分工是這樣</a:t>
            </a:r>
            <a:endParaRPr lang="zh-TW" altLang="en-US" dirty="0"/>
          </a:p>
        </p:txBody>
      </p:sp>
      <p:pic>
        <p:nvPicPr>
          <p:cNvPr id="5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流程圖: 結束點 9"/>
          <p:cNvSpPr/>
          <p:nvPr/>
        </p:nvSpPr>
        <p:spPr>
          <a:xfrm>
            <a:off x="4464735" y="1809139"/>
            <a:ext cx="1445107" cy="432048"/>
          </a:xfrm>
          <a:prstGeom prst="flowChartTerminator">
            <a:avLst/>
          </a:prstGeom>
          <a:solidFill>
            <a:srgbClr val="9FE6F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絕對利益</a:t>
            </a:r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683568" y="2457450"/>
            <a:ext cx="3552335" cy="2311975"/>
            <a:chOff x="683568" y="2416812"/>
            <a:chExt cx="3552335" cy="2311975"/>
          </a:xfrm>
        </p:grpSpPr>
        <p:pic>
          <p:nvPicPr>
            <p:cNvPr id="1028" name="Picture 4" descr="C:\個人用\龍騰打工\2\84021-第四篇-15-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2416812"/>
              <a:ext cx="3473054" cy="2234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個人用\龍騰打工\2\84021-第四篇-15-6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2986" y="3504471"/>
              <a:ext cx="552917" cy="1224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群組 7"/>
          <p:cNvGrpSpPr/>
          <p:nvPr/>
        </p:nvGrpSpPr>
        <p:grpSpPr>
          <a:xfrm>
            <a:off x="4396005" y="2503633"/>
            <a:ext cx="3666912" cy="2264626"/>
            <a:chOff x="4694733" y="2462995"/>
            <a:chExt cx="3666912" cy="2264626"/>
          </a:xfrm>
        </p:grpSpPr>
        <p:pic>
          <p:nvPicPr>
            <p:cNvPr id="1029" name="Picture 5" descr="C:\個人用\龍騰打工\2\84021-第四篇-15-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4733" y="2462995"/>
              <a:ext cx="3593004" cy="2193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個人用\龍騰打工\2\84021-第四篇-15-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3504471"/>
              <a:ext cx="549285" cy="1223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流程圖: 結束點 13"/>
          <p:cNvSpPr/>
          <p:nvPr/>
        </p:nvSpPr>
        <p:spPr>
          <a:xfrm>
            <a:off x="6148216" y="1809139"/>
            <a:ext cx="1445107" cy="432048"/>
          </a:xfrm>
          <a:prstGeom prst="flowChartTerminator">
            <a:avLst/>
          </a:prstGeom>
          <a:solidFill>
            <a:srgbClr val="FF858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手機量產</a:t>
            </a:r>
            <a:endParaRPr lang="en-US" altLang="zh-TW" sz="20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5" name="直線接點 14"/>
          <p:cNvCxnSpPr/>
          <p:nvPr/>
        </p:nvCxnSpPr>
        <p:spPr>
          <a:xfrm>
            <a:off x="5909842" y="2025163"/>
            <a:ext cx="2383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7" descr="C:\個人用\龍騰打工\2\84021-第四篇-15-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543" y="954024"/>
            <a:ext cx="220980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51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p.160</a:t>
            </a:r>
            <a:r>
              <a:rPr lang="zh-TW" altLang="en-US" dirty="0"/>
              <a:t>　貳、國際貿易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原來國際分工是這樣</a:t>
            </a:r>
            <a:endParaRPr lang="zh-TW" altLang="en-US" dirty="0"/>
          </a:p>
        </p:txBody>
      </p:sp>
      <p:pic>
        <p:nvPicPr>
          <p:cNvPr id="5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流程圖: 結束點 9"/>
          <p:cNvSpPr/>
          <p:nvPr/>
        </p:nvSpPr>
        <p:spPr>
          <a:xfrm>
            <a:off x="4464735" y="1809139"/>
            <a:ext cx="1445107" cy="432048"/>
          </a:xfrm>
          <a:prstGeom prst="flowChartTerminator">
            <a:avLst/>
          </a:prstGeom>
          <a:solidFill>
            <a:srgbClr val="9FE6F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絕對利益</a:t>
            </a:r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結束點 13"/>
          <p:cNvSpPr/>
          <p:nvPr/>
        </p:nvSpPr>
        <p:spPr>
          <a:xfrm>
            <a:off x="6148217" y="1809139"/>
            <a:ext cx="1376112" cy="432048"/>
          </a:xfrm>
          <a:prstGeom prst="flowChartTerminator">
            <a:avLst/>
          </a:prstGeom>
          <a:solidFill>
            <a:srgbClr val="00BCB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咖啡豆量產</a:t>
            </a:r>
            <a:endParaRPr lang="en-US" altLang="zh-TW" sz="20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5" name="直線接點 14"/>
          <p:cNvCxnSpPr/>
          <p:nvPr/>
        </p:nvCxnSpPr>
        <p:spPr>
          <a:xfrm>
            <a:off x="5909842" y="2025163"/>
            <a:ext cx="2383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/>
        </p:nvGrpSpPr>
        <p:grpSpPr>
          <a:xfrm>
            <a:off x="683568" y="2507667"/>
            <a:ext cx="3505245" cy="2316358"/>
            <a:chOff x="755576" y="2507667"/>
            <a:chExt cx="3505245" cy="2316358"/>
          </a:xfrm>
        </p:grpSpPr>
        <p:pic>
          <p:nvPicPr>
            <p:cNvPr id="17" name="Picture 3" descr="C:\個人用\龍騰打工\2\84021-第四篇-15-3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2507667"/>
              <a:ext cx="3469001" cy="2197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C:\個人用\龍騰打工\2\84021-第四篇-15-6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3599709"/>
              <a:ext cx="552917" cy="1224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4399436" y="2507666"/>
            <a:ext cx="3658246" cy="2219955"/>
            <a:chOff x="4703399" y="2507666"/>
            <a:chExt cx="3658246" cy="2219955"/>
          </a:xfrm>
        </p:grpSpPr>
        <p:pic>
          <p:nvPicPr>
            <p:cNvPr id="20" name="Picture 2" descr="C:\個人用\龍騰打工\2\84021-第四篇-15-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399" y="2507666"/>
              <a:ext cx="3469001" cy="2197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3" descr="C:\個人用\龍騰打工\2\84021-第四篇-15-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3504471"/>
              <a:ext cx="549285" cy="1223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7" descr="C:\個人用\龍騰打工\2\84021-第四篇-15-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543" y="954024"/>
            <a:ext cx="220980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88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p.161</a:t>
            </a:r>
            <a:r>
              <a:rPr lang="zh-TW" altLang="en-US" dirty="0"/>
              <a:t>　貳、國際貿易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原來國際分工是這樣</a:t>
            </a:r>
            <a:endParaRPr lang="zh-TW" altLang="en-US" dirty="0"/>
          </a:p>
        </p:txBody>
      </p:sp>
      <p:pic>
        <p:nvPicPr>
          <p:cNvPr id="5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流程圖: 結束點 9"/>
          <p:cNvSpPr/>
          <p:nvPr/>
        </p:nvSpPr>
        <p:spPr>
          <a:xfrm>
            <a:off x="4464735" y="1809139"/>
            <a:ext cx="1445107" cy="432048"/>
          </a:xfrm>
          <a:prstGeom prst="flowChartTerminator">
            <a:avLst/>
          </a:prstGeom>
          <a:solidFill>
            <a:srgbClr val="9FE6F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比較利益</a:t>
            </a:r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2634337" y="2427734"/>
            <a:ext cx="3802388" cy="6480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稻米產量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每小時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610630" y="3075806"/>
            <a:ext cx="7849802" cy="1152128"/>
          </a:xfrm>
          <a:prstGeom prst="roundRect">
            <a:avLst/>
          </a:prstGeom>
          <a:solidFill>
            <a:srgbClr val="F9D6BF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>
              <a:spcBef>
                <a:spcPts val="1200"/>
              </a:spcBef>
            </a:pP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6" name="Picture 4" descr="C:\個人用\龍騰打工\2\2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049" y="3363838"/>
            <a:ext cx="1378351" cy="67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個人用\龍騰打工\2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363838"/>
            <a:ext cx="3537722" cy="65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683568" y="3026545"/>
            <a:ext cx="600694" cy="1225145"/>
            <a:chOff x="675967" y="3009690"/>
            <a:chExt cx="600694" cy="1225145"/>
          </a:xfrm>
        </p:grpSpPr>
        <p:sp>
          <p:nvSpPr>
            <p:cNvPr id="7" name="流程圖: 替代處理程序 6"/>
            <p:cNvSpPr/>
            <p:nvPr/>
          </p:nvSpPr>
          <p:spPr>
            <a:xfrm>
              <a:off x="796294" y="3267008"/>
              <a:ext cx="360040" cy="864096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5" name="Picture 9" descr="C:\個人用\龍騰打工\2\84021-第四篇-16-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67" y="3009690"/>
              <a:ext cx="600694" cy="1225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群組 8"/>
          <p:cNvGrpSpPr/>
          <p:nvPr/>
        </p:nvGrpSpPr>
        <p:grpSpPr>
          <a:xfrm>
            <a:off x="5929694" y="3103575"/>
            <a:ext cx="472134" cy="1125650"/>
            <a:chOff x="5308041" y="3837850"/>
            <a:chExt cx="472134" cy="1125650"/>
          </a:xfrm>
        </p:grpSpPr>
        <p:sp>
          <p:nvSpPr>
            <p:cNvPr id="36" name="流程圖: 替代處理程序 35"/>
            <p:cNvSpPr/>
            <p:nvPr/>
          </p:nvSpPr>
          <p:spPr>
            <a:xfrm>
              <a:off x="5364088" y="4032668"/>
              <a:ext cx="360040" cy="855258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080" name="Picture 8" descr="C:\個人用\龍騰打工\2\84021-第四篇-16-2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8041" y="3837850"/>
              <a:ext cx="472134" cy="1125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流程圖: 替代處理程序 36"/>
          <p:cNvSpPr/>
          <p:nvPr/>
        </p:nvSpPr>
        <p:spPr>
          <a:xfrm>
            <a:off x="1287785" y="3259881"/>
            <a:ext cx="360040" cy="86409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8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公噸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8" name="流程圖: 替代處理程序 37"/>
          <p:cNvSpPr/>
          <p:nvPr/>
        </p:nvSpPr>
        <p:spPr>
          <a:xfrm>
            <a:off x="6426267" y="3280528"/>
            <a:ext cx="360040" cy="86409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公噸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2677399" y="4226394"/>
            <a:ext cx="3716263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臺灣每小時可生產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8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公噸</a:t>
            </a:r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的稻米</a:t>
            </a:r>
            <a:endParaRPr lang="en-US" altLang="zh-TW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菲律賓每小時可生產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公噸</a:t>
            </a:r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稻米</a:t>
            </a:r>
            <a:endParaRPr lang="en-US" altLang="zh-TW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318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" grpId="0" animBg="1"/>
      <p:bldP spid="26" grpId="0" animBg="1"/>
      <p:bldP spid="37" grpId="0"/>
      <p:bldP spid="38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p.161</a:t>
            </a:r>
            <a:r>
              <a:rPr lang="zh-TW" altLang="en-US" dirty="0"/>
              <a:t>　貳、國際貿易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原來國際分工是這樣</a:t>
            </a:r>
            <a:endParaRPr lang="zh-TW" altLang="en-US" dirty="0"/>
          </a:p>
        </p:txBody>
      </p:sp>
      <p:pic>
        <p:nvPicPr>
          <p:cNvPr id="5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流程圖: 結束點 9"/>
          <p:cNvSpPr/>
          <p:nvPr/>
        </p:nvSpPr>
        <p:spPr>
          <a:xfrm>
            <a:off x="4464735" y="1809139"/>
            <a:ext cx="1445107" cy="432048"/>
          </a:xfrm>
          <a:prstGeom prst="flowChartTerminator">
            <a:avLst/>
          </a:prstGeom>
          <a:solidFill>
            <a:srgbClr val="9FE6F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比較利益</a:t>
            </a:r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2634337" y="2427734"/>
            <a:ext cx="3802388" cy="648072"/>
          </a:xfrm>
          <a:prstGeom prst="round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豬肉產量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每小時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610630" y="3075806"/>
            <a:ext cx="7849802" cy="1152128"/>
          </a:xfrm>
          <a:prstGeom prst="roundRect">
            <a:avLst/>
          </a:prstGeom>
          <a:solidFill>
            <a:srgbClr val="B4F3F2"/>
          </a:solidFill>
          <a:ln w="19050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>
              <a:spcBef>
                <a:spcPts val="1200"/>
              </a:spcBef>
            </a:pP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683568" y="3026545"/>
            <a:ext cx="600694" cy="1225145"/>
            <a:chOff x="675967" y="3009690"/>
            <a:chExt cx="600694" cy="1225145"/>
          </a:xfrm>
        </p:grpSpPr>
        <p:sp>
          <p:nvSpPr>
            <p:cNvPr id="7" name="流程圖: 替代處理程序 6"/>
            <p:cNvSpPr/>
            <p:nvPr/>
          </p:nvSpPr>
          <p:spPr>
            <a:xfrm>
              <a:off x="796294" y="3267008"/>
              <a:ext cx="360040" cy="864096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5" name="Picture 9" descr="C:\個人用\龍騰打工\2\84021-第四篇-16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67" y="3009690"/>
              <a:ext cx="600694" cy="1225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群組 8"/>
          <p:cNvGrpSpPr/>
          <p:nvPr/>
        </p:nvGrpSpPr>
        <p:grpSpPr>
          <a:xfrm>
            <a:off x="5443579" y="3103575"/>
            <a:ext cx="472134" cy="1125650"/>
            <a:chOff x="5308041" y="3837850"/>
            <a:chExt cx="472134" cy="1125650"/>
          </a:xfrm>
        </p:grpSpPr>
        <p:sp>
          <p:nvSpPr>
            <p:cNvPr id="36" name="流程圖: 替代處理程序 35"/>
            <p:cNvSpPr/>
            <p:nvPr/>
          </p:nvSpPr>
          <p:spPr>
            <a:xfrm>
              <a:off x="5364088" y="4032668"/>
              <a:ext cx="360040" cy="855258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080" name="Picture 8" descr="C:\個人用\龍騰打工\2\84021-第四篇-16-2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8041" y="3837850"/>
              <a:ext cx="472134" cy="1125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流程圖: 替代處理程序 36"/>
          <p:cNvSpPr/>
          <p:nvPr/>
        </p:nvSpPr>
        <p:spPr>
          <a:xfrm>
            <a:off x="1287785" y="3259881"/>
            <a:ext cx="360040" cy="86409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公噸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8" name="流程圖: 替代處理程序 37"/>
          <p:cNvSpPr/>
          <p:nvPr/>
        </p:nvSpPr>
        <p:spPr>
          <a:xfrm>
            <a:off x="5940152" y="3280528"/>
            <a:ext cx="360040" cy="86409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公噸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2677399" y="4226394"/>
            <a:ext cx="3716263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臺灣每小時可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生產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公噸的豬肉</a:t>
            </a:r>
            <a:endParaRPr lang="en-US" altLang="zh-TW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菲律賓</a:t>
            </a:r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每小時可生產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公噸的豬肉</a:t>
            </a:r>
            <a:endParaRPr lang="en-US" altLang="zh-TW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" name="Picture 2" descr="C:\個人用\龍騰打工\2\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469263"/>
            <a:ext cx="3015542" cy="48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個人用\龍騰打工\2\4-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254" y="3451520"/>
            <a:ext cx="1894359" cy="50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47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37" grpId="0"/>
      <p:bldP spid="38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p.161</a:t>
            </a:r>
            <a:r>
              <a:rPr lang="zh-TW" altLang="en-US" dirty="0"/>
              <a:t>　貳、國際貿易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原來國際分工是這樣</a:t>
            </a:r>
            <a:endParaRPr lang="zh-TW" altLang="en-US" dirty="0"/>
          </a:p>
        </p:txBody>
      </p:sp>
      <p:pic>
        <p:nvPicPr>
          <p:cNvPr id="5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流程圖: 結束點 9"/>
          <p:cNvSpPr/>
          <p:nvPr/>
        </p:nvSpPr>
        <p:spPr>
          <a:xfrm>
            <a:off x="4464735" y="1809139"/>
            <a:ext cx="1445107" cy="432048"/>
          </a:xfrm>
          <a:prstGeom prst="flowChartTerminator">
            <a:avLst/>
          </a:prstGeom>
          <a:solidFill>
            <a:srgbClr val="9FE6F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比較利益</a:t>
            </a:r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1871700" y="2355726"/>
            <a:ext cx="5400600" cy="1368152"/>
          </a:xfrm>
          <a:prstGeom prst="roundRect">
            <a:avLst/>
          </a:prstGeom>
          <a:noFill/>
          <a:ln w="12700"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/>
          <a:lstStyle/>
          <a:p>
            <a:pPr algn="just"/>
            <a:r>
              <a:rPr lang="zh-TW" altLang="en-US" sz="28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臺灣在生產稻米和豬肉上都具有優勢，但兩</a:t>
            </a:r>
            <a:r>
              <a:rPr lang="zh-TW" altLang="en-US" sz="28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國還是</a:t>
            </a:r>
            <a:r>
              <a:rPr lang="zh-TW" altLang="en-US" sz="28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應專門生產具比較利益的產品再互相貿易</a:t>
            </a:r>
          </a:p>
        </p:txBody>
      </p:sp>
      <p:sp>
        <p:nvSpPr>
          <p:cNvPr id="6" name="向下箭號 5"/>
          <p:cNvSpPr/>
          <p:nvPr/>
        </p:nvSpPr>
        <p:spPr>
          <a:xfrm>
            <a:off x="2483768" y="3730490"/>
            <a:ext cx="4032448" cy="1080120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機會成本計算</a:t>
            </a:r>
            <a:endParaRPr lang="zh-TW" altLang="en-US" sz="24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868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p.161</a:t>
            </a:r>
            <a:r>
              <a:rPr lang="zh-TW" altLang="en-US" dirty="0"/>
              <a:t>　貳、國際貿易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原來國際分工是這樣</a:t>
            </a:r>
            <a:endParaRPr lang="zh-TW" altLang="en-US" dirty="0"/>
          </a:p>
        </p:txBody>
      </p:sp>
      <p:pic>
        <p:nvPicPr>
          <p:cNvPr id="5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75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流程圖: 結束點 9"/>
          <p:cNvSpPr/>
          <p:nvPr/>
        </p:nvSpPr>
        <p:spPr>
          <a:xfrm>
            <a:off x="4464735" y="1809139"/>
            <a:ext cx="1445107" cy="432048"/>
          </a:xfrm>
          <a:prstGeom prst="flowChartTerminator">
            <a:avLst/>
          </a:prstGeom>
          <a:solidFill>
            <a:srgbClr val="9FE6F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比較利益</a:t>
            </a:r>
            <a:endParaRPr lang="en-US" altLang="zh-TW" sz="20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4745966" y="2300684"/>
            <a:ext cx="3449252" cy="319469"/>
          </a:xfrm>
          <a:prstGeom prst="roundRect">
            <a:avLst/>
          </a:prstGeom>
          <a:solidFill>
            <a:srgbClr val="2DBA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生產 </a:t>
            </a:r>
            <a:r>
              <a:rPr lang="en-US" altLang="zh-TW" sz="2000" b="1" dirty="0"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公噸豬肉的機會成本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827584" y="2313194"/>
            <a:ext cx="3456384" cy="306960"/>
          </a:xfrm>
          <a:prstGeom prst="roundRect">
            <a:avLst/>
          </a:prstGeom>
          <a:solidFill>
            <a:srgbClr val="F4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生產 </a:t>
            </a:r>
            <a:r>
              <a:rPr lang="en-US" altLang="zh-TW" sz="2000" b="1" dirty="0"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公噸稻米的機會成本</a:t>
            </a:r>
          </a:p>
        </p:txBody>
      </p:sp>
      <p:sp>
        <p:nvSpPr>
          <p:cNvPr id="13" name="圓角矩形 12"/>
          <p:cNvSpPr/>
          <p:nvPr/>
        </p:nvSpPr>
        <p:spPr>
          <a:xfrm>
            <a:off x="827584" y="2717061"/>
            <a:ext cx="3456384" cy="1438865"/>
          </a:xfrm>
          <a:prstGeom prst="roundRect">
            <a:avLst/>
          </a:prstGeom>
          <a:solidFill>
            <a:srgbClr val="F9D6BF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0" bIns="0" rtlCol="0" anchor="ctr" anchorCtr="0"/>
          <a:lstStyle/>
          <a:p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圓角矩形 17"/>
          <p:cNvSpPr/>
          <p:nvPr/>
        </p:nvSpPr>
        <p:spPr>
          <a:xfrm>
            <a:off x="4745966" y="2717062"/>
            <a:ext cx="3449252" cy="1438864"/>
          </a:xfrm>
          <a:prstGeom prst="roundRect">
            <a:avLst/>
          </a:prstGeom>
          <a:solidFill>
            <a:srgbClr val="D0F2F4"/>
          </a:solidFill>
          <a:ln w="19050">
            <a:solidFill>
              <a:srgbClr val="30C3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0" bIns="0" rtlCol="0" anchor="ctr"/>
          <a:lstStyle/>
          <a:p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4745966" y="4155926"/>
            <a:ext cx="3449252" cy="792088"/>
          </a:xfrm>
          <a:prstGeom prst="roundRect">
            <a:avLst/>
          </a:prstGeom>
          <a:noFill/>
          <a:ln w="19050">
            <a:solidFill>
              <a:srgbClr val="0099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0" bIns="0" rtlCol="0" anchor="ctr"/>
          <a:lstStyle/>
          <a:p>
            <a:pPr algn="just" hangingPunct="0"/>
            <a:r>
              <a:rPr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菲律賓生產豬肉的機會成本較低</a:t>
            </a:r>
            <a:r>
              <a:rPr lang="zh-TW" altLang="en-US" sz="20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，具</a:t>
            </a:r>
            <a:r>
              <a:rPr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比較利益，應專業生產</a:t>
            </a:r>
          </a:p>
        </p:txBody>
      </p:sp>
      <p:sp>
        <p:nvSpPr>
          <p:cNvPr id="23" name="圓角矩形 22"/>
          <p:cNvSpPr/>
          <p:nvPr/>
        </p:nvSpPr>
        <p:spPr>
          <a:xfrm>
            <a:off x="827584" y="4164434"/>
            <a:ext cx="3456383" cy="783580"/>
          </a:xfrm>
          <a:prstGeom prst="roundRect">
            <a:avLst/>
          </a:prstGeom>
          <a:noFill/>
          <a:ln w="19050">
            <a:solidFill>
              <a:srgbClr val="FF5B5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0" bIns="0" rtlCol="0" anchor="ctr"/>
          <a:lstStyle/>
          <a:p>
            <a:pPr algn="just" hangingPunct="0"/>
            <a:r>
              <a:rPr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臺灣生產稻米的機會成本較低</a:t>
            </a:r>
            <a:r>
              <a:rPr lang="zh-TW" altLang="en-US" sz="20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，具</a:t>
            </a:r>
            <a:r>
              <a:rPr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比較利益，應專業生產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2662199" y="281076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=0.625</a:t>
            </a:r>
            <a:b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公噸豬肉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2673967" y="3607962"/>
            <a:ext cx="1418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=1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公噸豬肉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124" name="Picture 4" descr="C:\個人用\龍騰打工\2\84021-第四篇-16-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589" y="2845791"/>
            <a:ext cx="457200" cy="50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個人用\龍騰打工\2\84021-第四篇-16-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699" y="3494986"/>
            <a:ext cx="457200" cy="50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群組 37"/>
          <p:cNvGrpSpPr/>
          <p:nvPr/>
        </p:nvGrpSpPr>
        <p:grpSpPr>
          <a:xfrm>
            <a:off x="475337" y="2589501"/>
            <a:ext cx="384143" cy="783478"/>
            <a:chOff x="675964" y="3009692"/>
            <a:chExt cx="600694" cy="1225145"/>
          </a:xfrm>
        </p:grpSpPr>
        <p:sp>
          <p:nvSpPr>
            <p:cNvPr id="39" name="流程圖: 替代處理程序 38"/>
            <p:cNvSpPr/>
            <p:nvPr/>
          </p:nvSpPr>
          <p:spPr>
            <a:xfrm>
              <a:off x="796294" y="3267008"/>
              <a:ext cx="360040" cy="864096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40" name="Picture 9" descr="C:\個人用\龍騰打工\2\84021-第四篇-16-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64" y="3009692"/>
              <a:ext cx="600694" cy="1225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群組 40"/>
          <p:cNvGrpSpPr/>
          <p:nvPr/>
        </p:nvGrpSpPr>
        <p:grpSpPr>
          <a:xfrm>
            <a:off x="500705" y="3411324"/>
            <a:ext cx="319863" cy="762609"/>
            <a:chOff x="5292272" y="3837850"/>
            <a:chExt cx="472134" cy="1125650"/>
          </a:xfrm>
        </p:grpSpPr>
        <p:sp>
          <p:nvSpPr>
            <p:cNvPr id="42" name="流程圖: 替代處理程序 41"/>
            <p:cNvSpPr/>
            <p:nvPr/>
          </p:nvSpPr>
          <p:spPr>
            <a:xfrm>
              <a:off x="5364088" y="4032668"/>
              <a:ext cx="360040" cy="855258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43" name="Picture 8" descr="C:\個人用\龍騰打工\2\84021-第四篇-16-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272" y="3837850"/>
              <a:ext cx="472134" cy="1125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4" name="直線接點 43"/>
          <p:cNvCxnSpPr>
            <a:endCxn id="13" idx="3"/>
          </p:cNvCxnSpPr>
          <p:nvPr/>
        </p:nvCxnSpPr>
        <p:spPr>
          <a:xfrm>
            <a:off x="835312" y="3436493"/>
            <a:ext cx="3448656" cy="1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群組 49"/>
          <p:cNvGrpSpPr/>
          <p:nvPr/>
        </p:nvGrpSpPr>
        <p:grpSpPr>
          <a:xfrm>
            <a:off x="971600" y="2787774"/>
            <a:ext cx="1656184" cy="646331"/>
            <a:chOff x="248195" y="-851632"/>
            <a:chExt cx="1656184" cy="646331"/>
          </a:xfrm>
        </p:grpSpPr>
        <p:cxnSp>
          <p:nvCxnSpPr>
            <p:cNvPr id="25" name="直線接點 24"/>
            <p:cNvCxnSpPr/>
            <p:nvPr/>
          </p:nvCxnSpPr>
          <p:spPr>
            <a:xfrm>
              <a:off x="248195" y="-518492"/>
              <a:ext cx="165618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251520" y="-851632"/>
              <a:ext cx="16060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（公噸豬肉）</a:t>
              </a:r>
            </a:p>
            <a:p>
              <a:r>
                <a:rPr lang="en-US" altLang="zh-TW" dirty="0">
                  <a:latin typeface="微軟正黑體" pitchFamily="34" charset="-120"/>
                  <a:ea typeface="微軟正黑體" pitchFamily="34" charset="-120"/>
                </a:rPr>
                <a:t>8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（公噸稻米）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55" name="群組 54"/>
          <p:cNvGrpSpPr/>
          <p:nvPr/>
        </p:nvGrpSpPr>
        <p:grpSpPr>
          <a:xfrm>
            <a:off x="960583" y="3454510"/>
            <a:ext cx="1656184" cy="646331"/>
            <a:chOff x="248195" y="-851632"/>
            <a:chExt cx="1656184" cy="646331"/>
          </a:xfrm>
        </p:grpSpPr>
        <p:cxnSp>
          <p:nvCxnSpPr>
            <p:cNvPr id="56" name="直線接點 55"/>
            <p:cNvCxnSpPr/>
            <p:nvPr/>
          </p:nvCxnSpPr>
          <p:spPr>
            <a:xfrm>
              <a:off x="248195" y="-518492"/>
              <a:ext cx="165618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矩形 56"/>
            <p:cNvSpPr/>
            <p:nvPr/>
          </p:nvSpPr>
          <p:spPr>
            <a:xfrm>
              <a:off x="251520" y="-851632"/>
              <a:ext cx="16060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（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公噸豬肉）</a:t>
              </a:r>
            </a:p>
            <a:p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（</a:t>
              </a: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公噸稻米）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58" name="文字方塊 57"/>
          <p:cNvSpPr txBox="1"/>
          <p:nvPr/>
        </p:nvSpPr>
        <p:spPr>
          <a:xfrm>
            <a:off x="6597638" y="281076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=1.6</a:t>
            </a:r>
            <a:b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公噸豬肉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9" name="文字方塊 58"/>
          <p:cNvSpPr txBox="1"/>
          <p:nvPr/>
        </p:nvSpPr>
        <p:spPr>
          <a:xfrm>
            <a:off x="6609406" y="3607962"/>
            <a:ext cx="1418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=1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公噸豬肉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60" name="群組 59"/>
          <p:cNvGrpSpPr/>
          <p:nvPr/>
        </p:nvGrpSpPr>
        <p:grpSpPr>
          <a:xfrm>
            <a:off x="4907039" y="2787774"/>
            <a:ext cx="1656184" cy="646331"/>
            <a:chOff x="248195" y="-851632"/>
            <a:chExt cx="1656184" cy="646331"/>
          </a:xfrm>
        </p:grpSpPr>
        <p:cxnSp>
          <p:nvCxnSpPr>
            <p:cNvPr id="61" name="直線接點 60"/>
            <p:cNvCxnSpPr/>
            <p:nvPr/>
          </p:nvCxnSpPr>
          <p:spPr>
            <a:xfrm>
              <a:off x="248195" y="-518492"/>
              <a:ext cx="165618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 61"/>
            <p:cNvSpPr/>
            <p:nvPr/>
          </p:nvSpPr>
          <p:spPr>
            <a:xfrm>
              <a:off x="251520" y="-851632"/>
              <a:ext cx="16060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8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（公噸稻米）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（公噸豬肉）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63" name="群組 62"/>
          <p:cNvGrpSpPr/>
          <p:nvPr/>
        </p:nvGrpSpPr>
        <p:grpSpPr>
          <a:xfrm>
            <a:off x="4907039" y="3494986"/>
            <a:ext cx="1656184" cy="646331"/>
            <a:chOff x="248195" y="-851632"/>
            <a:chExt cx="1656184" cy="646331"/>
          </a:xfrm>
        </p:grpSpPr>
        <p:cxnSp>
          <p:nvCxnSpPr>
            <p:cNvPr id="64" name="直線接點 63"/>
            <p:cNvCxnSpPr/>
            <p:nvPr/>
          </p:nvCxnSpPr>
          <p:spPr>
            <a:xfrm>
              <a:off x="248195" y="-518492"/>
              <a:ext cx="165618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/>
            <p:cNvSpPr/>
            <p:nvPr/>
          </p:nvSpPr>
          <p:spPr>
            <a:xfrm>
              <a:off x="251520" y="-851632"/>
              <a:ext cx="16060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（公噸稻米）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（公噸豬肉）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77" name="群組 76"/>
          <p:cNvGrpSpPr/>
          <p:nvPr/>
        </p:nvGrpSpPr>
        <p:grpSpPr>
          <a:xfrm>
            <a:off x="4395843" y="2627846"/>
            <a:ext cx="384143" cy="783478"/>
            <a:chOff x="675964" y="3009692"/>
            <a:chExt cx="600694" cy="1225145"/>
          </a:xfrm>
        </p:grpSpPr>
        <p:sp>
          <p:nvSpPr>
            <p:cNvPr id="78" name="流程圖: 替代處理程序 77"/>
            <p:cNvSpPr/>
            <p:nvPr/>
          </p:nvSpPr>
          <p:spPr>
            <a:xfrm>
              <a:off x="796294" y="3267008"/>
              <a:ext cx="360040" cy="864096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9" name="Picture 9" descr="C:\個人用\龍騰打工\2\84021-第四篇-16-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64" y="3009692"/>
              <a:ext cx="600694" cy="1225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0" name="群組 79"/>
          <p:cNvGrpSpPr/>
          <p:nvPr/>
        </p:nvGrpSpPr>
        <p:grpSpPr>
          <a:xfrm>
            <a:off x="4427984" y="3388512"/>
            <a:ext cx="319863" cy="762609"/>
            <a:chOff x="5292272" y="3837850"/>
            <a:chExt cx="472134" cy="1125650"/>
          </a:xfrm>
        </p:grpSpPr>
        <p:sp>
          <p:nvSpPr>
            <p:cNvPr id="81" name="流程圖: 替代處理程序 80"/>
            <p:cNvSpPr/>
            <p:nvPr/>
          </p:nvSpPr>
          <p:spPr>
            <a:xfrm>
              <a:off x="5364088" y="4032668"/>
              <a:ext cx="360040" cy="855258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2" name="Picture 8" descr="C:\個人用\龍騰打工\2\84021-第四篇-16-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272" y="3837850"/>
              <a:ext cx="472134" cy="1125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3" name="直線接點 82"/>
          <p:cNvCxnSpPr/>
          <p:nvPr/>
        </p:nvCxnSpPr>
        <p:spPr>
          <a:xfrm>
            <a:off x="4795752" y="3434104"/>
            <a:ext cx="3448656" cy="1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85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2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25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75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25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2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0"/>
                            </p:stCondLst>
                            <p:childTnLst>
                              <p:par>
                                <p:cTn id="102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8" grpId="0" animBg="1"/>
      <p:bldP spid="22" grpId="0" animBg="1"/>
      <p:bldP spid="23" grpId="0" animBg="1"/>
      <p:bldP spid="7" grpId="0"/>
      <p:bldP spid="30" grpId="0"/>
      <p:bldP spid="58" grpId="0"/>
      <p:bldP spid="5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B2BDE877-1B9D-1546-95FC-18BD209D0BB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8" r="10548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B3B8086-8FE1-AA41-9DED-864112F8D4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03848" y="3076575"/>
            <a:ext cx="5543847" cy="647700"/>
          </a:xfrm>
        </p:spPr>
        <p:txBody>
          <a:bodyPr/>
          <a:lstStyle/>
          <a:p>
            <a:r>
              <a:rPr lang="en-US" altLang="zh-TW" spc="-150" dirty="0">
                <a:hlinkClick r:id="rId3"/>
              </a:rPr>
              <a:t>7</a:t>
            </a:r>
            <a:r>
              <a:rPr lang="zh-TW" altLang="en-US" spc="-150" dirty="0">
                <a:hlinkClick r:id="rId3"/>
              </a:rPr>
              <a:t>人分工拚速度</a:t>
            </a:r>
            <a:r>
              <a:rPr lang="en-US" altLang="zh-TW" spc="-150" dirty="0">
                <a:hlinkClick r:id="rId3"/>
              </a:rPr>
              <a:t> 10</a:t>
            </a:r>
            <a:r>
              <a:rPr lang="zh-TW" altLang="en-US" spc="-150" dirty="0">
                <a:hlinkClick r:id="rId3"/>
              </a:rPr>
              <a:t>分鐘洗好一台車</a:t>
            </a:r>
            <a:r>
              <a:rPr lang="en-US" altLang="zh-TW" spc="-150" dirty="0">
                <a:hlinkClick r:id="rId3"/>
              </a:rPr>
              <a:t> </a:t>
            </a:r>
            <a:endParaRPr lang="en-US" altLang="zh-TW" spc="-150" dirty="0" smtClean="0">
              <a:hlinkClick r:id="rId3"/>
            </a:endParaRPr>
          </a:p>
          <a:p>
            <a:r>
              <a:rPr lang="zh-TW" altLang="en-US" spc="-150" dirty="0" smtClean="0">
                <a:hlinkClick r:id="rId3"/>
              </a:rPr>
              <a:t>網友</a:t>
            </a:r>
            <a:r>
              <a:rPr lang="zh-TW" altLang="en-US" spc="-150" dirty="0">
                <a:hlinkClick r:id="rId3"/>
              </a:rPr>
              <a:t>稱「台中另類特產」</a:t>
            </a:r>
            <a:endParaRPr kumimoji="1" lang="zh-TW" altLang="en-US" spc="-150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A3E7564-7338-444E-9C32-EAE9414391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p.160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、國際貿易</a:t>
            </a:r>
          </a:p>
        </p:txBody>
      </p:sp>
    </p:spTree>
    <p:extLst>
      <p:ext uri="{BB962C8B-B14F-4D97-AF65-F5344CB8AC3E}">
        <p14:creationId xmlns:p14="http://schemas.microsoft.com/office/powerpoint/2010/main" val="226229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2BB2FF0B-A575-4946-AB0B-6C778D743A7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" r="5286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80D2383-C76E-D34F-8968-D9C06ABC17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03848" y="3076575"/>
            <a:ext cx="5327823" cy="647700"/>
          </a:xfrm>
        </p:spPr>
        <p:txBody>
          <a:bodyPr/>
          <a:lstStyle/>
          <a:p>
            <a:r>
              <a:rPr lang="zh-TW" altLang="en-US" dirty="0">
                <a:hlinkClick r:id="rId3"/>
              </a:rPr>
              <a:t>一根</a:t>
            </a:r>
            <a:r>
              <a:rPr lang="en-US" altLang="zh-TW" dirty="0">
                <a:hlinkClick r:id="rId3"/>
              </a:rPr>
              <a:t>15</a:t>
            </a:r>
            <a:r>
              <a:rPr lang="zh-TW" altLang="en-US" dirty="0">
                <a:hlinkClick r:id="rId3"/>
              </a:rPr>
              <a:t>元超商精品</a:t>
            </a:r>
            <a:r>
              <a:rPr lang="zh-TW" altLang="en-US" dirty="0" smtClean="0">
                <a:hlinkClick r:id="rId3"/>
              </a:rPr>
              <a:t>蕉！揭全球化</a:t>
            </a:r>
            <a:endParaRPr lang="en-US" altLang="zh-TW" dirty="0" smtClean="0">
              <a:hlinkClick r:id="rId3"/>
            </a:endParaRPr>
          </a:p>
          <a:p>
            <a:r>
              <a:rPr lang="zh-TW" altLang="en-US" dirty="0" smtClean="0">
                <a:hlinkClick r:id="rId3"/>
              </a:rPr>
              <a:t>競爭</a:t>
            </a:r>
            <a:r>
              <a:rPr lang="en-US" altLang="zh-TW" dirty="0">
                <a:hlinkClick r:id="rId3"/>
              </a:rPr>
              <a:t>"</a:t>
            </a:r>
            <a:r>
              <a:rPr lang="zh-TW" altLang="en-US" dirty="0">
                <a:hlinkClick r:id="rId3"/>
              </a:rPr>
              <a:t>蕉</a:t>
            </a:r>
            <a:r>
              <a:rPr lang="en-US" altLang="zh-TW" dirty="0">
                <a:hlinkClick r:id="rId3"/>
              </a:rPr>
              <a:t>"</a:t>
            </a:r>
            <a:r>
              <a:rPr lang="zh-TW" altLang="en-US" dirty="0">
                <a:hlinkClick r:id="rId3"/>
              </a:rPr>
              <a:t>戰內幕</a:t>
            </a:r>
            <a:endParaRPr lang="en-US" altLang="zh-TW" dirty="0">
              <a:hlinkClick r:id="rId3"/>
            </a:endParaRPr>
          </a:p>
          <a:p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EC3F9DF-E28E-9343-92D4-2464321A6C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p.160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、國際貿易</a:t>
            </a:r>
          </a:p>
        </p:txBody>
      </p:sp>
    </p:spTree>
    <p:extLst>
      <p:ext uri="{BB962C8B-B14F-4D97-AF65-F5344CB8AC3E}">
        <p14:creationId xmlns:p14="http://schemas.microsoft.com/office/powerpoint/2010/main" val="164048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33D6F49B-8DDF-714D-B4F1-362E8071A7F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" r="5306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A6A01FE-FFDD-1644-87E1-BF4ABED1D7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03848" y="3076575"/>
            <a:ext cx="5113337" cy="647700"/>
          </a:xfrm>
        </p:spPr>
        <p:txBody>
          <a:bodyPr/>
          <a:lstStyle/>
          <a:p>
            <a:r>
              <a:rPr lang="en-US" altLang="zh-TW" dirty="0">
                <a:hlinkClick r:id="rId3"/>
              </a:rPr>
              <a:t>【TVBS】</a:t>
            </a:r>
            <a:r>
              <a:rPr lang="zh-TW" altLang="en-US" dirty="0">
                <a:hlinkClick r:id="rId3"/>
              </a:rPr>
              <a:t>奧運金牌世足冠軍　</a:t>
            </a:r>
            <a:endParaRPr lang="en-US" altLang="zh-TW" dirty="0" smtClean="0">
              <a:hlinkClick r:id="rId3"/>
            </a:endParaRPr>
          </a:p>
          <a:p>
            <a:r>
              <a:rPr lang="zh-TW" altLang="en-US" dirty="0" smtClean="0">
                <a:hlinkClick r:id="rId3"/>
              </a:rPr>
              <a:t>專業</a:t>
            </a:r>
            <a:r>
              <a:rPr lang="zh-TW" altLang="en-US" dirty="0">
                <a:hlinkClick r:id="rId3"/>
              </a:rPr>
              <a:t>運動鞋來自台灣</a:t>
            </a:r>
          </a:p>
          <a:p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2E2FA0C-8135-FB45-88D6-8248ED9D06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p.160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、國際貿易</a:t>
            </a:r>
          </a:p>
        </p:txBody>
      </p:sp>
    </p:spTree>
    <p:extLst>
      <p:ext uri="{BB962C8B-B14F-4D97-AF65-F5344CB8AC3E}">
        <p14:creationId xmlns:p14="http://schemas.microsoft.com/office/powerpoint/2010/main" val="106327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p.158</a:t>
            </a:r>
            <a:endParaRPr lang="zh-TW" altLang="en-US" dirty="0"/>
          </a:p>
        </p:txBody>
      </p:sp>
      <p:sp>
        <p:nvSpPr>
          <p:cNvPr id="5" name="內容版面配置區 3"/>
          <p:cNvSpPr txBox="1">
            <a:spLocks noGrp="1"/>
          </p:cNvSpPr>
          <p:nvPr>
            <p:ph sz="quarter" idx="12"/>
          </p:nvPr>
        </p:nvSpPr>
        <p:spPr>
          <a:xfrm>
            <a:off x="539626" y="2139702"/>
            <a:ext cx="7848798" cy="26776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1815 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英國政府修訂穀物法限制穀物進口，卻因而導致物價上漲、景氣蕭條。此時，經濟學家李嘉圖提出「比較利益法則」，認為英國應發展紡織業出口，並從葡萄牙進口穀物，結果挽救了英國經濟。李嘉圖提出這項主張的原因為何？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270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p.160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英國在紡織品生產上所占</a:t>
            </a:r>
            <a:r>
              <a:rPr lang="zh-TW" altLang="en-US" dirty="0" smtClean="0"/>
              <a:t>的優勢</a:t>
            </a:r>
            <a:r>
              <a:rPr lang="zh-TW" altLang="en-US" dirty="0"/>
              <a:t>，比在糧食生產上的</a:t>
            </a:r>
            <a:r>
              <a:rPr lang="zh-TW" altLang="en-US" dirty="0" smtClean="0"/>
              <a:t>優勢</a:t>
            </a:r>
            <a:r>
              <a:rPr lang="zh-TW" altLang="en-US" dirty="0"/>
              <a:t>還要大，故英國應專門</a:t>
            </a:r>
            <a:r>
              <a:rPr lang="zh-TW" altLang="en-US" dirty="0" smtClean="0"/>
              <a:t>發展</a:t>
            </a:r>
            <a:r>
              <a:rPr lang="zh-TW" altLang="en-US" dirty="0"/>
              <a:t>紡織品生產，提高工業</a:t>
            </a:r>
            <a:r>
              <a:rPr lang="zh-TW" altLang="en-US" dirty="0" smtClean="0"/>
              <a:t>產品</a:t>
            </a:r>
            <a:r>
              <a:rPr lang="zh-TW" altLang="en-US" dirty="0"/>
              <a:t>的生產數量，而從外國</a:t>
            </a:r>
            <a:r>
              <a:rPr lang="zh-TW" altLang="en-US" dirty="0" smtClean="0"/>
              <a:t>進口</a:t>
            </a:r>
            <a:r>
              <a:rPr lang="zh-TW" altLang="en-US" dirty="0"/>
              <a:t>糧食。</a:t>
            </a:r>
          </a:p>
        </p:txBody>
      </p:sp>
      <p:sp>
        <p:nvSpPr>
          <p:cNvPr id="5" name="橢圓 4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563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3108414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dirty="0"/>
              <a:t>達人想吃大腸包小腸，他找了</a:t>
            </a:r>
            <a:r>
              <a:rPr lang="en-US" altLang="zh-TW" dirty="0"/>
              <a:t>9 </a:t>
            </a:r>
            <a:r>
              <a:rPr lang="zh-TW" altLang="en-US" dirty="0"/>
              <a:t>位朋友，合資到市場採買</a:t>
            </a:r>
            <a:r>
              <a:rPr lang="zh-TW" altLang="en-US" dirty="0" smtClean="0"/>
              <a:t>豬大腸</a:t>
            </a:r>
            <a:r>
              <a:rPr lang="zh-TW" altLang="en-US" dirty="0"/>
              <a:t>、豬小腸、五花肉、花生、香料、沾醬等，共花了</a:t>
            </a:r>
            <a:r>
              <a:rPr lang="en-US" altLang="zh-TW" dirty="0"/>
              <a:t>800 </a:t>
            </a:r>
            <a:r>
              <a:rPr lang="zh-TW" altLang="en-US" dirty="0"/>
              <a:t>元，最後</a:t>
            </a:r>
            <a:r>
              <a:rPr lang="zh-TW" altLang="en-US" dirty="0" smtClean="0"/>
              <a:t>完成</a:t>
            </a:r>
            <a:r>
              <a:rPr lang="en-US" altLang="zh-TW" dirty="0"/>
              <a:t>20 </a:t>
            </a:r>
            <a:r>
              <a:rPr lang="zh-TW" altLang="en-US" dirty="0"/>
              <a:t>組大腸包小腸，平均一組成本只有</a:t>
            </a:r>
            <a:r>
              <a:rPr lang="en-US" altLang="zh-TW" dirty="0"/>
              <a:t>40 </a:t>
            </a:r>
            <a:r>
              <a:rPr lang="zh-TW" altLang="en-US" dirty="0"/>
              <a:t>元。假設市面上一組賣</a:t>
            </a:r>
            <a:r>
              <a:rPr lang="en-US" altLang="zh-TW" dirty="0" smtClean="0"/>
              <a:t>60</a:t>
            </a:r>
            <a:r>
              <a:rPr lang="zh-TW" altLang="en-US" dirty="0" smtClean="0"/>
              <a:t>元</a:t>
            </a:r>
            <a:r>
              <a:rPr lang="zh-TW" altLang="en-US" dirty="0"/>
              <a:t>，請問為何大部分人還是選擇用買的？</a:t>
            </a:r>
            <a:endParaRPr lang="zh-TW" altLang="en-US" sz="2600" dirty="0"/>
          </a:p>
          <a:p>
            <a:pPr algn="just"/>
            <a:endParaRPr lang="zh-TW" altLang="en-US" sz="26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2915816" y="1192139"/>
            <a:ext cx="4752528" cy="647774"/>
          </a:xfrm>
        </p:spPr>
        <p:txBody>
          <a:bodyPr/>
          <a:lstStyle/>
          <a:p>
            <a:r>
              <a:rPr lang="zh-TW" altLang="en-US" sz="2800" dirty="0"/>
              <a:t>為什麼不自己做大腸包小腸？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</a:t>
            </a:r>
            <a:r>
              <a:rPr lang="en-US" altLang="zh-TW"/>
              <a:t>.161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、國際貿易</a:t>
            </a:r>
          </a:p>
        </p:txBody>
      </p:sp>
    </p:spTree>
    <p:extLst>
      <p:ext uri="{BB962C8B-B14F-4D97-AF65-F5344CB8AC3E}">
        <p14:creationId xmlns:p14="http://schemas.microsoft.com/office/powerpoint/2010/main" val="151284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3108414"/>
          </a:xfrm>
        </p:spPr>
        <p:txBody>
          <a:bodyPr/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參考答案：市面上一組大腸包小腸賣</a:t>
            </a:r>
            <a:r>
              <a:rPr lang="en-US" altLang="zh-TW" b="1" dirty="0">
                <a:solidFill>
                  <a:srgbClr val="FF495C"/>
                </a:solidFill>
              </a:rPr>
              <a:t>60</a:t>
            </a:r>
            <a:r>
              <a:rPr lang="zh-TW" altLang="en-US" b="1" dirty="0">
                <a:solidFill>
                  <a:srgbClr val="FF495C"/>
                </a:solidFill>
              </a:rPr>
              <a:t>元，比自己做還貴，但大部分人仍選擇用買的，因為除了計算機會成本外，還要考慮技術層面，畢竟商家的專業生產設備及能力都優於一般人。</a:t>
            </a:r>
          </a:p>
          <a:p>
            <a:pPr algn="just"/>
            <a:endParaRPr lang="zh-TW" altLang="en-US" b="1" dirty="0">
              <a:solidFill>
                <a:srgbClr val="FF495C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2915816" y="1191972"/>
            <a:ext cx="5112568" cy="647774"/>
          </a:xfrm>
        </p:spPr>
        <p:txBody>
          <a:bodyPr/>
          <a:lstStyle/>
          <a:p>
            <a:r>
              <a:rPr lang="zh-TW" altLang="en-US" sz="2800" dirty="0"/>
              <a:t>為什麼不自己做大腸包小腸？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、國際貿易</a:t>
            </a:r>
          </a:p>
        </p:txBody>
      </p:sp>
    </p:spTree>
    <p:extLst>
      <p:ext uri="{BB962C8B-B14F-4D97-AF65-F5344CB8AC3E}">
        <p14:creationId xmlns:p14="http://schemas.microsoft.com/office/powerpoint/2010/main" val="186102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1025049"/>
            <a:ext cx="3888432" cy="647774"/>
          </a:xfrm>
        </p:spPr>
        <p:txBody>
          <a:bodyPr/>
          <a:lstStyle/>
          <a:p>
            <a:r>
              <a:rPr lang="zh-TW" altLang="en-US" sz="2400" dirty="0"/>
              <a:t>臺</a:t>
            </a:r>
            <a:r>
              <a:rPr lang="zh-TW" altLang="en-US" sz="2400" dirty="0" smtClean="0"/>
              <a:t>灣</a:t>
            </a:r>
            <a:r>
              <a:rPr lang="zh-TW" altLang="en-US" sz="2400" dirty="0"/>
              <a:t>一蘭拉麵破紀錄 </a:t>
            </a:r>
            <a:r>
              <a:rPr lang="en-US" altLang="zh-TW" sz="2400" dirty="0"/>
              <a:t/>
            </a:r>
            <a:br>
              <a:rPr lang="en-US" altLang="zh-TW" sz="2400" dirty="0"/>
            </a:br>
            <a:r>
              <a:rPr lang="zh-TW" altLang="en-US" sz="2400" dirty="0" smtClean="0"/>
              <a:t>連續</a:t>
            </a:r>
            <a:r>
              <a:rPr lang="zh-TW" altLang="en-US" sz="2400" dirty="0"/>
              <a:t>排隊</a:t>
            </a:r>
            <a:r>
              <a:rPr lang="en-US" altLang="zh-TW" sz="2400" dirty="0"/>
              <a:t>260</a:t>
            </a:r>
            <a:r>
              <a:rPr lang="zh-TW" altLang="en-US" sz="2400" dirty="0"/>
              <a:t>小時</a:t>
            </a:r>
          </a:p>
          <a:p>
            <a:endParaRPr kumimoji="1" lang="zh-TW" altLang="en-US" sz="2400" dirty="0"/>
          </a:p>
          <a:p>
            <a:endParaRPr kumimoji="1" lang="zh-TW" altLang="en-US" sz="2400" dirty="0"/>
          </a:p>
          <a:p>
            <a:endParaRPr kumimoji="1" lang="zh-TW" altLang="en-US" sz="2400" dirty="0"/>
          </a:p>
          <a:p>
            <a:endParaRPr lang="zh-TW" altLang="en-US" sz="24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</a:t>
            </a:r>
            <a:r>
              <a:rPr lang="zh-TW" altLang="en-US" dirty="0" smtClean="0"/>
              <a:t>國際貿易</a:t>
            </a:r>
            <a:endParaRPr lang="zh-TW" altLang="en-US" dirty="0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 smtClean="0">
                <a:solidFill>
                  <a:schemeClr val="bg1"/>
                </a:solidFill>
              </a:rPr>
              <a:t>台灣</a:t>
            </a:r>
            <a:r>
              <a:rPr lang="zh-TW" altLang="en-US" sz="1200" dirty="0">
                <a:solidFill>
                  <a:schemeClr val="bg1"/>
                </a:solidFill>
              </a:rPr>
              <a:t>一蘭拉麵破紀錄 連續排隊</a:t>
            </a:r>
            <a:r>
              <a:rPr lang="en-US" altLang="zh-TW" sz="1200" dirty="0">
                <a:solidFill>
                  <a:schemeClr val="bg1"/>
                </a:solidFill>
              </a:rPr>
              <a:t>260</a:t>
            </a:r>
            <a:r>
              <a:rPr lang="zh-TW" altLang="en-US" sz="1200" dirty="0" smtClean="0">
                <a:solidFill>
                  <a:schemeClr val="bg1"/>
                </a:solidFill>
              </a:rPr>
              <a:t>小時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(05:13)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USTV 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非凡電視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95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1350306C-C2FD-FA4B-88AA-68C3B72CC14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r="5438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6B5EDB1-E31D-284A-BE68-4B8BCBE5D9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751759" cy="647700"/>
          </a:xfrm>
        </p:spPr>
        <p:txBody>
          <a:bodyPr/>
          <a:lstStyle/>
          <a:p>
            <a:r>
              <a:rPr lang="en-US" altLang="zh-TW" dirty="0">
                <a:hlinkClick r:id="rId3"/>
              </a:rPr>
              <a:t>【</a:t>
            </a:r>
            <a:r>
              <a:rPr lang="zh-TW" altLang="en-US" dirty="0" smtClean="0">
                <a:hlinkClick r:id="rId3"/>
              </a:rPr>
              <a:t>非凡新聞</a:t>
            </a:r>
            <a:r>
              <a:rPr lang="en-US" altLang="zh-TW" dirty="0" smtClean="0">
                <a:hlinkClick r:id="rId3"/>
              </a:rPr>
              <a:t>】</a:t>
            </a:r>
            <a:r>
              <a:rPr lang="zh-TW" altLang="en-US" dirty="0" smtClean="0">
                <a:hlinkClick r:id="rId3"/>
              </a:rPr>
              <a:t>台灣一蘭拉麵</a:t>
            </a:r>
            <a:endParaRPr lang="en-US" altLang="zh-TW" dirty="0" smtClean="0">
              <a:hlinkClick r:id="rId3"/>
            </a:endParaRPr>
          </a:p>
          <a:p>
            <a:r>
              <a:rPr lang="zh-TW" altLang="en-US" dirty="0" smtClean="0">
                <a:hlinkClick r:id="rId3"/>
              </a:rPr>
              <a:t>破紀錄 連續排隊</a:t>
            </a:r>
            <a:r>
              <a:rPr lang="en-US" altLang="zh-TW" dirty="0" smtClean="0">
                <a:hlinkClick r:id="rId3"/>
              </a:rPr>
              <a:t>260</a:t>
            </a:r>
            <a:r>
              <a:rPr lang="zh-TW" altLang="en-US" dirty="0" smtClean="0">
                <a:hlinkClick r:id="rId3"/>
              </a:rPr>
              <a:t>小時</a:t>
            </a:r>
            <a:endParaRPr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2DC02F8-3E56-BA4A-8C51-0B7D11F131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0445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為謀各國利益的最大值，國際貿易必須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符合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何項法則？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絕對利益法則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進口利益法則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出口利益法則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比較利益法則</a:t>
            </a:r>
            <a:endParaRPr lang="zh-TW" altLang="en-US" sz="28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 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55389F3-5ED5-8F41-A3F5-D5205C5A163B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B2802F04-9C44-6A40-A908-310E854EE0B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C9BADD73-F8E6-2A4C-9E04-3D85389FE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33609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pic>
        <p:nvPicPr>
          <p:cNvPr id="1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為謀各國利益的最大值，國際貿易必須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符合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何項法則？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絕對利益法則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進口利益法則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出口利益法則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比較利益法則</a:t>
            </a:r>
            <a:endParaRPr lang="zh-TW" altLang="en-US" sz="28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63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6C4AB49A-FF9A-4648-A2B2-F3C6E3D58C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圓角矩形圖說文字 19"/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為謀各國利益的最大值，國際貿易必須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符合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何項法則？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絕對利益法則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進口利益法則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出口利益法則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比較利益法則</a:t>
            </a:r>
            <a:endParaRPr lang="zh-TW" altLang="en-US" sz="28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54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89E6CDA-CF06-414E-A87F-BFBB72E1D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圓角矩形圖說文字 18"/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為謀各國利益的最大值，國際貿易必須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符合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何項法則？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絕對利益法則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進口利益法則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出口利益法則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比較利益法則</a:t>
            </a:r>
            <a:endParaRPr lang="zh-TW" altLang="en-US" sz="28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754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>
            <a:extLst>
              <a:ext uri="{FF2B5EF4-FFF2-40B4-BE49-F238E27FC236}">
                <a16:creationId xmlns:a16="http://schemas.microsoft.com/office/drawing/2014/main" id="{EAF375A5-F35E-3143-8F1A-81B8C339568F}"/>
              </a:ext>
            </a:extLst>
          </p:cNvPr>
          <p:cNvSpPr/>
          <p:nvPr/>
        </p:nvSpPr>
        <p:spPr>
          <a:xfrm>
            <a:off x="1259632" y="3723878"/>
            <a:ext cx="417646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2825DB03-3BF6-694D-9FF3-45F28E6F0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508104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圓角矩形圖說文字 18"/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為謀各國利益的最大值，國際貿易必須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符合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何項法則？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絕對利益法則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進口利益法則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出口利益法則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比較利益法則</a:t>
            </a:r>
            <a:endParaRPr lang="zh-TW" altLang="en-US" sz="28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204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我國商人到越南設廠生產茶葉再運回臺灣出售，請問下列何者正確？</a:t>
            </a:r>
            <a:endParaRPr lang="en-US" altLang="zh-TW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越南生產成本較低 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越南製茶技術較好</a:t>
            </a:r>
          </a:p>
          <a:p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越南的關稅較低 　    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臺灣的關稅較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  <a:endParaRPr lang="zh-TW" altLang="en-US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 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55389F3-5ED5-8F41-A3F5-D5205C5A163B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B2802F04-9C44-6A40-A908-310E854EE0B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C9BADD73-F8E6-2A4C-9E04-3D85389FE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0057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2ACEAE38-5285-6E40-8461-DDA16E527638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我國商人到越南設廠生產茶葉再運回臺灣出售，請問下列何者正確？</a:t>
            </a:r>
            <a:endParaRPr lang="en-US" altLang="zh-TW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越南生產成本較低 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越南製茶技術較好</a:t>
            </a:r>
          </a:p>
          <a:p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越南的關稅較低 　    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臺灣的關稅較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  <a:endParaRPr lang="zh-TW" altLang="en-US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圓角矩形圖說文字 21">
            <a:extLst>
              <a:ext uri="{FF2B5EF4-FFF2-40B4-BE49-F238E27FC236}">
                <a16:creationId xmlns:a16="http://schemas.microsoft.com/office/drawing/2014/main" id="{B9AF4104-5E6A-FC44-80A5-5EF143FBE794}"/>
              </a:ext>
            </a:extLst>
          </p:cNvPr>
          <p:cNvSpPr/>
          <p:nvPr/>
        </p:nvSpPr>
        <p:spPr>
          <a:xfrm>
            <a:off x="1259632" y="3723878"/>
            <a:ext cx="518457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82315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pic>
        <p:nvPicPr>
          <p:cNvPr id="20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0BB02C5-0A1A-DF49-99AC-06D4ABEEF0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圓角矩形圖說文字 20">
            <a:extLst>
              <a:ext uri="{FF2B5EF4-FFF2-40B4-BE49-F238E27FC236}">
                <a16:creationId xmlns:a16="http://schemas.microsoft.com/office/drawing/2014/main" id="{4BB34DD1-8741-954D-BED3-549E1A6CD3C3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我國商人到越南設廠生產茶葉再運回臺灣出售，請問下列何者正確？</a:t>
            </a:r>
            <a:endParaRPr lang="en-US" altLang="zh-TW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越南生產成本較低 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越南製茶技術較好</a:t>
            </a:r>
          </a:p>
          <a:p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越南的關稅較低 　    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臺灣的關稅較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  <a:endParaRPr lang="zh-TW" altLang="en-US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891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pic>
        <p:nvPicPr>
          <p:cNvPr id="21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4550BFCB-F061-B642-9809-E2411592E4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A8742064-C19D-7E44-A484-ABE720E7AECA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我國商人到越南設廠生產茶葉再運回臺灣出售，請問下列何者正確？</a:t>
            </a:r>
            <a:endParaRPr lang="en-US" altLang="zh-TW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越南生產成本較低 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越南製茶技術較好</a:t>
            </a:r>
          </a:p>
          <a:p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越南的關稅較低 　    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臺灣的關稅較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  <a:endParaRPr lang="zh-TW" altLang="en-US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460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41FFE6E0-5E9C-874A-9720-274057B3307B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我國商人到越南設廠生產茶葉再運回臺灣出售，請問下列何者正確？</a:t>
            </a:r>
            <a:endParaRPr lang="en-US" altLang="zh-TW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越南生產成本較低 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越南製茶技術較好</a:t>
            </a:r>
          </a:p>
          <a:p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越南的關稅較低 　    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臺灣的關稅</a:t>
            </a:r>
            <a:r>
              <a:rPr lang="zh-TW" altLang="en-US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較</a:t>
            </a:r>
            <a:r>
              <a:rPr lang="zh-TW" altLang="en-US" sz="280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  <a:endParaRPr lang="zh-TW" altLang="en-US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圓角矩形圖說文字 23">
            <a:extLst>
              <a:ext uri="{FF2B5EF4-FFF2-40B4-BE49-F238E27FC236}">
                <a16:creationId xmlns:a16="http://schemas.microsoft.com/office/drawing/2014/main" id="{FCBDF0EA-F5F2-1144-8E2A-31114F104289}"/>
              </a:ext>
            </a:extLst>
          </p:cNvPr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5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2681FB84-EC92-594E-8449-BE63D68FFF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38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</p:bldLst>
  </p:timing>
</p:sld>
</file>

<file path=ppt/theme/theme1.xml><?xml version="1.0" encoding="utf-8"?>
<a:theme xmlns:a="http://schemas.openxmlformats.org/drawingml/2006/main" name="1_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5922</TotalTime>
  <Words>2276</Words>
  <Application>Microsoft Office PowerPoint</Application>
  <PresentationFormat>如螢幕大小 (16:9)</PresentationFormat>
  <Paragraphs>233</Paragraphs>
  <Slides>48</Slides>
  <Notes>22</Notes>
  <HiddenSlides>7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48</vt:i4>
      </vt:variant>
    </vt:vector>
  </HeadingPairs>
  <TitlesOfParts>
    <vt:vector size="58" baseType="lpstr">
      <vt:lpstr>宋体</vt:lpstr>
      <vt:lpstr>華康粗圓體</vt:lpstr>
      <vt:lpstr>微軟正黑體</vt:lpstr>
      <vt:lpstr>新細明體</vt:lpstr>
      <vt:lpstr>Arial</vt:lpstr>
      <vt:lpstr>Calibri</vt:lpstr>
      <vt:lpstr>1_Office 佈景主題</vt:lpstr>
      <vt:lpstr>2_Office 佈景主題</vt:lpstr>
      <vt:lpstr>Office 佈景主題</vt:lpstr>
      <vt:lpstr>3_Office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L28[祖昀]</cp:lastModifiedBy>
  <cp:revision>120</cp:revision>
  <dcterms:created xsi:type="dcterms:W3CDTF">2018-11-19T12:14:58Z</dcterms:created>
  <dcterms:modified xsi:type="dcterms:W3CDTF">2020-05-22T11:42:12Z</dcterms:modified>
</cp:coreProperties>
</file>