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9" r:id="rId2"/>
    <p:sldMasterId id="2147483700" r:id="rId3"/>
    <p:sldMasterId id="2147483721" r:id="rId4"/>
    <p:sldMasterId id="2147483742" r:id="rId5"/>
  </p:sldMasterIdLst>
  <p:notesMasterIdLst>
    <p:notesMasterId r:id="rId80"/>
  </p:notesMasterIdLst>
  <p:sldIdLst>
    <p:sldId id="476" r:id="rId6"/>
    <p:sldId id="477" r:id="rId7"/>
    <p:sldId id="647" r:id="rId8"/>
    <p:sldId id="631" r:id="rId9"/>
    <p:sldId id="632" r:id="rId10"/>
    <p:sldId id="633" r:id="rId11"/>
    <p:sldId id="478" r:id="rId12"/>
    <p:sldId id="634" r:id="rId13"/>
    <p:sldId id="635" r:id="rId14"/>
    <p:sldId id="567" r:id="rId15"/>
    <p:sldId id="566" r:id="rId16"/>
    <p:sldId id="569" r:id="rId17"/>
    <p:sldId id="570" r:id="rId18"/>
    <p:sldId id="481" r:id="rId19"/>
    <p:sldId id="540" r:id="rId20"/>
    <p:sldId id="542" r:id="rId21"/>
    <p:sldId id="585" r:id="rId22"/>
    <p:sldId id="586" r:id="rId23"/>
    <p:sldId id="587" r:id="rId24"/>
    <p:sldId id="592" r:id="rId25"/>
    <p:sldId id="547" r:id="rId26"/>
    <p:sldId id="571" r:id="rId27"/>
    <p:sldId id="548" r:id="rId28"/>
    <p:sldId id="549" r:id="rId29"/>
    <p:sldId id="648" r:id="rId30"/>
    <p:sldId id="652" r:id="rId31"/>
    <p:sldId id="617" r:id="rId32"/>
    <p:sldId id="618" r:id="rId33"/>
    <p:sldId id="619" r:id="rId34"/>
    <p:sldId id="621" r:id="rId35"/>
    <p:sldId id="622" r:id="rId36"/>
    <p:sldId id="588" r:id="rId37"/>
    <p:sldId id="590" r:id="rId38"/>
    <p:sldId id="589" r:id="rId39"/>
    <p:sldId id="636" r:id="rId40"/>
    <p:sldId id="594" r:id="rId41"/>
    <p:sldId id="595" r:id="rId42"/>
    <p:sldId id="596" r:id="rId43"/>
    <p:sldId id="554" r:id="rId44"/>
    <p:sldId id="579" r:id="rId45"/>
    <p:sldId id="555" r:id="rId46"/>
    <p:sldId id="651" r:id="rId47"/>
    <p:sldId id="606" r:id="rId48"/>
    <p:sldId id="607" r:id="rId49"/>
    <p:sldId id="608" r:id="rId50"/>
    <p:sldId id="609" r:id="rId51"/>
    <p:sldId id="610" r:id="rId52"/>
    <p:sldId id="649" r:id="rId53"/>
    <p:sldId id="650" r:id="rId54"/>
    <p:sldId id="611" r:id="rId55"/>
    <p:sldId id="644" r:id="rId56"/>
    <p:sldId id="646" r:id="rId57"/>
    <p:sldId id="556" r:id="rId58"/>
    <p:sldId id="598" r:id="rId59"/>
    <p:sldId id="637" r:id="rId60"/>
    <p:sldId id="638" r:id="rId61"/>
    <p:sldId id="639" r:id="rId62"/>
    <p:sldId id="640" r:id="rId63"/>
    <p:sldId id="601" r:id="rId64"/>
    <p:sldId id="602" r:id="rId65"/>
    <p:sldId id="641" r:id="rId66"/>
    <p:sldId id="584" r:id="rId67"/>
    <p:sldId id="642" r:id="rId68"/>
    <p:sldId id="543" r:id="rId69"/>
    <p:sldId id="482" r:id="rId70"/>
    <p:sldId id="603" r:id="rId71"/>
    <p:sldId id="479" r:id="rId72"/>
    <p:sldId id="401" r:id="rId73"/>
    <p:sldId id="544" r:id="rId74"/>
    <p:sldId id="545" r:id="rId75"/>
    <p:sldId id="546" r:id="rId76"/>
    <p:sldId id="604" r:id="rId77"/>
    <p:sldId id="605" r:id="rId78"/>
    <p:sldId id="653" r:id="rId79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3" userDrawn="1">
          <p15:clr>
            <a:srgbClr val="A4A3A4"/>
          </p15:clr>
        </p15:guide>
        <p15:guide id="2" pos="385" userDrawn="1">
          <p15:clr>
            <a:srgbClr val="A4A3A4"/>
          </p15:clr>
        </p15:guide>
        <p15:guide id="3" pos="2835">
          <p15:clr>
            <a:srgbClr val="A4A3A4"/>
          </p15:clr>
        </p15:guide>
        <p15:guide id="4" orient="horz" pos="1801">
          <p15:clr>
            <a:srgbClr val="A4A3A4"/>
          </p15:clr>
        </p15:guide>
        <p15:guide id="5" orient="horz" pos="230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pos="496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8BC"/>
    <a:srgbClr val="B9E6FB"/>
    <a:srgbClr val="F08221"/>
    <a:srgbClr val="F58221"/>
    <a:srgbClr val="9FE6FF"/>
    <a:srgbClr val="9FE6E1"/>
    <a:srgbClr val="FF495C"/>
    <a:srgbClr val="FFEEA9"/>
    <a:srgbClr val="256EF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95" autoAdjust="0"/>
    <p:restoredTop sz="86170" autoAdjust="0"/>
  </p:normalViewPr>
  <p:slideViewPr>
    <p:cSldViewPr>
      <p:cViewPr varScale="1">
        <p:scale>
          <a:sx n="116" d="100"/>
          <a:sy n="116" d="100"/>
        </p:scale>
        <p:origin x="594" y="102"/>
      </p:cViewPr>
      <p:guideLst>
        <p:guide orient="horz" pos="1393"/>
        <p:guide pos="385"/>
        <p:guide pos="2835"/>
        <p:guide orient="horz" pos="1801"/>
        <p:guide orient="horz" pos="2300"/>
        <p:guide orient="horz" pos="3072"/>
        <p:guide pos="496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92"/>
    </p:cViewPr>
  </p:sorterViewPr>
  <p:notesViewPr>
    <p:cSldViewPr showGuides="1">
      <p:cViewPr varScale="1">
        <p:scale>
          <a:sx n="78" d="100"/>
          <a:sy n="78" d="100"/>
        </p:scale>
        <p:origin x="324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66A88-F95F-41D9-A33E-FADC12432C84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A6436-C0A7-49C5-B40E-DBFFB04914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588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0477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370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1924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5378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鉅亨網新聞中心（</a:t>
            </a:r>
            <a:r>
              <a:rPr lang="en-US" altLang="zh-TW" dirty="0"/>
              <a:t>2017</a:t>
            </a:r>
            <a:r>
              <a:rPr lang="zh-TW" altLang="en-US" dirty="0"/>
              <a:t>年</a:t>
            </a:r>
            <a:r>
              <a:rPr lang="en-US" altLang="zh-TW" dirty="0"/>
              <a:t>8</a:t>
            </a:r>
            <a:r>
              <a:rPr lang="zh-TW" altLang="en-US" dirty="0"/>
              <a:t>月</a:t>
            </a:r>
            <a:r>
              <a:rPr lang="en-US" altLang="zh-TW" dirty="0"/>
              <a:t>15</a:t>
            </a:r>
            <a:r>
              <a:rPr lang="zh-TW" altLang="en-US" dirty="0"/>
              <a:t>日）。</a:t>
            </a:r>
            <a:r>
              <a:rPr lang="en-US" altLang="zh-TW" dirty="0"/>
              <a:t>〈</a:t>
            </a:r>
            <a:r>
              <a:rPr lang="zh-TW" altLang="en-US" dirty="0"/>
              <a:t>美對中貿易調查</a:t>
            </a:r>
            <a:r>
              <a:rPr lang="en-US" altLang="zh-TW" dirty="0"/>
              <a:t>〉</a:t>
            </a:r>
            <a:r>
              <a:rPr lang="zh-TW" altLang="en-US" dirty="0"/>
              <a:t>川普開中美貿易戰第一槍 台灣恐遭池魚之殃。鉅亨網。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23</a:t>
            </a:r>
            <a:r>
              <a:rPr lang="zh-TW" altLang="en-US" dirty="0"/>
              <a:t>日，取自</a:t>
            </a:r>
            <a:r>
              <a:rPr lang="en-US" altLang="zh-TW" dirty="0"/>
              <a:t>https://news.cnyes.com/news/id/3895228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7720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3634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團體抗議美國發動貿易戰 籲市民罷買美貨（</a:t>
            </a:r>
            <a:r>
              <a:rPr lang="en-US" altLang="zh-TW" dirty="0"/>
              <a:t>2018</a:t>
            </a:r>
            <a:r>
              <a:rPr lang="zh-TW" altLang="en-US" dirty="0"/>
              <a:t>年</a:t>
            </a:r>
            <a:r>
              <a:rPr lang="en-US" altLang="zh-TW" dirty="0"/>
              <a:t>,7</a:t>
            </a:r>
            <a:r>
              <a:rPr lang="zh-TW" altLang="en-US" dirty="0"/>
              <a:t>月</a:t>
            </a:r>
            <a:r>
              <a:rPr lang="en-US" altLang="zh-TW" dirty="0"/>
              <a:t>9</a:t>
            </a:r>
            <a:r>
              <a:rPr lang="zh-TW" altLang="en-US" dirty="0"/>
              <a:t>日）。巴士的報。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23</a:t>
            </a:r>
            <a:r>
              <a:rPr lang="zh-TW" altLang="en-US" dirty="0"/>
              <a:t>日，取自</a:t>
            </a:r>
            <a:r>
              <a:rPr lang="en-US" altLang="zh-TW" dirty="0"/>
              <a:t>https://www.bastillepost.com/hongkong/article/3260003-%E5%9C%98%E9%AB%94%E6%8A%97%E8%AD%B0%E7%BE%8E%E5%9C%8B%E7%99%BC%E5%8B%95%E8%B2%BF%E6%98%93%E6%88%B0-%E7%B1%B2%E5%B8%82%E6%B0%91%E7%BD%B7%E8%B2%B7%E7%BE%8E%E8%B2%A8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4041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916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20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7092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0860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3230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3230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A6436-C0A7-49C5-B40E-DBFFB0491472}" type="slidenum">
              <a:rPr lang="zh-TW" altLang="en-US" smtClean="0"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7629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8297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64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6673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9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8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0.png"/></Relationships>
</file>

<file path=ppt/slideLayouts/_rels/slideLayout8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0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6F7A-0319-4AE9-910A-0D11292E3324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FDF2-A58D-454A-B3AF-172E205F7C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574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6F7A-0319-4AE9-910A-0D11292E3324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FDF2-A58D-454A-B3AF-172E205F7C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749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1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070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30CCA796-884E-B247-B973-84D88CC00B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2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43705216-B90E-1147-BE23-A9BD4ED0C739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8" name="橢圓 37">
              <a:extLst>
                <a:ext uri="{FF2B5EF4-FFF2-40B4-BE49-F238E27FC236}">
                  <a16:creationId xmlns:a16="http://schemas.microsoft.com/office/drawing/2014/main" id="{D9D584CE-E63E-B34B-93E8-8C3E15A4279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id="{C498CF48-ED25-AD40-88AE-ECE7BFEB5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418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電影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6F787B1E-90A3-C049-BA51-756B0261C742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FCA6E215-1C04-0C41-8FAE-3B54530E8910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BA380A76-CE63-B14D-8F4E-5E2D49FB6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811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54C7745D-B422-EC49-80B8-972D96381A8D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623EA292-271D-1340-B594-4BDF1C279FD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0757399F-7F37-8B4D-8092-0B6E7C81D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617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AD6A2DF0-9940-5545-B401-3BBA8A9776E1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74656180-44FD-8448-82B4-CCA71EC85B38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976CD3EF-B6E3-1645-B432-D21D660F7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18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10A21D7-F96D-214A-9C5E-5EFFE5BB859E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30074877-9B3D-F640-8628-9083279F762F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E166122E-37F6-B34B-8826-755FB61EF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60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C145CD41-F39C-9A46-B025-0A2AD589DA93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53882A46-F19C-D246-B9E6-F30380E9654F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58F33E62-A654-C046-B428-8E194C1BF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648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B07D676F-8D51-FD44-929D-59C21771FB2B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0" name="橢圓 29">
              <a:extLst>
                <a:ext uri="{FF2B5EF4-FFF2-40B4-BE49-F238E27FC236}">
                  <a16:creationId xmlns:a16="http://schemas.microsoft.com/office/drawing/2014/main" id="{93C3AD6F-1622-DA4A-A440-69B425235F55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2295DB52-BC67-CB47-911C-16C933BAB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2258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050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6F7A-0319-4AE9-910A-0D11292E3324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FDF2-A58D-454A-B3AF-172E205F7C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0400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3999" y="195486"/>
            <a:ext cx="8283600" cy="64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pic>
        <p:nvPicPr>
          <p:cNvPr id="36" name="圖片 35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EB783C8C-7D35-B540-9CE1-F73D70EC10C7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38" name="橢圓 37">
              <a:extLst>
                <a:ext uri="{FF2B5EF4-FFF2-40B4-BE49-F238E27FC236}">
                  <a16:creationId xmlns:a16="http://schemas.microsoft.com/office/drawing/2014/main" id="{F903BA73-5EF8-A24C-9658-B4068B701227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id="{42A1266C-7B84-714D-82E0-05B4F8EA9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D17115B-FC44-BC48-B54F-D3782F6373EA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8D21D448-C9BE-224C-BE14-7CF626454DA1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2467933F-CCB3-CA46-AE79-00245338E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68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D17115B-FC44-BC48-B54F-D3782F6373EA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8D21D448-C9BE-224C-BE14-7CF626454DA1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2467933F-CCB3-CA46-AE79-00245338E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EB783C8C-7D35-B540-9CE1-F73D70EC10C7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F903BA73-5EF8-A24C-9658-B4068B701227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42A1266C-7B84-714D-82E0-05B4F8EA9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70198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4" name="圖片 6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96261"/>
            <a:ext cx="7716899" cy="859465"/>
          </a:xfrm>
          <a:prstGeom prst="rect">
            <a:avLst/>
          </a:prstGeom>
        </p:spPr>
      </p:pic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8A65F58B-FC40-2944-835B-E560F266146D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8408517F-3986-5444-BBBB-832E0C2202F6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B6D296CB-429B-8243-B95D-E1EC6324F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B2AE342F-6F70-FA4C-8209-262F43E0DF15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3" name="橢圓 42">
              <a:extLst>
                <a:ext uri="{FF2B5EF4-FFF2-40B4-BE49-F238E27FC236}">
                  <a16:creationId xmlns:a16="http://schemas.microsoft.com/office/drawing/2014/main" id="{BA789219-0B08-7243-BA26-309E370767D0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B50EE1A9-E5B9-A046-9CB8-6883CD13D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6796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E02733A1-A6F4-CA41-9DB8-55E5C80334AF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2" name="橢圓 41">
              <a:extLst>
                <a:ext uri="{FF2B5EF4-FFF2-40B4-BE49-F238E27FC236}">
                  <a16:creationId xmlns:a16="http://schemas.microsoft.com/office/drawing/2014/main" id="{2D0597CE-012F-FB4F-B27D-6677314CE074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EF283191-435C-9748-8206-87EC48264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69" name="群組 68">
            <a:extLst>
              <a:ext uri="{FF2B5EF4-FFF2-40B4-BE49-F238E27FC236}">
                <a16:creationId xmlns:a16="http://schemas.microsoft.com/office/drawing/2014/main" id="{11C8427D-BD3B-A44C-99F7-E1F7FE440E84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70" name="橢圓 69">
              <a:extLst>
                <a:ext uri="{FF2B5EF4-FFF2-40B4-BE49-F238E27FC236}">
                  <a16:creationId xmlns:a16="http://schemas.microsoft.com/office/drawing/2014/main" id="{96F31FB7-7FCA-514A-862E-A9A4D22DC95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>
              <a:extLst>
                <a:ext uri="{FF2B5EF4-FFF2-40B4-BE49-F238E27FC236}">
                  <a16:creationId xmlns:a16="http://schemas.microsoft.com/office/drawing/2014/main" id="{2F699FE9-8945-2047-BA23-E1013C447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023853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271CEA25-6196-6141-A77E-32B07146434F}"/>
              </a:ext>
            </a:extLst>
          </p:cNvPr>
          <p:cNvGrpSpPr/>
          <p:nvPr userDrawn="1"/>
        </p:nvGrpSpPr>
        <p:grpSpPr>
          <a:xfrm>
            <a:off x="6652765" y="420802"/>
            <a:ext cx="655465" cy="647998"/>
            <a:chOff x="748109" y="1131590"/>
            <a:chExt cx="655465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D79C1184-8C28-FF4A-B179-DEE831830094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42DBEA75-E437-8049-B5D8-DDCF106A6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09" y="1138691"/>
              <a:ext cx="647997" cy="62758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33137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506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95157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  <p:grpSp>
        <p:nvGrpSpPr>
          <p:cNvPr id="16" name="群組 15"/>
          <p:cNvGrpSpPr/>
          <p:nvPr userDrawn="1"/>
        </p:nvGrpSpPr>
        <p:grpSpPr>
          <a:xfrm>
            <a:off x="404506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38671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1054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7400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895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5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369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196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600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271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46371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143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75844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1971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17121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8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8453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9527449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2520223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4342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4224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935640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39125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32973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442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019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931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192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218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769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55457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3917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92614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6E5F91EC-16B6-0A45-A316-3EFE7CF8B7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0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7438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45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36845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13094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74687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266337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EB783C8C-7D35-B540-9CE1-F73D70EC10C7}"/>
              </a:ext>
            </a:extLst>
          </p:cNvPr>
          <p:cNvGrpSpPr/>
          <p:nvPr userDrawn="1"/>
        </p:nvGrpSpPr>
        <p:grpSpPr>
          <a:xfrm>
            <a:off x="6660254" y="466965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F903BA73-5EF8-A24C-9658-B4068B701227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42A1266C-7B84-714D-82E0-05B4F8EA9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3956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1820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547630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3621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7457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53910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256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817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電影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CD2F9993-8DCB-D642-A54B-2CB6456A46E9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C17E0B6B-CB99-624D-9D6E-5B942BF09CA5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E311B349-5F44-F249-BFCB-5DC2BAFD3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362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7526C48F-5305-D040-810E-1FE5E0414475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9BC688FF-E743-B348-8735-B9E8F794D550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92567A82-8DAD-644C-B3F1-4B4DAD451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416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BC4A1831-E0F2-434B-987A-A88D65E49308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E34A8133-6886-BB40-B224-3AF29C417A57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7FAF3219-9C57-0C41-85F2-7EB61E5AC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863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D6EB478A-7DC0-3046-A922-2D48B60A7D34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0ABE16B4-3494-5644-8A3C-125D5E65DE3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EF994F27-0F04-E24E-ADA2-48F5584EE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82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F39F2862-FFB8-A149-833B-6D16EB198807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879DB841-9D12-F445-8217-346117AC00DB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4E7FF5A6-7591-A84D-B5EC-98CE1D2B8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712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1A178198-6A7F-514D-A04F-25A131F51FEA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0" name="橢圓 29">
              <a:extLst>
                <a:ext uri="{FF2B5EF4-FFF2-40B4-BE49-F238E27FC236}">
                  <a16:creationId xmlns:a16="http://schemas.microsoft.com/office/drawing/2014/main" id="{094DE387-2A58-934A-A80B-B7581D9DB024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6F37BE60-DA3A-6447-91D2-F893B663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89013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9543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54104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75F8B86C-8DF9-E34F-8503-5CD434DE3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0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5A34B5F-4B06-914A-B87D-797B3C303DE0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4483C0B1-71DA-CC4E-BF75-82E6AF17C48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11D95331-C76A-7E42-B860-DA1172C83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698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D91AAE58-639F-6F45-A6D0-C6A2C6075EE7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B8677135-E7FC-1E4E-B90B-D4E8DF174E36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165AB1D1-CB10-A54A-99A4-D5F7E5805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616AB911-D6E0-F444-B8C5-D0815D68C7D0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D1CE0C53-4727-D643-B1C1-0F5A1B6E5CA8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DC34BCC-987D-8747-ACA8-7D3A22091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83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83B58E6E-C2BA-3344-A9B8-44FE0C468FDD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2" name="橢圓 41">
              <a:extLst>
                <a:ext uri="{FF2B5EF4-FFF2-40B4-BE49-F238E27FC236}">
                  <a16:creationId xmlns:a16="http://schemas.microsoft.com/office/drawing/2014/main" id="{399AE5D7-94B9-7C49-BF4C-6B599611638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862B8FED-1F3A-BA42-95AE-ED8D5AD7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C7620DA3-3087-2B4D-92AE-7075037FB101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9" name="橢圓 48">
              <a:extLst>
                <a:ext uri="{FF2B5EF4-FFF2-40B4-BE49-F238E27FC236}">
                  <a16:creationId xmlns:a16="http://schemas.microsoft.com/office/drawing/2014/main" id="{27BEB5C6-E2EE-FC49-BBB6-26CEF3D2AB4D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0" name="圖片 49">
              <a:extLst>
                <a:ext uri="{FF2B5EF4-FFF2-40B4-BE49-F238E27FC236}">
                  <a16:creationId xmlns:a16="http://schemas.microsoft.com/office/drawing/2014/main" id="{FE2F339C-C39F-724E-895E-A23933C4C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48301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52765" y="420802"/>
            <a:ext cx="655465" cy="647998"/>
            <a:chOff x="748109" y="1131590"/>
            <a:chExt cx="655465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09" y="1138691"/>
              <a:ext cx="647997" cy="627587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07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22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3D7062BB-7B8F-C947-90A7-F85C4B9085B8}"/>
              </a:ext>
            </a:extLst>
          </p:cNvPr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1913F201-788B-A442-A469-C1E959F972D2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57F6B634-B0F1-7A43-887E-012A77DEB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4634705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73311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959045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53500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2781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74341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2104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2653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893159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38537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24513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92371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97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26F7A-0319-4AE9-910A-0D11292E3324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DFDF2-A58D-454A-B3AF-172E205F7C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171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7" r:id="rId14"/>
    <p:sldLayoutId id="2147483678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664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43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74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1526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slide" Target="slide64.xml"/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1.png"/><Relationship Id="rId4" Type="http://schemas.openxmlformats.org/officeDocument/2006/relationships/slide" Target="slide15.xml"/><Relationship Id="rId9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7GJUC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Uus6Cb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Ch20&#24433;&#29255;-&#26085;&#30526;&#35696;&#21729;&#23736;&#20449;&#22827;&#12288;&#30460;&#21488;&#35299;&#38500;&#39135;&#21697;&#31649;&#21046;&#65288;00&#65306;36&#65289;.mp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ltn.tw/QpDfms6" TargetMode="External"/><Relationship Id="rId1" Type="http://schemas.openxmlformats.org/officeDocument/2006/relationships/slideLayout" Target="../slideLayouts/slideLayout7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DkQ4GSC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s://ltn.tw/c4MYUXu" TargetMode="Externa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4.png"/><Relationship Id="rId4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Ls8NYs3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https://ltn.tw/8UL527Z" TargetMode="Externa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5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6" Type="http://schemas.openxmlformats.org/officeDocument/2006/relationships/slide" Target="slide68.xml"/><Relationship Id="rId5" Type="http://schemas.openxmlformats.org/officeDocument/2006/relationships/slide" Target="slide66.xml"/><Relationship Id="rId4" Type="http://schemas.openxmlformats.org/officeDocument/2006/relationships/slide" Target="slide6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1.xml"/><Relationship Id="rId5" Type="http://schemas.microsoft.com/office/2007/relationships/hdphoto" Target="../media/hdphoto5.wdp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1.xml"/><Relationship Id="rId5" Type="http://schemas.microsoft.com/office/2007/relationships/hdphoto" Target="../media/hdphoto6.wdp"/><Relationship Id="rId4" Type="http://schemas.openxmlformats.org/officeDocument/2006/relationships/image" Target="../media/image8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1.xml"/><Relationship Id="rId5" Type="http://schemas.microsoft.com/office/2007/relationships/hdphoto" Target="../media/hdphoto6.wdp"/><Relationship Id="rId4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1.xml"/><Relationship Id="rId5" Type="http://schemas.microsoft.com/office/2007/relationships/hdphoto" Target="../media/hdphoto6.wdp"/><Relationship Id="rId4" Type="http://schemas.openxmlformats.org/officeDocument/2006/relationships/image" Target="../media/image8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slide" Target="slide7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0.png"/><Relationship Id="rId5" Type="http://schemas.openxmlformats.org/officeDocument/2006/relationships/slide" Target="slide73.xml"/><Relationship Id="rId4" Type="http://schemas.openxmlformats.org/officeDocument/2006/relationships/slide" Target="slide7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" Target="slide69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0.png"/><Relationship Id="rId4" Type="http://schemas.microsoft.com/office/2007/relationships/hdphoto" Target="../media/hdphoto6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Relationship Id="rId5" Type="http://schemas.microsoft.com/office/2007/relationships/hdphoto" Target="../media/hdphoto6.wdp"/><Relationship Id="rId4" Type="http://schemas.openxmlformats.org/officeDocument/2006/relationships/image" Target="../media/image8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Relationship Id="rId5" Type="http://schemas.microsoft.com/office/2007/relationships/hdphoto" Target="../media/hdphoto6.wdp"/><Relationship Id="rId4" Type="http://schemas.openxmlformats.org/officeDocument/2006/relationships/image" Target="../media/image8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" t="12201" r="34685" b="30922"/>
          <a:stretch/>
        </p:blipFill>
        <p:spPr>
          <a:xfrm>
            <a:off x="250825" y="168516"/>
            <a:ext cx="8425631" cy="4871835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0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FF0844"/>
              </a:gs>
              <a:gs pos="100000">
                <a:srgbClr val="FFB1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貿易自由化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CN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賣什麼好呢？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25" name="群組 2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27" name="圓角矩形 26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圓角矩形 27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9" name="群組 2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0" name="直線接點 2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接點 3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6" name="Picture 5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39" name="群組 38"/>
            <p:cNvGrpSpPr/>
            <p:nvPr/>
          </p:nvGrpSpPr>
          <p:grpSpPr>
            <a:xfrm>
              <a:off x="4616923" y="3507854"/>
              <a:ext cx="1224136" cy="1009644"/>
              <a:chOff x="4424901" y="3507854"/>
              <a:chExt cx="1224136" cy="1009644"/>
            </a:xfrm>
          </p:grpSpPr>
          <p:sp>
            <p:nvSpPr>
              <p:cNvPr id="41" name="圓角矩形 40">
                <a:hlinkClick r:id="rId7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2" name="圖片 41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79"/>
              <a:stretch/>
            </p:blipFill>
            <p:spPr>
              <a:xfrm>
                <a:off x="4472205" y="3525189"/>
                <a:ext cx="1042075" cy="992309"/>
              </a:xfrm>
              <a:prstGeom prst="rect">
                <a:avLst/>
              </a:prstGeom>
            </p:spPr>
          </p:pic>
        </p:grpSp>
        <p:pic>
          <p:nvPicPr>
            <p:cNvPr id="40" name="Picture 8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5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殿下萬萬稅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殿下萬萬稅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】HD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高畫質中文電影預告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(01:30)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＃影片來源：觸電網 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電影情報入口網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10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殿下萬萬稅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本片改編自德川幕府時代的真實故事。仙台藩因官庫匱乏，向人民苛以重稅，「吉岡宿」村落每晚都有村民為了躲債，攜家帶眷連夜脫逃，村民苦不堪言。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5586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直到一位智者想出絕妙計畫：把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千兩 （約現在的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億日幣）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借給藩主，再將收到的利息，當成稅金「零倍奉還」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—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說穿了就是想逃稅！村民們冒著被砍頭的風險也要執行計畫，但窮得只剩下勇氣的他們，要如何籌出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億元呢？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6190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圖說文字 6"/>
          <p:cNvSpPr/>
          <p:nvPr/>
        </p:nvSpPr>
        <p:spPr>
          <a:xfrm>
            <a:off x="2843808" y="1021730"/>
            <a:ext cx="5292676" cy="118998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申請助學貨款，跟向私人借款有何區別？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81381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92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D4CFE82-B4EC-1145-8E38-D2E0BA65A3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EF50AE-FA25-D646-80DE-08079EC6A04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spc="0" dirty="0"/>
              <a:t>美國在</a:t>
            </a:r>
            <a:r>
              <a:rPr lang="en-US" altLang="zh-TW" spc="0" dirty="0" smtClean="0"/>
              <a:t>1974</a:t>
            </a:r>
            <a:r>
              <a:rPr lang="zh-TW" altLang="en-US" spc="0" dirty="0" smtClean="0"/>
              <a:t>年</a:t>
            </a:r>
            <a:r>
              <a:rPr lang="zh-TW" altLang="en-US" spc="0" dirty="0"/>
              <a:t>為保護本國產業制定了貿易與競爭法第</a:t>
            </a:r>
            <a:r>
              <a:rPr lang="en-US" altLang="zh-TW" spc="0" dirty="0" smtClean="0"/>
              <a:t>301</a:t>
            </a:r>
            <a:r>
              <a:rPr lang="zh-TW" altLang="en-US" spc="0" dirty="0" smtClean="0"/>
              <a:t>條款</a:t>
            </a:r>
            <a:r>
              <a:rPr lang="zh-TW" altLang="en-US" spc="0" dirty="0"/>
              <a:t>，針對損害美國貿易、商業</a:t>
            </a:r>
            <a:r>
              <a:rPr lang="zh-TW" altLang="en-US" spc="0" dirty="0" smtClean="0"/>
              <a:t>利益</a:t>
            </a:r>
            <a:r>
              <a:rPr lang="zh-TW" altLang="en-US" spc="0" dirty="0"/>
              <a:t>的外國政府將展開調查、報復和制裁的手段。</a:t>
            </a:r>
            <a:r>
              <a:rPr lang="en-US" altLang="zh-TW" spc="0" dirty="0" smtClean="0"/>
              <a:t>WTO</a:t>
            </a:r>
            <a:r>
              <a:rPr lang="zh-TW" altLang="en-US" spc="0" dirty="0" smtClean="0"/>
              <a:t>在</a:t>
            </a:r>
            <a:r>
              <a:rPr lang="en-US" altLang="zh-TW" spc="0" dirty="0" smtClean="0"/>
              <a:t>1995</a:t>
            </a:r>
            <a:r>
              <a:rPr lang="zh-TW" altLang="en-US" spc="0" dirty="0" smtClean="0"/>
              <a:t>年</a:t>
            </a:r>
            <a:r>
              <a:rPr lang="zh-TW" altLang="en-US" spc="0" dirty="0"/>
              <a:t>成立後，會員國間如果有貿易爭端</a:t>
            </a:r>
            <a:r>
              <a:rPr lang="zh-TW" altLang="en-US" spc="0" dirty="0" smtClean="0"/>
              <a:t>，都</a:t>
            </a:r>
            <a:r>
              <a:rPr lang="zh-TW" altLang="en-US" spc="0" dirty="0"/>
              <a:t>須透過</a:t>
            </a:r>
            <a:r>
              <a:rPr lang="en-US" altLang="zh-TW" spc="0" dirty="0" smtClean="0"/>
              <a:t>WTO</a:t>
            </a:r>
            <a:r>
              <a:rPr lang="zh-TW" altLang="en-US" spc="0" dirty="0" smtClean="0"/>
              <a:t>下</a:t>
            </a:r>
            <a:r>
              <a:rPr lang="zh-TW" altLang="en-US" spc="0" dirty="0"/>
              <a:t>的爭端解決機制處理，許多國家將美國單邊行使高關稅的貿易措施行為告</a:t>
            </a:r>
            <a:r>
              <a:rPr lang="zh-TW" altLang="en-US" spc="0" dirty="0" smtClean="0"/>
              <a:t>上</a:t>
            </a:r>
            <a:r>
              <a:rPr lang="en-US" altLang="zh-TW" spc="0" dirty="0" smtClean="0"/>
              <a:t>WTO</a:t>
            </a:r>
            <a:r>
              <a:rPr lang="zh-TW" altLang="en-US" spc="0" dirty="0" smtClean="0"/>
              <a:t>，</a:t>
            </a:r>
            <a:r>
              <a:rPr lang="zh-TW" altLang="en-US" spc="0" dirty="0"/>
              <a:t>也箝制了美國</a:t>
            </a:r>
            <a:r>
              <a:rPr lang="en-US" altLang="zh-TW" spc="0" dirty="0" smtClean="0"/>
              <a:t>301</a:t>
            </a:r>
            <a:r>
              <a:rPr lang="zh-TW" altLang="en-US" spc="0" dirty="0" smtClean="0"/>
              <a:t>條款</a:t>
            </a:r>
            <a:r>
              <a:rPr lang="zh-TW" altLang="en-US" spc="0" dirty="0"/>
              <a:t>的運行。</a:t>
            </a:r>
            <a:r>
              <a:rPr lang="zh-TW" altLang="en-US" spc="0" dirty="0">
                <a:solidFill>
                  <a:prstClr val="black"/>
                </a:solidFill>
              </a:rPr>
              <a:t>　</a:t>
            </a:r>
            <a:endParaRPr kumimoji="1" lang="zh-TW" altLang="en-US" spc="0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E1C45CD-BFEA-7443-A019-F767A6B7D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36000" y="1130400"/>
            <a:ext cx="4392488" cy="647774"/>
          </a:xfrm>
        </p:spPr>
        <p:txBody>
          <a:bodyPr/>
          <a:lstStyle/>
          <a:p>
            <a:r>
              <a:rPr kumimoji="1" lang="zh-TW" altLang="en-US" dirty="0" smtClean="0"/>
              <a:t>美國</a:t>
            </a:r>
            <a:r>
              <a:rPr kumimoji="1" lang="en-US" altLang="zh-TW" dirty="0" smtClean="0"/>
              <a:t>301</a:t>
            </a:r>
            <a:r>
              <a:rPr kumimoji="1" lang="zh-TW" altLang="en-US" dirty="0"/>
              <a:t>條款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1395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D4CFE82-B4EC-1145-8E38-D2E0BA65A3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EF50AE-FA25-D646-80DE-08079EC6A04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 smtClean="0"/>
              <a:t>但美國總統川普上任後，祭出多年未行使的</a:t>
            </a:r>
            <a:r>
              <a:rPr lang="en-US" altLang="zh-TW" dirty="0" smtClean="0"/>
              <a:t>301</a:t>
            </a:r>
            <a:r>
              <a:rPr lang="zh-TW" altLang="en-US" dirty="0" smtClean="0"/>
              <a:t>條款調查中國，因美方認為中國強迫外商技術轉移及授權、政策性支持中資在美投資以獲取尖端技術、網路竊取美商營業秘密以及違反與貿易有關的智慧財產權等因素。</a:t>
            </a:r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E1C45CD-BFEA-7443-A019-F767A6B7D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36000" y="1130400"/>
            <a:ext cx="4392488" cy="647774"/>
          </a:xfrm>
        </p:spPr>
        <p:txBody>
          <a:bodyPr/>
          <a:lstStyle/>
          <a:p>
            <a:r>
              <a:rPr kumimoji="1" lang="zh-TW" altLang="en-US" dirty="0" smtClean="0"/>
              <a:t>美國</a:t>
            </a:r>
            <a:r>
              <a:rPr kumimoji="1" lang="en-US" altLang="zh-TW" dirty="0" smtClean="0"/>
              <a:t>301</a:t>
            </a:r>
            <a:r>
              <a:rPr kumimoji="1" lang="zh-TW" altLang="en-US" dirty="0" smtClean="0"/>
              <a:t>條款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790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D4CFE82-B4EC-1145-8E38-D2E0BA65A3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EF50AE-FA25-D646-80DE-08079EC6A04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 smtClean="0"/>
              <a:t>中</a:t>
            </a:r>
            <a:r>
              <a:rPr lang="zh-TW" altLang="en-US" dirty="0"/>
              <a:t>方對此也提出反擊，針對美國進口大豆等農產品、汽車、化工品等</a:t>
            </a:r>
            <a:r>
              <a:rPr lang="en-US" altLang="zh-TW" dirty="0" smtClean="0"/>
              <a:t>106</a:t>
            </a:r>
            <a:r>
              <a:rPr lang="zh-TW" altLang="en-US" dirty="0" smtClean="0"/>
              <a:t>項</a:t>
            </a:r>
            <a:r>
              <a:rPr lang="zh-TW" altLang="en-US" dirty="0"/>
              <a:t>產品，加徵</a:t>
            </a:r>
            <a:r>
              <a:rPr lang="en-US" altLang="zh-TW" dirty="0"/>
              <a:t>25</a:t>
            </a:r>
            <a:r>
              <a:rPr lang="en-US" altLang="zh-TW" dirty="0" smtClean="0"/>
              <a:t>%</a:t>
            </a:r>
            <a:r>
              <a:rPr lang="zh-TW" altLang="en-US" dirty="0" smtClean="0"/>
              <a:t>關稅</a:t>
            </a:r>
            <a:r>
              <a:rPr lang="zh-TW" altLang="en-US" dirty="0"/>
              <a:t>，而對於兩國而言，提高關稅將影響國內的售價，消費者必須花更多錢</a:t>
            </a:r>
            <a:r>
              <a:rPr lang="zh-TW" altLang="en-US" dirty="0" smtClean="0"/>
              <a:t>才能買到</a:t>
            </a:r>
            <a:r>
              <a:rPr lang="zh-TW" altLang="en-US" dirty="0"/>
              <a:t>相同的商品。整體而言，貿易戰中沒有贏家。</a:t>
            </a:r>
            <a:r>
              <a:rPr lang="zh-TW" altLang="en-US" dirty="0">
                <a:solidFill>
                  <a:prstClr val="black"/>
                </a:solidFill>
              </a:rPr>
              <a:t>　</a:t>
            </a:r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E1C45CD-BFEA-7443-A019-F767A6B7D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36000" y="1130400"/>
            <a:ext cx="4392488" cy="647774"/>
          </a:xfrm>
        </p:spPr>
        <p:txBody>
          <a:bodyPr/>
          <a:lstStyle/>
          <a:p>
            <a:r>
              <a:rPr kumimoji="1" lang="zh-TW" altLang="en-US" dirty="0" smtClean="0"/>
              <a:t>美國</a:t>
            </a:r>
            <a:r>
              <a:rPr kumimoji="1" lang="en-US" altLang="zh-TW" dirty="0" smtClean="0"/>
              <a:t>301</a:t>
            </a:r>
            <a:r>
              <a:rPr kumimoji="1" lang="zh-TW" altLang="en-US" dirty="0"/>
              <a:t>條款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1128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79ED3FFB-C5BC-314E-B025-647702BD03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2CF8D3-4944-3545-9C1B-BDC8A481885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b="1" spc="0" dirty="0" smtClean="0">
                <a:solidFill>
                  <a:srgbClr val="256EFF"/>
                </a:solidFill>
              </a:rPr>
              <a:t>緣起</a:t>
            </a:r>
            <a:r>
              <a:rPr kumimoji="1" lang="en-US" altLang="zh-TW" b="1" spc="0" dirty="0" smtClean="0">
                <a:solidFill>
                  <a:srgbClr val="256EFF"/>
                </a:solidFill>
              </a:rPr>
              <a:t/>
            </a:r>
            <a:br>
              <a:rPr kumimoji="1" lang="en-US" altLang="zh-TW" b="1" spc="0" dirty="0" smtClean="0">
                <a:solidFill>
                  <a:srgbClr val="256EFF"/>
                </a:solidFill>
              </a:rPr>
            </a:br>
            <a:r>
              <a:rPr kumimoji="1" lang="zh-TW" altLang="en-US" spc="0" dirty="0" smtClean="0"/>
              <a:t>基於</a:t>
            </a:r>
            <a:r>
              <a:rPr kumimoji="1" lang="zh-TW" altLang="en-US" spc="0" dirty="0"/>
              <a:t>保護主義，美國於</a:t>
            </a:r>
            <a:r>
              <a:rPr kumimoji="1" lang="en-US" altLang="zh-TW" spc="0" dirty="0"/>
              <a:t>1974</a:t>
            </a:r>
            <a:r>
              <a:rPr kumimoji="1" lang="zh-TW" altLang="en-US" spc="0" dirty="0"/>
              <a:t>年制定了</a:t>
            </a:r>
            <a:r>
              <a:rPr kumimoji="1" lang="en-US" altLang="zh-TW" spc="0" dirty="0"/>
              <a:t>301</a:t>
            </a:r>
            <a:r>
              <a:rPr kumimoji="1" lang="zh-TW" altLang="en-US" spc="0" dirty="0"/>
              <a:t>條款。</a:t>
            </a:r>
          </a:p>
          <a:p>
            <a:r>
              <a:rPr kumimoji="1" lang="zh-TW" altLang="en-US" b="1" spc="0" dirty="0" smtClean="0">
                <a:solidFill>
                  <a:srgbClr val="256EFF"/>
                </a:solidFill>
              </a:rPr>
              <a:t>目的</a:t>
            </a:r>
            <a:r>
              <a:rPr kumimoji="1" lang="en-US" altLang="zh-TW" spc="0" dirty="0"/>
              <a:t/>
            </a:r>
            <a:br>
              <a:rPr kumimoji="1" lang="en-US" altLang="zh-TW" spc="0" dirty="0"/>
            </a:br>
            <a:r>
              <a:rPr kumimoji="1" lang="zh-TW" altLang="en-US" spc="0" dirty="0" smtClean="0"/>
              <a:t>對</a:t>
            </a:r>
            <a:r>
              <a:rPr kumimoji="1" lang="zh-TW" altLang="en-US" spc="0" dirty="0"/>
              <a:t>會傷害美國產業的進口品</a:t>
            </a:r>
            <a:r>
              <a:rPr kumimoji="1" lang="zh-TW" altLang="en-US" spc="0" dirty="0" smtClean="0"/>
              <a:t>課徵高</a:t>
            </a:r>
            <a:r>
              <a:rPr kumimoji="1" lang="zh-TW" altLang="en-US" spc="0" dirty="0"/>
              <a:t>關稅，以保護美國產業。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ACC7D8D-C734-AE46-8430-EEDDD981B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 smtClean="0"/>
              <a:t>美國</a:t>
            </a:r>
            <a:r>
              <a:rPr kumimoji="1" lang="en-US" altLang="zh-TW" dirty="0" smtClean="0"/>
              <a:t>301</a:t>
            </a:r>
            <a:r>
              <a:rPr kumimoji="1" lang="zh-TW" altLang="en-US" dirty="0"/>
              <a:t>條款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10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4D24014B-AA26-9442-B90F-9AE86127F4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98AAA22-2367-2D40-B29C-29D7E78E6E9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112128" cy="647700"/>
          </a:xfrm>
        </p:spPr>
        <p:txBody>
          <a:bodyPr/>
          <a:lstStyle/>
          <a:p>
            <a:r>
              <a:rPr lang="en-US" altLang="zh-TW" b="1" spc="0" dirty="0">
                <a:solidFill>
                  <a:srgbClr val="256EFF"/>
                </a:solidFill>
              </a:rPr>
              <a:t>WTO</a:t>
            </a:r>
            <a:r>
              <a:rPr lang="zh-TW" altLang="en-US" b="1" spc="0" dirty="0">
                <a:solidFill>
                  <a:srgbClr val="256EFF"/>
                </a:solidFill>
              </a:rPr>
              <a:t>成立後對</a:t>
            </a:r>
            <a:r>
              <a:rPr lang="en-US" altLang="zh-TW" b="1" spc="0" dirty="0">
                <a:solidFill>
                  <a:srgbClr val="256EFF"/>
                </a:solidFill>
              </a:rPr>
              <a:t>301</a:t>
            </a:r>
            <a:r>
              <a:rPr lang="zh-TW" altLang="en-US" b="1" spc="0" dirty="0">
                <a:solidFill>
                  <a:srgbClr val="256EFF"/>
                </a:solidFill>
              </a:rPr>
              <a:t>條款的影響</a:t>
            </a:r>
            <a:endParaRPr lang="en-US" altLang="zh-TW" b="1" spc="0" dirty="0">
              <a:solidFill>
                <a:srgbClr val="256E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TW" spc="0" dirty="0"/>
              <a:t>WTO</a:t>
            </a:r>
            <a:r>
              <a:rPr lang="zh-TW" altLang="en-US" spc="0" dirty="0"/>
              <a:t>有爭端解決機制。</a:t>
            </a:r>
            <a:endParaRPr lang="en-US" altLang="zh-TW" spc="0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spc="0" dirty="0"/>
              <a:t>若美國單邊行使高關稅行為，將被其他國家投訴。</a:t>
            </a:r>
            <a:endParaRPr kumimoji="1" lang="zh-TW" altLang="en-US" spc="0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1D8DD5E-2FB3-9741-AABB-682C51F16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 smtClean="0"/>
              <a:t>美國</a:t>
            </a:r>
            <a:r>
              <a:rPr kumimoji="1" lang="en-US" altLang="zh-TW" dirty="0" smtClean="0"/>
              <a:t>301</a:t>
            </a:r>
            <a:r>
              <a:rPr kumimoji="1" lang="zh-TW" altLang="en-US" dirty="0"/>
              <a:t>條款</a:t>
            </a:r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0"/>
          <a:stretch/>
        </p:blipFill>
        <p:spPr>
          <a:xfrm>
            <a:off x="5724128" y="2067694"/>
            <a:ext cx="260522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91B81477-2B40-C347-934E-DCAB0996E4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B0EF537-975F-2C45-8E74-EA7F1138909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b="1" dirty="0">
                <a:solidFill>
                  <a:srgbClr val="256EFF"/>
                </a:solidFill>
              </a:rPr>
              <a:t>原因</a:t>
            </a:r>
            <a:r>
              <a:rPr kumimoji="1" lang="zh-TW" altLang="en-US" dirty="0"/>
              <a:t/>
            </a:r>
            <a:br>
              <a:rPr kumimoji="1" lang="zh-TW" altLang="en-US" dirty="0"/>
            </a:br>
            <a:r>
              <a:rPr kumimoji="1" lang="zh-TW" altLang="en-US" dirty="0"/>
              <a:t>對中國貿易逆差過大。</a:t>
            </a:r>
            <a:endParaRPr kumimoji="1" lang="en-US" altLang="zh-TW" dirty="0"/>
          </a:p>
          <a:p>
            <a:r>
              <a:rPr kumimoji="1" lang="zh-TW" altLang="en-US" b="1" dirty="0">
                <a:solidFill>
                  <a:srgbClr val="256EFF"/>
                </a:solidFill>
              </a:rPr>
              <a:t>影響</a:t>
            </a:r>
            <a:r>
              <a:rPr kumimoji="1" lang="zh-TW" altLang="en-US" dirty="0"/>
              <a:t/>
            </a:r>
            <a:br>
              <a:rPr kumimoji="1" lang="zh-TW" altLang="en-US" dirty="0"/>
            </a:br>
            <a:r>
              <a:rPr kumimoji="1" lang="zh-TW" altLang="en-US" dirty="0"/>
              <a:t>提高關稅將影響美國國內的售價，消費者必須花更多錢才能買到相同的商品。</a:t>
            </a:r>
            <a:endParaRPr kumimoji="1" lang="en-US" altLang="zh-TW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en-US" altLang="zh-TW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F49F4A0-18E5-6B48-873E-175933B86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為何重啟</a:t>
            </a:r>
            <a:r>
              <a:rPr kumimoji="1" lang="en-US" altLang="zh-TW" dirty="0"/>
              <a:t>301</a:t>
            </a:r>
            <a:r>
              <a:rPr kumimoji="1" lang="zh-TW" altLang="en-US" dirty="0"/>
              <a:t>條款？</a:t>
            </a:r>
          </a:p>
        </p:txBody>
      </p:sp>
    </p:spTree>
    <p:extLst>
      <p:ext uri="{BB962C8B-B14F-4D97-AF65-F5344CB8AC3E}">
        <p14:creationId xmlns:p14="http://schemas.microsoft.com/office/powerpoint/2010/main" val="242190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5EA85887-6643-8C43-8357-917F8B51A0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144DE27-BE53-0941-9446-079661A8877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320040" cy="647700"/>
          </a:xfrm>
        </p:spPr>
        <p:txBody>
          <a:bodyPr/>
          <a:lstStyle/>
          <a:p>
            <a:r>
              <a:rPr kumimoji="1"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在中美貿易戰當中</a:t>
            </a:r>
            <a:r>
              <a:rPr kumimoji="1" lang="zh-TW" altLang="en-US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，臺灣</a:t>
            </a:r>
            <a:r>
              <a:rPr kumimoji="1"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的產業會面臨什麼樣的影響呢？</a:t>
            </a:r>
          </a:p>
          <a:p>
            <a:endParaRPr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AA91173-73E2-9C4C-AA11-88CA6600A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 smtClean="0"/>
              <a:t>美國</a:t>
            </a:r>
            <a:r>
              <a:rPr kumimoji="1" lang="en-US" altLang="zh-TW" dirty="0" smtClean="0"/>
              <a:t>301</a:t>
            </a:r>
            <a:r>
              <a:rPr kumimoji="1" lang="zh-TW" altLang="en-US" dirty="0"/>
              <a:t>條款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23678"/>
            <a:ext cx="3377952" cy="190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2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14265A0D-97BB-484A-966C-9D2858A7F04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0" r="8620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0A874D5-D3C2-7E4D-BAF9-2C149A80BC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039791" cy="647700"/>
          </a:xfrm>
        </p:spPr>
        <p:txBody>
          <a:bodyPr/>
          <a:lstStyle/>
          <a:p>
            <a:r>
              <a:rPr lang="zh-TW" altLang="en-US" sz="3200" dirty="0">
                <a:hlinkClick r:id="rId3"/>
              </a:rPr>
              <a:t>中美貿易戰下 </a:t>
            </a:r>
            <a:endParaRPr lang="en-US" altLang="zh-TW" sz="3200" dirty="0" smtClean="0">
              <a:hlinkClick r:id="rId3"/>
            </a:endParaRPr>
          </a:p>
          <a:p>
            <a:r>
              <a:rPr lang="zh-TW" altLang="en-US" sz="3200" dirty="0" smtClean="0">
                <a:hlinkClick r:id="rId3"/>
              </a:rPr>
              <a:t>台商</a:t>
            </a:r>
            <a:r>
              <a:rPr lang="zh-TW" altLang="en-US" sz="3200" dirty="0">
                <a:hlinkClick r:id="rId3"/>
              </a:rPr>
              <a:t>的雙邊攻略</a:t>
            </a:r>
            <a:endParaRPr lang="en-US" altLang="zh-TW" sz="3200" dirty="0">
              <a:hlinkClick r:id="rId3"/>
            </a:endParaRPr>
          </a:p>
          <a:p>
            <a:endParaRPr kumimoji="1" lang="zh-TW" altLang="en-US" sz="3200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7714BF7-3C2A-2D44-ABB7-0C0155E94A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9795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D8CD406E-DA0B-6A4D-86BA-A7E2B79A85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p.163</a:t>
            </a:r>
            <a:r>
              <a:rPr lang="zh-TW" altLang="en-US" dirty="0"/>
              <a:t>　壹、國際貿易市場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1F68050-F09E-9B41-BE0B-3139D815523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第壹節</a:t>
            </a:r>
            <a:r>
              <a:rPr kumimoji="1" lang="en-US" altLang="zh-TW" dirty="0"/>
              <a:t>  </a:t>
            </a:r>
            <a:r>
              <a:rPr lang="zh-TW" altLang="en-US" dirty="0"/>
              <a:t>國際貿易市場</a:t>
            </a:r>
          </a:p>
          <a:p>
            <a:endParaRPr kumimoji="1" lang="en-US" altLang="zh-TW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0727D1-3EF8-3F46-8FAA-8DF2DC3C46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一、出口國的國內及國際市場</a:t>
            </a:r>
          </a:p>
          <a:p>
            <a:r>
              <a:rPr lang="zh-TW" altLang="en-US" dirty="0"/>
              <a:t>二、進口國的國內及國際市場</a:t>
            </a:r>
          </a:p>
          <a:p>
            <a:r>
              <a:rPr lang="zh-TW" altLang="en-US" dirty="0"/>
              <a:t>三、出口價格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02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9DD27385-121F-D244-9833-6033FA7A63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p.163</a:t>
            </a:r>
            <a:r>
              <a:rPr lang="zh-TW" altLang="en-US" dirty="0"/>
              <a:t>　壹、國際貿易市場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B5677CE-24EC-F54D-B70A-34E830B5674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一、出口</a:t>
            </a:r>
            <a:r>
              <a:rPr lang="zh-TW" altLang="en-US" dirty="0"/>
              <a:t>國的國內與國際市場</a:t>
            </a:r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77B1DC4-877F-BD42-AC47-51283F97BD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7920807" cy="2592288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假設在生產自行車方面，僅有臺灣與越南兩個國家，臺灣國內均衡價格為</a:t>
            </a:r>
            <a:r>
              <a:rPr lang="en-US" altLang="zh-TW" dirty="0" smtClean="0"/>
              <a:t>8,000</a:t>
            </a:r>
            <a:r>
              <a:rPr lang="zh-TW" altLang="en-US" dirty="0"/>
              <a:t>元，越南國內均衡價格為</a:t>
            </a:r>
            <a:r>
              <a:rPr lang="en-US" altLang="zh-TW" dirty="0" smtClean="0"/>
              <a:t>12,000</a:t>
            </a:r>
            <a:r>
              <a:rPr lang="zh-TW" altLang="en-US" dirty="0"/>
              <a:t>元，在自行車的國際貿易市場，請問誰是出口國、誰是進口國呢？</a:t>
            </a:r>
          </a:p>
          <a:p>
            <a:pPr algn="just" hangingPunct="0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04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p.163</a:t>
            </a:r>
            <a:r>
              <a:rPr lang="zh-TW" altLang="en-US" dirty="0"/>
              <a:t>　壹、國際貿易市場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      出口國的國內與國際市場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539552" y="2427734"/>
            <a:ext cx="2808312" cy="22322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臺灣的商人發現越南國內均衡價格為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12,000</a:t>
            </a:r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元，比國內均衡價格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8,000</a:t>
            </a:r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元還高</a:t>
            </a:r>
          </a:p>
        </p:txBody>
      </p:sp>
      <p:sp>
        <p:nvSpPr>
          <p:cNvPr id="9" name="向右箭號 8"/>
          <p:cNvSpPr/>
          <p:nvPr/>
        </p:nvSpPr>
        <p:spPr>
          <a:xfrm>
            <a:off x="3275856" y="3147814"/>
            <a:ext cx="576064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3779912" y="2427734"/>
            <a:ext cx="1800200" cy="22322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認為有利可圖，決定將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自行車</a:t>
            </a:r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販賣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至</a:t>
            </a:r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越南</a:t>
            </a:r>
          </a:p>
        </p:txBody>
      </p:sp>
      <p:sp>
        <p:nvSpPr>
          <p:cNvPr id="11" name="向右箭號 10"/>
          <p:cNvSpPr/>
          <p:nvPr/>
        </p:nvSpPr>
        <p:spPr>
          <a:xfrm>
            <a:off x="5508104" y="3219822"/>
            <a:ext cx="576064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6012160" y="2715766"/>
            <a:ext cx="2016224" cy="16561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為了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出口</a:t>
            </a:r>
            <a:endParaRPr lang="en-US" altLang="zh-TW" sz="2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而增加</a:t>
            </a:r>
            <a:endParaRPr lang="en-US" altLang="zh-TW" sz="2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國內生產量</a:t>
            </a:r>
            <a:endParaRPr lang="zh-TW" altLang="en-US" sz="2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2D32509F-D3E6-A34F-9338-79603E2A5D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88" y="1824817"/>
            <a:ext cx="568085" cy="378035"/>
          </a:xfrm>
          <a:prstGeom prst="rect">
            <a:avLst/>
          </a:prstGeom>
        </p:spPr>
      </p:pic>
      <p:sp>
        <p:nvSpPr>
          <p:cNvPr id="15" name="向右箭號 14"/>
          <p:cNvSpPr/>
          <p:nvPr/>
        </p:nvSpPr>
        <p:spPr>
          <a:xfrm>
            <a:off x="8028384" y="3291830"/>
            <a:ext cx="576064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63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p.163</a:t>
            </a:r>
            <a:r>
              <a:rPr lang="zh-TW" altLang="en-US" dirty="0"/>
              <a:t>　壹、國際貿易市場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      出口國的國內與國際市場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827584" y="2427734"/>
            <a:ext cx="2160240" cy="22322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增加國內生產量，價格也隨之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提高會產生</a:t>
            </a:r>
            <a:r>
              <a:rPr lang="zh-TW" altLang="en-US" sz="2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超額</a:t>
            </a:r>
            <a:r>
              <a:rPr lang="zh-TW" altLang="en-US" sz="2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供給</a:t>
            </a:r>
          </a:p>
        </p:txBody>
      </p:sp>
      <p:sp>
        <p:nvSpPr>
          <p:cNvPr id="9" name="向右箭號 8"/>
          <p:cNvSpPr/>
          <p:nvPr/>
        </p:nvSpPr>
        <p:spPr>
          <a:xfrm>
            <a:off x="2843808" y="3147814"/>
            <a:ext cx="504056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3347864" y="2643758"/>
            <a:ext cx="2736304" cy="187220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超過均衡數量的</a:t>
            </a:r>
            <a:r>
              <a:rPr lang="zh-TW" altLang="en-US" sz="2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超額供給量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，即</a:t>
            </a:r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為臺灣可出口的自行車數量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6012160" y="2211388"/>
            <a:ext cx="2736304" cy="2569664"/>
            <a:chOff x="6444208" y="1707654"/>
            <a:chExt cx="2736304" cy="2569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6444208" y="1707654"/>
              <a:ext cx="2736304" cy="2569664"/>
              <a:chOff x="6444208" y="1707654"/>
              <a:chExt cx="2736304" cy="2569664"/>
            </a:xfrm>
          </p:grpSpPr>
          <p:cxnSp>
            <p:nvCxnSpPr>
              <p:cNvPr id="20" name="直線單箭頭接點 19"/>
              <p:cNvCxnSpPr/>
              <p:nvPr/>
            </p:nvCxnSpPr>
            <p:spPr>
              <a:xfrm flipV="1">
                <a:off x="6804248" y="1858194"/>
                <a:ext cx="0" cy="19041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單箭頭接點 20"/>
              <p:cNvCxnSpPr/>
              <p:nvPr/>
            </p:nvCxnSpPr>
            <p:spPr>
              <a:xfrm>
                <a:off x="6804248" y="3762311"/>
                <a:ext cx="2160240" cy="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文字方塊 21"/>
              <p:cNvSpPr txBox="1"/>
              <p:nvPr/>
            </p:nvSpPr>
            <p:spPr>
              <a:xfrm>
                <a:off x="8676456" y="3859116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Q</a:t>
                </a:r>
                <a:endParaRPr lang="zh-TW" altLang="en-US" dirty="0"/>
              </a:p>
            </p:txBody>
          </p:sp>
          <p:sp>
            <p:nvSpPr>
              <p:cNvPr id="23" name="文字方塊 22"/>
              <p:cNvSpPr txBox="1"/>
              <p:nvPr/>
            </p:nvSpPr>
            <p:spPr>
              <a:xfrm>
                <a:off x="6516216" y="170765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P</a:t>
                </a:r>
                <a:endParaRPr lang="zh-TW" altLang="en-US" dirty="0"/>
              </a:p>
            </p:txBody>
          </p:sp>
          <p:cxnSp>
            <p:nvCxnSpPr>
              <p:cNvPr id="24" name="直線接點 23"/>
              <p:cNvCxnSpPr/>
              <p:nvPr/>
            </p:nvCxnSpPr>
            <p:spPr>
              <a:xfrm flipV="1">
                <a:off x="6804248" y="2218528"/>
                <a:ext cx="1872208" cy="1266495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接點 24"/>
              <p:cNvCxnSpPr/>
              <p:nvPr/>
            </p:nvCxnSpPr>
            <p:spPr>
              <a:xfrm flipH="1" flipV="1">
                <a:off x="6804248" y="2218528"/>
                <a:ext cx="1872208" cy="126649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字方塊 25"/>
              <p:cNvSpPr txBox="1"/>
              <p:nvPr/>
            </p:nvSpPr>
            <p:spPr>
              <a:xfrm>
                <a:off x="8676456" y="3320971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D</a:t>
                </a:r>
                <a:endParaRPr lang="zh-TW" altLang="en-US" dirty="0"/>
              </a:p>
            </p:txBody>
          </p:sp>
          <p:sp>
            <p:nvSpPr>
              <p:cNvPr id="27" name="文字方塊 26"/>
              <p:cNvSpPr txBox="1"/>
              <p:nvPr/>
            </p:nvSpPr>
            <p:spPr>
              <a:xfrm>
                <a:off x="8604448" y="196211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S</a:t>
                </a:r>
                <a:endParaRPr lang="zh-TW" altLang="en-US" dirty="0"/>
              </a:p>
            </p:txBody>
          </p:sp>
          <p:sp>
            <p:nvSpPr>
              <p:cNvPr id="28" name="文字方塊 27"/>
              <p:cNvSpPr txBox="1"/>
              <p:nvPr/>
            </p:nvSpPr>
            <p:spPr>
              <a:xfrm>
                <a:off x="6660244" y="3907986"/>
                <a:ext cx="20882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dirty="0">
                    <a:latin typeface="微軟正黑體" pitchFamily="34" charset="-120"/>
                    <a:ea typeface="微軟正黑體" pitchFamily="34" charset="-120"/>
                  </a:rPr>
                  <a:t>臺灣國內市場</a:t>
                </a:r>
              </a:p>
            </p:txBody>
          </p:sp>
          <p:sp>
            <p:nvSpPr>
              <p:cNvPr id="29" name="橢圓 28"/>
              <p:cNvSpPr/>
              <p:nvPr/>
            </p:nvSpPr>
            <p:spPr>
              <a:xfrm>
                <a:off x="7704360" y="279021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0" name="直線接點 29"/>
              <p:cNvCxnSpPr/>
              <p:nvPr/>
            </p:nvCxnSpPr>
            <p:spPr>
              <a:xfrm flipV="1">
                <a:off x="7761888" y="2880533"/>
                <a:ext cx="0" cy="88177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字方塊 30"/>
              <p:cNvSpPr txBox="1"/>
              <p:nvPr/>
            </p:nvSpPr>
            <p:spPr>
              <a:xfrm>
                <a:off x="7308303" y="2275336"/>
                <a:ext cx="9214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b="1" dirty="0">
                    <a:latin typeface="微軟正黑體" pitchFamily="34" charset="-120"/>
                    <a:ea typeface="微軟正黑體" pitchFamily="34" charset="-120"/>
                  </a:rPr>
                  <a:t>超額供給</a:t>
                </a:r>
              </a:p>
            </p:txBody>
          </p:sp>
          <p:sp>
            <p:nvSpPr>
              <p:cNvPr id="32" name="文字方塊 31"/>
              <p:cNvSpPr txBox="1"/>
              <p:nvPr/>
            </p:nvSpPr>
            <p:spPr>
              <a:xfrm>
                <a:off x="6444208" y="3690303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O</a:t>
                </a:r>
                <a:endParaRPr lang="zh-TW" altLang="en-US" dirty="0"/>
              </a:p>
            </p:txBody>
          </p:sp>
          <p:cxnSp>
            <p:nvCxnSpPr>
              <p:cNvPr id="33" name="直線接點 32"/>
              <p:cNvCxnSpPr/>
              <p:nvPr/>
            </p:nvCxnSpPr>
            <p:spPr>
              <a:xfrm>
                <a:off x="6804248" y="2553742"/>
                <a:ext cx="1380666" cy="661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文字方塊 33"/>
              <p:cNvSpPr txBox="1"/>
              <p:nvPr/>
            </p:nvSpPr>
            <p:spPr>
              <a:xfrm>
                <a:off x="7803908" y="265954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e</a:t>
                </a:r>
                <a:endParaRPr lang="zh-TW" altLang="en-US" dirty="0"/>
              </a:p>
            </p:txBody>
          </p:sp>
        </p:grpSp>
        <p:sp>
          <p:nvSpPr>
            <p:cNvPr id="15" name="橢圓 14"/>
            <p:cNvSpPr/>
            <p:nvPr/>
          </p:nvSpPr>
          <p:spPr>
            <a:xfrm>
              <a:off x="8136408" y="249974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橢圓 15"/>
            <p:cNvSpPr/>
            <p:nvPr/>
          </p:nvSpPr>
          <p:spPr>
            <a:xfrm>
              <a:off x="7272312" y="249974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17" name="直線接點 16"/>
            <p:cNvCxnSpPr/>
            <p:nvPr/>
          </p:nvCxnSpPr>
          <p:spPr>
            <a:xfrm>
              <a:off x="7308304" y="2572423"/>
              <a:ext cx="0" cy="118988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/>
          </p:nvCxnSpPr>
          <p:spPr>
            <a:xfrm>
              <a:off x="8190408" y="2607742"/>
              <a:ext cx="0" cy="118988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 flipV="1">
              <a:off x="6804248" y="2859782"/>
              <a:ext cx="992296" cy="1678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圖片 34">
            <a:extLst>
              <a:ext uri="{FF2B5EF4-FFF2-40B4-BE49-F238E27FC236}">
                <a16:creationId xmlns:a16="http://schemas.microsoft.com/office/drawing/2014/main" id="{2D32509F-D3E6-A34F-9338-79603E2A5D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88" y="1824817"/>
            <a:ext cx="568085" cy="378035"/>
          </a:xfrm>
          <a:prstGeom prst="rect">
            <a:avLst/>
          </a:prstGeom>
        </p:spPr>
      </p:pic>
      <p:sp>
        <p:nvSpPr>
          <p:cNvPr id="37" name="向右箭號 36"/>
          <p:cNvSpPr/>
          <p:nvPr/>
        </p:nvSpPr>
        <p:spPr>
          <a:xfrm>
            <a:off x="323156" y="3147814"/>
            <a:ext cx="576064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33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p.163</a:t>
            </a:r>
            <a:r>
              <a:rPr lang="zh-TW" altLang="en-US" dirty="0"/>
              <a:t>　壹、國際貿易市場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      出口國的國內與國際市場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539552" y="2427734"/>
            <a:ext cx="2880320" cy="22322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越南向臺灣進口自行車後，進口商發現可以用較低成本進口而獲利</a:t>
            </a:r>
          </a:p>
        </p:txBody>
      </p:sp>
      <p:sp>
        <p:nvSpPr>
          <p:cNvPr id="9" name="向右箭號 8"/>
          <p:cNvSpPr/>
          <p:nvPr/>
        </p:nvSpPr>
        <p:spPr>
          <a:xfrm>
            <a:off x="3383868" y="3147814"/>
            <a:ext cx="576064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3851920" y="2427734"/>
            <a:ext cx="2304256" cy="22322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進口商認為有利可圖，決定將自行車進口量增加</a:t>
            </a:r>
          </a:p>
        </p:txBody>
      </p:sp>
      <p:sp>
        <p:nvSpPr>
          <p:cNvPr id="11" name="向右箭號 10"/>
          <p:cNvSpPr/>
          <p:nvPr/>
        </p:nvSpPr>
        <p:spPr>
          <a:xfrm>
            <a:off x="6102862" y="3219822"/>
            <a:ext cx="576064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6588224" y="2571750"/>
            <a:ext cx="2016224" cy="194421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增加自行車進口量，將造成越南國內需求量提升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0D149CA-E840-F043-BCE7-78E9B2FC25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71" y="1840472"/>
            <a:ext cx="556374" cy="3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p.163</a:t>
            </a:r>
            <a:r>
              <a:rPr lang="zh-TW" altLang="en-US" dirty="0"/>
              <a:t>　壹、國際貿易市場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      出口國的國內與國際市場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827584" y="2427734"/>
            <a:ext cx="2088232" cy="22322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越南國內所增加的需求量，為</a:t>
            </a:r>
            <a:r>
              <a:rPr lang="zh-TW" altLang="en-US" sz="2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超額需求</a:t>
            </a:r>
          </a:p>
        </p:txBody>
      </p:sp>
      <p:sp>
        <p:nvSpPr>
          <p:cNvPr id="9" name="向右箭號 8"/>
          <p:cNvSpPr/>
          <p:nvPr/>
        </p:nvSpPr>
        <p:spPr>
          <a:xfrm>
            <a:off x="2843808" y="3147814"/>
            <a:ext cx="504056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3347864" y="2643758"/>
            <a:ext cx="2736304" cy="187220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超額需求</a:t>
            </a:r>
            <a:r>
              <a:rPr lang="zh-TW" altLang="en-US" sz="2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則可以用臺灣所出口的超額供給來販賣</a:t>
            </a:r>
          </a:p>
        </p:txBody>
      </p:sp>
      <p:sp>
        <p:nvSpPr>
          <p:cNvPr id="37" name="向右箭號 36"/>
          <p:cNvSpPr/>
          <p:nvPr/>
        </p:nvSpPr>
        <p:spPr>
          <a:xfrm>
            <a:off x="323156" y="3147814"/>
            <a:ext cx="576064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5940152" y="2211710"/>
            <a:ext cx="2736304" cy="2569664"/>
            <a:chOff x="6444208" y="1707654"/>
            <a:chExt cx="2736304" cy="2569664"/>
          </a:xfrm>
        </p:grpSpPr>
        <p:grpSp>
          <p:nvGrpSpPr>
            <p:cNvPr id="38" name="群組 37"/>
            <p:cNvGrpSpPr/>
            <p:nvPr/>
          </p:nvGrpSpPr>
          <p:grpSpPr>
            <a:xfrm>
              <a:off x="6444208" y="1707654"/>
              <a:ext cx="2736304" cy="2569664"/>
              <a:chOff x="6444208" y="1707654"/>
              <a:chExt cx="2736304" cy="2569664"/>
            </a:xfrm>
          </p:grpSpPr>
          <p:cxnSp>
            <p:nvCxnSpPr>
              <p:cNvPr id="44" name="直線單箭頭接點 43"/>
              <p:cNvCxnSpPr/>
              <p:nvPr/>
            </p:nvCxnSpPr>
            <p:spPr>
              <a:xfrm flipV="1">
                <a:off x="6804248" y="1858194"/>
                <a:ext cx="0" cy="19041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單箭頭接點 44"/>
              <p:cNvCxnSpPr/>
              <p:nvPr/>
            </p:nvCxnSpPr>
            <p:spPr>
              <a:xfrm>
                <a:off x="6804248" y="3762311"/>
                <a:ext cx="2160240" cy="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字方塊 45"/>
              <p:cNvSpPr txBox="1"/>
              <p:nvPr/>
            </p:nvSpPr>
            <p:spPr>
              <a:xfrm>
                <a:off x="8676456" y="3859116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Q</a:t>
                </a:r>
                <a:endParaRPr lang="zh-TW" altLang="en-US" dirty="0"/>
              </a:p>
            </p:txBody>
          </p:sp>
          <p:sp>
            <p:nvSpPr>
              <p:cNvPr id="47" name="文字方塊 46"/>
              <p:cNvSpPr txBox="1"/>
              <p:nvPr/>
            </p:nvSpPr>
            <p:spPr>
              <a:xfrm>
                <a:off x="6516216" y="170765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P</a:t>
                </a:r>
                <a:endParaRPr lang="zh-TW" altLang="en-US" dirty="0"/>
              </a:p>
            </p:txBody>
          </p:sp>
          <p:cxnSp>
            <p:nvCxnSpPr>
              <p:cNvPr id="48" name="直線接點 47"/>
              <p:cNvCxnSpPr/>
              <p:nvPr/>
            </p:nvCxnSpPr>
            <p:spPr>
              <a:xfrm flipV="1">
                <a:off x="6804248" y="2218528"/>
                <a:ext cx="1872208" cy="1266495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線接點 48"/>
              <p:cNvCxnSpPr/>
              <p:nvPr/>
            </p:nvCxnSpPr>
            <p:spPr>
              <a:xfrm flipH="1" flipV="1">
                <a:off x="6804248" y="2218528"/>
                <a:ext cx="1872208" cy="126649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文字方塊 49"/>
              <p:cNvSpPr txBox="1"/>
              <p:nvPr/>
            </p:nvSpPr>
            <p:spPr>
              <a:xfrm>
                <a:off x="8676456" y="3320971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D</a:t>
                </a:r>
                <a:endParaRPr lang="zh-TW" altLang="en-US" dirty="0"/>
              </a:p>
            </p:txBody>
          </p:sp>
          <p:sp>
            <p:nvSpPr>
              <p:cNvPr id="51" name="文字方塊 50"/>
              <p:cNvSpPr txBox="1"/>
              <p:nvPr/>
            </p:nvSpPr>
            <p:spPr>
              <a:xfrm>
                <a:off x="8604448" y="196211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S</a:t>
                </a:r>
                <a:endParaRPr lang="zh-TW" altLang="en-US" dirty="0"/>
              </a:p>
            </p:txBody>
          </p:sp>
          <p:sp>
            <p:nvSpPr>
              <p:cNvPr id="52" name="文字方塊 51"/>
              <p:cNvSpPr txBox="1"/>
              <p:nvPr/>
            </p:nvSpPr>
            <p:spPr>
              <a:xfrm>
                <a:off x="6660244" y="3907986"/>
                <a:ext cx="20882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dirty="0">
                    <a:latin typeface="微軟正黑體" pitchFamily="34" charset="-120"/>
                    <a:ea typeface="微軟正黑體" pitchFamily="34" charset="-120"/>
                  </a:rPr>
                  <a:t>越南國內市場</a:t>
                </a:r>
              </a:p>
            </p:txBody>
          </p:sp>
          <p:sp>
            <p:nvSpPr>
              <p:cNvPr id="53" name="橢圓 52"/>
              <p:cNvSpPr/>
              <p:nvPr/>
            </p:nvSpPr>
            <p:spPr>
              <a:xfrm>
                <a:off x="7704360" y="279021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4" name="直線接點 53"/>
              <p:cNvCxnSpPr/>
              <p:nvPr/>
            </p:nvCxnSpPr>
            <p:spPr>
              <a:xfrm flipV="1">
                <a:off x="7761888" y="2880533"/>
                <a:ext cx="0" cy="88177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文字方塊 54"/>
              <p:cNvSpPr txBox="1"/>
              <p:nvPr/>
            </p:nvSpPr>
            <p:spPr>
              <a:xfrm>
                <a:off x="7317308" y="3197860"/>
                <a:ext cx="9214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b="1" dirty="0">
                    <a:latin typeface="微軟正黑體" pitchFamily="34" charset="-120"/>
                    <a:ea typeface="微軟正黑體" pitchFamily="34" charset="-120"/>
                  </a:rPr>
                  <a:t>超額需求</a:t>
                </a:r>
              </a:p>
            </p:txBody>
          </p:sp>
          <p:sp>
            <p:nvSpPr>
              <p:cNvPr id="56" name="文字方塊 55"/>
              <p:cNvSpPr txBox="1"/>
              <p:nvPr/>
            </p:nvSpPr>
            <p:spPr>
              <a:xfrm>
                <a:off x="6444208" y="3690303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O</a:t>
                </a:r>
                <a:endParaRPr lang="zh-TW" altLang="en-US" dirty="0"/>
              </a:p>
            </p:txBody>
          </p:sp>
          <p:cxnSp>
            <p:nvCxnSpPr>
              <p:cNvPr id="57" name="直線接點 56"/>
              <p:cNvCxnSpPr/>
              <p:nvPr/>
            </p:nvCxnSpPr>
            <p:spPr>
              <a:xfrm>
                <a:off x="6804248" y="3190451"/>
                <a:ext cx="1380666" cy="661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文字方塊 57"/>
              <p:cNvSpPr txBox="1"/>
              <p:nvPr/>
            </p:nvSpPr>
            <p:spPr>
              <a:xfrm>
                <a:off x="7803908" y="265954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/>
                  <a:t>e</a:t>
                </a:r>
                <a:endParaRPr lang="zh-TW" altLang="en-US" dirty="0"/>
              </a:p>
            </p:txBody>
          </p:sp>
        </p:grpSp>
        <p:sp>
          <p:nvSpPr>
            <p:cNvPr id="39" name="橢圓 38"/>
            <p:cNvSpPr/>
            <p:nvPr/>
          </p:nvSpPr>
          <p:spPr>
            <a:xfrm>
              <a:off x="8136408" y="311182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橢圓 39"/>
            <p:cNvSpPr/>
            <p:nvPr/>
          </p:nvSpPr>
          <p:spPr>
            <a:xfrm>
              <a:off x="7272312" y="311182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cxnSp>
          <p:nvCxnSpPr>
            <p:cNvPr id="41" name="直線接點 40"/>
            <p:cNvCxnSpPr>
              <a:stCxn id="40" idx="4"/>
            </p:cNvCxnSpPr>
            <p:nvPr/>
          </p:nvCxnSpPr>
          <p:spPr>
            <a:xfrm flipH="1">
              <a:off x="7308304" y="3219822"/>
              <a:ext cx="18008" cy="542489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接點 41"/>
            <p:cNvCxnSpPr/>
            <p:nvPr/>
          </p:nvCxnSpPr>
          <p:spPr>
            <a:xfrm>
              <a:off x="8190408" y="3219822"/>
              <a:ext cx="0" cy="57780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接點 42"/>
            <p:cNvCxnSpPr/>
            <p:nvPr/>
          </p:nvCxnSpPr>
          <p:spPr>
            <a:xfrm flipV="1">
              <a:off x="6804248" y="2859782"/>
              <a:ext cx="992296" cy="1678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圖片 58">
            <a:extLst>
              <a:ext uri="{FF2B5EF4-FFF2-40B4-BE49-F238E27FC236}">
                <a16:creationId xmlns:a16="http://schemas.microsoft.com/office/drawing/2014/main" id="{20D149CA-E840-F043-BCE7-78E9B2FC25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71" y="1840472"/>
            <a:ext cx="556374" cy="3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1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7F38AEC1-2529-B446-B7B9-3303349BD0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p.163</a:t>
            </a:r>
            <a:r>
              <a:rPr lang="zh-TW" altLang="en-US" dirty="0"/>
              <a:t>　壹、國際貿易市場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69B8288-BC43-2A42-AB7D-7BA3A852B37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二、進口</a:t>
            </a:r>
            <a:r>
              <a:rPr lang="zh-TW" altLang="en-US" dirty="0"/>
              <a:t>國的國內與國際市場</a:t>
            </a:r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2B787C2-EB9E-794D-B9D2-DACB508DF7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4" y="2355726"/>
            <a:ext cx="7848800" cy="2448272"/>
          </a:xfrm>
        </p:spPr>
        <p:txBody>
          <a:bodyPr/>
          <a:lstStyle/>
          <a:p>
            <a:pPr algn="just"/>
            <a:r>
              <a:rPr kumimoji="1"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出口價格的訂定，</a:t>
            </a:r>
            <a:r>
              <a:rPr lang="zh-TW" altLang="en-US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介於出口國與進口國的原均衡價格間</a:t>
            </a:r>
            <a:r>
              <a:rPr kumimoji="1" lang="zh-TW" altLang="en-US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dirty="0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5380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7D399EA8-B745-CF40-934C-FD010D12F0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p.163</a:t>
            </a:r>
            <a:r>
              <a:rPr lang="zh-TW" altLang="en-US" dirty="0"/>
              <a:t>　壹、國際貿易市場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FBB68C6-2C2A-794E-A86C-A25FD918901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進口國的國內與國際市場</a:t>
            </a:r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611188" y="2501743"/>
            <a:ext cx="3456756" cy="1890211"/>
            <a:chOff x="611188" y="2355726"/>
            <a:chExt cx="3456756" cy="1890211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E64D8C18-F3C6-6C41-92AA-858D13A13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2355726"/>
              <a:ext cx="1421428" cy="94589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EB95EC1-2118-7645-9D2C-3AB90E1A9B20}"/>
                </a:ext>
              </a:extLst>
            </p:cNvPr>
            <p:cNvSpPr/>
            <p:nvPr/>
          </p:nvSpPr>
          <p:spPr>
            <a:xfrm>
              <a:off x="1747159" y="2355726"/>
              <a:ext cx="232078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>
                  <a:solidFill>
                    <a:srgbClr val="FF0000"/>
                  </a:solidFill>
                  <a:latin typeface="華康粗黑體" panose="020B0709000000000000" pitchFamily="49" charset="-120"/>
                  <a:ea typeface="華康粗黑體" panose="020B0709000000000000" pitchFamily="49" charset="-120"/>
                </a:rPr>
                <a:t>均衡價格</a:t>
              </a:r>
              <a:endParaRPr lang="en-US" altLang="zh-TW" sz="2800" dirty="0">
                <a:solidFill>
                  <a:srgbClr val="FF0000"/>
                </a:solidFill>
                <a:latin typeface="華康粗黑體" panose="020B0709000000000000" pitchFamily="49" charset="-120"/>
                <a:ea typeface="華康粗黑體" panose="020B0709000000000000" pitchFamily="49" charset="-120"/>
              </a:endParaRPr>
            </a:p>
            <a:p>
              <a:pPr algn="ctr"/>
              <a:r>
                <a:rPr lang="en-US" altLang="zh-TW" sz="2800" dirty="0">
                  <a:solidFill>
                    <a:srgbClr val="FF0000"/>
                  </a:solidFill>
                  <a:latin typeface="華康粗黑體" panose="020B0709000000000000" pitchFamily="49" charset="-120"/>
                  <a:ea typeface="華康粗黑體" panose="020B0709000000000000" pitchFamily="49" charset="-120"/>
                </a:rPr>
                <a:t>$</a:t>
              </a:r>
              <a:r>
                <a:rPr lang="en-US" altLang="zh-TW" sz="2800" dirty="0" smtClean="0">
                  <a:solidFill>
                    <a:srgbClr val="FF0000"/>
                  </a:solidFill>
                  <a:latin typeface="華康粗黑體" panose="020B0709000000000000" pitchFamily="49" charset="-120"/>
                  <a:ea typeface="華康粗黑體" panose="020B0709000000000000" pitchFamily="49" charset="-120"/>
                </a:rPr>
                <a:t>8,000</a:t>
              </a:r>
              <a:endParaRPr lang="en-US" altLang="zh-TW" sz="2800" dirty="0">
                <a:solidFill>
                  <a:srgbClr val="FF0000"/>
                </a:solidFill>
                <a:latin typeface="華康粗黑體" panose="020B0709000000000000" pitchFamily="49" charset="-120"/>
                <a:ea typeface="華康粗黑體" panose="020B0709000000000000" pitchFamily="49" charset="-120"/>
              </a:endParaRP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A7D7C9AE-DFD1-6246-B894-4FE44BB1C29B}"/>
                </a:ext>
              </a:extLst>
            </p:cNvPr>
            <p:cNvSpPr txBox="1"/>
            <p:nvPr/>
          </p:nvSpPr>
          <p:spPr>
            <a:xfrm>
              <a:off x="611188" y="3291830"/>
              <a:ext cx="3456756" cy="954107"/>
            </a:xfrm>
            <a:prstGeom prst="rect">
              <a:avLst/>
            </a:prstGeom>
            <a:solidFill>
              <a:srgbClr val="FF495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800" dirty="0">
                  <a:solidFill>
                    <a:schemeClr val="bg1"/>
                  </a:solidFill>
                  <a:latin typeface="華康粗黑體" panose="020B0709000000000000" pitchFamily="49" charset="-120"/>
                  <a:ea typeface="華康粗黑體" panose="020B0709000000000000" pitchFamily="49" charset="-120"/>
                </a:rPr>
                <a:t>生產者可藉由出口至價格較高的國家獲利</a:t>
              </a:r>
              <a:endParaRPr lang="en-US" altLang="zh-TW" sz="2800" dirty="0">
                <a:solidFill>
                  <a:schemeClr val="bg1"/>
                </a:solidFill>
                <a:latin typeface="華康粗黑體" panose="020B0709000000000000" pitchFamily="49" charset="-120"/>
                <a:ea typeface="華康粗黑體" panose="020B0709000000000000" pitchFamily="49" charset="-120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859660" y="2499742"/>
            <a:ext cx="3528764" cy="1892212"/>
            <a:chOff x="5652120" y="1264281"/>
            <a:chExt cx="3528764" cy="1892212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E54DDF7-70B9-564F-9D65-4A56E7AFC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1264281"/>
              <a:ext cx="1420661" cy="947107"/>
            </a:xfrm>
            <a:prstGeom prst="rect">
              <a:avLst/>
            </a:prstGeom>
          </p:spPr>
        </p:pic>
        <p:grpSp>
          <p:nvGrpSpPr>
            <p:cNvPr id="16" name="群組 15"/>
            <p:cNvGrpSpPr/>
            <p:nvPr/>
          </p:nvGrpSpPr>
          <p:grpSpPr>
            <a:xfrm>
              <a:off x="5652120" y="1266282"/>
              <a:ext cx="3528764" cy="1890211"/>
              <a:chOff x="611188" y="2355726"/>
              <a:chExt cx="3528764" cy="1890211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7EB95EC1-2118-7645-9D2C-3AB90E1A9B20}"/>
                  </a:ext>
                </a:extLst>
              </p:cNvPr>
              <p:cNvSpPr/>
              <p:nvPr/>
            </p:nvSpPr>
            <p:spPr>
              <a:xfrm>
                <a:off x="1747159" y="2355726"/>
                <a:ext cx="232078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2800" dirty="0">
                    <a:solidFill>
                      <a:srgbClr val="FF0000"/>
                    </a:solidFill>
                    <a:latin typeface="華康粗黑體" panose="020B0709000000000000" pitchFamily="49" charset="-120"/>
                    <a:ea typeface="華康粗黑體" panose="020B0709000000000000" pitchFamily="49" charset="-120"/>
                  </a:rPr>
                  <a:t>均衡價格</a:t>
                </a:r>
              </a:p>
              <a:p>
                <a:pPr algn="ctr"/>
                <a:r>
                  <a:rPr lang="en-US" altLang="zh-TW" sz="2800" dirty="0">
                    <a:solidFill>
                      <a:srgbClr val="FF0000"/>
                    </a:solidFill>
                    <a:latin typeface="華康粗黑體" panose="020B0709000000000000" pitchFamily="49" charset="-120"/>
                    <a:ea typeface="華康粗黑體" panose="020B0709000000000000" pitchFamily="49" charset="-120"/>
                  </a:rPr>
                  <a:t>$</a:t>
                </a:r>
                <a:r>
                  <a:rPr lang="en-US" altLang="zh-TW" sz="2800" dirty="0" smtClean="0">
                    <a:solidFill>
                      <a:srgbClr val="FF0000"/>
                    </a:solidFill>
                    <a:latin typeface="華康粗黑體" panose="020B0709000000000000" pitchFamily="49" charset="-120"/>
                    <a:ea typeface="華康粗黑體" panose="020B0709000000000000" pitchFamily="49" charset="-120"/>
                  </a:rPr>
                  <a:t>12,000</a:t>
                </a:r>
                <a:endParaRPr lang="en-US" altLang="zh-TW" sz="2800" dirty="0">
                  <a:solidFill>
                    <a:srgbClr val="FF0000"/>
                  </a:solidFill>
                  <a:latin typeface="華康粗黑體" panose="020B0709000000000000" pitchFamily="49" charset="-120"/>
                  <a:ea typeface="華康粗黑體" panose="020B0709000000000000" pitchFamily="49" charset="-120"/>
                </a:endParaRPr>
              </a:p>
            </p:txBody>
          </p:sp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A7D7C9AE-DFD1-6246-B894-4FE44BB1C29B}"/>
                  </a:ext>
                </a:extLst>
              </p:cNvPr>
              <p:cNvSpPr txBox="1"/>
              <p:nvPr/>
            </p:nvSpPr>
            <p:spPr>
              <a:xfrm>
                <a:off x="611188" y="3291830"/>
                <a:ext cx="3528764" cy="954107"/>
              </a:xfrm>
              <a:prstGeom prst="rect">
                <a:avLst/>
              </a:prstGeom>
              <a:solidFill>
                <a:srgbClr val="FF495C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800" dirty="0">
                    <a:solidFill>
                      <a:schemeClr val="bg1"/>
                    </a:solidFill>
                    <a:latin typeface="華康粗黑體" panose="020B0709000000000000" pitchFamily="49" charset="-120"/>
                    <a:ea typeface="華康粗黑體" panose="020B0709000000000000" pitchFamily="49" charset="-120"/>
                  </a:rPr>
                  <a:t>消費者可藉由自較低價的國家進口而獲利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204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D8CD406E-DA0B-6A4D-86BA-A7E2B79A85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貳、國際貿易下的利弊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1F68050-F09E-9B41-BE0B-3139D815523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</a:t>
            </a:r>
            <a:r>
              <a:rPr kumimoji="1" lang="zh-CN" altLang="en-US" dirty="0"/>
              <a:t>貳</a:t>
            </a:r>
            <a:r>
              <a:rPr kumimoji="1" lang="zh-TW" altLang="en-US" dirty="0"/>
              <a:t>節  國際貿易下的利弊</a:t>
            </a:r>
            <a:endParaRPr lang="zh-TW" altLang="en-US" dirty="0"/>
          </a:p>
          <a:p>
            <a:endParaRPr kumimoji="1" lang="en-US" altLang="zh-TW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0727D1-3EF8-3F46-8FAA-8DF2DC3C46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一、出口國的社會福祉</a:t>
            </a:r>
          </a:p>
          <a:p>
            <a:r>
              <a:rPr lang="zh-TW" altLang="en-US" dirty="0"/>
              <a:t>二、進口國的社會福祉</a:t>
            </a:r>
          </a:p>
          <a:p>
            <a:r>
              <a:rPr lang="zh-TW" altLang="en-US" dirty="0"/>
              <a:t>三、自由貿易後的問題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03902"/>
            <a:ext cx="3617378" cy="189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5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66EED67-7074-1C41-BC81-F1AC1CCD4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E6F384-4B0B-C645-A54B-97D2B6138D8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國際貿易市場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4B429F-31BD-6446-90F3-73F5346F36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/>
          <a:lstStyle/>
          <a:p>
            <a:pPr algn="just"/>
            <a:r>
              <a:rPr lang="zh-TW" altLang="en-US" dirty="0"/>
              <a:t>兩國進行貿易後，整體來講增進了兩國的社會福祉，但是，這其中仍然有輸家，以下分析其中利弊得失。</a:t>
            </a:r>
          </a:p>
          <a:p>
            <a:pPr algn="just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122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027169"/>
            <a:ext cx="3888432" cy="647774"/>
          </a:xfrm>
        </p:spPr>
        <p:txBody>
          <a:bodyPr/>
          <a:lstStyle/>
          <a:p>
            <a:r>
              <a:rPr kumimoji="1" lang="zh-TW" altLang="en-US" sz="2400" dirty="0" smtClean="0"/>
              <a:t>日</a:t>
            </a:r>
            <a:r>
              <a:rPr kumimoji="1" lang="zh-TW" altLang="en-US" sz="2400" dirty="0"/>
              <a:t>眾議員岸信夫　</a:t>
            </a:r>
            <a:r>
              <a:rPr kumimoji="1" lang="en-US" altLang="zh-TW" sz="2400" dirty="0"/>
              <a:t/>
            </a:r>
            <a:br>
              <a:rPr kumimoji="1" lang="en-US" altLang="zh-TW" sz="2400" dirty="0"/>
            </a:br>
            <a:r>
              <a:rPr kumimoji="1" lang="zh-TW" altLang="en-US" sz="2400" dirty="0" smtClean="0"/>
              <a:t>盼</a:t>
            </a:r>
            <a:r>
              <a:rPr kumimoji="1" lang="zh-TW" altLang="en-US" sz="2400" dirty="0"/>
              <a:t>臺</a:t>
            </a:r>
            <a:r>
              <a:rPr kumimoji="1" lang="zh-TW" altLang="en-US" sz="2400" dirty="0" smtClean="0"/>
              <a:t>解除</a:t>
            </a:r>
            <a:r>
              <a:rPr kumimoji="1" lang="zh-TW" altLang="en-US" sz="2400" dirty="0"/>
              <a:t>食品管制</a:t>
            </a:r>
          </a:p>
          <a:p>
            <a:endParaRPr kumimoji="1" lang="zh-TW" altLang="en-US" sz="2400" dirty="0"/>
          </a:p>
          <a:p>
            <a:endParaRPr kumimoji="1" lang="zh-TW" altLang="en-US" sz="2400" dirty="0"/>
          </a:p>
          <a:p>
            <a:endParaRPr lang="zh-TW" altLang="en-US" sz="24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</a:t>
            </a:r>
            <a:r>
              <a:rPr kumimoji="1" lang="zh-TW" altLang="en-US" dirty="0" smtClean="0"/>
              <a:t>利弊</a:t>
            </a:r>
            <a:endParaRPr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：日眾議員岸信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夫　盼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台解除食品管制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:36)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 err="1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udn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video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4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3492" r="134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4"/>
            <a:ext cx="4103687" cy="1079351"/>
          </a:xfrm>
        </p:spPr>
        <p:txBody>
          <a:bodyPr/>
          <a:lstStyle/>
          <a:p>
            <a:r>
              <a:rPr lang="zh-TW" altLang="en-US" dirty="0">
                <a:hlinkClick r:id="rId2"/>
              </a:rPr>
              <a:t>我國管制日食品 </a:t>
            </a:r>
            <a:endParaRPr lang="en-US" altLang="zh-TW" dirty="0" smtClean="0">
              <a:hlinkClick r:id="rId2"/>
            </a:endParaRPr>
          </a:p>
          <a:p>
            <a:r>
              <a:rPr lang="zh-TW" altLang="en-US" dirty="0" smtClean="0">
                <a:hlinkClick r:id="rId2"/>
              </a:rPr>
              <a:t>日</a:t>
            </a:r>
            <a:r>
              <a:rPr lang="zh-TW" altLang="en-US" dirty="0">
                <a:hlinkClick r:id="rId2"/>
              </a:rPr>
              <a:t>揚言提告</a:t>
            </a:r>
            <a:r>
              <a:rPr lang="en-US" altLang="zh-TW" dirty="0">
                <a:hlinkClick r:id="rId2"/>
              </a:rPr>
              <a:t>WTO</a:t>
            </a:r>
            <a:endParaRPr lang="zh-TW" altLang="en-US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</a:t>
            </a:r>
            <a:r>
              <a:rPr kumimoji="1" lang="zh-TW" altLang="en-US" dirty="0" smtClean="0"/>
              <a:t>利弊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407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66EED67-7074-1C41-BC81-F1AC1CCD4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E6F384-4B0B-C645-A54B-97D2B6138D8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幾家歡喜幾</a:t>
            </a:r>
            <a:r>
              <a:rPr lang="zh-TW" altLang="en-US" dirty="0" smtClean="0"/>
              <a:t>家愁</a:t>
            </a:r>
            <a:r>
              <a:rPr lang="zh-TW" altLang="en-US" dirty="0"/>
              <a:t>的國際貿易</a:t>
            </a:r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4B429F-31BD-6446-90F3-73F5346F36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7744" y="5524078"/>
            <a:ext cx="4392414" cy="2448272"/>
          </a:xfrm>
        </p:spPr>
        <p:txBody>
          <a:bodyPr/>
          <a:lstStyle/>
          <a:p>
            <a:endParaRPr kumimoji="1" lang="zh-TW" altLang="en-US" dirty="0"/>
          </a:p>
        </p:txBody>
      </p:sp>
      <p:pic>
        <p:nvPicPr>
          <p:cNvPr id="6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圓角矩形 11"/>
          <p:cNvSpPr/>
          <p:nvPr/>
        </p:nvSpPr>
        <p:spPr>
          <a:xfrm>
            <a:off x="4541056" y="2283718"/>
            <a:ext cx="3960440" cy="504056"/>
          </a:xfrm>
          <a:prstGeom prst="roundRect">
            <a:avLst/>
          </a:prstGeom>
          <a:solidFill>
            <a:srgbClr val="9F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出口國（臺灣）的社會福祉</a:t>
            </a:r>
          </a:p>
        </p:txBody>
      </p:sp>
      <p:pic>
        <p:nvPicPr>
          <p:cNvPr id="1027" name="Picture 3" descr="C:\個人用\龍騰打工\2\84021-第四篇-19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15740"/>
            <a:ext cx="2160240" cy="260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個人用\龍騰打工\2\84021-第四篇-19-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771631"/>
            <a:ext cx="1935704" cy="210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流程圖: 替代處理程序 10"/>
          <p:cNvSpPr/>
          <p:nvPr/>
        </p:nvSpPr>
        <p:spPr>
          <a:xfrm>
            <a:off x="6556485" y="3021585"/>
            <a:ext cx="1818367" cy="1600319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在越南賣自行車價格比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臺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灣高，出口可以讓我們賺更多錢！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2289753" y="2409743"/>
            <a:ext cx="2142541" cy="1014109"/>
          </a:xfrm>
          <a:prstGeom prst="wedgeRoundRectCallout">
            <a:avLst>
              <a:gd name="adj1" fmla="val -64546"/>
              <a:gd name="adj2" fmla="val -920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國際貿易會使進、出口國的社會福祉如何變化呢？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C:\個人用\龍騰打工\2\84021-第四篇-16-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360" y="3719906"/>
            <a:ext cx="431139" cy="87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向右箭號 6"/>
          <p:cNvSpPr/>
          <p:nvPr/>
        </p:nvSpPr>
        <p:spPr>
          <a:xfrm>
            <a:off x="3493508" y="3579862"/>
            <a:ext cx="504056" cy="948246"/>
          </a:xfrm>
          <a:prstGeom prst="rightArrow">
            <a:avLst/>
          </a:prstGeom>
          <a:solidFill>
            <a:srgbClr val="F58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lIns="0" tIns="0" rIns="0" bIns="0" rtlCol="0" anchor="ctr"/>
          <a:lstStyle/>
          <a:p>
            <a:pPr algn="ct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出口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2" name="Picture 4" descr="C:\個人用\龍騰打工\2\84021-第四篇-15-7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835" y="3713969"/>
            <a:ext cx="358149" cy="84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58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11" grpId="0" animBg="1"/>
      <p:bldP spid="5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66EED67-7074-1C41-BC81-F1AC1CCD4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E6F384-4B0B-C645-A54B-97D2B6138D8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幾家歡喜幾</a:t>
            </a:r>
            <a:r>
              <a:rPr lang="zh-TW" altLang="en-US" dirty="0" smtClean="0"/>
              <a:t>家愁</a:t>
            </a:r>
            <a:r>
              <a:rPr lang="zh-TW" altLang="en-US" dirty="0"/>
              <a:t>的國際貿易</a:t>
            </a:r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4B429F-31BD-6446-90F3-73F5346F36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7744" y="5524078"/>
            <a:ext cx="4392414" cy="2448272"/>
          </a:xfrm>
        </p:spPr>
        <p:txBody>
          <a:bodyPr/>
          <a:lstStyle/>
          <a:p>
            <a:endParaRPr kumimoji="1" lang="zh-TW" altLang="en-US" dirty="0"/>
          </a:p>
        </p:txBody>
      </p:sp>
      <p:pic>
        <p:nvPicPr>
          <p:cNvPr id="6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圓角矩形 11"/>
          <p:cNvSpPr/>
          <p:nvPr/>
        </p:nvSpPr>
        <p:spPr>
          <a:xfrm>
            <a:off x="4541056" y="2283718"/>
            <a:ext cx="3960440" cy="504056"/>
          </a:xfrm>
          <a:prstGeom prst="roundRect">
            <a:avLst/>
          </a:prstGeom>
          <a:solidFill>
            <a:srgbClr val="9F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出口國（臺灣）的社會福祉</a:t>
            </a:r>
          </a:p>
        </p:txBody>
      </p:sp>
      <p:pic>
        <p:nvPicPr>
          <p:cNvPr id="1027" name="Picture 3" descr="C:\個人用\龍騰打工\2\84021-第四篇-19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15740"/>
            <a:ext cx="2160240" cy="260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流程圖: 替代處理程序 10"/>
          <p:cNvSpPr/>
          <p:nvPr/>
        </p:nvSpPr>
        <p:spPr>
          <a:xfrm>
            <a:off x="6444208" y="3035563"/>
            <a:ext cx="1818367" cy="1600319"/>
          </a:xfrm>
          <a:prstGeom prst="flowChartAlternateProcess">
            <a:avLst/>
          </a:prstGeom>
          <a:noFill/>
          <a:ln>
            <a:solidFill>
              <a:srgbClr val="23B8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出口那麼多自行車到國外，難怪價錢變高了！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2289753" y="2409743"/>
            <a:ext cx="2142541" cy="1014109"/>
          </a:xfrm>
          <a:prstGeom prst="wedgeRoundRectCallout">
            <a:avLst>
              <a:gd name="adj1" fmla="val -64546"/>
              <a:gd name="adj2" fmla="val -920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國際貿易會使進、出口國的社會福祉如何變化呢？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Picture 5" descr="C:\個人用\龍騰打工\2\84021-第四篇-19-3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348" y="2916797"/>
            <a:ext cx="1687128" cy="198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個人用\龍騰打工\2\84021-第四篇-16-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360" y="3719906"/>
            <a:ext cx="431139" cy="87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向右箭號 14"/>
          <p:cNvSpPr/>
          <p:nvPr/>
        </p:nvSpPr>
        <p:spPr>
          <a:xfrm>
            <a:off x="3493508" y="3579862"/>
            <a:ext cx="504056" cy="948246"/>
          </a:xfrm>
          <a:prstGeom prst="rightArrow">
            <a:avLst/>
          </a:prstGeom>
          <a:solidFill>
            <a:srgbClr val="F58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lIns="0" tIns="0" rIns="0" bIns="0" rtlCol="0" anchor="ctr"/>
          <a:lstStyle/>
          <a:p>
            <a:pPr algn="ct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出口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6" name="Picture 4" descr="C:\個人用\龍騰打工\2\84021-第四篇-15-7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835" y="3713969"/>
            <a:ext cx="358149" cy="84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96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66EED67-7074-1C41-BC81-F1AC1CCD4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E6F384-4B0B-C645-A54B-97D2B6138D8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幾家歡喜幾</a:t>
            </a:r>
            <a:r>
              <a:rPr lang="zh-TW" altLang="en-US" dirty="0" smtClean="0"/>
              <a:t>家愁</a:t>
            </a:r>
            <a:r>
              <a:rPr lang="zh-TW" altLang="en-US" dirty="0"/>
              <a:t>的國際貿易</a:t>
            </a:r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4B429F-31BD-6446-90F3-73F5346F36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7744" y="5524078"/>
            <a:ext cx="4392414" cy="2448272"/>
          </a:xfrm>
        </p:spPr>
        <p:txBody>
          <a:bodyPr/>
          <a:lstStyle/>
          <a:p>
            <a:endParaRPr kumimoji="1" lang="zh-TW" altLang="en-US" dirty="0"/>
          </a:p>
        </p:txBody>
      </p:sp>
      <p:pic>
        <p:nvPicPr>
          <p:cNvPr id="6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圓角矩形 11"/>
          <p:cNvSpPr/>
          <p:nvPr/>
        </p:nvSpPr>
        <p:spPr>
          <a:xfrm>
            <a:off x="4541056" y="2283718"/>
            <a:ext cx="3960440" cy="504056"/>
          </a:xfrm>
          <a:prstGeom prst="roundRect">
            <a:avLst/>
          </a:prstGeom>
          <a:solidFill>
            <a:srgbClr val="9F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出口國（臺灣）的社會福祉</a:t>
            </a:r>
          </a:p>
        </p:txBody>
      </p:sp>
      <p:pic>
        <p:nvPicPr>
          <p:cNvPr id="1027" name="Picture 3" descr="C:\個人用\龍騰打工\2\84021-第四篇-19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15740"/>
            <a:ext cx="2160240" cy="260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流程圖: 替代處理程序 10"/>
          <p:cNvSpPr/>
          <p:nvPr/>
        </p:nvSpPr>
        <p:spPr>
          <a:xfrm>
            <a:off x="4546522" y="2958721"/>
            <a:ext cx="2304256" cy="57606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整體</a:t>
            </a:r>
            <a:r>
              <a:rPr lang="zh-TW" altLang="en-US" sz="2400" b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社會福祉</a:t>
            </a:r>
            <a:endParaRPr lang="zh-TW" altLang="en-US" sz="24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2289753" y="2409743"/>
            <a:ext cx="2142541" cy="1014109"/>
          </a:xfrm>
          <a:prstGeom prst="wedgeRoundRectCallout">
            <a:avLst>
              <a:gd name="adj1" fmla="val -64546"/>
              <a:gd name="adj2" fmla="val -920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國際貿易會使進、出口國的社會福祉如何變化呢？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替代處理程序 13"/>
          <p:cNvSpPr/>
          <p:nvPr/>
        </p:nvSpPr>
        <p:spPr>
          <a:xfrm>
            <a:off x="5438431" y="4131972"/>
            <a:ext cx="2700300" cy="52801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整體社會福祉增加</a:t>
            </a:r>
            <a:endParaRPr lang="zh-TW" altLang="en-US" sz="2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流程圖: 替代處理程序 14"/>
          <p:cNvSpPr/>
          <p:nvPr/>
        </p:nvSpPr>
        <p:spPr>
          <a:xfrm>
            <a:off x="4499992" y="3555908"/>
            <a:ext cx="1735582" cy="576064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生產者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獲利</a:t>
            </a:r>
            <a:endParaRPr lang="zh-TW" altLang="en-US" sz="2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流程圖: 替代處理程序 15"/>
          <p:cNvSpPr/>
          <p:nvPr/>
        </p:nvSpPr>
        <p:spPr>
          <a:xfrm>
            <a:off x="6868866" y="3555908"/>
            <a:ext cx="1735582" cy="576064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消費者損失</a:t>
            </a:r>
          </a:p>
        </p:txBody>
      </p:sp>
      <p:sp>
        <p:nvSpPr>
          <p:cNvPr id="7" name="矩形 6"/>
          <p:cNvSpPr/>
          <p:nvPr/>
        </p:nvSpPr>
        <p:spPr>
          <a:xfrm>
            <a:off x="6214494" y="3316544"/>
            <a:ext cx="75213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TW" sz="6000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&gt;</a:t>
            </a:r>
            <a:endParaRPr lang="zh-TW" altLang="en-US" sz="6000" b="1" cap="all" spc="0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17" name="直線單箭頭接點 16"/>
          <p:cNvCxnSpPr/>
          <p:nvPr/>
        </p:nvCxnSpPr>
        <p:spPr>
          <a:xfrm flipV="1">
            <a:off x="4770022" y="4395617"/>
            <a:ext cx="618999" cy="360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:\個人用\龍騰打工\2\84021-第四篇-16-1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360" y="3719906"/>
            <a:ext cx="431139" cy="87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向右箭號 18"/>
          <p:cNvSpPr/>
          <p:nvPr/>
        </p:nvSpPr>
        <p:spPr>
          <a:xfrm>
            <a:off x="3493508" y="3579862"/>
            <a:ext cx="504056" cy="948246"/>
          </a:xfrm>
          <a:prstGeom prst="rightArrow">
            <a:avLst/>
          </a:prstGeom>
          <a:solidFill>
            <a:srgbClr val="F58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lIns="0" tIns="0" rIns="0" bIns="0" rtlCol="0" anchor="ctr"/>
          <a:lstStyle/>
          <a:p>
            <a:pPr algn="ct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出口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" name="Picture 4" descr="C:\個人用\龍騰打工\2\84021-第四篇-15-7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835" y="3713969"/>
            <a:ext cx="358149" cy="84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13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  <p:bldP spid="1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66EED67-7074-1C41-BC81-F1AC1CCD4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E6F384-4B0B-C645-A54B-97D2B6138D8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幾家歡喜幾</a:t>
            </a:r>
            <a:r>
              <a:rPr lang="zh-TW" altLang="en-US" dirty="0" smtClean="0"/>
              <a:t>家愁</a:t>
            </a:r>
            <a:r>
              <a:rPr lang="zh-TW" altLang="en-US" dirty="0"/>
              <a:t>的國際貿易</a:t>
            </a:r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4B429F-31BD-6446-90F3-73F5346F36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7744" y="5524078"/>
            <a:ext cx="4392414" cy="2448272"/>
          </a:xfrm>
        </p:spPr>
        <p:txBody>
          <a:bodyPr/>
          <a:lstStyle/>
          <a:p>
            <a:endParaRPr kumimoji="1" lang="zh-TW" altLang="en-US" dirty="0"/>
          </a:p>
        </p:txBody>
      </p:sp>
      <p:pic>
        <p:nvPicPr>
          <p:cNvPr id="6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圓角矩形 11"/>
          <p:cNvSpPr/>
          <p:nvPr/>
        </p:nvSpPr>
        <p:spPr>
          <a:xfrm>
            <a:off x="683568" y="2317534"/>
            <a:ext cx="3960440" cy="504056"/>
          </a:xfrm>
          <a:prstGeom prst="roundRect">
            <a:avLst/>
          </a:prstGeom>
          <a:solidFill>
            <a:srgbClr val="9F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進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口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（越南）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的社會福祉</a:t>
            </a:r>
          </a:p>
        </p:txBody>
      </p:sp>
      <p:sp>
        <p:nvSpPr>
          <p:cNvPr id="11" name="流程圖: 替代處理程序 10"/>
          <p:cNvSpPr/>
          <p:nvPr/>
        </p:nvSpPr>
        <p:spPr>
          <a:xfrm>
            <a:off x="3080032" y="3061890"/>
            <a:ext cx="1818367" cy="1600319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從臺灣進口一堆自行車，讓其價格變低，也讓我們能賺的錢變少了！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5" name="Picture 3" descr="C:\個人用\龍騰打工\2\84021-第四篇-20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48097"/>
            <a:ext cx="2481518" cy="202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個人用\龍騰打工\2\84021-第四篇-20-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69562"/>
            <a:ext cx="1656184" cy="207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流程圖: 替代處理程序 16"/>
          <p:cNvSpPr/>
          <p:nvPr/>
        </p:nvSpPr>
        <p:spPr>
          <a:xfrm>
            <a:off x="6952034" y="2913904"/>
            <a:ext cx="1441307" cy="1382069"/>
          </a:xfrm>
          <a:prstGeom prst="flowChartAlternateProcess">
            <a:avLst/>
          </a:prstGeom>
          <a:noFill/>
          <a:ln>
            <a:solidFill>
              <a:srgbClr val="23B8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just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能用更少的錢買到自行車，國際貿易真棒！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777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66EED67-7074-1C41-BC81-F1AC1CCD4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E6F384-4B0B-C645-A54B-97D2B6138D8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幾家歡喜幾</a:t>
            </a:r>
            <a:r>
              <a:rPr lang="zh-TW" altLang="en-US" dirty="0" smtClean="0"/>
              <a:t>家愁</a:t>
            </a:r>
            <a:r>
              <a:rPr lang="zh-TW" altLang="en-US" dirty="0"/>
              <a:t>的國際貿易</a:t>
            </a:r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4B429F-31BD-6446-90F3-73F5346F36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7744" y="5524078"/>
            <a:ext cx="4392414" cy="2448272"/>
          </a:xfrm>
        </p:spPr>
        <p:txBody>
          <a:bodyPr/>
          <a:lstStyle/>
          <a:p>
            <a:endParaRPr kumimoji="1" lang="zh-TW" altLang="en-US" dirty="0"/>
          </a:p>
        </p:txBody>
      </p:sp>
      <p:pic>
        <p:nvPicPr>
          <p:cNvPr id="6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圓角矩形 11"/>
          <p:cNvSpPr/>
          <p:nvPr/>
        </p:nvSpPr>
        <p:spPr>
          <a:xfrm>
            <a:off x="683568" y="2317534"/>
            <a:ext cx="3960440" cy="504056"/>
          </a:xfrm>
          <a:prstGeom prst="roundRect">
            <a:avLst/>
          </a:prstGeom>
          <a:solidFill>
            <a:srgbClr val="9F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進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口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（越南）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的社會福祉</a:t>
            </a:r>
          </a:p>
        </p:txBody>
      </p:sp>
      <p:sp>
        <p:nvSpPr>
          <p:cNvPr id="13" name="流程圖: 替代處理程序 12"/>
          <p:cNvSpPr/>
          <p:nvPr/>
        </p:nvSpPr>
        <p:spPr>
          <a:xfrm>
            <a:off x="669879" y="2927257"/>
            <a:ext cx="2304256" cy="47039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整體社會福祉</a:t>
            </a:r>
            <a:endParaRPr lang="zh-TW" altLang="en-US" sz="24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替代處理程序 13"/>
          <p:cNvSpPr/>
          <p:nvPr/>
        </p:nvSpPr>
        <p:spPr>
          <a:xfrm>
            <a:off x="1622007" y="4086312"/>
            <a:ext cx="2700300" cy="52801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整體社會福祉增加</a:t>
            </a:r>
            <a:endParaRPr lang="zh-TW" altLang="en-US" sz="2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流程圖: 替代處理程序 14"/>
          <p:cNvSpPr/>
          <p:nvPr/>
        </p:nvSpPr>
        <p:spPr>
          <a:xfrm>
            <a:off x="683568" y="3510248"/>
            <a:ext cx="1735582" cy="576064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生產者損失</a:t>
            </a:r>
            <a:endParaRPr lang="zh-TW" altLang="en-US" sz="2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流程圖: 替代處理程序 15"/>
          <p:cNvSpPr/>
          <p:nvPr/>
        </p:nvSpPr>
        <p:spPr>
          <a:xfrm>
            <a:off x="3052442" y="3510248"/>
            <a:ext cx="1735582" cy="576064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消費者獲利</a:t>
            </a:r>
            <a:endParaRPr lang="zh-TW" altLang="en-US" sz="24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398071" y="3246170"/>
            <a:ext cx="75212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TW" sz="6000" dirty="0" smtClean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&lt;</a:t>
            </a:r>
            <a:endParaRPr lang="zh-TW" altLang="en-US" sz="6000" b="1" cap="all" spc="0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 flipV="1">
            <a:off x="953598" y="4349957"/>
            <a:ext cx="618999" cy="360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個人用\龍騰打工\2\84021-第四篇-20-3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450" y="1542973"/>
            <a:ext cx="2786062" cy="317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4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</a:t>
            </a:r>
            <a:r>
              <a:rPr lang="zh-TW" altLang="en-US" dirty="0" smtClean="0"/>
              <a:t>出口</a:t>
            </a:r>
            <a:r>
              <a:rPr lang="zh-TW" altLang="en-US" dirty="0"/>
              <a:t>國的社會福祉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256EFF"/>
                </a:solidFill>
              </a:rPr>
              <a:t>出口國的生產者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zh-TW" altLang="en-US" dirty="0"/>
              <a:t>將產品出口能夠提高產品的販賣</a:t>
            </a:r>
            <a:r>
              <a:rPr lang="zh-TW" altLang="en-US" dirty="0" smtClean="0"/>
              <a:t>價格</a:t>
            </a:r>
            <a:r>
              <a:rPr lang="zh-TW" altLang="en-US" dirty="0"/>
              <a:t>，所以廠商供給會增加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zh-TW" altLang="en-US" dirty="0" smtClean="0"/>
              <a:t>更</a:t>
            </a:r>
            <a:r>
              <a:rPr lang="zh-TW" altLang="en-US" dirty="0"/>
              <a:t>多廠商投入生產</a:t>
            </a:r>
            <a:r>
              <a:rPr lang="zh-TW" altLang="en-US" dirty="0" smtClean="0"/>
              <a:t>，以</a:t>
            </a:r>
            <a:r>
              <a:rPr lang="zh-TW" altLang="en-US" dirty="0"/>
              <a:t>賺取利潤</a:t>
            </a:r>
            <a:r>
              <a:rPr lang="zh-TW" altLang="en-US" dirty="0" smtClean="0"/>
              <a:t>。</a:t>
            </a:r>
            <a:r>
              <a:rPr lang="zh-TW" altLang="en-US" dirty="0"/>
              <a:t>出口國的所得</a:t>
            </a:r>
            <a:r>
              <a:rPr lang="zh-TW" altLang="en-US" dirty="0" smtClean="0"/>
              <a:t>增加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730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</a:t>
            </a:r>
            <a:r>
              <a:rPr lang="en-US" altLang="zh-TW" dirty="0"/>
              <a:t>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一、出口國的社會福祉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b="1" dirty="0">
                <a:solidFill>
                  <a:srgbClr val="256EFF"/>
                </a:solidFill>
              </a:rPr>
              <a:t>出口國的政府角度</a:t>
            </a:r>
          </a:p>
          <a:p>
            <a:pPr algn="just"/>
            <a:r>
              <a:rPr lang="zh-TW" altLang="en-US" dirty="0"/>
              <a:t>出口國的所得也會增加，所以</a:t>
            </a:r>
            <a:r>
              <a:rPr lang="zh-TW" altLang="en-US" dirty="0" smtClean="0"/>
              <a:t>政府</a:t>
            </a:r>
            <a:r>
              <a:rPr lang="zh-TW" altLang="en-US" dirty="0"/>
              <a:t>為支持及鼓勵國內廠商將產品出口，常施行出口</a:t>
            </a:r>
            <a:r>
              <a:rPr lang="zh-TW" altLang="en-US" dirty="0" smtClean="0"/>
              <a:t>退稅</a:t>
            </a:r>
            <a:r>
              <a:rPr lang="zh-TW" altLang="en-US" dirty="0"/>
              <a:t>或出口補貼等政策</a:t>
            </a:r>
            <a:r>
              <a:rPr lang="zh-TW" altLang="en-US" dirty="0" smtClean="0">
                <a:solidFill>
                  <a:prstClr val="black"/>
                </a:solidFill>
              </a:rPr>
              <a:t>。</a:t>
            </a:r>
            <a:endParaRPr lang="zh-TW" altLang="en-US" dirty="0"/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279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一、出口國的社會福祉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256EFF"/>
                </a:solidFill>
              </a:rPr>
              <a:t>出口國</a:t>
            </a:r>
            <a:r>
              <a:rPr lang="zh-TW" altLang="en-US" b="1" dirty="0" smtClean="0">
                <a:solidFill>
                  <a:srgbClr val="256EFF"/>
                </a:solidFill>
              </a:rPr>
              <a:t>的消費者</a:t>
            </a:r>
            <a:endParaRPr lang="zh-TW" altLang="en-US" b="1" dirty="0">
              <a:solidFill>
                <a:srgbClr val="256EFF"/>
              </a:solidFill>
            </a:endParaRPr>
          </a:p>
          <a:p>
            <a:r>
              <a:rPr lang="zh-TW" altLang="en-US" dirty="0"/>
              <a:t>產品出口</a:t>
            </a:r>
          </a:p>
          <a:p>
            <a:r>
              <a:rPr lang="zh-TW" altLang="en-US" dirty="0" smtClean="0"/>
              <a:t>→</a:t>
            </a:r>
            <a:r>
              <a:rPr lang="zh-TW" altLang="en-US" dirty="0"/>
              <a:t>市場供給會</a:t>
            </a:r>
            <a:r>
              <a:rPr lang="zh-TW" altLang="en-US" dirty="0" smtClean="0"/>
              <a:t>減少</a:t>
            </a:r>
            <a:endParaRPr lang="en-US" altLang="zh-TW" dirty="0" smtClean="0"/>
          </a:p>
          <a:p>
            <a:r>
              <a:rPr lang="zh-TW" altLang="en-US" dirty="0" smtClean="0"/>
              <a:t>→</a:t>
            </a:r>
            <a:r>
              <a:rPr lang="zh-TW" altLang="en-US" dirty="0"/>
              <a:t>對消費者不利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8136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一、出口國的社會福祉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/>
          <a:p>
            <a:pPr hangingPunct="0"/>
            <a:r>
              <a:rPr lang="zh-TW" altLang="en-US" b="1" dirty="0">
                <a:solidFill>
                  <a:srgbClr val="256EFF"/>
                </a:solidFill>
              </a:rPr>
              <a:t>出口國</a:t>
            </a:r>
            <a:r>
              <a:rPr lang="zh-TW" altLang="en-US" b="1" dirty="0" smtClean="0">
                <a:solidFill>
                  <a:srgbClr val="256EFF"/>
                </a:solidFill>
              </a:rPr>
              <a:t>的社會福祉</a:t>
            </a:r>
            <a:endParaRPr lang="en-US" altLang="zh-TW" b="1" dirty="0" smtClean="0">
              <a:solidFill>
                <a:srgbClr val="256EFF"/>
              </a:solidFill>
            </a:endParaRPr>
          </a:p>
          <a:p>
            <a:pPr algn="just" hangingPunct="0"/>
            <a:r>
              <a:rPr lang="zh-TW" altLang="en-US" dirty="0"/>
              <a:t>出口後產品價格上漲，對本國的消費者不利，</a:t>
            </a:r>
            <a:r>
              <a:rPr lang="zh-TW" altLang="en-US" dirty="0" smtClean="0"/>
              <a:t>但生產者</a:t>
            </a:r>
            <a:r>
              <a:rPr lang="zh-TW" altLang="en-US" dirty="0"/>
              <a:t>卻因而獲利，使國內生產</a:t>
            </a:r>
            <a:r>
              <a:rPr lang="zh-TW" altLang="en-US" dirty="0" smtClean="0"/>
              <a:t>毛額增加</a:t>
            </a:r>
            <a:r>
              <a:rPr lang="zh-TW" altLang="en-US" dirty="0"/>
              <a:t>。由於生產者獲利大於消費者損失</a:t>
            </a:r>
            <a:r>
              <a:rPr lang="zh-TW" altLang="en-US" dirty="0" smtClean="0"/>
              <a:t>，整體而言</a:t>
            </a:r>
            <a:r>
              <a:rPr lang="zh-TW" altLang="en-US" dirty="0"/>
              <a:t>，社會福祉將會</a:t>
            </a:r>
            <a:r>
              <a:rPr lang="zh-TW" altLang="en-US" dirty="0" smtClean="0"/>
              <a:t>增加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6661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</a:t>
            </a:r>
            <a:r>
              <a:rPr lang="zh-TW" altLang="en-US" dirty="0" smtClean="0"/>
              <a:t>進口</a:t>
            </a:r>
            <a:r>
              <a:rPr lang="zh-TW" altLang="en-US" dirty="0"/>
              <a:t>國的社會福祉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256EFF"/>
                </a:solidFill>
              </a:rPr>
              <a:t>進口國的生產者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產品進口。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造成國內產品價格下降。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國內生產廠商損失。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022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二、進口國的社會福祉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256EFF"/>
                </a:solidFill>
              </a:rPr>
              <a:t>進口國</a:t>
            </a:r>
            <a:r>
              <a:rPr lang="zh-TW" altLang="en-US" b="1" dirty="0" smtClean="0">
                <a:solidFill>
                  <a:srgbClr val="256EFF"/>
                </a:solidFill>
              </a:rPr>
              <a:t>的消費者</a:t>
            </a:r>
            <a:endParaRPr lang="en-US" altLang="zh-TW" b="1" dirty="0">
              <a:solidFill>
                <a:srgbClr val="256EFF"/>
              </a:solidFill>
            </a:endParaRPr>
          </a:p>
          <a:p>
            <a:r>
              <a:rPr lang="zh-TW" altLang="en-US" dirty="0" smtClean="0"/>
              <a:t>市場</a:t>
            </a:r>
            <a:r>
              <a:rPr lang="zh-TW" altLang="en-US" dirty="0"/>
              <a:t>供給</a:t>
            </a:r>
            <a:r>
              <a:rPr lang="zh-TW" altLang="en-US" dirty="0" smtClean="0"/>
              <a:t>增加</a:t>
            </a:r>
            <a:r>
              <a:rPr lang="zh-TW" altLang="en-US" b="1" dirty="0" smtClean="0">
                <a:solidFill>
                  <a:srgbClr val="FF495C"/>
                </a:solidFill>
              </a:rPr>
              <a:t>→</a:t>
            </a:r>
            <a:r>
              <a:rPr lang="zh-TW" altLang="en-US" b="1" dirty="0">
                <a:solidFill>
                  <a:srgbClr val="FF495C"/>
                </a:solidFill>
              </a:rPr>
              <a:t>消費者可以低價購買到商品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5180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</a:t>
            </a:r>
            <a:r>
              <a:rPr lang="zh-TW" altLang="en-US" dirty="0" smtClean="0"/>
              <a:t>進口</a:t>
            </a:r>
            <a:r>
              <a:rPr lang="zh-TW" altLang="en-US" dirty="0"/>
              <a:t>國</a:t>
            </a:r>
            <a:r>
              <a:rPr lang="zh-TW" altLang="en-US" dirty="0" smtClean="0"/>
              <a:t>的</a:t>
            </a:r>
            <a:r>
              <a:rPr lang="zh-TW" altLang="en-US" dirty="0"/>
              <a:t>社會福祉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560766" cy="2448272"/>
          </a:xfrm>
        </p:spPr>
        <p:txBody>
          <a:bodyPr/>
          <a:lstStyle/>
          <a:p>
            <a:r>
              <a:rPr lang="zh-TW" altLang="en-US" b="1" dirty="0">
                <a:solidFill>
                  <a:srgbClr val="256EFF"/>
                </a:solidFill>
              </a:rPr>
              <a:t>進口國的社會福祉</a:t>
            </a:r>
          </a:p>
          <a:p>
            <a:r>
              <a:rPr lang="zh-TW" altLang="en-US" dirty="0">
                <a:solidFill>
                  <a:prstClr val="black"/>
                </a:solidFill>
              </a:rPr>
              <a:t>若生產者損失小於消費者獲利，進口國整體的社會福祉也將增加。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455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56EB0E63-1447-274D-B308-99B133AA79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p.166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BC21256-DE29-A14A-B045-E1E0B3994AC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 smtClean="0"/>
              <a:t>三、自由</a:t>
            </a:r>
            <a:r>
              <a:rPr kumimoji="1" lang="zh-TW" altLang="en-US" dirty="0"/>
              <a:t>貿易後的問題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F5B9B7B-9575-334D-9A97-634BC42883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kumimoji="1" lang="zh-TW" altLang="en-US" dirty="0"/>
              <a:t>雖出口國與進口國的社會福祉皆會增加，看似雙贏。</a:t>
            </a:r>
            <a:endParaRPr kumimoji="1" lang="en-US" altLang="zh-TW" dirty="0"/>
          </a:p>
          <a:p>
            <a:pPr marL="514350" indent="-514350" algn="just">
              <a:buFont typeface="+mj-lt"/>
              <a:buAutoNum type="arabicPeriod"/>
            </a:pPr>
            <a:r>
              <a:rPr kumimoji="1" lang="zh-TW" altLang="en-US" dirty="0"/>
              <a:t>但進口國實際上卻會有損失，無法促進國家經濟。</a:t>
            </a:r>
            <a:endParaRPr kumimoji="1"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930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5CAC525A-2FB2-3F49-BC63-E14C0D1D7F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p.166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F1E434-F21D-2941-BB54-4258BB77726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自由貿易後的問題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9E5DD09-4CA4-8A42-906B-28FDD4A44B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664296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3"/>
            </a:pPr>
            <a:r>
              <a:rPr kumimoji="1" lang="zh-TW" altLang="en-US" dirty="0"/>
              <a:t>因此在國際貿易中，進口國會設置大量的規範，例如</a:t>
            </a:r>
            <a:r>
              <a:rPr kumimoji="1" lang="zh-TW" altLang="en-US" dirty="0" smtClean="0"/>
              <a:t>關稅壁壘政策或進口</a:t>
            </a:r>
            <a:r>
              <a:rPr kumimoji="1" lang="zh-TW" altLang="en-US" dirty="0"/>
              <a:t>管制、進口限額</a:t>
            </a:r>
            <a:r>
              <a:rPr kumimoji="1" lang="zh-TW" altLang="en-US" dirty="0" smtClean="0"/>
              <a:t>等非關稅壁壘</a:t>
            </a:r>
            <a:r>
              <a:rPr kumimoji="1" lang="zh-TW" altLang="en-US" dirty="0"/>
              <a:t>政策</a:t>
            </a:r>
            <a:r>
              <a:rPr kumimoji="1" lang="zh-TW" altLang="en-US" dirty="0" smtClean="0"/>
              <a:t>，</a:t>
            </a:r>
            <a:r>
              <a:rPr lang="zh-TW" altLang="en-US" dirty="0"/>
              <a:t>以期民眾能夠多買國貨，</a:t>
            </a:r>
            <a:r>
              <a:rPr lang="zh-TW" altLang="en-US" dirty="0" smtClean="0"/>
              <a:t>增進國內</a:t>
            </a:r>
            <a:r>
              <a:rPr lang="zh-TW" altLang="en-US" dirty="0"/>
              <a:t>生產。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082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A8C4FEA6-2B88-5F48-AC27-0387633187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9" r="10609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25034AA-982A-6E45-9EDF-E2FCB3823E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391719" cy="647700"/>
          </a:xfrm>
        </p:spPr>
        <p:txBody>
          <a:bodyPr/>
          <a:lstStyle/>
          <a:p>
            <a:r>
              <a:rPr lang="zh-TW" altLang="en-US" dirty="0">
                <a:hlinkClick r:id="rId3"/>
              </a:rPr>
              <a:t>開放英國豬肉進口 </a:t>
            </a:r>
            <a:endParaRPr lang="en-US" altLang="zh-TW" dirty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政院</a:t>
            </a:r>
            <a:r>
              <a:rPr lang="zh-TW" altLang="en-US" dirty="0">
                <a:hlinkClick r:id="rId3"/>
              </a:rPr>
              <a:t>：</a:t>
            </a:r>
            <a:r>
              <a:rPr lang="zh-TW" altLang="en-US" dirty="0" smtClean="0">
                <a:hlinkClick r:id="rId3"/>
              </a:rPr>
              <a:t>不影響臺灣</a:t>
            </a:r>
            <a:r>
              <a:rPr lang="zh-TW" altLang="en-US" dirty="0">
                <a:hlinkClick r:id="rId3"/>
              </a:rPr>
              <a:t>豬</a:t>
            </a:r>
            <a:r>
              <a:rPr lang="zh-TW" altLang="en-US" dirty="0" smtClean="0">
                <a:hlinkClick r:id="rId3"/>
              </a:rPr>
              <a:t>農</a:t>
            </a:r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1D253CD-C74E-D445-A5C5-6FAD954B10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p.166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國際貿易下的利弊</a:t>
            </a:r>
          </a:p>
        </p:txBody>
      </p:sp>
    </p:spTree>
    <p:extLst>
      <p:ext uri="{BB962C8B-B14F-4D97-AF65-F5344CB8AC3E}">
        <p14:creationId xmlns:p14="http://schemas.microsoft.com/office/powerpoint/2010/main" val="249459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640" r="764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zh-TW" dirty="0">
                <a:hlinkClick r:id="rId2"/>
              </a:rPr>
              <a:t>跟你想的不一樣</a:t>
            </a:r>
            <a:r>
              <a:rPr lang="zh-TW" altLang="zh-TW" dirty="0" smtClean="0">
                <a:hlinkClick r:id="rId2"/>
              </a:rPr>
              <a:t>！</a:t>
            </a:r>
            <a:endParaRPr lang="en-US" altLang="zh-TW" dirty="0" smtClean="0">
              <a:hlinkClick r:id="rId2"/>
            </a:endParaRPr>
          </a:p>
          <a:p>
            <a:r>
              <a:rPr lang="zh-TW" altLang="en-US" dirty="0">
                <a:hlinkClick r:id="rId2"/>
              </a:rPr>
              <a:t>臺</a:t>
            </a:r>
            <a:r>
              <a:rPr lang="zh-TW" altLang="zh-TW" dirty="0" smtClean="0">
                <a:hlinkClick r:id="rId2"/>
              </a:rPr>
              <a:t>灣</a:t>
            </a:r>
            <a:r>
              <a:rPr lang="zh-TW" altLang="zh-TW" dirty="0">
                <a:hlinkClick r:id="rId2"/>
              </a:rPr>
              <a:t>、北韓貿易</a:t>
            </a:r>
            <a:r>
              <a:rPr lang="zh-TW" altLang="zh-TW" dirty="0" smtClean="0">
                <a:hlinkClick r:id="rId2"/>
              </a:rPr>
              <a:t>頻繁</a:t>
            </a:r>
            <a:endParaRPr lang="en-US" altLang="zh-TW" dirty="0" smtClean="0">
              <a:hlinkClick r:id="rId2"/>
            </a:endParaRPr>
          </a:p>
          <a:p>
            <a:endParaRPr lang="zh-TW" altLang="en-US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p.166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</a:t>
            </a:r>
            <a:r>
              <a:rPr kumimoji="1" lang="zh-TW" altLang="en-US" dirty="0" smtClean="0"/>
              <a:t>利弊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681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p.166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貿易保護與自由貿易的那些事</a:t>
            </a:r>
          </a:p>
          <a:p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39552" y="219254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sz="2800" b="1" dirty="0">
                <a:solidFill>
                  <a:srgbClr val="F082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關稅壁壘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971600" y="3252986"/>
            <a:ext cx="2087507" cy="1767036"/>
            <a:chOff x="467544" y="2715766"/>
            <a:chExt cx="2433403" cy="205983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2715766"/>
              <a:ext cx="2433403" cy="2059831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152861" y="2715766"/>
              <a:ext cx="6463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美國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2408924" y="2192546"/>
            <a:ext cx="42691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1930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美國提高進口關稅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539552" y="2715766"/>
            <a:ext cx="1440160" cy="864096"/>
          </a:xfrm>
          <a:prstGeom prst="wedgeRoundRectCallout">
            <a:avLst>
              <a:gd name="adj1" fmla="val 43678"/>
              <a:gd name="adj2" fmla="val 7744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產品想進入我國，先付高額關稅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817829"/>
            <a:ext cx="792088" cy="55412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443958"/>
            <a:ext cx="792088" cy="52700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435846"/>
            <a:ext cx="682058" cy="675531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265240"/>
            <a:ext cx="599386" cy="754782"/>
          </a:xfrm>
          <a:prstGeom prst="rect">
            <a:avLst/>
          </a:prstGeom>
        </p:spPr>
      </p:pic>
      <p:sp>
        <p:nvSpPr>
          <p:cNvPr id="16" name="圓角矩形圖說文字 15"/>
          <p:cNvSpPr/>
          <p:nvPr/>
        </p:nvSpPr>
        <p:spPr>
          <a:xfrm>
            <a:off x="2987824" y="2859782"/>
            <a:ext cx="1080120" cy="432048"/>
          </a:xfrm>
          <a:prstGeom prst="wedgeRoundRectCallout">
            <a:avLst>
              <a:gd name="adj1" fmla="val 43678"/>
              <a:gd name="adj2" fmla="val 7744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NO~~</a:t>
            </a:r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59782"/>
            <a:ext cx="2622024" cy="2335188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799604"/>
            <a:ext cx="724082" cy="788370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355130"/>
            <a:ext cx="724082" cy="78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1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94659E-7 L -0.11406 0.0049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2" y="24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2439 L -0.11927 -0.02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2" y="15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94659E-7 L -0.11406 0.0049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2" y="24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0092 L -0.11928 0.0043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2" y="15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092 L 0.13369 -0.0071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-40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00093 L 0.12586 -0.00802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5" y="-463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p.166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貿易保護與自由貿易的那些事</a:t>
            </a:r>
          </a:p>
          <a:p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39552" y="219254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AutoNum type="circleNumWdWhitePlain"/>
            </a:pPr>
            <a:r>
              <a:rPr lang="zh-TW" altLang="en-US" sz="2800" b="1" dirty="0">
                <a:solidFill>
                  <a:srgbClr val="F082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關稅壁壘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971600" y="3252986"/>
            <a:ext cx="2087507" cy="1767036"/>
            <a:chOff x="467544" y="2715766"/>
            <a:chExt cx="2433403" cy="205983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2715766"/>
              <a:ext cx="2433403" cy="2059831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152861" y="2715766"/>
              <a:ext cx="6463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美國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2408924" y="2192546"/>
            <a:ext cx="5570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其他國家紛紛仿效，形成關稅壁壘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817829"/>
            <a:ext cx="792088" cy="55412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443958"/>
            <a:ext cx="792088" cy="52700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435846"/>
            <a:ext cx="682058" cy="675531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265240"/>
            <a:ext cx="599386" cy="754782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787774"/>
            <a:ext cx="3009329" cy="2237984"/>
          </a:xfrm>
          <a:prstGeom prst="rect">
            <a:avLst/>
          </a:prstGeom>
        </p:spPr>
      </p:pic>
      <p:sp>
        <p:nvSpPr>
          <p:cNvPr id="4" name="爆炸 1 3"/>
          <p:cNvSpPr/>
          <p:nvPr/>
        </p:nvSpPr>
        <p:spPr>
          <a:xfrm>
            <a:off x="2771800" y="2571750"/>
            <a:ext cx="1800200" cy="1575175"/>
          </a:xfrm>
          <a:prstGeom prst="irregularSeal1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來互相傷害啊！</a:t>
            </a:r>
          </a:p>
        </p:txBody>
      </p:sp>
      <p:sp>
        <p:nvSpPr>
          <p:cNvPr id="25" name="爆炸 1 24"/>
          <p:cNvSpPr/>
          <p:nvPr/>
        </p:nvSpPr>
        <p:spPr>
          <a:xfrm>
            <a:off x="5580112" y="2787774"/>
            <a:ext cx="1224136" cy="1071119"/>
          </a:xfrm>
          <a:prstGeom prst="irregularSeal1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來啊！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799604"/>
            <a:ext cx="724082" cy="788370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355130"/>
            <a:ext cx="724082" cy="78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94659E-7 L -0.11406 0.0049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2" y="24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2439 L -0.11927 -0.02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2" y="15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94659E-7 L -0.11406 0.0049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2" y="24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0092 L -0.11928 0.0043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2" y="15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2" presetClass="path" presetSubtype="0" accel="50000" decel="50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092 L 0.13369 -0.0071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-40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00093 L 0.12586 -0.00802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5" y="-463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2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p.167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貿易保護與自由貿易的那些事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39552" y="219254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anose="05000000000000000000" pitchFamily="2" charset="2"/>
              <a:buAutoNum type="circleNumWdWhitePlain" startAt="2"/>
            </a:pPr>
            <a:r>
              <a:rPr lang="en-US" altLang="zh-TW" sz="2800" b="1" dirty="0">
                <a:solidFill>
                  <a:srgbClr val="F082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GATT</a:t>
            </a:r>
            <a:r>
              <a:rPr lang="zh-TW" altLang="en-US" sz="2800" b="1" dirty="0">
                <a:solidFill>
                  <a:srgbClr val="F082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en-US" altLang="zh-TW" sz="2800" b="1" dirty="0">
                <a:solidFill>
                  <a:srgbClr val="F082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WTO</a:t>
            </a:r>
            <a:r>
              <a:rPr lang="zh-TW" altLang="en-US" sz="2800" b="1" dirty="0">
                <a:solidFill>
                  <a:srgbClr val="F082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的成立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577579" y="2571750"/>
            <a:ext cx="3202333" cy="2310496"/>
            <a:chOff x="577579" y="2571750"/>
            <a:chExt cx="3202333" cy="2310496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640" y="2571750"/>
              <a:ext cx="2250196" cy="1588021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77579" y="2787774"/>
              <a:ext cx="898077" cy="864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圓角矩形 9"/>
            <p:cNvSpPr/>
            <p:nvPr/>
          </p:nvSpPr>
          <p:spPr>
            <a:xfrm>
              <a:off x="611560" y="3651870"/>
              <a:ext cx="3168352" cy="1230376"/>
            </a:xfrm>
            <a:prstGeom prst="roundRect">
              <a:avLst/>
            </a:prstGeom>
            <a:solidFill>
              <a:srgbClr val="F0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1947</a:t>
              </a:r>
              <a:r>
                <a:rPr lang="zh-TW" altLang="en-US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  <a:r>
                <a:rPr lang="en-US" altLang="zh-TW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GATT</a:t>
              </a:r>
              <a:r>
                <a:rPr lang="zh-TW" altLang="en-US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成立</a:t>
              </a:r>
              <a:endPara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推動自由貿易並</a:t>
              </a:r>
              <a:endParaRPr lang="en-US" altLang="zh-TW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規範國際貿易秩序</a:t>
              </a:r>
              <a:endParaRPr lang="zh-TW" altLang="en-US" sz="2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499992" y="2493502"/>
            <a:ext cx="3960440" cy="2407111"/>
            <a:chOff x="4499992" y="2493502"/>
            <a:chExt cx="3960440" cy="2407111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499992" y="2781534"/>
              <a:ext cx="854106" cy="864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2493502"/>
              <a:ext cx="3384376" cy="1774113"/>
            </a:xfrm>
            <a:prstGeom prst="rect">
              <a:avLst/>
            </a:prstGeom>
          </p:spPr>
        </p:pic>
        <p:sp>
          <p:nvSpPr>
            <p:cNvPr id="14" name="圓角矩形 13"/>
            <p:cNvSpPr/>
            <p:nvPr/>
          </p:nvSpPr>
          <p:spPr>
            <a:xfrm>
              <a:off x="4572571" y="3621023"/>
              <a:ext cx="3815853" cy="1279590"/>
            </a:xfrm>
            <a:prstGeom prst="roundRect">
              <a:avLst/>
            </a:prstGeom>
            <a:solidFill>
              <a:srgbClr val="F0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1995</a:t>
              </a:r>
              <a:r>
                <a:rPr lang="zh-TW" altLang="en-US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  <a:r>
                <a:rPr lang="en-US" altLang="zh-TW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WTO</a:t>
              </a:r>
              <a:r>
                <a:rPr lang="zh-TW" altLang="en-US" sz="2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成立，</a:t>
              </a:r>
              <a:endPara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取代</a:t>
              </a:r>
              <a:r>
                <a:rPr lang="en-US" altLang="zh-TW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GATT</a:t>
              </a:r>
              <a:r>
                <a:rPr lang="zh-TW" altLang="en-US" sz="2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的功能</a:t>
              </a:r>
            </a:p>
          </p:txBody>
        </p:sp>
      </p:grpSp>
      <p:sp>
        <p:nvSpPr>
          <p:cNvPr id="11" name="向右箭號 10"/>
          <p:cNvSpPr/>
          <p:nvPr/>
        </p:nvSpPr>
        <p:spPr>
          <a:xfrm>
            <a:off x="3995365" y="3939902"/>
            <a:ext cx="504627" cy="57606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671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</a:t>
            </a:r>
            <a:r>
              <a:rPr lang="en-US" altLang="zh-TW" dirty="0"/>
              <a:t>7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貿易保護與自由貿易的那些事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39552" y="219254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anose="05000000000000000000" pitchFamily="2" charset="2"/>
              <a:buAutoNum type="circleNumWdWhitePlain" startAt="3"/>
            </a:pPr>
            <a:r>
              <a:rPr lang="zh-TW" altLang="en-US" sz="2800" b="1" dirty="0" smtClean="0">
                <a:solidFill>
                  <a:srgbClr val="F082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貿易保護主義再度興起</a:t>
            </a:r>
            <a:endParaRPr lang="zh-TW" altLang="en-US" sz="2800" b="1" dirty="0">
              <a:solidFill>
                <a:srgbClr val="F0822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758" y="2715766"/>
            <a:ext cx="4968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2008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年金融海嘯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 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貿易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保護主義又逐漸興起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527" y="987574"/>
            <a:ext cx="1765224" cy="206769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670" y="2499742"/>
            <a:ext cx="1682718" cy="2067694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464">
            <a:off x="6516216" y="1827339"/>
            <a:ext cx="722377" cy="38404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508104" y="4227934"/>
            <a:ext cx="1656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</a:t>
            </a:r>
            <a:r>
              <a:rPr lang="en-US" altLang="zh-TW" sz="28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VS</a:t>
            </a:r>
            <a:r>
              <a:rPr lang="zh-TW" altLang="en-US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中國</a:t>
            </a:r>
            <a:endParaRPr lang="zh-TW" altLang="en-US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爆炸 1 10"/>
          <p:cNvSpPr/>
          <p:nvPr/>
        </p:nvSpPr>
        <p:spPr>
          <a:xfrm>
            <a:off x="6488933" y="936885"/>
            <a:ext cx="1800200" cy="1575175"/>
          </a:xfrm>
          <a:prstGeom prst="irregularSeal1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懲罰性關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稅</a:t>
            </a:r>
            <a:endParaRPr lang="en-US" altLang="zh-TW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圓角矩形圖說文字 11"/>
          <p:cNvSpPr/>
          <p:nvPr/>
        </p:nvSpPr>
        <p:spPr>
          <a:xfrm>
            <a:off x="6876256" y="2571750"/>
            <a:ext cx="1080120" cy="432048"/>
          </a:xfrm>
          <a:prstGeom prst="wedgeRoundRectCallout">
            <a:avLst>
              <a:gd name="adj1" fmla="val 43678"/>
              <a:gd name="adj2" fmla="val 7744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不要～</a:t>
            </a:r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769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185 C 0.00209 -0.00247 0.00382 -0.00833 0.00643 -0.00833 C 0.01129 -0.00833 0.01997 0.00185 0.01997 0.00216 C 0.029 0.01634 0.03368 0.03608 0.04289 0.05026 C 0.04983 0.07215 0.05278 0.07986 0.06355 0.08819 C 0.0665 0.0996 0.06875 0.11162 0.0724 0.12088 C 0.07466 0.12612 0.07726 0.13105 0.07917 0.13753 C 0.08264 0.1477 0.08438 0.16096 0.0882 0.1699 C 0.0908 0.17576 0.09341 0.1807 0.09514 0.18625 C 0.09844 0.19735 0.10417 0.21924 0.10417 0.21986 C 0.10782 0.25162 0.11806 0.28122 0.11806 0.31699 " pathEditMode="relative" rAng="0" ptsTypes="ffffffffffA">
                                      <p:cBhvr>
                                        <p:cTn id="42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152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 animBg="1"/>
      <p:bldP spid="11" grpId="1" animBg="1"/>
      <p:bldP spid="12" grpId="0" animBg="1"/>
      <p:bldP spid="12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p.167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貿易保護與自由貿易的那些事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39552" y="219254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anose="05000000000000000000" pitchFamily="2" charset="2"/>
              <a:buAutoNum type="circleNumWdWhitePlain" startAt="3"/>
            </a:pPr>
            <a:r>
              <a:rPr lang="zh-TW" altLang="en-US" sz="2800" b="1" dirty="0" smtClean="0">
                <a:solidFill>
                  <a:srgbClr val="F082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貿易保護主義再度興起</a:t>
            </a:r>
            <a:endParaRPr lang="zh-TW" altLang="en-US" sz="2800" b="1" dirty="0">
              <a:solidFill>
                <a:srgbClr val="F0822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758" y="2715766"/>
            <a:ext cx="4968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2008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年金融海嘯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 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貿易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保護主義又逐漸興起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1527" y="1158510"/>
            <a:ext cx="1765224" cy="172582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22743" y="2499742"/>
            <a:ext cx="1506572" cy="2067694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464">
            <a:off x="6516216" y="1827339"/>
            <a:ext cx="722377" cy="38404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508104" y="4227934"/>
            <a:ext cx="1656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</a:t>
            </a:r>
            <a:r>
              <a:rPr lang="en-US" altLang="zh-TW" sz="28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VS</a:t>
            </a:r>
            <a:r>
              <a:rPr lang="zh-TW" altLang="en-US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中國</a:t>
            </a:r>
            <a:endParaRPr lang="zh-TW" altLang="en-US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爆炸 1 10"/>
          <p:cNvSpPr/>
          <p:nvPr/>
        </p:nvSpPr>
        <p:spPr>
          <a:xfrm>
            <a:off x="6372200" y="987574"/>
            <a:ext cx="1800200" cy="1575175"/>
          </a:xfrm>
          <a:prstGeom prst="irregularSeal1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報復性關稅</a:t>
            </a:r>
            <a:endParaRPr lang="en-US" altLang="zh-TW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710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185 C 0.00209 -0.00247 0.00382 -0.00833 0.00643 -0.00833 C 0.01129 -0.00833 0.01997 0.00185 0.01997 0.00216 C 0.029 0.01634 0.03368 0.03608 0.04289 0.05026 C 0.04983 0.07215 0.05278 0.07986 0.06355 0.08819 C 0.0665 0.0996 0.06875 0.11162 0.0724 0.12088 C 0.07466 0.12612 0.07726 0.13105 0.07917 0.13753 C 0.08264 0.1477 0.08438 0.16096 0.0882 0.1699 C 0.0908 0.17576 0.09341 0.1807 0.09514 0.18625 C 0.09844 0.19735 0.10417 0.21924 0.10417 0.21986 C 0.10782 0.25162 0.11806 0.28122 0.11806 0.31699 " pathEditMode="relative" rAng="0" ptsTypes="ffffffffffA">
                                      <p:cBhvr>
                                        <p:cTn id="30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152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1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4"/>
            <a:ext cx="4967783" cy="1295375"/>
          </a:xfrm>
        </p:spPr>
        <p:txBody>
          <a:bodyPr/>
          <a:lstStyle/>
          <a:p>
            <a:pPr algn="just"/>
            <a:r>
              <a:rPr lang="en-US" altLang="zh-TW" dirty="0">
                <a:hlinkClick r:id="rId3"/>
              </a:rPr>
              <a:t>【</a:t>
            </a:r>
            <a:r>
              <a:rPr lang="zh-TW" altLang="en-US" dirty="0">
                <a:hlinkClick r:id="rId3"/>
              </a:rPr>
              <a:t>趨勢進化論</a:t>
            </a:r>
            <a:r>
              <a:rPr lang="en-US" altLang="zh-TW" dirty="0">
                <a:hlinkClick r:id="rId3"/>
              </a:rPr>
              <a:t>】</a:t>
            </a:r>
            <a:r>
              <a:rPr lang="zh-TW" altLang="en-US" dirty="0">
                <a:hlinkClick r:id="rId3"/>
              </a:rPr>
              <a:t>川普將採</a:t>
            </a:r>
            <a:r>
              <a:rPr lang="zh-TW" altLang="en-US" dirty="0" smtClean="0">
                <a:hlinkClick r:id="rId3"/>
              </a:rPr>
              <a:t>保護</a:t>
            </a:r>
            <a:endParaRPr lang="en-US" altLang="zh-TW" dirty="0" smtClean="0">
              <a:hlinkClick r:id="rId3"/>
            </a:endParaRPr>
          </a:p>
          <a:p>
            <a:pPr algn="just"/>
            <a:r>
              <a:rPr lang="zh-TW" altLang="en-US" dirty="0" smtClean="0">
                <a:hlinkClick r:id="rId3"/>
              </a:rPr>
              <a:t>主義 </a:t>
            </a:r>
            <a:r>
              <a:rPr lang="zh-TW" altLang="en-US" dirty="0">
                <a:hlinkClick r:id="rId3"/>
              </a:rPr>
              <a:t>將成國際貿易</a:t>
            </a:r>
            <a:r>
              <a:rPr lang="zh-TW" altLang="en-US" dirty="0" smtClean="0">
                <a:hlinkClick r:id="rId3"/>
              </a:rPr>
              <a:t>轉捩點</a:t>
            </a:r>
            <a:r>
              <a:rPr lang="zh-TW" altLang="en-US" dirty="0">
                <a:hlinkClick r:id="rId3"/>
              </a:rPr>
              <a:t>？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</a:t>
            </a:r>
            <a:r>
              <a:rPr lang="en-US" altLang="zh-TW" dirty="0"/>
              <a:t>7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</a:t>
            </a:r>
            <a:r>
              <a:rPr kumimoji="1" lang="zh-TW" altLang="en-US" dirty="0" smtClean="0"/>
              <a:t>利弊</a:t>
            </a:r>
            <a:endParaRPr kumimoji="1" lang="zh-TW" altLang="en-US" dirty="0"/>
          </a:p>
        </p:txBody>
      </p:sp>
      <p:pic>
        <p:nvPicPr>
          <p:cNvPr id="6" name="圖片 5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7611" t="5765" r="3600" b="4853"/>
          <a:stretch/>
        </p:blipFill>
        <p:spPr>
          <a:xfrm>
            <a:off x="323528" y="2571751"/>
            <a:ext cx="2520280" cy="15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0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399831" cy="647700"/>
          </a:xfrm>
        </p:spPr>
        <p:txBody>
          <a:bodyPr/>
          <a:lstStyle/>
          <a:p>
            <a:r>
              <a:rPr lang="zh-TW" altLang="zh-TW" dirty="0">
                <a:hlinkClick r:id="rId2"/>
              </a:rPr>
              <a:t>水產關稅高達</a:t>
            </a:r>
            <a:r>
              <a:rPr lang="en-US" altLang="zh-TW" dirty="0">
                <a:hlinkClick r:id="rId2"/>
              </a:rPr>
              <a:t>50%</a:t>
            </a:r>
            <a:r>
              <a:rPr lang="zh-TW" altLang="zh-TW" dirty="0">
                <a:hlinkClick r:id="rId2"/>
              </a:rPr>
              <a:t>　</a:t>
            </a:r>
            <a:endParaRPr lang="en-US" altLang="zh-TW" dirty="0" smtClean="0">
              <a:hlinkClick r:id="rId2"/>
            </a:endParaRPr>
          </a:p>
          <a:p>
            <a:r>
              <a:rPr lang="zh-TW" altLang="zh-TW" dirty="0" smtClean="0">
                <a:hlinkClick r:id="rId2"/>
              </a:rPr>
              <a:t>進口</a:t>
            </a:r>
            <a:r>
              <a:rPr lang="zh-TW" altLang="zh-TW" dirty="0">
                <a:hlinkClick r:id="rId2"/>
              </a:rPr>
              <a:t>水產大盤喊漲</a:t>
            </a:r>
            <a:r>
              <a:rPr lang="en-US" altLang="zh-TW" dirty="0">
                <a:hlinkClick r:id="rId2"/>
              </a:rPr>
              <a:t>4</a:t>
            </a:r>
            <a:r>
              <a:rPr lang="zh-TW" altLang="zh-TW" dirty="0">
                <a:hlinkClick r:id="rId2"/>
              </a:rPr>
              <a:t>成</a:t>
            </a:r>
            <a:endParaRPr lang="zh-TW" altLang="en-US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</a:t>
            </a:r>
            <a:r>
              <a:rPr lang="en-US" altLang="zh-TW" dirty="0"/>
              <a:t>7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kumimoji="1" lang="zh-TW" altLang="en-US" dirty="0"/>
              <a:t>國際貿易下的</a:t>
            </a:r>
            <a:r>
              <a:rPr kumimoji="1" lang="zh-TW" altLang="en-US" dirty="0" smtClean="0"/>
              <a:t>利弊</a:t>
            </a:r>
            <a:endParaRPr kumimoji="1" lang="zh-TW" altLang="en-US" dirty="0"/>
          </a:p>
        </p:txBody>
      </p:sp>
      <p:pic>
        <p:nvPicPr>
          <p:cNvPr id="3" name="圖片版面配置區 2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4507" r="450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en-US" altLang="zh-TW" dirty="0" err="1" smtClean="0"/>
              <a:t>p.167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貿易保護與自由貿易的那些事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11388"/>
            <a:ext cx="3277024" cy="2736626"/>
          </a:xfrm>
          <a:prstGeom prst="rect">
            <a:avLst/>
          </a:prstGeom>
        </p:spPr>
      </p:pic>
      <p:sp>
        <p:nvSpPr>
          <p:cNvPr id="6" name="圓角矩形圖說文字 5"/>
          <p:cNvSpPr/>
          <p:nvPr/>
        </p:nvSpPr>
        <p:spPr>
          <a:xfrm>
            <a:off x="3851920" y="2571750"/>
            <a:ext cx="3960440" cy="1440160"/>
          </a:xfrm>
          <a:prstGeom prst="wedgeRoundRectCallout">
            <a:avLst>
              <a:gd name="adj1" fmla="val -67820"/>
              <a:gd name="adj2" fmla="val -16809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整體而言</a:t>
            </a:r>
            <a:r>
              <a:rPr lang="zh-TW" altLang="en-US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，貿易戰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損人傷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己</a:t>
            </a:r>
            <a:r>
              <a:rPr lang="zh-TW" altLang="en-US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，沒有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贏家。</a:t>
            </a:r>
          </a:p>
        </p:txBody>
      </p:sp>
    </p:spTree>
    <p:extLst>
      <p:ext uri="{BB962C8B-B14F-4D97-AF65-F5344CB8AC3E}">
        <p14:creationId xmlns:p14="http://schemas.microsoft.com/office/powerpoint/2010/main" val="36348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p.167</a:t>
            </a:r>
            <a:endParaRPr lang="zh-TW" altLang="en-US" dirty="0"/>
          </a:p>
        </p:txBody>
      </p:sp>
      <p:sp>
        <p:nvSpPr>
          <p:cNvPr id="5" name="內容版面配置區 3"/>
          <p:cNvSpPr txBox="1">
            <a:spLocks noGrp="1"/>
          </p:cNvSpPr>
          <p:nvPr>
            <p:ph sz="quarter" idx="12"/>
          </p:nvPr>
        </p:nvSpPr>
        <p:spPr>
          <a:xfrm>
            <a:off x="539626" y="2139702"/>
            <a:ext cx="7848798" cy="18158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臺灣是印度進口隨身碟的第二大來源國，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2013 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年起，印度對臺灣的進口隨身碟課反傾銷稅，但臺灣並無傾銷之事實。請問臺灣可尋求什麼解決管道？</a:t>
            </a:r>
          </a:p>
        </p:txBody>
      </p:sp>
    </p:spTree>
    <p:extLst>
      <p:ext uri="{BB962C8B-B14F-4D97-AF65-F5344CB8AC3E}">
        <p14:creationId xmlns:p14="http://schemas.microsoft.com/office/powerpoint/2010/main" val="165643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p.168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 lnSpcReduction="10000"/>
          </a:bodyPr>
          <a:lstStyle/>
          <a:p>
            <a:pPr algn="just" hangingPunct="0"/>
            <a:r>
              <a:rPr lang="zh-TW" altLang="en-US" dirty="0"/>
              <a:t>我國貿易局告知印度商工部，說明印方違反</a:t>
            </a:r>
            <a:r>
              <a:rPr lang="en-US" altLang="zh-TW" dirty="0" smtClean="0"/>
              <a:t>WTO</a:t>
            </a:r>
            <a:r>
              <a:rPr lang="zh-TW" altLang="en-US" dirty="0" smtClean="0"/>
              <a:t>協定</a:t>
            </a:r>
            <a:r>
              <a:rPr lang="zh-TW" altLang="en-US" dirty="0"/>
              <a:t>，</a:t>
            </a:r>
            <a:r>
              <a:rPr lang="en-US" altLang="zh-TW" dirty="0" smtClean="0"/>
              <a:t>2015</a:t>
            </a:r>
            <a:r>
              <a:rPr lang="zh-TW" altLang="en-US" dirty="0" smtClean="0"/>
              <a:t>年</a:t>
            </a:r>
            <a:r>
              <a:rPr lang="en-US" altLang="zh-TW" dirty="0" smtClean="0"/>
              <a:t>3</a:t>
            </a:r>
            <a:r>
              <a:rPr lang="zh-TW" altLang="en-US" dirty="0" smtClean="0"/>
              <a:t>月</a:t>
            </a:r>
            <a:r>
              <a:rPr lang="zh-TW" altLang="en-US" dirty="0"/>
              <a:t>印度德里高等法院判定，印方目前無法對</a:t>
            </a:r>
            <a:r>
              <a:rPr lang="zh-TW" altLang="en-US" dirty="0" smtClean="0"/>
              <a:t>我國廠商</a:t>
            </a:r>
            <a:r>
              <a:rPr lang="zh-TW" altLang="en-US" dirty="0"/>
              <a:t>課徵反傾銷稅。由本案可知，我國廠商在發現各國傾銷調查有違反其國內相關法規時，除透過</a:t>
            </a:r>
            <a:r>
              <a:rPr lang="en-US" altLang="zh-TW" dirty="0" smtClean="0"/>
              <a:t>WTO</a:t>
            </a:r>
            <a:r>
              <a:rPr lang="zh-TW" altLang="en-US" dirty="0" smtClean="0"/>
              <a:t>爭端</a:t>
            </a:r>
            <a:r>
              <a:rPr lang="zh-TW" altLang="en-US" dirty="0"/>
              <a:t>解決</a:t>
            </a:r>
            <a:r>
              <a:rPr lang="zh-TW" altLang="en-US" dirty="0" smtClean="0"/>
              <a:t>機制</a:t>
            </a:r>
            <a:r>
              <a:rPr lang="zh-TW" altLang="en-US" dirty="0"/>
              <a:t>外，亦可考慮訴諸該國國內司法途徑。</a:t>
            </a:r>
          </a:p>
        </p:txBody>
      </p:sp>
      <p:sp>
        <p:nvSpPr>
          <p:cNvPr id="5" name="橢圓 4"/>
          <p:cNvSpPr/>
          <p:nvPr/>
        </p:nvSpPr>
        <p:spPr>
          <a:xfrm>
            <a:off x="2483768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535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D8CD406E-DA0B-6A4D-86BA-A7E2B79A85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1F68050-F09E-9B41-BE0B-3139D815523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第參節  世界貿易組織</a:t>
            </a:r>
            <a:endParaRPr lang="zh-TW" altLang="en-US" dirty="0"/>
          </a:p>
          <a:p>
            <a:endParaRPr kumimoji="1" lang="en-US" altLang="zh-TW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0727D1-3EF8-3F46-8FAA-8DF2DC3C46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一、世界貿易組織的介紹</a:t>
            </a:r>
            <a:endParaRPr lang="en-US" altLang="zh-TW" dirty="0"/>
          </a:p>
          <a:p>
            <a:r>
              <a:rPr lang="zh-TW" altLang="en-US" dirty="0"/>
              <a:t>二、世界貿易組織的原則</a:t>
            </a:r>
          </a:p>
          <a:p>
            <a:r>
              <a:rPr lang="zh-TW" altLang="en-US" dirty="0"/>
              <a:t>三、世界貿易組織的施行情況</a:t>
            </a:r>
          </a:p>
        </p:txBody>
      </p:sp>
    </p:spTree>
    <p:extLst>
      <p:ext uri="{BB962C8B-B14F-4D97-AF65-F5344CB8AC3E}">
        <p14:creationId xmlns:p14="http://schemas.microsoft.com/office/powerpoint/2010/main" val="28833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p.168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dirty="0"/>
              <a:t>WTO</a:t>
            </a:r>
            <a:r>
              <a:rPr lang="zh-TW" altLang="en-US" dirty="0"/>
              <a:t>主要原則</a:t>
            </a:r>
          </a:p>
        </p:txBody>
      </p:sp>
      <p:sp>
        <p:nvSpPr>
          <p:cNvPr id="21" name="內容版面配置區 3">
            <a:extLst>
              <a:ext uri="{FF2B5EF4-FFF2-40B4-BE49-F238E27FC236}">
                <a16:creationId xmlns:a16="http://schemas.microsoft.com/office/drawing/2014/main" id="{9B0727D1-3EF8-3F46-8FAA-8DF2DC3C46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787774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zh-TW" altLang="en-US" dirty="0" smtClean="0"/>
              <a:t>最惠國待遇原則</a:t>
            </a:r>
            <a:endParaRPr lang="en-US" altLang="zh-TW" dirty="0" smtClean="0"/>
          </a:p>
          <a:p>
            <a:pPr algn="just"/>
            <a:r>
              <a:rPr lang="zh-TW" altLang="en-US" spc="0" dirty="0"/>
              <a:t>當本國給予任一會員國最優惠的貿易待遇後，此</a:t>
            </a:r>
            <a:r>
              <a:rPr lang="zh-TW" altLang="en-US" spc="0" dirty="0" smtClean="0"/>
              <a:t>待遇必須</a:t>
            </a:r>
            <a:r>
              <a:rPr lang="zh-TW" altLang="en-US" spc="0" dirty="0"/>
              <a:t>普遍適用於其他會員國，以貫徹「不歧視原則」</a:t>
            </a:r>
            <a:r>
              <a:rPr lang="zh-TW" altLang="en-US" spc="0" dirty="0" smtClean="0"/>
              <a:t>。例如</a:t>
            </a:r>
            <a:r>
              <a:rPr lang="zh-TW" altLang="en-US" spc="0" dirty="0"/>
              <a:t>：若臺灣給予歐洲車進口至臺灣較優惠的關稅</a:t>
            </a:r>
            <a:r>
              <a:rPr lang="zh-TW" altLang="en-US" spc="0" dirty="0" smtClean="0"/>
              <a:t>，也</a:t>
            </a:r>
            <a:r>
              <a:rPr lang="zh-TW" altLang="en-US" spc="0" dirty="0"/>
              <a:t>應對美國車比照辦理。</a:t>
            </a:r>
          </a:p>
        </p:txBody>
      </p:sp>
    </p:spTree>
    <p:extLst>
      <p:ext uri="{BB962C8B-B14F-4D97-AF65-F5344CB8AC3E}">
        <p14:creationId xmlns:p14="http://schemas.microsoft.com/office/powerpoint/2010/main" val="179890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p.168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dirty="0"/>
              <a:t>WTO</a:t>
            </a:r>
            <a:r>
              <a:rPr lang="zh-TW" altLang="en-US" dirty="0"/>
              <a:t>主要原則</a:t>
            </a:r>
          </a:p>
        </p:txBody>
      </p:sp>
      <p:sp>
        <p:nvSpPr>
          <p:cNvPr id="21" name="內容版面配置區 3">
            <a:extLst>
              <a:ext uri="{FF2B5EF4-FFF2-40B4-BE49-F238E27FC236}">
                <a16:creationId xmlns:a16="http://schemas.microsoft.com/office/drawing/2014/main" id="{9B0727D1-3EF8-3F46-8FAA-8DF2DC3C46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787774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2"/>
            </a:pPr>
            <a:r>
              <a:rPr lang="zh-TW" altLang="en-US" dirty="0" smtClean="0"/>
              <a:t>國民</a:t>
            </a:r>
            <a:r>
              <a:rPr lang="zh-TW" altLang="en-US" dirty="0"/>
              <a:t>待遇</a:t>
            </a:r>
            <a:r>
              <a:rPr lang="zh-TW" altLang="en-US" dirty="0" smtClean="0"/>
              <a:t>原則</a:t>
            </a:r>
            <a:endParaRPr lang="en-US" altLang="zh-TW" dirty="0" smtClean="0"/>
          </a:p>
          <a:p>
            <a:pPr algn="just"/>
            <a:r>
              <a:rPr lang="zh-TW" altLang="en-US" dirty="0"/>
              <a:t>其他會員國產品一旦進入本國市場後，即可享有與</a:t>
            </a:r>
            <a:r>
              <a:rPr lang="zh-TW" altLang="en-US" dirty="0" smtClean="0"/>
              <a:t>本國</a:t>
            </a:r>
            <a:r>
              <a:rPr lang="zh-TW" altLang="en-US" dirty="0"/>
              <a:t>產品完全相同的待遇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1381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p.168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dirty="0"/>
              <a:t>WTO</a:t>
            </a:r>
            <a:r>
              <a:rPr lang="zh-TW" altLang="en-US" dirty="0"/>
              <a:t>主要原則</a:t>
            </a:r>
          </a:p>
        </p:txBody>
      </p:sp>
      <p:sp>
        <p:nvSpPr>
          <p:cNvPr id="21" name="內容版面配置區 3">
            <a:extLst>
              <a:ext uri="{FF2B5EF4-FFF2-40B4-BE49-F238E27FC236}">
                <a16:creationId xmlns:a16="http://schemas.microsoft.com/office/drawing/2014/main" id="{9B0727D1-3EF8-3F46-8FAA-8DF2DC3C46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787774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3"/>
            </a:pPr>
            <a:r>
              <a:rPr lang="zh-TW" altLang="en-US" dirty="0"/>
              <a:t>關稅減讓</a:t>
            </a:r>
            <a:r>
              <a:rPr lang="zh-TW" altLang="en-US" dirty="0" smtClean="0"/>
              <a:t>原則</a:t>
            </a:r>
            <a:endParaRPr lang="en-US" altLang="zh-TW" dirty="0" smtClean="0"/>
          </a:p>
          <a:p>
            <a:pPr algn="just"/>
            <a:r>
              <a:rPr lang="zh-TW" altLang="en-US" dirty="0"/>
              <a:t>為避免進口配額或非關稅障礙等政策的實施會阻礙</a:t>
            </a:r>
            <a:r>
              <a:rPr lang="zh-TW" altLang="en-US" dirty="0" smtClean="0"/>
              <a:t>國際貿易</a:t>
            </a:r>
            <a:r>
              <a:rPr lang="zh-TW" altLang="en-US" dirty="0"/>
              <a:t>的推行，各國在對會員國行使貿易限制時，</a:t>
            </a:r>
            <a:r>
              <a:rPr lang="zh-TW" altLang="en-US" dirty="0" smtClean="0"/>
              <a:t>應以</a:t>
            </a:r>
            <a:r>
              <a:rPr lang="zh-TW" altLang="en-US" dirty="0"/>
              <a:t>關稅措施為主，並朝向減讓的方向努力。</a:t>
            </a:r>
          </a:p>
        </p:txBody>
      </p:sp>
    </p:spTree>
    <p:extLst>
      <p:ext uri="{BB962C8B-B14F-4D97-AF65-F5344CB8AC3E}">
        <p14:creationId xmlns:p14="http://schemas.microsoft.com/office/powerpoint/2010/main" val="93078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0" b="11980"/>
          <a:stretch>
            <a:fillRect/>
          </a:stretch>
        </p:blipFill>
        <p:spPr/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TW" dirty="0"/>
              <a:t>WTO </a:t>
            </a:r>
            <a:r>
              <a:rPr lang="zh-TW" altLang="en-US" dirty="0" smtClean="0"/>
              <a:t>有助於</a:t>
            </a:r>
            <a:endParaRPr lang="en-US" altLang="zh-TW" dirty="0" smtClean="0"/>
          </a:p>
          <a:p>
            <a:r>
              <a:rPr lang="zh-TW" altLang="en-US" dirty="0" smtClean="0"/>
              <a:t>解決</a:t>
            </a:r>
            <a:r>
              <a:rPr lang="zh-TW" altLang="en-US" dirty="0"/>
              <a:t>國貿紛爭</a:t>
            </a:r>
          </a:p>
        </p:txBody>
      </p:sp>
    </p:spTree>
    <p:extLst>
      <p:ext uri="{BB962C8B-B14F-4D97-AF65-F5344CB8AC3E}">
        <p14:creationId xmlns:p14="http://schemas.microsoft.com/office/powerpoint/2010/main" val="49287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p.169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三、世界貿易組織的施行情況</a:t>
            </a:r>
          </a:p>
        </p:txBody>
      </p:sp>
      <p:sp>
        <p:nvSpPr>
          <p:cNvPr id="21" name="內容版面配置區 3">
            <a:extLst>
              <a:ext uri="{FF2B5EF4-FFF2-40B4-BE49-F238E27FC236}">
                <a16:creationId xmlns:a16="http://schemas.microsoft.com/office/drawing/2014/main" id="{9B0727D1-3EF8-3F46-8FAA-8DF2DC3C46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787774"/>
          </a:xfrm>
        </p:spPr>
        <p:txBody>
          <a:bodyPr>
            <a:normAutofit/>
          </a:bodyPr>
          <a:lstStyle/>
          <a:p>
            <a:pPr algn="just"/>
            <a:r>
              <a:rPr lang="en-US" altLang="zh-TW" dirty="0" smtClean="0"/>
              <a:t>WTO</a:t>
            </a:r>
            <a:r>
              <a:rPr lang="zh-TW" altLang="en-US" dirty="0" smtClean="0"/>
              <a:t>最</a:t>
            </a:r>
            <a:r>
              <a:rPr lang="zh-TW" altLang="en-US" dirty="0"/>
              <a:t>重要的貢獻是解決國際貿易的紛爭，</a:t>
            </a:r>
            <a:r>
              <a:rPr lang="zh-TW" altLang="en-US" dirty="0" smtClean="0"/>
              <a:t>但會員國</a:t>
            </a:r>
            <a:r>
              <a:rPr lang="zh-TW" altLang="en-US" dirty="0"/>
              <a:t>數量太多，許多貿易議題難有共識，</a:t>
            </a:r>
            <a:r>
              <a:rPr lang="zh-TW" altLang="en-US" dirty="0" smtClean="0"/>
              <a:t>於是透過</a:t>
            </a:r>
            <a:r>
              <a:rPr lang="zh-TW" altLang="en-US" dirty="0"/>
              <a:t>區域經濟整合，成立</a:t>
            </a:r>
            <a:r>
              <a:rPr lang="zh-TW" altLang="en-US" dirty="0" smtClean="0"/>
              <a:t>自由</a:t>
            </a:r>
            <a:r>
              <a:rPr lang="zh-TW" altLang="en-US" dirty="0"/>
              <a:t>貿易協定</a:t>
            </a:r>
            <a:r>
              <a:rPr lang="zh-TW" altLang="en-US" dirty="0" smtClean="0"/>
              <a:t>（</a:t>
            </a:r>
            <a:r>
              <a:rPr lang="en-US" altLang="zh-TW" dirty="0" smtClean="0"/>
              <a:t>FTA</a:t>
            </a:r>
            <a:r>
              <a:rPr lang="zh-TW" altLang="en-US" dirty="0"/>
              <a:t>），以彌補世界</a:t>
            </a:r>
            <a:r>
              <a:rPr lang="zh-TW" altLang="en-US" dirty="0" smtClean="0"/>
              <a:t>貿易</a:t>
            </a:r>
            <a:r>
              <a:rPr lang="zh-TW" altLang="en-US" dirty="0"/>
              <a:t>組織的不足，希望排除進行自由貿易的障礙，使彼此的</a:t>
            </a:r>
            <a:r>
              <a:rPr lang="zh-TW" altLang="en-US" dirty="0" smtClean="0"/>
              <a:t>經濟</a:t>
            </a:r>
            <a:r>
              <a:rPr lang="zh-TW" altLang="en-US" dirty="0"/>
              <a:t>高度整合，建立一個共存共榮的國際市場。</a:t>
            </a:r>
          </a:p>
        </p:txBody>
      </p:sp>
    </p:spTree>
    <p:extLst>
      <p:ext uri="{BB962C8B-B14F-4D97-AF65-F5344CB8AC3E}">
        <p14:creationId xmlns:p14="http://schemas.microsoft.com/office/powerpoint/2010/main" val="4694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p.169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世界貿易組織 </a:t>
            </a:r>
            <a:r>
              <a:rPr lang="en-US" altLang="zh-TW" dirty="0">
                <a:solidFill>
                  <a:srgbClr val="256EFF"/>
                </a:solidFill>
              </a:rPr>
              <a:t>WTO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最惠國待遇</a:t>
            </a:r>
            <a:r>
              <a:rPr lang="en-US" altLang="zh-TW" dirty="0"/>
              <a:t>+</a:t>
            </a:r>
            <a:r>
              <a:rPr lang="zh-TW" altLang="en-US" dirty="0"/>
              <a:t>國民待遇</a:t>
            </a:r>
            <a:r>
              <a:rPr lang="en-US" altLang="zh-TW" dirty="0"/>
              <a:t>+</a:t>
            </a:r>
            <a:r>
              <a:rPr lang="zh-TW" altLang="en-US" dirty="0"/>
              <a:t>關稅減讓。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會員國多，難達成協議。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達成共識費時。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301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p.169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自由貿易協定 </a:t>
            </a:r>
            <a:r>
              <a:rPr lang="en-US" altLang="zh-TW" dirty="0">
                <a:solidFill>
                  <a:srgbClr val="256EFF"/>
                </a:solidFill>
              </a:rPr>
              <a:t>FTA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和鄰近國家談判即可。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易達成協議。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加強區域經濟整合。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388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TW" dirty="0"/>
              <a:t>WTO </a:t>
            </a:r>
            <a:r>
              <a:rPr lang="zh-TW" altLang="en-US" dirty="0"/>
              <a:t>與</a:t>
            </a:r>
            <a:r>
              <a:rPr lang="en-US" altLang="zh-TW" dirty="0"/>
              <a:t>FTA </a:t>
            </a:r>
            <a:endParaRPr lang="en-US" altLang="zh-TW" dirty="0" smtClean="0"/>
          </a:p>
          <a:p>
            <a:r>
              <a:rPr lang="zh-TW" altLang="en-US" dirty="0" smtClean="0"/>
              <a:t>的</a:t>
            </a:r>
            <a:r>
              <a:rPr lang="zh-TW" altLang="en-US" dirty="0"/>
              <a:t>比較</a:t>
            </a:r>
          </a:p>
        </p:txBody>
      </p:sp>
      <p:pic>
        <p:nvPicPr>
          <p:cNvPr id="4" name="圖片版面配置區 3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" b="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890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F0CB2D1-E370-9248-96FA-4AB27E9D53C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 hangingPunct="0"/>
            <a:r>
              <a:rPr lang="zh-TW" altLang="en-US" dirty="0"/>
              <a:t>你生活周遭有許多物品，例如：咖啡、巧克力、毛巾、玩具</a:t>
            </a:r>
            <a:r>
              <a:rPr lang="zh-TW" altLang="en-US" dirty="0" smtClean="0"/>
              <a:t>、鉛筆</a:t>
            </a:r>
            <a:r>
              <a:rPr lang="zh-TW" altLang="en-US" dirty="0"/>
              <a:t>、</a:t>
            </a:r>
            <a:r>
              <a:rPr lang="en-US" altLang="zh-TW" dirty="0"/>
              <a:t>PS4</a:t>
            </a:r>
            <a:r>
              <a:rPr lang="zh-TW" altLang="en-US" dirty="0"/>
              <a:t>、冷氣與電扇等，它們是哪國生產的呢？</a:t>
            </a:r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513B0B-344F-6C48-B27E-5AB00DD55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4320480" cy="647774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3EDC97"/>
                </a:solidFill>
              </a:rPr>
              <a:t>全球化了沒？</a:t>
            </a:r>
            <a:endParaRPr kumimoji="1" lang="zh-TW" altLang="en-US" dirty="0">
              <a:solidFill>
                <a:srgbClr val="3EDC97"/>
              </a:solidFill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866C2BA-1BD2-0645-8E4E-6BAE3ECA56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p.169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</p:spTree>
    <p:extLst>
      <p:ext uri="{BB962C8B-B14F-4D97-AF65-F5344CB8AC3E}">
        <p14:creationId xmlns:p14="http://schemas.microsoft.com/office/powerpoint/2010/main" val="148568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F0CB2D1-E370-9248-96FA-4AB27E9D53C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/>
          <a:lstStyle/>
          <a:p>
            <a:r>
              <a:rPr lang="zh-TW" altLang="en-US" b="1" dirty="0">
                <a:solidFill>
                  <a:srgbClr val="FF495C"/>
                </a:solidFill>
              </a:rPr>
              <a:t>參考答案：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513B0B-344F-6C48-B27E-5AB00DD55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4320480" cy="647774"/>
          </a:xfrm>
        </p:spPr>
        <p:txBody>
          <a:bodyPr/>
          <a:lstStyle/>
          <a:p>
            <a:r>
              <a:rPr lang="zh-TW" altLang="en-US" b="1" dirty="0">
                <a:solidFill>
                  <a:srgbClr val="3EDC97"/>
                </a:solidFill>
              </a:rPr>
              <a:t>全球化了沒？</a:t>
            </a:r>
            <a:endParaRPr kumimoji="1" lang="zh-TW" altLang="en-US" dirty="0">
              <a:solidFill>
                <a:srgbClr val="3EDC97"/>
              </a:solidFill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866C2BA-1BD2-0645-8E4E-6BAE3ECA56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p.169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</a:t>
            </a:r>
            <a:r>
              <a:rPr kumimoji="1" lang="zh-TW" altLang="en-US" dirty="0"/>
              <a:t>世界貿易組織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169647"/>
              </p:ext>
            </p:extLst>
          </p:nvPr>
        </p:nvGraphicFramePr>
        <p:xfrm>
          <a:off x="637334" y="2371492"/>
          <a:ext cx="7679084" cy="23452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19771">
                  <a:extLst>
                    <a:ext uri="{9D8B030D-6E8A-4147-A177-3AD203B41FA5}">
                      <a16:colId xmlns:a16="http://schemas.microsoft.com/office/drawing/2014/main" val="398314978"/>
                    </a:ext>
                  </a:extLst>
                </a:gridCol>
                <a:gridCol w="1919771">
                  <a:extLst>
                    <a:ext uri="{9D8B030D-6E8A-4147-A177-3AD203B41FA5}">
                      <a16:colId xmlns:a16="http://schemas.microsoft.com/office/drawing/2014/main" val="538169922"/>
                    </a:ext>
                  </a:extLst>
                </a:gridCol>
                <a:gridCol w="1919771">
                  <a:extLst>
                    <a:ext uri="{9D8B030D-6E8A-4147-A177-3AD203B41FA5}">
                      <a16:colId xmlns:a16="http://schemas.microsoft.com/office/drawing/2014/main" val="2965647440"/>
                    </a:ext>
                  </a:extLst>
                </a:gridCol>
                <a:gridCol w="1919771">
                  <a:extLst>
                    <a:ext uri="{9D8B030D-6E8A-4147-A177-3AD203B41FA5}">
                      <a16:colId xmlns:a16="http://schemas.microsoft.com/office/drawing/2014/main" val="3367985304"/>
                    </a:ext>
                  </a:extLst>
                </a:gridCol>
              </a:tblGrid>
              <a:tr h="51649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品項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製造國家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品項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製造國家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5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保溫瓶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越南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襪子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馬來西亞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8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筆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日本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手機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中國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064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手錶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瑞士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咖啡豆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哥倫比亞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15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制服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臺灣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牛奶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紐西蘭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983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69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704981" cy="244827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我國與泰國進行國際貿易，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出口具有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比較利益的電腦產品，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表示我國生產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電腦的何者較低</a:t>
            </a:r>
            <a:r>
              <a:rPr lang="zh-TW" altLang="zh-TW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機會成本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天然成本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關稅        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貨物稅</a:t>
            </a:r>
            <a:endParaRPr lang="zh-TW" altLang="en-US" sz="28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 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5389F3-5ED5-8F41-A3F5-D5205C5A163B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B2802F04-9C44-6A40-A908-310E854EE0B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9BADD73-F8E6-2A4C-9E04-3D85389F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5206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>
            <a:extLst>
              <a:ext uri="{FF2B5EF4-FFF2-40B4-BE49-F238E27FC236}">
                <a16:creationId xmlns:a16="http://schemas.microsoft.com/office/drawing/2014/main" id="{C79B49BF-1109-874A-99CB-E1B16F6EAD7D}"/>
              </a:ext>
            </a:extLst>
          </p:cNvPr>
          <p:cNvSpPr/>
          <p:nvPr/>
        </p:nvSpPr>
        <p:spPr>
          <a:xfrm>
            <a:off x="7576556" y="648139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78F53F-973F-8941-A300-D9C5B131C759}"/>
              </a:ext>
            </a:extLst>
          </p:cNvPr>
          <p:cNvGrpSpPr/>
          <p:nvPr/>
        </p:nvGrpSpPr>
        <p:grpSpPr>
          <a:xfrm>
            <a:off x="251520" y="1224203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1C89480C-A04F-0645-91EC-59FC4261D73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B629EC6-9A2D-D146-8716-ACE2A36D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7" y="1145922"/>
              <a:ext cx="640530" cy="620356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187624" y="1296211"/>
            <a:ext cx="446449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796136" y="1321794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54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>
            <a:extLst>
              <a:ext uri="{FF2B5EF4-FFF2-40B4-BE49-F238E27FC236}">
                <a16:creationId xmlns:a16="http://schemas.microsoft.com/office/drawing/2014/main" id="{C79B49BF-1109-874A-99CB-E1B16F6EAD7D}"/>
              </a:ext>
            </a:extLst>
          </p:cNvPr>
          <p:cNvSpPr/>
          <p:nvPr/>
        </p:nvSpPr>
        <p:spPr>
          <a:xfrm>
            <a:off x="7576556" y="648139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78F53F-973F-8941-A300-D9C5B131C759}"/>
              </a:ext>
            </a:extLst>
          </p:cNvPr>
          <p:cNvGrpSpPr/>
          <p:nvPr/>
        </p:nvGrpSpPr>
        <p:grpSpPr>
          <a:xfrm>
            <a:off x="251520" y="1224203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1C89480C-A04F-0645-91EC-59FC4261D73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B629EC6-9A2D-D146-8716-ACE2A36D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7" y="1145922"/>
              <a:ext cx="640530" cy="620356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187624" y="1296211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F3B684D0-569D-4547-9A84-D6D9F2C96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8" y="1296211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4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>
            <a:extLst>
              <a:ext uri="{FF2B5EF4-FFF2-40B4-BE49-F238E27FC236}">
                <a16:creationId xmlns:a16="http://schemas.microsoft.com/office/drawing/2014/main" id="{C79B49BF-1109-874A-99CB-E1B16F6EAD7D}"/>
              </a:ext>
            </a:extLst>
          </p:cNvPr>
          <p:cNvSpPr/>
          <p:nvPr/>
        </p:nvSpPr>
        <p:spPr>
          <a:xfrm>
            <a:off x="7576556" y="648139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78F53F-973F-8941-A300-D9C5B131C759}"/>
              </a:ext>
            </a:extLst>
          </p:cNvPr>
          <p:cNvGrpSpPr/>
          <p:nvPr/>
        </p:nvGrpSpPr>
        <p:grpSpPr>
          <a:xfrm>
            <a:off x="251520" y="1224203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1C89480C-A04F-0645-91EC-59FC4261D73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B629EC6-9A2D-D146-8716-ACE2A36D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7" y="1145922"/>
              <a:ext cx="640530" cy="620356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187624" y="1296211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4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6CC28325-563D-0B42-8896-56EA747216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8" y="1296211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41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>
            <a:extLst>
              <a:ext uri="{FF2B5EF4-FFF2-40B4-BE49-F238E27FC236}">
                <a16:creationId xmlns:a16="http://schemas.microsoft.com/office/drawing/2014/main" id="{C79B49BF-1109-874A-99CB-E1B16F6EAD7D}"/>
              </a:ext>
            </a:extLst>
          </p:cNvPr>
          <p:cNvSpPr/>
          <p:nvPr/>
        </p:nvSpPr>
        <p:spPr>
          <a:xfrm>
            <a:off x="7576556" y="648139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78F53F-973F-8941-A300-D9C5B131C759}"/>
              </a:ext>
            </a:extLst>
          </p:cNvPr>
          <p:cNvGrpSpPr/>
          <p:nvPr/>
        </p:nvGrpSpPr>
        <p:grpSpPr>
          <a:xfrm>
            <a:off x="251520" y="1224203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1C89480C-A04F-0645-91EC-59FC4261D73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B629EC6-9A2D-D146-8716-ACE2A36D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7" y="1145922"/>
              <a:ext cx="640530" cy="620356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187624" y="1296211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3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E41142D0-F222-8741-81BE-F69236199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8" y="1296211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91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我國向泰國進口大量的榴槤，就泰國來說是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發揮哪一理論？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最大利益理論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計劃經濟理論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雪球理論        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要素稟賦理論</a:t>
            </a: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 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5389F3-5ED5-8F41-A3F5-D5205C5A163B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B2802F04-9C44-6A40-A908-310E854EE0B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9BADD73-F8E6-2A4C-9E04-3D85389F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78646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1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7568FD3D-671A-D64E-8CFC-ADCAA8FE31AB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我國向泰國進口大量的榴槤，就泰國來說是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發揮哪一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理論？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最大利益理論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計劃經濟理論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雪球理論        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要素稟賦理論</a:t>
            </a:r>
          </a:p>
        </p:txBody>
      </p:sp>
    </p:spTree>
    <p:extLst>
      <p:ext uri="{BB962C8B-B14F-4D97-AF65-F5344CB8AC3E}">
        <p14:creationId xmlns:p14="http://schemas.microsoft.com/office/powerpoint/2010/main" val="103961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A50759C9-DA63-1F48-A4A9-A2B900EF7562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我國向泰國進口大量的榴槤，就泰國來說是發揮哪一理論？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最大利益理論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計劃經濟理論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雪球理論        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要素稟賦理論</a:t>
            </a:r>
          </a:p>
        </p:txBody>
      </p:sp>
      <p:pic>
        <p:nvPicPr>
          <p:cNvPr id="2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0BB02C5-0A1A-DF49-99AC-06D4ABEEF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77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AD3E6923-F759-3E44-92FD-C0F23B6AF47F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我國向泰國進口大量的榴槤，就泰國來說是發揮哪一理論？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最大利益理論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計劃經濟理論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雪球理論        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要素稟賦理論</a:t>
            </a:r>
          </a:p>
        </p:txBody>
      </p:sp>
      <p:pic>
        <p:nvPicPr>
          <p:cNvPr id="21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4550BFCB-F061-B642-9809-E2411592E4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80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732B5319-9598-9E40-9D70-13A21897383D}"/>
              </a:ext>
            </a:extLst>
          </p:cNvPr>
          <p:cNvSpPr/>
          <p:nvPr/>
        </p:nvSpPr>
        <p:spPr>
          <a:xfrm>
            <a:off x="1259632" y="3723878"/>
            <a:ext cx="518457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  <p:sp>
        <p:nvSpPr>
          <p:cNvPr id="23" name="圓角矩形圖說文字 22">
            <a:extLst>
              <a:ext uri="{FF2B5EF4-FFF2-40B4-BE49-F238E27FC236}">
                <a16:creationId xmlns:a16="http://schemas.microsoft.com/office/drawing/2014/main" id="{CD1E3545-F3E5-FD4D-B030-4B02D0FC2199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我國向泰國進口大量的榴槤，就泰國來說是發揮哪一理論？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最大利益理論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計劃經濟理論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雪球理論        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要素稟賦理論</a:t>
            </a:r>
          </a:p>
        </p:txBody>
      </p:sp>
    </p:spTree>
    <p:extLst>
      <p:ext uri="{BB962C8B-B14F-4D97-AF65-F5344CB8AC3E}">
        <p14:creationId xmlns:p14="http://schemas.microsoft.com/office/powerpoint/2010/main" val="420368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775100"/>
            <a:ext cx="655272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鉅亨網新聞中心（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〈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美對中貿易調查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〉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川普開中美貿易戰第一槍 台灣恐遭池魚之殃。鉅亨網。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https://news.cnyes.com/news/id/3895228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團體抗議美國發動貿易戰 籲市民罷買美貨（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日）。巴士的報。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https://www.bastillepost.com/hongkong/article/3260003-%E5%9C%98%E9%AB%94%E6%8A%97%E8%AD%B0%E7%BE%8E%E5%9C%8B%E7%99%BC%E5%8B%95%E8%B2%BF%E6%98%93%E6%88%B0-%E7%B1%B2%E5%B8%82%E6%B0%91%E7%BD%B7%E8%B2%B7%E7%BE%8E%E8%B2%A8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990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29511</TotalTime>
  <Words>3038</Words>
  <Application>Microsoft Office PowerPoint</Application>
  <PresentationFormat>如螢幕大小 (16:9)</PresentationFormat>
  <Paragraphs>373</Paragraphs>
  <Slides>74</Slides>
  <Notes>16</Notes>
  <HiddenSlides>8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5</vt:i4>
      </vt:variant>
      <vt:variant>
        <vt:lpstr>投影片標題</vt:lpstr>
      </vt:variant>
      <vt:variant>
        <vt:i4>74</vt:i4>
      </vt:variant>
    </vt:vector>
  </HeadingPairs>
  <TitlesOfParts>
    <vt:vector size="89" baseType="lpstr">
      <vt:lpstr>宋体</vt:lpstr>
      <vt:lpstr>華康粗黑體</vt:lpstr>
      <vt:lpstr>華康粗圓體</vt:lpstr>
      <vt:lpstr>微軟正黑體</vt:lpstr>
      <vt:lpstr>微軟正黑體</vt:lpstr>
      <vt:lpstr>新細明體</vt:lpstr>
      <vt:lpstr>Arial</vt:lpstr>
      <vt:lpstr>Calibri</vt:lpstr>
      <vt:lpstr>Calibri Light</vt:lpstr>
      <vt:lpstr>Wingdings</vt:lpstr>
      <vt:lpstr>Office 佈景主題</vt:lpstr>
      <vt:lpstr>2_Office 佈景主題</vt:lpstr>
      <vt:lpstr>1_Office 佈景主題</vt:lpstr>
      <vt:lpstr>3_Office 佈景主題</vt:lpstr>
      <vt:lpstr>4_Office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L28[祖昀]</cp:lastModifiedBy>
  <cp:revision>215</cp:revision>
  <dcterms:created xsi:type="dcterms:W3CDTF">2019-01-12T08:29:06Z</dcterms:created>
  <dcterms:modified xsi:type="dcterms:W3CDTF">2020-05-22T11:44:19Z</dcterms:modified>
</cp:coreProperties>
</file>