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5" r:id="rId2"/>
    <p:sldMasterId id="2147483677" r:id="rId3"/>
    <p:sldMasterId id="2147483681" r:id="rId4"/>
  </p:sldMasterIdLst>
  <p:notesMasterIdLst>
    <p:notesMasterId r:id="rId54"/>
  </p:notesMasterIdLst>
  <p:sldIdLst>
    <p:sldId id="256" r:id="rId5"/>
    <p:sldId id="257" r:id="rId6"/>
    <p:sldId id="259" r:id="rId7"/>
    <p:sldId id="258" r:id="rId8"/>
    <p:sldId id="314" r:id="rId9"/>
    <p:sldId id="318" r:id="rId10"/>
    <p:sldId id="260" r:id="rId11"/>
    <p:sldId id="332" r:id="rId12"/>
    <p:sldId id="333" r:id="rId13"/>
    <p:sldId id="334" r:id="rId14"/>
    <p:sldId id="335" r:id="rId15"/>
    <p:sldId id="336" r:id="rId16"/>
    <p:sldId id="317" r:id="rId17"/>
    <p:sldId id="263" r:id="rId18"/>
    <p:sldId id="319" r:id="rId19"/>
    <p:sldId id="264" r:id="rId20"/>
    <p:sldId id="337" r:id="rId21"/>
    <p:sldId id="265" r:id="rId22"/>
    <p:sldId id="328" r:id="rId23"/>
    <p:sldId id="320" r:id="rId24"/>
    <p:sldId id="276" r:id="rId25"/>
    <p:sldId id="278" r:id="rId26"/>
    <p:sldId id="279" r:id="rId27"/>
    <p:sldId id="280" r:id="rId28"/>
    <p:sldId id="281" r:id="rId29"/>
    <p:sldId id="268" r:id="rId30"/>
    <p:sldId id="323" r:id="rId31"/>
    <p:sldId id="272" r:id="rId32"/>
    <p:sldId id="325" r:id="rId33"/>
    <p:sldId id="322" r:id="rId34"/>
    <p:sldId id="326" r:id="rId35"/>
    <p:sldId id="329" r:id="rId36"/>
    <p:sldId id="275" r:id="rId37"/>
    <p:sldId id="266" r:id="rId38"/>
    <p:sldId id="267" r:id="rId39"/>
    <p:sldId id="269" r:id="rId40"/>
    <p:sldId id="270" r:id="rId41"/>
    <p:sldId id="271" r:id="rId42"/>
    <p:sldId id="310" r:id="rId43"/>
    <p:sldId id="338" r:id="rId44"/>
    <p:sldId id="321" r:id="rId45"/>
    <p:sldId id="308" r:id="rId46"/>
    <p:sldId id="309" r:id="rId47"/>
    <p:sldId id="311" r:id="rId48"/>
    <p:sldId id="307" r:id="rId49"/>
    <p:sldId id="306" r:id="rId50"/>
    <p:sldId id="312" r:id="rId51"/>
    <p:sldId id="313" r:id="rId52"/>
    <p:sldId id="273" r:id="rId5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64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佈景主題樣式 2 - 輔色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207" autoAdjust="0"/>
  </p:normalViewPr>
  <p:slideViewPr>
    <p:cSldViewPr snapToGrid="0">
      <p:cViewPr varScale="1">
        <p:scale>
          <a:sx n="75" d="100"/>
          <a:sy n="75" d="100"/>
        </p:scale>
        <p:origin x="60" y="8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8379A-C10D-4E26-A377-6AE31C33CAC4}" type="datetimeFigureOut">
              <a:rPr lang="zh-TW" altLang="en-US" smtClean="0"/>
              <a:t>2021/2/23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284DA-C67A-4C83-8DB9-70361824B8B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2891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wword.com/wiki/%E5%B8%8C%E7%BE%85%E5%A4%9A%E5%BE%B7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http://vr.theatre.ntu.edu.tw/hlee/course/th6_520/sty_19c/painting/gauguin-01X.jpg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284DA-C67A-4C83-8DB9-70361824B8B3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372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hlinkClick r:id="rId3"/>
              </a:rPr>
              <a:t>圖片來源：</a:t>
            </a:r>
            <a:endParaRPr lang="en-US" altLang="zh-TW" dirty="0">
              <a:hlinkClick r:id="rId3"/>
            </a:endParaRPr>
          </a:p>
          <a:p>
            <a:r>
              <a:rPr lang="en-US" altLang="zh-TW" dirty="0">
                <a:hlinkClick r:id="rId3"/>
              </a:rPr>
              <a:t>http://www.twword.com/wiki/%E5%B8%8C%E7%BE%85%E5%A4%9A%E5%BE%B7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284DA-C67A-4C83-8DB9-70361824B8B3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9061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82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3DDC2F2F-12F3-4B12-8276-642FF8390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E760255-8EDF-4053-A335-F25490FCE362}" type="datetimeFigureOut">
              <a:rPr lang="zh-TW" altLang="en-US" sz="1350" smtClean="0">
                <a:solidFill>
                  <a:prstClr val="black"/>
                </a:solidFill>
                <a:ea typeface="宋体" panose="02010600030101010101" pitchFamily="2" charset="-122"/>
              </a:rPr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2021/2/23</a:t>
            </a:fld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7758A665-74A9-4820-BD37-7263C3A1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8FDABC05-78C8-4477-8727-5D460288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CCD74AC-F3F8-4D48-8F4C-962E5F0B5A88}" type="slidenum">
              <a:rPr lang="zh-TW" altLang="en-US" sz="1350" smtClean="0">
                <a:solidFill>
                  <a:prstClr val="black"/>
                </a:solidFill>
                <a:ea typeface="宋体" panose="02010600030101010101" pitchFamily="2" charset="-122"/>
              </a:rPr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4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847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3DDC2F2F-12F3-4B12-8276-642FF8390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E760255-8EDF-4053-A335-F25490FCE362}" type="datetimeFigureOut">
              <a:rPr lang="zh-TW" altLang="en-US" sz="1350" smtClean="0">
                <a:solidFill>
                  <a:prstClr val="black"/>
                </a:solidFill>
                <a:ea typeface="宋体" panose="02010600030101010101" pitchFamily="2" charset="-122"/>
              </a:rPr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2021/2/23</a:t>
            </a:fld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7758A665-74A9-4820-BD37-7263C3A1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8FDABC05-78C8-4477-8727-5D460288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CCD74AC-F3F8-4D48-8F4C-962E5F0B5A88}" type="slidenum">
              <a:rPr lang="zh-TW" altLang="en-US" sz="1350" smtClean="0">
                <a:solidFill>
                  <a:prstClr val="black"/>
                </a:solidFill>
                <a:ea typeface="宋体" panose="02010600030101010101" pitchFamily="2" charset="-122"/>
              </a:rPr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629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359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3DDC2F2F-12F3-4B12-8276-642FF8390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35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7758A665-74A9-4820-BD37-7263C3A1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35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8FDABC05-78C8-4477-8727-5D460288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CCD74AC-F3F8-4D48-8F4C-962E5F0B5A88}" type="slidenum">
              <a:rPr lang="zh-TW" altLang="en-US" sz="1350" smtClean="0">
                <a:solidFill>
                  <a:prstClr val="black"/>
                </a:solidFill>
                <a:ea typeface="宋体" panose="02010600030101010101" pitchFamily="2" charset="-122"/>
              </a:rPr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507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24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3DDC2F2F-12F3-4B12-8276-642FF8390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35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7758A665-74A9-4820-BD37-7263C3A1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135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8FDABC05-78C8-4477-8727-5D460288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CCD74AC-F3F8-4D48-8F4C-962E5F0B5A88}" type="slidenum">
              <a:rPr lang="zh-TW" altLang="en-US" sz="1350" smtClean="0">
                <a:solidFill>
                  <a:prstClr val="black"/>
                </a:solidFill>
                <a:ea typeface="宋体" panose="02010600030101010101" pitchFamily="2" charset="-122"/>
              </a:rPr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TW" altLang="en-US" sz="135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135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3.xml"/><Relationship Id="rId7" Type="http://schemas.openxmlformats.org/officeDocument/2006/relationships/slide" Target="../slides/slid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" Target="../slides/slide1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4.xml"/><Relationship Id="rId7" Type="http://schemas.openxmlformats.org/officeDocument/2006/relationships/slide" Target="../slides/slid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" Target="../slides/slide1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DE022437-B88F-447B-A230-81E93F8B0A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0" b="21020"/>
          <a:stretch/>
        </p:blipFill>
        <p:spPr>
          <a:xfrm>
            <a:off x="0" y="5100371"/>
            <a:ext cx="3995928" cy="182361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50A17EE4-1A18-4DF4-A64A-DCEF18BEC4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57" t="14240" r="17285" b="62329"/>
          <a:stretch/>
        </p:blipFill>
        <p:spPr>
          <a:xfrm flipH="1">
            <a:off x="7918882" y="-79899"/>
            <a:ext cx="1169632" cy="188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1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64FE2848-DC5D-4D3D-A7E6-291F765D8453}"/>
              </a:ext>
            </a:extLst>
          </p:cNvPr>
          <p:cNvSpPr txBox="1"/>
          <p:nvPr/>
        </p:nvSpPr>
        <p:spPr>
          <a:xfrm>
            <a:off x="8321864" y="734193"/>
            <a:ext cx="607859" cy="2192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點此離開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021A6787-2E19-464E-9489-BE4E37D885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0" b="21020"/>
          <a:stretch/>
        </p:blipFill>
        <p:spPr>
          <a:xfrm>
            <a:off x="0" y="5100371"/>
            <a:ext cx="3995928" cy="1823618"/>
          </a:xfrm>
          <a:prstGeom prst="rect">
            <a:avLst/>
          </a:prstGeom>
        </p:spPr>
      </p:pic>
      <p:sp>
        <p:nvSpPr>
          <p:cNvPr id="13" name="Line 257">
            <a:extLst>
              <a:ext uri="{FF2B5EF4-FFF2-40B4-BE49-F238E27FC236}">
                <a16:creationId xmlns:a16="http://schemas.microsoft.com/office/drawing/2014/main" xmlns="" id="{94018E5A-7167-4498-9987-1B0B5D65B35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478453" y="357677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27">
            <a:hlinkClick r:id="" action="ppaction://hlinkshowjump?jump=endshow"/>
            <a:extLst>
              <a:ext uri="{FF2B5EF4-FFF2-40B4-BE49-F238E27FC236}">
                <a16:creationId xmlns:a16="http://schemas.microsoft.com/office/drawing/2014/main" xmlns="" id="{5F1B70DA-9183-4580-A6ED-E56274D22EE4}"/>
              </a:ext>
            </a:extLst>
          </p:cNvPr>
          <p:cNvSpPr>
            <a:spLocks/>
          </p:cNvSpPr>
          <p:nvPr userDrawn="1"/>
        </p:nvSpPr>
        <p:spPr bwMode="auto">
          <a:xfrm>
            <a:off x="8431737" y="320675"/>
            <a:ext cx="410421" cy="376516"/>
          </a:xfrm>
          <a:custGeom>
            <a:avLst/>
            <a:gdLst>
              <a:gd name="T0" fmla="*/ 169 w 169"/>
              <a:gd name="T1" fmla="*/ 184 h 192"/>
              <a:gd name="T2" fmla="*/ 161 w 169"/>
              <a:gd name="T3" fmla="*/ 192 h 192"/>
              <a:gd name="T4" fmla="*/ 8 w 169"/>
              <a:gd name="T5" fmla="*/ 192 h 192"/>
              <a:gd name="T6" fmla="*/ 0 w 169"/>
              <a:gd name="T7" fmla="*/ 184 h 192"/>
              <a:gd name="T8" fmla="*/ 0 w 169"/>
              <a:gd name="T9" fmla="*/ 8 h 192"/>
              <a:gd name="T10" fmla="*/ 8 w 169"/>
              <a:gd name="T11" fmla="*/ 0 h 192"/>
              <a:gd name="T12" fmla="*/ 161 w 169"/>
              <a:gd name="T13" fmla="*/ 0 h 192"/>
              <a:gd name="T14" fmla="*/ 169 w 169"/>
              <a:gd name="T15" fmla="*/ 8 h 192"/>
              <a:gd name="T16" fmla="*/ 169 w 169"/>
              <a:gd name="T17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" h="192">
                <a:moveTo>
                  <a:pt x="169" y="184"/>
                </a:moveTo>
                <a:cubicBezTo>
                  <a:pt x="169" y="189"/>
                  <a:pt x="166" y="192"/>
                  <a:pt x="161" y="192"/>
                </a:cubicBezTo>
                <a:cubicBezTo>
                  <a:pt x="8" y="192"/>
                  <a:pt x="8" y="192"/>
                  <a:pt x="8" y="192"/>
                </a:cubicBezTo>
                <a:cubicBezTo>
                  <a:pt x="4" y="192"/>
                  <a:pt x="0" y="189"/>
                  <a:pt x="0" y="184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161" y="0"/>
                  <a:pt x="161" y="0"/>
                  <a:pt x="161" y="0"/>
                </a:cubicBezTo>
                <a:cubicBezTo>
                  <a:pt x="166" y="0"/>
                  <a:pt x="169" y="4"/>
                  <a:pt x="169" y="8"/>
                </a:cubicBezTo>
                <a:lnTo>
                  <a:pt x="169" y="184"/>
                </a:lnTo>
                <a:close/>
              </a:path>
            </a:pathLst>
          </a:cu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 w="57150">
                <a:solidFill>
                  <a:prstClr val="black"/>
                </a:solidFill>
              </a:ln>
              <a:solidFill>
                <a:srgbClr val="70AD47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Line 257">
            <a:hlinkClick r:id="" action="ppaction://hlinkshowjump?jump=endshow"/>
            <a:extLst>
              <a:ext uri="{FF2B5EF4-FFF2-40B4-BE49-F238E27FC236}">
                <a16:creationId xmlns:a16="http://schemas.microsoft.com/office/drawing/2014/main" xmlns="" id="{3EACE5E3-7292-455C-BA5A-97976DC3092E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8471310" y="364025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19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0" r:id="rId2"/>
  </p:sldLayoutIdLst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​​ 10">
            <a:extLst>
              <a:ext uri="{FF2B5EF4-FFF2-40B4-BE49-F238E27FC236}">
                <a16:creationId xmlns:a16="http://schemas.microsoft.com/office/drawing/2014/main" xmlns="" id="{E5083B80-0332-4761-B2E3-67A7078486D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9309" y="1471613"/>
            <a:ext cx="1454150" cy="0"/>
          </a:xfrm>
          <a:prstGeom prst="line">
            <a:avLst/>
          </a:prstGeom>
          <a:ln w="57150">
            <a:solidFill>
              <a:srgbClr val="6D98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箭號: ＞形 26">
            <a:extLst>
              <a:ext uri="{FF2B5EF4-FFF2-40B4-BE49-F238E27FC236}">
                <a16:creationId xmlns:a16="http://schemas.microsoft.com/office/drawing/2014/main" xmlns="" id="{906BF3DE-F8E7-42DD-B345-378A1E38E01A}"/>
              </a:ext>
            </a:extLst>
          </p:cNvPr>
          <p:cNvSpPr/>
          <p:nvPr userDrawn="1"/>
        </p:nvSpPr>
        <p:spPr>
          <a:xfrm>
            <a:off x="1433435" y="1179513"/>
            <a:ext cx="345281" cy="584200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8" name="箭號: ＞形 27">
            <a:extLst>
              <a:ext uri="{FF2B5EF4-FFF2-40B4-BE49-F238E27FC236}">
                <a16:creationId xmlns:a16="http://schemas.microsoft.com/office/drawing/2014/main" xmlns="" id="{E8C8B592-A9DB-4CC7-8B6D-103716722A6B}"/>
              </a:ext>
            </a:extLst>
          </p:cNvPr>
          <p:cNvSpPr/>
          <p:nvPr userDrawn="1"/>
        </p:nvSpPr>
        <p:spPr>
          <a:xfrm>
            <a:off x="7192644" y="1185862"/>
            <a:ext cx="345281" cy="584200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9" name="文字方塊 4">
            <a:extLst>
              <a:ext uri="{FF2B5EF4-FFF2-40B4-BE49-F238E27FC236}">
                <a16:creationId xmlns:a16="http://schemas.microsoft.com/office/drawing/2014/main" xmlns="" id="{1EC069C0-E56F-4A11-913A-1BC7BD1E8F0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4382" y="1063755"/>
            <a:ext cx="16787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1-1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　什麼是歷史？</a:t>
            </a:r>
          </a:p>
        </p:txBody>
      </p:sp>
      <p:sp>
        <p:nvSpPr>
          <p:cNvPr id="30" name="箭號: 五邊形 29">
            <a:extLst>
              <a:ext uri="{FF2B5EF4-FFF2-40B4-BE49-F238E27FC236}">
                <a16:creationId xmlns:a16="http://schemas.microsoft.com/office/drawing/2014/main" xmlns="" id="{6643449C-3A7B-4C2F-B7B6-32268C00CBF1}"/>
              </a:ext>
            </a:extLst>
          </p:cNvPr>
          <p:cNvSpPr/>
          <p:nvPr userDrawn="1"/>
        </p:nvSpPr>
        <p:spPr>
          <a:xfrm>
            <a:off x="0" y="320675"/>
            <a:ext cx="2019300" cy="5222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1" name="文字方塊 3">
            <a:extLst>
              <a:ext uri="{FF2B5EF4-FFF2-40B4-BE49-F238E27FC236}">
                <a16:creationId xmlns:a16="http://schemas.microsoft.com/office/drawing/2014/main" xmlns="" id="{636C3516-2951-43C6-A3C7-F1041D7545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" y="388939"/>
            <a:ext cx="173950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配合課本</a:t>
            </a:r>
          </a:p>
        </p:txBody>
      </p:sp>
      <p:pic>
        <p:nvPicPr>
          <p:cNvPr id="32" name="圖形 15" descr="書架上的書本">
            <a:extLst>
              <a:ext uri="{FF2B5EF4-FFF2-40B4-BE49-F238E27FC236}">
                <a16:creationId xmlns:a16="http://schemas.microsoft.com/office/drawing/2014/main" xmlns="" id="{1A3C8682-5130-47EB-8C4C-00B96026FF7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2" y="320676"/>
            <a:ext cx="379809" cy="506413"/>
          </a:xfrm>
          <a:prstGeom prst="rect">
            <a:avLst/>
          </a:prstGeom>
        </p:spPr>
      </p:pic>
      <p:sp>
        <p:nvSpPr>
          <p:cNvPr id="33" name="Freeform 11">
            <a:hlinkClick r:id="rId6" action="ppaction://hlinksldjump"/>
            <a:extLst>
              <a:ext uri="{FF2B5EF4-FFF2-40B4-BE49-F238E27FC236}">
                <a16:creationId xmlns:a16="http://schemas.microsoft.com/office/drawing/2014/main" xmlns="" id="{03EF1A24-ECEB-4275-993D-EDD8CFAB2A4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91106" y="250464"/>
            <a:ext cx="471488" cy="461963"/>
          </a:xfrm>
          <a:custGeom>
            <a:avLst/>
            <a:gdLst>
              <a:gd name="T0" fmla="*/ 101 w 201"/>
              <a:gd name="T1" fmla="*/ 8 h 192"/>
              <a:gd name="T2" fmla="*/ 115 w 201"/>
              <a:gd name="T3" fmla="*/ 13 h 192"/>
              <a:gd name="T4" fmla="*/ 185 w 201"/>
              <a:gd name="T5" fmla="*/ 75 h 192"/>
              <a:gd name="T6" fmla="*/ 188 w 201"/>
              <a:gd name="T7" fmla="*/ 78 h 192"/>
              <a:gd name="T8" fmla="*/ 183 w 201"/>
              <a:gd name="T9" fmla="*/ 78 h 192"/>
              <a:gd name="T10" fmla="*/ 174 w 201"/>
              <a:gd name="T11" fmla="*/ 78 h 192"/>
              <a:gd name="T12" fmla="*/ 166 w 201"/>
              <a:gd name="T13" fmla="*/ 78 h 192"/>
              <a:gd name="T14" fmla="*/ 166 w 201"/>
              <a:gd name="T15" fmla="*/ 86 h 192"/>
              <a:gd name="T16" fmla="*/ 166 w 201"/>
              <a:gd name="T17" fmla="*/ 184 h 192"/>
              <a:gd name="T18" fmla="*/ 36 w 201"/>
              <a:gd name="T19" fmla="*/ 184 h 192"/>
              <a:gd name="T20" fmla="*/ 36 w 201"/>
              <a:gd name="T21" fmla="*/ 86 h 192"/>
              <a:gd name="T22" fmla="*/ 36 w 201"/>
              <a:gd name="T23" fmla="*/ 78 h 192"/>
              <a:gd name="T24" fmla="*/ 28 w 201"/>
              <a:gd name="T25" fmla="*/ 78 h 192"/>
              <a:gd name="T26" fmla="*/ 18 w 201"/>
              <a:gd name="T27" fmla="*/ 78 h 192"/>
              <a:gd name="T28" fmla="*/ 13 w 201"/>
              <a:gd name="T29" fmla="*/ 78 h 192"/>
              <a:gd name="T30" fmla="*/ 16 w 201"/>
              <a:gd name="T31" fmla="*/ 75 h 192"/>
              <a:gd name="T32" fmla="*/ 86 w 201"/>
              <a:gd name="T33" fmla="*/ 13 h 192"/>
              <a:gd name="T34" fmla="*/ 101 w 201"/>
              <a:gd name="T35" fmla="*/ 8 h 192"/>
              <a:gd name="T36" fmla="*/ 101 w 201"/>
              <a:gd name="T37" fmla="*/ 0 h 192"/>
              <a:gd name="T38" fmla="*/ 81 w 201"/>
              <a:gd name="T39" fmla="*/ 7 h 192"/>
              <a:gd name="T40" fmla="*/ 11 w 201"/>
              <a:gd name="T41" fmla="*/ 69 h 192"/>
              <a:gd name="T42" fmla="*/ 18 w 201"/>
              <a:gd name="T43" fmla="*/ 86 h 192"/>
              <a:gd name="T44" fmla="*/ 28 w 201"/>
              <a:gd name="T45" fmla="*/ 86 h 192"/>
              <a:gd name="T46" fmla="*/ 28 w 201"/>
              <a:gd name="T47" fmla="*/ 192 h 192"/>
              <a:gd name="T48" fmla="*/ 174 w 201"/>
              <a:gd name="T49" fmla="*/ 192 h 192"/>
              <a:gd name="T50" fmla="*/ 174 w 201"/>
              <a:gd name="T51" fmla="*/ 86 h 192"/>
              <a:gd name="T52" fmla="*/ 183 w 201"/>
              <a:gd name="T53" fmla="*/ 86 h 192"/>
              <a:gd name="T54" fmla="*/ 190 w 201"/>
              <a:gd name="T55" fmla="*/ 69 h 192"/>
              <a:gd name="T56" fmla="*/ 121 w 201"/>
              <a:gd name="T57" fmla="*/ 7 h 192"/>
              <a:gd name="T58" fmla="*/ 101 w 201"/>
              <a:gd name="T59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01" h="192">
                <a:moveTo>
                  <a:pt x="101" y="8"/>
                </a:moveTo>
                <a:cubicBezTo>
                  <a:pt x="106" y="8"/>
                  <a:pt x="112" y="10"/>
                  <a:pt x="115" y="13"/>
                </a:cubicBezTo>
                <a:cubicBezTo>
                  <a:pt x="185" y="75"/>
                  <a:pt x="185" y="75"/>
                  <a:pt x="185" y="75"/>
                </a:cubicBezTo>
                <a:cubicBezTo>
                  <a:pt x="186" y="76"/>
                  <a:pt x="187" y="77"/>
                  <a:pt x="188" y="78"/>
                </a:cubicBezTo>
                <a:cubicBezTo>
                  <a:pt x="187" y="78"/>
                  <a:pt x="185" y="78"/>
                  <a:pt x="183" y="78"/>
                </a:cubicBezTo>
                <a:cubicBezTo>
                  <a:pt x="174" y="78"/>
                  <a:pt x="174" y="78"/>
                  <a:pt x="174" y="78"/>
                </a:cubicBezTo>
                <a:cubicBezTo>
                  <a:pt x="166" y="78"/>
                  <a:pt x="166" y="78"/>
                  <a:pt x="166" y="78"/>
                </a:cubicBezTo>
                <a:cubicBezTo>
                  <a:pt x="166" y="86"/>
                  <a:pt x="166" y="86"/>
                  <a:pt x="166" y="86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36" y="184"/>
                  <a:pt x="36" y="184"/>
                  <a:pt x="36" y="184"/>
                </a:cubicBezTo>
                <a:cubicBezTo>
                  <a:pt x="36" y="86"/>
                  <a:pt x="36" y="86"/>
                  <a:pt x="36" y="86"/>
                </a:cubicBezTo>
                <a:cubicBezTo>
                  <a:pt x="36" y="78"/>
                  <a:pt x="36" y="78"/>
                  <a:pt x="36" y="78"/>
                </a:cubicBezTo>
                <a:cubicBezTo>
                  <a:pt x="28" y="78"/>
                  <a:pt x="28" y="78"/>
                  <a:pt x="28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6" y="78"/>
                  <a:pt x="14" y="78"/>
                  <a:pt x="13" y="78"/>
                </a:cubicBezTo>
                <a:cubicBezTo>
                  <a:pt x="14" y="77"/>
                  <a:pt x="15" y="76"/>
                  <a:pt x="16" y="75"/>
                </a:cubicBezTo>
                <a:cubicBezTo>
                  <a:pt x="86" y="13"/>
                  <a:pt x="86" y="13"/>
                  <a:pt x="86" y="13"/>
                </a:cubicBezTo>
                <a:cubicBezTo>
                  <a:pt x="90" y="10"/>
                  <a:pt x="95" y="8"/>
                  <a:pt x="101" y="8"/>
                </a:cubicBezTo>
                <a:moveTo>
                  <a:pt x="101" y="0"/>
                </a:moveTo>
                <a:cubicBezTo>
                  <a:pt x="93" y="0"/>
                  <a:pt x="86" y="2"/>
                  <a:pt x="81" y="7"/>
                </a:cubicBezTo>
                <a:cubicBezTo>
                  <a:pt x="11" y="69"/>
                  <a:pt x="11" y="69"/>
                  <a:pt x="11" y="69"/>
                </a:cubicBezTo>
                <a:cubicBezTo>
                  <a:pt x="0" y="78"/>
                  <a:pt x="3" y="86"/>
                  <a:pt x="1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174" y="192"/>
                  <a:pt x="174" y="192"/>
                  <a:pt x="174" y="192"/>
                </a:cubicBezTo>
                <a:cubicBezTo>
                  <a:pt x="174" y="86"/>
                  <a:pt x="174" y="86"/>
                  <a:pt x="174" y="86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98" y="86"/>
                  <a:pt x="201" y="78"/>
                  <a:pt x="190" y="69"/>
                </a:cubicBezTo>
                <a:cubicBezTo>
                  <a:pt x="121" y="7"/>
                  <a:pt x="121" y="7"/>
                  <a:pt x="121" y="7"/>
                </a:cubicBezTo>
                <a:cubicBezTo>
                  <a:pt x="115" y="2"/>
                  <a:pt x="108" y="0"/>
                  <a:pt x="101" y="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Freeform 12">
            <a:hlinkClick r:id="rId6" action="ppaction://hlinksldjump"/>
            <a:extLst>
              <a:ext uri="{FF2B5EF4-FFF2-40B4-BE49-F238E27FC236}">
                <a16:creationId xmlns:a16="http://schemas.microsoft.com/office/drawing/2014/main" xmlns="" id="{5EDD5DBB-A95E-4A85-A89B-BDE93D2DFD0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452034" y="458433"/>
            <a:ext cx="150019" cy="257175"/>
          </a:xfrm>
          <a:custGeom>
            <a:avLst/>
            <a:gdLst>
              <a:gd name="T0" fmla="*/ 57 w 65"/>
              <a:gd name="T1" fmla="*/ 8 h 93"/>
              <a:gd name="T2" fmla="*/ 57 w 65"/>
              <a:gd name="T3" fmla="*/ 85 h 93"/>
              <a:gd name="T4" fmla="*/ 8 w 65"/>
              <a:gd name="T5" fmla="*/ 85 h 93"/>
              <a:gd name="T6" fmla="*/ 8 w 65"/>
              <a:gd name="T7" fmla="*/ 8 h 93"/>
              <a:gd name="T8" fmla="*/ 57 w 65"/>
              <a:gd name="T9" fmla="*/ 8 h 93"/>
              <a:gd name="T10" fmla="*/ 61 w 65"/>
              <a:gd name="T11" fmla="*/ 0 h 93"/>
              <a:gd name="T12" fmla="*/ 4 w 65"/>
              <a:gd name="T13" fmla="*/ 0 h 93"/>
              <a:gd name="T14" fmla="*/ 0 w 65"/>
              <a:gd name="T15" fmla="*/ 4 h 93"/>
              <a:gd name="T16" fmla="*/ 0 w 65"/>
              <a:gd name="T17" fmla="*/ 89 h 93"/>
              <a:gd name="T18" fmla="*/ 4 w 65"/>
              <a:gd name="T19" fmla="*/ 93 h 93"/>
              <a:gd name="T20" fmla="*/ 61 w 65"/>
              <a:gd name="T21" fmla="*/ 93 h 93"/>
              <a:gd name="T22" fmla="*/ 65 w 65"/>
              <a:gd name="T23" fmla="*/ 89 h 93"/>
              <a:gd name="T24" fmla="*/ 65 w 65"/>
              <a:gd name="T25" fmla="*/ 4 h 93"/>
              <a:gd name="T26" fmla="*/ 61 w 65"/>
              <a:gd name="T2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5" h="93">
                <a:moveTo>
                  <a:pt x="57" y="8"/>
                </a:moveTo>
                <a:cubicBezTo>
                  <a:pt x="57" y="85"/>
                  <a:pt x="57" y="85"/>
                  <a:pt x="57" y="85"/>
                </a:cubicBezTo>
                <a:cubicBezTo>
                  <a:pt x="8" y="85"/>
                  <a:pt x="8" y="85"/>
                  <a:pt x="8" y="85"/>
                </a:cubicBezTo>
                <a:cubicBezTo>
                  <a:pt x="8" y="8"/>
                  <a:pt x="8" y="8"/>
                  <a:pt x="8" y="8"/>
                </a:cubicBezTo>
                <a:cubicBezTo>
                  <a:pt x="57" y="8"/>
                  <a:pt x="57" y="8"/>
                  <a:pt x="57" y="8"/>
                </a:cubicBezTo>
                <a:moveTo>
                  <a:pt x="6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91"/>
                  <a:pt x="2" y="93"/>
                  <a:pt x="4" y="93"/>
                </a:cubicBezTo>
                <a:cubicBezTo>
                  <a:pt x="61" y="93"/>
                  <a:pt x="61" y="93"/>
                  <a:pt x="61" y="93"/>
                </a:cubicBezTo>
                <a:cubicBezTo>
                  <a:pt x="63" y="93"/>
                  <a:pt x="65" y="91"/>
                  <a:pt x="65" y="89"/>
                </a:cubicBezTo>
                <a:cubicBezTo>
                  <a:pt x="65" y="4"/>
                  <a:pt x="65" y="4"/>
                  <a:pt x="65" y="4"/>
                </a:cubicBezTo>
                <a:cubicBezTo>
                  <a:pt x="65" y="2"/>
                  <a:pt x="63" y="0"/>
                  <a:pt x="61" y="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621771CC-E7C8-4B75-B3FD-3D23C2350F9A}"/>
              </a:ext>
            </a:extLst>
          </p:cNvPr>
          <p:cNvSpPr/>
          <p:nvPr userDrawn="1"/>
        </p:nvSpPr>
        <p:spPr>
          <a:xfrm>
            <a:off x="7138111" y="713537"/>
            <a:ext cx="777478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返回首頁</a:t>
            </a:r>
            <a:endParaRPr kumimoji="0" lang="zh-TW" altLang="en-US" sz="825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Line 257">
            <a:extLst>
              <a:ext uri="{FF2B5EF4-FFF2-40B4-BE49-F238E27FC236}">
                <a16:creationId xmlns:a16="http://schemas.microsoft.com/office/drawing/2014/main" xmlns="" id="{DC9B4BE6-CBB3-49BC-9C41-E611A0C98AD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478453" y="357677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Freeform 27">
            <a:hlinkClick r:id="" action="ppaction://hlinkshowjump?jump=endshow"/>
            <a:extLst>
              <a:ext uri="{FF2B5EF4-FFF2-40B4-BE49-F238E27FC236}">
                <a16:creationId xmlns:a16="http://schemas.microsoft.com/office/drawing/2014/main" xmlns="" id="{A2FE7759-8BD2-450E-AF73-3EB9FEC4967B}"/>
              </a:ext>
            </a:extLst>
          </p:cNvPr>
          <p:cNvSpPr>
            <a:spLocks/>
          </p:cNvSpPr>
          <p:nvPr userDrawn="1"/>
        </p:nvSpPr>
        <p:spPr bwMode="auto">
          <a:xfrm>
            <a:off x="8431737" y="320675"/>
            <a:ext cx="410421" cy="376516"/>
          </a:xfrm>
          <a:custGeom>
            <a:avLst/>
            <a:gdLst>
              <a:gd name="T0" fmla="*/ 169 w 169"/>
              <a:gd name="T1" fmla="*/ 184 h 192"/>
              <a:gd name="T2" fmla="*/ 161 w 169"/>
              <a:gd name="T3" fmla="*/ 192 h 192"/>
              <a:gd name="T4" fmla="*/ 8 w 169"/>
              <a:gd name="T5" fmla="*/ 192 h 192"/>
              <a:gd name="T6" fmla="*/ 0 w 169"/>
              <a:gd name="T7" fmla="*/ 184 h 192"/>
              <a:gd name="T8" fmla="*/ 0 w 169"/>
              <a:gd name="T9" fmla="*/ 8 h 192"/>
              <a:gd name="T10" fmla="*/ 8 w 169"/>
              <a:gd name="T11" fmla="*/ 0 h 192"/>
              <a:gd name="T12" fmla="*/ 161 w 169"/>
              <a:gd name="T13" fmla="*/ 0 h 192"/>
              <a:gd name="T14" fmla="*/ 169 w 169"/>
              <a:gd name="T15" fmla="*/ 8 h 192"/>
              <a:gd name="T16" fmla="*/ 169 w 169"/>
              <a:gd name="T17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" h="192">
                <a:moveTo>
                  <a:pt x="169" y="184"/>
                </a:moveTo>
                <a:cubicBezTo>
                  <a:pt x="169" y="189"/>
                  <a:pt x="166" y="192"/>
                  <a:pt x="161" y="192"/>
                </a:cubicBezTo>
                <a:cubicBezTo>
                  <a:pt x="8" y="192"/>
                  <a:pt x="8" y="192"/>
                  <a:pt x="8" y="192"/>
                </a:cubicBezTo>
                <a:cubicBezTo>
                  <a:pt x="4" y="192"/>
                  <a:pt x="0" y="189"/>
                  <a:pt x="0" y="184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161" y="0"/>
                  <a:pt x="161" y="0"/>
                  <a:pt x="161" y="0"/>
                </a:cubicBezTo>
                <a:cubicBezTo>
                  <a:pt x="166" y="0"/>
                  <a:pt x="169" y="4"/>
                  <a:pt x="169" y="8"/>
                </a:cubicBezTo>
                <a:lnTo>
                  <a:pt x="169" y="184"/>
                </a:lnTo>
                <a:close/>
              </a:path>
            </a:pathLst>
          </a:cu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 w="57150">
                <a:solidFill>
                  <a:prstClr val="black"/>
                </a:solidFill>
              </a:ln>
              <a:solidFill>
                <a:srgbClr val="70AD47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8" name="圖形 22" descr="清單">
            <a:hlinkClick r:id="rId7" action="ppaction://hlinksldjump"/>
            <a:extLst>
              <a:ext uri="{FF2B5EF4-FFF2-40B4-BE49-F238E27FC236}">
                <a16:creationId xmlns:a16="http://schemas.microsoft.com/office/drawing/2014/main" xmlns="" id="{DA0D678E-2C85-44AA-823E-480B71CF3A9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310" y="223721"/>
            <a:ext cx="568569" cy="549672"/>
          </a:xfrm>
          <a:prstGeom prst="rect">
            <a:avLst/>
          </a:prstGeom>
        </p:spPr>
      </p:pic>
      <p:sp>
        <p:nvSpPr>
          <p:cNvPr id="39" name="文字方塊 38">
            <a:extLst>
              <a:ext uri="{FF2B5EF4-FFF2-40B4-BE49-F238E27FC236}">
                <a16:creationId xmlns:a16="http://schemas.microsoft.com/office/drawing/2014/main" xmlns="" id="{BF336624-711B-4675-93F5-6CA1024D05EC}"/>
              </a:ext>
            </a:extLst>
          </p:cNvPr>
          <p:cNvSpPr txBox="1"/>
          <p:nvPr userDrawn="1"/>
        </p:nvSpPr>
        <p:spPr>
          <a:xfrm>
            <a:off x="7789664" y="721003"/>
            <a:ext cx="607859" cy="2192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返回目錄</a:t>
            </a: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xmlns="" id="{0D0A4FF0-D9CE-4DF7-8A7F-8B344FA36774}"/>
              </a:ext>
            </a:extLst>
          </p:cNvPr>
          <p:cNvSpPr txBox="1"/>
          <p:nvPr userDrawn="1"/>
        </p:nvSpPr>
        <p:spPr>
          <a:xfrm>
            <a:off x="8334551" y="713536"/>
            <a:ext cx="607859" cy="2192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點此離開</a:t>
            </a:r>
          </a:p>
        </p:txBody>
      </p:sp>
      <p:sp>
        <p:nvSpPr>
          <p:cNvPr id="41" name="Line 257">
            <a:hlinkClick r:id="" action="ppaction://hlinkshowjump?jump=endshow"/>
            <a:extLst>
              <a:ext uri="{FF2B5EF4-FFF2-40B4-BE49-F238E27FC236}">
                <a16:creationId xmlns:a16="http://schemas.microsoft.com/office/drawing/2014/main" xmlns="" id="{9147BB7E-5649-4B6D-B40F-D91648633E48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8471310" y="364025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2" name="直接连接符​​ 10">
            <a:extLst>
              <a:ext uri="{FF2B5EF4-FFF2-40B4-BE49-F238E27FC236}">
                <a16:creationId xmlns:a16="http://schemas.microsoft.com/office/drawing/2014/main" xmlns="" id="{18975707-AF9A-445E-80CD-84C6B430FDC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7650406" y="1464469"/>
            <a:ext cx="1494234" cy="14287"/>
          </a:xfrm>
          <a:prstGeom prst="line">
            <a:avLst/>
          </a:prstGeom>
          <a:ln w="57150">
            <a:solidFill>
              <a:srgbClr val="6D98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743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​​ 10">
            <a:extLst>
              <a:ext uri="{FF2B5EF4-FFF2-40B4-BE49-F238E27FC236}">
                <a16:creationId xmlns:a16="http://schemas.microsoft.com/office/drawing/2014/main" xmlns="" id="{E5083B80-0332-4761-B2E3-67A7078486DE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9309" y="1471613"/>
            <a:ext cx="1454150" cy="0"/>
          </a:xfrm>
          <a:prstGeom prst="line">
            <a:avLst/>
          </a:prstGeom>
          <a:ln w="57150">
            <a:solidFill>
              <a:srgbClr val="6D98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箭號: ＞形 26">
            <a:extLst>
              <a:ext uri="{FF2B5EF4-FFF2-40B4-BE49-F238E27FC236}">
                <a16:creationId xmlns:a16="http://schemas.microsoft.com/office/drawing/2014/main" xmlns="" id="{906BF3DE-F8E7-42DD-B345-378A1E38E01A}"/>
              </a:ext>
            </a:extLst>
          </p:cNvPr>
          <p:cNvSpPr/>
          <p:nvPr userDrawn="1"/>
        </p:nvSpPr>
        <p:spPr>
          <a:xfrm>
            <a:off x="1433435" y="1179513"/>
            <a:ext cx="345281" cy="584200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8" name="箭號: ＞形 27">
            <a:extLst>
              <a:ext uri="{FF2B5EF4-FFF2-40B4-BE49-F238E27FC236}">
                <a16:creationId xmlns:a16="http://schemas.microsoft.com/office/drawing/2014/main" xmlns="" id="{E8C8B592-A9DB-4CC7-8B6D-103716722A6B}"/>
              </a:ext>
            </a:extLst>
          </p:cNvPr>
          <p:cNvSpPr/>
          <p:nvPr userDrawn="1"/>
        </p:nvSpPr>
        <p:spPr>
          <a:xfrm>
            <a:off x="7192644" y="1185862"/>
            <a:ext cx="345281" cy="584200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0" name="箭號: 五邊形 29">
            <a:extLst>
              <a:ext uri="{FF2B5EF4-FFF2-40B4-BE49-F238E27FC236}">
                <a16:creationId xmlns:a16="http://schemas.microsoft.com/office/drawing/2014/main" xmlns="" id="{6643449C-3A7B-4C2F-B7B6-32268C00CBF1}"/>
              </a:ext>
            </a:extLst>
          </p:cNvPr>
          <p:cNvSpPr/>
          <p:nvPr userDrawn="1"/>
        </p:nvSpPr>
        <p:spPr>
          <a:xfrm>
            <a:off x="0" y="320675"/>
            <a:ext cx="2019300" cy="52228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1" name="文字方塊 3">
            <a:extLst>
              <a:ext uri="{FF2B5EF4-FFF2-40B4-BE49-F238E27FC236}">
                <a16:creationId xmlns:a16="http://schemas.microsoft.com/office/drawing/2014/main" xmlns="" id="{636C3516-2951-43C6-A3C7-F1041D7545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" y="388939"/>
            <a:ext cx="173950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配合課本</a:t>
            </a:r>
          </a:p>
        </p:txBody>
      </p:sp>
      <p:pic>
        <p:nvPicPr>
          <p:cNvPr id="32" name="圖形 15" descr="書架上的書本">
            <a:extLst>
              <a:ext uri="{FF2B5EF4-FFF2-40B4-BE49-F238E27FC236}">
                <a16:creationId xmlns:a16="http://schemas.microsoft.com/office/drawing/2014/main" xmlns="" id="{1A3C8682-5130-47EB-8C4C-00B96026FF7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2" y="320676"/>
            <a:ext cx="379809" cy="506413"/>
          </a:xfrm>
          <a:prstGeom prst="rect">
            <a:avLst/>
          </a:prstGeom>
        </p:spPr>
      </p:pic>
      <p:sp>
        <p:nvSpPr>
          <p:cNvPr id="19" name="文字方塊 4">
            <a:extLst>
              <a:ext uri="{FF2B5EF4-FFF2-40B4-BE49-F238E27FC236}">
                <a16:creationId xmlns:a16="http://schemas.microsoft.com/office/drawing/2014/main" xmlns="" id="{AF111274-01A8-496E-9A2F-8863C6FBD1D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9456" y="1036038"/>
            <a:ext cx="139661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1-2</a:t>
            </a:r>
            <a:r>
              <a:rPr kumimoji="0" lang="zh-TW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　誰的歷史？</a:t>
            </a:r>
            <a:endParaRPr kumimoji="0" lang="en-US" altLang="zh-TW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         誰書寫的歷史？</a:t>
            </a:r>
          </a:p>
        </p:txBody>
      </p:sp>
      <p:sp>
        <p:nvSpPr>
          <p:cNvPr id="20" name="Freeform 11">
            <a:hlinkClick r:id="rId6" action="ppaction://hlinksldjump"/>
            <a:extLst>
              <a:ext uri="{FF2B5EF4-FFF2-40B4-BE49-F238E27FC236}">
                <a16:creationId xmlns:a16="http://schemas.microsoft.com/office/drawing/2014/main" xmlns="" id="{956621FE-EBBD-442C-AB0C-161DF26520C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91106" y="250464"/>
            <a:ext cx="471488" cy="461963"/>
          </a:xfrm>
          <a:custGeom>
            <a:avLst/>
            <a:gdLst>
              <a:gd name="T0" fmla="*/ 101 w 201"/>
              <a:gd name="T1" fmla="*/ 8 h 192"/>
              <a:gd name="T2" fmla="*/ 115 w 201"/>
              <a:gd name="T3" fmla="*/ 13 h 192"/>
              <a:gd name="T4" fmla="*/ 185 w 201"/>
              <a:gd name="T5" fmla="*/ 75 h 192"/>
              <a:gd name="T6" fmla="*/ 188 w 201"/>
              <a:gd name="T7" fmla="*/ 78 h 192"/>
              <a:gd name="T8" fmla="*/ 183 w 201"/>
              <a:gd name="T9" fmla="*/ 78 h 192"/>
              <a:gd name="T10" fmla="*/ 174 w 201"/>
              <a:gd name="T11" fmla="*/ 78 h 192"/>
              <a:gd name="T12" fmla="*/ 166 w 201"/>
              <a:gd name="T13" fmla="*/ 78 h 192"/>
              <a:gd name="T14" fmla="*/ 166 w 201"/>
              <a:gd name="T15" fmla="*/ 86 h 192"/>
              <a:gd name="T16" fmla="*/ 166 w 201"/>
              <a:gd name="T17" fmla="*/ 184 h 192"/>
              <a:gd name="T18" fmla="*/ 36 w 201"/>
              <a:gd name="T19" fmla="*/ 184 h 192"/>
              <a:gd name="T20" fmla="*/ 36 w 201"/>
              <a:gd name="T21" fmla="*/ 86 h 192"/>
              <a:gd name="T22" fmla="*/ 36 w 201"/>
              <a:gd name="T23" fmla="*/ 78 h 192"/>
              <a:gd name="T24" fmla="*/ 28 w 201"/>
              <a:gd name="T25" fmla="*/ 78 h 192"/>
              <a:gd name="T26" fmla="*/ 18 w 201"/>
              <a:gd name="T27" fmla="*/ 78 h 192"/>
              <a:gd name="T28" fmla="*/ 13 w 201"/>
              <a:gd name="T29" fmla="*/ 78 h 192"/>
              <a:gd name="T30" fmla="*/ 16 w 201"/>
              <a:gd name="T31" fmla="*/ 75 h 192"/>
              <a:gd name="T32" fmla="*/ 86 w 201"/>
              <a:gd name="T33" fmla="*/ 13 h 192"/>
              <a:gd name="T34" fmla="*/ 101 w 201"/>
              <a:gd name="T35" fmla="*/ 8 h 192"/>
              <a:gd name="T36" fmla="*/ 101 w 201"/>
              <a:gd name="T37" fmla="*/ 0 h 192"/>
              <a:gd name="T38" fmla="*/ 81 w 201"/>
              <a:gd name="T39" fmla="*/ 7 h 192"/>
              <a:gd name="T40" fmla="*/ 11 w 201"/>
              <a:gd name="T41" fmla="*/ 69 h 192"/>
              <a:gd name="T42" fmla="*/ 18 w 201"/>
              <a:gd name="T43" fmla="*/ 86 h 192"/>
              <a:gd name="T44" fmla="*/ 28 w 201"/>
              <a:gd name="T45" fmla="*/ 86 h 192"/>
              <a:gd name="T46" fmla="*/ 28 w 201"/>
              <a:gd name="T47" fmla="*/ 192 h 192"/>
              <a:gd name="T48" fmla="*/ 174 w 201"/>
              <a:gd name="T49" fmla="*/ 192 h 192"/>
              <a:gd name="T50" fmla="*/ 174 w 201"/>
              <a:gd name="T51" fmla="*/ 86 h 192"/>
              <a:gd name="T52" fmla="*/ 183 w 201"/>
              <a:gd name="T53" fmla="*/ 86 h 192"/>
              <a:gd name="T54" fmla="*/ 190 w 201"/>
              <a:gd name="T55" fmla="*/ 69 h 192"/>
              <a:gd name="T56" fmla="*/ 121 w 201"/>
              <a:gd name="T57" fmla="*/ 7 h 192"/>
              <a:gd name="T58" fmla="*/ 101 w 201"/>
              <a:gd name="T59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01" h="192">
                <a:moveTo>
                  <a:pt x="101" y="8"/>
                </a:moveTo>
                <a:cubicBezTo>
                  <a:pt x="106" y="8"/>
                  <a:pt x="112" y="10"/>
                  <a:pt x="115" y="13"/>
                </a:cubicBezTo>
                <a:cubicBezTo>
                  <a:pt x="185" y="75"/>
                  <a:pt x="185" y="75"/>
                  <a:pt x="185" y="75"/>
                </a:cubicBezTo>
                <a:cubicBezTo>
                  <a:pt x="186" y="76"/>
                  <a:pt x="187" y="77"/>
                  <a:pt x="188" y="78"/>
                </a:cubicBezTo>
                <a:cubicBezTo>
                  <a:pt x="187" y="78"/>
                  <a:pt x="185" y="78"/>
                  <a:pt x="183" y="78"/>
                </a:cubicBezTo>
                <a:cubicBezTo>
                  <a:pt x="174" y="78"/>
                  <a:pt x="174" y="78"/>
                  <a:pt x="174" y="78"/>
                </a:cubicBezTo>
                <a:cubicBezTo>
                  <a:pt x="166" y="78"/>
                  <a:pt x="166" y="78"/>
                  <a:pt x="166" y="78"/>
                </a:cubicBezTo>
                <a:cubicBezTo>
                  <a:pt x="166" y="86"/>
                  <a:pt x="166" y="86"/>
                  <a:pt x="166" y="86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36" y="184"/>
                  <a:pt x="36" y="184"/>
                  <a:pt x="36" y="184"/>
                </a:cubicBezTo>
                <a:cubicBezTo>
                  <a:pt x="36" y="86"/>
                  <a:pt x="36" y="86"/>
                  <a:pt x="36" y="86"/>
                </a:cubicBezTo>
                <a:cubicBezTo>
                  <a:pt x="36" y="78"/>
                  <a:pt x="36" y="78"/>
                  <a:pt x="36" y="78"/>
                </a:cubicBezTo>
                <a:cubicBezTo>
                  <a:pt x="28" y="78"/>
                  <a:pt x="28" y="78"/>
                  <a:pt x="28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6" y="78"/>
                  <a:pt x="14" y="78"/>
                  <a:pt x="13" y="78"/>
                </a:cubicBezTo>
                <a:cubicBezTo>
                  <a:pt x="14" y="77"/>
                  <a:pt x="15" y="76"/>
                  <a:pt x="16" y="75"/>
                </a:cubicBezTo>
                <a:cubicBezTo>
                  <a:pt x="86" y="13"/>
                  <a:pt x="86" y="13"/>
                  <a:pt x="86" y="13"/>
                </a:cubicBezTo>
                <a:cubicBezTo>
                  <a:pt x="90" y="10"/>
                  <a:pt x="95" y="8"/>
                  <a:pt x="101" y="8"/>
                </a:cubicBezTo>
                <a:moveTo>
                  <a:pt x="101" y="0"/>
                </a:moveTo>
                <a:cubicBezTo>
                  <a:pt x="93" y="0"/>
                  <a:pt x="86" y="2"/>
                  <a:pt x="81" y="7"/>
                </a:cubicBezTo>
                <a:cubicBezTo>
                  <a:pt x="11" y="69"/>
                  <a:pt x="11" y="69"/>
                  <a:pt x="11" y="69"/>
                </a:cubicBezTo>
                <a:cubicBezTo>
                  <a:pt x="0" y="78"/>
                  <a:pt x="3" y="86"/>
                  <a:pt x="1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174" y="192"/>
                  <a:pt x="174" y="192"/>
                  <a:pt x="174" y="192"/>
                </a:cubicBezTo>
                <a:cubicBezTo>
                  <a:pt x="174" y="86"/>
                  <a:pt x="174" y="86"/>
                  <a:pt x="174" y="86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98" y="86"/>
                  <a:pt x="201" y="78"/>
                  <a:pt x="190" y="69"/>
                </a:cubicBezTo>
                <a:cubicBezTo>
                  <a:pt x="121" y="7"/>
                  <a:pt x="121" y="7"/>
                  <a:pt x="121" y="7"/>
                </a:cubicBezTo>
                <a:cubicBezTo>
                  <a:pt x="115" y="2"/>
                  <a:pt x="108" y="0"/>
                  <a:pt x="101" y="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Freeform 12">
            <a:hlinkClick r:id="rId6" action="ppaction://hlinksldjump"/>
            <a:extLst>
              <a:ext uri="{FF2B5EF4-FFF2-40B4-BE49-F238E27FC236}">
                <a16:creationId xmlns:a16="http://schemas.microsoft.com/office/drawing/2014/main" xmlns="" id="{47EE3D5B-86EB-4569-8BE5-529014C9263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452034" y="458433"/>
            <a:ext cx="150019" cy="257175"/>
          </a:xfrm>
          <a:custGeom>
            <a:avLst/>
            <a:gdLst>
              <a:gd name="T0" fmla="*/ 57 w 65"/>
              <a:gd name="T1" fmla="*/ 8 h 93"/>
              <a:gd name="T2" fmla="*/ 57 w 65"/>
              <a:gd name="T3" fmla="*/ 85 h 93"/>
              <a:gd name="T4" fmla="*/ 8 w 65"/>
              <a:gd name="T5" fmla="*/ 85 h 93"/>
              <a:gd name="T6" fmla="*/ 8 w 65"/>
              <a:gd name="T7" fmla="*/ 8 h 93"/>
              <a:gd name="T8" fmla="*/ 57 w 65"/>
              <a:gd name="T9" fmla="*/ 8 h 93"/>
              <a:gd name="T10" fmla="*/ 61 w 65"/>
              <a:gd name="T11" fmla="*/ 0 h 93"/>
              <a:gd name="T12" fmla="*/ 4 w 65"/>
              <a:gd name="T13" fmla="*/ 0 h 93"/>
              <a:gd name="T14" fmla="*/ 0 w 65"/>
              <a:gd name="T15" fmla="*/ 4 h 93"/>
              <a:gd name="T16" fmla="*/ 0 w 65"/>
              <a:gd name="T17" fmla="*/ 89 h 93"/>
              <a:gd name="T18" fmla="*/ 4 w 65"/>
              <a:gd name="T19" fmla="*/ 93 h 93"/>
              <a:gd name="T20" fmla="*/ 61 w 65"/>
              <a:gd name="T21" fmla="*/ 93 h 93"/>
              <a:gd name="T22" fmla="*/ 65 w 65"/>
              <a:gd name="T23" fmla="*/ 89 h 93"/>
              <a:gd name="T24" fmla="*/ 65 w 65"/>
              <a:gd name="T25" fmla="*/ 4 h 93"/>
              <a:gd name="T26" fmla="*/ 61 w 65"/>
              <a:gd name="T2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5" h="93">
                <a:moveTo>
                  <a:pt x="57" y="8"/>
                </a:moveTo>
                <a:cubicBezTo>
                  <a:pt x="57" y="85"/>
                  <a:pt x="57" y="85"/>
                  <a:pt x="57" y="85"/>
                </a:cubicBezTo>
                <a:cubicBezTo>
                  <a:pt x="8" y="85"/>
                  <a:pt x="8" y="85"/>
                  <a:pt x="8" y="85"/>
                </a:cubicBezTo>
                <a:cubicBezTo>
                  <a:pt x="8" y="8"/>
                  <a:pt x="8" y="8"/>
                  <a:pt x="8" y="8"/>
                </a:cubicBezTo>
                <a:cubicBezTo>
                  <a:pt x="57" y="8"/>
                  <a:pt x="57" y="8"/>
                  <a:pt x="57" y="8"/>
                </a:cubicBezTo>
                <a:moveTo>
                  <a:pt x="6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91"/>
                  <a:pt x="2" y="93"/>
                  <a:pt x="4" y="93"/>
                </a:cubicBezTo>
                <a:cubicBezTo>
                  <a:pt x="61" y="93"/>
                  <a:pt x="61" y="93"/>
                  <a:pt x="61" y="93"/>
                </a:cubicBezTo>
                <a:cubicBezTo>
                  <a:pt x="63" y="93"/>
                  <a:pt x="65" y="91"/>
                  <a:pt x="65" y="89"/>
                </a:cubicBezTo>
                <a:cubicBezTo>
                  <a:pt x="65" y="4"/>
                  <a:pt x="65" y="4"/>
                  <a:pt x="65" y="4"/>
                </a:cubicBezTo>
                <a:cubicBezTo>
                  <a:pt x="65" y="2"/>
                  <a:pt x="63" y="0"/>
                  <a:pt x="61" y="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5F6A404D-707F-4E25-A43B-154EFA9F1356}"/>
              </a:ext>
            </a:extLst>
          </p:cNvPr>
          <p:cNvSpPr/>
          <p:nvPr userDrawn="1"/>
        </p:nvSpPr>
        <p:spPr>
          <a:xfrm>
            <a:off x="7138111" y="713537"/>
            <a:ext cx="777478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返回首頁</a:t>
            </a:r>
            <a:endParaRPr kumimoji="0" lang="zh-TW" altLang="en-US" sz="825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Line 257">
            <a:extLst>
              <a:ext uri="{FF2B5EF4-FFF2-40B4-BE49-F238E27FC236}">
                <a16:creationId xmlns:a16="http://schemas.microsoft.com/office/drawing/2014/main" xmlns="" id="{7E487F8E-68DE-432B-94FD-32EC83738E6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478453" y="357677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Freeform 27">
            <a:hlinkClick r:id="" action="ppaction://hlinkshowjump?jump=endshow"/>
            <a:extLst>
              <a:ext uri="{FF2B5EF4-FFF2-40B4-BE49-F238E27FC236}">
                <a16:creationId xmlns:a16="http://schemas.microsoft.com/office/drawing/2014/main" xmlns="" id="{9E8A0957-D648-45A1-93E3-7506FC655658}"/>
              </a:ext>
            </a:extLst>
          </p:cNvPr>
          <p:cNvSpPr>
            <a:spLocks/>
          </p:cNvSpPr>
          <p:nvPr userDrawn="1"/>
        </p:nvSpPr>
        <p:spPr bwMode="auto">
          <a:xfrm>
            <a:off x="8452057" y="320675"/>
            <a:ext cx="356663" cy="376516"/>
          </a:xfrm>
          <a:custGeom>
            <a:avLst/>
            <a:gdLst>
              <a:gd name="T0" fmla="*/ 169 w 169"/>
              <a:gd name="T1" fmla="*/ 184 h 192"/>
              <a:gd name="T2" fmla="*/ 161 w 169"/>
              <a:gd name="T3" fmla="*/ 192 h 192"/>
              <a:gd name="T4" fmla="*/ 8 w 169"/>
              <a:gd name="T5" fmla="*/ 192 h 192"/>
              <a:gd name="T6" fmla="*/ 0 w 169"/>
              <a:gd name="T7" fmla="*/ 184 h 192"/>
              <a:gd name="T8" fmla="*/ 0 w 169"/>
              <a:gd name="T9" fmla="*/ 8 h 192"/>
              <a:gd name="T10" fmla="*/ 8 w 169"/>
              <a:gd name="T11" fmla="*/ 0 h 192"/>
              <a:gd name="T12" fmla="*/ 161 w 169"/>
              <a:gd name="T13" fmla="*/ 0 h 192"/>
              <a:gd name="T14" fmla="*/ 169 w 169"/>
              <a:gd name="T15" fmla="*/ 8 h 192"/>
              <a:gd name="T16" fmla="*/ 169 w 169"/>
              <a:gd name="T17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9" h="192">
                <a:moveTo>
                  <a:pt x="169" y="184"/>
                </a:moveTo>
                <a:cubicBezTo>
                  <a:pt x="169" y="189"/>
                  <a:pt x="166" y="192"/>
                  <a:pt x="161" y="192"/>
                </a:cubicBezTo>
                <a:cubicBezTo>
                  <a:pt x="8" y="192"/>
                  <a:pt x="8" y="192"/>
                  <a:pt x="8" y="192"/>
                </a:cubicBezTo>
                <a:cubicBezTo>
                  <a:pt x="4" y="192"/>
                  <a:pt x="0" y="189"/>
                  <a:pt x="0" y="184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161" y="0"/>
                  <a:pt x="161" y="0"/>
                  <a:pt x="161" y="0"/>
                </a:cubicBezTo>
                <a:cubicBezTo>
                  <a:pt x="166" y="0"/>
                  <a:pt x="169" y="4"/>
                  <a:pt x="169" y="8"/>
                </a:cubicBezTo>
                <a:lnTo>
                  <a:pt x="169" y="184"/>
                </a:lnTo>
                <a:close/>
              </a:path>
            </a:pathLst>
          </a:cu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 dirty="0">
              <a:ln w="57150">
                <a:solidFill>
                  <a:prstClr val="black"/>
                </a:solidFill>
              </a:ln>
              <a:solidFill>
                <a:srgbClr val="70AD47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6" name="圖形 22" descr="清單">
            <a:hlinkClick r:id="rId7" action="ppaction://hlinksldjump"/>
            <a:extLst>
              <a:ext uri="{FF2B5EF4-FFF2-40B4-BE49-F238E27FC236}">
                <a16:creationId xmlns:a16="http://schemas.microsoft.com/office/drawing/2014/main" xmlns="" id="{585BD904-5CCA-4C60-A706-91BBB8335F0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310" y="223721"/>
            <a:ext cx="568569" cy="549672"/>
          </a:xfrm>
          <a:prstGeom prst="rect">
            <a:avLst/>
          </a:prstGeom>
        </p:spPr>
      </p:pic>
      <p:sp>
        <p:nvSpPr>
          <p:cNvPr id="29" name="文字方塊 28">
            <a:extLst>
              <a:ext uri="{FF2B5EF4-FFF2-40B4-BE49-F238E27FC236}">
                <a16:creationId xmlns:a16="http://schemas.microsoft.com/office/drawing/2014/main" xmlns="" id="{29B3E5B8-E889-4241-A26C-929B51E285BF}"/>
              </a:ext>
            </a:extLst>
          </p:cNvPr>
          <p:cNvSpPr txBox="1"/>
          <p:nvPr userDrawn="1"/>
        </p:nvSpPr>
        <p:spPr>
          <a:xfrm>
            <a:off x="7789664" y="721003"/>
            <a:ext cx="607859" cy="2192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返回目錄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xmlns="" id="{876268C0-09B3-4D7B-A959-5FFA0F392DBB}"/>
              </a:ext>
            </a:extLst>
          </p:cNvPr>
          <p:cNvSpPr txBox="1"/>
          <p:nvPr userDrawn="1"/>
        </p:nvSpPr>
        <p:spPr>
          <a:xfrm>
            <a:off x="8334551" y="713536"/>
            <a:ext cx="607859" cy="2192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25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點此離開</a:t>
            </a:r>
          </a:p>
        </p:txBody>
      </p:sp>
      <p:sp>
        <p:nvSpPr>
          <p:cNvPr id="44" name="Line 257">
            <a:hlinkClick r:id="" action="ppaction://hlinkshowjump?jump=endshow"/>
            <a:extLst>
              <a:ext uri="{FF2B5EF4-FFF2-40B4-BE49-F238E27FC236}">
                <a16:creationId xmlns:a16="http://schemas.microsoft.com/office/drawing/2014/main" xmlns="" id="{558A265F-C314-4A2B-8728-73A6A5B397DF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8471310" y="364025"/>
            <a:ext cx="308969" cy="306177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5" name="直接连接符​​ 10">
            <a:extLst>
              <a:ext uri="{FF2B5EF4-FFF2-40B4-BE49-F238E27FC236}">
                <a16:creationId xmlns:a16="http://schemas.microsoft.com/office/drawing/2014/main" xmlns="" id="{19BAA83A-3548-4EF6-AF10-6BB0B2DCD2D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689850" y="1471613"/>
            <a:ext cx="1454150" cy="0"/>
          </a:xfrm>
          <a:prstGeom prst="line">
            <a:avLst/>
          </a:prstGeom>
          <a:ln w="57150">
            <a:solidFill>
              <a:srgbClr val="6D98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28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8">
            <a:extLst>
              <a:ext uri="{FF2B5EF4-FFF2-40B4-BE49-F238E27FC236}">
                <a16:creationId xmlns:a16="http://schemas.microsoft.com/office/drawing/2014/main" xmlns="" id="{DE14CC23-9D66-49DE-B62B-3EB41DB76DB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513038" y="2254449"/>
            <a:ext cx="1015663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5400" b="1" dirty="0">
                <a:solidFill>
                  <a:srgbClr val="6D98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方正清刻本悦宋简体"/>
              </a:rPr>
              <a:t>緒論</a:t>
            </a:r>
            <a:endParaRPr lang="zh-CN" altLang="en-US" sz="5400" b="1" dirty="0">
              <a:solidFill>
                <a:srgbClr val="6D986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方正清刻本悦宋简体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12DF143-B8FA-40EC-AF73-FB70ED839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38" y="1841636"/>
            <a:ext cx="2262158" cy="118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TW" altLang="en-US" sz="5400" b="1" dirty="0">
                <a:solidFill>
                  <a:srgbClr val="6D98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第一章</a:t>
            </a:r>
            <a:endParaRPr lang="zh-CN" altLang="en-US" sz="5400" b="1" dirty="0">
              <a:solidFill>
                <a:srgbClr val="6D986A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591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>
            <a:extLst>
              <a:ext uri="{FF2B5EF4-FFF2-40B4-BE49-F238E27FC236}">
                <a16:creationId xmlns:a16="http://schemas.microsoft.com/office/drawing/2014/main" xmlns="" id="{EDD3BDC2-7EC5-45BB-B58B-2942F39A2AB3}"/>
              </a:ext>
            </a:extLst>
          </p:cNvPr>
          <p:cNvSpPr/>
          <p:nvPr/>
        </p:nvSpPr>
        <p:spPr>
          <a:xfrm>
            <a:off x="2309416" y="3340497"/>
            <a:ext cx="6402784" cy="638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xmlns="" id="{44F098C0-1745-443F-8EBB-817F800AD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66" y="1775222"/>
            <a:ext cx="728663" cy="1962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4050" b="1" dirty="0">
                <a:solidFill>
                  <a:srgbClr val="6D98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方正清刻本悦宋简体"/>
              </a:rPr>
              <a:t>第一章</a:t>
            </a:r>
            <a:endParaRPr lang="zh-CN" altLang="en-US" sz="4050" b="1" dirty="0">
              <a:solidFill>
                <a:srgbClr val="6D986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方正清刻本悦宋简体"/>
            </a:endParaRPr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xmlns="" id="{37A60873-7831-4D3E-80DD-431D7A22CE7F}"/>
              </a:ext>
            </a:extLst>
          </p:cNvPr>
          <p:cNvSpPr/>
          <p:nvPr/>
        </p:nvSpPr>
        <p:spPr>
          <a:xfrm>
            <a:off x="1562895" y="3340497"/>
            <a:ext cx="445294" cy="514350"/>
          </a:xfrm>
          <a:prstGeom prst="diamond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CN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菱形 4">
            <a:extLst>
              <a:ext uri="{FF2B5EF4-FFF2-40B4-BE49-F238E27FC236}">
                <a16:creationId xmlns:a16="http://schemas.microsoft.com/office/drawing/2014/main" xmlns="" id="{D0D11516-5EDA-4A3A-92FC-DCB85CA85C52}"/>
              </a:ext>
            </a:extLst>
          </p:cNvPr>
          <p:cNvSpPr/>
          <p:nvPr/>
        </p:nvSpPr>
        <p:spPr>
          <a:xfrm>
            <a:off x="1562895" y="2226072"/>
            <a:ext cx="445294" cy="514350"/>
          </a:xfrm>
          <a:prstGeom prst="diamond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CN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圆角矩形 4">
            <a:extLst>
              <a:ext uri="{FF2B5EF4-FFF2-40B4-BE49-F238E27FC236}">
                <a16:creationId xmlns:a16="http://schemas.microsoft.com/office/drawing/2014/main" xmlns="" id="{0D52D07B-78AE-4A52-9A36-E49A62EB3948}"/>
              </a:ext>
            </a:extLst>
          </p:cNvPr>
          <p:cNvSpPr/>
          <p:nvPr/>
        </p:nvSpPr>
        <p:spPr>
          <a:xfrm>
            <a:off x="2309416" y="2226072"/>
            <a:ext cx="5411137" cy="6381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文字方塊 8">
            <a:hlinkClick r:id="rId2" action="ppaction://hlinksldjump"/>
            <a:extLst>
              <a:ext uri="{FF2B5EF4-FFF2-40B4-BE49-F238E27FC236}">
                <a16:creationId xmlns:a16="http://schemas.microsoft.com/office/drawing/2014/main" xmlns="" id="{C3DCF578-B1D5-4402-B836-01A1C58D4F1C}"/>
              </a:ext>
            </a:extLst>
          </p:cNvPr>
          <p:cNvSpPr txBox="1"/>
          <p:nvPr/>
        </p:nvSpPr>
        <p:spPr>
          <a:xfrm>
            <a:off x="2432050" y="2256619"/>
            <a:ext cx="6036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1-1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什麼是歷史？ </a:t>
            </a:r>
          </a:p>
        </p:txBody>
      </p:sp>
      <p:sp>
        <p:nvSpPr>
          <p:cNvPr id="10" name="矩形 9">
            <a:hlinkClick r:id="rId3" action="ppaction://hlinksldjump"/>
            <a:extLst>
              <a:ext uri="{FF2B5EF4-FFF2-40B4-BE49-F238E27FC236}">
                <a16:creationId xmlns:a16="http://schemas.microsoft.com/office/drawing/2014/main" xmlns="" id="{96531AFE-2A31-4D99-A86A-761F072BD174}"/>
              </a:ext>
            </a:extLst>
          </p:cNvPr>
          <p:cNvSpPr/>
          <p:nvPr/>
        </p:nvSpPr>
        <p:spPr>
          <a:xfrm>
            <a:off x="2432050" y="3371044"/>
            <a:ext cx="6186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誰的歷史？誰書寫歷史？ </a:t>
            </a:r>
          </a:p>
        </p:txBody>
      </p:sp>
    </p:spTree>
    <p:extLst>
      <p:ext uri="{BB962C8B-B14F-4D97-AF65-F5344CB8AC3E}">
        <p14:creationId xmlns:p14="http://schemas.microsoft.com/office/powerpoint/2010/main" val="414444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vr.theatre.ntu.edu.tw/hlee/course/th6_520/sty_19c/painting/gauguin-01X.jpg">
            <a:extLst>
              <a:ext uri="{FF2B5EF4-FFF2-40B4-BE49-F238E27FC236}">
                <a16:creationId xmlns:a16="http://schemas.microsoft.com/office/drawing/2014/main" xmlns="" id="{560ABA97-1542-4C53-866E-B661ACBF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51728"/>
            <a:ext cx="9144000" cy="331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形 13" descr="擴音器">
            <a:extLst>
              <a:ext uri="{FF2B5EF4-FFF2-40B4-BE49-F238E27FC236}">
                <a16:creationId xmlns:a16="http://schemas.microsoft.com/office/drawing/2014/main" xmlns="" id="{6625EBE8-2F83-4AC6-A885-C903DEE1C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32D866EB-01F0-4CD0-8367-631563BE9ABD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34C2282E-E480-41EB-9163-C1F747372E45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</a:t>
            </a:r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D4B3EB5A-ED09-4B5E-88F7-A34EE792BEAF}"/>
              </a:ext>
            </a:extLst>
          </p:cNvPr>
          <p:cNvSpPr txBox="1"/>
          <p:nvPr/>
        </p:nvSpPr>
        <p:spPr>
          <a:xfrm>
            <a:off x="203200" y="5388232"/>
            <a:ext cx="873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此圖是高更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49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歲時在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大溪地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完成的油畫，是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高更最大幅、最有名的傑作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。據高更說，它是「直接畫在皺巴巴的粗麻布上的，因此表面看來相當粗糙」。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902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D4B3EB5A-ED09-4B5E-88F7-A34EE792BEAF}"/>
              </a:ext>
            </a:extLst>
          </p:cNvPr>
          <p:cNvSpPr txBox="1"/>
          <p:nvPr/>
        </p:nvSpPr>
        <p:spPr>
          <a:xfrm>
            <a:off x="3940402" y="2626588"/>
            <a:ext cx="48265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1897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月，高更經歷了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喪女之痛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經濟窘迫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眼病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等折磨，使他萌生輕生的念頭，臨死前花了一個月將畢生的精力貢獻於此畫。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A71FB7AE-F9A9-403A-BA3F-98C6B36F4204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</a:t>
            </a:r>
            <a:endParaRPr lang="zh-TW" altLang="en-US" dirty="0"/>
          </a:p>
        </p:txBody>
      </p:sp>
      <p:pic>
        <p:nvPicPr>
          <p:cNvPr id="7" name="圖形 13" descr="擴音器">
            <a:extLst>
              <a:ext uri="{FF2B5EF4-FFF2-40B4-BE49-F238E27FC236}">
                <a16:creationId xmlns:a16="http://schemas.microsoft.com/office/drawing/2014/main" xmlns="" id="{71E4C88C-4700-43D1-A2DE-D6AE02FEC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8886661-A090-43D5-9616-1ABFE6713576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26" name="Picture 2" descr="ãé«æ´ èªç«åãçåçæå°çµæ">
            <a:extLst>
              <a:ext uri="{FF2B5EF4-FFF2-40B4-BE49-F238E27FC236}">
                <a16:creationId xmlns:a16="http://schemas.microsoft.com/office/drawing/2014/main" xmlns="" id="{CEA799BA-503A-4CEA-B66D-7C796C5CF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89" y="2278705"/>
            <a:ext cx="3144896" cy="3804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68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D4B3EB5A-ED09-4B5E-88F7-A34EE792BEAF}"/>
              </a:ext>
            </a:extLst>
          </p:cNvPr>
          <p:cNvSpPr txBox="1"/>
          <p:nvPr/>
        </p:nvSpPr>
        <p:spPr>
          <a:xfrm>
            <a:off x="454560" y="2964157"/>
            <a:ext cx="83972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輕生前：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畫中表現他對生命的意義和存在產生質疑，對人生充滿焦慮不安和迷惑不解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，這是高更的藝術遺囑。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spcBef>
                <a:spcPts val="24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自殺未遂後：完成一些最活潑鮮明、最富想像力的畫作。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A71FB7AE-F9A9-403A-BA3F-98C6B36F4204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</a:t>
            </a:r>
            <a:endParaRPr lang="zh-TW" altLang="en-US" dirty="0"/>
          </a:p>
        </p:txBody>
      </p:sp>
      <p:pic>
        <p:nvPicPr>
          <p:cNvPr id="7" name="圖形 13" descr="擴音器">
            <a:extLst>
              <a:ext uri="{FF2B5EF4-FFF2-40B4-BE49-F238E27FC236}">
                <a16:creationId xmlns:a16="http://schemas.microsoft.com/office/drawing/2014/main" xmlns="" id="{71E4C88C-4700-43D1-A2DE-D6AE02FEC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8886661-A090-43D5-9616-1ABFE6713576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83339" y="2081768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高更作品風格的轉變</a:t>
            </a:r>
          </a:p>
        </p:txBody>
      </p:sp>
    </p:spTree>
    <p:extLst>
      <p:ext uri="{BB962C8B-B14F-4D97-AF65-F5344CB8AC3E}">
        <p14:creationId xmlns:p14="http://schemas.microsoft.com/office/powerpoint/2010/main" val="234064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D4B3EB5A-ED09-4B5E-88F7-A34EE792BEAF}"/>
              </a:ext>
            </a:extLst>
          </p:cNvPr>
          <p:cNvSpPr txBox="1"/>
          <p:nvPr/>
        </p:nvSpPr>
        <p:spPr>
          <a:xfrm>
            <a:off x="670460" y="2924094"/>
            <a:ext cx="791473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關於生存的意義，始終迴盪在高更的腦海中，困擾著他的一生，他以畫來揭示人類靈魂、疑困、希望和失望的悲劇。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在這幅巨畫裡，高更用象徵圖像表現其中意義，整個畫面代表了人的一生。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A71FB7AE-F9A9-403A-BA3F-98C6B36F4204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</a:t>
            </a:r>
            <a:endParaRPr lang="zh-TW" altLang="en-US" dirty="0"/>
          </a:p>
        </p:txBody>
      </p:sp>
      <p:pic>
        <p:nvPicPr>
          <p:cNvPr id="7" name="圖形 13" descr="擴音器">
            <a:extLst>
              <a:ext uri="{FF2B5EF4-FFF2-40B4-BE49-F238E27FC236}">
                <a16:creationId xmlns:a16="http://schemas.microsoft.com/office/drawing/2014/main" xmlns="" id="{71E4C88C-4700-43D1-A2DE-D6AE02FEC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8886661-A090-43D5-9616-1ABFE6713576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894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D7910834-EEB3-4324-819E-BFC0C78D7343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</a:t>
            </a:r>
            <a:endParaRPr lang="zh-TW" altLang="en-US" dirty="0"/>
          </a:p>
        </p:txBody>
      </p:sp>
      <p:pic>
        <p:nvPicPr>
          <p:cNvPr id="8" name="圖形 13" descr="擴音器">
            <a:extLst>
              <a:ext uri="{FF2B5EF4-FFF2-40B4-BE49-F238E27FC236}">
                <a16:creationId xmlns:a16="http://schemas.microsoft.com/office/drawing/2014/main" xmlns="" id="{5495B5B4-949B-4C52-B15A-7E9D63166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7F8749D-A464-4130-AA71-A9DB6D8B743A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Picture 6" descr="http://vr.theatre.ntu.edu.tw/hlee/course/th6_520/sty_19c/painting/gauguin-01X.jpg">
            <a:extLst>
              <a:ext uri="{FF2B5EF4-FFF2-40B4-BE49-F238E27FC236}">
                <a16:creationId xmlns:a16="http://schemas.microsoft.com/office/drawing/2014/main" xmlns="" id="{560ABA97-1542-4C53-866E-B661ACBF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51728"/>
            <a:ext cx="9144000" cy="331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橢圓 1"/>
          <p:cNvSpPr/>
          <p:nvPr/>
        </p:nvSpPr>
        <p:spPr>
          <a:xfrm>
            <a:off x="6299200" y="3213100"/>
            <a:ext cx="1778000" cy="1778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730E28BE-6A50-4D3A-A46E-E1CBF1EFEC69}"/>
              </a:ext>
            </a:extLst>
          </p:cNvPr>
          <p:cNvSpPr txBox="1"/>
          <p:nvPr/>
        </p:nvSpPr>
        <p:spPr>
          <a:xfrm>
            <a:off x="345800" y="5562600"/>
            <a:ext cx="845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最右邊的嬰兒旁蹲著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三個女人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，正在討論她們的人生觀。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333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D7910834-EEB3-4324-819E-BFC0C78D7343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</a:t>
            </a:r>
            <a:endParaRPr lang="zh-TW" altLang="en-US" dirty="0"/>
          </a:p>
        </p:txBody>
      </p:sp>
      <p:pic>
        <p:nvPicPr>
          <p:cNvPr id="8" name="圖形 13" descr="擴音器">
            <a:extLst>
              <a:ext uri="{FF2B5EF4-FFF2-40B4-BE49-F238E27FC236}">
                <a16:creationId xmlns:a16="http://schemas.microsoft.com/office/drawing/2014/main" xmlns="" id="{5495B5B4-949B-4C52-B15A-7E9D63166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7F8749D-A464-4130-AA71-A9DB6D8B743A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Picture 6" descr="http://vr.theatre.ntu.edu.tw/hlee/course/th6_520/sty_19c/painting/gauguin-01X.jpg">
            <a:extLst>
              <a:ext uri="{FF2B5EF4-FFF2-40B4-BE49-F238E27FC236}">
                <a16:creationId xmlns:a16="http://schemas.microsoft.com/office/drawing/2014/main" xmlns="" id="{560ABA97-1542-4C53-866E-B661ACBF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51728"/>
            <a:ext cx="9144000" cy="331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橢圓 1"/>
          <p:cNvSpPr/>
          <p:nvPr/>
        </p:nvSpPr>
        <p:spPr>
          <a:xfrm>
            <a:off x="5489155" y="2311400"/>
            <a:ext cx="1778000" cy="1778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730E28BE-6A50-4D3A-A46E-E1CBF1EFEC69}"/>
              </a:ext>
            </a:extLst>
          </p:cNvPr>
          <p:cNvSpPr txBox="1"/>
          <p:nvPr/>
        </p:nvSpPr>
        <p:spPr>
          <a:xfrm>
            <a:off x="345800" y="5473700"/>
            <a:ext cx="8452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樹後兩個穿暗色服裝的人，代表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破壞純真的邪惡知識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，是狡猾的蛇，因蛇引誘了夏娃偷吃蘋果被逐出伊甸園，二人的談話影響了一旁休息的夏娃。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365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D7910834-EEB3-4324-819E-BFC0C78D7343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</a:t>
            </a:r>
            <a:endParaRPr lang="zh-TW" altLang="en-US" dirty="0"/>
          </a:p>
        </p:txBody>
      </p:sp>
      <p:pic>
        <p:nvPicPr>
          <p:cNvPr id="8" name="圖形 13" descr="擴音器">
            <a:extLst>
              <a:ext uri="{FF2B5EF4-FFF2-40B4-BE49-F238E27FC236}">
                <a16:creationId xmlns:a16="http://schemas.microsoft.com/office/drawing/2014/main" xmlns="" id="{5495B5B4-949B-4C52-B15A-7E9D63166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7F8749D-A464-4130-AA71-A9DB6D8B743A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Picture 6" descr="http://vr.theatre.ntu.edu.tw/hlee/course/th6_520/sty_19c/painting/gauguin-01X.jpg">
            <a:extLst>
              <a:ext uri="{FF2B5EF4-FFF2-40B4-BE49-F238E27FC236}">
                <a16:creationId xmlns:a16="http://schemas.microsoft.com/office/drawing/2014/main" xmlns="" id="{560ABA97-1542-4C53-866E-B661ACBF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51728"/>
            <a:ext cx="9144000" cy="331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橢圓 1"/>
          <p:cNvSpPr/>
          <p:nvPr/>
        </p:nvSpPr>
        <p:spPr>
          <a:xfrm>
            <a:off x="4240983" y="1878932"/>
            <a:ext cx="1778000" cy="1778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730E28BE-6A50-4D3A-A46E-E1CBF1EFEC69}"/>
              </a:ext>
            </a:extLst>
          </p:cNvPr>
          <p:cNvSpPr txBox="1"/>
          <p:nvPr/>
        </p:nvSpPr>
        <p:spPr>
          <a:xfrm>
            <a:off x="345800" y="5867400"/>
            <a:ext cx="845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中間一個摘水果的人，象徵人世的歡樂。</a:t>
            </a:r>
          </a:p>
        </p:txBody>
      </p:sp>
    </p:spTree>
    <p:extLst>
      <p:ext uri="{BB962C8B-B14F-4D97-AF65-F5344CB8AC3E}">
        <p14:creationId xmlns:p14="http://schemas.microsoft.com/office/powerpoint/2010/main" val="313365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D7910834-EEB3-4324-819E-BFC0C78D7343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</a:t>
            </a:r>
            <a:endParaRPr lang="zh-TW" altLang="en-US" dirty="0"/>
          </a:p>
        </p:txBody>
      </p:sp>
      <p:pic>
        <p:nvPicPr>
          <p:cNvPr id="8" name="圖形 13" descr="擴音器">
            <a:extLst>
              <a:ext uri="{FF2B5EF4-FFF2-40B4-BE49-F238E27FC236}">
                <a16:creationId xmlns:a16="http://schemas.microsoft.com/office/drawing/2014/main" xmlns="" id="{5495B5B4-949B-4C52-B15A-7E9D63166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7F8749D-A464-4130-AA71-A9DB6D8B743A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Picture 6" descr="http://vr.theatre.ntu.edu.tw/hlee/course/th6_520/sty_19c/painting/gauguin-01X.jpg">
            <a:extLst>
              <a:ext uri="{FF2B5EF4-FFF2-40B4-BE49-F238E27FC236}">
                <a16:creationId xmlns:a16="http://schemas.microsoft.com/office/drawing/2014/main" xmlns="" id="{560ABA97-1542-4C53-866E-B661ACBF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51728"/>
            <a:ext cx="9144000" cy="331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橢圓 1"/>
          <p:cNvSpPr/>
          <p:nvPr/>
        </p:nvSpPr>
        <p:spPr>
          <a:xfrm>
            <a:off x="1380030" y="1773918"/>
            <a:ext cx="2112469" cy="211246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730E28BE-6A50-4D3A-A46E-E1CBF1EFEC69}"/>
              </a:ext>
            </a:extLst>
          </p:cNvPr>
          <p:cNvSpPr txBox="1"/>
          <p:nvPr/>
        </p:nvSpPr>
        <p:spPr>
          <a:xfrm>
            <a:off x="310600" y="5562600"/>
            <a:ext cx="86428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暗藍色雕像舉起雙手，暗示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死亡的不可避免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，也似乎在指引著來世。</a:t>
            </a:r>
          </a:p>
        </p:txBody>
      </p:sp>
    </p:spTree>
    <p:extLst>
      <p:ext uri="{BB962C8B-B14F-4D97-AF65-F5344CB8AC3E}">
        <p14:creationId xmlns:p14="http://schemas.microsoft.com/office/powerpoint/2010/main" val="33700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D7910834-EEB3-4324-819E-BFC0C78D7343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</a:t>
            </a:r>
            <a:endParaRPr lang="zh-TW" altLang="en-US" dirty="0"/>
          </a:p>
        </p:txBody>
      </p:sp>
      <p:pic>
        <p:nvPicPr>
          <p:cNvPr id="8" name="圖形 13" descr="擴音器">
            <a:extLst>
              <a:ext uri="{FF2B5EF4-FFF2-40B4-BE49-F238E27FC236}">
                <a16:creationId xmlns:a16="http://schemas.microsoft.com/office/drawing/2014/main" xmlns="" id="{5495B5B4-949B-4C52-B15A-7E9D63166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7F8749D-A464-4130-AA71-A9DB6D8B743A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Picture 6" descr="http://vr.theatre.ntu.edu.tw/hlee/course/th6_520/sty_19c/painting/gauguin-01X.jpg">
            <a:extLst>
              <a:ext uri="{FF2B5EF4-FFF2-40B4-BE49-F238E27FC236}">
                <a16:creationId xmlns:a16="http://schemas.microsoft.com/office/drawing/2014/main" xmlns="" id="{560ABA97-1542-4C53-866E-B661ACBF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51728"/>
            <a:ext cx="9144000" cy="331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橢圓 1"/>
          <p:cNvSpPr/>
          <p:nvPr/>
        </p:nvSpPr>
        <p:spPr>
          <a:xfrm>
            <a:off x="-169369" y="3513819"/>
            <a:ext cx="1515382" cy="15153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730E28BE-6A50-4D3A-A46E-E1CBF1EFEC69}"/>
              </a:ext>
            </a:extLst>
          </p:cNvPr>
          <p:cNvSpPr txBox="1"/>
          <p:nvPr/>
        </p:nvSpPr>
        <p:spPr>
          <a:xfrm>
            <a:off x="310600" y="5562600"/>
            <a:ext cx="86428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「我們往何處去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」象徵左邊的老婦人陷入沈思，好像看破憂煩的往事，坦然接受命運。</a:t>
            </a:r>
          </a:p>
        </p:txBody>
      </p:sp>
    </p:spTree>
    <p:extLst>
      <p:ext uri="{BB962C8B-B14F-4D97-AF65-F5344CB8AC3E}">
        <p14:creationId xmlns:p14="http://schemas.microsoft.com/office/powerpoint/2010/main" val="81449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D7910834-EEB3-4324-819E-BFC0C78D7343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</a:t>
            </a:r>
            <a:endParaRPr lang="zh-TW" altLang="en-US" dirty="0"/>
          </a:p>
        </p:txBody>
      </p:sp>
      <p:pic>
        <p:nvPicPr>
          <p:cNvPr id="8" name="圖形 13" descr="擴音器">
            <a:extLst>
              <a:ext uri="{FF2B5EF4-FFF2-40B4-BE49-F238E27FC236}">
                <a16:creationId xmlns:a16="http://schemas.microsoft.com/office/drawing/2014/main" xmlns="" id="{5495B5B4-949B-4C52-B15A-7E9D63166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7F8749D-A464-4130-AA71-A9DB6D8B743A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Picture 6" descr="http://vr.theatre.ntu.edu.tw/hlee/course/th6_520/sty_19c/painting/gauguin-01X.jpg">
            <a:extLst>
              <a:ext uri="{FF2B5EF4-FFF2-40B4-BE49-F238E27FC236}">
                <a16:creationId xmlns:a16="http://schemas.microsoft.com/office/drawing/2014/main" xmlns="" id="{560ABA97-1542-4C53-866E-B661ACBF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51728"/>
            <a:ext cx="9144000" cy="331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730E28BE-6A50-4D3A-A46E-E1CBF1EFEC69}"/>
              </a:ext>
            </a:extLst>
          </p:cNvPr>
          <p:cNvSpPr txBox="1"/>
          <p:nvPr/>
        </p:nvSpPr>
        <p:spPr>
          <a:xfrm>
            <a:off x="310600" y="5562600"/>
            <a:ext cx="86428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左下角奇怪的白鳥抓著一隻蜥蝪，它代表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人類語言的虛無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194439" y="2837180"/>
            <a:ext cx="2910288" cy="2875373"/>
            <a:chOff x="194439" y="2837180"/>
            <a:chExt cx="2910288" cy="2875373"/>
          </a:xfrm>
        </p:grpSpPr>
        <p:sp>
          <p:nvSpPr>
            <p:cNvPr id="3" name="梯形 2"/>
            <p:cNvSpPr/>
            <p:nvPr/>
          </p:nvSpPr>
          <p:spPr>
            <a:xfrm rot="14819188">
              <a:off x="39418" y="3484983"/>
              <a:ext cx="2382591" cy="2072550"/>
            </a:xfrm>
            <a:prstGeom prst="trapezoid">
              <a:avLst>
                <a:gd name="adj" fmla="val 57480"/>
              </a:avLst>
            </a:pr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1" name="Picture 6" descr="http://vr.theatre.ntu.edu.tw/hlee/course/th6_520/sty_19c/painting/gauguin-01X.jpg">
              <a:extLst>
                <a:ext uri="{FF2B5EF4-FFF2-40B4-BE49-F238E27FC236}">
                  <a16:creationId xmlns:a16="http://schemas.microsoft.com/office/drawing/2014/main" xmlns="" id="{560ABA97-1542-4C53-866E-B661ACBFF6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808" r="94709"/>
            <a:stretch/>
          </p:blipFill>
          <p:spPr bwMode="auto">
            <a:xfrm>
              <a:off x="1586398" y="2837180"/>
              <a:ext cx="1518329" cy="230773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橢圓 1"/>
          <p:cNvSpPr/>
          <p:nvPr/>
        </p:nvSpPr>
        <p:spPr>
          <a:xfrm>
            <a:off x="-302719" y="4352019"/>
            <a:ext cx="1086756" cy="10867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418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http://vr.theatre.ntu.edu.tw/hlee/course/th6_520/sty_19c/painting/gauguin-01X.jpg">
            <a:extLst>
              <a:ext uri="{FF2B5EF4-FFF2-40B4-BE49-F238E27FC236}">
                <a16:creationId xmlns:a16="http://schemas.microsoft.com/office/drawing/2014/main" xmlns="" id="{A13EFC0B-EA4D-4FB8-A1A2-FFAF0376F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87335"/>
            <a:ext cx="9144000" cy="331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730E28BE-6A50-4D3A-A46E-E1CBF1EFEC69}"/>
              </a:ext>
            </a:extLst>
          </p:cNvPr>
          <p:cNvSpPr txBox="1"/>
          <p:nvPr/>
        </p:nvSpPr>
        <p:spPr>
          <a:xfrm>
            <a:off x="1488118" y="2989681"/>
            <a:ext cx="61677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我們從何處來？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我們是誰？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我們向何處去？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是哪些人書寫的歷史定義了我們？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E7153184-047E-4205-AA1A-8759027E0A51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P.05</a:t>
            </a:r>
            <a:endParaRPr lang="zh-TW" altLang="en-US" dirty="0"/>
          </a:p>
        </p:txBody>
      </p:sp>
      <p:pic>
        <p:nvPicPr>
          <p:cNvPr id="8" name="圖形 13" descr="擴音器">
            <a:extLst>
              <a:ext uri="{FF2B5EF4-FFF2-40B4-BE49-F238E27FC236}">
                <a16:creationId xmlns:a16="http://schemas.microsoft.com/office/drawing/2014/main" xmlns="" id="{3C74003D-39D0-46D1-8C26-6CA2F6CFC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55" y="1245280"/>
            <a:ext cx="52982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9CDD8A1-1864-4A90-8445-49666B6795FA}"/>
              </a:ext>
            </a:extLst>
          </p:cNvPr>
          <p:cNvSpPr/>
          <p:nvPr/>
        </p:nvSpPr>
        <p:spPr>
          <a:xfrm>
            <a:off x="3104727" y="1163351"/>
            <a:ext cx="2444353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歷史報報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34149" y="5022334"/>
            <a:ext cx="557075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這些問題值得我們好好思考探討。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080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B16E06D6-9674-459A-BF7D-DE3F73821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9871" y="1151454"/>
            <a:ext cx="34388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1-1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什麼是歷史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64CD8AE1-A5B7-4DA3-B15D-5BD78C609EA7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P.06</a:t>
            </a:r>
            <a:endParaRPr lang="zh-TW" altLang="en-US" dirty="0"/>
          </a:p>
        </p:txBody>
      </p:sp>
      <p:sp>
        <p:nvSpPr>
          <p:cNvPr id="5" name="圓角矩形 4"/>
          <p:cNvSpPr/>
          <p:nvPr/>
        </p:nvSpPr>
        <p:spPr>
          <a:xfrm>
            <a:off x="849127" y="3577771"/>
            <a:ext cx="763174" cy="13498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史</a:t>
            </a:r>
          </a:p>
        </p:txBody>
      </p:sp>
      <p:cxnSp>
        <p:nvCxnSpPr>
          <p:cNvPr id="13" name="直線接點 12"/>
          <p:cNvCxnSpPr>
            <a:stCxn id="5" idx="3"/>
            <a:endCxn id="9" idx="1"/>
          </p:cNvCxnSpPr>
          <p:nvPr/>
        </p:nvCxnSpPr>
        <p:spPr>
          <a:xfrm flipV="1">
            <a:off x="1612301" y="2939140"/>
            <a:ext cx="927699" cy="13135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>
            <a:stCxn id="5" idx="3"/>
            <a:endCxn id="10" idx="1"/>
          </p:cNvCxnSpPr>
          <p:nvPr/>
        </p:nvCxnSpPr>
        <p:spPr>
          <a:xfrm>
            <a:off x="1612301" y="4252686"/>
            <a:ext cx="927699" cy="36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>
            <a:stCxn id="5" idx="3"/>
            <a:endCxn id="11" idx="1"/>
          </p:cNvCxnSpPr>
          <p:nvPr/>
        </p:nvCxnSpPr>
        <p:spPr>
          <a:xfrm>
            <a:off x="1612301" y="4252686"/>
            <a:ext cx="927699" cy="132079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圓角矩形 8"/>
          <p:cNvSpPr/>
          <p:nvPr/>
        </p:nvSpPr>
        <p:spPr>
          <a:xfrm>
            <a:off x="2540000" y="2380340"/>
            <a:ext cx="6183086" cy="1117600"/>
          </a:xfrm>
          <a:prstGeom prst="round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200"/>
              </a:spcBef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人類對過去的行為思想的紀錄、研究和解釋，透過學習歷史可以鑑往知來，在面對現今的問題時，作為解決問題的判斷參考。</a:t>
            </a:r>
          </a:p>
        </p:txBody>
      </p:sp>
      <p:sp>
        <p:nvSpPr>
          <p:cNvPr id="10" name="圓角矩形 9"/>
          <p:cNvSpPr/>
          <p:nvPr/>
        </p:nvSpPr>
        <p:spPr>
          <a:xfrm>
            <a:off x="2540000" y="3697511"/>
            <a:ext cx="6183086" cy="111760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200"/>
              </a:spcBef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一般人認為過去發生的事就是歷史，歷史是往事的紀錄。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2540000" y="5014683"/>
            <a:ext cx="6183086" cy="1117600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200"/>
              </a:spcBef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是史學家根據往事所留下的證據而研究的成果，對證據的解釋。</a:t>
            </a:r>
          </a:p>
        </p:txBody>
      </p:sp>
    </p:spTree>
    <p:extLst>
      <p:ext uri="{BB962C8B-B14F-4D97-AF65-F5344CB8AC3E}">
        <p14:creationId xmlns:p14="http://schemas.microsoft.com/office/powerpoint/2010/main" val="56027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B16E06D6-9674-459A-BF7D-DE3F73821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170" y="1151454"/>
            <a:ext cx="524222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1-1.1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歷史的意義與功能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13FF6CE6-1181-4DFE-89FB-CAE77A309FA7}"/>
              </a:ext>
            </a:extLst>
          </p:cNvPr>
          <p:cNvSpPr txBox="1"/>
          <p:nvPr/>
        </p:nvSpPr>
        <p:spPr>
          <a:xfrm>
            <a:off x="606002" y="2803413"/>
            <a:ext cx="807456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將歷史還原，選擇具有意義的一般事實，記載成歷史事實，揚棄無意義的事實，使歷史成為實用，有教育的功能。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把歷史上的善惡、好壞呈現出來，讓今人有所警惕借鏡，以免重蹈前人的覆轍。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64CD8AE1-A5B7-4DA3-B15D-5BD78C609EA7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P.06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606002" y="2081768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史學家對歷史的定義與運用</a:t>
            </a:r>
          </a:p>
        </p:txBody>
      </p:sp>
    </p:spTree>
    <p:extLst>
      <p:ext uri="{BB962C8B-B14F-4D97-AF65-F5344CB8AC3E}">
        <p14:creationId xmlns:p14="http://schemas.microsoft.com/office/powerpoint/2010/main" val="261196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5A999C94-10F0-4800-9828-4FA26E3C6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183" y="1132257"/>
            <a:ext cx="53460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1-1.2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如何紀錄歷史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42278452-FA58-44D1-85F4-358292814BBF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P.06</a:t>
            </a:r>
            <a:endParaRPr lang="zh-TW" altLang="en-US" dirty="0"/>
          </a:p>
        </p:txBody>
      </p:sp>
      <p:sp>
        <p:nvSpPr>
          <p:cNvPr id="5" name="圓角矩形 4"/>
          <p:cNvSpPr/>
          <p:nvPr/>
        </p:nvSpPr>
        <p:spPr>
          <a:xfrm>
            <a:off x="651768" y="2684395"/>
            <a:ext cx="578946" cy="265856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史料分類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7" name="直線接點 6"/>
          <p:cNvCxnSpPr>
            <a:stCxn id="5" idx="3"/>
            <a:endCxn id="11" idx="1"/>
          </p:cNvCxnSpPr>
          <p:nvPr/>
        </p:nvCxnSpPr>
        <p:spPr>
          <a:xfrm>
            <a:off x="1230714" y="4013676"/>
            <a:ext cx="583077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1813791" y="3006074"/>
            <a:ext cx="3950273" cy="2015205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是過去的事實所留下的痕跡，範圍包括傳說、文獻記載、遺物</a:t>
            </a:r>
          </a:p>
        </p:txBody>
      </p:sp>
      <p:sp>
        <p:nvSpPr>
          <p:cNvPr id="14" name="圓角矩形 13"/>
          <p:cNvSpPr/>
          <p:nvPr/>
        </p:nvSpPr>
        <p:spPr>
          <a:xfrm>
            <a:off x="6403387" y="2900895"/>
            <a:ext cx="1910625" cy="8635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文字紀錄</a:t>
            </a:r>
          </a:p>
        </p:txBody>
      </p:sp>
      <p:sp>
        <p:nvSpPr>
          <p:cNvPr id="15" name="圓角矩形 14"/>
          <p:cNvSpPr/>
          <p:nvPr/>
        </p:nvSpPr>
        <p:spPr>
          <a:xfrm>
            <a:off x="6403387" y="4218066"/>
            <a:ext cx="1910625" cy="8635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相關實物</a:t>
            </a:r>
          </a:p>
        </p:txBody>
      </p:sp>
      <p:cxnSp>
        <p:nvCxnSpPr>
          <p:cNvPr id="25" name="直線接點 24"/>
          <p:cNvCxnSpPr>
            <a:stCxn id="11" idx="3"/>
            <a:endCxn id="14" idx="1"/>
          </p:cNvCxnSpPr>
          <p:nvPr/>
        </p:nvCxnSpPr>
        <p:spPr>
          <a:xfrm flipV="1">
            <a:off x="5764064" y="3332673"/>
            <a:ext cx="639323" cy="6810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>
            <a:stCxn id="11" idx="3"/>
            <a:endCxn id="15" idx="1"/>
          </p:cNvCxnSpPr>
          <p:nvPr/>
        </p:nvCxnSpPr>
        <p:spPr>
          <a:xfrm>
            <a:off x="5764064" y="4013677"/>
            <a:ext cx="639323" cy="6361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49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5A999C94-10F0-4800-9828-4FA26E3C6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183" y="1132257"/>
            <a:ext cx="53460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1-1.2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如何紀錄歷史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42278452-FA58-44D1-85F4-358292814BBF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P.06</a:t>
            </a:r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C7C9E727-F962-42EF-8E71-E58ADF78138E}"/>
              </a:ext>
            </a:extLst>
          </p:cNvPr>
          <p:cNvSpPr/>
          <p:nvPr/>
        </p:nvSpPr>
        <p:spPr>
          <a:xfrm>
            <a:off x="350157" y="2194718"/>
            <a:ext cx="8443686" cy="1952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文獻史料：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包括當時人的紀錄，以及後人的撰述。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文字記載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的史料如：詔令、奏議、大事記、年鑑、回憶錄、書信、日記、帳簿等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C7C9E727-F962-42EF-8E71-E58ADF78138E}"/>
              </a:ext>
            </a:extLst>
          </p:cNvPr>
          <p:cNvSpPr/>
          <p:nvPr/>
        </p:nvSpPr>
        <p:spPr>
          <a:xfrm>
            <a:off x="350157" y="4186056"/>
            <a:ext cx="7776029" cy="1305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實物：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埃及金字塔、中國萬里長城、墓銘、岐陽石鼓等石刻文字，壁畫、器物等。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7C9E727-F962-42EF-8E71-E58ADF78138E}"/>
              </a:ext>
            </a:extLst>
          </p:cNvPr>
          <p:cNvSpPr/>
          <p:nvPr/>
        </p:nvSpPr>
        <p:spPr>
          <a:xfrm>
            <a:off x="529491" y="5591116"/>
            <a:ext cx="8264352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紙與印刷術使文字記載的史料急驟增加，近代攝影、錄影、錄音的技術，讓史料的種類更為多樣。</a:t>
            </a:r>
          </a:p>
        </p:txBody>
      </p:sp>
    </p:spTree>
    <p:extLst>
      <p:ext uri="{BB962C8B-B14F-4D97-AF65-F5344CB8AC3E}">
        <p14:creationId xmlns:p14="http://schemas.microsoft.com/office/powerpoint/2010/main" val="74740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7BEE9027-4AF9-48AF-B6FB-33F3EC7FB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183" y="1132257"/>
            <a:ext cx="53460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1-1.2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如何紀錄歷史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6FDE411F-FD25-4404-B025-C0416B48EAD0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P.06</a:t>
            </a:r>
            <a:endParaRPr lang="zh-TW" altLang="en-US" dirty="0"/>
          </a:p>
        </p:txBody>
      </p:sp>
      <p:sp>
        <p:nvSpPr>
          <p:cNvPr id="5" name="圓角矩形 4"/>
          <p:cNvSpPr/>
          <p:nvPr/>
        </p:nvSpPr>
        <p:spPr>
          <a:xfrm>
            <a:off x="1208782" y="2686233"/>
            <a:ext cx="676786" cy="3076825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史料分類  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spcBef>
                <a:spcPts val="1200"/>
              </a:spcBef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2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2694462" y="2254455"/>
            <a:ext cx="1910625" cy="8635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劉知幾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(661-721)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2694462" y="4007046"/>
            <a:ext cx="1910625" cy="8635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世紀的史學家</a:t>
            </a:r>
          </a:p>
        </p:txBody>
      </p:sp>
      <p:cxnSp>
        <p:nvCxnSpPr>
          <p:cNvPr id="10" name="直線接點 9"/>
          <p:cNvCxnSpPr>
            <a:stCxn id="5" idx="3"/>
            <a:endCxn id="7" idx="1"/>
          </p:cNvCxnSpPr>
          <p:nvPr/>
        </p:nvCxnSpPr>
        <p:spPr>
          <a:xfrm flipV="1">
            <a:off x="1885568" y="2686233"/>
            <a:ext cx="808894" cy="15384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>
            <a:stCxn id="5" idx="3"/>
            <a:endCxn id="9" idx="1"/>
          </p:cNvCxnSpPr>
          <p:nvPr/>
        </p:nvCxnSpPr>
        <p:spPr>
          <a:xfrm>
            <a:off x="1885568" y="4224646"/>
            <a:ext cx="808894" cy="21417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圓角矩形 13"/>
          <p:cNvSpPr/>
          <p:nvPr/>
        </p:nvSpPr>
        <p:spPr>
          <a:xfrm>
            <a:off x="5553754" y="2113142"/>
            <a:ext cx="3200467" cy="4874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當時人的紀錄</a:t>
            </a:r>
          </a:p>
        </p:txBody>
      </p:sp>
      <p:sp>
        <p:nvSpPr>
          <p:cNvPr id="15" name="圓角矩形 14"/>
          <p:cNvSpPr/>
          <p:nvPr/>
        </p:nvSpPr>
        <p:spPr>
          <a:xfrm>
            <a:off x="5553754" y="2678377"/>
            <a:ext cx="3200467" cy="48745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後代人的撰述</a:t>
            </a:r>
          </a:p>
        </p:txBody>
      </p:sp>
      <p:cxnSp>
        <p:nvCxnSpPr>
          <p:cNvPr id="16" name="直線接點 15"/>
          <p:cNvCxnSpPr>
            <a:stCxn id="7" idx="3"/>
            <a:endCxn id="14" idx="1"/>
          </p:cNvCxnSpPr>
          <p:nvPr/>
        </p:nvCxnSpPr>
        <p:spPr>
          <a:xfrm flipV="1">
            <a:off x="4605087" y="2356870"/>
            <a:ext cx="948667" cy="3293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>
            <a:stCxn id="7" idx="3"/>
            <a:endCxn id="15" idx="1"/>
          </p:cNvCxnSpPr>
          <p:nvPr/>
        </p:nvCxnSpPr>
        <p:spPr>
          <a:xfrm>
            <a:off x="4605087" y="2686233"/>
            <a:ext cx="948667" cy="2358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圓角矩形 32"/>
          <p:cNvSpPr/>
          <p:nvPr/>
        </p:nvSpPr>
        <p:spPr>
          <a:xfrm>
            <a:off x="2694462" y="5570226"/>
            <a:ext cx="1910625" cy="86355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西方近代史學家</a:t>
            </a:r>
          </a:p>
        </p:txBody>
      </p:sp>
      <p:cxnSp>
        <p:nvCxnSpPr>
          <p:cNvPr id="34" name="直線接點 33"/>
          <p:cNvCxnSpPr>
            <a:stCxn id="5" idx="3"/>
            <a:endCxn id="33" idx="1"/>
          </p:cNvCxnSpPr>
          <p:nvPr/>
        </p:nvCxnSpPr>
        <p:spPr>
          <a:xfrm>
            <a:off x="1885568" y="4224646"/>
            <a:ext cx="808894" cy="17773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圓角矩形 42"/>
          <p:cNvSpPr/>
          <p:nvPr/>
        </p:nvSpPr>
        <p:spPr>
          <a:xfrm>
            <a:off x="5553754" y="3871224"/>
            <a:ext cx="3200467" cy="4874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原始史料</a:t>
            </a:r>
          </a:p>
        </p:txBody>
      </p:sp>
      <p:sp>
        <p:nvSpPr>
          <p:cNvPr id="44" name="圓角矩形 43"/>
          <p:cNvSpPr/>
          <p:nvPr/>
        </p:nvSpPr>
        <p:spPr>
          <a:xfrm>
            <a:off x="5553754" y="4431553"/>
            <a:ext cx="3200467" cy="48745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轉手史料</a:t>
            </a:r>
          </a:p>
        </p:txBody>
      </p:sp>
      <p:cxnSp>
        <p:nvCxnSpPr>
          <p:cNvPr id="45" name="直線接點 44"/>
          <p:cNvCxnSpPr>
            <a:stCxn id="9" idx="3"/>
            <a:endCxn id="43" idx="1"/>
          </p:cNvCxnSpPr>
          <p:nvPr/>
        </p:nvCxnSpPr>
        <p:spPr>
          <a:xfrm flipV="1">
            <a:off x="4605087" y="4114952"/>
            <a:ext cx="948667" cy="3238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>
            <a:stCxn id="9" idx="3"/>
            <a:endCxn id="44" idx="1"/>
          </p:cNvCxnSpPr>
          <p:nvPr/>
        </p:nvCxnSpPr>
        <p:spPr>
          <a:xfrm>
            <a:off x="4605087" y="4438824"/>
            <a:ext cx="948667" cy="2364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圓角矩形 50"/>
          <p:cNvSpPr/>
          <p:nvPr/>
        </p:nvSpPr>
        <p:spPr>
          <a:xfrm>
            <a:off x="5553754" y="5519331"/>
            <a:ext cx="3200467" cy="4874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直接史料</a:t>
            </a:r>
          </a:p>
        </p:txBody>
      </p:sp>
      <p:sp>
        <p:nvSpPr>
          <p:cNvPr id="52" name="圓角矩形 51"/>
          <p:cNvSpPr/>
          <p:nvPr/>
        </p:nvSpPr>
        <p:spPr>
          <a:xfrm>
            <a:off x="5553754" y="6079214"/>
            <a:ext cx="3200467" cy="4874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間接史料</a:t>
            </a:r>
          </a:p>
        </p:txBody>
      </p:sp>
      <p:cxnSp>
        <p:nvCxnSpPr>
          <p:cNvPr id="53" name="直線接點 52"/>
          <p:cNvCxnSpPr>
            <a:stCxn id="33" idx="3"/>
            <a:endCxn id="51" idx="1"/>
          </p:cNvCxnSpPr>
          <p:nvPr/>
        </p:nvCxnSpPr>
        <p:spPr>
          <a:xfrm flipV="1">
            <a:off x="4605087" y="5763059"/>
            <a:ext cx="948667" cy="2389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>
            <a:stCxn id="33" idx="3"/>
            <a:endCxn id="52" idx="1"/>
          </p:cNvCxnSpPr>
          <p:nvPr/>
        </p:nvCxnSpPr>
        <p:spPr>
          <a:xfrm>
            <a:off x="4605087" y="6002004"/>
            <a:ext cx="948667" cy="3209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2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4" grpId="0" animBg="1"/>
      <p:bldP spid="15" grpId="0" animBg="1"/>
      <p:bldP spid="33" grpId="0" animBg="1"/>
      <p:bldP spid="43" grpId="0" animBg="1"/>
      <p:bldP spid="44" grpId="0" animBg="1"/>
      <p:bldP spid="51" grpId="0" animBg="1"/>
      <p:bldP spid="5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7BEE9027-4AF9-48AF-B6FB-33F3EC7FB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183" y="1132257"/>
            <a:ext cx="53460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1-1.2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如何紀錄歷史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F7910DB5-2805-473E-B6EC-0627F636458C}"/>
              </a:ext>
            </a:extLst>
          </p:cNvPr>
          <p:cNvSpPr txBox="1"/>
          <p:nvPr/>
        </p:nvSpPr>
        <p:spPr>
          <a:xfrm>
            <a:off x="234176" y="3050050"/>
            <a:ext cx="846676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直接史料：包括當事人直接的記載與遺物、當事人事後的追記、同時期人的記載。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間接史料：不是直接的史料，經轉手史料。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6FDE411F-FD25-4404-B025-C0416B48EAD0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P.06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34176" y="2299478"/>
            <a:ext cx="7571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西方近代史學家對史料的定義與運用</a:t>
            </a:r>
          </a:p>
        </p:txBody>
      </p:sp>
    </p:spTree>
    <p:extLst>
      <p:ext uri="{BB962C8B-B14F-4D97-AF65-F5344CB8AC3E}">
        <p14:creationId xmlns:p14="http://schemas.microsoft.com/office/powerpoint/2010/main" val="392950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7BEE9027-4AF9-48AF-B6FB-33F3EC7FB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183" y="1132257"/>
            <a:ext cx="53460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1-1.2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如何紀錄歷史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F7910DB5-2805-473E-B6EC-0627F636458C}"/>
              </a:ext>
            </a:extLst>
          </p:cNvPr>
          <p:cNvSpPr txBox="1"/>
          <p:nvPr/>
        </p:nvSpPr>
        <p:spPr>
          <a:xfrm>
            <a:off x="252391" y="5031070"/>
            <a:ext cx="863921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TW"/>
            </a:defPPr>
            <a:lvl1pPr>
              <a:spcBef>
                <a:spcPts val="1200"/>
              </a:spcBef>
              <a:defRPr sz="2800" b="1">
                <a:solidFill>
                  <a:schemeClr val="l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TW" altLang="en-US" dirty="0"/>
              <a:t>史料的價值會隨著時代而轉變，也會隨史學家而轉變，能善用史料，其價值就能展現出來。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6FDE411F-FD25-4404-B025-C0416B48EAD0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P.06</a:t>
            </a:r>
            <a:endParaRPr lang="zh-TW" altLang="en-US" dirty="0"/>
          </a:p>
        </p:txBody>
      </p:sp>
      <p:sp>
        <p:nvSpPr>
          <p:cNvPr id="5" name="語音泡泡: 圓角矩形 4">
            <a:hlinkClick r:id="" action="ppaction://noaction"/>
            <a:extLst>
              <a:ext uri="{FF2B5EF4-FFF2-40B4-BE49-F238E27FC236}">
                <a16:creationId xmlns:a16="http://schemas.microsoft.com/office/drawing/2014/main" xmlns="" id="{A1B2EC0E-D862-4A25-BF2B-1F5C57BD012C}"/>
              </a:ext>
            </a:extLst>
          </p:cNvPr>
          <p:cNvSpPr/>
          <p:nvPr/>
        </p:nvSpPr>
        <p:spPr>
          <a:xfrm>
            <a:off x="7002805" y="6195472"/>
            <a:ext cx="1859437" cy="486659"/>
          </a:xfrm>
          <a:prstGeom prst="wedgeRoundRectCallou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7" name="圖形 6" descr="放大鏡">
            <a:hlinkClick r:id="rId2" action="ppaction://hlinksldjump"/>
            <a:extLst>
              <a:ext uri="{FF2B5EF4-FFF2-40B4-BE49-F238E27FC236}">
                <a16:creationId xmlns:a16="http://schemas.microsoft.com/office/drawing/2014/main" xmlns="" id="{6D28DAE5-394E-4EEE-BF5E-E9AB2B34F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107027" y="6208167"/>
            <a:ext cx="486659" cy="486659"/>
          </a:xfrm>
          <a:prstGeom prst="rect">
            <a:avLst/>
          </a:prstGeom>
        </p:spPr>
      </p:pic>
      <p:sp>
        <p:nvSpPr>
          <p:cNvPr id="9" name="文字方塊 8">
            <a:hlinkClick r:id="rId2" action="ppaction://hlinksldjump"/>
            <a:extLst>
              <a:ext uri="{FF2B5EF4-FFF2-40B4-BE49-F238E27FC236}">
                <a16:creationId xmlns:a16="http://schemas.microsoft.com/office/drawing/2014/main" xmlns="" id="{10750E05-C1B4-48B4-810D-4F257452AF2A}"/>
              </a:ext>
            </a:extLst>
          </p:cNvPr>
          <p:cNvSpPr txBox="1"/>
          <p:nvPr/>
        </p:nvSpPr>
        <p:spPr>
          <a:xfrm>
            <a:off x="7469236" y="6278371"/>
            <a:ext cx="1497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 action="ppaction://hlinksldjump"/>
              </a:rPr>
              <a:t>歷史放大鏡</a:t>
            </a:r>
            <a:endParaRPr lang="zh-TW" altLang="en-US" b="1" dirty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729820" y="2093259"/>
            <a:ext cx="676786" cy="2542831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史料分類  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spcBef>
                <a:spcPts val="1200"/>
              </a:spcBef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3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2215500" y="2461284"/>
            <a:ext cx="1910625" cy="8635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有意史料</a:t>
            </a:r>
          </a:p>
        </p:txBody>
      </p:sp>
      <p:sp>
        <p:nvSpPr>
          <p:cNvPr id="12" name="圓角矩形 11"/>
          <p:cNvSpPr/>
          <p:nvPr/>
        </p:nvSpPr>
        <p:spPr>
          <a:xfrm>
            <a:off x="2215500" y="3487339"/>
            <a:ext cx="1910625" cy="8635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無意史料</a:t>
            </a:r>
          </a:p>
        </p:txBody>
      </p:sp>
      <p:cxnSp>
        <p:nvCxnSpPr>
          <p:cNvPr id="13" name="直線接點 12"/>
          <p:cNvCxnSpPr>
            <a:stCxn id="10" idx="3"/>
            <a:endCxn id="11" idx="1"/>
          </p:cNvCxnSpPr>
          <p:nvPr/>
        </p:nvCxnSpPr>
        <p:spPr>
          <a:xfrm flipV="1">
            <a:off x="1406606" y="2893062"/>
            <a:ext cx="808894" cy="4716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>
            <a:stCxn id="10" idx="3"/>
            <a:endCxn id="12" idx="1"/>
          </p:cNvCxnSpPr>
          <p:nvPr/>
        </p:nvCxnSpPr>
        <p:spPr>
          <a:xfrm>
            <a:off x="1406606" y="3364675"/>
            <a:ext cx="808894" cy="5544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圓角矩形 15"/>
          <p:cNvSpPr/>
          <p:nvPr/>
        </p:nvSpPr>
        <p:spPr>
          <a:xfrm>
            <a:off x="5074792" y="2649335"/>
            <a:ext cx="3787450" cy="48745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作者蓄意存留的記載</a:t>
            </a:r>
          </a:p>
        </p:txBody>
      </p:sp>
      <p:cxnSp>
        <p:nvCxnSpPr>
          <p:cNvPr id="18" name="直線接點 17"/>
          <p:cNvCxnSpPr>
            <a:stCxn id="11" idx="3"/>
            <a:endCxn id="16" idx="1"/>
          </p:cNvCxnSpPr>
          <p:nvPr/>
        </p:nvCxnSpPr>
        <p:spPr>
          <a:xfrm>
            <a:off x="4126125" y="2893062"/>
            <a:ext cx="948667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圓角矩形 18"/>
          <p:cNvSpPr/>
          <p:nvPr/>
        </p:nvSpPr>
        <p:spPr>
          <a:xfrm>
            <a:off x="5109080" y="3510436"/>
            <a:ext cx="3787450" cy="8173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200"/>
              </a:spcBef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無預定目的，不知不覺中的表現</a:t>
            </a:r>
          </a:p>
        </p:txBody>
      </p:sp>
      <p:cxnSp>
        <p:nvCxnSpPr>
          <p:cNvPr id="21" name="直線接點 20"/>
          <p:cNvCxnSpPr>
            <a:stCxn id="12" idx="3"/>
            <a:endCxn id="19" idx="1"/>
          </p:cNvCxnSpPr>
          <p:nvPr/>
        </p:nvCxnSpPr>
        <p:spPr>
          <a:xfrm>
            <a:off x="4126125" y="3919117"/>
            <a:ext cx="98295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85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/>
      <p:bldP spid="10" grpId="0" animBg="1"/>
      <p:bldP spid="11" grpId="0" animBg="1"/>
      <p:bldP spid="12" grpId="0" animBg="1"/>
      <p:bldP spid="16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E8E6FBB7-9B69-4B9C-A920-23FA1E7C3F75}"/>
              </a:ext>
            </a:extLst>
          </p:cNvPr>
          <p:cNvSpPr txBox="1"/>
          <p:nvPr/>
        </p:nvSpPr>
        <p:spPr>
          <a:xfrm>
            <a:off x="7792227" y="1901065"/>
            <a:ext cx="1305165" cy="48320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1-1 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伯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羅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奔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尼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撒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戰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爭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想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像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圖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xmlns="" id="{2B5B39E5-4AA9-4279-99E7-D3C34F3C4956}"/>
              </a:ext>
            </a:extLst>
          </p:cNvPr>
          <p:cNvSpPr/>
          <p:nvPr/>
        </p:nvSpPr>
        <p:spPr>
          <a:xfrm>
            <a:off x="2618767" y="1063731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3" name="圖形 2" descr="放大鏡">
            <a:extLst>
              <a:ext uri="{FF2B5EF4-FFF2-40B4-BE49-F238E27FC236}">
                <a16:creationId xmlns:a16="http://schemas.microsoft.com/office/drawing/2014/main" xmlns="" id="{4E727E87-DFFD-4037-A850-3005FE9855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937094" y="1089026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363EBB4D-7B73-4641-8456-65A745B26FC5}"/>
              </a:ext>
            </a:extLst>
          </p:cNvPr>
          <p:cNvSpPr txBox="1"/>
          <p:nvPr/>
        </p:nvSpPr>
        <p:spPr>
          <a:xfrm>
            <a:off x="3740842" y="1202361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3F8E78F2-1D04-49D5-AC76-24DC582D5E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8" y="2481880"/>
            <a:ext cx="7693360" cy="3705559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E0B17BAC-26F2-4690-93E7-566700D1AFED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5176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96F7604D-F4FF-41EB-93A1-A0C159ACFDBD}"/>
              </a:ext>
            </a:extLst>
          </p:cNvPr>
          <p:cNvSpPr/>
          <p:nvPr/>
        </p:nvSpPr>
        <p:spPr>
          <a:xfrm>
            <a:off x="1451499" y="4388354"/>
            <a:ext cx="3638661" cy="4940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5D6AE01-3E3D-4427-AF86-F2C27BA3F0F9}"/>
              </a:ext>
            </a:extLst>
          </p:cNvPr>
          <p:cNvSpPr/>
          <p:nvPr/>
        </p:nvSpPr>
        <p:spPr>
          <a:xfrm>
            <a:off x="532660" y="4388355"/>
            <a:ext cx="1301489" cy="4940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5" name="iŝ1ídé">
            <a:extLst>
              <a:ext uri="{FF2B5EF4-FFF2-40B4-BE49-F238E27FC236}">
                <a16:creationId xmlns:a16="http://schemas.microsoft.com/office/drawing/2014/main" xmlns="" id="{ABC5DEAE-5845-4443-905B-2E294A6A1233}"/>
              </a:ext>
            </a:extLst>
          </p:cNvPr>
          <p:cNvSpPr/>
          <p:nvPr/>
        </p:nvSpPr>
        <p:spPr>
          <a:xfrm>
            <a:off x="295481" y="2254612"/>
            <a:ext cx="3000334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3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如何考證史料？</a:t>
            </a:r>
            <a:endParaRPr lang="en-US" altLang="zh-CN" sz="33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673F2676-DFA8-4048-8C84-75D717A521EC}"/>
              </a:ext>
            </a:extLst>
          </p:cNvPr>
          <p:cNvSpPr txBox="1"/>
          <p:nvPr/>
        </p:nvSpPr>
        <p:spPr>
          <a:xfrm>
            <a:off x="435252" y="2850725"/>
            <a:ext cx="8418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有關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伯羅奔尼撒戰爭史</a:t>
            </a: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10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BC</a:t>
            </a:r>
            <a:r>
              <a:rPr lang="en-US" altLang="zh-TW" dirty="0" err="1"/>
              <a:t>431</a:t>
            </a:r>
            <a:r>
              <a:rPr lang="en-US" altLang="zh-TW" dirty="0"/>
              <a:t> ~404</a:t>
            </a:r>
            <a:r>
              <a:rPr lang="zh-TW" altLang="en-US" dirty="0"/>
              <a:t>年</a:t>
            </a: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的作者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修昔底德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(ucydides,460 ∼ 400B.C.)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的出生年代，因沒有完全可靠的資料，經譯者謝德風根據以下三項考證推算：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F471CE5A-AA3B-4842-A2C1-8623FD35B173}"/>
              </a:ext>
            </a:extLst>
          </p:cNvPr>
          <p:cNvSpPr txBox="1"/>
          <p:nvPr/>
        </p:nvSpPr>
        <p:spPr>
          <a:xfrm>
            <a:off x="532660" y="4412192"/>
            <a:ext cx="4403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推論一   著作本書時的年齡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B9565F4D-91BC-4456-BCEC-D5841BCA4652}"/>
              </a:ext>
            </a:extLst>
          </p:cNvPr>
          <p:cNvSpPr txBox="1"/>
          <p:nvPr/>
        </p:nvSpPr>
        <p:spPr>
          <a:xfrm>
            <a:off x="1834149" y="4959249"/>
            <a:ext cx="69339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約西元前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431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年戰爭爆發之初，作者已開始寫這部歷史，可見當時的年齡應是壯年。</a:t>
            </a: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xmlns="" id="{CC3819DD-B219-4259-BCCB-3E0248619FAB}"/>
              </a:ext>
            </a:extLst>
          </p:cNvPr>
          <p:cNvSpPr/>
          <p:nvPr/>
        </p:nvSpPr>
        <p:spPr>
          <a:xfrm>
            <a:off x="2618767" y="1063731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13" name="圖形 12" descr="放大鏡">
            <a:extLst>
              <a:ext uri="{FF2B5EF4-FFF2-40B4-BE49-F238E27FC236}">
                <a16:creationId xmlns:a16="http://schemas.microsoft.com/office/drawing/2014/main" xmlns="" id="{7BA983B5-38E3-40D9-A470-20B024EF7E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937094" y="1089026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D8A39054-8992-4F50-A511-F002DAE37CDC}"/>
              </a:ext>
            </a:extLst>
          </p:cNvPr>
          <p:cNvSpPr txBox="1"/>
          <p:nvPr/>
        </p:nvSpPr>
        <p:spPr>
          <a:xfrm>
            <a:off x="3740842" y="1202361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xmlns="" id="{9F2E2341-B28C-48D2-A871-DC2C4D25E7CB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4605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5" grpId="0"/>
      <p:bldP spid="6" grpId="0"/>
      <p:bldP spid="7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D5E72D1-3E16-4E35-B6EA-5BB1561364BB}"/>
              </a:ext>
            </a:extLst>
          </p:cNvPr>
          <p:cNvSpPr/>
          <p:nvPr/>
        </p:nvSpPr>
        <p:spPr>
          <a:xfrm>
            <a:off x="1451499" y="2653072"/>
            <a:ext cx="3460593" cy="5232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4F161347-4CED-4D19-A565-F3D9969D726F}"/>
              </a:ext>
            </a:extLst>
          </p:cNvPr>
          <p:cNvSpPr/>
          <p:nvPr/>
        </p:nvSpPr>
        <p:spPr>
          <a:xfrm>
            <a:off x="532660" y="2653073"/>
            <a:ext cx="126378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C848806B-3CBA-4265-ACA8-67B959DF9101}"/>
              </a:ext>
            </a:extLst>
          </p:cNvPr>
          <p:cNvSpPr txBox="1"/>
          <p:nvPr/>
        </p:nvSpPr>
        <p:spPr>
          <a:xfrm>
            <a:off x="521119" y="2653070"/>
            <a:ext cx="4403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推論二   擔任將軍職的年齡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32590F98-B43E-41BF-9E9F-6ED27E5F70F4}"/>
              </a:ext>
            </a:extLst>
          </p:cNvPr>
          <p:cNvSpPr txBox="1"/>
          <p:nvPr/>
        </p:nvSpPr>
        <p:spPr>
          <a:xfrm>
            <a:off x="1380379" y="3302910"/>
            <a:ext cx="761122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估計西元前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424∼423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年時擔任將軍，因依照雅典法律上的規定，必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年滿 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 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才能擔任將軍，所以他的出生最遲應在西元前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455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後因戰敗以叛逆罪名被放逐，因需要特別命令才能回國。他自己說過了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年的流亡生活才回雅典，約西元前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404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年或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403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年。他的著作記載，西元前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404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年雅典的城牆被拆，可見已回雅典。</a:t>
            </a: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xmlns="" id="{C4DF57A5-B982-4ACB-AFC9-9E0243A3B477}"/>
              </a:ext>
            </a:extLst>
          </p:cNvPr>
          <p:cNvSpPr/>
          <p:nvPr/>
        </p:nvSpPr>
        <p:spPr>
          <a:xfrm>
            <a:off x="2618767" y="1063731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14" name="圖形 13" descr="放大鏡">
            <a:extLst>
              <a:ext uri="{FF2B5EF4-FFF2-40B4-BE49-F238E27FC236}">
                <a16:creationId xmlns:a16="http://schemas.microsoft.com/office/drawing/2014/main" xmlns="" id="{8DC85A84-0E37-411F-9E01-F5799F1CF4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937094" y="1089026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xmlns="" id="{625183EB-8FFB-48B3-AB29-303B22F55AE1}"/>
              </a:ext>
            </a:extLst>
          </p:cNvPr>
          <p:cNvSpPr txBox="1"/>
          <p:nvPr/>
        </p:nvSpPr>
        <p:spPr>
          <a:xfrm>
            <a:off x="3740842" y="1202361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FA33537D-E970-4A66-88EF-0223DBB7FBA4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331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52FDAB1-2A86-4312-8E7E-EEA23CE2D7D7}"/>
              </a:ext>
            </a:extLst>
          </p:cNvPr>
          <p:cNvSpPr/>
          <p:nvPr/>
        </p:nvSpPr>
        <p:spPr>
          <a:xfrm>
            <a:off x="1342797" y="2393651"/>
            <a:ext cx="3484931" cy="4875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4B90DC9E-212D-4EF2-8D8A-0890995AC3FF}"/>
              </a:ext>
            </a:extLst>
          </p:cNvPr>
          <p:cNvSpPr/>
          <p:nvPr/>
        </p:nvSpPr>
        <p:spPr>
          <a:xfrm>
            <a:off x="423958" y="2393651"/>
            <a:ext cx="1301489" cy="487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4805B98E-EB1C-491F-A6F3-80464EDE3F79}"/>
              </a:ext>
            </a:extLst>
          </p:cNvPr>
          <p:cNvSpPr txBox="1"/>
          <p:nvPr/>
        </p:nvSpPr>
        <p:spPr>
          <a:xfrm>
            <a:off x="423958" y="2399206"/>
            <a:ext cx="4403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推論三   著作終止時的年齡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BA81522B-ECC9-4164-8611-B1A07D13F79C}"/>
              </a:ext>
            </a:extLst>
          </p:cNvPr>
          <p:cNvSpPr txBox="1"/>
          <p:nvPr/>
        </p:nvSpPr>
        <p:spPr>
          <a:xfrm>
            <a:off x="1342797" y="2977983"/>
            <a:ext cx="70843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著作中提到馬其頓王阿基拉斯的改革，阿基拉斯死於西元前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399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年。他提到西元前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425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埃特納火山爆發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時說：「這是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50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年以來第一次火山爆發」，這證明他不知道西元前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395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年的火山爆發，所以他的死亡至遲不會超過西元前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396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年，他死時不到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60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37C3E2F4-B4B7-47C9-B7D2-498407DAF8F0}"/>
              </a:ext>
            </a:extLst>
          </p:cNvPr>
          <p:cNvSpPr txBox="1"/>
          <p:nvPr/>
        </p:nvSpPr>
        <p:spPr>
          <a:xfrm>
            <a:off x="423958" y="5655639"/>
            <a:ext cx="84355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伯羅奔尼撒戰爭發生在西元前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431 ∼ 404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年，此書只記載到西元前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411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年為止，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是一部未完成作品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xmlns="" id="{0BC8FE60-35E8-49BD-8B4E-0723BBC40F0C}"/>
              </a:ext>
            </a:extLst>
          </p:cNvPr>
          <p:cNvSpPr/>
          <p:nvPr/>
        </p:nvSpPr>
        <p:spPr>
          <a:xfrm>
            <a:off x="2618767" y="1063731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15" name="圖形 14" descr="放大鏡">
            <a:extLst>
              <a:ext uri="{FF2B5EF4-FFF2-40B4-BE49-F238E27FC236}">
                <a16:creationId xmlns:a16="http://schemas.microsoft.com/office/drawing/2014/main" xmlns="" id="{19B01698-78FA-445E-8654-433A0A6227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937094" y="1089026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642CC4C2-3B29-4199-8D23-02442A5B5504}"/>
              </a:ext>
            </a:extLst>
          </p:cNvPr>
          <p:cNvSpPr txBox="1"/>
          <p:nvPr/>
        </p:nvSpPr>
        <p:spPr>
          <a:xfrm>
            <a:off x="3740842" y="1202361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xmlns="" id="{C0EF4257-7794-4DB1-AA94-05D3480A32C2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23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xmlns="" id="{A96579B7-BA33-430C-90BA-BDA8C7691198}"/>
              </a:ext>
            </a:extLst>
          </p:cNvPr>
          <p:cNvSpPr/>
          <p:nvPr/>
        </p:nvSpPr>
        <p:spPr>
          <a:xfrm>
            <a:off x="1355104" y="2896973"/>
            <a:ext cx="6801439" cy="2531097"/>
          </a:xfrm>
          <a:prstGeom prst="roundRect">
            <a:avLst/>
          </a:prstGeom>
          <a:solidFill>
            <a:srgbClr val="F9C3E3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543B0817-6081-4B75-BABB-DCDBA7D35C60}"/>
              </a:ext>
            </a:extLst>
          </p:cNvPr>
          <p:cNvSpPr txBox="1"/>
          <p:nvPr/>
        </p:nvSpPr>
        <p:spPr>
          <a:xfrm>
            <a:off x="2350289" y="3327401"/>
            <a:ext cx="48110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• DO it•</a:t>
            </a:r>
          </a:p>
          <a:p>
            <a:pPr algn="ctr"/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你認為譯者的推論是否合理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說說你的觀點。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1D02D024-89FC-4E01-9050-EDAD585C455B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P.09</a:t>
            </a:r>
            <a:endParaRPr lang="zh-TW" altLang="en-US" dirty="0"/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xmlns="" id="{421EFCAF-8CCF-4E9C-ADEE-DCC064997A84}"/>
              </a:ext>
            </a:extLst>
          </p:cNvPr>
          <p:cNvSpPr/>
          <p:nvPr/>
        </p:nvSpPr>
        <p:spPr>
          <a:xfrm>
            <a:off x="2618767" y="1063731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7" name="圖形 6" descr="放大鏡">
            <a:extLst>
              <a:ext uri="{FF2B5EF4-FFF2-40B4-BE49-F238E27FC236}">
                <a16:creationId xmlns:a16="http://schemas.microsoft.com/office/drawing/2014/main" xmlns="" id="{C2766C86-69CA-40DB-8A99-24F11ED555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937094" y="1089026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B683E60C-B9D2-4D39-9A27-90FC9B5E5533}"/>
              </a:ext>
            </a:extLst>
          </p:cNvPr>
          <p:cNvSpPr txBox="1"/>
          <p:nvPr/>
        </p:nvSpPr>
        <p:spPr>
          <a:xfrm>
            <a:off x="3740842" y="1202361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</p:spTree>
    <p:extLst>
      <p:ext uri="{BB962C8B-B14F-4D97-AF65-F5344CB8AC3E}">
        <p14:creationId xmlns:p14="http://schemas.microsoft.com/office/powerpoint/2010/main" val="398879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8F7F7C12-075E-4B49-9EAA-B07A4CF57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448" y="1174475"/>
            <a:ext cx="573505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1-2.1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誰的歷史</a:t>
            </a:r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CB2CB1A3-7C06-4BBB-99E8-CCDBD1A51185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P.08</a:t>
            </a:r>
            <a:endParaRPr lang="zh-TW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781663"/>
              </p:ext>
            </p:extLst>
          </p:nvPr>
        </p:nvGraphicFramePr>
        <p:xfrm>
          <a:off x="288912" y="2207567"/>
          <a:ext cx="8503397" cy="3957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18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57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57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1818">
                <a:tc>
                  <a:txBody>
                    <a:bodyPr/>
                    <a:lstStyle/>
                    <a:p>
                      <a:endParaRPr lang="zh-TW" altLang="en-US" sz="2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傳統史學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世紀後史學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008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記錄對象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統治者或上層社會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增加普通群眾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4698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紀錄內容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政治、戰爭、思想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不同階層人群的日常生活、活動和經歷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主要紀錄範圍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政治、戰爭、思想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涵括地理環境、氣候條件、社會、經濟、文化、思想、情感等不同面向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20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8F7F7C12-075E-4B49-9EAA-B07A4CF57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448" y="1174475"/>
            <a:ext cx="573505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1-2.1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誰的歷史</a:t>
            </a:r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CB2CB1A3-7C06-4BBB-99E8-CCDBD1A51185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P.08</a:t>
            </a:r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2BBF795-F5AE-48A4-B74C-33CC878D2256}"/>
              </a:ext>
            </a:extLst>
          </p:cNvPr>
          <p:cNvSpPr/>
          <p:nvPr/>
        </p:nvSpPr>
        <p:spPr>
          <a:xfrm>
            <a:off x="301084" y="2194869"/>
            <a:ext cx="860874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如何豐富歷史研究？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文字的敘述。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田野調查、量化統計、文本比較、圖像分析、訪談或口述歷史，甚至是數位資料庫、地理資訊系統這些數位工具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71550" lvl="1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運用語言學、文字學、考古學、經濟學、地理學、心理學等學科的研究成果。</a:t>
            </a:r>
          </a:p>
        </p:txBody>
      </p:sp>
    </p:spTree>
    <p:extLst>
      <p:ext uri="{BB962C8B-B14F-4D97-AF65-F5344CB8AC3E}">
        <p14:creationId xmlns:p14="http://schemas.microsoft.com/office/powerpoint/2010/main" val="227798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25F9CFBD-E605-4192-A073-B485E990E244}"/>
              </a:ext>
            </a:extLst>
          </p:cNvPr>
          <p:cNvSpPr txBox="1"/>
          <p:nvPr/>
        </p:nvSpPr>
        <p:spPr>
          <a:xfrm>
            <a:off x="291057" y="2106981"/>
            <a:ext cx="858531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我們是誰？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169988" indent="-639763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通常指一個群體對自己身分、特性的認識，用來界定與「他群」的差別。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169988" indent="-639763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我們對自我群體的認識，經常藉由歷史的描寫產生認知。　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6369C9D6-D650-44AF-B303-F8DBFE70FE68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P.08</a:t>
            </a:r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E240DB94-187D-4CAA-B4CF-AD2E52FB2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448" y="1174475"/>
            <a:ext cx="573505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誰書寫的歷史</a:t>
            </a:r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306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25F9CFBD-E605-4192-A073-B485E990E244}"/>
              </a:ext>
            </a:extLst>
          </p:cNvPr>
          <p:cNvSpPr txBox="1"/>
          <p:nvPr/>
        </p:nvSpPr>
        <p:spPr>
          <a:xfrm>
            <a:off x="245326" y="2105197"/>
            <a:ext cx="858643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臺灣的歷史書寫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95350" indent="-365125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臺灣早期原住民族缺乏文字紀錄，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1620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年代以前，僅有靠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陳第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(1541-1617)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東番記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等少數文章或書籍，這些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用漢人的角度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書寫原住民族的生活，難免帶有歧視和偏見。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6369C9D6-D650-44AF-B303-F8DBFE70FE68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P.08</a:t>
            </a:r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E240DB94-187D-4CAA-B4CF-AD2E52FB2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448" y="1174475"/>
            <a:ext cx="573505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誰書寫的歷史</a:t>
            </a:r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532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25F9CFBD-E605-4192-A073-B485E990E244}"/>
              </a:ext>
            </a:extLst>
          </p:cNvPr>
          <p:cNvSpPr txBox="1"/>
          <p:nvPr/>
        </p:nvSpPr>
        <p:spPr>
          <a:xfrm>
            <a:off x="301084" y="2085445"/>
            <a:ext cx="85641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臺灣的歷史書寫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169988" indent="-639763">
              <a:lnSpc>
                <a:spcPct val="150000"/>
              </a:lnSpc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清代統治臺灣期間，留下大量官方治臺意見、土地開墾、處置民變等事蹟，不過這些多半為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統治者的觀點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，中下階層、一般百姓的生活卻很難窺得全貌。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6369C9D6-D650-44AF-B303-F8DBFE70FE68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P.08</a:t>
            </a:r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E240DB94-187D-4CAA-B4CF-AD2E52FB2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448" y="1174475"/>
            <a:ext cx="573505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誰書寫的歷史</a:t>
            </a:r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1257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25F9CFBD-E605-4192-A073-B485E990E244}"/>
              </a:ext>
            </a:extLst>
          </p:cNvPr>
          <p:cNvSpPr txBox="1"/>
          <p:nvPr/>
        </p:nvSpPr>
        <p:spPr>
          <a:xfrm>
            <a:off x="301084" y="1698733"/>
            <a:ext cx="856413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臺灣的歷史書寫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95350" indent="-365125">
              <a:lnSpc>
                <a:spcPct val="15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日治時期，日人為統治臺灣需要，推動土地、人口、舊慣、宗教、蕃族等調查，也常誇大日人治績，都會影響我們認識真正的歷史面貌。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95350" indent="-365125">
              <a:lnSpc>
                <a:spcPct val="15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史學家針對過去的歷史事件提出分析解釋，闡明歷史發展的軌跡和意義，難免因他身處的社會環境，甚而用當代或自身觀點，去評斷過去的歷史。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6369C9D6-D650-44AF-B303-F8DBFE70FE68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P.08</a:t>
            </a:r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E240DB94-187D-4CAA-B4CF-AD2E52FB2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448" y="1174475"/>
            <a:ext cx="573505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誰書寫的歷史</a:t>
            </a:r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2714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25F9CFBD-E605-4192-A073-B485E990E244}"/>
              </a:ext>
            </a:extLst>
          </p:cNvPr>
          <p:cNvSpPr txBox="1"/>
          <p:nvPr/>
        </p:nvSpPr>
        <p:spPr>
          <a:xfrm>
            <a:off x="313358" y="1856630"/>
            <a:ext cx="849722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歷史神入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行歷史探究時，除了閱讀文獻資料外，可運用「歷史神入」，在歷史知識的基礎上，建構對歷史事實的想像；對歷史敘述的文本加以理解，從中掌握歷史的發展脈絡，並設身處地從當時的時代背景中，理解當時的想法，而不是以現代的價值觀輕率地判斷過去。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6369C9D6-D650-44AF-B303-F8DBFE70FE68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P.08</a:t>
            </a:r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E240DB94-187D-4CAA-B4CF-AD2E52FB2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448" y="1174475"/>
            <a:ext cx="573505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誰書寫的歷史</a:t>
            </a:r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300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A2D65E3A-7A04-409C-A258-46A5AA5B688B}"/>
              </a:ext>
            </a:extLst>
          </p:cNvPr>
          <p:cNvSpPr txBox="1"/>
          <p:nvPr/>
        </p:nvSpPr>
        <p:spPr>
          <a:xfrm>
            <a:off x="415242" y="2125246"/>
            <a:ext cx="84450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歷史的真相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學習歷史應抱持開放的角度，從不同族群的角度多方比較史料，學習尊重並理解他人的歷史記憶和經驗，省思是否能兼顧各族群的解釋權，如此才能對歷史有較周全的認識，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更接近歷史的真相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C3EEEBC3-8ED4-4396-A48B-955349A77D7A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P.08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223D32C-C5E2-4147-B314-30263A018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448" y="1174475"/>
            <a:ext cx="573505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1-2.2 </a:t>
            </a:r>
            <a:r>
              <a:rPr lang="zh-TW" altLang="en-US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誰書寫的歷史</a:t>
            </a:r>
            <a:r>
              <a:rPr lang="en-US" altLang="zh-TW" sz="3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  <p:sp>
        <p:nvSpPr>
          <p:cNvPr id="7" name="語音泡泡: 圓角矩形 6">
            <a:hlinkClick r:id="" action="ppaction://noaction"/>
            <a:extLst>
              <a:ext uri="{FF2B5EF4-FFF2-40B4-BE49-F238E27FC236}">
                <a16:creationId xmlns:a16="http://schemas.microsoft.com/office/drawing/2014/main" xmlns="" id="{CFC9CBA7-C65E-46CB-8ED5-427127E6CE94}"/>
              </a:ext>
            </a:extLst>
          </p:cNvPr>
          <p:cNvSpPr/>
          <p:nvPr/>
        </p:nvSpPr>
        <p:spPr>
          <a:xfrm>
            <a:off x="6896588" y="5971291"/>
            <a:ext cx="1859437" cy="486659"/>
          </a:xfrm>
          <a:prstGeom prst="wedgeRoundRectCallou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8" name="圖形 7" descr="放大鏡">
            <a:hlinkClick r:id="rId2" action="ppaction://hlinksldjump"/>
            <a:extLst>
              <a:ext uri="{FF2B5EF4-FFF2-40B4-BE49-F238E27FC236}">
                <a16:creationId xmlns:a16="http://schemas.microsoft.com/office/drawing/2014/main" xmlns="" id="{2680C341-413F-441A-9347-4589DE4855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000809" y="5983985"/>
            <a:ext cx="486659" cy="486659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41C25BE9-7861-466E-8981-41429E3973F5}"/>
              </a:ext>
            </a:extLst>
          </p:cNvPr>
          <p:cNvSpPr txBox="1"/>
          <p:nvPr/>
        </p:nvSpPr>
        <p:spPr>
          <a:xfrm>
            <a:off x="7363018" y="6054190"/>
            <a:ext cx="1497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 action="ppaction://hlinksldjump"/>
              </a:rPr>
              <a:t>歷史放大鏡</a:t>
            </a:r>
            <a:endParaRPr lang="zh-TW" altLang="en-US" b="1" dirty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3464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xmlns="" id="{D02AA6AD-8FB8-48FC-B702-A4C8DA439619}"/>
              </a:ext>
            </a:extLst>
          </p:cNvPr>
          <p:cNvSpPr/>
          <p:nvPr/>
        </p:nvSpPr>
        <p:spPr>
          <a:xfrm>
            <a:off x="2710206" y="1063731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3" name="圖形 2" descr="放大鏡">
            <a:extLst>
              <a:ext uri="{FF2B5EF4-FFF2-40B4-BE49-F238E27FC236}">
                <a16:creationId xmlns:a16="http://schemas.microsoft.com/office/drawing/2014/main" xmlns="" id="{BE57A034-FA5F-4B86-B6C6-6E2614E331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028533" y="1089026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97C314C3-95DB-45D7-A88E-14E51472FCFD}"/>
              </a:ext>
            </a:extLst>
          </p:cNvPr>
          <p:cNvSpPr txBox="1"/>
          <p:nvPr/>
        </p:nvSpPr>
        <p:spPr>
          <a:xfrm>
            <a:off x="3832281" y="1202361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5" name="iŝ1ídé">
            <a:extLst>
              <a:ext uri="{FF2B5EF4-FFF2-40B4-BE49-F238E27FC236}">
                <a16:creationId xmlns:a16="http://schemas.microsoft.com/office/drawing/2014/main" xmlns="" id="{A8A07D67-FE3D-48AA-996E-35692F8CEC7F}"/>
              </a:ext>
            </a:extLst>
          </p:cNvPr>
          <p:cNvSpPr/>
          <p:nvPr/>
        </p:nvSpPr>
        <p:spPr>
          <a:xfrm>
            <a:off x="302160" y="2351671"/>
            <a:ext cx="4380677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3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丘逢甲究竟是一個什麼樣的歷史人物呢？ </a:t>
            </a:r>
            <a:endParaRPr lang="en-US" altLang="zh-CN" sz="33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F7A1ECC7-EB9C-48BC-864A-6E180E227F77}"/>
              </a:ext>
            </a:extLst>
          </p:cNvPr>
          <p:cNvSpPr txBox="1"/>
          <p:nvPr/>
        </p:nvSpPr>
        <p:spPr>
          <a:xfrm>
            <a:off x="355733" y="3308715"/>
            <a:ext cx="865420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1895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年甲午戰敗，馬關條約將臺灣割讓給日本，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丘逢甲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(1864 ∼1912)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倡議成立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臺灣民主國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，推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唐景崧為總統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駐守臺北，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丘逢甲為副總統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，統領義勇軍駐守南崁。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29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日日軍從澳底登陸進占基隆，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月初唐景崧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(1841 ∼ 1903)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總統首先棄職逃往廈門，丘逢甲痛罵唐景崧不戰而逃，宣稱：「吾臺其去矣！誤我臺民一至此極！景崧之肉，其足食乎！ 」。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CA720C34-8403-462F-899A-9079F522C84C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P.09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642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F7A1ECC7-EB9C-48BC-864A-6E180E227F77}"/>
              </a:ext>
            </a:extLst>
          </p:cNvPr>
          <p:cNvSpPr txBox="1"/>
          <p:nvPr/>
        </p:nvSpPr>
        <p:spPr>
          <a:xfrm>
            <a:off x="302160" y="3170216"/>
            <a:ext cx="710448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但沒多久丘逢甲也逃回大陸，離臺前作詩：「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宰相有權能割地，孤臣無力可回天。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」將其子改名為丘念臺，以示不忘光復臺灣。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丘逢甲死前的遺言「葬須南向，吾不忘臺灣也」，表現出抗日護臺的良苦用心和義烈舉動。由於他強烈的愛國情操，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1961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年創建於臺中的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逢甲大學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，就是為了紀念他。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EEE8AB7B-03EB-4CF1-B4B0-ACD00C69B0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" t="60236" r="65492" b="3627"/>
          <a:stretch/>
        </p:blipFill>
        <p:spPr>
          <a:xfrm flipH="1">
            <a:off x="7236252" y="2186423"/>
            <a:ext cx="1838946" cy="3814328"/>
          </a:xfrm>
          <a:prstGeom prst="rect">
            <a:avLst/>
          </a:prstGeom>
        </p:spPr>
      </p:pic>
      <p:sp>
        <p:nvSpPr>
          <p:cNvPr id="12" name="iŝ1ídé">
            <a:extLst>
              <a:ext uri="{FF2B5EF4-FFF2-40B4-BE49-F238E27FC236}">
                <a16:creationId xmlns:a16="http://schemas.microsoft.com/office/drawing/2014/main" xmlns="" id="{51AF4A9D-FB8D-41D0-820E-F4A37921D1C1}"/>
              </a:ext>
            </a:extLst>
          </p:cNvPr>
          <p:cNvSpPr/>
          <p:nvPr/>
        </p:nvSpPr>
        <p:spPr>
          <a:xfrm>
            <a:off x="302160" y="2237371"/>
            <a:ext cx="4380677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3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丘逢甲究竟是一個什麼樣的歷史人物呢？ </a:t>
            </a:r>
            <a:endParaRPr lang="en-US" altLang="zh-CN" sz="33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xmlns="" id="{83644636-CED5-4172-93F5-6DC7C902202C}"/>
              </a:ext>
            </a:extLst>
          </p:cNvPr>
          <p:cNvSpPr/>
          <p:nvPr/>
        </p:nvSpPr>
        <p:spPr>
          <a:xfrm>
            <a:off x="2710206" y="1063731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19" name="圖形 18" descr="放大鏡">
            <a:extLst>
              <a:ext uri="{FF2B5EF4-FFF2-40B4-BE49-F238E27FC236}">
                <a16:creationId xmlns:a16="http://schemas.microsoft.com/office/drawing/2014/main" xmlns="" id="{9834A2B1-5383-4B4B-9142-E43415B941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28533" y="1089026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xmlns="" id="{11E69C2C-286E-417C-B015-5C266D56E1FF}"/>
              </a:ext>
            </a:extLst>
          </p:cNvPr>
          <p:cNvSpPr txBox="1"/>
          <p:nvPr/>
        </p:nvSpPr>
        <p:spPr>
          <a:xfrm>
            <a:off x="3832281" y="1202361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xmlns="" id="{90325A5F-BF90-44C0-BC8A-E32377E10D41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P.09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9254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109D1EE8-713F-460B-B857-501A49E233D6}"/>
              </a:ext>
            </a:extLst>
          </p:cNvPr>
          <p:cNvSpPr txBox="1"/>
          <p:nvPr/>
        </p:nvSpPr>
        <p:spPr>
          <a:xfrm>
            <a:off x="598270" y="3107300"/>
            <a:ext cx="83316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讓臺記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中國近代史資料叢刊續編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所載述，日軍登臺後，唐景崧曾兩次派電報「千急速速赴援」、「萬急速速赴援」，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要求丘逢甲北上支援，但丘未予理會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。丘氏內渡之際，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傳聞其貪污，挾帶十萬兩白銀之巨額公款而行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，但無實據。美濃舉人林金城，曾寫一副對聯評丘逢甲：「盜臺軍餉，盜粵軍裝，軍法總能逃，事變兩番成大盜，非清人物，非漢人材，人言終不息，心甘一死莫知非。」</a:t>
            </a:r>
          </a:p>
          <a:p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iŝ1ídé">
            <a:extLst>
              <a:ext uri="{FF2B5EF4-FFF2-40B4-BE49-F238E27FC236}">
                <a16:creationId xmlns:a16="http://schemas.microsoft.com/office/drawing/2014/main" xmlns="" id="{A6A54EC1-81C2-43D3-BB84-36949366D0EE}"/>
              </a:ext>
            </a:extLst>
          </p:cNvPr>
          <p:cNvSpPr/>
          <p:nvPr/>
        </p:nvSpPr>
        <p:spPr>
          <a:xfrm>
            <a:off x="302160" y="2313571"/>
            <a:ext cx="4380677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3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丘逢甲究竟是一個什麼樣的歷史人物呢？ </a:t>
            </a:r>
            <a:endParaRPr lang="en-US" altLang="zh-CN" sz="33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xmlns="" id="{51CD340D-12F5-4354-87F5-17D1607495F9}"/>
              </a:ext>
            </a:extLst>
          </p:cNvPr>
          <p:cNvSpPr/>
          <p:nvPr/>
        </p:nvSpPr>
        <p:spPr>
          <a:xfrm>
            <a:off x="2710206" y="1063731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13" name="圖形 12" descr="放大鏡">
            <a:extLst>
              <a:ext uri="{FF2B5EF4-FFF2-40B4-BE49-F238E27FC236}">
                <a16:creationId xmlns:a16="http://schemas.microsoft.com/office/drawing/2014/main" xmlns="" id="{2134CA01-8E55-4359-BE16-AB57D659A3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028533" y="1089026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xmlns="" id="{B575B836-BBDC-4CC2-A0E7-74BDF7952781}"/>
              </a:ext>
            </a:extLst>
          </p:cNvPr>
          <p:cNvSpPr txBox="1"/>
          <p:nvPr/>
        </p:nvSpPr>
        <p:spPr>
          <a:xfrm>
            <a:off x="3832281" y="1202361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467BB418-BE05-4419-B7EF-29880B7C5EA0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P.09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0393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109D1EE8-713F-460B-B857-501A49E233D6}"/>
              </a:ext>
            </a:extLst>
          </p:cNvPr>
          <p:cNvSpPr txBox="1"/>
          <p:nvPr/>
        </p:nvSpPr>
        <p:spPr>
          <a:xfrm>
            <a:off x="867658" y="3275137"/>
            <a:ext cx="762161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1920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年連橫在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臺灣通史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對丘逢甲提出總評：「成敗論人，吾所不喜，獨惜其為吳湯興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(1860 ∼ 1895)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、徐驤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(1860 ∼ 1895)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所笑爾。」丘逢甲雖首先上書反對割臺，但後來卻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臨危脫逃提前內渡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，棄義勇軍生死於不顧，前後言行不一，使後人稍有微詞。</a:t>
            </a:r>
          </a:p>
        </p:txBody>
      </p:sp>
      <p:sp>
        <p:nvSpPr>
          <p:cNvPr id="7" name="iŝ1ídé">
            <a:extLst>
              <a:ext uri="{FF2B5EF4-FFF2-40B4-BE49-F238E27FC236}">
                <a16:creationId xmlns:a16="http://schemas.microsoft.com/office/drawing/2014/main" xmlns="" id="{6C15DE39-2F74-439C-B1B2-D9E9B0D532C8}"/>
              </a:ext>
            </a:extLst>
          </p:cNvPr>
          <p:cNvSpPr/>
          <p:nvPr/>
        </p:nvSpPr>
        <p:spPr>
          <a:xfrm>
            <a:off x="302160" y="2250071"/>
            <a:ext cx="4380677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3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丘逢甲究竟是一個什麼樣的歷史人物呢？ </a:t>
            </a:r>
            <a:endParaRPr lang="en-US" altLang="zh-CN" sz="33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xmlns="" id="{AB6095CC-BC8E-40CB-BE75-A404972A7C67}"/>
              </a:ext>
            </a:extLst>
          </p:cNvPr>
          <p:cNvSpPr/>
          <p:nvPr/>
        </p:nvSpPr>
        <p:spPr>
          <a:xfrm>
            <a:off x="2710206" y="1063731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13" name="圖形 12" descr="放大鏡">
            <a:extLst>
              <a:ext uri="{FF2B5EF4-FFF2-40B4-BE49-F238E27FC236}">
                <a16:creationId xmlns:a16="http://schemas.microsoft.com/office/drawing/2014/main" xmlns="" id="{68F78AD0-72C9-4831-82DA-F090A83533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028533" y="1089026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399E621B-7D73-4E47-9532-A004C21B4F1D}"/>
              </a:ext>
            </a:extLst>
          </p:cNvPr>
          <p:cNvSpPr txBox="1"/>
          <p:nvPr/>
        </p:nvSpPr>
        <p:spPr>
          <a:xfrm>
            <a:off x="3832281" y="1202361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xmlns="" id="{7EE3BE3A-4B75-4B30-935D-C6F52ADBF5A4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P.09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0516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圓角 4">
            <a:extLst>
              <a:ext uri="{FF2B5EF4-FFF2-40B4-BE49-F238E27FC236}">
                <a16:creationId xmlns:a16="http://schemas.microsoft.com/office/drawing/2014/main" xmlns="" id="{41D8E9A0-8581-4A2A-9D84-1C7E4847B34B}"/>
              </a:ext>
            </a:extLst>
          </p:cNvPr>
          <p:cNvSpPr/>
          <p:nvPr/>
        </p:nvSpPr>
        <p:spPr>
          <a:xfrm>
            <a:off x="1355104" y="2896973"/>
            <a:ext cx="6801439" cy="2531097"/>
          </a:xfrm>
          <a:prstGeom prst="roundRect">
            <a:avLst/>
          </a:prstGeom>
          <a:solidFill>
            <a:srgbClr val="F9C3E3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4C8B4B08-0B9E-4B50-856C-FB99729BC61A}"/>
              </a:ext>
            </a:extLst>
          </p:cNvPr>
          <p:cNvSpPr txBox="1"/>
          <p:nvPr/>
        </p:nvSpPr>
        <p:spPr>
          <a:xfrm>
            <a:off x="1912625" y="3039136"/>
            <a:ext cx="56863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• DO it•</a:t>
            </a:r>
          </a:p>
          <a:p>
            <a:pPr algn="ctr"/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丘逢甲的歷史評價，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是「愛國忠臣」或「怕死的貪官」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請對這兩種評價提出你的看法。</a:t>
            </a: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xmlns="" id="{D988F3E4-D531-4F0B-8AE5-559B14C37BC3}"/>
              </a:ext>
            </a:extLst>
          </p:cNvPr>
          <p:cNvSpPr/>
          <p:nvPr/>
        </p:nvSpPr>
        <p:spPr>
          <a:xfrm>
            <a:off x="2710206" y="1063731"/>
            <a:ext cx="3723587" cy="8543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9" name="圖形 8" descr="放大鏡">
            <a:extLst>
              <a:ext uri="{FF2B5EF4-FFF2-40B4-BE49-F238E27FC236}">
                <a16:creationId xmlns:a16="http://schemas.microsoft.com/office/drawing/2014/main" xmlns="" id="{6FDF1711-5958-4A4B-9C1A-A76E765D2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028533" y="1089026"/>
            <a:ext cx="803748" cy="803748"/>
          </a:xfrm>
          <a:prstGeom prst="rect">
            <a:avLst/>
          </a:prstGeom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30E94153-D815-491C-AB43-3D6E80581149}"/>
              </a:ext>
            </a:extLst>
          </p:cNvPr>
          <p:cNvSpPr txBox="1"/>
          <p:nvPr/>
        </p:nvSpPr>
        <p:spPr>
          <a:xfrm>
            <a:off x="3832281" y="1202361"/>
            <a:ext cx="26740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歷史放大鏡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1577F85E-8261-421B-8E57-29DE7703AC41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P.09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9740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7A4FFBE-100C-4787-8643-7CE40CCACDF1}"/>
              </a:ext>
            </a:extLst>
          </p:cNvPr>
          <p:cNvSpPr/>
          <p:nvPr/>
        </p:nvSpPr>
        <p:spPr>
          <a:xfrm>
            <a:off x="3197264" y="112156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3" name="iŝ1ídé">
            <a:extLst>
              <a:ext uri="{FF2B5EF4-FFF2-40B4-BE49-F238E27FC236}">
                <a16:creationId xmlns:a16="http://schemas.microsoft.com/office/drawing/2014/main" xmlns="" id="{947B6E74-DE5D-47C6-B167-DFFA115B620C}"/>
              </a:ext>
            </a:extLst>
          </p:cNvPr>
          <p:cNvSpPr/>
          <p:nvPr/>
        </p:nvSpPr>
        <p:spPr>
          <a:xfrm>
            <a:off x="214392" y="2264921"/>
            <a:ext cx="5419590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希羅多德</a:t>
            </a:r>
            <a:r>
              <a:rPr lang="en-US" altLang="zh-TW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</a:t>
            </a:r>
            <a:r>
              <a:rPr lang="en-US" altLang="zh-TW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中有趣的傳聞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2A6AA6DA-779D-4F61-8505-A3242BC793B6}"/>
              </a:ext>
            </a:extLst>
          </p:cNvPr>
          <p:cNvSpPr txBox="1"/>
          <p:nvPr/>
        </p:nvSpPr>
        <p:spPr>
          <a:xfrm>
            <a:off x="379782" y="2916319"/>
            <a:ext cx="85483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希羅多德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(Herodotus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480-430 B.C.)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寫的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歷史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(History)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這本史學名著，主要記載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波希戰爭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，又稱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波希戰史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書中記載戰爭背景、原因、經過及地中海各民族的社會禮俗。他到地中海四周旅遊，以個人的親身經驗，蒐集各地民族的瑣事軼聞、風尚習俗、人文地理、歷史趣聞等寫成書，對相同事件有不同的傳聞，他記載幾種較可信的，讓讀者去判斷。來看看裡面有哪些有趣的內容吧！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FD42AFB3-BE8D-467F-A261-27200F7D5A3B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7158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52" y="1564680"/>
            <a:ext cx="7563887" cy="52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12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圓角 6">
            <a:extLst>
              <a:ext uri="{FF2B5EF4-FFF2-40B4-BE49-F238E27FC236}">
                <a16:creationId xmlns:a16="http://schemas.microsoft.com/office/drawing/2014/main" xmlns="" id="{A2CE6A2C-8305-41F7-90BE-A870D4F687A7}"/>
              </a:ext>
            </a:extLst>
          </p:cNvPr>
          <p:cNvSpPr/>
          <p:nvPr/>
        </p:nvSpPr>
        <p:spPr>
          <a:xfrm>
            <a:off x="506694" y="2879031"/>
            <a:ext cx="4307589" cy="5228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7A4FFBE-100C-4787-8643-7CE40CCACDF1}"/>
              </a:ext>
            </a:extLst>
          </p:cNvPr>
          <p:cNvSpPr/>
          <p:nvPr/>
        </p:nvSpPr>
        <p:spPr>
          <a:xfrm>
            <a:off x="3197264" y="112156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3" name="iŝ1ídé">
            <a:extLst>
              <a:ext uri="{FF2B5EF4-FFF2-40B4-BE49-F238E27FC236}">
                <a16:creationId xmlns:a16="http://schemas.microsoft.com/office/drawing/2014/main" xmlns="" id="{947B6E74-DE5D-47C6-B167-DFFA115B620C}"/>
              </a:ext>
            </a:extLst>
          </p:cNvPr>
          <p:cNvSpPr/>
          <p:nvPr/>
        </p:nvSpPr>
        <p:spPr>
          <a:xfrm>
            <a:off x="214392" y="2264921"/>
            <a:ext cx="5419590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希羅多德</a:t>
            </a:r>
            <a:r>
              <a:rPr lang="en-US" altLang="zh-TW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</a:t>
            </a:r>
            <a:r>
              <a:rPr lang="en-US" altLang="zh-TW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中有趣的傳聞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62F2E9A-F4E4-42D8-B97C-D55DC4441DF1}"/>
              </a:ext>
            </a:extLst>
          </p:cNvPr>
          <p:cNvSpPr/>
          <p:nvPr/>
        </p:nvSpPr>
        <p:spPr>
          <a:xfrm>
            <a:off x="498427" y="2879031"/>
            <a:ext cx="4307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居魯士如何當上波斯國王?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2A6AA6DA-779D-4F61-8505-A3242BC793B6}"/>
              </a:ext>
            </a:extLst>
          </p:cNvPr>
          <p:cNvSpPr txBox="1"/>
          <p:nvPr/>
        </p:nvSpPr>
        <p:spPr>
          <a:xfrm>
            <a:off x="627486" y="3637992"/>
            <a:ext cx="82828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歷史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記載，波斯帝國由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居魯士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(Cyrus theGreat,600-530 B.C.)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建立，他滅了外公的國家，統一了西亞。據說居魯士外祖父曾夢見自己女兒撒了大量的尿，不僅漲滿全城及整個西亞。解夢人告知將來女兒所生的兒子，將會消滅外公的國家並統一西亞。因此當女兒成年時，故意把她許配給波斯人。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FD42AFB3-BE8D-467F-A261-27200F7D5A3B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929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6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圓角 6">
            <a:extLst>
              <a:ext uri="{FF2B5EF4-FFF2-40B4-BE49-F238E27FC236}">
                <a16:creationId xmlns:a16="http://schemas.microsoft.com/office/drawing/2014/main" xmlns="" id="{A2CE6A2C-8305-41F7-90BE-A870D4F687A7}"/>
              </a:ext>
            </a:extLst>
          </p:cNvPr>
          <p:cNvSpPr/>
          <p:nvPr/>
        </p:nvSpPr>
        <p:spPr>
          <a:xfrm>
            <a:off x="498427" y="2861494"/>
            <a:ext cx="4307589" cy="5228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iŝ1ídé">
            <a:extLst>
              <a:ext uri="{FF2B5EF4-FFF2-40B4-BE49-F238E27FC236}">
                <a16:creationId xmlns:a16="http://schemas.microsoft.com/office/drawing/2014/main" xmlns="" id="{947B6E74-DE5D-47C6-B167-DFFA115B620C}"/>
              </a:ext>
            </a:extLst>
          </p:cNvPr>
          <p:cNvSpPr/>
          <p:nvPr/>
        </p:nvSpPr>
        <p:spPr>
          <a:xfrm>
            <a:off x="234712" y="2238338"/>
            <a:ext cx="5419590" cy="472679"/>
          </a:xfrm>
          <a:custGeom>
            <a:avLst/>
            <a:gdLst>
              <a:gd name="connsiteX0" fmla="*/ 0 w 2170112"/>
              <a:gd name="connsiteY0" fmla="*/ 0 h 5418667"/>
              <a:gd name="connsiteX1" fmla="*/ 2170112 w 2170112"/>
              <a:gd name="connsiteY1" fmla="*/ 0 h 5418667"/>
              <a:gd name="connsiteX2" fmla="*/ 2170112 w 2170112"/>
              <a:gd name="connsiteY2" fmla="*/ 5418667 h 5418667"/>
              <a:gd name="connsiteX3" fmla="*/ 0 w 2170112"/>
              <a:gd name="connsiteY3" fmla="*/ 5418667 h 5418667"/>
              <a:gd name="connsiteX4" fmla="*/ 0 w 2170112"/>
              <a:gd name="connsiteY4" fmla="*/ 0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112" h="5418667">
                <a:moveTo>
                  <a:pt x="0" y="0"/>
                </a:moveTo>
                <a:lnTo>
                  <a:pt x="2170112" y="0"/>
                </a:lnTo>
                <a:lnTo>
                  <a:pt x="2170112" y="5418667"/>
                </a:lnTo>
                <a:lnTo>
                  <a:pt x="0" y="54186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wrap="none" lIns="67500" tIns="35100" rIns="67500" bIns="35100" spcCol="1270"/>
          <a:lstStyle/>
          <a:p>
            <a:pPr>
              <a:defRPr/>
            </a:pP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希羅多德</a:t>
            </a:r>
            <a:r>
              <a:rPr lang="en-US" altLang="zh-TW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</a:t>
            </a:r>
            <a:r>
              <a:rPr lang="en-US" altLang="zh-TW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3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中有趣的傳聞</a:t>
            </a:r>
            <a:endParaRPr lang="en-US" altLang="zh-CN" sz="3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62F2E9A-F4E4-42D8-B97C-D55DC4441DF1}"/>
              </a:ext>
            </a:extLst>
          </p:cNvPr>
          <p:cNvSpPr/>
          <p:nvPr/>
        </p:nvSpPr>
        <p:spPr>
          <a:xfrm>
            <a:off x="498427" y="2840740"/>
            <a:ext cx="4307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居魯士如何當上波斯國王?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2A6AA6DA-779D-4F61-8505-A3242BC793B6}"/>
              </a:ext>
            </a:extLst>
          </p:cNvPr>
          <p:cNvSpPr txBox="1"/>
          <p:nvPr/>
        </p:nvSpPr>
        <p:spPr>
          <a:xfrm>
            <a:off x="498427" y="3550093"/>
            <a:ext cx="837196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來女兒懷孕又夢見女兒的子宮生出葡萄蔓，解夢人預言女兒的後裔將會代替他成為國王。因此他將女兒從波斯召來，決意將孩子處死。居魯士剛出生時，外祖父將他交給部下並命令殺死他；部下將小孩交給牧羊人，要牧羊人把小孩放到山中讓野獸吃掉；而牧羊人妻子剛生的小孩夭折，因此將小孩調包並扶養長大，最終真的推翻外祖父的王座，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統一西亞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166DC7E2-DA09-480C-868C-30A807213C7A}"/>
              </a:ext>
            </a:extLst>
          </p:cNvPr>
          <p:cNvSpPr/>
          <p:nvPr/>
        </p:nvSpPr>
        <p:spPr>
          <a:xfrm>
            <a:off x="3197264" y="112156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DEB1A777-E60E-4024-A330-AFD87C7387D8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7515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6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9D0AB48-6A6D-4F06-9BA2-F998B82B029C}"/>
              </a:ext>
            </a:extLst>
          </p:cNvPr>
          <p:cNvSpPr/>
          <p:nvPr/>
        </p:nvSpPr>
        <p:spPr>
          <a:xfrm>
            <a:off x="4800600" y="5396256"/>
            <a:ext cx="3818674" cy="5727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6202AC4D-953D-4360-A88E-A2E1C8758C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" t="54297" r="50000" b="3779"/>
          <a:stretch/>
        </p:blipFill>
        <p:spPr>
          <a:xfrm>
            <a:off x="1178837" y="2001988"/>
            <a:ext cx="3525926" cy="4307372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D73A7F4D-4A03-4B46-8E07-C0E20C6C0CCD}"/>
              </a:ext>
            </a:extLst>
          </p:cNvPr>
          <p:cNvSpPr txBox="1"/>
          <p:nvPr/>
        </p:nvSpPr>
        <p:spPr>
          <a:xfrm>
            <a:off x="4800600" y="5445746"/>
            <a:ext cx="3818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1-3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居魯士大理石雕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90CEEA0-B36F-42AD-96A7-343100C2C769}"/>
              </a:ext>
            </a:extLst>
          </p:cNvPr>
          <p:cNvSpPr/>
          <p:nvPr/>
        </p:nvSpPr>
        <p:spPr>
          <a:xfrm>
            <a:off x="3197264" y="112156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E315FCF2-D9E0-4263-AEF3-46D995B16699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3772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邊形 2">
            <a:extLst>
              <a:ext uri="{FF2B5EF4-FFF2-40B4-BE49-F238E27FC236}">
                <a16:creationId xmlns:a16="http://schemas.microsoft.com/office/drawing/2014/main" xmlns="" id="{36F71439-3873-419E-88CA-72098D6FED45}"/>
              </a:ext>
            </a:extLst>
          </p:cNvPr>
          <p:cNvSpPr/>
          <p:nvPr/>
        </p:nvSpPr>
        <p:spPr>
          <a:xfrm>
            <a:off x="764342" y="2597150"/>
            <a:ext cx="1069807" cy="918210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0979255B-5C13-44DD-9284-437332FBF2A3}"/>
              </a:ext>
            </a:extLst>
          </p:cNvPr>
          <p:cNvSpPr txBox="1"/>
          <p:nvPr/>
        </p:nvSpPr>
        <p:spPr>
          <a:xfrm>
            <a:off x="847839" y="279464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波斯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1D3DBD41-60BD-4147-97BB-2952183E9911}"/>
              </a:ext>
            </a:extLst>
          </p:cNvPr>
          <p:cNvSpPr/>
          <p:nvPr/>
        </p:nvSpPr>
        <p:spPr>
          <a:xfrm>
            <a:off x="1917646" y="2488245"/>
            <a:ext cx="70722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〔</a:t>
            </a:r>
            <a:r>
              <a:rPr lang="zh-TW" altLang="en-US" sz="2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子嗣繁多是美德</a:t>
            </a:r>
            <a:r>
              <a:rPr lang="en-US" altLang="zh-TW" sz="2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波斯人子嗣</a:t>
            </a: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CN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ㄙˋ</a:t>
            </a: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繁多，是男性僅次於勇武的一項最大美德。每年國王都把禮物送給子嗣最多的那個人，因為他們認為人數就是力量。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他們教給兒子的只有三件事情：騎馬、射箭和說老實話。孩子在五歲之前不能見到自己的父親，而是要和母親生活在一起，原因是由於一旦這孩子不能養大，父親不致受到亡子的痛苦。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729DBDC-F3BC-4C75-BC1D-F302339867F3}"/>
              </a:ext>
            </a:extLst>
          </p:cNvPr>
          <p:cNvSpPr/>
          <p:nvPr/>
        </p:nvSpPr>
        <p:spPr>
          <a:xfrm>
            <a:off x="3197264" y="112156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1E3DBE2C-809D-4064-8EA9-97A0EDF3B899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068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邊形 2">
            <a:extLst>
              <a:ext uri="{FF2B5EF4-FFF2-40B4-BE49-F238E27FC236}">
                <a16:creationId xmlns:a16="http://schemas.microsoft.com/office/drawing/2014/main" xmlns="" id="{EC3DA456-AA54-4781-B449-C628B85364E2}"/>
              </a:ext>
            </a:extLst>
          </p:cNvPr>
          <p:cNvSpPr/>
          <p:nvPr/>
        </p:nvSpPr>
        <p:spPr>
          <a:xfrm>
            <a:off x="764342" y="2597150"/>
            <a:ext cx="1069807" cy="954106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26A8FAD7-EF35-41FF-A850-90A1F30A13FE}"/>
              </a:ext>
            </a:extLst>
          </p:cNvPr>
          <p:cNvSpPr txBox="1"/>
          <p:nvPr/>
        </p:nvSpPr>
        <p:spPr>
          <a:xfrm>
            <a:off x="882988" y="2620360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妥勞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索伊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E53ACC5-8D00-465E-98BE-E740DF0BA308}"/>
              </a:ext>
            </a:extLst>
          </p:cNvPr>
          <p:cNvSpPr/>
          <p:nvPr/>
        </p:nvSpPr>
        <p:spPr>
          <a:xfrm>
            <a:off x="1834148" y="2510831"/>
            <a:ext cx="690345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〔</a:t>
            </a:r>
            <a:r>
              <a:rPr lang="zh-TW" altLang="en-US" sz="2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出生與死亡的態度</a:t>
            </a:r>
            <a:r>
              <a:rPr lang="en-US" altLang="zh-TW" sz="2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妥勞索伊（</a:t>
            </a:r>
            <a:r>
              <a:rPr lang="en-US" altLang="zh-TW" sz="280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Trausi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人當生孩子的時候，親族便團團圍坐在這個孩子的四周，歷數著人世間的一切苦惱，並為這孩子生出之後所必須體驗的一切不幸事件表示哀悼。但是在葬埋死者的時候，他們卻反而是歡欣快樂的，因為他解脫了許多的災禍而達到了完滿的幸福境地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A7FB340-6602-4338-991D-838BA3249FB7}"/>
              </a:ext>
            </a:extLst>
          </p:cNvPr>
          <p:cNvSpPr/>
          <p:nvPr/>
        </p:nvSpPr>
        <p:spPr>
          <a:xfrm>
            <a:off x="3197264" y="112156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6CCE19D6-39B2-420F-BA6B-2B34D34EDBCE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7232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邊形 2">
            <a:extLst>
              <a:ext uri="{FF2B5EF4-FFF2-40B4-BE49-F238E27FC236}">
                <a16:creationId xmlns:a16="http://schemas.microsoft.com/office/drawing/2014/main" xmlns="" id="{1A340076-D55A-46EC-B022-BC111CCEB299}"/>
              </a:ext>
            </a:extLst>
          </p:cNvPr>
          <p:cNvSpPr/>
          <p:nvPr/>
        </p:nvSpPr>
        <p:spPr>
          <a:xfrm>
            <a:off x="764342" y="2597150"/>
            <a:ext cx="1069807" cy="918210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3BA6C205-EAEA-41A4-B8D4-C12E9F5E8FD2}"/>
              </a:ext>
            </a:extLst>
          </p:cNvPr>
          <p:cNvSpPr txBox="1"/>
          <p:nvPr/>
        </p:nvSpPr>
        <p:spPr>
          <a:xfrm>
            <a:off x="847839" y="279464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埃及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5ACA9F8-51EB-41EA-9AB9-B6F7153A78D2}"/>
              </a:ext>
            </a:extLst>
          </p:cNvPr>
          <p:cNvSpPr/>
          <p:nvPr/>
        </p:nvSpPr>
        <p:spPr>
          <a:xfrm>
            <a:off x="1797388" y="2483465"/>
            <a:ext cx="72043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〔</a:t>
            </a:r>
            <a:r>
              <a:rPr lang="zh-TW" altLang="en-US" sz="2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另類的保健方式</a:t>
            </a:r>
            <a:r>
              <a:rPr lang="en-US" altLang="zh-TW" sz="2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埃及人在每一個月裡連續三天服用瀉劑，用嘔吐和灌腸的來達到保健目的，因為他們相信人之所以得病，全是所吃的東西而引起的。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埃及蚊子多，有許多防蚊的辦法，住在比沼澤地帶要高的那些人，爬到頂樓上去睡覺，因為風會使蚊子不能飛上去。住在沼澤地帶四周的人們，白天用網子打魚，晚上就把網子張在他睡覺的床的四周，然後爬進去睡覺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C1546CEE-3B8C-42E1-8668-083B490EACA9}"/>
              </a:ext>
            </a:extLst>
          </p:cNvPr>
          <p:cNvSpPr/>
          <p:nvPr/>
        </p:nvSpPr>
        <p:spPr>
          <a:xfrm>
            <a:off x="3197264" y="112156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0DCEE132-4CEE-492D-AFF6-757FCB4D7766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3092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xmlns="" id="{B44F0E4B-9554-4CE9-BB09-1BB847D83097}"/>
              </a:ext>
            </a:extLst>
          </p:cNvPr>
          <p:cNvSpPr/>
          <p:nvPr/>
        </p:nvSpPr>
        <p:spPr>
          <a:xfrm>
            <a:off x="498428" y="2108275"/>
            <a:ext cx="2966132" cy="5228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6F1EA89-2129-41D6-BF41-56DDF840A86F}"/>
              </a:ext>
            </a:extLst>
          </p:cNvPr>
          <p:cNvSpPr/>
          <p:nvPr/>
        </p:nvSpPr>
        <p:spPr>
          <a:xfrm>
            <a:off x="498428" y="2107913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如何製作木乃尹？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47032C7C-EC88-42F1-B4D3-7F2381CF829A}"/>
              </a:ext>
            </a:extLst>
          </p:cNvPr>
          <p:cNvSpPr txBox="1"/>
          <p:nvPr/>
        </p:nvSpPr>
        <p:spPr>
          <a:xfrm>
            <a:off x="498428" y="2793332"/>
            <a:ext cx="83625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先從鼻孔中用鐵鉤掏出一部分的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腦子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，並把一些藥料注到腦子裡去，然後在側腹上切一個口，把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內臟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完全取出，把腹部用椰子酒和搗碎的香料加以沖刷，再用搗碎的藥物、桂皮及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乳香以外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其他香料填到裡面去，再照原來的樣子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縫好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，將屍體在硝石當中放置七十日。七十天過去後便洗屍體，並把屍體從頭到腳用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細麻布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的綳帶包裹起來，外面再塗上在埃及代替普通膠水使用的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樹膠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，把它放到特製的人形木盒子裡去，再把它保管在墓室裡，牆直放著。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A40A4D6-D26E-4587-AEBB-20A335F70665}"/>
              </a:ext>
            </a:extLst>
          </p:cNvPr>
          <p:cNvSpPr/>
          <p:nvPr/>
        </p:nvSpPr>
        <p:spPr>
          <a:xfrm>
            <a:off x="3197264" y="112156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8CAE00D4-9135-4CD2-B322-070CF13382AB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5775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25406044-5F55-41EB-860F-DE81803498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6" t="69503" r="4431" b="2837"/>
          <a:stretch/>
        </p:blipFill>
        <p:spPr>
          <a:xfrm>
            <a:off x="-182880" y="2946378"/>
            <a:ext cx="9326880" cy="392816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5E9096E-10B2-40EC-8466-D566990D64FA}"/>
              </a:ext>
            </a:extLst>
          </p:cNvPr>
          <p:cNvSpPr/>
          <p:nvPr/>
        </p:nvSpPr>
        <p:spPr>
          <a:xfrm rot="20466681">
            <a:off x="1309040" y="4222629"/>
            <a:ext cx="2311508" cy="4866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600"/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xmlns="" id="{B44F0E4B-9554-4CE9-BB09-1BB847D83097}"/>
              </a:ext>
            </a:extLst>
          </p:cNvPr>
          <p:cNvSpPr/>
          <p:nvPr/>
        </p:nvSpPr>
        <p:spPr>
          <a:xfrm>
            <a:off x="498428" y="2114478"/>
            <a:ext cx="3057246" cy="5228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6F1EA89-2129-41D6-BF41-56DDF840A86F}"/>
              </a:ext>
            </a:extLst>
          </p:cNvPr>
          <p:cNvSpPr/>
          <p:nvPr/>
        </p:nvSpPr>
        <p:spPr>
          <a:xfrm>
            <a:off x="498428" y="2114478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如何製作木乃尹？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0B3AF15C-3F3E-4ACB-A36F-A9A4F89A85A7}"/>
              </a:ext>
            </a:extLst>
          </p:cNvPr>
          <p:cNvSpPr txBox="1"/>
          <p:nvPr/>
        </p:nvSpPr>
        <p:spPr>
          <a:xfrm rot="20470301">
            <a:off x="1251404" y="4232017"/>
            <a:ext cx="2382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1-4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木乃伊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B44AC6ED-AC80-47AC-BE94-0F55B5BF9F11}"/>
              </a:ext>
            </a:extLst>
          </p:cNvPr>
          <p:cNvSpPr/>
          <p:nvPr/>
        </p:nvSpPr>
        <p:spPr>
          <a:xfrm>
            <a:off x="3197264" y="112156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B3625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歷史愛玩客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B7449500-F4BB-4C3B-9EB4-FB03F94EE289}"/>
              </a:ext>
            </a:extLst>
          </p:cNvPr>
          <p:cNvSpPr txBox="1"/>
          <p:nvPr/>
        </p:nvSpPr>
        <p:spPr>
          <a:xfrm>
            <a:off x="1230714" y="376851"/>
            <a:ext cx="60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4664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3" grpId="0"/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>
            <a:extLst>
              <a:ext uri="{FF2B5EF4-FFF2-40B4-BE49-F238E27FC236}">
                <a16:creationId xmlns:a16="http://schemas.microsoft.com/office/drawing/2014/main" xmlns="" id="{7F80730C-E667-44A2-A605-52F6EB9EFAA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106787" y="1080904"/>
            <a:ext cx="1511952" cy="5122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625" b="1" dirty="0">
                <a:solidFill>
                  <a:srgbClr val="6D986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方正清刻本悦宋简体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59629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第二三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第二三" id="{809F4CA3-71E5-49B7-8118-6A91F0C16CF1}" vid="{C3F259A6-677A-43ED-9646-A836A0507B8F}"/>
    </a:ext>
  </a:extLst>
</a:theme>
</file>

<file path=ppt/theme/theme4.xml><?xml version="1.0" encoding="utf-8"?>
<a:theme xmlns:a="http://schemas.openxmlformats.org/drawingml/2006/main" name="4_第二三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第二三" id="{809F4CA3-71E5-49B7-8118-6A91F0C16CF1}" vid="{C3F259A6-677A-43ED-9646-A836A0507B8F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2758</TotalTime>
  <Words>3029</Words>
  <Application>Microsoft Office PowerPoint</Application>
  <PresentationFormat>如螢幕大小 (4:3)</PresentationFormat>
  <Paragraphs>254</Paragraphs>
  <Slides>49</Slides>
  <Notes>2</Notes>
  <HiddenSlides>10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49</vt:i4>
      </vt:variant>
    </vt:vector>
  </HeadingPairs>
  <TitlesOfParts>
    <vt:vector size="61" baseType="lpstr">
      <vt:lpstr>宋体</vt:lpstr>
      <vt:lpstr>方正清刻本悦宋简体</vt:lpstr>
      <vt:lpstr>微軟正黑體</vt:lpstr>
      <vt:lpstr>新細明體</vt:lpstr>
      <vt:lpstr>Arial</vt:lpstr>
      <vt:lpstr>Calibri</vt:lpstr>
      <vt:lpstr>Calibri Light</vt:lpstr>
      <vt:lpstr>Wingdings</vt:lpstr>
      <vt:lpstr>Office 主题</vt:lpstr>
      <vt:lpstr>1_Office 主题</vt:lpstr>
      <vt:lpstr>3_第二三</vt:lpstr>
      <vt:lpstr>4_第二三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gilbert2230@gmail.com</dc:creator>
  <cp:lastModifiedBy>user</cp:lastModifiedBy>
  <cp:revision>151</cp:revision>
  <dcterms:created xsi:type="dcterms:W3CDTF">2019-02-09T05:25:44Z</dcterms:created>
  <dcterms:modified xsi:type="dcterms:W3CDTF">2021-02-22T23:46:17Z</dcterms:modified>
</cp:coreProperties>
</file>