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2" r:id="rId2"/>
    <p:sldMasterId id="2147483700" r:id="rId3"/>
    <p:sldMasterId id="2147483671" r:id="rId4"/>
    <p:sldMasterId id="2147483667" r:id="rId5"/>
  </p:sldMasterIdLst>
  <p:notesMasterIdLst>
    <p:notesMasterId r:id="rId129"/>
  </p:notesMasterIdLst>
  <p:sldIdLst>
    <p:sldId id="256" r:id="rId6"/>
    <p:sldId id="257" r:id="rId7"/>
    <p:sldId id="260" r:id="rId8"/>
    <p:sldId id="261" r:id="rId9"/>
    <p:sldId id="430" r:id="rId10"/>
    <p:sldId id="262" r:id="rId11"/>
    <p:sldId id="263" r:id="rId12"/>
    <p:sldId id="333" r:id="rId13"/>
    <p:sldId id="334" r:id="rId14"/>
    <p:sldId id="428" r:id="rId15"/>
    <p:sldId id="258" r:id="rId16"/>
    <p:sldId id="431" r:id="rId17"/>
    <p:sldId id="411" r:id="rId18"/>
    <p:sldId id="342" r:id="rId19"/>
    <p:sldId id="432" r:id="rId20"/>
    <p:sldId id="355" r:id="rId21"/>
    <p:sldId id="343" r:id="rId22"/>
    <p:sldId id="272" r:id="rId23"/>
    <p:sldId id="356" r:id="rId24"/>
    <p:sldId id="421" r:id="rId25"/>
    <p:sldId id="433" r:id="rId26"/>
    <p:sldId id="357" r:id="rId27"/>
    <p:sldId id="344" r:id="rId28"/>
    <p:sldId id="434" r:id="rId29"/>
    <p:sldId id="345" r:id="rId30"/>
    <p:sldId id="435" r:id="rId31"/>
    <p:sldId id="437" r:id="rId32"/>
    <p:sldId id="358" r:id="rId33"/>
    <p:sldId id="346" r:id="rId34"/>
    <p:sldId id="347" r:id="rId35"/>
    <p:sldId id="359" r:id="rId36"/>
    <p:sldId id="439" r:id="rId37"/>
    <p:sldId id="360" r:id="rId38"/>
    <p:sldId id="361" r:id="rId39"/>
    <p:sldId id="285" r:id="rId40"/>
    <p:sldId id="438" r:id="rId41"/>
    <p:sldId id="348" r:id="rId42"/>
    <p:sldId id="440" r:id="rId43"/>
    <p:sldId id="362" r:id="rId44"/>
    <p:sldId id="349" r:id="rId45"/>
    <p:sldId id="441" r:id="rId46"/>
    <p:sldId id="363" r:id="rId47"/>
    <p:sldId id="350" r:id="rId48"/>
    <p:sldId id="351" r:id="rId49"/>
    <p:sldId id="442" r:id="rId50"/>
    <p:sldId id="364" r:id="rId51"/>
    <p:sldId id="443" r:id="rId52"/>
    <p:sldId id="352" r:id="rId53"/>
    <p:sldId id="444" r:id="rId54"/>
    <p:sldId id="422" r:id="rId55"/>
    <p:sldId id="423" r:id="rId56"/>
    <p:sldId id="419" r:id="rId57"/>
    <p:sldId id="420" r:id="rId58"/>
    <p:sldId id="367" r:id="rId59"/>
    <p:sldId id="445" r:id="rId60"/>
    <p:sldId id="366" r:id="rId61"/>
    <p:sldId id="368" r:id="rId62"/>
    <p:sldId id="369" r:id="rId63"/>
    <p:sldId id="370" r:id="rId64"/>
    <p:sldId id="429" r:id="rId65"/>
    <p:sldId id="264" r:id="rId66"/>
    <p:sldId id="353" r:id="rId67"/>
    <p:sldId id="412" r:id="rId68"/>
    <p:sldId id="400" r:id="rId69"/>
    <p:sldId id="354" r:id="rId70"/>
    <p:sldId id="446" r:id="rId71"/>
    <p:sldId id="401" r:id="rId72"/>
    <p:sldId id="371" r:id="rId73"/>
    <p:sldId id="413" r:id="rId74"/>
    <p:sldId id="402" r:id="rId75"/>
    <p:sldId id="372" r:id="rId76"/>
    <p:sldId id="447" r:id="rId77"/>
    <p:sldId id="403" r:id="rId78"/>
    <p:sldId id="373" r:id="rId79"/>
    <p:sldId id="448" r:id="rId80"/>
    <p:sldId id="404" r:id="rId81"/>
    <p:sldId id="374" r:id="rId82"/>
    <p:sldId id="375" r:id="rId83"/>
    <p:sldId id="449" r:id="rId84"/>
    <p:sldId id="376" r:id="rId85"/>
    <p:sldId id="451" r:id="rId86"/>
    <p:sldId id="377" r:id="rId87"/>
    <p:sldId id="378" r:id="rId88"/>
    <p:sldId id="414" r:id="rId89"/>
    <p:sldId id="405" r:id="rId90"/>
    <p:sldId id="379" r:id="rId91"/>
    <p:sldId id="385" r:id="rId92"/>
    <p:sldId id="380" r:id="rId93"/>
    <p:sldId id="341" r:id="rId94"/>
    <p:sldId id="386" r:id="rId95"/>
    <p:sldId id="406" r:id="rId96"/>
    <p:sldId id="415" r:id="rId97"/>
    <p:sldId id="452" r:id="rId98"/>
    <p:sldId id="387" r:id="rId99"/>
    <p:sldId id="416" r:id="rId100"/>
    <p:sldId id="425" r:id="rId101"/>
    <p:sldId id="426" r:id="rId102"/>
    <p:sldId id="388" r:id="rId103"/>
    <p:sldId id="407" r:id="rId104"/>
    <p:sldId id="389" r:id="rId105"/>
    <p:sldId id="427" r:id="rId106"/>
    <p:sldId id="453" r:id="rId107"/>
    <p:sldId id="390" r:id="rId108"/>
    <p:sldId id="391" r:id="rId109"/>
    <p:sldId id="392" r:id="rId110"/>
    <p:sldId id="393" r:id="rId111"/>
    <p:sldId id="408" r:id="rId112"/>
    <p:sldId id="394" r:id="rId113"/>
    <p:sldId id="454" r:id="rId114"/>
    <p:sldId id="409" r:id="rId115"/>
    <p:sldId id="395" r:id="rId116"/>
    <p:sldId id="417" r:id="rId117"/>
    <p:sldId id="396" r:id="rId118"/>
    <p:sldId id="455" r:id="rId119"/>
    <p:sldId id="397" r:id="rId120"/>
    <p:sldId id="456" r:id="rId121"/>
    <p:sldId id="410" r:id="rId122"/>
    <p:sldId id="381" r:id="rId123"/>
    <p:sldId id="398" r:id="rId124"/>
    <p:sldId id="457" r:id="rId125"/>
    <p:sldId id="399" r:id="rId126"/>
    <p:sldId id="458" r:id="rId127"/>
    <p:sldId id="332" r:id="rId128"/>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135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ableStyles" Target="tableStyle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slide" Target="slides/slide113.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E5D863-C05B-4647-9406-31EC27746A94}" type="datetimeFigureOut">
              <a:rPr lang="zh-TW" altLang="en-US" smtClean="0"/>
              <a:t>2021/2/14</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0B4312-EE72-450B-A394-B4B03D123542}" type="slidenum">
              <a:rPr lang="zh-TW" altLang="en-US" smtClean="0"/>
              <a:t>‹#›</a:t>
            </a:fld>
            <a:endParaRPr lang="zh-TW" altLang="en-US"/>
          </a:p>
        </p:txBody>
      </p:sp>
    </p:spTree>
    <p:extLst>
      <p:ext uri="{BB962C8B-B14F-4D97-AF65-F5344CB8AC3E}">
        <p14:creationId xmlns:p14="http://schemas.microsoft.com/office/powerpoint/2010/main" val="769612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r>
              <a:rPr lang="en-US" altLang="zh-TW" dirty="0"/>
              <a:t>https://fpscdn.yam.com/MjcwNjM0MTd3b3JsZA==/98157889ae906d15.jpg</a:t>
            </a:r>
            <a:endParaRPr lang="zh-TW" altLang="en-US" dirty="0"/>
          </a:p>
        </p:txBody>
      </p:sp>
      <p:sp>
        <p:nvSpPr>
          <p:cNvPr id="4" name="投影片編號版面配置區 3"/>
          <p:cNvSpPr>
            <a:spLocks noGrp="1"/>
          </p:cNvSpPr>
          <p:nvPr>
            <p:ph type="sldNum" sz="quarter" idx="5"/>
          </p:nvPr>
        </p:nvSpPr>
        <p:spPr/>
        <p:txBody>
          <a:bodyPr/>
          <a:lstStyle/>
          <a:p>
            <a:fld id="{FA0B4312-EE72-450B-A394-B4B03D123542}" type="slidenum">
              <a:rPr lang="zh-TW" altLang="en-US" smtClean="0"/>
              <a:t>3</a:t>
            </a:fld>
            <a:endParaRPr lang="zh-TW" altLang="en-US"/>
          </a:p>
        </p:txBody>
      </p:sp>
    </p:spTree>
    <p:extLst>
      <p:ext uri="{BB962C8B-B14F-4D97-AF65-F5344CB8AC3E}">
        <p14:creationId xmlns:p14="http://schemas.microsoft.com/office/powerpoint/2010/main" val="37184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r>
              <a:rPr lang="en-US" altLang="zh-TW" dirty="0"/>
              <a:t>https://fpscdn.yam.com/MjcwNjM0MTd3b3JsZA==/98157889ae906d15.jpg</a:t>
            </a:r>
            <a:endParaRPr lang="zh-TW" altLang="en-US" dirty="0"/>
          </a:p>
        </p:txBody>
      </p:sp>
      <p:sp>
        <p:nvSpPr>
          <p:cNvPr id="4" name="投影片編號版面配置區 3"/>
          <p:cNvSpPr>
            <a:spLocks noGrp="1"/>
          </p:cNvSpPr>
          <p:nvPr>
            <p:ph type="sldNum" sz="quarter" idx="5"/>
          </p:nvPr>
        </p:nvSpPr>
        <p:spPr/>
        <p:txBody>
          <a:bodyPr/>
          <a:lstStyle/>
          <a:p>
            <a:fld id="{FA0B4312-EE72-450B-A394-B4B03D123542}" type="slidenum">
              <a:rPr lang="zh-TW" altLang="en-US" smtClean="0"/>
              <a:t>4</a:t>
            </a:fld>
            <a:endParaRPr lang="zh-TW" altLang="en-US"/>
          </a:p>
        </p:txBody>
      </p:sp>
    </p:spTree>
    <p:extLst>
      <p:ext uri="{BB962C8B-B14F-4D97-AF65-F5344CB8AC3E}">
        <p14:creationId xmlns:p14="http://schemas.microsoft.com/office/powerpoint/2010/main" val="319820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r>
              <a:rPr lang="en-US" altLang="zh-TW" dirty="0"/>
              <a:t>https://fpscdn.yam.com/MjcwNjM0MTd3b3JsZA==/98157889ae906d15.jpg</a:t>
            </a:r>
            <a:endParaRPr lang="zh-TW" altLang="en-US" dirty="0"/>
          </a:p>
        </p:txBody>
      </p:sp>
      <p:sp>
        <p:nvSpPr>
          <p:cNvPr id="4" name="投影片編號版面配置區 3"/>
          <p:cNvSpPr>
            <a:spLocks noGrp="1"/>
          </p:cNvSpPr>
          <p:nvPr>
            <p:ph type="sldNum" sz="quarter" idx="5"/>
          </p:nvPr>
        </p:nvSpPr>
        <p:spPr/>
        <p:txBody>
          <a:bodyPr/>
          <a:lstStyle/>
          <a:p>
            <a:fld id="{FA0B4312-EE72-450B-A394-B4B03D123542}" type="slidenum">
              <a:rPr lang="zh-TW" altLang="en-US" smtClean="0"/>
              <a:t>5</a:t>
            </a:fld>
            <a:endParaRPr lang="zh-TW" altLang="en-US"/>
          </a:p>
        </p:txBody>
      </p:sp>
    </p:spTree>
    <p:extLst>
      <p:ext uri="{BB962C8B-B14F-4D97-AF65-F5344CB8AC3E}">
        <p14:creationId xmlns:p14="http://schemas.microsoft.com/office/powerpoint/2010/main" val="319820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r>
              <a:rPr lang="en-US" altLang="zh-TW" dirty="0"/>
              <a:t>https://fpscdn.yam.com/MjcwNjM0MTd3b3JsZA==/98157889ae906d15.jpg</a:t>
            </a:r>
            <a:endParaRPr lang="zh-TW" altLang="en-US" dirty="0"/>
          </a:p>
        </p:txBody>
      </p:sp>
      <p:sp>
        <p:nvSpPr>
          <p:cNvPr id="4" name="投影片編號版面配置區 3"/>
          <p:cNvSpPr>
            <a:spLocks noGrp="1"/>
          </p:cNvSpPr>
          <p:nvPr>
            <p:ph type="sldNum" sz="quarter" idx="5"/>
          </p:nvPr>
        </p:nvSpPr>
        <p:spPr/>
        <p:txBody>
          <a:bodyPr/>
          <a:lstStyle/>
          <a:p>
            <a:fld id="{FA0B4312-EE72-450B-A394-B4B03D123542}" type="slidenum">
              <a:rPr lang="zh-TW" altLang="en-US" smtClean="0"/>
              <a:t>6</a:t>
            </a:fld>
            <a:endParaRPr lang="zh-TW" altLang="en-US"/>
          </a:p>
        </p:txBody>
      </p:sp>
    </p:spTree>
    <p:extLst>
      <p:ext uri="{BB962C8B-B14F-4D97-AF65-F5344CB8AC3E}">
        <p14:creationId xmlns:p14="http://schemas.microsoft.com/office/powerpoint/2010/main" val="107801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1371600" y="1143000"/>
            <a:ext cx="4114800" cy="3086100"/>
          </a:xfrm>
        </p:spPr>
      </p:sp>
      <p:sp>
        <p:nvSpPr>
          <p:cNvPr id="3" name="備忘稿版面配置區 2"/>
          <p:cNvSpPr>
            <a:spLocks noGrp="1"/>
          </p:cNvSpPr>
          <p:nvPr>
            <p:ph type="body" idx="1"/>
          </p:nvPr>
        </p:nvSpPr>
        <p:spPr/>
        <p:txBody>
          <a:bodyPr/>
          <a:lstStyle/>
          <a:p>
            <a:r>
              <a:rPr lang="en-US" altLang="zh-TW" dirty="0"/>
              <a:t>https://fpscdn.yam.com/MjcwNjM0MTd3b3JsZA==/98157889ae906d15.jpg</a:t>
            </a:r>
            <a:endParaRPr lang="zh-TW" altLang="en-US" dirty="0"/>
          </a:p>
        </p:txBody>
      </p:sp>
      <p:sp>
        <p:nvSpPr>
          <p:cNvPr id="4" name="投影片編號版面配置區 3"/>
          <p:cNvSpPr>
            <a:spLocks noGrp="1"/>
          </p:cNvSpPr>
          <p:nvPr>
            <p:ph type="sldNum" sz="quarter" idx="5"/>
          </p:nvPr>
        </p:nvSpPr>
        <p:spPr/>
        <p:txBody>
          <a:bodyPr/>
          <a:lstStyle/>
          <a:p>
            <a:fld id="{FA0B4312-EE72-450B-A394-B4B03D123542}" type="slidenum">
              <a:rPr lang="zh-TW" altLang="en-US" smtClean="0"/>
              <a:t>7</a:t>
            </a:fld>
            <a:endParaRPr lang="zh-TW" altLang="en-US"/>
          </a:p>
        </p:txBody>
      </p:sp>
    </p:spTree>
    <p:extLst>
      <p:ext uri="{BB962C8B-B14F-4D97-AF65-F5344CB8AC3E}">
        <p14:creationId xmlns:p14="http://schemas.microsoft.com/office/powerpoint/2010/main" val="2408788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DC704156-8F79-4C0C-A9DC-C5537C083238}" type="slidenum">
              <a:rPr lang="zh-TW" altLang="en-US" smtClean="0"/>
              <a:t>50</a:t>
            </a:fld>
            <a:endParaRPr lang="zh-TW" altLang="en-US"/>
          </a:p>
        </p:txBody>
      </p:sp>
    </p:spTree>
    <p:extLst>
      <p:ext uri="{BB962C8B-B14F-4D97-AF65-F5344CB8AC3E}">
        <p14:creationId xmlns:p14="http://schemas.microsoft.com/office/powerpoint/2010/main" val="3471356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slide" Target="../slides/slide1.xml"/><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4898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327862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99063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Freeform 11">
            <a:hlinkClick r:id="rId2" action="ppaction://hlinksldjump"/>
            <a:extLst>
              <a:ext uri="{FF2B5EF4-FFF2-40B4-BE49-F238E27FC236}">
                <a16:creationId xmlns:a16="http://schemas.microsoft.com/office/drawing/2014/main" id="{AFD02EBC-796C-40AE-AD39-5D0C82C03C0E}"/>
              </a:ext>
            </a:extLst>
          </p:cNvPr>
          <p:cNvSpPr>
            <a:spLocks noEditPoints="1"/>
          </p:cNvSpPr>
          <p:nvPr userDrawn="1"/>
        </p:nvSpPr>
        <p:spPr bwMode="auto">
          <a:xfrm>
            <a:off x="7291106" y="250464"/>
            <a:ext cx="471488" cy="461963"/>
          </a:xfrm>
          <a:custGeom>
            <a:avLst/>
            <a:gdLst>
              <a:gd name="T0" fmla="*/ 101 w 201"/>
              <a:gd name="T1" fmla="*/ 8 h 192"/>
              <a:gd name="T2" fmla="*/ 115 w 201"/>
              <a:gd name="T3" fmla="*/ 13 h 192"/>
              <a:gd name="T4" fmla="*/ 185 w 201"/>
              <a:gd name="T5" fmla="*/ 75 h 192"/>
              <a:gd name="T6" fmla="*/ 188 w 201"/>
              <a:gd name="T7" fmla="*/ 78 h 192"/>
              <a:gd name="T8" fmla="*/ 183 w 201"/>
              <a:gd name="T9" fmla="*/ 78 h 192"/>
              <a:gd name="T10" fmla="*/ 174 w 201"/>
              <a:gd name="T11" fmla="*/ 78 h 192"/>
              <a:gd name="T12" fmla="*/ 166 w 201"/>
              <a:gd name="T13" fmla="*/ 78 h 192"/>
              <a:gd name="T14" fmla="*/ 166 w 201"/>
              <a:gd name="T15" fmla="*/ 86 h 192"/>
              <a:gd name="T16" fmla="*/ 166 w 201"/>
              <a:gd name="T17" fmla="*/ 184 h 192"/>
              <a:gd name="T18" fmla="*/ 36 w 201"/>
              <a:gd name="T19" fmla="*/ 184 h 192"/>
              <a:gd name="T20" fmla="*/ 36 w 201"/>
              <a:gd name="T21" fmla="*/ 86 h 192"/>
              <a:gd name="T22" fmla="*/ 36 w 201"/>
              <a:gd name="T23" fmla="*/ 78 h 192"/>
              <a:gd name="T24" fmla="*/ 28 w 201"/>
              <a:gd name="T25" fmla="*/ 78 h 192"/>
              <a:gd name="T26" fmla="*/ 18 w 201"/>
              <a:gd name="T27" fmla="*/ 78 h 192"/>
              <a:gd name="T28" fmla="*/ 13 w 201"/>
              <a:gd name="T29" fmla="*/ 78 h 192"/>
              <a:gd name="T30" fmla="*/ 16 w 201"/>
              <a:gd name="T31" fmla="*/ 75 h 192"/>
              <a:gd name="T32" fmla="*/ 86 w 201"/>
              <a:gd name="T33" fmla="*/ 13 h 192"/>
              <a:gd name="T34" fmla="*/ 101 w 201"/>
              <a:gd name="T35" fmla="*/ 8 h 192"/>
              <a:gd name="T36" fmla="*/ 101 w 201"/>
              <a:gd name="T37" fmla="*/ 0 h 192"/>
              <a:gd name="T38" fmla="*/ 81 w 201"/>
              <a:gd name="T39" fmla="*/ 7 h 192"/>
              <a:gd name="T40" fmla="*/ 11 w 201"/>
              <a:gd name="T41" fmla="*/ 69 h 192"/>
              <a:gd name="T42" fmla="*/ 18 w 201"/>
              <a:gd name="T43" fmla="*/ 86 h 192"/>
              <a:gd name="T44" fmla="*/ 28 w 201"/>
              <a:gd name="T45" fmla="*/ 86 h 192"/>
              <a:gd name="T46" fmla="*/ 28 w 201"/>
              <a:gd name="T47" fmla="*/ 192 h 192"/>
              <a:gd name="T48" fmla="*/ 174 w 201"/>
              <a:gd name="T49" fmla="*/ 192 h 192"/>
              <a:gd name="T50" fmla="*/ 174 w 201"/>
              <a:gd name="T51" fmla="*/ 86 h 192"/>
              <a:gd name="T52" fmla="*/ 183 w 201"/>
              <a:gd name="T53" fmla="*/ 86 h 192"/>
              <a:gd name="T54" fmla="*/ 190 w 201"/>
              <a:gd name="T55" fmla="*/ 69 h 192"/>
              <a:gd name="T56" fmla="*/ 121 w 201"/>
              <a:gd name="T57" fmla="*/ 7 h 192"/>
              <a:gd name="T58" fmla="*/ 101 w 201"/>
              <a:gd name="T5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1" h="192">
                <a:moveTo>
                  <a:pt x="101" y="8"/>
                </a:moveTo>
                <a:cubicBezTo>
                  <a:pt x="106" y="8"/>
                  <a:pt x="112" y="10"/>
                  <a:pt x="115" y="13"/>
                </a:cubicBezTo>
                <a:cubicBezTo>
                  <a:pt x="185" y="75"/>
                  <a:pt x="185" y="75"/>
                  <a:pt x="185" y="75"/>
                </a:cubicBezTo>
                <a:cubicBezTo>
                  <a:pt x="186" y="76"/>
                  <a:pt x="187" y="77"/>
                  <a:pt x="188" y="78"/>
                </a:cubicBezTo>
                <a:cubicBezTo>
                  <a:pt x="187" y="78"/>
                  <a:pt x="185" y="78"/>
                  <a:pt x="183" y="78"/>
                </a:cubicBezTo>
                <a:cubicBezTo>
                  <a:pt x="174" y="78"/>
                  <a:pt x="174" y="78"/>
                  <a:pt x="174" y="78"/>
                </a:cubicBezTo>
                <a:cubicBezTo>
                  <a:pt x="166" y="78"/>
                  <a:pt x="166" y="78"/>
                  <a:pt x="166" y="78"/>
                </a:cubicBezTo>
                <a:cubicBezTo>
                  <a:pt x="166" y="86"/>
                  <a:pt x="166" y="86"/>
                  <a:pt x="166" y="86"/>
                </a:cubicBezTo>
                <a:cubicBezTo>
                  <a:pt x="166" y="184"/>
                  <a:pt x="166" y="184"/>
                  <a:pt x="166" y="184"/>
                </a:cubicBezTo>
                <a:cubicBezTo>
                  <a:pt x="36" y="184"/>
                  <a:pt x="36" y="184"/>
                  <a:pt x="36" y="184"/>
                </a:cubicBezTo>
                <a:cubicBezTo>
                  <a:pt x="36" y="86"/>
                  <a:pt x="36" y="86"/>
                  <a:pt x="36" y="86"/>
                </a:cubicBezTo>
                <a:cubicBezTo>
                  <a:pt x="36" y="78"/>
                  <a:pt x="36" y="78"/>
                  <a:pt x="36" y="78"/>
                </a:cubicBezTo>
                <a:cubicBezTo>
                  <a:pt x="28" y="78"/>
                  <a:pt x="28" y="78"/>
                  <a:pt x="28" y="78"/>
                </a:cubicBezTo>
                <a:cubicBezTo>
                  <a:pt x="18" y="78"/>
                  <a:pt x="18" y="78"/>
                  <a:pt x="18" y="78"/>
                </a:cubicBezTo>
                <a:cubicBezTo>
                  <a:pt x="16" y="78"/>
                  <a:pt x="14" y="78"/>
                  <a:pt x="13" y="78"/>
                </a:cubicBezTo>
                <a:cubicBezTo>
                  <a:pt x="14" y="77"/>
                  <a:pt x="15" y="76"/>
                  <a:pt x="16" y="75"/>
                </a:cubicBezTo>
                <a:cubicBezTo>
                  <a:pt x="86" y="13"/>
                  <a:pt x="86" y="13"/>
                  <a:pt x="86" y="13"/>
                </a:cubicBezTo>
                <a:cubicBezTo>
                  <a:pt x="90" y="10"/>
                  <a:pt x="95" y="8"/>
                  <a:pt x="101" y="8"/>
                </a:cubicBezTo>
                <a:moveTo>
                  <a:pt x="101" y="0"/>
                </a:moveTo>
                <a:cubicBezTo>
                  <a:pt x="93" y="0"/>
                  <a:pt x="86" y="2"/>
                  <a:pt x="81" y="7"/>
                </a:cubicBezTo>
                <a:cubicBezTo>
                  <a:pt x="11" y="69"/>
                  <a:pt x="11" y="69"/>
                  <a:pt x="11" y="69"/>
                </a:cubicBezTo>
                <a:cubicBezTo>
                  <a:pt x="0" y="78"/>
                  <a:pt x="3" y="86"/>
                  <a:pt x="18" y="86"/>
                </a:cubicBezTo>
                <a:cubicBezTo>
                  <a:pt x="28" y="86"/>
                  <a:pt x="28" y="86"/>
                  <a:pt x="28" y="86"/>
                </a:cubicBezTo>
                <a:cubicBezTo>
                  <a:pt x="28" y="192"/>
                  <a:pt x="28" y="192"/>
                  <a:pt x="28" y="192"/>
                </a:cubicBezTo>
                <a:cubicBezTo>
                  <a:pt x="174" y="192"/>
                  <a:pt x="174" y="192"/>
                  <a:pt x="174" y="192"/>
                </a:cubicBezTo>
                <a:cubicBezTo>
                  <a:pt x="174" y="86"/>
                  <a:pt x="174" y="86"/>
                  <a:pt x="174" y="86"/>
                </a:cubicBezTo>
                <a:cubicBezTo>
                  <a:pt x="183" y="86"/>
                  <a:pt x="183" y="86"/>
                  <a:pt x="183" y="86"/>
                </a:cubicBezTo>
                <a:cubicBezTo>
                  <a:pt x="198" y="86"/>
                  <a:pt x="201" y="78"/>
                  <a:pt x="190" y="69"/>
                </a:cubicBezTo>
                <a:cubicBezTo>
                  <a:pt x="121" y="7"/>
                  <a:pt x="121" y="7"/>
                  <a:pt x="121" y="7"/>
                </a:cubicBezTo>
                <a:cubicBezTo>
                  <a:pt x="115" y="2"/>
                  <a:pt x="108" y="0"/>
                  <a:pt x="101" y="0"/>
                </a:cubicBezTo>
                <a:close/>
              </a:path>
            </a:pathLst>
          </a:custGeom>
          <a:ln>
            <a:headEnd/>
            <a:tailEnd/>
          </a:ln>
        </p:spPr>
        <p:style>
          <a:lnRef idx="1">
            <a:schemeClr val="accent6"/>
          </a:lnRef>
          <a:fillRef idx="3">
            <a:schemeClr val="accent6"/>
          </a:fillRef>
          <a:effectRef idx="2">
            <a:schemeClr val="accent6"/>
          </a:effectRef>
          <a:fontRef idx="minor">
            <a:schemeClr val="lt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12">
            <a:hlinkClick r:id="rId2" action="ppaction://hlinksldjump"/>
            <a:extLst>
              <a:ext uri="{FF2B5EF4-FFF2-40B4-BE49-F238E27FC236}">
                <a16:creationId xmlns:a16="http://schemas.microsoft.com/office/drawing/2014/main" id="{384B0BA5-2BDB-4CC6-9F60-4986ED8FBC78}"/>
              </a:ext>
            </a:extLst>
          </p:cNvPr>
          <p:cNvSpPr>
            <a:spLocks noEditPoints="1"/>
          </p:cNvSpPr>
          <p:nvPr userDrawn="1"/>
        </p:nvSpPr>
        <p:spPr bwMode="auto">
          <a:xfrm>
            <a:off x="7452034" y="458433"/>
            <a:ext cx="150019" cy="257175"/>
          </a:xfrm>
          <a:custGeom>
            <a:avLst/>
            <a:gdLst>
              <a:gd name="T0" fmla="*/ 57 w 65"/>
              <a:gd name="T1" fmla="*/ 8 h 93"/>
              <a:gd name="T2" fmla="*/ 57 w 65"/>
              <a:gd name="T3" fmla="*/ 85 h 93"/>
              <a:gd name="T4" fmla="*/ 8 w 65"/>
              <a:gd name="T5" fmla="*/ 85 h 93"/>
              <a:gd name="T6" fmla="*/ 8 w 65"/>
              <a:gd name="T7" fmla="*/ 8 h 93"/>
              <a:gd name="T8" fmla="*/ 57 w 65"/>
              <a:gd name="T9" fmla="*/ 8 h 93"/>
              <a:gd name="T10" fmla="*/ 61 w 65"/>
              <a:gd name="T11" fmla="*/ 0 h 93"/>
              <a:gd name="T12" fmla="*/ 4 w 65"/>
              <a:gd name="T13" fmla="*/ 0 h 93"/>
              <a:gd name="T14" fmla="*/ 0 w 65"/>
              <a:gd name="T15" fmla="*/ 4 h 93"/>
              <a:gd name="T16" fmla="*/ 0 w 65"/>
              <a:gd name="T17" fmla="*/ 89 h 93"/>
              <a:gd name="T18" fmla="*/ 4 w 65"/>
              <a:gd name="T19" fmla="*/ 93 h 93"/>
              <a:gd name="T20" fmla="*/ 61 w 65"/>
              <a:gd name="T21" fmla="*/ 93 h 93"/>
              <a:gd name="T22" fmla="*/ 65 w 65"/>
              <a:gd name="T23" fmla="*/ 89 h 93"/>
              <a:gd name="T24" fmla="*/ 65 w 65"/>
              <a:gd name="T25" fmla="*/ 4 h 93"/>
              <a:gd name="T26" fmla="*/ 61 w 65"/>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93">
                <a:moveTo>
                  <a:pt x="57" y="8"/>
                </a:moveTo>
                <a:cubicBezTo>
                  <a:pt x="57" y="85"/>
                  <a:pt x="57" y="85"/>
                  <a:pt x="57" y="85"/>
                </a:cubicBezTo>
                <a:cubicBezTo>
                  <a:pt x="8" y="85"/>
                  <a:pt x="8" y="85"/>
                  <a:pt x="8" y="85"/>
                </a:cubicBezTo>
                <a:cubicBezTo>
                  <a:pt x="8" y="8"/>
                  <a:pt x="8" y="8"/>
                  <a:pt x="8" y="8"/>
                </a:cubicBezTo>
                <a:cubicBezTo>
                  <a:pt x="57" y="8"/>
                  <a:pt x="57" y="8"/>
                  <a:pt x="57" y="8"/>
                </a:cubicBezTo>
                <a:moveTo>
                  <a:pt x="61" y="0"/>
                </a:moveTo>
                <a:cubicBezTo>
                  <a:pt x="4" y="0"/>
                  <a:pt x="4" y="0"/>
                  <a:pt x="4" y="0"/>
                </a:cubicBezTo>
                <a:cubicBezTo>
                  <a:pt x="2" y="0"/>
                  <a:pt x="0" y="2"/>
                  <a:pt x="0" y="4"/>
                </a:cubicBezTo>
                <a:cubicBezTo>
                  <a:pt x="0" y="89"/>
                  <a:pt x="0" y="89"/>
                  <a:pt x="0" y="89"/>
                </a:cubicBezTo>
                <a:cubicBezTo>
                  <a:pt x="0" y="91"/>
                  <a:pt x="2" y="93"/>
                  <a:pt x="4" y="93"/>
                </a:cubicBezTo>
                <a:cubicBezTo>
                  <a:pt x="61" y="93"/>
                  <a:pt x="61" y="93"/>
                  <a:pt x="61" y="93"/>
                </a:cubicBezTo>
                <a:cubicBezTo>
                  <a:pt x="63" y="93"/>
                  <a:pt x="65" y="91"/>
                  <a:pt x="65" y="89"/>
                </a:cubicBezTo>
                <a:cubicBezTo>
                  <a:pt x="65" y="4"/>
                  <a:pt x="65" y="4"/>
                  <a:pt x="65" y="4"/>
                </a:cubicBezTo>
                <a:cubicBezTo>
                  <a:pt x="65" y="2"/>
                  <a:pt x="63" y="0"/>
                  <a:pt x="61" y="0"/>
                </a:cubicBezTo>
                <a:close/>
              </a:path>
            </a:pathLst>
          </a:custGeom>
          <a:ln>
            <a:headEnd/>
            <a:tailEnd/>
          </a:ln>
        </p:spPr>
        <p:style>
          <a:lnRef idx="1">
            <a:schemeClr val="accent6"/>
          </a:lnRef>
          <a:fillRef idx="3">
            <a:schemeClr val="accent6"/>
          </a:fillRef>
          <a:effectRef idx="2">
            <a:schemeClr val="accent6"/>
          </a:effectRef>
          <a:fontRef idx="minor">
            <a:schemeClr val="lt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srgbClr val="44546A">
                  <a:lumMod val="60000"/>
                  <a:lumOff val="40000"/>
                </a:srgbClr>
              </a:solidFill>
              <a:effectLst/>
              <a:uLnTx/>
              <a:uFillTx/>
              <a:latin typeface="Calibri"/>
              <a:ea typeface="宋体" panose="02010600030101010101" pitchFamily="2" charset="-122"/>
              <a:cs typeface="+mn-cs"/>
            </a:endParaRPr>
          </a:p>
        </p:txBody>
      </p:sp>
      <p:sp>
        <p:nvSpPr>
          <p:cNvPr id="4" name="矩形 3">
            <a:extLst>
              <a:ext uri="{FF2B5EF4-FFF2-40B4-BE49-F238E27FC236}">
                <a16:creationId xmlns:a16="http://schemas.microsoft.com/office/drawing/2014/main" id="{B9F8EF0E-4821-4130-AFB3-456CE9ABAE93}"/>
              </a:ext>
            </a:extLst>
          </p:cNvPr>
          <p:cNvSpPr/>
          <p:nvPr userDrawn="1"/>
        </p:nvSpPr>
        <p:spPr>
          <a:xfrm>
            <a:off x="7138111" y="713537"/>
            <a:ext cx="777478" cy="219291"/>
          </a:xfrm>
          <a:prstGeom prst="rect">
            <a:avLst/>
          </a:prstGeom>
          <a:noFill/>
        </p:spPr>
        <p:txBody>
          <a:bodyPr>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軟正黑體" panose="020B0604030504040204" pitchFamily="34" charset="-120"/>
                <a:ea typeface="微軟正黑體" panose="020B0604030504040204" pitchFamily="34" charset="-120"/>
                <a:cs typeface="+mn-cs"/>
              </a:rPr>
              <a:t>返回首頁</a:t>
            </a:r>
            <a:endPar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ea typeface="宋体" panose="02010600030101010101" pitchFamily="2" charset="-122"/>
              <a:cs typeface="+mn-cs"/>
            </a:endParaRPr>
          </a:p>
        </p:txBody>
      </p:sp>
      <p:pic>
        <p:nvPicPr>
          <p:cNvPr id="5" name="圖形 22" descr="清單">
            <a:hlinkClick r:id="rId3" action="ppaction://hlinksldjump"/>
            <a:extLst>
              <a:ext uri="{FF2B5EF4-FFF2-40B4-BE49-F238E27FC236}">
                <a16:creationId xmlns:a16="http://schemas.microsoft.com/office/drawing/2014/main" id="{9649A035-7E1B-40E3-9C60-78EA80FC4E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9310" y="223721"/>
            <a:ext cx="568569" cy="549672"/>
          </a:xfrm>
          <a:prstGeom prst="rect">
            <a:avLst/>
          </a:prstGeom>
        </p:spPr>
      </p:pic>
      <p:sp>
        <p:nvSpPr>
          <p:cNvPr id="6" name="文字方塊 5">
            <a:extLst>
              <a:ext uri="{FF2B5EF4-FFF2-40B4-BE49-F238E27FC236}">
                <a16:creationId xmlns:a16="http://schemas.microsoft.com/office/drawing/2014/main" id="{3CDDA553-4ADB-46A8-9E43-EDD81763E330}"/>
              </a:ext>
            </a:extLst>
          </p:cNvPr>
          <p:cNvSpPr txBox="1"/>
          <p:nvPr userDrawn="1"/>
        </p:nvSpPr>
        <p:spPr>
          <a:xfrm>
            <a:off x="7789664" y="721003"/>
            <a:ext cx="607859" cy="219291"/>
          </a:xfrm>
          <a:prstGeom prst="rect">
            <a:avLst/>
          </a:prstGeom>
          <a:noFill/>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軟正黑體" panose="020B0604030504040204" pitchFamily="34" charset="-120"/>
                <a:ea typeface="微軟正黑體" panose="020B0604030504040204" pitchFamily="34" charset="-120"/>
                <a:cs typeface="+mn-cs"/>
              </a:rPr>
              <a:t>返回目錄</a:t>
            </a:r>
          </a:p>
        </p:txBody>
      </p:sp>
      <p:sp>
        <p:nvSpPr>
          <p:cNvPr id="7" name="矩形 6"/>
          <p:cNvSpPr/>
          <p:nvPr userDrawn="1"/>
        </p:nvSpPr>
        <p:spPr>
          <a:xfrm>
            <a:off x="0" y="2625633"/>
            <a:ext cx="9144000" cy="126709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標題 22"/>
          <p:cNvSpPr>
            <a:spLocks noGrp="1"/>
          </p:cNvSpPr>
          <p:nvPr>
            <p:ph type="ctrTitle"/>
          </p:nvPr>
        </p:nvSpPr>
        <p:spPr>
          <a:xfrm>
            <a:off x="685800" y="2880947"/>
            <a:ext cx="7772400" cy="756467"/>
          </a:xfrm>
          <a:prstGeom prst="rect">
            <a:avLst/>
          </a:prstGeom>
        </p:spPr>
        <p:txBody>
          <a:bodyPr/>
          <a:lstStyle>
            <a:lvl1pPr algn="ctr">
              <a:lnSpc>
                <a:spcPct val="100000"/>
              </a:lnSpc>
              <a:defRPr sz="4000" b="1">
                <a:solidFill>
                  <a:schemeClr val="bg1"/>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Tree>
    <p:extLst>
      <p:ext uri="{BB962C8B-B14F-4D97-AF65-F5344CB8AC3E}">
        <p14:creationId xmlns:p14="http://schemas.microsoft.com/office/powerpoint/2010/main" val="4056147175"/>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3DDC2F2F-12F3-4B12-8276-642FF839038B}"/>
              </a:ext>
            </a:extLst>
          </p:cNvPr>
          <p:cNvSpPr>
            <a:spLocks noGrp="1"/>
          </p:cNvSpPr>
          <p:nvPr>
            <p:ph type="dt" sz="half" idx="10"/>
          </p:nvPr>
        </p:nvSpPr>
        <p:spPr/>
        <p:txBody>
          <a:bodyPr/>
          <a:lstStyle/>
          <a:p>
            <a:pPr defTabSz="685800" eaLnBrk="0" fontAlgn="base" hangingPunct="0">
              <a:spcBef>
                <a:spcPct val="0"/>
              </a:spcBef>
              <a:spcAft>
                <a:spcPct val="0"/>
              </a:spcAft>
              <a:defRPr/>
            </a:pPr>
            <a:fld id="{DE760255-8EDF-4053-A335-F25490FCE362}" type="datetimeFigureOut">
              <a:rPr lang="zh-TW" altLang="en-US" sz="1350" smtClean="0">
                <a:solidFill>
                  <a:prstClr val="black"/>
                </a:solidFill>
                <a:ea typeface="宋体" panose="02010600030101010101" pitchFamily="2" charset="-122"/>
              </a:rPr>
              <a:pPr defTabSz="685800" eaLnBrk="0" fontAlgn="base" hangingPunct="0">
                <a:spcBef>
                  <a:spcPct val="0"/>
                </a:spcBef>
                <a:spcAft>
                  <a:spcPct val="0"/>
                </a:spcAft>
                <a:defRPr/>
              </a:pPr>
              <a:t>2021/2/14</a:t>
            </a:fld>
            <a:endParaRPr lang="zh-TW" altLang="en-US" sz="1350">
              <a:solidFill>
                <a:prstClr val="black"/>
              </a:solidFill>
              <a:ea typeface="宋体" panose="02010600030101010101" pitchFamily="2" charset="-122"/>
            </a:endParaRPr>
          </a:p>
        </p:txBody>
      </p:sp>
      <p:sp>
        <p:nvSpPr>
          <p:cNvPr id="5" name="頁尾版面配置區 4">
            <a:extLst>
              <a:ext uri="{FF2B5EF4-FFF2-40B4-BE49-F238E27FC236}">
                <a16:creationId xmlns:a16="http://schemas.microsoft.com/office/drawing/2014/main" id="{7758A665-74A9-4820-BD37-7263C3A1E48E}"/>
              </a:ext>
            </a:extLst>
          </p:cNvPr>
          <p:cNvSpPr>
            <a:spLocks noGrp="1"/>
          </p:cNvSpPr>
          <p:nvPr>
            <p:ph type="ftr" sz="quarter" idx="11"/>
          </p:nvPr>
        </p:nvSpPr>
        <p:spPr/>
        <p:txBody>
          <a:bodyPr/>
          <a:lstStyle/>
          <a:p>
            <a:pPr defTabSz="685800" eaLnBrk="0" fontAlgn="base" hangingPunct="0">
              <a:spcBef>
                <a:spcPct val="0"/>
              </a:spcBef>
              <a:spcAft>
                <a:spcPct val="0"/>
              </a:spcAft>
              <a:defRPr/>
            </a:pPr>
            <a:endParaRPr lang="zh-TW" altLang="en-US" sz="1350">
              <a:solidFill>
                <a:prstClr val="black"/>
              </a:solidFill>
              <a:ea typeface="宋体" panose="02010600030101010101" pitchFamily="2" charset="-122"/>
            </a:endParaRPr>
          </a:p>
        </p:txBody>
      </p:sp>
      <p:sp>
        <p:nvSpPr>
          <p:cNvPr id="6" name="投影片編號版面配置區 5">
            <a:extLst>
              <a:ext uri="{FF2B5EF4-FFF2-40B4-BE49-F238E27FC236}">
                <a16:creationId xmlns:a16="http://schemas.microsoft.com/office/drawing/2014/main" id="{8FDABC05-78C8-4477-8727-5D4602887D85}"/>
              </a:ext>
            </a:extLst>
          </p:cNvPr>
          <p:cNvSpPr>
            <a:spLocks noGrp="1"/>
          </p:cNvSpPr>
          <p:nvPr>
            <p:ph type="sldNum" sz="quarter" idx="12"/>
          </p:nvPr>
        </p:nvSpPr>
        <p:spPr/>
        <p:txBody>
          <a:bodyPr/>
          <a:lstStyle/>
          <a:p>
            <a:pPr defTabSz="685800" eaLnBrk="0" fontAlgn="base" hangingPunct="0">
              <a:spcBef>
                <a:spcPct val="0"/>
              </a:spcBef>
              <a:spcAft>
                <a:spcPct val="0"/>
              </a:spcAft>
              <a:defRPr/>
            </a:pPr>
            <a:fld id="{2CCD74AC-F3F8-4D48-8F4C-962E5F0B5A88}" type="slidenum">
              <a:rPr lang="zh-TW" altLang="en-US" sz="1350" smtClean="0">
                <a:solidFill>
                  <a:prstClr val="black"/>
                </a:solidFill>
                <a:ea typeface="宋体" panose="02010600030101010101" pitchFamily="2" charset="-122"/>
              </a:rPr>
              <a:pPr defTabSz="685800" eaLnBrk="0" fontAlgn="base" hangingPunct="0">
                <a:spcBef>
                  <a:spcPct val="0"/>
                </a:spcBef>
                <a:spcAft>
                  <a:spcPct val="0"/>
                </a:spcAft>
                <a:defRPr/>
              </a:pPr>
              <a:t>‹#›</a:t>
            </a:fld>
            <a:endParaRPr lang="zh-TW" altLang="en-US" sz="1350">
              <a:solidFill>
                <a:prstClr val="black"/>
              </a:solidFill>
              <a:ea typeface="宋体" panose="02010600030101010101" pitchFamily="2" charset="-122"/>
            </a:endParaRPr>
          </a:p>
        </p:txBody>
      </p:sp>
    </p:spTree>
    <p:extLst>
      <p:ext uri="{BB962C8B-B14F-4D97-AF65-F5344CB8AC3E}">
        <p14:creationId xmlns:p14="http://schemas.microsoft.com/office/powerpoint/2010/main" val="3007509088"/>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6451002"/>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85661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243284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3DDC2F2F-12F3-4B12-8276-642FF839038B}"/>
              </a:ext>
            </a:extLst>
          </p:cNvPr>
          <p:cNvSpPr>
            <a:spLocks noGrp="1"/>
          </p:cNvSpPr>
          <p:nvPr>
            <p:ph type="dt" sz="half" idx="10"/>
          </p:nvPr>
        </p:nvSpPr>
        <p:spPr/>
        <p:txBody>
          <a:bodyPr/>
          <a:lstStyle/>
          <a:p>
            <a:pPr defTabSz="685800" eaLnBrk="0" fontAlgn="base" hangingPunct="0">
              <a:spcBef>
                <a:spcPct val="0"/>
              </a:spcBef>
              <a:spcAft>
                <a:spcPct val="0"/>
              </a:spcAft>
              <a:defRPr/>
            </a:pPr>
            <a:endParaRPr lang="zh-TW" altLang="en-US" sz="1350" dirty="0">
              <a:solidFill>
                <a:prstClr val="black"/>
              </a:solidFill>
              <a:ea typeface="宋体" panose="02010600030101010101" pitchFamily="2" charset="-122"/>
            </a:endParaRPr>
          </a:p>
        </p:txBody>
      </p:sp>
      <p:sp>
        <p:nvSpPr>
          <p:cNvPr id="5" name="頁尾版面配置區 4">
            <a:extLst>
              <a:ext uri="{FF2B5EF4-FFF2-40B4-BE49-F238E27FC236}">
                <a16:creationId xmlns:a16="http://schemas.microsoft.com/office/drawing/2014/main" id="{7758A665-74A9-4820-BD37-7263C3A1E48E}"/>
              </a:ext>
            </a:extLst>
          </p:cNvPr>
          <p:cNvSpPr>
            <a:spLocks noGrp="1"/>
          </p:cNvSpPr>
          <p:nvPr>
            <p:ph type="ftr" sz="quarter" idx="11"/>
          </p:nvPr>
        </p:nvSpPr>
        <p:spPr/>
        <p:txBody>
          <a:bodyPr/>
          <a:lstStyle/>
          <a:p>
            <a:pPr defTabSz="685800" eaLnBrk="0" fontAlgn="base" hangingPunct="0">
              <a:spcBef>
                <a:spcPct val="0"/>
              </a:spcBef>
              <a:spcAft>
                <a:spcPct val="0"/>
              </a:spcAft>
              <a:defRPr/>
            </a:pPr>
            <a:endParaRPr lang="zh-TW" altLang="en-US" sz="1350" dirty="0">
              <a:solidFill>
                <a:prstClr val="black"/>
              </a:solidFill>
              <a:ea typeface="宋体" panose="02010600030101010101" pitchFamily="2" charset="-122"/>
            </a:endParaRPr>
          </a:p>
        </p:txBody>
      </p:sp>
      <p:sp>
        <p:nvSpPr>
          <p:cNvPr id="6" name="投影片編號版面配置區 5">
            <a:extLst>
              <a:ext uri="{FF2B5EF4-FFF2-40B4-BE49-F238E27FC236}">
                <a16:creationId xmlns:a16="http://schemas.microsoft.com/office/drawing/2014/main" id="{8FDABC05-78C8-4477-8727-5D4602887D85}"/>
              </a:ext>
            </a:extLst>
          </p:cNvPr>
          <p:cNvSpPr>
            <a:spLocks noGrp="1"/>
          </p:cNvSpPr>
          <p:nvPr>
            <p:ph type="sldNum" sz="quarter" idx="12"/>
          </p:nvPr>
        </p:nvSpPr>
        <p:spPr/>
        <p:txBody>
          <a:bodyPr/>
          <a:lstStyle/>
          <a:p>
            <a:pPr defTabSz="685800" eaLnBrk="0" fontAlgn="base" hangingPunct="0">
              <a:spcBef>
                <a:spcPct val="0"/>
              </a:spcBef>
              <a:spcAft>
                <a:spcPct val="0"/>
              </a:spcAft>
              <a:defRPr/>
            </a:pPr>
            <a:fld id="{2CCD74AC-F3F8-4D48-8F4C-962E5F0B5A88}" type="slidenum">
              <a:rPr lang="zh-TW" altLang="en-US" sz="1350" smtClean="0">
                <a:solidFill>
                  <a:prstClr val="black"/>
                </a:solidFill>
                <a:ea typeface="宋体" panose="02010600030101010101" pitchFamily="2" charset="-122"/>
              </a:rPr>
              <a:pPr defTabSz="685800" eaLnBrk="0" fontAlgn="base" hangingPunct="0">
                <a:spcBef>
                  <a:spcPct val="0"/>
                </a:spcBef>
                <a:spcAft>
                  <a:spcPct val="0"/>
                </a:spcAft>
                <a:defRPr/>
              </a:pPr>
              <a:t>‹#›</a:t>
            </a:fld>
            <a:endParaRPr lang="zh-TW" altLang="en-US" sz="1350">
              <a:solidFill>
                <a:prstClr val="black"/>
              </a:solidFill>
              <a:ea typeface="宋体" panose="02010600030101010101" pitchFamily="2" charset="-122"/>
            </a:endParaRPr>
          </a:p>
        </p:txBody>
      </p:sp>
    </p:spTree>
    <p:extLst>
      <p:ext uri="{BB962C8B-B14F-4D97-AF65-F5344CB8AC3E}">
        <p14:creationId xmlns:p14="http://schemas.microsoft.com/office/powerpoint/2010/main" val="6871841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7.xml"/><Relationship Id="rId4" Type="http://schemas.openxmlformats.org/officeDocument/2006/relationships/image" Target="../media/image2.jp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heme" Target="../theme/theme5.xml"/><Relationship Id="rId7" Type="http://schemas.openxmlformats.org/officeDocument/2006/relationships/slide" Target="../slides/slid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 Target="../slides/slide1.xml"/><Relationship Id="rId5" Type="http://schemas.openxmlformats.org/officeDocument/2006/relationships/image" Target="../media/image5.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DE022437-B88F-447B-A230-81E93F8B0A4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23360" b="21020"/>
          <a:stretch/>
        </p:blipFill>
        <p:spPr>
          <a:xfrm>
            <a:off x="0" y="5100371"/>
            <a:ext cx="3995928" cy="1823618"/>
          </a:xfrm>
          <a:prstGeom prst="rect">
            <a:avLst/>
          </a:prstGeom>
        </p:spPr>
      </p:pic>
      <p:pic>
        <p:nvPicPr>
          <p:cNvPr id="3" name="圖片 2">
            <a:extLst>
              <a:ext uri="{FF2B5EF4-FFF2-40B4-BE49-F238E27FC236}">
                <a16:creationId xmlns:a16="http://schemas.microsoft.com/office/drawing/2014/main" id="{50A17EE4-1A18-4DF4-A64A-DCEF18BEC4F7}"/>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67157" t="14240" r="17285" b="62329"/>
          <a:stretch/>
        </p:blipFill>
        <p:spPr>
          <a:xfrm flipH="1">
            <a:off x="7822094" y="-79899"/>
            <a:ext cx="1266419" cy="2097542"/>
          </a:xfrm>
          <a:prstGeom prst="rect">
            <a:avLst/>
          </a:prstGeom>
        </p:spPr>
      </p:pic>
    </p:spTree>
    <p:extLst>
      <p:ext uri="{BB962C8B-B14F-4D97-AF65-F5344CB8AC3E}">
        <p14:creationId xmlns:p14="http://schemas.microsoft.com/office/powerpoint/2010/main" val="970657912"/>
      </p:ext>
    </p:extLst>
  </p:cSld>
  <p:clrMap bg1="lt1" tx1="dk1" bg2="lt2" tx2="dk2" accent1="accent1" accent2="accent2" accent3="accent3" accent4="accent4" accent5="accent5" accent6="accent6" hlink="hlink" folHlink="folHlink"/>
  <p:sldLayoutIdLst>
    <p:sldLayoutId id="2147483670" r:id="rId1"/>
    <p:sldLayoutId id="2147483685" r:id="rId2"/>
    <p:sldLayoutId id="2147483699" r:id="rId3"/>
  </p:sldLayoutIdLst>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21A6787-2E19-464E-9489-BE4E37D88597}"/>
              </a:ext>
            </a:extLst>
          </p:cNvPr>
          <p:cNvPicPr>
            <a:picLocks noChangeAspect="1"/>
          </p:cNvPicPr>
          <p:nvPr/>
        </p:nvPicPr>
        <p:blipFill rotWithShape="1">
          <a:blip r:embed="rId5">
            <a:extLst>
              <a:ext uri="{28A0092B-C50C-407E-A947-70E740481C1C}">
                <a14:useLocalDpi xmlns:a14="http://schemas.microsoft.com/office/drawing/2010/main" val="0"/>
              </a:ext>
            </a:extLst>
          </a:blip>
          <a:srcRect t="23360" b="21020"/>
          <a:stretch/>
        </p:blipFill>
        <p:spPr>
          <a:xfrm>
            <a:off x="0" y="5100371"/>
            <a:ext cx="3995928" cy="1823618"/>
          </a:xfrm>
          <a:prstGeom prst="rect">
            <a:avLst/>
          </a:prstGeom>
        </p:spPr>
      </p:pic>
      <p:sp>
        <p:nvSpPr>
          <p:cNvPr id="10" name="文字方塊 9">
            <a:extLst>
              <a:ext uri="{FF2B5EF4-FFF2-40B4-BE49-F238E27FC236}">
                <a16:creationId xmlns:a16="http://schemas.microsoft.com/office/drawing/2014/main" id="{9E9B948F-DE70-4B43-B133-A0F652896A15}"/>
              </a:ext>
            </a:extLst>
          </p:cNvPr>
          <p:cNvSpPr txBox="1"/>
          <p:nvPr userDrawn="1"/>
        </p:nvSpPr>
        <p:spPr>
          <a:xfrm>
            <a:off x="8329007" y="734193"/>
            <a:ext cx="607859" cy="219291"/>
          </a:xfrm>
          <a:prstGeom prst="rect">
            <a:avLst/>
          </a:prstGeom>
          <a:noFill/>
        </p:spPr>
        <p:txBody>
          <a:bodyPr wrap="none">
            <a:spAutoFit/>
          </a:bodyPr>
          <a:lstStyle/>
          <a:p>
            <a:pPr>
              <a:defRPr/>
            </a:pPr>
            <a:r>
              <a:rPr lang="zh-TW" altLang="en-US" sz="825" dirty="0">
                <a:ln w="0"/>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點此離開</a:t>
            </a:r>
          </a:p>
        </p:txBody>
      </p:sp>
      <p:sp>
        <p:nvSpPr>
          <p:cNvPr id="11" name="Line 257">
            <a:extLst>
              <a:ext uri="{FF2B5EF4-FFF2-40B4-BE49-F238E27FC236}">
                <a16:creationId xmlns:a16="http://schemas.microsoft.com/office/drawing/2014/main" id="{D4483DBC-2B31-4D91-92E1-5D192E43C152}"/>
              </a:ext>
            </a:extLst>
          </p:cNvPr>
          <p:cNvSpPr>
            <a:spLocks noChangeShapeType="1"/>
          </p:cNvSpPr>
          <p:nvPr userDrawn="1"/>
        </p:nvSpPr>
        <p:spPr bwMode="auto">
          <a:xfrm>
            <a:off x="8478453" y="357677"/>
            <a:ext cx="308969" cy="306177"/>
          </a:xfrm>
          <a:prstGeom prst="line">
            <a:avLst/>
          </a:prstGeom>
          <a:ln w="28575">
            <a:headEnd/>
            <a:tailEnd/>
          </a:ln>
          <a:extLst>
            <a:ext uri="{909E8E84-426E-40DD-AFC4-6F175D3DCCD1}">
              <a14:hiddenFill xmlns:a14="http://schemas.microsoft.com/office/drawing/2010/main">
                <a:noFill/>
              </a14:hiddenFill>
            </a:ext>
          </a:extLst>
        </p:spPr>
        <p:style>
          <a:lnRef idx="3">
            <a:schemeClr val="accent6"/>
          </a:lnRef>
          <a:fillRef idx="0">
            <a:schemeClr val="accent6"/>
          </a:fillRef>
          <a:effectRef idx="2">
            <a:schemeClr val="accent6"/>
          </a:effectRef>
          <a:fontRef idx="minor">
            <a:schemeClr val="tx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Freeform 27">
            <a:hlinkClick r:id="" action="ppaction://hlinkshowjump?jump=endshow"/>
            <a:extLst>
              <a:ext uri="{FF2B5EF4-FFF2-40B4-BE49-F238E27FC236}">
                <a16:creationId xmlns:a16="http://schemas.microsoft.com/office/drawing/2014/main" id="{E6C0808B-85FB-4348-B150-7F48FC67E1AE}"/>
              </a:ext>
            </a:extLst>
          </p:cNvPr>
          <p:cNvSpPr>
            <a:spLocks/>
          </p:cNvSpPr>
          <p:nvPr userDrawn="1"/>
        </p:nvSpPr>
        <p:spPr bwMode="auto">
          <a:xfrm>
            <a:off x="8431737" y="320675"/>
            <a:ext cx="410421" cy="376516"/>
          </a:xfrm>
          <a:custGeom>
            <a:avLst/>
            <a:gdLst>
              <a:gd name="T0" fmla="*/ 169 w 169"/>
              <a:gd name="T1" fmla="*/ 184 h 192"/>
              <a:gd name="T2" fmla="*/ 161 w 169"/>
              <a:gd name="T3" fmla="*/ 192 h 192"/>
              <a:gd name="T4" fmla="*/ 8 w 169"/>
              <a:gd name="T5" fmla="*/ 192 h 192"/>
              <a:gd name="T6" fmla="*/ 0 w 169"/>
              <a:gd name="T7" fmla="*/ 184 h 192"/>
              <a:gd name="T8" fmla="*/ 0 w 169"/>
              <a:gd name="T9" fmla="*/ 8 h 192"/>
              <a:gd name="T10" fmla="*/ 8 w 169"/>
              <a:gd name="T11" fmla="*/ 0 h 192"/>
              <a:gd name="T12" fmla="*/ 161 w 169"/>
              <a:gd name="T13" fmla="*/ 0 h 192"/>
              <a:gd name="T14" fmla="*/ 169 w 169"/>
              <a:gd name="T15" fmla="*/ 8 h 192"/>
              <a:gd name="T16" fmla="*/ 169 w 169"/>
              <a:gd name="T1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2">
                <a:moveTo>
                  <a:pt x="169" y="184"/>
                </a:moveTo>
                <a:cubicBezTo>
                  <a:pt x="169" y="189"/>
                  <a:pt x="166" y="192"/>
                  <a:pt x="161" y="192"/>
                </a:cubicBezTo>
                <a:cubicBezTo>
                  <a:pt x="8" y="192"/>
                  <a:pt x="8" y="192"/>
                  <a:pt x="8" y="192"/>
                </a:cubicBezTo>
                <a:cubicBezTo>
                  <a:pt x="4" y="192"/>
                  <a:pt x="0" y="189"/>
                  <a:pt x="0" y="184"/>
                </a:cubicBezTo>
                <a:cubicBezTo>
                  <a:pt x="0" y="8"/>
                  <a:pt x="0" y="8"/>
                  <a:pt x="0" y="8"/>
                </a:cubicBezTo>
                <a:cubicBezTo>
                  <a:pt x="0" y="4"/>
                  <a:pt x="4" y="0"/>
                  <a:pt x="8" y="0"/>
                </a:cubicBezTo>
                <a:cubicBezTo>
                  <a:pt x="161" y="0"/>
                  <a:pt x="161" y="0"/>
                  <a:pt x="161" y="0"/>
                </a:cubicBezTo>
                <a:cubicBezTo>
                  <a:pt x="166" y="0"/>
                  <a:pt x="169" y="4"/>
                  <a:pt x="169" y="8"/>
                </a:cubicBezTo>
                <a:lnTo>
                  <a:pt x="169" y="184"/>
                </a:lnTo>
                <a:close/>
              </a:path>
            </a:pathLst>
          </a:custGeom>
          <a:noFill/>
          <a:ln w="28575" cap="flat" cmpd="sng" algn="ctr">
            <a:solidFill>
              <a:schemeClr val="accent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accent6"/>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dirty="0">
              <a:ln w="57150">
                <a:solidFill>
                  <a:prstClr val="black"/>
                </a:solidFill>
              </a:ln>
              <a:solidFill>
                <a:srgbClr val="70AD47"/>
              </a:solidFill>
              <a:effectLst/>
              <a:uLnTx/>
              <a:uFillTx/>
              <a:latin typeface="Calibri"/>
              <a:ea typeface="宋体" panose="02010600030101010101" pitchFamily="2" charset="-122"/>
              <a:cs typeface="+mn-cs"/>
            </a:endParaRPr>
          </a:p>
        </p:txBody>
      </p:sp>
      <p:sp>
        <p:nvSpPr>
          <p:cNvPr id="13" name="Line 257">
            <a:hlinkClick r:id="" action="ppaction://hlinkshowjump?jump=endshow"/>
            <a:extLst>
              <a:ext uri="{FF2B5EF4-FFF2-40B4-BE49-F238E27FC236}">
                <a16:creationId xmlns:a16="http://schemas.microsoft.com/office/drawing/2014/main" id="{6A62CF5F-7890-47B8-A71E-EA4512C43F10}"/>
              </a:ext>
            </a:extLst>
          </p:cNvPr>
          <p:cNvSpPr>
            <a:spLocks noChangeShapeType="1"/>
          </p:cNvSpPr>
          <p:nvPr userDrawn="1"/>
        </p:nvSpPr>
        <p:spPr bwMode="auto">
          <a:xfrm flipV="1">
            <a:off x="8471310" y="364025"/>
            <a:ext cx="308969" cy="306177"/>
          </a:xfrm>
          <a:prstGeom prst="line">
            <a:avLst/>
          </a:prstGeom>
          <a:ln w="28575">
            <a:headEnd/>
            <a:tailEnd/>
          </a:ln>
          <a:extLst>
            <a:ext uri="{909E8E84-426E-40DD-AFC4-6F175D3DCCD1}">
              <a14:hiddenFill xmlns:a14="http://schemas.microsoft.com/office/drawing/2010/main">
                <a:noFill/>
              </a14:hiddenFill>
            </a:ext>
          </a:extLst>
        </p:spPr>
        <p:style>
          <a:lnRef idx="3">
            <a:schemeClr val="accent6"/>
          </a:lnRef>
          <a:fillRef idx="0">
            <a:schemeClr val="accent6"/>
          </a:fillRef>
          <a:effectRef idx="2">
            <a:schemeClr val="accent6"/>
          </a:effectRef>
          <a:fontRef idx="minor">
            <a:schemeClr val="tx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94822050"/>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xStyles>
    <p:title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50A17EE4-1A18-4DF4-A64A-DCEF18BEC4F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67157" t="14240" r="17285" b="62329"/>
          <a:stretch/>
        </p:blipFill>
        <p:spPr>
          <a:xfrm flipH="1">
            <a:off x="7772398" y="-79899"/>
            <a:ext cx="1316115" cy="2012608"/>
          </a:xfrm>
          <a:prstGeom prst="rect">
            <a:avLst/>
          </a:prstGeom>
        </p:spPr>
      </p:pic>
    </p:spTree>
    <p:extLst>
      <p:ext uri="{BB962C8B-B14F-4D97-AF65-F5344CB8AC3E}">
        <p14:creationId xmlns:p14="http://schemas.microsoft.com/office/powerpoint/2010/main" val="2028402892"/>
      </p:ext>
    </p:extLst>
  </p:cSld>
  <p:clrMap bg1="lt1" tx1="dk1" bg2="lt2" tx2="dk2" accent1="accent1" accent2="accent2" accent3="accent3" accent4="accent4" accent5="accent5" accent6="accent6" hlink="hlink" folHlink="folHlink"/>
  <p:sldLayoutIdLst>
    <p:sldLayoutId id="2147483701" r:id="rId1"/>
  </p:sldLayoutIdLst>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21A6787-2E19-464E-9489-BE4E37D88597}"/>
              </a:ext>
            </a:extLst>
          </p:cNvPr>
          <p:cNvPicPr>
            <a:picLocks noChangeAspect="1"/>
          </p:cNvPicPr>
          <p:nvPr/>
        </p:nvPicPr>
        <p:blipFill rotWithShape="1">
          <a:blip r:embed="rId4">
            <a:extLst>
              <a:ext uri="{28A0092B-C50C-407E-A947-70E740481C1C}">
                <a14:useLocalDpi xmlns:a14="http://schemas.microsoft.com/office/drawing/2010/main" val="0"/>
              </a:ext>
            </a:extLst>
          </a:blip>
          <a:srcRect t="23360" b="21020"/>
          <a:stretch/>
        </p:blipFill>
        <p:spPr>
          <a:xfrm>
            <a:off x="0" y="5100371"/>
            <a:ext cx="3995928" cy="1823618"/>
          </a:xfrm>
          <a:prstGeom prst="rect">
            <a:avLst/>
          </a:prstGeom>
        </p:spPr>
      </p:pic>
      <p:sp>
        <p:nvSpPr>
          <p:cNvPr id="10" name="文字方塊 9">
            <a:extLst>
              <a:ext uri="{FF2B5EF4-FFF2-40B4-BE49-F238E27FC236}">
                <a16:creationId xmlns:a16="http://schemas.microsoft.com/office/drawing/2014/main" id="{417BE1D3-8863-4083-9B15-82E7D2C825F8}"/>
              </a:ext>
            </a:extLst>
          </p:cNvPr>
          <p:cNvSpPr txBox="1"/>
          <p:nvPr userDrawn="1"/>
        </p:nvSpPr>
        <p:spPr>
          <a:xfrm>
            <a:off x="8329007" y="734193"/>
            <a:ext cx="607859" cy="219291"/>
          </a:xfrm>
          <a:prstGeom prst="rect">
            <a:avLst/>
          </a:prstGeom>
          <a:noFill/>
        </p:spPr>
        <p:txBody>
          <a:bodyPr wrap="none">
            <a:spAutoFit/>
          </a:bodyPr>
          <a:lstStyle/>
          <a:p>
            <a:pPr>
              <a:defRPr/>
            </a:pPr>
            <a:r>
              <a:rPr lang="zh-TW" altLang="en-US" sz="825" dirty="0">
                <a:ln w="0"/>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點此離開</a:t>
            </a:r>
          </a:p>
        </p:txBody>
      </p:sp>
      <p:sp>
        <p:nvSpPr>
          <p:cNvPr id="11" name="Line 257">
            <a:extLst>
              <a:ext uri="{FF2B5EF4-FFF2-40B4-BE49-F238E27FC236}">
                <a16:creationId xmlns:a16="http://schemas.microsoft.com/office/drawing/2014/main" id="{8A00F758-A61A-4EE0-A956-5FAC81E1AA11}"/>
              </a:ext>
            </a:extLst>
          </p:cNvPr>
          <p:cNvSpPr>
            <a:spLocks noChangeShapeType="1"/>
          </p:cNvSpPr>
          <p:nvPr userDrawn="1"/>
        </p:nvSpPr>
        <p:spPr bwMode="auto">
          <a:xfrm>
            <a:off x="8478453" y="357677"/>
            <a:ext cx="308969" cy="306177"/>
          </a:xfrm>
          <a:prstGeom prst="line">
            <a:avLst/>
          </a:prstGeom>
          <a:ln w="28575">
            <a:headEnd/>
            <a:tailEnd/>
          </a:ln>
          <a:extLst>
            <a:ext uri="{909E8E84-426E-40DD-AFC4-6F175D3DCCD1}">
              <a14:hiddenFill xmlns:a14="http://schemas.microsoft.com/office/drawing/2010/main">
                <a:noFill/>
              </a14:hiddenFill>
            </a:ext>
          </a:extLst>
        </p:spPr>
        <p:style>
          <a:lnRef idx="3">
            <a:schemeClr val="accent6"/>
          </a:lnRef>
          <a:fillRef idx="0">
            <a:schemeClr val="accent6"/>
          </a:fillRef>
          <a:effectRef idx="2">
            <a:schemeClr val="accent6"/>
          </a:effectRef>
          <a:fontRef idx="minor">
            <a:schemeClr val="tx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Freeform 27">
            <a:hlinkClick r:id="" action="ppaction://hlinkshowjump?jump=endshow"/>
            <a:extLst>
              <a:ext uri="{FF2B5EF4-FFF2-40B4-BE49-F238E27FC236}">
                <a16:creationId xmlns:a16="http://schemas.microsoft.com/office/drawing/2014/main" id="{6873A54F-8C9D-4FBF-8589-056338F8E8D9}"/>
              </a:ext>
            </a:extLst>
          </p:cNvPr>
          <p:cNvSpPr>
            <a:spLocks/>
          </p:cNvSpPr>
          <p:nvPr userDrawn="1"/>
        </p:nvSpPr>
        <p:spPr bwMode="auto">
          <a:xfrm>
            <a:off x="8431737" y="320675"/>
            <a:ext cx="410421" cy="376516"/>
          </a:xfrm>
          <a:custGeom>
            <a:avLst/>
            <a:gdLst>
              <a:gd name="T0" fmla="*/ 169 w 169"/>
              <a:gd name="T1" fmla="*/ 184 h 192"/>
              <a:gd name="T2" fmla="*/ 161 w 169"/>
              <a:gd name="T3" fmla="*/ 192 h 192"/>
              <a:gd name="T4" fmla="*/ 8 w 169"/>
              <a:gd name="T5" fmla="*/ 192 h 192"/>
              <a:gd name="T6" fmla="*/ 0 w 169"/>
              <a:gd name="T7" fmla="*/ 184 h 192"/>
              <a:gd name="T8" fmla="*/ 0 w 169"/>
              <a:gd name="T9" fmla="*/ 8 h 192"/>
              <a:gd name="T10" fmla="*/ 8 w 169"/>
              <a:gd name="T11" fmla="*/ 0 h 192"/>
              <a:gd name="T12" fmla="*/ 161 w 169"/>
              <a:gd name="T13" fmla="*/ 0 h 192"/>
              <a:gd name="T14" fmla="*/ 169 w 169"/>
              <a:gd name="T15" fmla="*/ 8 h 192"/>
              <a:gd name="T16" fmla="*/ 169 w 169"/>
              <a:gd name="T1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2">
                <a:moveTo>
                  <a:pt x="169" y="184"/>
                </a:moveTo>
                <a:cubicBezTo>
                  <a:pt x="169" y="189"/>
                  <a:pt x="166" y="192"/>
                  <a:pt x="161" y="192"/>
                </a:cubicBezTo>
                <a:cubicBezTo>
                  <a:pt x="8" y="192"/>
                  <a:pt x="8" y="192"/>
                  <a:pt x="8" y="192"/>
                </a:cubicBezTo>
                <a:cubicBezTo>
                  <a:pt x="4" y="192"/>
                  <a:pt x="0" y="189"/>
                  <a:pt x="0" y="184"/>
                </a:cubicBezTo>
                <a:cubicBezTo>
                  <a:pt x="0" y="8"/>
                  <a:pt x="0" y="8"/>
                  <a:pt x="0" y="8"/>
                </a:cubicBezTo>
                <a:cubicBezTo>
                  <a:pt x="0" y="4"/>
                  <a:pt x="4" y="0"/>
                  <a:pt x="8" y="0"/>
                </a:cubicBezTo>
                <a:cubicBezTo>
                  <a:pt x="161" y="0"/>
                  <a:pt x="161" y="0"/>
                  <a:pt x="161" y="0"/>
                </a:cubicBezTo>
                <a:cubicBezTo>
                  <a:pt x="166" y="0"/>
                  <a:pt x="169" y="4"/>
                  <a:pt x="169" y="8"/>
                </a:cubicBezTo>
                <a:lnTo>
                  <a:pt x="169" y="184"/>
                </a:lnTo>
                <a:close/>
              </a:path>
            </a:pathLst>
          </a:custGeom>
          <a:noFill/>
          <a:ln w="28575" cap="flat" cmpd="sng" algn="ctr">
            <a:solidFill>
              <a:schemeClr val="accent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accent6"/>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dirty="0">
              <a:ln w="57150">
                <a:solidFill>
                  <a:prstClr val="black"/>
                </a:solidFill>
              </a:ln>
              <a:solidFill>
                <a:srgbClr val="70AD47"/>
              </a:solidFill>
              <a:effectLst/>
              <a:uLnTx/>
              <a:uFillTx/>
              <a:latin typeface="Calibri"/>
              <a:ea typeface="宋体" panose="02010600030101010101" pitchFamily="2" charset="-122"/>
              <a:cs typeface="+mn-cs"/>
            </a:endParaRPr>
          </a:p>
        </p:txBody>
      </p:sp>
      <p:sp>
        <p:nvSpPr>
          <p:cNvPr id="13" name="Line 257">
            <a:hlinkClick r:id="" action="ppaction://hlinkshowjump?jump=endshow"/>
            <a:extLst>
              <a:ext uri="{FF2B5EF4-FFF2-40B4-BE49-F238E27FC236}">
                <a16:creationId xmlns:a16="http://schemas.microsoft.com/office/drawing/2014/main" id="{955130C2-2C00-4F47-A38E-76BA9BAC0E20}"/>
              </a:ext>
            </a:extLst>
          </p:cNvPr>
          <p:cNvSpPr>
            <a:spLocks noChangeShapeType="1"/>
          </p:cNvSpPr>
          <p:nvPr userDrawn="1"/>
        </p:nvSpPr>
        <p:spPr bwMode="auto">
          <a:xfrm flipV="1">
            <a:off x="8471310" y="364025"/>
            <a:ext cx="308969" cy="306177"/>
          </a:xfrm>
          <a:prstGeom prst="line">
            <a:avLst/>
          </a:prstGeom>
          <a:ln w="28575">
            <a:headEnd/>
            <a:tailEnd/>
          </a:ln>
          <a:extLst>
            <a:ext uri="{909E8E84-426E-40DD-AFC4-6F175D3DCCD1}">
              <a14:hiddenFill xmlns:a14="http://schemas.microsoft.com/office/drawing/2010/main">
                <a:noFill/>
              </a14:hiddenFill>
            </a:ext>
          </a:extLst>
        </p:spPr>
        <p:style>
          <a:lnRef idx="3">
            <a:schemeClr val="accent6"/>
          </a:lnRef>
          <a:fillRef idx="0">
            <a:schemeClr val="accent6"/>
          </a:fillRef>
          <a:effectRef idx="2">
            <a:schemeClr val="accent6"/>
          </a:effectRef>
          <a:fontRef idx="minor">
            <a:schemeClr val="tx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77536301"/>
      </p:ext>
    </p:extLst>
  </p:cSld>
  <p:clrMap bg1="lt1" tx1="dk1" bg2="lt2" tx2="dk2" accent1="accent1" accent2="accent2" accent3="accent3" accent4="accent4" accent5="accent5" accent6="accent6" hlink="hlink" folHlink="folHlink"/>
  <p:sldLayoutIdLst>
    <p:sldLayoutId id="2147483672" r:id="rId1"/>
  </p:sldLayoutIdLst>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xStyles>
    <p:title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cxnSp>
        <p:nvCxnSpPr>
          <p:cNvPr id="21" name="直接连接符​​ 10">
            <a:extLst>
              <a:ext uri="{FF2B5EF4-FFF2-40B4-BE49-F238E27FC236}">
                <a16:creationId xmlns:a16="http://schemas.microsoft.com/office/drawing/2014/main" id="{E5083B80-0332-4761-B2E3-67A7078486DE}"/>
              </a:ext>
            </a:extLst>
          </p:cNvPr>
          <p:cNvCxnSpPr>
            <a:cxnSpLocks/>
          </p:cNvCxnSpPr>
          <p:nvPr userDrawn="1"/>
        </p:nvCxnSpPr>
        <p:spPr bwMode="auto">
          <a:xfrm>
            <a:off x="-9309" y="1471613"/>
            <a:ext cx="1548804" cy="0"/>
          </a:xfrm>
          <a:prstGeom prst="line">
            <a:avLst/>
          </a:prstGeom>
          <a:ln w="57150">
            <a:solidFill>
              <a:srgbClr val="6D986A"/>
            </a:solidFill>
          </a:ln>
        </p:spPr>
        <p:style>
          <a:lnRef idx="1">
            <a:schemeClr val="accent1"/>
          </a:lnRef>
          <a:fillRef idx="0">
            <a:schemeClr val="accent1"/>
          </a:fillRef>
          <a:effectRef idx="0">
            <a:schemeClr val="accent1"/>
          </a:effectRef>
          <a:fontRef idx="minor">
            <a:schemeClr val="tx1"/>
          </a:fontRef>
        </p:style>
      </p:cxnSp>
      <p:sp>
        <p:nvSpPr>
          <p:cNvPr id="27" name="箭號: ＞形 26">
            <a:extLst>
              <a:ext uri="{FF2B5EF4-FFF2-40B4-BE49-F238E27FC236}">
                <a16:creationId xmlns:a16="http://schemas.microsoft.com/office/drawing/2014/main" id="{906BF3DE-F8E7-42DD-B345-378A1E38E01A}"/>
              </a:ext>
            </a:extLst>
          </p:cNvPr>
          <p:cNvSpPr/>
          <p:nvPr userDrawn="1"/>
        </p:nvSpPr>
        <p:spPr>
          <a:xfrm>
            <a:off x="1539496" y="1179513"/>
            <a:ext cx="345281" cy="584200"/>
          </a:xfrm>
          <a:prstGeom prst="chevron">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TW" altLang="en-US" sz="135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
        <p:nvSpPr>
          <p:cNvPr id="28" name="箭號: ＞形 27">
            <a:extLst>
              <a:ext uri="{FF2B5EF4-FFF2-40B4-BE49-F238E27FC236}">
                <a16:creationId xmlns:a16="http://schemas.microsoft.com/office/drawing/2014/main" id="{E8C8B592-A9DB-4CC7-8B6D-103716722A6B}"/>
              </a:ext>
            </a:extLst>
          </p:cNvPr>
          <p:cNvSpPr/>
          <p:nvPr userDrawn="1"/>
        </p:nvSpPr>
        <p:spPr>
          <a:xfrm>
            <a:off x="7259947" y="1179513"/>
            <a:ext cx="345281" cy="584200"/>
          </a:xfrm>
          <a:prstGeom prst="chevron">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TW" altLang="en-US" sz="135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9" name="文字方塊 4">
            <a:extLst>
              <a:ext uri="{FF2B5EF4-FFF2-40B4-BE49-F238E27FC236}">
                <a16:creationId xmlns:a16="http://schemas.microsoft.com/office/drawing/2014/main" id="{1EC069C0-E56F-4A11-913A-1BC7BD1E8F0B}"/>
              </a:ext>
            </a:extLst>
          </p:cNvPr>
          <p:cNvSpPr txBox="1">
            <a:spLocks noChangeArrowheads="1"/>
          </p:cNvSpPr>
          <p:nvPr userDrawn="1"/>
        </p:nvSpPr>
        <p:spPr bwMode="auto">
          <a:xfrm>
            <a:off x="-41884" y="1069272"/>
            <a:ext cx="170569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zh-TW" sz="105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6-1</a:t>
            </a:r>
            <a:r>
              <a:rPr kumimoji="0" lang="zh-TW" altLang="en-US" sz="105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傳統工藝與現代科技 </a:t>
            </a:r>
          </a:p>
        </p:txBody>
      </p:sp>
      <p:sp>
        <p:nvSpPr>
          <p:cNvPr id="30" name="箭號: 五邊形 29">
            <a:extLst>
              <a:ext uri="{FF2B5EF4-FFF2-40B4-BE49-F238E27FC236}">
                <a16:creationId xmlns:a16="http://schemas.microsoft.com/office/drawing/2014/main" id="{6643449C-3A7B-4C2F-B7B6-32268C00CBF1}"/>
              </a:ext>
            </a:extLst>
          </p:cNvPr>
          <p:cNvSpPr/>
          <p:nvPr userDrawn="1"/>
        </p:nvSpPr>
        <p:spPr>
          <a:xfrm>
            <a:off x="0" y="320675"/>
            <a:ext cx="2019300" cy="522288"/>
          </a:xfrm>
          <a:prstGeom prst="homePlat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TW" altLang="en-US" sz="135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1" name="文字方塊 3">
            <a:extLst>
              <a:ext uri="{FF2B5EF4-FFF2-40B4-BE49-F238E27FC236}">
                <a16:creationId xmlns:a16="http://schemas.microsoft.com/office/drawing/2014/main" id="{636C3516-2951-43C6-A3C7-F1041D754519}"/>
              </a:ext>
            </a:extLst>
          </p:cNvPr>
          <p:cNvSpPr txBox="1">
            <a:spLocks noChangeArrowheads="1"/>
          </p:cNvSpPr>
          <p:nvPr userDrawn="1"/>
        </p:nvSpPr>
        <p:spPr bwMode="auto">
          <a:xfrm>
            <a:off x="400050" y="388939"/>
            <a:ext cx="173950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TW" altLang="en-US" sz="15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配合課本</a:t>
            </a:r>
          </a:p>
        </p:txBody>
      </p:sp>
      <p:pic>
        <p:nvPicPr>
          <p:cNvPr id="32" name="圖形 15" descr="書架上的書本">
            <a:extLst>
              <a:ext uri="{FF2B5EF4-FFF2-40B4-BE49-F238E27FC236}">
                <a16:creationId xmlns:a16="http://schemas.microsoft.com/office/drawing/2014/main" id="{1A3C8682-5130-47EB-8C4C-00B96026FF7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622" y="320676"/>
            <a:ext cx="379809" cy="506413"/>
          </a:xfrm>
          <a:prstGeom prst="rect">
            <a:avLst/>
          </a:prstGeom>
        </p:spPr>
      </p:pic>
      <p:cxnSp>
        <p:nvCxnSpPr>
          <p:cNvPr id="42" name="直接连接符​​ 10">
            <a:extLst>
              <a:ext uri="{FF2B5EF4-FFF2-40B4-BE49-F238E27FC236}">
                <a16:creationId xmlns:a16="http://schemas.microsoft.com/office/drawing/2014/main" id="{18975707-AF9A-445E-80CD-84C6B430FDCE}"/>
              </a:ext>
            </a:extLst>
          </p:cNvPr>
          <p:cNvCxnSpPr>
            <a:cxnSpLocks/>
          </p:cNvCxnSpPr>
          <p:nvPr userDrawn="1"/>
        </p:nvCxnSpPr>
        <p:spPr bwMode="auto">
          <a:xfrm flipV="1">
            <a:off x="7649766" y="1457327"/>
            <a:ext cx="1494234" cy="14287"/>
          </a:xfrm>
          <a:prstGeom prst="line">
            <a:avLst/>
          </a:prstGeom>
          <a:ln w="57150">
            <a:solidFill>
              <a:srgbClr val="6D986A"/>
            </a:solidFill>
          </a:ln>
        </p:spPr>
        <p:style>
          <a:lnRef idx="1">
            <a:schemeClr val="accent1"/>
          </a:lnRef>
          <a:fillRef idx="0">
            <a:schemeClr val="accent1"/>
          </a:fillRef>
          <a:effectRef idx="0">
            <a:schemeClr val="accent1"/>
          </a:effectRef>
          <a:fontRef idx="minor">
            <a:schemeClr val="tx1"/>
          </a:fontRef>
        </p:style>
      </p:cxnSp>
      <p:sp>
        <p:nvSpPr>
          <p:cNvPr id="19" name="Freeform 11">
            <a:hlinkClick r:id="rId6" action="ppaction://hlinksldjump"/>
            <a:extLst>
              <a:ext uri="{FF2B5EF4-FFF2-40B4-BE49-F238E27FC236}">
                <a16:creationId xmlns:a16="http://schemas.microsoft.com/office/drawing/2014/main" id="{854F2D8A-0879-4966-9B5B-A51BC285DB5C}"/>
              </a:ext>
            </a:extLst>
          </p:cNvPr>
          <p:cNvSpPr>
            <a:spLocks noEditPoints="1"/>
          </p:cNvSpPr>
          <p:nvPr userDrawn="1"/>
        </p:nvSpPr>
        <p:spPr bwMode="auto">
          <a:xfrm>
            <a:off x="7291106" y="250464"/>
            <a:ext cx="471488" cy="461963"/>
          </a:xfrm>
          <a:custGeom>
            <a:avLst/>
            <a:gdLst>
              <a:gd name="T0" fmla="*/ 101 w 201"/>
              <a:gd name="T1" fmla="*/ 8 h 192"/>
              <a:gd name="T2" fmla="*/ 115 w 201"/>
              <a:gd name="T3" fmla="*/ 13 h 192"/>
              <a:gd name="T4" fmla="*/ 185 w 201"/>
              <a:gd name="T5" fmla="*/ 75 h 192"/>
              <a:gd name="T6" fmla="*/ 188 w 201"/>
              <a:gd name="T7" fmla="*/ 78 h 192"/>
              <a:gd name="T8" fmla="*/ 183 w 201"/>
              <a:gd name="T9" fmla="*/ 78 h 192"/>
              <a:gd name="T10" fmla="*/ 174 w 201"/>
              <a:gd name="T11" fmla="*/ 78 h 192"/>
              <a:gd name="T12" fmla="*/ 166 w 201"/>
              <a:gd name="T13" fmla="*/ 78 h 192"/>
              <a:gd name="T14" fmla="*/ 166 w 201"/>
              <a:gd name="T15" fmla="*/ 86 h 192"/>
              <a:gd name="T16" fmla="*/ 166 w 201"/>
              <a:gd name="T17" fmla="*/ 184 h 192"/>
              <a:gd name="T18" fmla="*/ 36 w 201"/>
              <a:gd name="T19" fmla="*/ 184 h 192"/>
              <a:gd name="T20" fmla="*/ 36 w 201"/>
              <a:gd name="T21" fmla="*/ 86 h 192"/>
              <a:gd name="T22" fmla="*/ 36 w 201"/>
              <a:gd name="T23" fmla="*/ 78 h 192"/>
              <a:gd name="T24" fmla="*/ 28 w 201"/>
              <a:gd name="T25" fmla="*/ 78 h 192"/>
              <a:gd name="T26" fmla="*/ 18 w 201"/>
              <a:gd name="T27" fmla="*/ 78 h 192"/>
              <a:gd name="T28" fmla="*/ 13 w 201"/>
              <a:gd name="T29" fmla="*/ 78 h 192"/>
              <a:gd name="T30" fmla="*/ 16 w 201"/>
              <a:gd name="T31" fmla="*/ 75 h 192"/>
              <a:gd name="T32" fmla="*/ 86 w 201"/>
              <a:gd name="T33" fmla="*/ 13 h 192"/>
              <a:gd name="T34" fmla="*/ 101 w 201"/>
              <a:gd name="T35" fmla="*/ 8 h 192"/>
              <a:gd name="T36" fmla="*/ 101 w 201"/>
              <a:gd name="T37" fmla="*/ 0 h 192"/>
              <a:gd name="T38" fmla="*/ 81 w 201"/>
              <a:gd name="T39" fmla="*/ 7 h 192"/>
              <a:gd name="T40" fmla="*/ 11 w 201"/>
              <a:gd name="T41" fmla="*/ 69 h 192"/>
              <a:gd name="T42" fmla="*/ 18 w 201"/>
              <a:gd name="T43" fmla="*/ 86 h 192"/>
              <a:gd name="T44" fmla="*/ 28 w 201"/>
              <a:gd name="T45" fmla="*/ 86 h 192"/>
              <a:gd name="T46" fmla="*/ 28 w 201"/>
              <a:gd name="T47" fmla="*/ 192 h 192"/>
              <a:gd name="T48" fmla="*/ 174 w 201"/>
              <a:gd name="T49" fmla="*/ 192 h 192"/>
              <a:gd name="T50" fmla="*/ 174 w 201"/>
              <a:gd name="T51" fmla="*/ 86 h 192"/>
              <a:gd name="T52" fmla="*/ 183 w 201"/>
              <a:gd name="T53" fmla="*/ 86 h 192"/>
              <a:gd name="T54" fmla="*/ 190 w 201"/>
              <a:gd name="T55" fmla="*/ 69 h 192"/>
              <a:gd name="T56" fmla="*/ 121 w 201"/>
              <a:gd name="T57" fmla="*/ 7 h 192"/>
              <a:gd name="T58" fmla="*/ 101 w 201"/>
              <a:gd name="T5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1" h="192">
                <a:moveTo>
                  <a:pt x="101" y="8"/>
                </a:moveTo>
                <a:cubicBezTo>
                  <a:pt x="106" y="8"/>
                  <a:pt x="112" y="10"/>
                  <a:pt x="115" y="13"/>
                </a:cubicBezTo>
                <a:cubicBezTo>
                  <a:pt x="185" y="75"/>
                  <a:pt x="185" y="75"/>
                  <a:pt x="185" y="75"/>
                </a:cubicBezTo>
                <a:cubicBezTo>
                  <a:pt x="186" y="76"/>
                  <a:pt x="187" y="77"/>
                  <a:pt x="188" y="78"/>
                </a:cubicBezTo>
                <a:cubicBezTo>
                  <a:pt x="187" y="78"/>
                  <a:pt x="185" y="78"/>
                  <a:pt x="183" y="78"/>
                </a:cubicBezTo>
                <a:cubicBezTo>
                  <a:pt x="174" y="78"/>
                  <a:pt x="174" y="78"/>
                  <a:pt x="174" y="78"/>
                </a:cubicBezTo>
                <a:cubicBezTo>
                  <a:pt x="166" y="78"/>
                  <a:pt x="166" y="78"/>
                  <a:pt x="166" y="78"/>
                </a:cubicBezTo>
                <a:cubicBezTo>
                  <a:pt x="166" y="86"/>
                  <a:pt x="166" y="86"/>
                  <a:pt x="166" y="86"/>
                </a:cubicBezTo>
                <a:cubicBezTo>
                  <a:pt x="166" y="184"/>
                  <a:pt x="166" y="184"/>
                  <a:pt x="166" y="184"/>
                </a:cubicBezTo>
                <a:cubicBezTo>
                  <a:pt x="36" y="184"/>
                  <a:pt x="36" y="184"/>
                  <a:pt x="36" y="184"/>
                </a:cubicBezTo>
                <a:cubicBezTo>
                  <a:pt x="36" y="86"/>
                  <a:pt x="36" y="86"/>
                  <a:pt x="36" y="86"/>
                </a:cubicBezTo>
                <a:cubicBezTo>
                  <a:pt x="36" y="78"/>
                  <a:pt x="36" y="78"/>
                  <a:pt x="36" y="78"/>
                </a:cubicBezTo>
                <a:cubicBezTo>
                  <a:pt x="28" y="78"/>
                  <a:pt x="28" y="78"/>
                  <a:pt x="28" y="78"/>
                </a:cubicBezTo>
                <a:cubicBezTo>
                  <a:pt x="18" y="78"/>
                  <a:pt x="18" y="78"/>
                  <a:pt x="18" y="78"/>
                </a:cubicBezTo>
                <a:cubicBezTo>
                  <a:pt x="16" y="78"/>
                  <a:pt x="14" y="78"/>
                  <a:pt x="13" y="78"/>
                </a:cubicBezTo>
                <a:cubicBezTo>
                  <a:pt x="14" y="77"/>
                  <a:pt x="15" y="76"/>
                  <a:pt x="16" y="75"/>
                </a:cubicBezTo>
                <a:cubicBezTo>
                  <a:pt x="86" y="13"/>
                  <a:pt x="86" y="13"/>
                  <a:pt x="86" y="13"/>
                </a:cubicBezTo>
                <a:cubicBezTo>
                  <a:pt x="90" y="10"/>
                  <a:pt x="95" y="8"/>
                  <a:pt x="101" y="8"/>
                </a:cubicBezTo>
                <a:moveTo>
                  <a:pt x="101" y="0"/>
                </a:moveTo>
                <a:cubicBezTo>
                  <a:pt x="93" y="0"/>
                  <a:pt x="86" y="2"/>
                  <a:pt x="81" y="7"/>
                </a:cubicBezTo>
                <a:cubicBezTo>
                  <a:pt x="11" y="69"/>
                  <a:pt x="11" y="69"/>
                  <a:pt x="11" y="69"/>
                </a:cubicBezTo>
                <a:cubicBezTo>
                  <a:pt x="0" y="78"/>
                  <a:pt x="3" y="86"/>
                  <a:pt x="18" y="86"/>
                </a:cubicBezTo>
                <a:cubicBezTo>
                  <a:pt x="28" y="86"/>
                  <a:pt x="28" y="86"/>
                  <a:pt x="28" y="86"/>
                </a:cubicBezTo>
                <a:cubicBezTo>
                  <a:pt x="28" y="192"/>
                  <a:pt x="28" y="192"/>
                  <a:pt x="28" y="192"/>
                </a:cubicBezTo>
                <a:cubicBezTo>
                  <a:pt x="174" y="192"/>
                  <a:pt x="174" y="192"/>
                  <a:pt x="174" y="192"/>
                </a:cubicBezTo>
                <a:cubicBezTo>
                  <a:pt x="174" y="86"/>
                  <a:pt x="174" y="86"/>
                  <a:pt x="174" y="86"/>
                </a:cubicBezTo>
                <a:cubicBezTo>
                  <a:pt x="183" y="86"/>
                  <a:pt x="183" y="86"/>
                  <a:pt x="183" y="86"/>
                </a:cubicBezTo>
                <a:cubicBezTo>
                  <a:pt x="198" y="86"/>
                  <a:pt x="201" y="78"/>
                  <a:pt x="190" y="69"/>
                </a:cubicBezTo>
                <a:cubicBezTo>
                  <a:pt x="121" y="7"/>
                  <a:pt x="121" y="7"/>
                  <a:pt x="121" y="7"/>
                </a:cubicBezTo>
                <a:cubicBezTo>
                  <a:pt x="115" y="2"/>
                  <a:pt x="108" y="0"/>
                  <a:pt x="101" y="0"/>
                </a:cubicBezTo>
                <a:close/>
              </a:path>
            </a:pathLst>
          </a:custGeom>
          <a:ln>
            <a:headEnd/>
            <a:tailEnd/>
          </a:ln>
        </p:spPr>
        <p:style>
          <a:lnRef idx="1">
            <a:schemeClr val="accent6"/>
          </a:lnRef>
          <a:fillRef idx="3">
            <a:schemeClr val="accent6"/>
          </a:fillRef>
          <a:effectRef idx="2">
            <a:schemeClr val="accent6"/>
          </a:effectRef>
          <a:fontRef idx="minor">
            <a:schemeClr val="lt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Freeform 12">
            <a:hlinkClick r:id="rId6" action="ppaction://hlinksldjump"/>
            <a:extLst>
              <a:ext uri="{FF2B5EF4-FFF2-40B4-BE49-F238E27FC236}">
                <a16:creationId xmlns:a16="http://schemas.microsoft.com/office/drawing/2014/main" id="{DD5D540E-6A59-4888-981D-FE6BB717AE04}"/>
              </a:ext>
            </a:extLst>
          </p:cNvPr>
          <p:cNvSpPr>
            <a:spLocks noEditPoints="1"/>
          </p:cNvSpPr>
          <p:nvPr userDrawn="1"/>
        </p:nvSpPr>
        <p:spPr bwMode="auto">
          <a:xfrm>
            <a:off x="7452034" y="458433"/>
            <a:ext cx="150019" cy="257175"/>
          </a:xfrm>
          <a:custGeom>
            <a:avLst/>
            <a:gdLst>
              <a:gd name="T0" fmla="*/ 57 w 65"/>
              <a:gd name="T1" fmla="*/ 8 h 93"/>
              <a:gd name="T2" fmla="*/ 57 w 65"/>
              <a:gd name="T3" fmla="*/ 85 h 93"/>
              <a:gd name="T4" fmla="*/ 8 w 65"/>
              <a:gd name="T5" fmla="*/ 85 h 93"/>
              <a:gd name="T6" fmla="*/ 8 w 65"/>
              <a:gd name="T7" fmla="*/ 8 h 93"/>
              <a:gd name="T8" fmla="*/ 57 w 65"/>
              <a:gd name="T9" fmla="*/ 8 h 93"/>
              <a:gd name="T10" fmla="*/ 61 w 65"/>
              <a:gd name="T11" fmla="*/ 0 h 93"/>
              <a:gd name="T12" fmla="*/ 4 w 65"/>
              <a:gd name="T13" fmla="*/ 0 h 93"/>
              <a:gd name="T14" fmla="*/ 0 w 65"/>
              <a:gd name="T15" fmla="*/ 4 h 93"/>
              <a:gd name="T16" fmla="*/ 0 w 65"/>
              <a:gd name="T17" fmla="*/ 89 h 93"/>
              <a:gd name="T18" fmla="*/ 4 w 65"/>
              <a:gd name="T19" fmla="*/ 93 h 93"/>
              <a:gd name="T20" fmla="*/ 61 w 65"/>
              <a:gd name="T21" fmla="*/ 93 h 93"/>
              <a:gd name="T22" fmla="*/ 65 w 65"/>
              <a:gd name="T23" fmla="*/ 89 h 93"/>
              <a:gd name="T24" fmla="*/ 65 w 65"/>
              <a:gd name="T25" fmla="*/ 4 h 93"/>
              <a:gd name="T26" fmla="*/ 61 w 65"/>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93">
                <a:moveTo>
                  <a:pt x="57" y="8"/>
                </a:moveTo>
                <a:cubicBezTo>
                  <a:pt x="57" y="85"/>
                  <a:pt x="57" y="85"/>
                  <a:pt x="57" y="85"/>
                </a:cubicBezTo>
                <a:cubicBezTo>
                  <a:pt x="8" y="85"/>
                  <a:pt x="8" y="85"/>
                  <a:pt x="8" y="85"/>
                </a:cubicBezTo>
                <a:cubicBezTo>
                  <a:pt x="8" y="8"/>
                  <a:pt x="8" y="8"/>
                  <a:pt x="8" y="8"/>
                </a:cubicBezTo>
                <a:cubicBezTo>
                  <a:pt x="57" y="8"/>
                  <a:pt x="57" y="8"/>
                  <a:pt x="57" y="8"/>
                </a:cubicBezTo>
                <a:moveTo>
                  <a:pt x="61" y="0"/>
                </a:moveTo>
                <a:cubicBezTo>
                  <a:pt x="4" y="0"/>
                  <a:pt x="4" y="0"/>
                  <a:pt x="4" y="0"/>
                </a:cubicBezTo>
                <a:cubicBezTo>
                  <a:pt x="2" y="0"/>
                  <a:pt x="0" y="2"/>
                  <a:pt x="0" y="4"/>
                </a:cubicBezTo>
                <a:cubicBezTo>
                  <a:pt x="0" y="89"/>
                  <a:pt x="0" y="89"/>
                  <a:pt x="0" y="89"/>
                </a:cubicBezTo>
                <a:cubicBezTo>
                  <a:pt x="0" y="91"/>
                  <a:pt x="2" y="93"/>
                  <a:pt x="4" y="93"/>
                </a:cubicBezTo>
                <a:cubicBezTo>
                  <a:pt x="61" y="93"/>
                  <a:pt x="61" y="93"/>
                  <a:pt x="61" y="93"/>
                </a:cubicBezTo>
                <a:cubicBezTo>
                  <a:pt x="63" y="93"/>
                  <a:pt x="65" y="91"/>
                  <a:pt x="65" y="89"/>
                </a:cubicBezTo>
                <a:cubicBezTo>
                  <a:pt x="65" y="4"/>
                  <a:pt x="65" y="4"/>
                  <a:pt x="65" y="4"/>
                </a:cubicBezTo>
                <a:cubicBezTo>
                  <a:pt x="65" y="2"/>
                  <a:pt x="63" y="0"/>
                  <a:pt x="61" y="0"/>
                </a:cubicBezTo>
                <a:close/>
              </a:path>
            </a:pathLst>
          </a:custGeom>
          <a:ln>
            <a:headEnd/>
            <a:tailEnd/>
          </a:ln>
        </p:spPr>
        <p:style>
          <a:lnRef idx="1">
            <a:schemeClr val="accent6"/>
          </a:lnRef>
          <a:fillRef idx="3">
            <a:schemeClr val="accent6"/>
          </a:fillRef>
          <a:effectRef idx="2">
            <a:schemeClr val="accent6"/>
          </a:effectRef>
          <a:fontRef idx="minor">
            <a:schemeClr val="lt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srgbClr val="44546A">
                  <a:lumMod val="60000"/>
                  <a:lumOff val="40000"/>
                </a:srgbClr>
              </a:solidFill>
              <a:effectLst/>
              <a:uLnTx/>
              <a:uFillTx/>
              <a:latin typeface="Calibri"/>
              <a:ea typeface="宋体" panose="02010600030101010101" pitchFamily="2" charset="-122"/>
              <a:cs typeface="+mn-cs"/>
            </a:endParaRPr>
          </a:p>
        </p:txBody>
      </p:sp>
      <p:sp>
        <p:nvSpPr>
          <p:cNvPr id="22" name="矩形 21">
            <a:extLst>
              <a:ext uri="{FF2B5EF4-FFF2-40B4-BE49-F238E27FC236}">
                <a16:creationId xmlns:a16="http://schemas.microsoft.com/office/drawing/2014/main" id="{9B207F6A-CD83-4E2C-B1A6-8E23FB746D57}"/>
              </a:ext>
            </a:extLst>
          </p:cNvPr>
          <p:cNvSpPr/>
          <p:nvPr userDrawn="1"/>
        </p:nvSpPr>
        <p:spPr>
          <a:xfrm>
            <a:off x="7138111" y="713537"/>
            <a:ext cx="777478" cy="219291"/>
          </a:xfrm>
          <a:prstGeom prst="rect">
            <a:avLst/>
          </a:prstGeom>
          <a:noFill/>
        </p:spPr>
        <p:txBody>
          <a:bodyPr>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軟正黑體" panose="020B0604030504040204" pitchFamily="34" charset="-120"/>
                <a:ea typeface="微軟正黑體" panose="020B0604030504040204" pitchFamily="34" charset="-120"/>
                <a:cs typeface="+mn-cs"/>
              </a:rPr>
              <a:t>返回首頁</a:t>
            </a:r>
            <a:endPar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pitchFamily="34" charset="0"/>
              <a:ea typeface="宋体" panose="02010600030101010101" pitchFamily="2" charset="-122"/>
              <a:cs typeface="+mn-cs"/>
            </a:endParaRPr>
          </a:p>
        </p:txBody>
      </p:sp>
      <p:sp>
        <p:nvSpPr>
          <p:cNvPr id="23" name="Line 257">
            <a:extLst>
              <a:ext uri="{FF2B5EF4-FFF2-40B4-BE49-F238E27FC236}">
                <a16:creationId xmlns:a16="http://schemas.microsoft.com/office/drawing/2014/main" id="{BD94B16A-DECE-45C4-A1EC-AE86BF80E1AD}"/>
              </a:ext>
            </a:extLst>
          </p:cNvPr>
          <p:cNvSpPr>
            <a:spLocks noChangeShapeType="1"/>
          </p:cNvSpPr>
          <p:nvPr userDrawn="1"/>
        </p:nvSpPr>
        <p:spPr bwMode="auto">
          <a:xfrm>
            <a:off x="8478453" y="357677"/>
            <a:ext cx="308969" cy="306177"/>
          </a:xfrm>
          <a:prstGeom prst="line">
            <a:avLst/>
          </a:prstGeom>
          <a:ln w="28575">
            <a:headEnd/>
            <a:tailEnd/>
          </a:ln>
          <a:extLst>
            <a:ext uri="{909E8E84-426E-40DD-AFC4-6F175D3DCCD1}">
              <a14:hiddenFill xmlns:a14="http://schemas.microsoft.com/office/drawing/2010/main">
                <a:noFill/>
              </a14:hiddenFill>
            </a:ext>
          </a:extLst>
        </p:spPr>
        <p:style>
          <a:lnRef idx="3">
            <a:schemeClr val="accent6"/>
          </a:lnRef>
          <a:fillRef idx="0">
            <a:schemeClr val="accent6"/>
          </a:fillRef>
          <a:effectRef idx="2">
            <a:schemeClr val="accent6"/>
          </a:effectRef>
          <a:fontRef idx="minor">
            <a:schemeClr val="tx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Freeform 27">
            <a:hlinkClick r:id="" action="ppaction://hlinkshowjump?jump=endshow"/>
            <a:extLst>
              <a:ext uri="{FF2B5EF4-FFF2-40B4-BE49-F238E27FC236}">
                <a16:creationId xmlns:a16="http://schemas.microsoft.com/office/drawing/2014/main" id="{4CA0AD62-84ED-4E00-839E-68A23EB4EFA1}"/>
              </a:ext>
            </a:extLst>
          </p:cNvPr>
          <p:cNvSpPr>
            <a:spLocks/>
          </p:cNvSpPr>
          <p:nvPr userDrawn="1"/>
        </p:nvSpPr>
        <p:spPr bwMode="auto">
          <a:xfrm>
            <a:off x="8452057" y="320675"/>
            <a:ext cx="356663" cy="376516"/>
          </a:xfrm>
          <a:custGeom>
            <a:avLst/>
            <a:gdLst>
              <a:gd name="T0" fmla="*/ 169 w 169"/>
              <a:gd name="T1" fmla="*/ 184 h 192"/>
              <a:gd name="T2" fmla="*/ 161 w 169"/>
              <a:gd name="T3" fmla="*/ 192 h 192"/>
              <a:gd name="T4" fmla="*/ 8 w 169"/>
              <a:gd name="T5" fmla="*/ 192 h 192"/>
              <a:gd name="T6" fmla="*/ 0 w 169"/>
              <a:gd name="T7" fmla="*/ 184 h 192"/>
              <a:gd name="T8" fmla="*/ 0 w 169"/>
              <a:gd name="T9" fmla="*/ 8 h 192"/>
              <a:gd name="T10" fmla="*/ 8 w 169"/>
              <a:gd name="T11" fmla="*/ 0 h 192"/>
              <a:gd name="T12" fmla="*/ 161 w 169"/>
              <a:gd name="T13" fmla="*/ 0 h 192"/>
              <a:gd name="T14" fmla="*/ 169 w 169"/>
              <a:gd name="T15" fmla="*/ 8 h 192"/>
              <a:gd name="T16" fmla="*/ 169 w 169"/>
              <a:gd name="T1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2">
                <a:moveTo>
                  <a:pt x="169" y="184"/>
                </a:moveTo>
                <a:cubicBezTo>
                  <a:pt x="169" y="189"/>
                  <a:pt x="166" y="192"/>
                  <a:pt x="161" y="192"/>
                </a:cubicBezTo>
                <a:cubicBezTo>
                  <a:pt x="8" y="192"/>
                  <a:pt x="8" y="192"/>
                  <a:pt x="8" y="192"/>
                </a:cubicBezTo>
                <a:cubicBezTo>
                  <a:pt x="4" y="192"/>
                  <a:pt x="0" y="189"/>
                  <a:pt x="0" y="184"/>
                </a:cubicBezTo>
                <a:cubicBezTo>
                  <a:pt x="0" y="8"/>
                  <a:pt x="0" y="8"/>
                  <a:pt x="0" y="8"/>
                </a:cubicBezTo>
                <a:cubicBezTo>
                  <a:pt x="0" y="4"/>
                  <a:pt x="4" y="0"/>
                  <a:pt x="8" y="0"/>
                </a:cubicBezTo>
                <a:cubicBezTo>
                  <a:pt x="161" y="0"/>
                  <a:pt x="161" y="0"/>
                  <a:pt x="161" y="0"/>
                </a:cubicBezTo>
                <a:cubicBezTo>
                  <a:pt x="166" y="0"/>
                  <a:pt x="169" y="4"/>
                  <a:pt x="169" y="8"/>
                </a:cubicBezTo>
                <a:lnTo>
                  <a:pt x="169" y="184"/>
                </a:lnTo>
                <a:close/>
              </a:path>
            </a:pathLst>
          </a:custGeom>
          <a:noFill/>
          <a:ln w="28575" cap="flat" cmpd="sng" algn="ctr">
            <a:solidFill>
              <a:schemeClr val="accent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accent6"/>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dirty="0">
              <a:ln w="57150">
                <a:solidFill>
                  <a:prstClr val="black"/>
                </a:solidFill>
              </a:ln>
              <a:solidFill>
                <a:srgbClr val="70AD47"/>
              </a:solidFill>
              <a:effectLst/>
              <a:uLnTx/>
              <a:uFillTx/>
              <a:latin typeface="Calibri"/>
              <a:ea typeface="宋体" panose="02010600030101010101" pitchFamily="2" charset="-122"/>
              <a:cs typeface="+mn-cs"/>
            </a:endParaRPr>
          </a:p>
        </p:txBody>
      </p:sp>
      <p:pic>
        <p:nvPicPr>
          <p:cNvPr id="25" name="圖形 22" descr="清單">
            <a:hlinkClick r:id="rId7" action="ppaction://hlinksldjump"/>
            <a:extLst>
              <a:ext uri="{FF2B5EF4-FFF2-40B4-BE49-F238E27FC236}">
                <a16:creationId xmlns:a16="http://schemas.microsoft.com/office/drawing/2014/main" id="{229F0BD5-25AA-4D41-ACD3-4216C5915AD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809310" y="223721"/>
            <a:ext cx="568569" cy="549672"/>
          </a:xfrm>
          <a:prstGeom prst="rect">
            <a:avLst/>
          </a:prstGeom>
        </p:spPr>
      </p:pic>
      <p:sp>
        <p:nvSpPr>
          <p:cNvPr id="26" name="文字方塊 25">
            <a:extLst>
              <a:ext uri="{FF2B5EF4-FFF2-40B4-BE49-F238E27FC236}">
                <a16:creationId xmlns:a16="http://schemas.microsoft.com/office/drawing/2014/main" id="{2727131B-3310-4772-AE74-60A028F96ED0}"/>
              </a:ext>
            </a:extLst>
          </p:cNvPr>
          <p:cNvSpPr txBox="1"/>
          <p:nvPr userDrawn="1"/>
        </p:nvSpPr>
        <p:spPr>
          <a:xfrm>
            <a:off x="7789664" y="721003"/>
            <a:ext cx="607859" cy="219291"/>
          </a:xfrm>
          <a:prstGeom prst="rect">
            <a:avLst/>
          </a:prstGeom>
          <a:noFill/>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軟正黑體" panose="020B0604030504040204" pitchFamily="34" charset="-120"/>
                <a:ea typeface="微軟正黑體" panose="020B0604030504040204" pitchFamily="34" charset="-120"/>
                <a:cs typeface="+mn-cs"/>
              </a:rPr>
              <a:t>返回目錄</a:t>
            </a:r>
          </a:p>
        </p:txBody>
      </p:sp>
      <p:sp>
        <p:nvSpPr>
          <p:cNvPr id="43" name="文字方塊 42">
            <a:extLst>
              <a:ext uri="{FF2B5EF4-FFF2-40B4-BE49-F238E27FC236}">
                <a16:creationId xmlns:a16="http://schemas.microsoft.com/office/drawing/2014/main" id="{88CBCDF0-45FB-4A32-9956-26670A4E6B59}"/>
              </a:ext>
            </a:extLst>
          </p:cNvPr>
          <p:cNvSpPr txBox="1"/>
          <p:nvPr userDrawn="1"/>
        </p:nvSpPr>
        <p:spPr>
          <a:xfrm>
            <a:off x="8334551" y="713536"/>
            <a:ext cx="607859" cy="219291"/>
          </a:xfrm>
          <a:prstGeom prst="rect">
            <a:avLst/>
          </a:prstGeom>
          <a:noFill/>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TW" altLang="en-US" sz="825"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軟正黑體" panose="020B0604030504040204" pitchFamily="34" charset="-120"/>
                <a:ea typeface="微軟正黑體" panose="020B0604030504040204" pitchFamily="34" charset="-120"/>
                <a:cs typeface="+mn-cs"/>
              </a:rPr>
              <a:t>點此離開</a:t>
            </a:r>
          </a:p>
        </p:txBody>
      </p:sp>
      <p:sp>
        <p:nvSpPr>
          <p:cNvPr id="44" name="Line 257">
            <a:hlinkClick r:id="" action="ppaction://hlinkshowjump?jump=endshow"/>
            <a:extLst>
              <a:ext uri="{FF2B5EF4-FFF2-40B4-BE49-F238E27FC236}">
                <a16:creationId xmlns:a16="http://schemas.microsoft.com/office/drawing/2014/main" id="{AE6F80A5-B031-46D8-BF79-14CF23011172}"/>
              </a:ext>
            </a:extLst>
          </p:cNvPr>
          <p:cNvSpPr>
            <a:spLocks noChangeShapeType="1"/>
          </p:cNvSpPr>
          <p:nvPr userDrawn="1"/>
        </p:nvSpPr>
        <p:spPr bwMode="auto">
          <a:xfrm flipV="1">
            <a:off x="8471310" y="364025"/>
            <a:ext cx="308969" cy="306177"/>
          </a:xfrm>
          <a:prstGeom prst="line">
            <a:avLst/>
          </a:prstGeom>
          <a:ln w="28575">
            <a:headEnd/>
            <a:tailEnd/>
          </a:ln>
          <a:extLst>
            <a:ext uri="{909E8E84-426E-40DD-AFC4-6F175D3DCCD1}">
              <a14:hiddenFill xmlns:a14="http://schemas.microsoft.com/office/drawing/2010/main">
                <a:noFill/>
              </a14:hiddenFill>
            </a:ext>
          </a:extLst>
        </p:spPr>
        <p:style>
          <a:lnRef idx="3">
            <a:schemeClr val="accent6"/>
          </a:lnRef>
          <a:fillRef idx="0">
            <a:schemeClr val="accent6"/>
          </a:fillRef>
          <a:effectRef idx="2">
            <a:schemeClr val="accent6"/>
          </a:effectRef>
          <a:fontRef idx="minor">
            <a:schemeClr val="tx1"/>
          </a:fontRef>
        </p:style>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29539632"/>
      </p:ext>
    </p:extLst>
  </p:cSld>
  <p:clrMap bg1="lt1" tx1="dk1" bg2="lt2" tx2="dk2" accent1="accent1" accent2="accent2" accent3="accent3" accent4="accent4" accent5="accent5" accent6="accent6" hlink="hlink" folHlink="folHlink"/>
  <p:sldLayoutIdLst>
    <p:sldLayoutId id="2147483668" r:id="rId1"/>
    <p:sldLayoutId id="2147483669" r:id="rId2"/>
  </p:sldLayoutIdLst>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xStyles>
    <p:title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slide" Target="slide10.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8.xml"/><Relationship Id="rId1" Type="http://schemas.openxmlformats.org/officeDocument/2006/relationships/slideLayout" Target="../slideLayouts/slideLayout8.xml"/><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hyperlink" Target="&#36895;&#25104;&#31185;&#23416;-&#20013;&#22283;.mp4"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Q4DcU1ArORQ&amp;fbclid=IwAR39RzZFf8KGp62JF_8PJbUIoiw2pfFEfelDwzzLmAd4l3ywnhS9-U5-9lM" TargetMode="External"/><Relationship Id="rId2" Type="http://schemas.openxmlformats.org/officeDocument/2006/relationships/hyperlink" Target="https://www.youtube.com/watch?v=Vew7BMIMgAk&amp;fbclid=IwAR3Uu1LHWtjujOtS_JK-ZNRyrRmPZjbwCZhOSLccwe-fUI8_s2jxzNnXDv0" TargetMode="External"/><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31.xml"/><Relationship Id="rId1" Type="http://schemas.openxmlformats.org/officeDocument/2006/relationships/slideLayout" Target="../slideLayouts/slideLayout8.xml"/><Relationship Id="rId5" Type="http://schemas.openxmlformats.org/officeDocument/2006/relationships/slide" Target="slide14.xml"/><Relationship Id="rId4" Type="http://schemas.openxmlformats.org/officeDocument/2006/relationships/image" Target="../media/image12.svg"/></Relationships>
</file>

<file path=ppt/slides/_rels/slide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Vew7BMIMgAk&amp;fbclid=IwAR3Uu1LHWtjujOtS_JK-ZNRyrRmPZjbwCZhOSLccwe-fUI8_s2jxzNnXDv0" TargetMode="External"/><Relationship Id="rId2" Type="http://schemas.openxmlformats.org/officeDocument/2006/relationships/hyperlink" Target="&#20013;&#22283;&#26368;&#20808;&#30332;&#26126;&#28779;&#34277;&#65292;&#28858;&#20309;&#30332;&#26126;&#19981;&#20986;&#27494;&#22120;&#65311;.mp4" TargetMode="External"/><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50.xml"/><Relationship Id="rId1" Type="http://schemas.openxmlformats.org/officeDocument/2006/relationships/slideLayout" Target="../slideLayouts/slideLayout8.xml"/><Relationship Id="rId4" Type="http://schemas.openxmlformats.org/officeDocument/2006/relationships/image" Target="../media/image12.svg"/></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2.svg"/></Relationships>
</file>

<file path=ppt/slides/_rels/slide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Layout" Target="../slideLayouts/slideLayout9.xml"/><Relationship Id="rId4" Type="http://schemas.openxmlformats.org/officeDocument/2006/relationships/image" Target="../media/image26.svg"/></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Layout" Target="../slideLayouts/slideLayout9.xml"/><Relationship Id="rId4" Type="http://schemas.openxmlformats.org/officeDocument/2006/relationships/image" Target="../media/image26.svg"/></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Layout" Target="../slideLayouts/slideLayout9.xml"/><Relationship Id="rId4" Type="http://schemas.openxmlformats.org/officeDocument/2006/relationships/image" Target="../media/image26.sv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jpg"/><Relationship Id="rId1" Type="http://schemas.openxmlformats.org/officeDocument/2006/relationships/slideLayout" Target="../slideLayouts/slideLayout9.xml"/><Relationship Id="rId4" Type="http://schemas.openxmlformats.org/officeDocument/2006/relationships/image" Target="../media/image26.sv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hyperlink" Target="&#36895;&#25104;&#31185;&#23416;-&#38651;&#21147;.mp4" TargetMode="Externa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hyperlink" Target="2014.04.26&#31070;&#31192;52&#21312;&#12288;&#36554;&#35582;&#27604;&#26680;&#28797;&#31105;&#21312;&#12288;900&#24180;&#28961;&#27861;&#23621;&#20303;%20-%20YouTube%20(360p).mp4" TargetMode="External"/><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83.xml"/><Relationship Id="rId1" Type="http://schemas.openxmlformats.org/officeDocument/2006/relationships/slideLayout" Target="../slideLayouts/slideLayout8.xml"/><Relationship Id="rId4" Type="http://schemas.openxmlformats.org/officeDocument/2006/relationships/image" Target="../media/image12.svg"/></Relationships>
</file>

<file path=ppt/slides/_rels/slide8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4.jpg"/><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8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hyperlink" Target="(BBC)&#24433;&#38911;&#29694;&#20195;&#29983;&#27963;&#30340;&#30332;&#26126;&#22825;&#25165;-&#31532;&#19977;&#38598;&#65306;&#36890;&#35338;.mp4" TargetMode="External"/><Relationship Id="rId2" Type="http://schemas.openxmlformats.org/officeDocument/2006/relationships/hyperlink" Target="https://www.youtube.com/watch?v=Vew7BMIMgAk&amp;fbclid=IwAR3Uu1LHWtjujOtS_JK-ZNRyrRmPZjbwCZhOSLccwe-fUI8_s2jxzNnXDv0" TargetMode="External"/><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30.xml"/><Relationship Id="rId1" Type="http://schemas.openxmlformats.org/officeDocument/2006/relationships/slideLayout" Target="../slideLayouts/slideLayout8.xml"/><Relationship Id="rId5" Type="http://schemas.openxmlformats.org/officeDocument/2006/relationships/image" Target="../media/image38.svg"/><Relationship Id="rId4" Type="http://schemas.openxmlformats.org/officeDocument/2006/relationships/image" Target="../media/image37.png"/></Relationships>
</file>

<file path=ppt/slides/_rels/slide10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8.xml"/><Relationship Id="rId4" Type="http://schemas.openxmlformats.org/officeDocument/2006/relationships/image" Target="../media/image45.jpeg"/></Relationships>
</file>

<file path=ppt/slides/_rels/slide11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FDF53B4-6A76-4ECC-8944-060187687F44}"/>
              </a:ext>
            </a:extLst>
          </p:cNvPr>
          <p:cNvSpPr>
            <a:spLocks noChangeArrowheads="1"/>
          </p:cNvSpPr>
          <p:nvPr/>
        </p:nvSpPr>
        <p:spPr bwMode="auto">
          <a:xfrm>
            <a:off x="2438076" y="1967389"/>
            <a:ext cx="2262158" cy="1186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TW" altLang="en-US" sz="5400" b="1" dirty="0">
                <a:solidFill>
                  <a:srgbClr val="6D986A"/>
                </a:solidFill>
                <a:latin typeface="微軟正黑體" panose="020B0604030504040204" pitchFamily="34" charset="-120"/>
                <a:ea typeface="微軟正黑體" panose="020B0604030504040204" pitchFamily="34" charset="-120"/>
                <a:sym typeface="+mn-ea"/>
              </a:rPr>
              <a:t>第六章</a:t>
            </a:r>
            <a:endParaRPr lang="zh-CN" altLang="en-US" sz="5400" b="1" dirty="0">
              <a:solidFill>
                <a:srgbClr val="6D986A"/>
              </a:solidFill>
              <a:latin typeface="微軟正黑體" panose="020B0604030504040204" pitchFamily="34" charset="-120"/>
              <a:ea typeface="微軟正黑體" panose="020B0604030504040204" pitchFamily="34" charset="-120"/>
              <a:sym typeface="+mn-ea"/>
            </a:endParaRPr>
          </a:p>
        </p:txBody>
      </p:sp>
      <p:sp>
        <p:nvSpPr>
          <p:cNvPr id="5" name="文本框 8">
            <a:extLst>
              <a:ext uri="{FF2B5EF4-FFF2-40B4-BE49-F238E27FC236}">
                <a16:creationId xmlns:a16="http://schemas.microsoft.com/office/drawing/2014/main" id="{C5C0B7E8-E338-4269-96E9-BC84FBEE8740}"/>
              </a:ext>
            </a:extLst>
          </p:cNvPr>
          <p:cNvSpPr txBox="1">
            <a:spLocks noChangeArrowheads="1"/>
          </p:cNvSpPr>
          <p:nvPr/>
        </p:nvSpPr>
        <p:spPr bwMode="auto">
          <a:xfrm rot="-5400000">
            <a:off x="4513038" y="2254449"/>
            <a:ext cx="1015663"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TW" altLang="en-US" sz="5400" b="1" dirty="0">
                <a:solidFill>
                  <a:srgbClr val="6D986A"/>
                </a:solidFill>
                <a:latin typeface="微軟正黑體" panose="020B0604030504040204" pitchFamily="34" charset="-120"/>
                <a:ea typeface="微軟正黑體" panose="020B0604030504040204" pitchFamily="34" charset="-120"/>
                <a:cs typeface="方正清刻本悦宋简体"/>
              </a:rPr>
              <a:t>科技</a:t>
            </a:r>
            <a:endParaRPr lang="zh-CN" altLang="en-US" sz="5400" b="1" dirty="0">
              <a:solidFill>
                <a:srgbClr val="6D986A"/>
              </a:solidFill>
              <a:latin typeface="微軟正黑體" panose="020B0604030504040204" pitchFamily="34" charset="-120"/>
              <a:ea typeface="微軟正黑體" panose="020B0604030504040204" pitchFamily="34" charset="-120"/>
              <a:cs typeface="方正清刻本悦宋简体"/>
            </a:endParaRPr>
          </a:p>
        </p:txBody>
      </p:sp>
    </p:spTree>
    <p:extLst>
      <p:ext uri="{BB962C8B-B14F-4D97-AF65-F5344CB8AC3E}">
        <p14:creationId xmlns:p14="http://schemas.microsoft.com/office/powerpoint/2010/main" val="283222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4">
            <a:extLst>
              <a:ext uri="{FF2B5EF4-FFF2-40B4-BE49-F238E27FC236}">
                <a16:creationId xmlns:a16="http://schemas.microsoft.com/office/drawing/2014/main" id="{53E4243D-4DC4-495E-AD8B-58E84EEF58FD}"/>
              </a:ext>
            </a:extLst>
          </p:cNvPr>
          <p:cNvSpPr/>
          <p:nvPr/>
        </p:nvSpPr>
        <p:spPr>
          <a:xfrm>
            <a:off x="2222896" y="3539258"/>
            <a:ext cx="6396038" cy="638175"/>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zh-CN" altLang="en-US" sz="1350"/>
          </a:p>
        </p:txBody>
      </p:sp>
      <p:sp>
        <p:nvSpPr>
          <p:cNvPr id="3" name="文本框 1">
            <a:extLst>
              <a:ext uri="{FF2B5EF4-FFF2-40B4-BE49-F238E27FC236}">
                <a16:creationId xmlns:a16="http://schemas.microsoft.com/office/drawing/2014/main" id="{8C7DF3FD-155B-4CFC-B14A-AC605E020763}"/>
              </a:ext>
            </a:extLst>
          </p:cNvPr>
          <p:cNvSpPr txBox="1">
            <a:spLocks noChangeArrowheads="1"/>
          </p:cNvSpPr>
          <p:nvPr/>
        </p:nvSpPr>
        <p:spPr bwMode="auto">
          <a:xfrm>
            <a:off x="525066" y="1775222"/>
            <a:ext cx="728663" cy="196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TW" altLang="en-US" sz="4050" b="1" dirty="0">
                <a:solidFill>
                  <a:srgbClr val="6D986A"/>
                </a:solidFill>
                <a:latin typeface="微軟正黑體" panose="020B0604030504040204" pitchFamily="34" charset="-120"/>
                <a:ea typeface="微軟正黑體" panose="020B0604030504040204" pitchFamily="34" charset="-120"/>
                <a:cs typeface="方正清刻本悦宋简体"/>
              </a:rPr>
              <a:t>第六章</a:t>
            </a:r>
            <a:endParaRPr lang="zh-CN" altLang="en-US" sz="4050" b="1" dirty="0">
              <a:solidFill>
                <a:srgbClr val="6D986A"/>
              </a:solidFill>
              <a:latin typeface="微軟正黑體" panose="020B0604030504040204" pitchFamily="34" charset="-120"/>
              <a:ea typeface="微軟正黑體" panose="020B0604030504040204" pitchFamily="34" charset="-120"/>
              <a:cs typeface="方正清刻本悦宋简体"/>
            </a:endParaRPr>
          </a:p>
        </p:txBody>
      </p:sp>
      <p:sp>
        <p:nvSpPr>
          <p:cNvPr id="4" name="菱形 3">
            <a:extLst>
              <a:ext uri="{FF2B5EF4-FFF2-40B4-BE49-F238E27FC236}">
                <a16:creationId xmlns:a16="http://schemas.microsoft.com/office/drawing/2014/main" id="{E3C54EED-16D1-4D93-895A-FAC70DBC9155}"/>
              </a:ext>
            </a:extLst>
          </p:cNvPr>
          <p:cNvSpPr/>
          <p:nvPr/>
        </p:nvSpPr>
        <p:spPr>
          <a:xfrm>
            <a:off x="1476375" y="3539258"/>
            <a:ext cx="445294" cy="514350"/>
          </a:xfrm>
          <a:prstGeom prst="diamond">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latin typeface="微軟正黑體" panose="020B0604030504040204" pitchFamily="34" charset="-120"/>
                <a:ea typeface="微軟正黑體" panose="020B0604030504040204" pitchFamily="34" charset="-120"/>
              </a:rPr>
              <a:t>2</a:t>
            </a:r>
            <a:endParaRPr lang="zh-CN" altLang="en-US" sz="2400" dirty="0">
              <a:latin typeface="微軟正黑體" panose="020B0604030504040204" pitchFamily="34" charset="-120"/>
              <a:ea typeface="微軟正黑體" panose="020B0604030504040204" pitchFamily="34" charset="-120"/>
            </a:endParaRPr>
          </a:p>
        </p:txBody>
      </p:sp>
      <p:sp>
        <p:nvSpPr>
          <p:cNvPr id="5" name="菱形 4">
            <a:extLst>
              <a:ext uri="{FF2B5EF4-FFF2-40B4-BE49-F238E27FC236}">
                <a16:creationId xmlns:a16="http://schemas.microsoft.com/office/drawing/2014/main" id="{B12A5EB0-CDBD-4A40-B62E-49E4E1BD101A}"/>
              </a:ext>
            </a:extLst>
          </p:cNvPr>
          <p:cNvSpPr/>
          <p:nvPr/>
        </p:nvSpPr>
        <p:spPr>
          <a:xfrm>
            <a:off x="1476375" y="2424833"/>
            <a:ext cx="445294" cy="514350"/>
          </a:xfrm>
          <a:prstGeom prst="diamond">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latin typeface="微軟正黑體" panose="020B0604030504040204" pitchFamily="34" charset="-120"/>
                <a:ea typeface="微軟正黑體" panose="020B0604030504040204" pitchFamily="34" charset="-120"/>
              </a:rPr>
              <a:t>1</a:t>
            </a:r>
            <a:endParaRPr lang="zh-CN" altLang="en-US" sz="2400" dirty="0">
              <a:latin typeface="微軟正黑體" panose="020B0604030504040204" pitchFamily="34" charset="-120"/>
              <a:ea typeface="微軟正黑體" panose="020B0604030504040204" pitchFamily="34" charset="-120"/>
            </a:endParaRPr>
          </a:p>
        </p:txBody>
      </p:sp>
      <p:sp>
        <p:nvSpPr>
          <p:cNvPr id="6" name="圆角矩形 4">
            <a:extLst>
              <a:ext uri="{FF2B5EF4-FFF2-40B4-BE49-F238E27FC236}">
                <a16:creationId xmlns:a16="http://schemas.microsoft.com/office/drawing/2014/main" id="{4A921583-7A12-4ABE-A738-B38ABC2536B7}"/>
              </a:ext>
            </a:extLst>
          </p:cNvPr>
          <p:cNvSpPr/>
          <p:nvPr/>
        </p:nvSpPr>
        <p:spPr>
          <a:xfrm>
            <a:off x="2222896" y="2424833"/>
            <a:ext cx="6396038" cy="638175"/>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zh-CN" altLang="en-US" sz="1350"/>
          </a:p>
        </p:txBody>
      </p:sp>
      <p:sp>
        <p:nvSpPr>
          <p:cNvPr id="7" name="文字方塊 6">
            <a:hlinkClick r:id="rId2" action="ppaction://hlinksldjump"/>
            <a:extLst>
              <a:ext uri="{FF2B5EF4-FFF2-40B4-BE49-F238E27FC236}">
                <a16:creationId xmlns:a16="http://schemas.microsoft.com/office/drawing/2014/main" id="{F6ABC67C-7029-4ED6-A14D-86E78E1FD417}"/>
              </a:ext>
            </a:extLst>
          </p:cNvPr>
          <p:cNvSpPr txBox="1"/>
          <p:nvPr/>
        </p:nvSpPr>
        <p:spPr>
          <a:xfrm>
            <a:off x="2345530" y="2455381"/>
            <a:ext cx="6117383" cy="646331"/>
          </a:xfrm>
          <a:prstGeom prst="rect">
            <a:avLst/>
          </a:prstGeom>
          <a:noFill/>
        </p:spPr>
        <p:txBody>
          <a:bodyPr wrap="square" rtlCol="0">
            <a:spAutoFit/>
          </a:bodyPr>
          <a:lstStyle/>
          <a:p>
            <a:r>
              <a:rPr lang="en-US" altLang="zh-TW" sz="3600" b="1" dirty="0">
                <a:latin typeface="微軟正黑體" panose="020B0604030504040204" pitchFamily="34" charset="-120"/>
                <a:ea typeface="微軟正黑體" panose="020B0604030504040204" pitchFamily="34" charset="-120"/>
              </a:rPr>
              <a:t>6-1.1 </a:t>
            </a:r>
            <a:r>
              <a:rPr lang="zh-TW" altLang="en-US" sz="3600" b="1" dirty="0">
                <a:latin typeface="微軟正黑體" panose="020B0604030504040204" pitchFamily="34" charset="-120"/>
                <a:ea typeface="微軟正黑體" panose="020B0604030504040204" pitchFamily="34" charset="-120"/>
              </a:rPr>
              <a:t>工藝與科技的起源</a:t>
            </a:r>
          </a:p>
        </p:txBody>
      </p:sp>
      <p:sp>
        <p:nvSpPr>
          <p:cNvPr id="8" name="矩形 7">
            <a:hlinkClick r:id="rId3" action="ppaction://hlinksldjump"/>
            <a:extLst>
              <a:ext uri="{FF2B5EF4-FFF2-40B4-BE49-F238E27FC236}">
                <a16:creationId xmlns:a16="http://schemas.microsoft.com/office/drawing/2014/main" id="{17E3195F-C9D0-4130-ACCA-0C7F104D8324}"/>
              </a:ext>
            </a:extLst>
          </p:cNvPr>
          <p:cNvSpPr/>
          <p:nvPr/>
        </p:nvSpPr>
        <p:spPr>
          <a:xfrm>
            <a:off x="2345531" y="3569806"/>
            <a:ext cx="5137945" cy="646331"/>
          </a:xfrm>
          <a:prstGeom prst="rect">
            <a:avLst/>
          </a:prstGeom>
        </p:spPr>
        <p:txBody>
          <a:bodyPr wrap="none">
            <a:spAutoFit/>
          </a:bodyPr>
          <a:lstStyle/>
          <a:p>
            <a:r>
              <a:rPr lang="en-US" altLang="zh-TW" sz="3600" b="1" dirty="0">
                <a:latin typeface="微軟正黑體" panose="020B0604030504040204" pitchFamily="34" charset="-120"/>
                <a:ea typeface="微軟正黑體" panose="020B0604030504040204" pitchFamily="34" charset="-120"/>
              </a:rPr>
              <a:t>6-1.2 </a:t>
            </a:r>
            <a:r>
              <a:rPr lang="zh-TW" altLang="en-US" sz="3600" b="1" dirty="0">
                <a:latin typeface="微軟正黑體" panose="020B0604030504040204" pitchFamily="34" charset="-120"/>
                <a:ea typeface="微軟正黑體" panose="020B0604030504040204" pitchFamily="34" charset="-120"/>
              </a:rPr>
              <a:t>科技的改變與創新</a:t>
            </a:r>
          </a:p>
        </p:txBody>
      </p:sp>
      <p:sp>
        <p:nvSpPr>
          <p:cNvPr id="9" name="矩形 8">
            <a:extLst>
              <a:ext uri="{FF2B5EF4-FFF2-40B4-BE49-F238E27FC236}">
                <a16:creationId xmlns:a16="http://schemas.microsoft.com/office/drawing/2014/main" id="{0C135822-3B1C-4584-AD81-69A329ED61AF}"/>
              </a:ext>
            </a:extLst>
          </p:cNvPr>
          <p:cNvSpPr/>
          <p:nvPr/>
        </p:nvSpPr>
        <p:spPr>
          <a:xfrm>
            <a:off x="1476374" y="1547062"/>
            <a:ext cx="3837910" cy="578492"/>
          </a:xfrm>
          <a:prstGeom prst="rect">
            <a:avLst/>
          </a:prstGeom>
        </p:spPr>
        <p:txBody>
          <a:bodyPr wrap="none">
            <a:spAutoFit/>
          </a:bodyPr>
          <a:lstStyle/>
          <a:p>
            <a:pPr>
              <a:lnSpc>
                <a:spcPct val="150000"/>
              </a:lnSpc>
            </a:pPr>
            <a:r>
              <a:rPr lang="en-US" altLang="zh-TW" sz="2400" b="1" dirty="0">
                <a:solidFill>
                  <a:srgbClr val="FF0000"/>
                </a:solidFill>
                <a:latin typeface="微軟正黑體" panose="020B0604030504040204" pitchFamily="34" charset="-120"/>
                <a:ea typeface="微軟正黑體" panose="020B0604030504040204" pitchFamily="34" charset="-120"/>
                <a:sym typeface="+mn-ea"/>
              </a:rPr>
              <a:t>6-1</a:t>
            </a:r>
            <a:r>
              <a:rPr lang="zh-TW" altLang="en-US" sz="2400" b="1" dirty="0">
                <a:solidFill>
                  <a:srgbClr val="FF0000"/>
                </a:solidFill>
                <a:latin typeface="微軟正黑體" panose="020B0604030504040204" pitchFamily="34" charset="-120"/>
                <a:ea typeface="微軟正黑體" panose="020B0604030504040204" pitchFamily="34" charset="-120"/>
                <a:sym typeface="+mn-ea"/>
              </a:rPr>
              <a:t>　傳統工藝與現代科技 </a:t>
            </a:r>
            <a:endParaRPr lang="zh-CN" altLang="en-US" sz="2400" b="1" dirty="0">
              <a:solidFill>
                <a:srgbClr val="FF0000"/>
              </a:solidFill>
              <a:latin typeface="微軟正黑體" panose="020B0604030504040204" pitchFamily="34" charset="-120"/>
              <a:ea typeface="微軟正黑體" panose="020B0604030504040204" pitchFamily="34" charset="-120"/>
              <a:sym typeface="+mn-ea"/>
            </a:endParaRPr>
          </a:p>
        </p:txBody>
      </p:sp>
    </p:spTree>
    <p:extLst>
      <p:ext uri="{BB962C8B-B14F-4D97-AF65-F5344CB8AC3E}">
        <p14:creationId xmlns:p14="http://schemas.microsoft.com/office/powerpoint/2010/main" val="401396587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形 13" descr="擴音器">
            <a:extLst>
              <a:ext uri="{FF2B5EF4-FFF2-40B4-BE49-F238E27FC236}">
                <a16:creationId xmlns:a16="http://schemas.microsoft.com/office/drawing/2014/main" id="{ABCF21F0-51D2-4067-A240-E7FA2AF431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807" y="1142733"/>
            <a:ext cx="52982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F9963598-5996-457B-86B7-3167E66CD659}"/>
              </a:ext>
            </a:extLst>
          </p:cNvPr>
          <p:cNvSpPr/>
          <p:nvPr/>
        </p:nvSpPr>
        <p:spPr>
          <a:xfrm>
            <a:off x="2954308" y="1136178"/>
            <a:ext cx="2444353" cy="715581"/>
          </a:xfrm>
          <a:prstGeom prst="rect">
            <a:avLst/>
          </a:prstGeom>
          <a:noFill/>
        </p:spPr>
        <p:txBody>
          <a:bodyPr>
            <a:spAutoFit/>
          </a:bodyPr>
          <a:lstStyle/>
          <a:p>
            <a:pPr algn="ctr">
              <a:defRPr/>
            </a:pPr>
            <a:r>
              <a:rPr lang="zh-TW" altLang="en-US" sz="4050" b="1" dirty="0">
                <a:ln w="6600">
                  <a:solidFill>
                    <a:schemeClr val="accent2"/>
                  </a:solidFill>
                  <a:prstDash val="solid"/>
                </a:ln>
                <a:solidFill>
                  <a:srgbClr val="FFFFFF"/>
                </a:solidFill>
                <a:effectLst>
                  <a:outerShdw dist="38100" dir="2700000" algn="tl" rotWithShape="0">
                    <a:schemeClr val="accent2"/>
                  </a:outerShdw>
                </a:effectLst>
                <a:latin typeface="微軟正黑體" panose="020B0604030504040204" pitchFamily="34" charset="-120"/>
                <a:ea typeface="微軟正黑體" panose="020B0604030504040204" pitchFamily="34" charset="-120"/>
              </a:rPr>
              <a:t>歷史報報</a:t>
            </a:r>
            <a:endParaRPr lang="zh-TW" altLang="en-US" sz="405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文字方塊 4">
            <a:extLst>
              <a:ext uri="{FF2B5EF4-FFF2-40B4-BE49-F238E27FC236}">
                <a16:creationId xmlns:a16="http://schemas.microsoft.com/office/drawing/2014/main" id="{1169508F-E301-4ACE-8D24-B0C9DA522A55}"/>
              </a:ext>
            </a:extLst>
          </p:cNvPr>
          <p:cNvSpPr txBox="1"/>
          <p:nvPr/>
        </p:nvSpPr>
        <p:spPr>
          <a:xfrm>
            <a:off x="648340" y="3148488"/>
            <a:ext cx="4112360" cy="2677656"/>
          </a:xfrm>
          <a:prstGeom prst="rect">
            <a:avLst/>
          </a:prstGeom>
          <a:noFill/>
        </p:spPr>
        <p:txBody>
          <a:bodyPr wrap="square" rtlCol="0">
            <a:spAutoFit/>
          </a:bodyPr>
          <a:lstStyle/>
          <a:p>
            <a:r>
              <a:rPr lang="zh-TW" altLang="en-US" sz="2800" b="1" dirty="0">
                <a:latin typeface="微軟正黑體" panose="020B0604030504040204" pitchFamily="34" charset="-120"/>
                <a:ea typeface="微軟正黑體" panose="020B0604030504040204" pitchFamily="34" charset="-120"/>
              </a:rPr>
              <a:t>蘇格蘭 羅斯林研究所成功研發出全球第一隻複製羊</a:t>
            </a:r>
            <a:r>
              <a:rPr lang="zh-TW" altLang="en-US" sz="2800" b="1" dirty="0">
                <a:solidFill>
                  <a:srgbClr val="FF0000"/>
                </a:solidFill>
                <a:latin typeface="微軟正黑體" panose="020B0604030504040204" pitchFamily="34" charset="-120"/>
                <a:ea typeface="微軟正黑體" panose="020B0604030504040204" pitchFamily="34" charset="-120"/>
              </a:rPr>
              <a:t>桃莉</a:t>
            </a:r>
            <a:r>
              <a:rPr lang="en-US" altLang="zh-TW" sz="2000" b="1" dirty="0">
                <a:latin typeface="微軟正黑體" panose="020B0604030504040204" pitchFamily="34" charset="-120"/>
                <a:ea typeface="微軟正黑體" panose="020B0604030504040204" pitchFamily="34" charset="-120"/>
              </a:rPr>
              <a:t>(Dolly)</a:t>
            </a:r>
            <a:r>
              <a:rPr lang="zh-TW" altLang="en-US" sz="2800" b="1" dirty="0">
                <a:latin typeface="微軟正黑體" panose="020B0604030504040204" pitchFamily="34" charset="-120"/>
                <a:ea typeface="微軟正黑體" panose="020B0604030504040204" pitchFamily="34" charset="-120"/>
              </a:rPr>
              <a:t>，引來媒體的廣泛關注。科學雜誌將桃莉的誕生，評選為該年度最重要的科技突破。</a:t>
            </a:r>
          </a:p>
        </p:txBody>
      </p:sp>
      <p:pic>
        <p:nvPicPr>
          <p:cNvPr id="7" name="圖片 6">
            <a:extLst>
              <a:ext uri="{FF2B5EF4-FFF2-40B4-BE49-F238E27FC236}">
                <a16:creationId xmlns:a16="http://schemas.microsoft.com/office/drawing/2014/main" id="{F47EE628-EF8D-482C-AA72-10D405E035C7}"/>
              </a:ext>
            </a:extLst>
          </p:cNvPr>
          <p:cNvPicPr>
            <a:picLocks noChangeAspect="1"/>
          </p:cNvPicPr>
          <p:nvPr/>
        </p:nvPicPr>
        <p:blipFill rotWithShape="1">
          <a:blip r:embed="rId4">
            <a:extLst>
              <a:ext uri="{28A0092B-C50C-407E-A947-70E740481C1C}">
                <a14:useLocalDpi xmlns:a14="http://schemas.microsoft.com/office/drawing/2010/main" val="0"/>
              </a:ext>
            </a:extLst>
          </a:blip>
          <a:srcRect b="3739"/>
          <a:stretch/>
        </p:blipFill>
        <p:spPr>
          <a:xfrm>
            <a:off x="4760698" y="3229169"/>
            <a:ext cx="4221935" cy="2918729"/>
          </a:xfrm>
          <a:prstGeom prst="rect">
            <a:avLst/>
          </a:prstGeom>
        </p:spPr>
      </p:pic>
      <p:sp>
        <p:nvSpPr>
          <p:cNvPr id="10" name="文字方塊 9">
            <a:extLst>
              <a:ext uri="{FF2B5EF4-FFF2-40B4-BE49-F238E27FC236}">
                <a16:creationId xmlns:a16="http://schemas.microsoft.com/office/drawing/2014/main" id="{C0F9F939-B478-4B78-8C08-1011C6B4CD27}"/>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P.166</a:t>
            </a:r>
          </a:p>
        </p:txBody>
      </p:sp>
      <p:sp>
        <p:nvSpPr>
          <p:cNvPr id="8" name="iŝ1ídé">
            <a:extLst>
              <a:ext uri="{FF2B5EF4-FFF2-40B4-BE49-F238E27FC236}">
                <a16:creationId xmlns:a16="http://schemas.microsoft.com/office/drawing/2014/main" id="{8995C89D-5E74-45E7-93CE-18B388175973}"/>
              </a:ext>
            </a:extLst>
          </p:cNvPr>
          <p:cNvSpPr/>
          <p:nvPr/>
        </p:nvSpPr>
        <p:spPr>
          <a:xfrm>
            <a:off x="302159" y="2348683"/>
            <a:ext cx="7334856"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第一隻複製羊出現！</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8068286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1169508F-E301-4ACE-8D24-B0C9DA522A55}"/>
              </a:ext>
            </a:extLst>
          </p:cNvPr>
          <p:cNvSpPr txBox="1"/>
          <p:nvPr/>
        </p:nvSpPr>
        <p:spPr>
          <a:xfrm>
            <a:off x="728103" y="3404954"/>
            <a:ext cx="7687793" cy="2598532"/>
          </a:xfrm>
          <a:prstGeom prst="rect">
            <a:avLst/>
          </a:prstGeom>
          <a:noFill/>
        </p:spPr>
        <p:txBody>
          <a:bodyPr wrap="square" rtlCol="0">
            <a:spAutoFit/>
          </a:bodyPr>
          <a:lstStyle/>
          <a:p>
            <a:pPr marL="514350" indent="-51435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綿羊桃莉是</a:t>
            </a:r>
            <a:r>
              <a:rPr lang="en-US" altLang="zh-TW" sz="2800" b="1" dirty="0">
                <a:latin typeface="微軟正黑體" panose="020B0604030504040204" pitchFamily="34" charset="-120"/>
                <a:ea typeface="微軟正黑體" panose="020B0604030504040204" pitchFamily="34" charset="-120"/>
              </a:rPr>
              <a:t>1996</a:t>
            </a:r>
            <a:r>
              <a:rPr lang="zh-TW" altLang="en-US" sz="2800" b="1" dirty="0">
                <a:latin typeface="微軟正黑體" panose="020B0604030504040204" pitchFamily="34" charset="-120"/>
                <a:ea typeface="微軟正黑體" panose="020B0604030504040204" pitchFamily="34" charset="-120"/>
              </a:rPr>
              <a:t>年</a:t>
            </a:r>
            <a:r>
              <a:rPr lang="en-US" altLang="zh-TW" sz="2800" b="1" dirty="0">
                <a:latin typeface="微軟正黑體" panose="020B0604030504040204" pitchFamily="34" charset="-120"/>
                <a:ea typeface="微軟正黑體" panose="020B0604030504040204" pitchFamily="34" charset="-120"/>
              </a:rPr>
              <a:t>7</a:t>
            </a:r>
            <a:r>
              <a:rPr lang="zh-TW" altLang="en-US" sz="2800" b="1" dirty="0">
                <a:latin typeface="微軟正黑體" panose="020B0604030504040204" pitchFamily="34" charset="-120"/>
                <a:ea typeface="微軟正黑體" panose="020B0604030504040204" pitchFamily="34" charset="-120"/>
              </a:rPr>
              <a:t>月由蘇格蘭 羅斯林研究所和</a:t>
            </a:r>
            <a:r>
              <a:rPr lang="en-US" altLang="zh-TW" sz="2800" b="1" dirty="0">
                <a:latin typeface="微軟正黑體" panose="020B0604030504040204" pitchFamily="34" charset="-120"/>
                <a:ea typeface="微軟正黑體" panose="020B0604030504040204" pitchFamily="34" charset="-120"/>
              </a:rPr>
              <a:t>PPL Therapeutics </a:t>
            </a:r>
            <a:r>
              <a:rPr lang="zh-TW" altLang="en-US" sz="2800" b="1" dirty="0">
                <a:latin typeface="微軟正黑體" panose="020B0604030504040204" pitchFamily="34" charset="-120"/>
                <a:ea typeface="微軟正黑體" panose="020B0604030504040204" pitchFamily="34" charset="-120"/>
              </a:rPr>
              <a:t>生物技術公司的小組運用</a:t>
            </a:r>
            <a:r>
              <a:rPr lang="zh-TW" altLang="en-US" sz="2800" b="1" dirty="0">
                <a:solidFill>
                  <a:srgbClr val="FF0000"/>
                </a:solidFill>
                <a:latin typeface="微軟正黑體" panose="020B0604030504040204" pitchFamily="34" charset="-120"/>
                <a:ea typeface="微軟正黑體" panose="020B0604030504040204" pitchFamily="34" charset="-120"/>
              </a:rPr>
              <a:t>細胞核移植技術</a:t>
            </a:r>
            <a:r>
              <a:rPr lang="zh-TW" altLang="en-US" sz="2800" b="1" dirty="0">
                <a:latin typeface="微軟正黑體" panose="020B0604030504040204" pitchFamily="34" charset="-120"/>
                <a:ea typeface="微軟正黑體" panose="020B0604030504040204" pitchFamily="34" charset="-120"/>
              </a:rPr>
              <a:t>，從哺乳動物的成年體細胞培育出的新個體。</a:t>
            </a:r>
            <a:endParaRPr lang="en-US" altLang="zh-TW" sz="2800" b="1" dirty="0">
              <a:latin typeface="微軟正黑體" panose="020B0604030504040204" pitchFamily="34" charset="-120"/>
              <a:ea typeface="微軟正黑體" panose="020B0604030504040204" pitchFamily="34" charset="-120"/>
            </a:endParaRPr>
          </a:p>
        </p:txBody>
      </p:sp>
      <p:pic>
        <p:nvPicPr>
          <p:cNvPr id="7" name="圖形 13" descr="擴音器">
            <a:extLst>
              <a:ext uri="{FF2B5EF4-FFF2-40B4-BE49-F238E27FC236}">
                <a16:creationId xmlns:a16="http://schemas.microsoft.com/office/drawing/2014/main" id="{42F1AFB6-A598-4E1C-A8B6-81DB1521D7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807" y="1142733"/>
            <a:ext cx="52982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90CE5EE4-6971-49E2-9DD2-7160173B9BCF}"/>
              </a:ext>
            </a:extLst>
          </p:cNvPr>
          <p:cNvSpPr/>
          <p:nvPr/>
        </p:nvSpPr>
        <p:spPr>
          <a:xfrm>
            <a:off x="2954308" y="1136178"/>
            <a:ext cx="2444353" cy="715581"/>
          </a:xfrm>
          <a:prstGeom prst="rect">
            <a:avLst/>
          </a:prstGeom>
          <a:noFill/>
        </p:spPr>
        <p:txBody>
          <a:bodyPr>
            <a:spAutoFit/>
          </a:bodyPr>
          <a:lstStyle/>
          <a:p>
            <a:pPr algn="ctr">
              <a:defRPr/>
            </a:pPr>
            <a:r>
              <a:rPr lang="zh-TW" altLang="en-US" sz="4050" b="1" dirty="0">
                <a:ln w="6600">
                  <a:solidFill>
                    <a:schemeClr val="accent2"/>
                  </a:solidFill>
                  <a:prstDash val="solid"/>
                </a:ln>
                <a:solidFill>
                  <a:srgbClr val="FFFFFF"/>
                </a:solidFill>
                <a:effectLst>
                  <a:outerShdw dist="38100" dir="2700000" algn="tl" rotWithShape="0">
                    <a:schemeClr val="accent2"/>
                  </a:outerShdw>
                </a:effectLst>
                <a:latin typeface="微軟正黑體" panose="020B0604030504040204" pitchFamily="34" charset="-120"/>
                <a:ea typeface="微軟正黑體" panose="020B0604030504040204" pitchFamily="34" charset="-120"/>
              </a:rPr>
              <a:t>歷史報報</a:t>
            </a:r>
            <a:endParaRPr lang="zh-TW" altLang="en-US" sz="405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文字方塊 9">
            <a:extLst>
              <a:ext uri="{FF2B5EF4-FFF2-40B4-BE49-F238E27FC236}">
                <a16:creationId xmlns:a16="http://schemas.microsoft.com/office/drawing/2014/main" id="{2595E22D-0E64-4A69-B575-66129F19C01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P.166</a:t>
            </a:r>
          </a:p>
        </p:txBody>
      </p:sp>
      <p:sp>
        <p:nvSpPr>
          <p:cNvPr id="9" name="iŝ1ídé">
            <a:extLst>
              <a:ext uri="{FF2B5EF4-FFF2-40B4-BE49-F238E27FC236}">
                <a16:creationId xmlns:a16="http://schemas.microsoft.com/office/drawing/2014/main" id="{8995C89D-5E74-45E7-93CE-18B388175973}"/>
              </a:ext>
            </a:extLst>
          </p:cNvPr>
          <p:cNvSpPr/>
          <p:nvPr/>
        </p:nvSpPr>
        <p:spPr>
          <a:xfrm>
            <a:off x="302159" y="2348683"/>
            <a:ext cx="7334856"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第一隻複製羊出現！</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0792167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1169508F-E301-4ACE-8D24-B0C9DA522A55}"/>
              </a:ext>
            </a:extLst>
          </p:cNvPr>
          <p:cNvSpPr txBox="1"/>
          <p:nvPr/>
        </p:nvSpPr>
        <p:spPr>
          <a:xfrm>
            <a:off x="728104" y="3020636"/>
            <a:ext cx="7687793" cy="3398751"/>
          </a:xfrm>
          <a:prstGeom prst="rect">
            <a:avLst/>
          </a:prstGeom>
          <a:noFill/>
        </p:spPr>
        <p:txBody>
          <a:bodyPr wrap="square" rtlCol="0">
            <a:spAutoFit/>
          </a:bodyPr>
          <a:lstStyle/>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桃莉是當時 </a:t>
            </a:r>
            <a:r>
              <a:rPr lang="en-US" altLang="zh-TW" sz="2800" b="1" dirty="0">
                <a:latin typeface="微軟正黑體" panose="020B0604030504040204" pitchFamily="34" charset="-120"/>
                <a:ea typeface="微軟正黑體" panose="020B0604030504040204" pitchFamily="34" charset="-120"/>
              </a:rPr>
              <a:t>277 </a:t>
            </a:r>
            <a:r>
              <a:rPr lang="zh-TW" altLang="en-US" sz="2800" b="1" dirty="0">
                <a:latin typeface="微軟正黑體" panose="020B0604030504040204" pitchFamily="34" charset="-120"/>
                <a:ea typeface="微軟正黑體" panose="020B0604030504040204" pitchFamily="34" charset="-120"/>
              </a:rPr>
              <a:t>個胚胎中唯一發育成功的，也是第一個成功複製的哺乳動物。</a:t>
            </a:r>
            <a:endParaRPr lang="en-US" altLang="zh-TW" sz="2800" b="1" dirty="0">
              <a:latin typeface="微軟正黑體" panose="020B0604030504040204" pitchFamily="34" charset="-120"/>
              <a:ea typeface="微軟正黑體" panose="020B0604030504040204" pitchFamily="34" charset="-120"/>
            </a:endParaRPr>
          </a:p>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因為桃莉是</a:t>
            </a:r>
            <a:r>
              <a:rPr lang="zh-TW" altLang="en-US" sz="2800" b="1" dirty="0">
                <a:solidFill>
                  <a:srgbClr val="FF0000"/>
                </a:solidFill>
                <a:latin typeface="微軟正黑體" panose="020B0604030504040204" pitchFamily="34" charset="-120"/>
                <a:ea typeface="微軟正黑體" panose="020B0604030504040204" pitchFamily="34" charset="-120"/>
              </a:rPr>
              <a:t>由乳腺細胞發育而來</a:t>
            </a:r>
            <a:r>
              <a:rPr lang="zh-TW" altLang="en-US" sz="2800" b="1" dirty="0">
                <a:latin typeface="微軟正黑體" panose="020B0604030504040204" pitchFamily="34" charset="-120"/>
                <a:ea typeface="微軟正黑體" panose="020B0604030504040204" pitchFamily="34" charset="-120"/>
              </a:rPr>
              <a:t>，所以依照胸部豐滿的美國鄉村音樂天后桃莉 </a:t>
            </a:r>
            <a:r>
              <a:rPr lang="en-US" altLang="zh-TW" sz="28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巴頓的名字，命名為桃莉。</a:t>
            </a:r>
          </a:p>
        </p:txBody>
      </p:sp>
      <p:pic>
        <p:nvPicPr>
          <p:cNvPr id="7" name="圖形 13" descr="擴音器">
            <a:extLst>
              <a:ext uri="{FF2B5EF4-FFF2-40B4-BE49-F238E27FC236}">
                <a16:creationId xmlns:a16="http://schemas.microsoft.com/office/drawing/2014/main" id="{42F1AFB6-A598-4E1C-A8B6-81DB1521D7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807" y="1142733"/>
            <a:ext cx="52982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90CE5EE4-6971-49E2-9DD2-7160173B9BCF}"/>
              </a:ext>
            </a:extLst>
          </p:cNvPr>
          <p:cNvSpPr/>
          <p:nvPr/>
        </p:nvSpPr>
        <p:spPr>
          <a:xfrm>
            <a:off x="2954308" y="1136178"/>
            <a:ext cx="2444353" cy="715581"/>
          </a:xfrm>
          <a:prstGeom prst="rect">
            <a:avLst/>
          </a:prstGeom>
          <a:noFill/>
        </p:spPr>
        <p:txBody>
          <a:bodyPr>
            <a:spAutoFit/>
          </a:bodyPr>
          <a:lstStyle/>
          <a:p>
            <a:pPr algn="ctr">
              <a:defRPr/>
            </a:pPr>
            <a:r>
              <a:rPr lang="zh-TW" altLang="en-US" sz="4050" b="1" dirty="0">
                <a:ln w="6600">
                  <a:solidFill>
                    <a:schemeClr val="accent2"/>
                  </a:solidFill>
                  <a:prstDash val="solid"/>
                </a:ln>
                <a:solidFill>
                  <a:srgbClr val="FFFFFF"/>
                </a:solidFill>
                <a:effectLst>
                  <a:outerShdw dist="38100" dir="2700000" algn="tl" rotWithShape="0">
                    <a:schemeClr val="accent2"/>
                  </a:outerShdw>
                </a:effectLst>
                <a:latin typeface="微軟正黑體" panose="020B0604030504040204" pitchFamily="34" charset="-120"/>
                <a:ea typeface="微軟正黑體" panose="020B0604030504040204" pitchFamily="34" charset="-120"/>
              </a:rPr>
              <a:t>歷史報報</a:t>
            </a:r>
            <a:endParaRPr lang="zh-TW" altLang="en-US" sz="405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文字方塊 9">
            <a:extLst>
              <a:ext uri="{FF2B5EF4-FFF2-40B4-BE49-F238E27FC236}">
                <a16:creationId xmlns:a16="http://schemas.microsoft.com/office/drawing/2014/main" id="{2595E22D-0E64-4A69-B575-66129F19C01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P.166</a:t>
            </a:r>
          </a:p>
        </p:txBody>
      </p:sp>
      <p:sp>
        <p:nvSpPr>
          <p:cNvPr id="9" name="iŝ1ídé">
            <a:extLst>
              <a:ext uri="{FF2B5EF4-FFF2-40B4-BE49-F238E27FC236}">
                <a16:creationId xmlns:a16="http://schemas.microsoft.com/office/drawing/2014/main" id="{8995C89D-5E74-45E7-93CE-18B388175973}"/>
              </a:ext>
            </a:extLst>
          </p:cNvPr>
          <p:cNvSpPr/>
          <p:nvPr/>
        </p:nvSpPr>
        <p:spPr>
          <a:xfrm>
            <a:off x="302159" y="2348683"/>
            <a:ext cx="7334856"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第一隻複製羊出現！</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32703013"/>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1169508F-E301-4ACE-8D24-B0C9DA522A55}"/>
              </a:ext>
            </a:extLst>
          </p:cNvPr>
          <p:cNvSpPr txBox="1"/>
          <p:nvPr/>
        </p:nvSpPr>
        <p:spPr>
          <a:xfrm>
            <a:off x="584218" y="3018183"/>
            <a:ext cx="8088806" cy="3477875"/>
          </a:xfrm>
          <a:prstGeom prst="rect">
            <a:avLst/>
          </a:prstGeom>
          <a:noFill/>
        </p:spPr>
        <p:txBody>
          <a:bodyPr wrap="square" rtlCol="0">
            <a:spAutoFit/>
          </a:bodyPr>
          <a:lstStyle>
            <a:defPPr>
              <a:defRPr lang="zh-TW"/>
            </a:defPPr>
            <a:lvl1pPr marL="514350" indent="-514350">
              <a:lnSpc>
                <a:spcPct val="150000"/>
              </a:lnSpc>
              <a:spcBef>
                <a:spcPts val="1200"/>
              </a:spcBef>
              <a:buFont typeface="Wingdings" panose="05000000000000000000" pitchFamily="2" charset="2"/>
              <a:buChar char="n"/>
              <a:defRPr sz="2800" b="1">
                <a:latin typeface="微軟正黑體" panose="020B0604030504040204" pitchFamily="34" charset="-120"/>
                <a:ea typeface="微軟正黑體" panose="020B0604030504040204" pitchFamily="34" charset="-120"/>
              </a:defRPr>
            </a:lvl1pPr>
          </a:lstStyle>
          <a:p>
            <a:r>
              <a:rPr lang="zh-TW" altLang="en-US" dirty="0"/>
              <a:t>桃莉羊的誕生，意味著不用精子或卵子這樣的生殖細胞，運用已經分化的細胞也能夠產出和原細胞基因完全相同的子代。</a:t>
            </a:r>
            <a:endParaRPr lang="en-US" altLang="zh-TW" dirty="0"/>
          </a:p>
          <a:p>
            <a:r>
              <a:rPr lang="zh-TW" altLang="en-US" dirty="0"/>
              <a:t>不過這項研究，也引起各界對於複製動物技術的好處以及潛在的問題展開激烈的辯論。</a:t>
            </a:r>
          </a:p>
        </p:txBody>
      </p:sp>
      <p:pic>
        <p:nvPicPr>
          <p:cNvPr id="8" name="圖形 13" descr="擴音器">
            <a:extLst>
              <a:ext uri="{FF2B5EF4-FFF2-40B4-BE49-F238E27FC236}">
                <a16:creationId xmlns:a16="http://schemas.microsoft.com/office/drawing/2014/main" id="{1CF61806-3DD1-403B-AA2D-0AF3E7C7A9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807" y="1142733"/>
            <a:ext cx="52982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id="{089ADD2F-E2A3-4C24-957F-FD19C3972708}"/>
              </a:ext>
            </a:extLst>
          </p:cNvPr>
          <p:cNvSpPr/>
          <p:nvPr/>
        </p:nvSpPr>
        <p:spPr>
          <a:xfrm>
            <a:off x="2954308" y="1136178"/>
            <a:ext cx="2444353" cy="715581"/>
          </a:xfrm>
          <a:prstGeom prst="rect">
            <a:avLst/>
          </a:prstGeom>
          <a:noFill/>
        </p:spPr>
        <p:txBody>
          <a:bodyPr>
            <a:spAutoFit/>
          </a:bodyPr>
          <a:lstStyle/>
          <a:p>
            <a:pPr algn="ctr">
              <a:defRPr/>
            </a:pPr>
            <a:r>
              <a:rPr lang="zh-TW" altLang="en-US" sz="4050" b="1" dirty="0">
                <a:ln w="6600">
                  <a:solidFill>
                    <a:schemeClr val="accent2"/>
                  </a:solidFill>
                  <a:prstDash val="solid"/>
                </a:ln>
                <a:solidFill>
                  <a:srgbClr val="FFFFFF"/>
                </a:solidFill>
                <a:effectLst>
                  <a:outerShdw dist="38100" dir="2700000" algn="tl" rotWithShape="0">
                    <a:schemeClr val="accent2"/>
                  </a:outerShdw>
                </a:effectLst>
                <a:latin typeface="微軟正黑體" panose="020B0604030504040204" pitchFamily="34" charset="-120"/>
                <a:ea typeface="微軟正黑體" panose="020B0604030504040204" pitchFamily="34" charset="-120"/>
              </a:rPr>
              <a:t>歷史報報</a:t>
            </a:r>
            <a:endParaRPr lang="zh-TW" altLang="en-US" sz="405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文字方塊 9">
            <a:extLst>
              <a:ext uri="{FF2B5EF4-FFF2-40B4-BE49-F238E27FC236}">
                <a16:creationId xmlns:a16="http://schemas.microsoft.com/office/drawing/2014/main" id="{0FD55A7C-A08B-4A00-AFF4-9EBA024D4A36}"/>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P.167</a:t>
            </a:r>
          </a:p>
        </p:txBody>
      </p:sp>
      <p:sp>
        <p:nvSpPr>
          <p:cNvPr id="7" name="iŝ1ídé">
            <a:extLst>
              <a:ext uri="{FF2B5EF4-FFF2-40B4-BE49-F238E27FC236}">
                <a16:creationId xmlns:a16="http://schemas.microsoft.com/office/drawing/2014/main" id="{8995C89D-5E74-45E7-93CE-18B388175973}"/>
              </a:ext>
            </a:extLst>
          </p:cNvPr>
          <p:cNvSpPr/>
          <p:nvPr/>
        </p:nvSpPr>
        <p:spPr>
          <a:xfrm>
            <a:off x="302159" y="2348683"/>
            <a:ext cx="7334856"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第一隻複製羊出現！</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2896595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8995C89D-5E74-45E7-93CE-18B388175973}"/>
              </a:ext>
            </a:extLst>
          </p:cNvPr>
          <p:cNvSpPr/>
          <p:nvPr/>
        </p:nvSpPr>
        <p:spPr>
          <a:xfrm>
            <a:off x="302159" y="2348683"/>
            <a:ext cx="7334856"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第一隻複製羊出現！</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grpSp>
        <p:nvGrpSpPr>
          <p:cNvPr id="5" name="群組 4">
            <a:extLst>
              <a:ext uri="{FF2B5EF4-FFF2-40B4-BE49-F238E27FC236}">
                <a16:creationId xmlns:a16="http://schemas.microsoft.com/office/drawing/2014/main" id="{382A5041-1FF7-4130-AC97-26189A6F7618}"/>
              </a:ext>
            </a:extLst>
          </p:cNvPr>
          <p:cNvGrpSpPr/>
          <p:nvPr/>
        </p:nvGrpSpPr>
        <p:grpSpPr>
          <a:xfrm>
            <a:off x="836651" y="3077987"/>
            <a:ext cx="7912902" cy="3403162"/>
            <a:chOff x="935263" y="3159003"/>
            <a:chExt cx="7008030" cy="2713368"/>
          </a:xfrm>
        </p:grpSpPr>
        <p:pic>
          <p:nvPicPr>
            <p:cNvPr id="7" name="圖片 6">
              <a:extLst>
                <a:ext uri="{FF2B5EF4-FFF2-40B4-BE49-F238E27FC236}">
                  <a16:creationId xmlns:a16="http://schemas.microsoft.com/office/drawing/2014/main" id="{0E2019B3-1D53-4F17-82F4-CF1F68A41A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31"/>
            <a:stretch/>
          </p:blipFill>
          <p:spPr>
            <a:xfrm>
              <a:off x="4098950" y="3159004"/>
              <a:ext cx="3844343" cy="2713367"/>
            </a:xfrm>
            <a:prstGeom prst="rect">
              <a:avLst/>
            </a:prstGeom>
          </p:spPr>
        </p:pic>
        <p:pic>
          <p:nvPicPr>
            <p:cNvPr id="10" name="圖片 9">
              <a:extLst>
                <a:ext uri="{FF2B5EF4-FFF2-40B4-BE49-F238E27FC236}">
                  <a16:creationId xmlns:a16="http://schemas.microsoft.com/office/drawing/2014/main" id="{BF25845E-584D-4637-8707-D053672B1B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532"/>
            <a:stretch/>
          </p:blipFill>
          <p:spPr>
            <a:xfrm>
              <a:off x="935263" y="3159003"/>
              <a:ext cx="3374264" cy="2713367"/>
            </a:xfrm>
            <a:prstGeom prst="rect">
              <a:avLst/>
            </a:prstGeom>
          </p:spPr>
        </p:pic>
      </p:grpSp>
      <p:pic>
        <p:nvPicPr>
          <p:cNvPr id="8" name="圖形 13" descr="擴音器">
            <a:extLst>
              <a:ext uri="{FF2B5EF4-FFF2-40B4-BE49-F238E27FC236}">
                <a16:creationId xmlns:a16="http://schemas.microsoft.com/office/drawing/2014/main" id="{4B893E7C-D695-4BE7-97BE-3E368BA5403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0807" y="1142733"/>
            <a:ext cx="52982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60E80964-62F5-4D41-8FA4-3DD4F7A8D20D}"/>
              </a:ext>
            </a:extLst>
          </p:cNvPr>
          <p:cNvSpPr/>
          <p:nvPr/>
        </p:nvSpPr>
        <p:spPr>
          <a:xfrm>
            <a:off x="2954308" y="1136178"/>
            <a:ext cx="2444353" cy="715581"/>
          </a:xfrm>
          <a:prstGeom prst="rect">
            <a:avLst/>
          </a:prstGeom>
          <a:noFill/>
        </p:spPr>
        <p:txBody>
          <a:bodyPr>
            <a:spAutoFit/>
          </a:bodyPr>
          <a:lstStyle/>
          <a:p>
            <a:pPr algn="ctr">
              <a:defRPr/>
            </a:pPr>
            <a:r>
              <a:rPr lang="zh-TW" altLang="en-US" sz="4050" b="1" dirty="0">
                <a:ln w="6600">
                  <a:solidFill>
                    <a:schemeClr val="accent2"/>
                  </a:solidFill>
                  <a:prstDash val="solid"/>
                </a:ln>
                <a:solidFill>
                  <a:srgbClr val="FFFFFF"/>
                </a:solidFill>
                <a:effectLst>
                  <a:outerShdw dist="38100" dir="2700000" algn="tl" rotWithShape="0">
                    <a:schemeClr val="accent2"/>
                  </a:outerShdw>
                </a:effectLst>
                <a:latin typeface="微軟正黑體" panose="020B0604030504040204" pitchFamily="34" charset="-120"/>
                <a:ea typeface="微軟正黑體" panose="020B0604030504040204" pitchFamily="34" charset="-120"/>
              </a:rPr>
              <a:t>歷史報報</a:t>
            </a:r>
            <a:endParaRPr lang="zh-TW" altLang="en-US" sz="405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2" name="文字方塊 11">
            <a:extLst>
              <a:ext uri="{FF2B5EF4-FFF2-40B4-BE49-F238E27FC236}">
                <a16:creationId xmlns:a16="http://schemas.microsoft.com/office/drawing/2014/main" id="{5AA35975-0059-477D-8C8D-AF96B3F4A30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P.167</a:t>
            </a:r>
          </a:p>
        </p:txBody>
      </p:sp>
    </p:spTree>
    <p:extLst>
      <p:ext uri="{BB962C8B-B14F-4D97-AF65-F5344CB8AC3E}">
        <p14:creationId xmlns:p14="http://schemas.microsoft.com/office/powerpoint/2010/main" val="267938728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CD90DB71-6F2F-4883-BD7D-5AE99DF5E72C}"/>
              </a:ext>
            </a:extLst>
          </p:cNvPr>
          <p:cNvSpPr txBox="1">
            <a:spLocks noChangeArrowheads="1"/>
          </p:cNvSpPr>
          <p:nvPr/>
        </p:nvSpPr>
        <p:spPr bwMode="auto">
          <a:xfrm>
            <a:off x="2185532" y="1182245"/>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 </a:t>
            </a:r>
            <a:r>
              <a:rPr lang="zh-TW" altLang="en-US" sz="3300" b="1" dirty="0">
                <a:latin typeface="微軟正黑體" panose="020B0604030504040204" pitchFamily="34" charset="-120"/>
                <a:ea typeface="微軟正黑體" panose="020B0604030504040204" pitchFamily="34" charset="-120"/>
              </a:rPr>
              <a:t>傳統工藝與現代科技</a:t>
            </a:r>
          </a:p>
        </p:txBody>
      </p:sp>
      <p:sp>
        <p:nvSpPr>
          <p:cNvPr id="5" name="矩形 4">
            <a:extLst>
              <a:ext uri="{FF2B5EF4-FFF2-40B4-BE49-F238E27FC236}">
                <a16:creationId xmlns:a16="http://schemas.microsoft.com/office/drawing/2014/main" id="{E07289C1-FE61-49D4-81B6-FFCDA23DF77F}"/>
              </a:ext>
            </a:extLst>
          </p:cNvPr>
          <p:cNvSpPr/>
          <p:nvPr/>
        </p:nvSpPr>
        <p:spPr>
          <a:xfrm>
            <a:off x="377688" y="2426882"/>
            <a:ext cx="8388624" cy="3398751"/>
          </a:xfrm>
          <a:prstGeom prst="rect">
            <a:avLst/>
          </a:prstGeom>
        </p:spPr>
        <p:txBody>
          <a:bodyPr wrap="square">
            <a:spAutoFit/>
          </a:bodyPr>
          <a:lstStyle/>
          <a:p>
            <a:pPr marL="45720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進入 </a:t>
            </a:r>
            <a:r>
              <a:rPr lang="en-US" altLang="zh-TW" sz="2800" b="1" dirty="0">
                <a:latin typeface="微軟正黑體" panose="020B0604030504040204" pitchFamily="34" charset="-120"/>
                <a:ea typeface="微軟正黑體" panose="020B0604030504040204" pitchFamily="34" charset="-120"/>
              </a:rPr>
              <a:t>21 </a:t>
            </a:r>
            <a:r>
              <a:rPr lang="zh-TW" altLang="en-US" sz="2800" b="1" dirty="0">
                <a:latin typeface="微軟正黑體" panose="020B0604030504040204" pitchFamily="34" charset="-120"/>
                <a:ea typeface="微軟正黑體" panose="020B0604030504040204" pitchFamily="34" charset="-120"/>
              </a:rPr>
              <a:t>世紀之後，新的科學發明和技術突破不斷地湧現，科學傳播和技術轉移速度越來越快。</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科學技術在文明發展中發揮更強大的作用，而科技產業不僅是國家經濟發展的巨大原動力，也是在國際合作與競逐中展現實力的重大因素。</a:t>
            </a:r>
          </a:p>
        </p:txBody>
      </p:sp>
      <p:sp>
        <p:nvSpPr>
          <p:cNvPr id="6" name="文字方塊 5">
            <a:extLst>
              <a:ext uri="{FF2B5EF4-FFF2-40B4-BE49-F238E27FC236}">
                <a16:creationId xmlns:a16="http://schemas.microsoft.com/office/drawing/2014/main" id="{16FEA813-6AD1-4FF9-84E2-73200C84621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69081041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07289C1-FE61-49D4-81B6-FFCDA23DF77F}"/>
              </a:ext>
            </a:extLst>
          </p:cNvPr>
          <p:cNvSpPr/>
          <p:nvPr/>
        </p:nvSpPr>
        <p:spPr>
          <a:xfrm>
            <a:off x="636105" y="2163647"/>
            <a:ext cx="7633446" cy="4278094"/>
          </a:xfrm>
          <a:prstGeom prst="rect">
            <a:avLst/>
          </a:prstGeom>
        </p:spPr>
        <p:txBody>
          <a:bodyPr wrap="square">
            <a:spAutoFit/>
          </a:bodyPr>
          <a:lstStyle/>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早期的人類擁有哪些令人印象深刻的工藝？</a:t>
            </a:r>
            <a:endParaRPr lang="en-US" altLang="zh-TW" sz="2800" b="1" dirty="0">
              <a:latin typeface="微軟正黑體" panose="020B0604030504040204" pitchFamily="34" charset="-120"/>
              <a:ea typeface="微軟正黑體" panose="020B0604030504040204" pitchFamily="34" charset="-120"/>
            </a:endParaRPr>
          </a:p>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傳統時期有哪些技術高明的產物，得以成為古文明的表徵？</a:t>
            </a:r>
            <a:endParaRPr lang="en-US" altLang="zh-TW" sz="2800" b="1" dirty="0">
              <a:latin typeface="微軟正黑體" panose="020B0604030504040204" pitchFamily="34" charset="-120"/>
              <a:ea typeface="微軟正黑體" panose="020B0604030504040204" pitchFamily="34" charset="-120"/>
            </a:endParaRPr>
          </a:p>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智人為了追求增強生產力及生活的便利舒適，陸續發明許多改變我們生活的關鍵器物，如</a:t>
            </a:r>
            <a:r>
              <a:rPr lang="zh-TW" altLang="en-US" sz="2800" b="1" dirty="0">
                <a:solidFill>
                  <a:srgbClr val="FF0000"/>
                </a:solidFill>
                <a:latin typeface="微軟正黑體" panose="020B0604030504040204" pitchFamily="34" charset="-120"/>
                <a:ea typeface="微軟正黑體" panose="020B0604030504040204" pitchFamily="34" charset="-120"/>
              </a:rPr>
              <a:t>鐵器</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印刷術</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指南針</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火藥</a:t>
            </a:r>
            <a:r>
              <a:rPr lang="zh-TW" altLang="en-US" sz="2800" b="1" dirty="0">
                <a:latin typeface="微軟正黑體" panose="020B0604030504040204" pitchFamily="34" charset="-120"/>
                <a:ea typeface="微軟正黑體" panose="020B0604030504040204" pitchFamily="34" charset="-120"/>
              </a:rPr>
              <a:t>等。</a:t>
            </a:r>
          </a:p>
        </p:txBody>
      </p:sp>
      <p:sp>
        <p:nvSpPr>
          <p:cNvPr id="6" name="文字方塊 5">
            <a:extLst>
              <a:ext uri="{FF2B5EF4-FFF2-40B4-BE49-F238E27FC236}">
                <a16:creationId xmlns:a16="http://schemas.microsoft.com/office/drawing/2014/main" id="{374B97B1-09D1-4CEC-9446-354D1A3B4E30}"/>
              </a:ext>
            </a:extLst>
          </p:cNvPr>
          <p:cNvSpPr txBox="1">
            <a:spLocks noChangeArrowheads="1"/>
          </p:cNvSpPr>
          <p:nvPr/>
        </p:nvSpPr>
        <p:spPr bwMode="auto">
          <a:xfrm>
            <a:off x="2185532" y="1182245"/>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 </a:t>
            </a:r>
            <a:r>
              <a:rPr lang="zh-TW" altLang="en-US" sz="3300" b="1" dirty="0">
                <a:latin typeface="微軟正黑體" panose="020B0604030504040204" pitchFamily="34" charset="-120"/>
                <a:ea typeface="微軟正黑體" panose="020B0604030504040204" pitchFamily="34" charset="-120"/>
              </a:rPr>
              <a:t>傳統工藝與現代科技</a:t>
            </a:r>
          </a:p>
        </p:txBody>
      </p:sp>
      <p:sp>
        <p:nvSpPr>
          <p:cNvPr id="7" name="文字方塊 6">
            <a:extLst>
              <a:ext uri="{FF2B5EF4-FFF2-40B4-BE49-F238E27FC236}">
                <a16:creationId xmlns:a16="http://schemas.microsoft.com/office/drawing/2014/main" id="{741D4BD8-36DD-4B3D-BCB9-F1CC059889C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P.167</a:t>
            </a:r>
          </a:p>
        </p:txBody>
      </p:sp>
    </p:spTree>
    <p:extLst>
      <p:ext uri="{BB962C8B-B14F-4D97-AF65-F5344CB8AC3E}">
        <p14:creationId xmlns:p14="http://schemas.microsoft.com/office/powerpoint/2010/main" val="156908280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6-1.1 </a:t>
            </a:r>
            <a:r>
              <a:rPr lang="zh-TW" altLang="en-US" dirty="0"/>
              <a:t>工藝與科技的起源</a:t>
            </a:r>
            <a:br>
              <a:rPr lang="zh-TW" altLang="en-US" dirty="0"/>
            </a:br>
            <a:endParaRPr lang="zh-TW" altLang="en-US" dirty="0"/>
          </a:p>
        </p:txBody>
      </p:sp>
    </p:spTree>
    <p:extLst>
      <p:ext uri="{BB962C8B-B14F-4D97-AF65-F5344CB8AC3E}">
        <p14:creationId xmlns:p14="http://schemas.microsoft.com/office/powerpoint/2010/main" val="1996974088"/>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CD90DB71-6F2F-4883-BD7D-5AE99DF5E72C}"/>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3" name="iŝ1ídé">
            <a:extLst>
              <a:ext uri="{FF2B5EF4-FFF2-40B4-BE49-F238E27FC236}">
                <a16:creationId xmlns:a16="http://schemas.microsoft.com/office/drawing/2014/main" id="{30BA1D1C-3B97-4ADE-B54D-3E55851E55E6}"/>
              </a:ext>
            </a:extLst>
          </p:cNvPr>
          <p:cNvSpPr/>
          <p:nvPr/>
        </p:nvSpPr>
        <p:spPr>
          <a:xfrm>
            <a:off x="135998" y="2225488"/>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1111084" y="3883054"/>
            <a:ext cx="2756545" cy="954107"/>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r>
              <a:rPr lang="zh-TW" altLang="en-US" sz="2800" b="1" dirty="0">
                <a:latin typeface="微軟正黑體" panose="020B0604030504040204" pitchFamily="34" charset="-120"/>
                <a:ea typeface="微軟正黑體" panose="020B0604030504040204" pitchFamily="34" charset="-120"/>
              </a:rPr>
              <a:t>考古學家將早期</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人類文明分為</a:t>
            </a:r>
            <a:endParaRPr lang="en-US" altLang="zh-TW" sz="2800" b="1" dirty="0">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1C1FA0B4-8A25-42F8-80FC-3A7F023AFEC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
        <p:nvSpPr>
          <p:cNvPr id="4" name="矩形 3"/>
          <p:cNvSpPr/>
          <p:nvPr/>
        </p:nvSpPr>
        <p:spPr>
          <a:xfrm>
            <a:off x="5192753" y="2925104"/>
            <a:ext cx="1951243" cy="523220"/>
          </a:xfrm>
          <a:prstGeom prst="rect">
            <a:avLst/>
          </a:prstGeom>
          <a:solidFill>
            <a:schemeClr val="accent6">
              <a:lumMod val="60000"/>
              <a:lumOff val="40000"/>
            </a:schemeClr>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algn="dist"/>
            <a:r>
              <a:rPr lang="zh-TW" altLang="en-US" sz="2800" b="1" dirty="0">
                <a:solidFill>
                  <a:schemeClr val="tx1"/>
                </a:solidFill>
                <a:latin typeface="微軟正黑體" panose="020B0604030504040204" pitchFamily="34" charset="-120"/>
                <a:ea typeface="微軟正黑體" panose="020B0604030504040204" pitchFamily="34" charset="-120"/>
              </a:rPr>
              <a:t>石器時代</a:t>
            </a:r>
            <a:endParaRPr lang="zh-TW" altLang="en-US" dirty="0">
              <a:solidFill>
                <a:schemeClr val="tx1"/>
              </a:solidFill>
            </a:endParaRPr>
          </a:p>
        </p:txBody>
      </p:sp>
      <p:sp>
        <p:nvSpPr>
          <p:cNvPr id="6" name="矩形 5"/>
          <p:cNvSpPr/>
          <p:nvPr/>
        </p:nvSpPr>
        <p:spPr>
          <a:xfrm>
            <a:off x="5192753" y="4103712"/>
            <a:ext cx="1980029" cy="523220"/>
          </a:xfrm>
          <a:prstGeom prst="rect">
            <a:avLst/>
          </a:prstGeom>
          <a:solidFill>
            <a:schemeClr val="accent4">
              <a:lumMod val="40000"/>
              <a:lumOff val="60000"/>
            </a:schemeClr>
          </a:solidFill>
          <a:ln>
            <a:noFill/>
          </a:ln>
        </p:spPr>
        <p:style>
          <a:lnRef idx="2">
            <a:schemeClr val="accent4"/>
          </a:lnRef>
          <a:fillRef idx="1">
            <a:schemeClr val="lt1"/>
          </a:fillRef>
          <a:effectRef idx="0">
            <a:schemeClr val="accent4"/>
          </a:effectRef>
          <a:fontRef idx="minor">
            <a:schemeClr val="dk1"/>
          </a:fontRef>
        </p:style>
        <p:txBody>
          <a:bodyPr wrap="none">
            <a:spAutoFit/>
          </a:bodyPr>
          <a:lstStyle/>
          <a:p>
            <a:pPr algn="dist"/>
            <a:r>
              <a:rPr lang="zh-TW" altLang="en-US" sz="2800" b="1" dirty="0">
                <a:solidFill>
                  <a:schemeClr val="tx1"/>
                </a:solidFill>
                <a:latin typeface="微軟正黑體" panose="020B0604030504040204" pitchFamily="34" charset="-120"/>
                <a:ea typeface="微軟正黑體" panose="020B0604030504040204" pitchFamily="34" charset="-120"/>
              </a:rPr>
              <a:t>青銅器時代</a:t>
            </a:r>
            <a:endParaRPr lang="zh-TW" altLang="en-US" dirty="0">
              <a:solidFill>
                <a:schemeClr val="tx1"/>
              </a:solidFill>
            </a:endParaRPr>
          </a:p>
        </p:txBody>
      </p:sp>
      <p:sp>
        <p:nvSpPr>
          <p:cNvPr id="9" name="矩形 8"/>
          <p:cNvSpPr/>
          <p:nvPr/>
        </p:nvSpPr>
        <p:spPr>
          <a:xfrm>
            <a:off x="5192753" y="5300981"/>
            <a:ext cx="1980029" cy="523220"/>
          </a:xfrm>
          <a:prstGeom prst="rect">
            <a:avLst/>
          </a:prstGeom>
          <a:solidFill>
            <a:srgbClr val="FFC000"/>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algn="dist"/>
            <a:r>
              <a:rPr lang="zh-TW" altLang="en-US" sz="2800" b="1" dirty="0">
                <a:solidFill>
                  <a:schemeClr val="tx1"/>
                </a:solidFill>
                <a:latin typeface="微軟正黑體" panose="020B0604030504040204" pitchFamily="34" charset="-120"/>
                <a:ea typeface="微軟正黑體" panose="020B0604030504040204" pitchFamily="34" charset="-120"/>
              </a:rPr>
              <a:t>鐵器時代</a:t>
            </a:r>
            <a:endParaRPr lang="zh-TW" altLang="en-US" dirty="0">
              <a:solidFill>
                <a:schemeClr val="tx1"/>
              </a:solidFill>
            </a:endParaRPr>
          </a:p>
        </p:txBody>
      </p:sp>
      <p:grpSp>
        <p:nvGrpSpPr>
          <p:cNvPr id="20" name="群組 19"/>
          <p:cNvGrpSpPr/>
          <p:nvPr/>
        </p:nvGrpSpPr>
        <p:grpSpPr>
          <a:xfrm>
            <a:off x="3867629" y="3186714"/>
            <a:ext cx="1325124" cy="2375877"/>
            <a:chOff x="3708605" y="2948178"/>
            <a:chExt cx="1325124" cy="2375877"/>
          </a:xfrm>
        </p:grpSpPr>
        <p:cxnSp>
          <p:nvCxnSpPr>
            <p:cNvPr id="13" name="肘形接點 12"/>
            <p:cNvCxnSpPr>
              <a:stCxn id="5" idx="3"/>
              <a:endCxn id="4" idx="1"/>
            </p:cNvCxnSpPr>
            <p:nvPr/>
          </p:nvCxnSpPr>
          <p:spPr>
            <a:xfrm flipV="1">
              <a:off x="3708605" y="2948178"/>
              <a:ext cx="1325124" cy="1173394"/>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肘形接點 14"/>
            <p:cNvCxnSpPr>
              <a:stCxn id="5" idx="3"/>
              <a:endCxn id="6" idx="1"/>
            </p:cNvCxnSpPr>
            <p:nvPr/>
          </p:nvCxnSpPr>
          <p:spPr>
            <a:xfrm>
              <a:off x="3708605" y="4121572"/>
              <a:ext cx="1325124" cy="5214"/>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肘形接點 16"/>
            <p:cNvCxnSpPr>
              <a:stCxn id="5" idx="3"/>
              <a:endCxn id="9" idx="1"/>
            </p:cNvCxnSpPr>
            <p:nvPr/>
          </p:nvCxnSpPr>
          <p:spPr>
            <a:xfrm>
              <a:off x="3708605" y="4121572"/>
              <a:ext cx="1325124" cy="1202483"/>
            </a:xfrm>
            <a:prstGeom prst="bentConnector3">
              <a:avLst/>
            </a:prstGeom>
            <a:ln w="381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913529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4"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CD90DB71-6F2F-4883-BD7D-5AE99DF5E72C}"/>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3" name="iŝ1ídé">
            <a:extLst>
              <a:ext uri="{FF2B5EF4-FFF2-40B4-BE49-F238E27FC236}">
                <a16:creationId xmlns:a16="http://schemas.microsoft.com/office/drawing/2014/main" id="{30BA1D1C-3B97-4ADE-B54D-3E55851E55E6}"/>
              </a:ext>
            </a:extLst>
          </p:cNvPr>
          <p:cNvSpPr/>
          <p:nvPr/>
        </p:nvSpPr>
        <p:spPr>
          <a:xfrm>
            <a:off x="135998" y="2225488"/>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1351629" y="3520888"/>
            <a:ext cx="6440741" cy="2031325"/>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早期「</a:t>
            </a:r>
            <a:r>
              <a:rPr lang="zh-TW" altLang="en-US" sz="2800" b="1" dirty="0">
                <a:solidFill>
                  <a:srgbClr val="FF0000"/>
                </a:solidFill>
                <a:latin typeface="微軟正黑體" panose="020B0604030504040204" pitchFamily="34" charset="-120"/>
                <a:ea typeface="微軟正黑體" panose="020B0604030504040204" pitchFamily="34" charset="-120"/>
              </a:rPr>
              <a:t>鐵</a:t>
            </a:r>
            <a:r>
              <a:rPr lang="zh-TW" altLang="en-US" sz="2800" b="1" dirty="0">
                <a:latin typeface="微軟正黑體" panose="020B0604030504040204" pitchFamily="34" charset="-120"/>
                <a:ea typeface="微軟正黑體" panose="020B0604030504040204" pitchFamily="34" charset="-120"/>
              </a:rPr>
              <a:t>」是指「天上掉下來的金屬」，因最初用來製造工具的鐵，是掉落到地球上的</a:t>
            </a:r>
            <a:r>
              <a:rPr lang="zh-TW" altLang="en-US" sz="2800" b="1" dirty="0">
                <a:solidFill>
                  <a:srgbClr val="FF0000"/>
                </a:solidFill>
                <a:latin typeface="微軟正黑體" panose="020B0604030504040204" pitchFamily="34" charset="-120"/>
                <a:ea typeface="微軟正黑體" panose="020B0604030504040204" pitchFamily="34" charset="-120"/>
              </a:rPr>
              <a:t>隕石</a:t>
            </a:r>
            <a:r>
              <a:rPr lang="zh-TW" altLang="en-US" sz="2800" b="1" dirty="0">
                <a:latin typeface="微軟正黑體" panose="020B0604030504040204" pitchFamily="34" charset="-120"/>
                <a:ea typeface="微軟正黑體" panose="020B0604030504040204" pitchFamily="34" charset="-120"/>
              </a:rPr>
              <a:t>。</a:t>
            </a:r>
          </a:p>
        </p:txBody>
      </p:sp>
      <p:sp>
        <p:nvSpPr>
          <p:cNvPr id="8" name="文字方塊 7">
            <a:extLst>
              <a:ext uri="{FF2B5EF4-FFF2-40B4-BE49-F238E27FC236}">
                <a16:creationId xmlns:a16="http://schemas.microsoft.com/office/drawing/2014/main" id="{1C1FA0B4-8A25-42F8-80FC-3A7F023AFEC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Tree>
    <p:extLst>
      <p:ext uri="{BB962C8B-B14F-4D97-AF65-F5344CB8AC3E}">
        <p14:creationId xmlns:p14="http://schemas.microsoft.com/office/powerpoint/2010/main" val="115188015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CD90DB71-6F2F-4883-BD7D-5AE99DF5E72C}"/>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3" name="iŝ1ídé">
            <a:extLst>
              <a:ext uri="{FF2B5EF4-FFF2-40B4-BE49-F238E27FC236}">
                <a16:creationId xmlns:a16="http://schemas.microsoft.com/office/drawing/2014/main" id="{30BA1D1C-3B97-4ADE-B54D-3E55851E55E6}"/>
              </a:ext>
            </a:extLst>
          </p:cNvPr>
          <p:cNvSpPr/>
          <p:nvPr/>
        </p:nvSpPr>
        <p:spPr>
          <a:xfrm>
            <a:off x="135998" y="2225488"/>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1C1FA0B4-8A25-42F8-80FC-3A7F023AFEC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
        <p:nvSpPr>
          <p:cNvPr id="6" name="矩形 5">
            <a:extLst>
              <a:ext uri="{FF2B5EF4-FFF2-40B4-BE49-F238E27FC236}">
                <a16:creationId xmlns:a16="http://schemas.microsoft.com/office/drawing/2014/main" id="{9DBB4C22-263C-47E1-86EA-8DA9E2FA9553}"/>
              </a:ext>
            </a:extLst>
          </p:cNvPr>
          <p:cNvSpPr/>
          <p:nvPr/>
        </p:nvSpPr>
        <p:spPr>
          <a:xfrm>
            <a:off x="986874" y="2802038"/>
            <a:ext cx="7797791" cy="659540"/>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已經能夠冶鐵和運用複雜的金屬加工製造鐵器</a:t>
            </a:r>
          </a:p>
        </p:txBody>
      </p:sp>
      <p:sp>
        <p:nvSpPr>
          <p:cNvPr id="7" name="五邊形 6"/>
          <p:cNvSpPr/>
          <p:nvPr/>
        </p:nvSpPr>
        <p:spPr>
          <a:xfrm>
            <a:off x="0" y="3612630"/>
            <a:ext cx="764498" cy="324537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鐵器時代</a:t>
            </a:r>
          </a:p>
        </p:txBody>
      </p:sp>
      <p:graphicFrame>
        <p:nvGraphicFramePr>
          <p:cNvPr id="4" name="表格 3"/>
          <p:cNvGraphicFramePr>
            <a:graphicFrameLocks noGrp="1"/>
          </p:cNvGraphicFramePr>
          <p:nvPr>
            <p:extLst>
              <p:ext uri="{D42A27DB-BD31-4B8C-83A1-F6EECF244321}">
                <p14:modId xmlns:p14="http://schemas.microsoft.com/office/powerpoint/2010/main" val="61289707"/>
              </p:ext>
            </p:extLst>
          </p:nvPr>
        </p:nvGraphicFramePr>
        <p:xfrm>
          <a:off x="1066656" y="4101459"/>
          <a:ext cx="3819113" cy="1828800"/>
        </p:xfrm>
        <a:graphic>
          <a:graphicData uri="http://schemas.openxmlformats.org/drawingml/2006/table">
            <a:tbl>
              <a:tblPr firstRow="1" bandRow="1">
                <a:tableStyleId>{5C22544A-7EE6-4342-B048-85BDC9FD1C3A}</a:tableStyleId>
              </a:tblPr>
              <a:tblGrid>
                <a:gridCol w="1912715">
                  <a:extLst>
                    <a:ext uri="{9D8B030D-6E8A-4147-A177-3AD203B41FA5}">
                      <a16:colId xmlns:a16="http://schemas.microsoft.com/office/drawing/2014/main" val="20000"/>
                    </a:ext>
                  </a:extLst>
                </a:gridCol>
                <a:gridCol w="740855">
                  <a:extLst>
                    <a:ext uri="{9D8B030D-6E8A-4147-A177-3AD203B41FA5}">
                      <a16:colId xmlns:a16="http://schemas.microsoft.com/office/drawing/2014/main" val="20001"/>
                    </a:ext>
                  </a:extLst>
                </a:gridCol>
                <a:gridCol w="1165543">
                  <a:extLst>
                    <a:ext uri="{9D8B030D-6E8A-4147-A177-3AD203B41FA5}">
                      <a16:colId xmlns:a16="http://schemas.microsoft.com/office/drawing/2014/main" val="20002"/>
                    </a:ext>
                  </a:extLst>
                </a:gridCol>
              </a:tblGrid>
              <a:tr h="370840">
                <a:tc>
                  <a:txBody>
                    <a:bodyPr/>
                    <a:lstStyle/>
                    <a:p>
                      <a:pPr algn="ctr"/>
                      <a:endParaRPr lang="zh-TW" altLang="en-US" sz="2400" b="1"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鐵</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青銅器</a:t>
                      </a:r>
                    </a:p>
                  </a:txBody>
                  <a:tcPr anchor="ctr"/>
                </a:tc>
                <a:extLst>
                  <a:ext uri="{0D108BD9-81ED-4DB2-BD59-A6C34878D82A}">
                    <a16:rowId xmlns:a16="http://schemas.microsoft.com/office/drawing/2014/main" val="10000"/>
                  </a:ext>
                </a:extLst>
              </a:tr>
              <a:tr h="370840">
                <a:tc>
                  <a:txBody>
                    <a:bodyPr/>
                    <a:lstStyle/>
                    <a:p>
                      <a:pPr algn="ctr"/>
                      <a:r>
                        <a:rPr lang="zh-TW" altLang="en-US" sz="2400" b="1" dirty="0">
                          <a:latin typeface="微軟正黑體" panose="020B0604030504040204" pitchFamily="34" charset="-120"/>
                          <a:ea typeface="微軟正黑體" panose="020B0604030504040204" pitchFamily="34" charset="-120"/>
                        </a:rPr>
                        <a:t>硬度</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殺傷力</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高</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低</a:t>
                      </a:r>
                    </a:p>
                  </a:txBody>
                  <a:tcPr anchor="ctr"/>
                </a:tc>
                <a:extLst>
                  <a:ext uri="{0D108BD9-81ED-4DB2-BD59-A6C34878D82A}">
                    <a16:rowId xmlns:a16="http://schemas.microsoft.com/office/drawing/2014/main" val="10001"/>
                  </a:ext>
                </a:extLst>
              </a:tr>
              <a:tr h="370840">
                <a:tc>
                  <a:txBody>
                    <a:bodyPr/>
                    <a:lstStyle/>
                    <a:p>
                      <a:pPr algn="ctr"/>
                      <a:r>
                        <a:rPr lang="zh-TW" altLang="en-US" sz="2400" b="1" dirty="0">
                          <a:latin typeface="微軟正黑體" panose="020B0604030504040204" pitchFamily="34" charset="-120"/>
                          <a:ea typeface="微軟正黑體" panose="020B0604030504040204" pitchFamily="34" charset="-120"/>
                        </a:rPr>
                        <a:t>蘊藏量</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多</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少</a:t>
                      </a:r>
                    </a:p>
                  </a:txBody>
                  <a:tcPr anchor="ctr"/>
                </a:tc>
                <a:extLst>
                  <a:ext uri="{0D108BD9-81ED-4DB2-BD59-A6C34878D82A}">
                    <a16:rowId xmlns:a16="http://schemas.microsoft.com/office/drawing/2014/main" val="10002"/>
                  </a:ext>
                </a:extLst>
              </a:tr>
              <a:tr h="370840">
                <a:tc>
                  <a:txBody>
                    <a:bodyPr/>
                    <a:lstStyle/>
                    <a:p>
                      <a:pPr algn="ctr"/>
                      <a:r>
                        <a:rPr lang="zh-TW" altLang="en-US" sz="2400" b="1" dirty="0">
                          <a:latin typeface="微軟正黑體" panose="020B0604030504040204" pitchFamily="34" charset="-120"/>
                          <a:ea typeface="微軟正黑體" panose="020B0604030504040204" pitchFamily="34" charset="-120"/>
                        </a:rPr>
                        <a:t>價格</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低</a:t>
                      </a:r>
                    </a:p>
                  </a:txBody>
                  <a:tcPr anchor="ctr"/>
                </a:tc>
                <a:tc>
                  <a:txBody>
                    <a:bodyPr/>
                    <a:lstStyle/>
                    <a:p>
                      <a:pPr algn="ctr"/>
                      <a:r>
                        <a:rPr lang="zh-TW" altLang="en-US" sz="2400" b="1" dirty="0">
                          <a:latin typeface="微軟正黑體" panose="020B0604030504040204" pitchFamily="34" charset="-120"/>
                          <a:ea typeface="微軟正黑體" panose="020B0604030504040204" pitchFamily="34" charset="-120"/>
                        </a:rPr>
                        <a:t>高</a:t>
                      </a:r>
                    </a:p>
                  </a:txBody>
                  <a:tcPr anchor="ctr"/>
                </a:tc>
                <a:extLst>
                  <a:ext uri="{0D108BD9-81ED-4DB2-BD59-A6C34878D82A}">
                    <a16:rowId xmlns:a16="http://schemas.microsoft.com/office/drawing/2014/main" val="10003"/>
                  </a:ext>
                </a:extLst>
              </a:tr>
            </a:tbl>
          </a:graphicData>
        </a:graphic>
      </p:graphicFrame>
      <p:sp>
        <p:nvSpPr>
          <p:cNvPr id="9" name="矩形 8"/>
          <p:cNvSpPr/>
          <p:nvPr/>
        </p:nvSpPr>
        <p:spPr>
          <a:xfrm>
            <a:off x="4925897" y="3550003"/>
            <a:ext cx="3858768" cy="3323987"/>
          </a:xfrm>
          <a:prstGeom prst="rect">
            <a:avLst/>
          </a:prstGeom>
        </p:spPr>
        <p:txBody>
          <a:bodyPr wrap="square">
            <a:spAutoFit/>
          </a:bodyPr>
          <a:lstStyle/>
          <a:p>
            <a:pPr marL="457200" lvl="0" indent="-457200">
              <a:lnSpc>
                <a:spcPct val="150000"/>
              </a:lnSpc>
              <a:buFont typeface="Wingdings" panose="05000000000000000000" pitchFamily="2" charset="2"/>
              <a:buChar char="n"/>
            </a:pPr>
            <a:r>
              <a:rPr lang="zh-TW" altLang="en-US" sz="2800" b="1" dirty="0">
                <a:solidFill>
                  <a:prstClr val="black"/>
                </a:solidFill>
                <a:latin typeface="微軟正黑體" panose="020B0604030504040204" pitchFamily="34" charset="-120"/>
                <a:ea typeface="微軟正黑體" panose="020B0604030504040204" pitchFamily="34" charset="-120"/>
              </a:rPr>
              <a:t>比較後鐵器被廣泛運用在各方面，例如：農業生產工具和兵器，所以鐵器需求很快便遠超過青銅器。</a:t>
            </a:r>
          </a:p>
        </p:txBody>
      </p:sp>
    </p:spTree>
    <p:extLst>
      <p:ext uri="{BB962C8B-B14F-4D97-AF65-F5344CB8AC3E}">
        <p14:creationId xmlns:p14="http://schemas.microsoft.com/office/powerpoint/2010/main" val="3983358603"/>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1230714" y="3321486"/>
            <a:ext cx="7331754" cy="3323987"/>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大約西元前 </a:t>
            </a:r>
            <a:r>
              <a:rPr lang="en-US" altLang="zh-TW" sz="2800" b="1" dirty="0">
                <a:latin typeface="微軟正黑體" panose="020B0604030504040204" pitchFamily="34" charset="-120"/>
                <a:ea typeface="微軟正黑體" panose="020B0604030504040204" pitchFamily="34" charset="-120"/>
              </a:rPr>
              <a:t>14 </a:t>
            </a:r>
            <a:r>
              <a:rPr lang="zh-TW" altLang="en-US" sz="2800" b="1" dirty="0">
                <a:latin typeface="微軟正黑體" panose="020B0604030504040204" pitchFamily="34" charset="-120"/>
                <a:ea typeface="微軟正黑體" panose="020B0604030504040204" pitchFamily="34" charset="-120"/>
              </a:rPr>
              <a:t>世紀，小亞細亞的</a:t>
            </a:r>
            <a:r>
              <a:rPr lang="zh-TW" altLang="en-US" sz="2800" b="1" dirty="0">
                <a:solidFill>
                  <a:srgbClr val="FF0000"/>
                </a:solidFill>
                <a:latin typeface="微軟正黑體" panose="020B0604030504040204" pitchFamily="34" charset="-120"/>
                <a:ea typeface="微軟正黑體" panose="020B0604030504040204" pitchFamily="34" charset="-120"/>
              </a:rPr>
              <a:t>西臺人</a:t>
            </a:r>
            <a:r>
              <a:rPr lang="zh-TW" altLang="en-US" sz="2800" b="1" dirty="0">
                <a:latin typeface="微軟正黑體" panose="020B0604030504040204" pitchFamily="34" charset="-120"/>
                <a:ea typeface="微軟正黑體" panose="020B0604030504040204" pitchFamily="34" charset="-120"/>
              </a:rPr>
              <a:t>首先發明鐵製兵器，擊敗美索不達米亞平原的人們所使用的青銅兵器，可見鐵的攻擊性高於青銅器，而西臺王國也被視為</a:t>
            </a:r>
            <a:r>
              <a:rPr lang="zh-TW" altLang="en-US" sz="2800" b="1" dirty="0">
                <a:solidFill>
                  <a:srgbClr val="FF0000"/>
                </a:solidFill>
                <a:latin typeface="微軟正黑體" panose="020B0604030504040204" pitchFamily="34" charset="-120"/>
                <a:ea typeface="微軟正黑體" panose="020B0604030504040204" pitchFamily="34" charset="-120"/>
              </a:rPr>
              <a:t>最早進入鐵器時代的國家</a:t>
            </a:r>
            <a:r>
              <a:rPr lang="zh-TW" altLang="en-US" sz="2800" b="1" dirty="0">
                <a:latin typeface="微軟正黑體" panose="020B0604030504040204" pitchFamily="34" charset="-120"/>
                <a:ea typeface="微軟正黑體" panose="020B0604030504040204" pitchFamily="34" charset="-120"/>
              </a:rPr>
              <a:t>。</a:t>
            </a:r>
          </a:p>
        </p:txBody>
      </p:sp>
      <p:sp>
        <p:nvSpPr>
          <p:cNvPr id="7" name="文字方塊 6">
            <a:extLst>
              <a:ext uri="{FF2B5EF4-FFF2-40B4-BE49-F238E27FC236}">
                <a16:creationId xmlns:a16="http://schemas.microsoft.com/office/drawing/2014/main" id="{D2A302E9-B568-4EB4-9E14-5A176803A095}"/>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4D8E35C5-67E1-4CC2-B147-85DF4C0A1C5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
        <p:nvSpPr>
          <p:cNvPr id="6" name="五邊形 5"/>
          <p:cNvSpPr/>
          <p:nvPr/>
        </p:nvSpPr>
        <p:spPr>
          <a:xfrm>
            <a:off x="0" y="3108960"/>
            <a:ext cx="764498" cy="374904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西臺</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5169949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906123" y="3004528"/>
            <a:ext cx="7331754" cy="2831544"/>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西臺王國滅亡後，西臺鐵匠流散各地，把冶鐵技術傳播開來。</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西元前</a:t>
            </a:r>
            <a:r>
              <a:rPr lang="en-US" altLang="zh-TW" sz="2800" b="1" dirty="0">
                <a:latin typeface="微軟正黑體" panose="020B0604030504040204" pitchFamily="34" charset="-120"/>
                <a:ea typeface="微軟正黑體" panose="020B0604030504040204" pitchFamily="34" charset="-120"/>
              </a:rPr>
              <a:t>1000</a:t>
            </a:r>
            <a:r>
              <a:rPr lang="zh-TW" altLang="en-US" sz="2800" b="1" dirty="0">
                <a:latin typeface="微軟正黑體" panose="020B0604030504040204" pitchFamily="34" charset="-120"/>
                <a:ea typeface="微軟正黑體" panose="020B0604030504040204" pitchFamily="34" charset="-120"/>
              </a:rPr>
              <a:t>年，鐵已在中東各地廣泛運用，並傳入歐洲、埃及。</a:t>
            </a:r>
          </a:p>
        </p:txBody>
      </p:sp>
      <p:sp>
        <p:nvSpPr>
          <p:cNvPr id="7" name="文字方塊 6">
            <a:extLst>
              <a:ext uri="{FF2B5EF4-FFF2-40B4-BE49-F238E27FC236}">
                <a16:creationId xmlns:a16="http://schemas.microsoft.com/office/drawing/2014/main" id="{D2A302E9-B568-4EB4-9E14-5A176803A095}"/>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4D8E35C5-67E1-4CC2-B147-85DF4C0A1C5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Tree>
    <p:extLst>
      <p:ext uri="{BB962C8B-B14F-4D97-AF65-F5344CB8AC3E}">
        <p14:creationId xmlns:p14="http://schemas.microsoft.com/office/powerpoint/2010/main" val="88523539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9400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291548" y="4642441"/>
            <a:ext cx="8549839"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  </a:t>
            </a:r>
            <a:r>
              <a:rPr lang="zh-TW" altLang="en-US" sz="2400" b="1" dirty="0">
                <a:latin typeface="微軟正黑體" panose="020B0604030504040204" pitchFamily="34" charset="-120"/>
                <a:ea typeface="微軟正黑體" panose="020B0604030504040204" pitchFamily="34" charset="-120"/>
              </a:rPr>
              <a:t>大英博物館中的亞述浮雕</a:t>
            </a:r>
          </a:p>
          <a:p>
            <a:r>
              <a:rPr lang="zh-TW" altLang="en-US" sz="2400" b="1" dirty="0">
                <a:latin typeface="微軟正黑體" panose="020B0604030504040204" pitchFamily="34" charset="-120"/>
                <a:ea typeface="微軟正黑體" panose="020B0604030504040204" pitchFamily="34" charset="-120"/>
              </a:rPr>
              <a:t>西亞以亞述浮雕最著名，多為打獵及戰爭場景，顯示其尚武精神。西元前 </a:t>
            </a:r>
            <a:r>
              <a:rPr lang="en-US" altLang="zh-TW" sz="2400" b="1" dirty="0">
                <a:latin typeface="微軟正黑體" panose="020B0604030504040204" pitchFamily="34" charset="-120"/>
                <a:ea typeface="微軟正黑體" panose="020B0604030504040204" pitchFamily="34" charset="-120"/>
              </a:rPr>
              <a:t>8 </a:t>
            </a:r>
            <a:r>
              <a:rPr lang="zh-TW" altLang="en-US" sz="2400" b="1" dirty="0">
                <a:latin typeface="微軟正黑體" panose="020B0604030504040204" pitchFamily="34" charset="-120"/>
                <a:ea typeface="微軟正黑體" panose="020B0604030504040204" pitchFamily="34" charset="-120"/>
              </a:rPr>
              <a:t>世紀，亞述人建立一支當時世界上兵種最齊全、裝備最精良的軍事強國。其所以強盛，主要依靠西臺人提供的鐵兵器。</a:t>
            </a:r>
          </a:p>
        </p:txBody>
      </p:sp>
      <p:pic>
        <p:nvPicPr>
          <p:cNvPr id="8" name="圖片 7">
            <a:extLst>
              <a:ext uri="{FF2B5EF4-FFF2-40B4-BE49-F238E27FC236}">
                <a16:creationId xmlns:a16="http://schemas.microsoft.com/office/drawing/2014/main" id="{5B1D3A89-F397-4E3E-BFE6-24CD8651654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483"/>
          <a:stretch/>
        </p:blipFill>
        <p:spPr>
          <a:xfrm>
            <a:off x="2150080" y="864785"/>
            <a:ext cx="4832774" cy="3547928"/>
          </a:xfrm>
          <a:prstGeom prst="rect">
            <a:avLst/>
          </a:prstGeom>
        </p:spPr>
      </p:pic>
      <p:sp>
        <p:nvSpPr>
          <p:cNvPr id="10" name="文字方塊 9">
            <a:extLst>
              <a:ext uri="{FF2B5EF4-FFF2-40B4-BE49-F238E27FC236}">
                <a16:creationId xmlns:a16="http://schemas.microsoft.com/office/drawing/2014/main" id="{42486A38-AF69-4AAC-B00C-F0C98F832D63}"/>
              </a:ext>
            </a:extLst>
          </p:cNvPr>
          <p:cNvSpPr txBox="1"/>
          <p:nvPr/>
        </p:nvSpPr>
        <p:spPr>
          <a:xfrm>
            <a:off x="8034042" y="1828580"/>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Tree>
    <p:extLst>
      <p:ext uri="{BB962C8B-B14F-4D97-AF65-F5344CB8AC3E}">
        <p14:creationId xmlns:p14="http://schemas.microsoft.com/office/powerpoint/2010/main" val="3080940995"/>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9242599" y="3129389"/>
            <a:ext cx="7498576" cy="523220"/>
          </a:xfrm>
          <a:prstGeom prst="rect">
            <a:avLst/>
          </a:prstGeom>
        </p:spPr>
        <p:txBody>
          <a:bodyPr wrap="square">
            <a:spAutoFit/>
          </a:bodyPr>
          <a:lstStyle/>
          <a:p>
            <a:pPr marL="385763" indent="-385763">
              <a:buFont typeface="+mj-lt"/>
              <a:buAutoNum type="alphaLcPeriod"/>
            </a:pPr>
            <a:endParaRPr lang="zh-TW" altLang="en-US" sz="2800" b="1"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D816F178-D796-49BF-A333-7218F5064D89}"/>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0D12187F-01AB-4386-8FF9-DF9F928013E7}"/>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
        <p:nvSpPr>
          <p:cNvPr id="6" name="語音泡泡: 圓角矩形 5">
            <a:hlinkClick r:id="" action="ppaction://noaction"/>
            <a:extLst>
              <a:ext uri="{FF2B5EF4-FFF2-40B4-BE49-F238E27FC236}">
                <a16:creationId xmlns:a16="http://schemas.microsoft.com/office/drawing/2014/main" id="{0EDFC8DC-A1A5-493E-8FED-75F3D5C3A5AC}"/>
              </a:ext>
            </a:extLst>
          </p:cNvPr>
          <p:cNvSpPr/>
          <p:nvPr/>
        </p:nvSpPr>
        <p:spPr>
          <a:xfrm>
            <a:off x="6711039" y="2170908"/>
            <a:ext cx="1859437" cy="486659"/>
          </a:xfrm>
          <a:prstGeom prst="wedgeRoundRectCallou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hlinkClick r:id="rId2" action="ppaction://hlinksldjump"/>
            <a:extLst>
              <a:ext uri="{FF2B5EF4-FFF2-40B4-BE49-F238E27FC236}">
                <a16:creationId xmlns:a16="http://schemas.microsoft.com/office/drawing/2014/main" id="{2109A468-4249-4495-B4E2-09E3E8A5C0C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15261" y="2183603"/>
            <a:ext cx="486659" cy="486659"/>
          </a:xfrm>
          <a:prstGeom prst="rect">
            <a:avLst/>
          </a:prstGeom>
        </p:spPr>
      </p:pic>
      <p:sp>
        <p:nvSpPr>
          <p:cNvPr id="10" name="文字方塊 9">
            <a:extLst>
              <a:ext uri="{FF2B5EF4-FFF2-40B4-BE49-F238E27FC236}">
                <a16:creationId xmlns:a16="http://schemas.microsoft.com/office/drawing/2014/main" id="{573B73F9-28C4-4453-BD28-7D5A21E1F519}"/>
              </a:ext>
            </a:extLst>
          </p:cNvPr>
          <p:cNvSpPr txBox="1"/>
          <p:nvPr/>
        </p:nvSpPr>
        <p:spPr>
          <a:xfrm>
            <a:off x="7177470" y="2253807"/>
            <a:ext cx="1497228" cy="369332"/>
          </a:xfrm>
          <a:prstGeom prst="rect">
            <a:avLst/>
          </a:prstGeom>
          <a:noFill/>
        </p:spPr>
        <p:txBody>
          <a:bodyPr wrap="square" rtlCol="0">
            <a:spAutoFit/>
          </a:bodyPr>
          <a:lstStyle/>
          <a:p>
            <a:r>
              <a:rPr lang="zh-TW" altLang="en-US" b="1" dirty="0">
                <a:solidFill>
                  <a:schemeClr val="accent1">
                    <a:lumMod val="50000"/>
                  </a:schemeClr>
                </a:solidFill>
                <a:latin typeface="微軟正黑體" panose="020B0604030504040204" pitchFamily="34" charset="-120"/>
                <a:ea typeface="微軟正黑體" panose="020B0604030504040204" pitchFamily="34" charset="-120"/>
                <a:hlinkClick r:id="rId2" action="ppaction://hlinksldjump"/>
              </a:rPr>
              <a:t>歷史放大鏡</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4" name="矩形 3"/>
          <p:cNvSpPr/>
          <p:nvPr/>
        </p:nvSpPr>
        <p:spPr>
          <a:xfrm>
            <a:off x="947696" y="2751479"/>
            <a:ext cx="5211683" cy="523220"/>
          </a:xfrm>
          <a:prstGeom prst="rect">
            <a:avLst/>
          </a:prstGeom>
        </p:spPr>
        <p:txBody>
          <a:bodyPr wrap="none">
            <a:spAutoFit/>
          </a:bodyPr>
          <a:lstStyle/>
          <a:p>
            <a:pPr lvl="0"/>
            <a:r>
              <a:rPr lang="zh-TW" altLang="en-US" sz="2800" b="1" dirty="0">
                <a:solidFill>
                  <a:prstClr val="black"/>
                </a:solidFill>
                <a:latin typeface="微軟正黑體" panose="020B0604030504040204" pitchFamily="34" charset="-120"/>
                <a:ea typeface="微軟正黑體" panose="020B0604030504040204" pitchFamily="34" charset="-120"/>
              </a:rPr>
              <a:t>各地進入鐵器時代的時間與影響</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
        <p:nvSpPr>
          <p:cNvPr id="12" name="五邊形 11"/>
          <p:cNvSpPr/>
          <p:nvPr/>
        </p:nvSpPr>
        <p:spPr>
          <a:xfrm>
            <a:off x="0" y="4426164"/>
            <a:ext cx="1783830" cy="824459"/>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中國</a:t>
            </a:r>
          </a:p>
        </p:txBody>
      </p:sp>
      <p:sp>
        <p:nvSpPr>
          <p:cNvPr id="14" name="矩形 13"/>
          <p:cNvSpPr/>
          <p:nvPr/>
        </p:nvSpPr>
        <p:spPr>
          <a:xfrm>
            <a:off x="1783830" y="3385239"/>
            <a:ext cx="7060365" cy="2906308"/>
          </a:xfrm>
          <a:prstGeom prst="rect">
            <a:avLst/>
          </a:prstGeom>
        </p:spPr>
        <p:txBody>
          <a:bodyPr wrap="square">
            <a:spAutoFit/>
          </a:bodyPr>
          <a:lstStyle/>
          <a:p>
            <a:pPr marL="457200" lvl="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大約在</a:t>
            </a:r>
            <a:r>
              <a:rPr lang="zh-TW" altLang="en-US" sz="2800" b="1" dirty="0">
                <a:solidFill>
                  <a:srgbClr val="FF0000"/>
                </a:solidFill>
                <a:latin typeface="微軟正黑體" panose="020B0604030504040204" pitchFamily="34" charset="-120"/>
                <a:ea typeface="微軟正黑體" panose="020B0604030504040204" pitchFamily="34" charset="-120"/>
              </a:rPr>
              <a:t>春秋時代</a:t>
            </a:r>
            <a:r>
              <a:rPr lang="zh-TW" altLang="en-US" sz="2800" b="1" dirty="0">
                <a:latin typeface="微軟正黑體" panose="020B0604030504040204" pitchFamily="34" charset="-120"/>
                <a:ea typeface="微軟正黑體" panose="020B0604030504040204" pitchFamily="34" charset="-120"/>
              </a:rPr>
              <a:t>開始使用鐵器，</a:t>
            </a:r>
            <a:endParaRPr lang="en-US" altLang="zh-TW" sz="2800" b="1" dirty="0">
              <a:latin typeface="微軟正黑體" panose="020B0604030504040204" pitchFamily="34" charset="-120"/>
              <a:ea typeface="微軟正黑體" panose="020B0604030504040204" pitchFamily="34" charset="-120"/>
            </a:endParaRPr>
          </a:p>
          <a:p>
            <a:pPr marL="457200" lvl="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戰國時期，鐵器逐漸普及，除了鐵兵器外也開始應用到農業和手工業等生活層面，</a:t>
            </a:r>
            <a:endParaRPr lang="en-US" altLang="zh-TW" sz="2800" b="1" dirty="0">
              <a:latin typeface="微軟正黑體" panose="020B0604030504040204" pitchFamily="34" charset="-120"/>
              <a:ea typeface="微軟正黑體" panose="020B0604030504040204" pitchFamily="34" charset="-120"/>
            </a:endParaRPr>
          </a:p>
          <a:p>
            <a:pPr marL="457200" lvl="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造就農耕技術的提高，手工業興盛。</a:t>
            </a:r>
          </a:p>
        </p:txBody>
      </p:sp>
    </p:spTree>
    <p:extLst>
      <p:ext uri="{BB962C8B-B14F-4D97-AF65-F5344CB8AC3E}">
        <p14:creationId xmlns:p14="http://schemas.microsoft.com/office/powerpoint/2010/main" val="32153503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nodePh="1">
                                  <p:stCondLst>
                                    <p:cond delay="0"/>
                                  </p:stCondLst>
                                  <p:endCondLst>
                                    <p:cond evt="begin" delay="0">
                                      <p:tn val="19"/>
                                    </p:cond>
                                  </p:end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par>
                          <p:cTn id="22" fill="hold">
                            <p:stCondLst>
                              <p:cond delay="500"/>
                            </p:stCondLst>
                            <p:childTnLst>
                              <p:par>
                                <p:cTn id="23" presetID="14" presetClass="entr" presetSubtype="10" fill="hold" nodeType="afterEffect" nodePh="1">
                                  <p:stCondLst>
                                    <p:cond delay="0"/>
                                  </p:stCondLst>
                                  <p:endCondLst>
                                    <p:cond evt="begin" delay="0">
                                      <p:tn val="23"/>
                                    </p:cond>
                                  </p:end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5" dur="500"/>
                                        <p:tgtEl>
                                          <p:spTgt spid="5">
                                            <p:txEl>
                                              <p:pRg st="0" end="0"/>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par>
                          <p:cTn id="34" fill="hold">
                            <p:stCondLst>
                              <p:cond delay="500"/>
                            </p:stCondLst>
                            <p:childTnLst>
                              <p:par>
                                <p:cTn id="35" presetID="42"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anim calcmode="lin" valueType="num">
                                      <p:cBhvr>
                                        <p:cTn id="38" dur="500" fill="hold"/>
                                        <p:tgtEl>
                                          <p:spTgt spid="6"/>
                                        </p:tgtEl>
                                        <p:attrNameLst>
                                          <p:attrName>ppt_x</p:attrName>
                                        </p:attrNameLst>
                                      </p:cBhvr>
                                      <p:tavLst>
                                        <p:tav tm="0">
                                          <p:val>
                                            <p:strVal val="#ppt_x"/>
                                          </p:val>
                                        </p:tav>
                                        <p:tav tm="100000">
                                          <p:val>
                                            <p:strVal val="#ppt_x"/>
                                          </p:val>
                                        </p:tav>
                                      </p:tavLst>
                                    </p:anim>
                                    <p:anim calcmode="lin" valueType="num">
                                      <p:cBhvr>
                                        <p:cTn id="39" dur="5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anim calcmode="lin" valueType="num">
                                      <p:cBhvr>
                                        <p:cTn id="43" dur="500" fill="hold"/>
                                        <p:tgtEl>
                                          <p:spTgt spid="10"/>
                                        </p:tgtEl>
                                        <p:attrNameLst>
                                          <p:attrName>ppt_x</p:attrName>
                                        </p:attrNameLst>
                                      </p:cBhvr>
                                      <p:tavLst>
                                        <p:tav tm="0">
                                          <p:val>
                                            <p:strVal val="#ppt_x"/>
                                          </p:val>
                                        </p:tav>
                                        <p:tav tm="100000">
                                          <p:val>
                                            <p:strVal val="#ppt_x"/>
                                          </p:val>
                                        </p:tav>
                                      </p:tavLst>
                                    </p:anim>
                                    <p:anim calcmode="lin" valueType="num">
                                      <p:cBhvr>
                                        <p:cTn id="44" dur="5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10" grpId="0"/>
      <p:bldP spid="4" grpId="0"/>
      <p:bldP spid="12"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F0878A66-8109-4A1D-A6A8-FEB87248057D}"/>
              </a:ext>
            </a:extLst>
          </p:cNvPr>
          <p:cNvSpPr/>
          <p:nvPr/>
        </p:nvSpPr>
        <p:spPr>
          <a:xfrm>
            <a:off x="2776195"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3" name="圖形 2" descr="放大鏡">
            <a:extLst>
              <a:ext uri="{FF2B5EF4-FFF2-40B4-BE49-F238E27FC236}">
                <a16:creationId xmlns:a16="http://schemas.microsoft.com/office/drawing/2014/main" id="{FBC16C17-B03E-42E6-A784-6C17D379E9B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94522" y="1057674"/>
            <a:ext cx="803748" cy="803748"/>
          </a:xfrm>
          <a:prstGeom prst="rect">
            <a:avLst/>
          </a:prstGeom>
          <a:effectLst/>
          <a:scene3d>
            <a:camera prst="isometricOffAxis1Right"/>
            <a:lightRig rig="threePt" dir="t"/>
          </a:scene3d>
          <a:sp3d>
            <a:bevelT prst="relaxedInset"/>
          </a:sp3d>
        </p:spPr>
      </p:pic>
      <p:sp>
        <p:nvSpPr>
          <p:cNvPr id="4" name="文字方塊 3">
            <a:extLst>
              <a:ext uri="{FF2B5EF4-FFF2-40B4-BE49-F238E27FC236}">
                <a16:creationId xmlns:a16="http://schemas.microsoft.com/office/drawing/2014/main" id="{3A77ECEF-60B1-43A4-B030-51C9BF6225D3}"/>
              </a:ext>
            </a:extLst>
          </p:cNvPr>
          <p:cNvSpPr txBox="1"/>
          <p:nvPr/>
        </p:nvSpPr>
        <p:spPr>
          <a:xfrm>
            <a:off x="3898270"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5" name="iŝ1ídé">
            <a:extLst>
              <a:ext uri="{FF2B5EF4-FFF2-40B4-BE49-F238E27FC236}">
                <a16:creationId xmlns:a16="http://schemas.microsoft.com/office/drawing/2014/main" id="{10D95C02-8724-4513-A430-A9871F9C3908}"/>
              </a:ext>
            </a:extLst>
          </p:cNvPr>
          <p:cNvSpPr/>
          <p:nvPr/>
        </p:nvSpPr>
        <p:spPr>
          <a:xfrm>
            <a:off x="302159" y="2300347"/>
            <a:ext cx="1448060"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秦始皇與十二金人</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F9C9B214-4688-45C2-B820-7AC70A292437}"/>
              </a:ext>
            </a:extLst>
          </p:cNvPr>
          <p:cNvSpPr/>
          <p:nvPr/>
        </p:nvSpPr>
        <p:spPr>
          <a:xfrm>
            <a:off x="873032" y="3014324"/>
            <a:ext cx="7529911" cy="1952201"/>
          </a:xfrm>
          <a:prstGeom prst="rect">
            <a:avLst/>
          </a:prstGeom>
        </p:spPr>
        <p:txBody>
          <a:bodyPr wrap="square">
            <a:spAutoFit/>
          </a:bodyPr>
          <a:lstStyle/>
          <a:p>
            <a:pPr>
              <a:lnSpc>
                <a:spcPct val="150000"/>
              </a:lnSpc>
            </a:pP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史記．秦始皇本紀</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記載：秦始皇統一天下後，收集各地兵器，聚集到咸陽，銷毀鑄成十二座銅人。</a:t>
            </a:r>
            <a:endParaRPr lang="en-US" altLang="zh-TW" sz="2800" b="1"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E2CCDD2A-8034-466B-A163-786F5B0886A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P.108</a:t>
            </a:r>
          </a:p>
        </p:txBody>
      </p:sp>
      <p:sp>
        <p:nvSpPr>
          <p:cNvPr id="7" name="矩形 6"/>
          <p:cNvSpPr/>
          <p:nvPr/>
        </p:nvSpPr>
        <p:spPr>
          <a:xfrm>
            <a:off x="1026189" y="5132918"/>
            <a:ext cx="7376755" cy="1384995"/>
          </a:xfrm>
          <a:prstGeom prst="rect">
            <a:avLst/>
          </a:prstGeom>
        </p:spPr>
        <p:txBody>
          <a:bodyPr wrap="square">
            <a:spAutoFit/>
          </a:bodyPr>
          <a:lstStyle/>
          <a:p>
            <a:pPr marL="457200" lvl="0" indent="-457200">
              <a:lnSpc>
                <a:spcPct val="150000"/>
              </a:lnSpc>
              <a:buFont typeface="Wingdings" panose="05000000000000000000" pitchFamily="2" charset="2"/>
              <a:buChar char="n"/>
            </a:pPr>
            <a:r>
              <a:rPr lang="zh-TW" altLang="en-US" sz="2800" b="1" dirty="0">
                <a:solidFill>
                  <a:prstClr val="black"/>
                </a:solidFill>
                <a:latin typeface="微軟正黑體" panose="020B0604030504040204" pitchFamily="34" charset="-120"/>
                <a:ea typeface="微軟正黑體" panose="020B0604030504040204" pitchFamily="34" charset="-120"/>
              </a:rPr>
              <a:t>可見，中國在戰國時代雖有鐵器，但當時武器仍</a:t>
            </a:r>
            <a:r>
              <a:rPr lang="zh-TW" altLang="en-US" sz="2800" b="1" dirty="0">
                <a:solidFill>
                  <a:srgbClr val="FF0000"/>
                </a:solidFill>
                <a:latin typeface="微軟正黑體" panose="020B0604030504040204" pitchFamily="34" charset="-120"/>
                <a:ea typeface="微軟正黑體" panose="020B0604030504040204" pitchFamily="34" charset="-120"/>
              </a:rPr>
              <a:t>以青銅兵器為主</a:t>
            </a:r>
            <a:r>
              <a:rPr lang="zh-TW" altLang="en-US" sz="2800" b="1" dirty="0">
                <a:solidFill>
                  <a:prstClr val="black"/>
                </a:solidFill>
                <a:latin typeface="微軟正黑體" panose="020B0604030504040204" pitchFamily="34" charset="-120"/>
                <a:ea typeface="微軟正黑體" panose="020B0604030504040204" pitchFamily="34" charset="-120"/>
              </a:rPr>
              <a:t>。</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5910350" y="2025348"/>
            <a:ext cx="2352502" cy="1107996"/>
          </a:xfrm>
          <a:prstGeom prst="rect">
            <a:avLst/>
          </a:prstGeom>
          <a:noFill/>
        </p:spPr>
        <p:txBody>
          <a:bodyPr wrap="square" rtlCol="0">
            <a:spAutoFit/>
          </a:bodyPr>
          <a:lstStyle/>
          <a:p>
            <a:r>
              <a:rPr lang="zh-TW" altLang="en-US" sz="2400" b="1" dirty="0">
                <a:solidFill>
                  <a:srgbClr val="0070C0"/>
                </a:solidFill>
                <a:latin typeface="微軟正黑體" panose="020B0604030504040204" pitchFamily="34" charset="-120"/>
                <a:ea typeface="微軟正黑體" panose="020B0604030504040204" pitchFamily="34" charset="-120"/>
                <a:hlinkClick r:id="rId4" action="ppaction://hlinkfile"/>
              </a:rPr>
              <a:t>速成科學</a:t>
            </a:r>
            <a:r>
              <a:rPr lang="en-US" altLang="zh-TW" sz="2400" b="1" dirty="0">
                <a:solidFill>
                  <a:srgbClr val="0070C0"/>
                </a:solidFill>
                <a:latin typeface="微軟正黑體" panose="020B0604030504040204" pitchFamily="34" charset="-120"/>
                <a:ea typeface="微軟正黑體" panose="020B0604030504040204" pitchFamily="34" charset="-120"/>
                <a:hlinkClick r:id="rId4" action="ppaction://hlinkfile"/>
              </a:rPr>
              <a:t>-</a:t>
            </a:r>
            <a:r>
              <a:rPr lang="zh-TW" altLang="en-US" sz="2400" b="1" dirty="0">
                <a:solidFill>
                  <a:srgbClr val="0070C0"/>
                </a:solidFill>
                <a:latin typeface="微軟正黑體" panose="020B0604030504040204" pitchFamily="34" charset="-120"/>
                <a:ea typeface="微軟正黑體" panose="020B0604030504040204" pitchFamily="34" charset="-120"/>
                <a:hlinkClick r:id="rId4" action="ppaction://hlinkfile"/>
              </a:rPr>
              <a:t>中國</a:t>
            </a:r>
            <a:endParaRPr lang="en-US" altLang="zh-TW" sz="2400" b="1" dirty="0">
              <a:solidFill>
                <a:srgbClr val="0070C0"/>
              </a:solidFill>
              <a:latin typeface="微軟正黑體" panose="020B0604030504040204" pitchFamily="34" charset="-120"/>
              <a:ea typeface="微軟正黑體" panose="020B0604030504040204" pitchFamily="34" charset="-120"/>
              <a:hlinkClick r:id="rId4" action="ppaction://hlinkfile"/>
            </a:endParaRPr>
          </a:p>
          <a:p>
            <a:r>
              <a:rPr lang="zh-TW" altLang="en-US" sz="2400" b="1" dirty="0">
                <a:solidFill>
                  <a:srgbClr val="0070C0"/>
                </a:solidFill>
                <a:latin typeface="微軟正黑體" panose="020B0604030504040204" pitchFamily="34" charset="-120"/>
                <a:ea typeface="微軟正黑體" panose="020B0604030504040204" pitchFamily="34" charset="-120"/>
                <a:hlinkClick r:id="rId4" action="ppaction://hlinkfile"/>
              </a:rPr>
              <a:t>片長：</a:t>
            </a:r>
            <a:r>
              <a:rPr lang="en-US" altLang="zh-TW" sz="2400" b="1" dirty="0">
                <a:solidFill>
                  <a:srgbClr val="0070C0"/>
                </a:solidFill>
                <a:latin typeface="微軟正黑體" panose="020B0604030504040204" pitchFamily="34" charset="-120"/>
                <a:ea typeface="微軟正黑體" panose="020B0604030504040204" pitchFamily="34" charset="-120"/>
                <a:hlinkClick r:id="rId4" action="ppaction://hlinkfile"/>
              </a:rPr>
              <a:t>12</a:t>
            </a:r>
            <a:r>
              <a:rPr lang="zh-TW" altLang="en-US" sz="2400" b="1" dirty="0">
                <a:solidFill>
                  <a:srgbClr val="0070C0"/>
                </a:solidFill>
                <a:latin typeface="微軟正黑體" panose="020B0604030504040204" pitchFamily="34" charset="-120"/>
                <a:ea typeface="微軟正黑體" panose="020B0604030504040204" pitchFamily="34" charset="-120"/>
                <a:hlinkClick r:id="rId4" action="ppaction://hlinkfile"/>
              </a:rPr>
              <a:t>：</a:t>
            </a:r>
            <a:r>
              <a:rPr lang="en-US" altLang="zh-TW" sz="2400" b="1" dirty="0">
                <a:solidFill>
                  <a:srgbClr val="0070C0"/>
                </a:solidFill>
                <a:latin typeface="微軟正黑體" panose="020B0604030504040204" pitchFamily="34" charset="-120"/>
                <a:ea typeface="微軟正黑體" panose="020B0604030504040204" pitchFamily="34" charset="-120"/>
                <a:hlinkClick r:id="rId4" action="ppaction://hlinkfile"/>
              </a:rPr>
              <a:t>34</a:t>
            </a:r>
            <a:endParaRPr lang="en-US" altLang="zh-TW" sz="2400" b="1" dirty="0">
              <a:solidFill>
                <a:srgbClr val="0070C0"/>
              </a:solidFill>
              <a:latin typeface="微軟正黑體" panose="020B0604030504040204" pitchFamily="34" charset="-120"/>
              <a:ea typeface="微軟正黑體" panose="020B0604030504040204" pitchFamily="34" charset="-120"/>
            </a:endParaRPr>
          </a:p>
          <a:p>
            <a:endParaRPr lang="zh-TW" altLang="en-US" dirty="0"/>
          </a:p>
        </p:txBody>
      </p:sp>
    </p:spTree>
    <p:extLst>
      <p:ext uri="{BB962C8B-B14F-4D97-AF65-F5344CB8AC3E}">
        <p14:creationId xmlns:p14="http://schemas.microsoft.com/office/powerpoint/2010/main" val="1271059471"/>
      </p:ext>
    </p:extLst>
  </p:cSld>
  <p:clrMapOvr>
    <a:masterClrMapping/>
  </p:clrMapOvr>
  <mc:AlternateContent xmlns:mc="http://schemas.openxmlformats.org/markup-compatibility/2006" xmlns:p14="http://schemas.microsoft.com/office/powerpoint/2010/main">
    <mc:Choice Requires="p14">
      <p:transition spd="slow" p14:dur="900" advTm="30000">
        <p14:warp dir="in"/>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268520" y="38733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5104385" y="4183479"/>
            <a:ext cx="3276627"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6-2 </a:t>
            </a:r>
          </a:p>
          <a:p>
            <a:r>
              <a:rPr lang="zh-TW" altLang="en-US" sz="2400" b="1" dirty="0">
                <a:latin typeface="微軟正黑體" panose="020B0604030504040204" pitchFamily="34" charset="-120"/>
                <a:ea typeface="微軟正黑體" panose="020B0604030504040204" pitchFamily="34" charset="-120"/>
              </a:rPr>
              <a:t>西周的玉柄鐵劍</a:t>
            </a:r>
          </a:p>
          <a:p>
            <a:r>
              <a:rPr lang="zh-TW" altLang="en-US" sz="2400" b="1" dirty="0">
                <a:latin typeface="微軟正黑體" panose="020B0604030504040204" pitchFamily="34" charset="-120"/>
                <a:ea typeface="微軟正黑體" panose="020B0604030504040204" pitchFamily="34" charset="-120"/>
              </a:rPr>
              <a:t>西周虢</a:t>
            </a:r>
            <a:r>
              <a:rPr lang="en-US" altLang="zh-TW" sz="1100" b="1" dirty="0">
                <a:latin typeface="微軟正黑體" panose="020B0604030504040204" pitchFamily="34" charset="-120"/>
                <a:ea typeface="微軟正黑體" panose="020B0604030504040204" pitchFamily="34" charset="-120"/>
              </a:rPr>
              <a:t>(</a:t>
            </a:r>
            <a:r>
              <a:rPr lang="zh-CN" altLang="en-US" sz="1100" b="1" dirty="0">
                <a:latin typeface="微軟正黑體" panose="020B0604030504040204" pitchFamily="34" charset="-120"/>
                <a:ea typeface="微軟正黑體" panose="020B0604030504040204" pitchFamily="34" charset="-120"/>
              </a:rPr>
              <a:t>ㄍㄨㄛˊ</a:t>
            </a:r>
            <a:r>
              <a:rPr lang="en-US" altLang="zh-TW" sz="11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季墓中發掘出的玉柄銅芯鐵劍，號稱為最早的中國鐵器物。</a:t>
            </a:r>
          </a:p>
        </p:txBody>
      </p:sp>
      <p:pic>
        <p:nvPicPr>
          <p:cNvPr id="8" name="圖片 7">
            <a:extLst>
              <a:ext uri="{FF2B5EF4-FFF2-40B4-BE49-F238E27FC236}">
                <a16:creationId xmlns:a16="http://schemas.microsoft.com/office/drawing/2014/main" id="{5B1D3A89-F397-4E3E-BFE6-24CD86516544}"/>
              </a:ext>
            </a:extLst>
          </p:cNvPr>
          <p:cNvPicPr>
            <a:picLocks noChangeAspect="1"/>
          </p:cNvPicPr>
          <p:nvPr/>
        </p:nvPicPr>
        <p:blipFill rotWithShape="1">
          <a:blip r:embed="rId2">
            <a:extLst>
              <a:ext uri="{28A0092B-C50C-407E-A947-70E740481C1C}">
                <a14:useLocalDpi xmlns:a14="http://schemas.microsoft.com/office/drawing/2010/main" val="0"/>
              </a:ext>
            </a:extLst>
          </a:blip>
          <a:srcRect l="39975" t="46436" r="35095" b="7538"/>
          <a:stretch/>
        </p:blipFill>
        <p:spPr>
          <a:xfrm rot="1686203">
            <a:off x="2076001" y="-1278467"/>
            <a:ext cx="3577082" cy="9036828"/>
          </a:xfrm>
          <a:prstGeom prst="rect">
            <a:avLst/>
          </a:prstGeom>
        </p:spPr>
      </p:pic>
      <p:sp>
        <p:nvSpPr>
          <p:cNvPr id="9" name="文字方塊 8">
            <a:extLst>
              <a:ext uri="{FF2B5EF4-FFF2-40B4-BE49-F238E27FC236}">
                <a16:creationId xmlns:a16="http://schemas.microsoft.com/office/drawing/2014/main" id="{1C879EE8-C48C-476F-B44C-912994444580}"/>
              </a:ext>
            </a:extLst>
          </p:cNvPr>
          <p:cNvSpPr txBox="1"/>
          <p:nvPr/>
        </p:nvSpPr>
        <p:spPr>
          <a:xfrm>
            <a:off x="8012770" y="1818569"/>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P.169</a:t>
            </a:r>
          </a:p>
        </p:txBody>
      </p:sp>
    </p:spTree>
    <p:extLst>
      <p:ext uri="{BB962C8B-B14F-4D97-AF65-F5344CB8AC3E}">
        <p14:creationId xmlns:p14="http://schemas.microsoft.com/office/powerpoint/2010/main" val="3662029681"/>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2556F087-6599-4020-823D-B442CE41EBBE}"/>
              </a:ext>
            </a:extLst>
          </p:cNvPr>
          <p:cNvSpPr/>
          <p:nvPr/>
        </p:nvSpPr>
        <p:spPr>
          <a:xfrm>
            <a:off x="1312477" y="2872909"/>
            <a:ext cx="6893059" cy="3371480"/>
          </a:xfrm>
          <a:prstGeom prst="roundRect">
            <a:avLst/>
          </a:prstGeom>
          <a:solidFill>
            <a:srgbClr val="F9C3E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21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C72913A1-B5F3-4CE4-9566-E5F638E00B80}"/>
              </a:ext>
            </a:extLst>
          </p:cNvPr>
          <p:cNvSpPr txBox="1"/>
          <p:nvPr/>
        </p:nvSpPr>
        <p:spPr>
          <a:xfrm>
            <a:off x="1618713" y="2851094"/>
            <a:ext cx="6274217" cy="3108543"/>
          </a:xfrm>
          <a:prstGeom prst="rect">
            <a:avLst/>
          </a:prstGeom>
          <a:noFill/>
        </p:spPr>
        <p:txBody>
          <a:bodyPr wrap="square" rtlCol="0">
            <a:spAutoFit/>
          </a:bodyPr>
          <a:lstStyle/>
          <a:p>
            <a:pPr algn="ctr"/>
            <a:r>
              <a:rPr lang="en-US" altLang="zh-TW" sz="2800" b="1" dirty="0">
                <a:latin typeface="微軟正黑體" panose="020B0604030504040204" pitchFamily="34" charset="-120"/>
                <a:ea typeface="微軟正黑體" panose="020B0604030504040204" pitchFamily="34" charset="-120"/>
              </a:rPr>
              <a:t>• DO it•</a:t>
            </a:r>
          </a:p>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請和同學討論，</a:t>
            </a: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為什麼當時的人沒</a:t>
            </a:r>
          </a:p>
          <a:p>
            <a:pPr algn="ctr"/>
            <a:r>
              <a:rPr lang="zh-TW" altLang="en-US" sz="2800" b="1" dirty="0">
                <a:latin typeface="微軟正黑體" panose="020B0604030504040204" pitchFamily="34" charset="-120"/>
                <a:ea typeface="微軟正黑體" panose="020B0604030504040204" pitchFamily="34" charset="-120"/>
              </a:rPr>
              <a:t>有馬上選擇使用新技術製造的武器？</a:t>
            </a: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選擇技術判斷的標準有哪些？</a:t>
            </a:r>
          </a:p>
          <a:p>
            <a:pPr algn="ctr"/>
            <a:r>
              <a:rPr lang="zh-TW" altLang="en-US" sz="2800" b="1" dirty="0">
                <a:latin typeface="微軟正黑體" panose="020B0604030504040204" pitchFamily="34" charset="-120"/>
                <a:ea typeface="微軟正黑體" panose="020B0604030504040204" pitchFamily="34" charset="-120"/>
              </a:rPr>
              <a:t>並請將討論結果上臺發表。</a:t>
            </a:r>
          </a:p>
        </p:txBody>
      </p:sp>
      <p:sp>
        <p:nvSpPr>
          <p:cNvPr id="4" name="矩形: 圓角 3">
            <a:extLst>
              <a:ext uri="{FF2B5EF4-FFF2-40B4-BE49-F238E27FC236}">
                <a16:creationId xmlns:a16="http://schemas.microsoft.com/office/drawing/2014/main" id="{3760B697-3E2C-4397-8248-D91299168A45}"/>
              </a:ext>
            </a:extLst>
          </p:cNvPr>
          <p:cNvSpPr/>
          <p:nvPr/>
        </p:nvSpPr>
        <p:spPr>
          <a:xfrm>
            <a:off x="2710206" y="1138850"/>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5" name="圖形 4" descr="放大鏡">
            <a:extLst>
              <a:ext uri="{FF2B5EF4-FFF2-40B4-BE49-F238E27FC236}">
                <a16:creationId xmlns:a16="http://schemas.microsoft.com/office/drawing/2014/main" id="{917E3D69-D15F-40B1-A4A8-447FE29C774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3" y="1164145"/>
            <a:ext cx="803748" cy="803748"/>
          </a:xfrm>
          <a:prstGeom prst="rect">
            <a:avLst/>
          </a:prstGeom>
          <a:effectLst/>
          <a:scene3d>
            <a:camera prst="isometricOffAxis1Right"/>
            <a:lightRig rig="threePt" dir="t"/>
          </a:scene3d>
          <a:sp3d>
            <a:bevelT prst="relaxedInset"/>
          </a:sp3d>
        </p:spPr>
      </p:pic>
      <p:sp>
        <p:nvSpPr>
          <p:cNvPr id="6" name="文字方塊 5">
            <a:extLst>
              <a:ext uri="{FF2B5EF4-FFF2-40B4-BE49-F238E27FC236}">
                <a16:creationId xmlns:a16="http://schemas.microsoft.com/office/drawing/2014/main" id="{DFE37765-BA3F-4272-95B0-25AD3D502E59}"/>
              </a:ext>
            </a:extLst>
          </p:cNvPr>
          <p:cNvSpPr txBox="1"/>
          <p:nvPr/>
        </p:nvSpPr>
        <p:spPr>
          <a:xfrm>
            <a:off x="3832281" y="1277480"/>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8" name="文字方塊 7">
            <a:extLst>
              <a:ext uri="{FF2B5EF4-FFF2-40B4-BE49-F238E27FC236}">
                <a16:creationId xmlns:a16="http://schemas.microsoft.com/office/drawing/2014/main" id="{086627CE-07D5-4FFD-87FC-9D74CDC435E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P.118</a:t>
            </a:r>
          </a:p>
        </p:txBody>
      </p:sp>
    </p:spTree>
    <p:extLst>
      <p:ext uri="{BB962C8B-B14F-4D97-AF65-F5344CB8AC3E}">
        <p14:creationId xmlns:p14="http://schemas.microsoft.com/office/powerpoint/2010/main" val="1727628796"/>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9242599" y="3129389"/>
            <a:ext cx="7498576" cy="523220"/>
          </a:xfrm>
          <a:prstGeom prst="rect">
            <a:avLst/>
          </a:prstGeom>
        </p:spPr>
        <p:txBody>
          <a:bodyPr wrap="square">
            <a:spAutoFit/>
          </a:bodyPr>
          <a:lstStyle/>
          <a:p>
            <a:pPr marL="385763" indent="-385763">
              <a:buFont typeface="+mj-lt"/>
              <a:buAutoNum type="alphaLcPeriod"/>
            </a:pPr>
            <a:endParaRPr lang="zh-TW" altLang="en-US" sz="2800" b="1"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D816F178-D796-49BF-A333-7218F5064D89}"/>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0D12187F-01AB-4386-8FF9-DF9F928013E7}"/>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P.168</a:t>
            </a:r>
          </a:p>
        </p:txBody>
      </p:sp>
      <p:sp>
        <p:nvSpPr>
          <p:cNvPr id="4" name="矩形 3"/>
          <p:cNvSpPr/>
          <p:nvPr/>
        </p:nvSpPr>
        <p:spPr>
          <a:xfrm>
            <a:off x="947696" y="2696887"/>
            <a:ext cx="5211683" cy="523220"/>
          </a:xfrm>
          <a:prstGeom prst="rect">
            <a:avLst/>
          </a:prstGeom>
        </p:spPr>
        <p:txBody>
          <a:bodyPr wrap="none">
            <a:spAutoFit/>
          </a:bodyPr>
          <a:lstStyle/>
          <a:p>
            <a:pPr lvl="0"/>
            <a:r>
              <a:rPr lang="zh-TW" altLang="en-US" sz="2800" b="1" dirty="0">
                <a:solidFill>
                  <a:prstClr val="black"/>
                </a:solidFill>
                <a:latin typeface="微軟正黑體" panose="020B0604030504040204" pitchFamily="34" charset="-120"/>
                <a:ea typeface="微軟正黑體" panose="020B0604030504040204" pitchFamily="34" charset="-120"/>
              </a:rPr>
              <a:t>各地進入鐵器時代的時間與影響</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
        <p:nvSpPr>
          <p:cNvPr id="11" name="矩形 10">
            <a:extLst>
              <a:ext uri="{FF2B5EF4-FFF2-40B4-BE49-F238E27FC236}">
                <a16:creationId xmlns:a16="http://schemas.microsoft.com/office/drawing/2014/main" id="{018EA6EE-2D2E-4B30-9F82-3B7245E7E182}"/>
              </a:ext>
            </a:extLst>
          </p:cNvPr>
          <p:cNvSpPr/>
          <p:nvPr/>
        </p:nvSpPr>
        <p:spPr>
          <a:xfrm>
            <a:off x="2156984" y="3826616"/>
            <a:ext cx="6142254" cy="1384995"/>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最早的煉鐵技術出現在距今</a:t>
            </a:r>
            <a:r>
              <a:rPr lang="en-US" altLang="zh-TW" sz="2800" b="1" dirty="0">
                <a:latin typeface="微軟正黑體" panose="020B0604030504040204" pitchFamily="34" charset="-120"/>
                <a:ea typeface="微軟正黑體" panose="020B0604030504040204" pitchFamily="34" charset="-120"/>
              </a:rPr>
              <a:t>2000</a:t>
            </a:r>
            <a:r>
              <a:rPr lang="zh-TW" altLang="en-US" sz="2800" b="1" dirty="0">
                <a:latin typeface="微軟正黑體" panose="020B0604030504040204" pitchFamily="34" charset="-120"/>
                <a:ea typeface="微軟正黑體" panose="020B0604030504040204" pitchFamily="34" charset="-120"/>
              </a:rPr>
              <a:t>年的</a:t>
            </a:r>
            <a:r>
              <a:rPr lang="zh-TW" altLang="en-US" sz="2800" b="1" dirty="0">
                <a:solidFill>
                  <a:srgbClr val="FF0000"/>
                </a:solidFill>
                <a:latin typeface="微軟正黑體" panose="020B0604030504040204" pitchFamily="34" charset="-120"/>
                <a:ea typeface="微軟正黑體" panose="020B0604030504040204" pitchFamily="34" charset="-120"/>
              </a:rPr>
              <a:t>十三行遺址</a:t>
            </a:r>
            <a:r>
              <a:rPr lang="zh-TW" altLang="en-US" sz="2800" b="1" dirty="0">
                <a:latin typeface="微軟正黑體" panose="020B0604030504040204" pitchFamily="34" charset="-120"/>
                <a:ea typeface="微軟正黑體" panose="020B0604030504040204" pitchFamily="34" charset="-120"/>
              </a:rPr>
              <a:t>。</a:t>
            </a:r>
          </a:p>
        </p:txBody>
      </p:sp>
      <p:sp>
        <p:nvSpPr>
          <p:cNvPr id="13" name="五邊形 12"/>
          <p:cNvSpPr/>
          <p:nvPr/>
        </p:nvSpPr>
        <p:spPr>
          <a:xfrm>
            <a:off x="0" y="4090616"/>
            <a:ext cx="1783830" cy="824459"/>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台灣</a:t>
            </a:r>
          </a:p>
        </p:txBody>
      </p:sp>
    </p:spTree>
    <p:extLst>
      <p:ext uri="{BB962C8B-B14F-4D97-AF65-F5344CB8AC3E}">
        <p14:creationId xmlns:p14="http://schemas.microsoft.com/office/powerpoint/2010/main" val="289926939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7" y="19935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452911" y="4338956"/>
            <a:ext cx="8272895"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6-3 </a:t>
            </a:r>
          </a:p>
          <a:p>
            <a:r>
              <a:rPr lang="zh-TW" altLang="en-US" sz="2400" b="1" dirty="0">
                <a:latin typeface="微軟正黑體" panose="020B0604030504040204" pitchFamily="34" charset="-120"/>
                <a:ea typeface="微軟正黑體" panose="020B0604030504040204" pitchFamily="34" charset="-120"/>
              </a:rPr>
              <a:t>八里十三行遺址的煉鐵爐</a:t>
            </a:r>
          </a:p>
          <a:p>
            <a:r>
              <a:rPr lang="zh-TW" altLang="en-US" sz="2400" b="1" dirty="0">
                <a:latin typeface="微軟正黑體" panose="020B0604030504040204" pitchFamily="34" charset="-120"/>
                <a:ea typeface="微軟正黑體" panose="020B0604030504040204" pitchFamily="34" charset="-120"/>
              </a:rPr>
              <a:t>臺灣大約在距今 </a:t>
            </a:r>
            <a:r>
              <a:rPr lang="en-US" altLang="zh-TW" sz="2400" b="1" dirty="0">
                <a:latin typeface="微軟正黑體" panose="020B0604030504040204" pitchFamily="34" charset="-120"/>
                <a:ea typeface="微軟正黑體" panose="020B0604030504040204" pitchFamily="34" charset="-120"/>
              </a:rPr>
              <a:t>2000 </a:t>
            </a:r>
            <a:r>
              <a:rPr lang="zh-TW" altLang="en-US" sz="2400" b="1" dirty="0">
                <a:latin typeface="微軟正黑體" panose="020B0604030504040204" pitchFamily="34" charset="-120"/>
                <a:ea typeface="微軟正黑體" panose="020B0604030504040204" pitchFamily="34" charset="-120"/>
              </a:rPr>
              <a:t>年前進入到金屬器時代，其中最著名的考古遺址是十三行遺址。遺址中發現臺灣第一個史前時代的煉鐵爐，證明了十三行的史前居民不僅會使用鐵器，更已經會製造鐵器，擁有煉鐵的技術。</a:t>
            </a:r>
          </a:p>
        </p:txBody>
      </p:sp>
      <p:pic>
        <p:nvPicPr>
          <p:cNvPr id="8" name="圖片 7">
            <a:extLst>
              <a:ext uri="{FF2B5EF4-FFF2-40B4-BE49-F238E27FC236}">
                <a16:creationId xmlns:a16="http://schemas.microsoft.com/office/drawing/2014/main" id="{5B1D3A89-F397-4E3E-BFE6-24CD86516544}"/>
              </a:ext>
            </a:extLst>
          </p:cNvPr>
          <p:cNvPicPr>
            <a:picLocks noChangeAspect="1"/>
          </p:cNvPicPr>
          <p:nvPr/>
        </p:nvPicPr>
        <p:blipFill rotWithShape="1">
          <a:blip r:embed="rId2">
            <a:extLst>
              <a:ext uri="{28A0092B-C50C-407E-A947-70E740481C1C}">
                <a14:useLocalDpi xmlns:a14="http://schemas.microsoft.com/office/drawing/2010/main" val="0"/>
              </a:ext>
            </a:extLst>
          </a:blip>
          <a:srcRect l="55824" t="53377" r="4488" b="22492"/>
          <a:stretch/>
        </p:blipFill>
        <p:spPr>
          <a:xfrm>
            <a:off x="2264575" y="-21257"/>
            <a:ext cx="5136802" cy="4273826"/>
          </a:xfrm>
          <a:prstGeom prst="rect">
            <a:avLst/>
          </a:prstGeom>
        </p:spPr>
      </p:pic>
      <p:sp>
        <p:nvSpPr>
          <p:cNvPr id="9" name="文字方塊 8">
            <a:extLst>
              <a:ext uri="{FF2B5EF4-FFF2-40B4-BE49-F238E27FC236}">
                <a16:creationId xmlns:a16="http://schemas.microsoft.com/office/drawing/2014/main" id="{C8514CBA-1CE9-4CCB-AE19-6B587D125857}"/>
              </a:ext>
            </a:extLst>
          </p:cNvPr>
          <p:cNvSpPr txBox="1"/>
          <p:nvPr/>
        </p:nvSpPr>
        <p:spPr>
          <a:xfrm>
            <a:off x="7989322" y="1838226"/>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P.169</a:t>
            </a:r>
          </a:p>
        </p:txBody>
      </p:sp>
    </p:spTree>
    <p:extLst>
      <p:ext uri="{BB962C8B-B14F-4D97-AF65-F5344CB8AC3E}">
        <p14:creationId xmlns:p14="http://schemas.microsoft.com/office/powerpoint/2010/main" val="2770317554"/>
      </p:ext>
    </p:extLst>
  </p:cSld>
  <p:clrMapOvr>
    <a:masterClrMapping/>
  </p:clrMapOvr>
  <mc:AlternateContent xmlns:mc="http://schemas.openxmlformats.org/markup-compatibility/2006" xmlns:p14="http://schemas.microsoft.com/office/powerpoint/2010/main">
    <mc:Choice Requires="p14">
      <p:transition spd="slow" p14:dur="3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6273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A646A243-EF3B-4C5A-B1F5-7B30BB64B382}"/>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58EEBC0E-89AE-41C7-850E-E91AE414EF4B}"/>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P.169</a:t>
            </a:r>
          </a:p>
        </p:txBody>
      </p:sp>
      <p:sp>
        <p:nvSpPr>
          <p:cNvPr id="6" name="五邊形 5"/>
          <p:cNvSpPr/>
          <p:nvPr/>
        </p:nvSpPr>
        <p:spPr>
          <a:xfrm>
            <a:off x="0" y="3827027"/>
            <a:ext cx="1783830" cy="824459"/>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西非</a:t>
            </a:r>
          </a:p>
        </p:txBody>
      </p:sp>
      <p:sp>
        <p:nvSpPr>
          <p:cNvPr id="9" name="矩形 8"/>
          <p:cNvSpPr/>
          <p:nvPr/>
        </p:nvSpPr>
        <p:spPr>
          <a:xfrm>
            <a:off x="1823586" y="3223593"/>
            <a:ext cx="7060365" cy="1952201"/>
          </a:xfrm>
          <a:prstGeom prst="rect">
            <a:avLst/>
          </a:prstGeom>
        </p:spPr>
        <p:txBody>
          <a:bodyPr wrap="square">
            <a:spAutoFit/>
          </a:bodyPr>
          <a:lstStyle/>
          <a:p>
            <a:pPr lvl="0">
              <a:lnSpc>
                <a:spcPct val="150000"/>
              </a:lnSpc>
              <a:spcBef>
                <a:spcPts val="1200"/>
              </a:spcBef>
            </a:pPr>
            <a:r>
              <a:rPr lang="zh-TW" altLang="en-US" sz="2800" b="1" dirty="0">
                <a:latin typeface="微軟正黑體" panose="020B0604030504040204" pitchFamily="34" charset="-120"/>
                <a:ea typeface="微軟正黑體" panose="020B0604030504040204" pitchFamily="34" charset="-120"/>
              </a:rPr>
              <a:t>西元前 </a:t>
            </a:r>
            <a:r>
              <a:rPr lang="en-US" altLang="zh-TW" sz="2800" b="1" dirty="0">
                <a:latin typeface="微軟正黑體" panose="020B0604030504040204" pitchFamily="34" charset="-120"/>
                <a:ea typeface="微軟正黑體" panose="020B0604030504040204" pitchFamily="34" charset="-120"/>
              </a:rPr>
              <a:t>500 </a:t>
            </a:r>
            <a:r>
              <a:rPr lang="zh-TW" altLang="en-US" sz="2800" b="1" dirty="0">
                <a:latin typeface="微軟正黑體" panose="020B0604030504040204" pitchFamily="34" charset="-120"/>
                <a:ea typeface="微軟正黑體" panose="020B0604030504040204" pitchFamily="34" charset="-120"/>
              </a:rPr>
              <a:t>年西非開始冶鐵，之後經由</a:t>
            </a:r>
            <a:r>
              <a:rPr lang="zh-TW" altLang="en-US" sz="2800" b="1" dirty="0">
                <a:solidFill>
                  <a:srgbClr val="FF0000"/>
                </a:solidFill>
                <a:latin typeface="微軟正黑體" panose="020B0604030504040204" pitchFamily="34" charset="-120"/>
                <a:ea typeface="微軟正黑體" panose="020B0604030504040204" pitchFamily="34" charset="-120"/>
              </a:rPr>
              <a:t>班圖人</a:t>
            </a:r>
            <a:r>
              <a:rPr lang="zh-TW" altLang="en-US" sz="2800" b="1" dirty="0">
                <a:latin typeface="微軟正黑體" panose="020B0604030504040204" pitchFamily="34" charset="-120"/>
                <a:ea typeface="微軟正黑體" panose="020B0604030504040204" pitchFamily="34" charset="-120"/>
              </a:rPr>
              <a:t>的遷徙而傳到各地，改善其農耕技術，促進經濟的繁榮和人口的增長。</a:t>
            </a:r>
          </a:p>
        </p:txBody>
      </p:sp>
      <p:sp>
        <p:nvSpPr>
          <p:cNvPr id="10" name="五邊形 9"/>
          <p:cNvSpPr/>
          <p:nvPr/>
        </p:nvSpPr>
        <p:spPr>
          <a:xfrm>
            <a:off x="0" y="5565437"/>
            <a:ext cx="1783830" cy="824459"/>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美洲</a:t>
            </a:r>
          </a:p>
        </p:txBody>
      </p:sp>
      <p:sp>
        <p:nvSpPr>
          <p:cNvPr id="11" name="矩形 10"/>
          <p:cNvSpPr/>
          <p:nvPr/>
        </p:nvSpPr>
        <p:spPr>
          <a:xfrm>
            <a:off x="1823586" y="5324731"/>
            <a:ext cx="7060365" cy="1305870"/>
          </a:xfrm>
          <a:prstGeom prst="rect">
            <a:avLst/>
          </a:prstGeom>
        </p:spPr>
        <p:txBody>
          <a:bodyPr wrap="square">
            <a:spAutoFit/>
          </a:bodyPr>
          <a:lstStyle/>
          <a:p>
            <a:pPr lvl="0">
              <a:lnSpc>
                <a:spcPct val="150000"/>
              </a:lnSpc>
              <a:spcBef>
                <a:spcPts val="1200"/>
              </a:spcBef>
            </a:pPr>
            <a:r>
              <a:rPr lang="zh-TW" altLang="en-US" sz="2800" b="1" dirty="0">
                <a:latin typeface="微軟正黑體" panose="020B0604030504040204" pitchFamily="34" charset="-120"/>
                <a:ea typeface="微軟正黑體" panose="020B0604030504040204" pitchFamily="34" charset="-120"/>
              </a:rPr>
              <a:t>美洲鐵的運用，則在</a:t>
            </a:r>
            <a:r>
              <a:rPr lang="zh-TW" altLang="en-US" sz="2800" b="1" dirty="0">
                <a:solidFill>
                  <a:srgbClr val="FF0000"/>
                </a:solidFill>
                <a:latin typeface="微軟正黑體" panose="020B0604030504040204" pitchFamily="34" charset="-120"/>
                <a:ea typeface="微軟正黑體" panose="020B0604030504040204" pitchFamily="34" charset="-120"/>
              </a:rPr>
              <a:t>哥倫布</a:t>
            </a:r>
            <a:r>
              <a:rPr lang="zh-TW" altLang="en-US" sz="2800" b="1" dirty="0">
                <a:latin typeface="微軟正黑體" panose="020B0604030504040204" pitchFamily="34" charset="-120"/>
                <a:ea typeface="微軟正黑體" panose="020B0604030504040204" pitchFamily="34" charset="-120"/>
              </a:rPr>
              <a:t>到達美洲後，由歐洲探險家傳入。</a:t>
            </a:r>
          </a:p>
        </p:txBody>
      </p:sp>
      <p:sp>
        <p:nvSpPr>
          <p:cNvPr id="12" name="矩形 11"/>
          <p:cNvSpPr/>
          <p:nvPr/>
        </p:nvSpPr>
        <p:spPr>
          <a:xfrm>
            <a:off x="947696" y="2696887"/>
            <a:ext cx="5211683" cy="523220"/>
          </a:xfrm>
          <a:prstGeom prst="rect">
            <a:avLst/>
          </a:prstGeom>
        </p:spPr>
        <p:txBody>
          <a:bodyPr wrap="none">
            <a:spAutoFit/>
          </a:bodyPr>
          <a:lstStyle/>
          <a:p>
            <a:pPr lvl="0"/>
            <a:r>
              <a:rPr lang="zh-TW" altLang="en-US" sz="2800" b="1" dirty="0">
                <a:solidFill>
                  <a:prstClr val="black"/>
                </a:solidFill>
                <a:latin typeface="微軟正黑體" panose="020B0604030504040204" pitchFamily="34" charset="-120"/>
                <a:ea typeface="微軟正黑體" panose="020B0604030504040204" pitchFamily="34" charset="-120"/>
              </a:rPr>
              <a:t>各地進入鐵器時代的時間與影響</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9673137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6273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一、鐵器的發明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1062718" y="3162589"/>
            <a:ext cx="7579258" cy="2831544"/>
          </a:xfrm>
          <a:prstGeom prst="rect">
            <a:avLst/>
          </a:prstGeom>
        </p:spPr>
        <p:txBody>
          <a:bodyPr wrap="square">
            <a:spAutoFit/>
          </a:bodyPr>
          <a:lstStyle/>
          <a:p>
            <a:pPr marL="457200" indent="-457200">
              <a:lnSpc>
                <a:spcPct val="150000"/>
              </a:lnSpc>
              <a:spcBef>
                <a:spcPts val="1200"/>
              </a:spcBef>
              <a:buClr>
                <a:schemeClr val="tx1"/>
              </a:buClr>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工業革命</a:t>
            </a:r>
            <a:r>
              <a:rPr lang="zh-TW" altLang="en-US" sz="2800" b="1" dirty="0">
                <a:latin typeface="微軟正黑體" panose="020B0604030504040204" pitchFamily="34" charset="-120"/>
                <a:ea typeface="微軟正黑體" panose="020B0604030504040204" pitchFamily="34" charset="-120"/>
              </a:rPr>
              <a:t>後，採礦業發達，大量生產</a:t>
            </a:r>
            <a:r>
              <a:rPr lang="zh-TW" altLang="en-US" sz="2800" b="1" dirty="0">
                <a:solidFill>
                  <a:srgbClr val="FF0000"/>
                </a:solidFill>
                <a:latin typeface="微軟正黑體" panose="020B0604030504040204" pitchFamily="34" charset="-120"/>
                <a:ea typeface="微軟正黑體" panose="020B0604030504040204" pitchFamily="34" charset="-120"/>
              </a:rPr>
              <a:t>鋼鐵</a:t>
            </a:r>
            <a:r>
              <a:rPr lang="zh-TW" altLang="en-US" sz="2800" b="1" dirty="0">
                <a:latin typeface="微軟正黑體" panose="020B0604030504040204" pitchFamily="34" charset="-120"/>
                <a:ea typeface="微軟正黑體" panose="020B0604030504040204" pitchFamily="34" charset="-120"/>
              </a:rPr>
              <a:t>，製成機器代替人力，進入到機器時代。</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Clr>
                <a:schemeClr val="tx1"/>
              </a:buClr>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用鋼鐵製成船艦、武器，西方國家挾船堅砲利的優勢，主宰世界各地。</a:t>
            </a:r>
          </a:p>
        </p:txBody>
      </p:sp>
      <p:sp>
        <p:nvSpPr>
          <p:cNvPr id="7" name="文字方塊 6">
            <a:extLst>
              <a:ext uri="{FF2B5EF4-FFF2-40B4-BE49-F238E27FC236}">
                <a16:creationId xmlns:a16="http://schemas.microsoft.com/office/drawing/2014/main" id="{A646A243-EF3B-4C5A-B1F5-7B30BB64B382}"/>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58EEBC0E-89AE-41C7-850E-E91AE414EF4B}"/>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P.169</a:t>
            </a:r>
          </a:p>
        </p:txBody>
      </p:sp>
    </p:spTree>
    <p:extLst>
      <p:ext uri="{BB962C8B-B14F-4D97-AF65-F5344CB8AC3E}">
        <p14:creationId xmlns:p14="http://schemas.microsoft.com/office/powerpoint/2010/main" val="1977916218"/>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anim calcmode="lin" valueType="num">
                                      <p:cBhvr>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09101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1035824" y="3797139"/>
            <a:ext cx="7552364" cy="1384995"/>
          </a:xfrm>
          <a:prstGeom prst="rect">
            <a:avLst/>
          </a:prstGeom>
        </p:spPr>
        <p:txBody>
          <a:bodyPr wrap="square">
            <a:spAutoFit/>
          </a:bodyPr>
          <a:lstStyle/>
          <a:p>
            <a:pPr>
              <a:lnSpc>
                <a:spcPct val="150000"/>
              </a:lnSpc>
            </a:pPr>
            <a:r>
              <a:rPr lang="zh-TW" altLang="en-US" sz="2800" b="1" dirty="0">
                <a:solidFill>
                  <a:srgbClr val="FF0000"/>
                </a:solidFill>
                <a:latin typeface="微軟正黑體" panose="020B0604030504040204" pitchFamily="34" charset="-120"/>
                <a:ea typeface="微軟正黑體" panose="020B0604030504040204" pitchFamily="34" charset="-120"/>
              </a:rPr>
              <a:t>印刷術</a:t>
            </a:r>
            <a:r>
              <a:rPr lang="zh-TW" altLang="en-US" sz="2800" b="1" dirty="0">
                <a:latin typeface="微軟正黑體" panose="020B0604030504040204" pitchFamily="34" charset="-120"/>
                <a:ea typeface="微軟正黑體" panose="020B0604030504040204" pitchFamily="34" charset="-120"/>
              </a:rPr>
              <a:t>是表達及傳遞人類思想的重要工具之一，推動人類文明和社會進步有重大的影響。</a:t>
            </a:r>
            <a:endParaRPr lang="en-US" altLang="zh-TW" sz="2800" b="1" dirty="0">
              <a:latin typeface="微軟正黑體" panose="020B0604030504040204" pitchFamily="34" charset="-120"/>
              <a:ea typeface="微軟正黑體" panose="020B0604030504040204" pitchFamily="34" charset="-120"/>
            </a:endParaRPr>
          </a:p>
        </p:txBody>
      </p:sp>
      <p:sp>
        <p:nvSpPr>
          <p:cNvPr id="7" name="矩形 6">
            <a:hlinkClick r:id="rId2"/>
            <a:extLst>
              <a:ext uri="{FF2B5EF4-FFF2-40B4-BE49-F238E27FC236}">
                <a16:creationId xmlns:a16="http://schemas.microsoft.com/office/drawing/2014/main" id="{819336A9-B6F8-43C9-B6C3-5967E46C0FCD}"/>
              </a:ext>
            </a:extLst>
          </p:cNvPr>
          <p:cNvSpPr/>
          <p:nvPr/>
        </p:nvSpPr>
        <p:spPr>
          <a:xfrm>
            <a:off x="4026" y="6159529"/>
            <a:ext cx="693717" cy="69287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1350"/>
          </a:p>
        </p:txBody>
      </p:sp>
      <p:pic>
        <p:nvPicPr>
          <p:cNvPr id="8" name="圖形 7" descr="攝影機">
            <a:hlinkClick r:id="rId3"/>
            <a:extLst>
              <a:ext uri="{FF2B5EF4-FFF2-40B4-BE49-F238E27FC236}">
                <a16:creationId xmlns:a16="http://schemas.microsoft.com/office/drawing/2014/main" id="{1E642F08-A25F-4682-B61D-87D96C2B952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17" y="6195596"/>
            <a:ext cx="620736" cy="620736"/>
          </a:xfrm>
          <a:prstGeom prst="rect">
            <a:avLst/>
          </a:prstGeom>
        </p:spPr>
      </p:pic>
      <p:sp>
        <p:nvSpPr>
          <p:cNvPr id="9" name="文字方塊 8">
            <a:extLst>
              <a:ext uri="{FF2B5EF4-FFF2-40B4-BE49-F238E27FC236}">
                <a16:creationId xmlns:a16="http://schemas.microsoft.com/office/drawing/2014/main" id="{F9498DCC-F986-4CB5-BAE4-4C962B508555}"/>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0" name="文字方塊 9">
            <a:extLst>
              <a:ext uri="{FF2B5EF4-FFF2-40B4-BE49-F238E27FC236}">
                <a16:creationId xmlns:a16="http://schemas.microsoft.com/office/drawing/2014/main" id="{EAEB8AB1-36B9-453C-826F-C48659C441A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1433797418"/>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par>
                                <p:cTn id="21" presetID="14" presetClass="entr" presetSubtype="1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09101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F9498DCC-F986-4CB5-BAE4-4C962B508555}"/>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0" name="文字方塊 9">
            <a:extLst>
              <a:ext uri="{FF2B5EF4-FFF2-40B4-BE49-F238E27FC236}">
                <a16:creationId xmlns:a16="http://schemas.microsoft.com/office/drawing/2014/main" id="{EAEB8AB1-36B9-453C-826F-C48659C441A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
        <p:nvSpPr>
          <p:cNvPr id="11" name="五邊形 10"/>
          <p:cNvSpPr/>
          <p:nvPr/>
        </p:nvSpPr>
        <p:spPr>
          <a:xfrm>
            <a:off x="0" y="3395337"/>
            <a:ext cx="1823586" cy="824459"/>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中國早期</a:t>
            </a:r>
          </a:p>
        </p:txBody>
      </p:sp>
      <p:sp>
        <p:nvSpPr>
          <p:cNvPr id="12" name="矩形 11"/>
          <p:cNvSpPr/>
          <p:nvPr/>
        </p:nvSpPr>
        <p:spPr>
          <a:xfrm>
            <a:off x="1902653" y="3545956"/>
            <a:ext cx="7060365" cy="523220"/>
          </a:xfrm>
          <a:prstGeom prst="rect">
            <a:avLst/>
          </a:prstGeom>
        </p:spPr>
        <p:txBody>
          <a:bodyPr wrap="square">
            <a:spAutoFit/>
          </a:bodyPr>
          <a:lstStyle/>
          <a:p>
            <a:pPr lvl="0">
              <a:spcBef>
                <a:spcPts val="1200"/>
              </a:spcBef>
            </a:pPr>
            <a:r>
              <a:rPr lang="zh-TW" altLang="en-US" sz="2800" b="1" dirty="0">
                <a:latin typeface="微軟正黑體" panose="020B0604030504040204" pitchFamily="34" charset="-120"/>
                <a:ea typeface="微軟正黑體" panose="020B0604030504040204" pitchFamily="34" charset="-120"/>
              </a:rPr>
              <a:t>書籍寫在竹、帛上，但有竹重、帛貴的缺點。</a:t>
            </a:r>
          </a:p>
        </p:txBody>
      </p:sp>
      <p:sp>
        <p:nvSpPr>
          <p:cNvPr id="13" name="五邊形 12"/>
          <p:cNvSpPr/>
          <p:nvPr/>
        </p:nvSpPr>
        <p:spPr>
          <a:xfrm>
            <a:off x="0" y="5133747"/>
            <a:ext cx="1823586" cy="824459"/>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漢      朝</a:t>
            </a:r>
          </a:p>
        </p:txBody>
      </p:sp>
      <p:sp>
        <p:nvSpPr>
          <p:cNvPr id="14" name="矩形 13"/>
          <p:cNvSpPr/>
          <p:nvPr/>
        </p:nvSpPr>
        <p:spPr>
          <a:xfrm>
            <a:off x="1967198" y="5284366"/>
            <a:ext cx="5597631" cy="523220"/>
          </a:xfrm>
          <a:prstGeom prst="rect">
            <a:avLst/>
          </a:prstGeom>
        </p:spPr>
        <p:txBody>
          <a:bodyPr wrap="square">
            <a:spAutoFit/>
          </a:bodyPr>
          <a:lstStyle/>
          <a:p>
            <a:pPr lvl="0">
              <a:spcBef>
                <a:spcPts val="1200"/>
              </a:spcBef>
            </a:pPr>
            <a:r>
              <a:rPr lang="zh-TW" altLang="en-US" sz="2800" b="1" dirty="0">
                <a:latin typeface="微軟正黑體" panose="020B0604030504040204" pitchFamily="34" charset="-120"/>
                <a:ea typeface="微軟正黑體" panose="020B0604030504040204" pitchFamily="34" charset="-120"/>
              </a:rPr>
              <a:t>雖發明紙，但文字仍靠手抄流傳。</a:t>
            </a:r>
          </a:p>
        </p:txBody>
      </p:sp>
    </p:spTree>
    <p:extLst>
      <p:ext uri="{BB962C8B-B14F-4D97-AF65-F5344CB8AC3E}">
        <p14:creationId xmlns:p14="http://schemas.microsoft.com/office/powerpoint/2010/main" val="51249938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09101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F9498DCC-F986-4CB5-BAE4-4C962B508555}"/>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0" name="文字方塊 9">
            <a:extLst>
              <a:ext uri="{FF2B5EF4-FFF2-40B4-BE49-F238E27FC236}">
                <a16:creationId xmlns:a16="http://schemas.microsoft.com/office/drawing/2014/main" id="{EAEB8AB1-36B9-453C-826F-C48659C441A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
        <p:nvSpPr>
          <p:cNvPr id="13" name="五邊形 12"/>
          <p:cNvSpPr/>
          <p:nvPr/>
        </p:nvSpPr>
        <p:spPr>
          <a:xfrm>
            <a:off x="0" y="3120886"/>
            <a:ext cx="834887" cy="2628345"/>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唐      朝</a:t>
            </a:r>
          </a:p>
        </p:txBody>
      </p:sp>
      <p:sp>
        <p:nvSpPr>
          <p:cNvPr id="14" name="矩形 13"/>
          <p:cNvSpPr/>
          <p:nvPr/>
        </p:nvSpPr>
        <p:spPr>
          <a:xfrm>
            <a:off x="993914" y="2937566"/>
            <a:ext cx="7792278" cy="2831544"/>
          </a:xfrm>
          <a:prstGeom prst="rect">
            <a:avLst/>
          </a:prstGeom>
        </p:spPr>
        <p:txBody>
          <a:bodyPr wrap="square">
            <a:spAutoFit/>
          </a:bodyPr>
          <a:lstStyle/>
          <a:p>
            <a:pPr marL="514350" lvl="0" indent="-51435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7 </a:t>
            </a:r>
            <a:r>
              <a:rPr lang="zh-TW" altLang="en-US" sz="2800" b="1" dirty="0">
                <a:latin typeface="微軟正黑體" panose="020B0604030504040204" pitchFamily="34" charset="-120"/>
                <a:ea typeface="微軟正黑體" panose="020B0604030504040204" pitchFamily="34" charset="-120"/>
              </a:rPr>
              <a:t>世紀中唐發明雕版印刷，缺點是不能再利用。</a:t>
            </a:r>
            <a:endParaRPr lang="en-US" altLang="zh-TW" sz="2800" b="1" dirty="0">
              <a:latin typeface="微軟正黑體" panose="020B0604030504040204" pitchFamily="34" charset="-120"/>
              <a:ea typeface="微軟正黑體" panose="020B0604030504040204" pitchFamily="34" charset="-120"/>
            </a:endParaRPr>
          </a:p>
          <a:p>
            <a:pPr marL="514350" lvl="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中國最早的印刷品，是在唐朝出現的雕版印刷佛經，與佛教的盛行有相當大的關係，後來印刷的範圍也擴大到其他的經典。</a:t>
            </a:r>
          </a:p>
        </p:txBody>
      </p:sp>
    </p:spTree>
    <p:extLst>
      <p:ext uri="{BB962C8B-B14F-4D97-AF65-F5344CB8AC3E}">
        <p14:creationId xmlns:p14="http://schemas.microsoft.com/office/powerpoint/2010/main" val="175167318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68169" y="38694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6255025" y="3362584"/>
            <a:ext cx="2484033" cy="304698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6-4</a:t>
            </a:r>
          </a:p>
          <a:p>
            <a:r>
              <a:rPr lang="zh-TW" altLang="en-US" sz="2400" b="1" dirty="0">
                <a:latin typeface="微軟正黑體" panose="020B0604030504040204" pitchFamily="34" charset="-120"/>
                <a:ea typeface="微軟正黑體" panose="020B0604030504040204" pitchFamily="34" charset="-120"/>
              </a:rPr>
              <a:t>在敦煌石窟發現的唐咸通</a:t>
            </a:r>
            <a:r>
              <a:rPr lang="en-US" altLang="zh-TW" sz="2400" b="1" dirty="0">
                <a:latin typeface="微軟正黑體" panose="020B0604030504040204" pitchFamily="34" charset="-120"/>
                <a:ea typeface="微軟正黑體" panose="020B0604030504040204" pitchFamily="34" charset="-120"/>
              </a:rPr>
              <a:t>9</a:t>
            </a:r>
            <a:r>
              <a:rPr lang="zh-TW" altLang="en-US" sz="2400" b="1" dirty="0">
                <a:latin typeface="微軟正黑體" panose="020B0604030504040204" pitchFamily="34" charset="-120"/>
                <a:ea typeface="微軟正黑體" panose="020B0604030504040204" pitchFamily="34" charset="-120"/>
              </a:rPr>
              <a:t>年</a:t>
            </a:r>
            <a:r>
              <a:rPr lang="en-US" altLang="zh-TW" sz="2400" b="1" dirty="0">
                <a:latin typeface="微軟正黑體" panose="020B0604030504040204" pitchFamily="34" charset="-120"/>
                <a:ea typeface="微軟正黑體" panose="020B0604030504040204" pitchFamily="34" charset="-120"/>
              </a:rPr>
              <a:t>(868 </a:t>
            </a:r>
            <a:r>
              <a:rPr lang="zh-TW" altLang="en-US" sz="2400" b="1" dirty="0">
                <a:latin typeface="微軟正黑體" panose="020B0604030504040204" pitchFamily="34" charset="-120"/>
                <a:ea typeface="微軟正黑體" panose="020B0604030504040204" pitchFamily="34" charset="-120"/>
              </a:rPr>
              <a:t>年</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刊刻的</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金剛經</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a:t>
            </a:r>
            <a:endParaRPr lang="en-US" altLang="zh-TW" sz="2400" b="1" dirty="0">
              <a:latin typeface="微軟正黑體" panose="020B0604030504040204" pitchFamily="34" charset="-120"/>
              <a:ea typeface="微軟正黑體" panose="020B0604030504040204" pitchFamily="34" charset="-120"/>
            </a:endParaRPr>
          </a:p>
          <a:p>
            <a:r>
              <a:rPr lang="zh-TW" altLang="en-US" sz="2400" b="1" dirty="0">
                <a:latin typeface="微軟正黑體" panose="020B0604030504040204" pitchFamily="34" charset="-120"/>
                <a:ea typeface="微軟正黑體" panose="020B0604030504040204" pitchFamily="34" charset="-120"/>
              </a:rPr>
              <a:t>此為中國現存最早的雕版印刷品，現存大英博物館。</a:t>
            </a:r>
          </a:p>
        </p:txBody>
      </p:sp>
      <p:pic>
        <p:nvPicPr>
          <p:cNvPr id="6" name="圖片 5">
            <a:extLst>
              <a:ext uri="{FF2B5EF4-FFF2-40B4-BE49-F238E27FC236}">
                <a16:creationId xmlns:a16="http://schemas.microsoft.com/office/drawing/2014/main" id="{0905B74B-5EB2-4959-8F65-14BE41CF2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405" y="1260760"/>
            <a:ext cx="5674414" cy="4967762"/>
          </a:xfrm>
          <a:prstGeom prst="rect">
            <a:avLst/>
          </a:prstGeom>
        </p:spPr>
      </p:pic>
      <p:sp>
        <p:nvSpPr>
          <p:cNvPr id="11" name="文字方塊 10">
            <a:extLst>
              <a:ext uri="{FF2B5EF4-FFF2-40B4-BE49-F238E27FC236}">
                <a16:creationId xmlns:a16="http://schemas.microsoft.com/office/drawing/2014/main" id="{6E245FFD-10C3-4986-B2AB-292FA5719176}"/>
              </a:ext>
            </a:extLst>
          </p:cNvPr>
          <p:cNvSpPr txBox="1"/>
          <p:nvPr/>
        </p:nvSpPr>
        <p:spPr>
          <a:xfrm>
            <a:off x="8002575" y="1821338"/>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2507985582"/>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351DF0D4-EFE4-4F50-869B-CCF7421BAF34}"/>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EAFA9E78-C9D9-4DD4-BF2A-6BD10E8B2FF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
        <p:nvSpPr>
          <p:cNvPr id="6" name="五邊形 5"/>
          <p:cNvSpPr/>
          <p:nvPr/>
        </p:nvSpPr>
        <p:spPr>
          <a:xfrm>
            <a:off x="0" y="3011703"/>
            <a:ext cx="993914" cy="2656324"/>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宋      朝</a:t>
            </a:r>
          </a:p>
        </p:txBody>
      </p:sp>
      <p:sp>
        <p:nvSpPr>
          <p:cNvPr id="9" name="矩形 8"/>
          <p:cNvSpPr/>
          <p:nvPr/>
        </p:nvSpPr>
        <p:spPr>
          <a:xfrm>
            <a:off x="993914" y="2902782"/>
            <a:ext cx="7792278" cy="2765244"/>
          </a:xfrm>
          <a:prstGeom prst="rect">
            <a:avLst/>
          </a:prstGeom>
        </p:spPr>
        <p:txBody>
          <a:bodyPr wrap="square">
            <a:spAutoFit/>
          </a:bodyPr>
          <a:lstStyle/>
          <a:p>
            <a:pPr marL="457200" indent="-457200">
              <a:lnSpc>
                <a:spcPts val="4000"/>
              </a:lnSpc>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畢昇</a:t>
            </a:r>
            <a:r>
              <a:rPr lang="zh-TW" altLang="en-US" sz="2800" b="1" dirty="0">
                <a:latin typeface="微軟正黑體" panose="020B0604030504040204" pitchFamily="34" charset="-120"/>
                <a:ea typeface="微軟正黑體" panose="020B0604030504040204" pitchFamily="34" charset="-120"/>
              </a:rPr>
              <a:t>在</a:t>
            </a:r>
            <a:r>
              <a:rPr lang="en-US" altLang="zh-TW" sz="2800" b="1" dirty="0">
                <a:latin typeface="微軟正黑體" panose="020B0604030504040204" pitchFamily="34" charset="-120"/>
                <a:ea typeface="微軟正黑體" panose="020B0604030504040204" pitchFamily="34" charset="-120"/>
              </a:rPr>
              <a:t>11</a:t>
            </a:r>
            <a:r>
              <a:rPr lang="zh-TW" altLang="en-US" sz="2800" b="1" dirty="0">
                <a:latin typeface="微軟正黑體" panose="020B0604030504040204" pitchFamily="34" charset="-120"/>
                <a:ea typeface="微軟正黑體" panose="020B0604030504040204" pitchFamily="34" charset="-120"/>
              </a:rPr>
              <a:t>世紀</a:t>
            </a:r>
            <a:r>
              <a:rPr lang="en-US" altLang="zh-TW"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北宋</a:t>
            </a:r>
            <a:r>
              <a:rPr lang="zh-TW" altLang="en-US" sz="2800" b="1" dirty="0">
                <a:latin typeface="微軟正黑體" panose="020B0604030504040204" pitchFamily="34" charset="-120"/>
                <a:ea typeface="微軟正黑體" panose="020B0604030504040204" pitchFamily="34" charset="-120"/>
              </a:rPr>
              <a:t> 慶曆年間</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發明</a:t>
            </a:r>
            <a:r>
              <a:rPr lang="zh-TW" altLang="en-US" sz="2800" b="1" dirty="0">
                <a:solidFill>
                  <a:srgbClr val="FF0000"/>
                </a:solidFill>
                <a:latin typeface="微軟正黑體" panose="020B0604030504040204" pitchFamily="34" charset="-120"/>
                <a:ea typeface="微軟正黑體" panose="020B0604030504040204" pitchFamily="34" charset="-120"/>
              </a:rPr>
              <a:t>活字版印刷術</a:t>
            </a:r>
            <a:r>
              <a:rPr lang="zh-TW" altLang="en-US" sz="2800" b="1" dirty="0">
                <a:latin typeface="微軟正黑體" panose="020B0604030504040204" pitchFamily="34" charset="-120"/>
                <a:ea typeface="微軟正黑體" panose="020B0604030504040204" pitchFamily="34" charset="-120"/>
              </a:rPr>
              <a:t>，他在膠泥上刻字，一字一印，用火燒硬後，排在置有鐵框的鐵板上，泥字用蠟固定在鐵板，可以像雕版一樣印刷。</a:t>
            </a:r>
            <a:endParaRPr lang="en-US" altLang="zh-TW" sz="2800" b="1" dirty="0">
              <a:latin typeface="微軟正黑體" panose="020B0604030504040204" pitchFamily="34" charset="-120"/>
              <a:ea typeface="微軟正黑體" panose="020B0604030504040204" pitchFamily="34" charset="-120"/>
            </a:endParaRPr>
          </a:p>
          <a:p>
            <a:pPr marL="457200" indent="-457200">
              <a:lnSpc>
                <a:spcPts val="4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活字可多次使用、排列，比雕版印刷經濟方便。</a:t>
            </a:r>
            <a:endParaRPr lang="en-US" altLang="zh-TW" sz="2800" b="1" dirty="0">
              <a:latin typeface="微軟正黑體" panose="020B0604030504040204" pitchFamily="34" charset="-120"/>
              <a:ea typeface="微軟正黑體" panose="020B0604030504040204" pitchFamily="34" charset="-120"/>
            </a:endParaRPr>
          </a:p>
        </p:txBody>
      </p:sp>
      <p:sp>
        <p:nvSpPr>
          <p:cNvPr id="10" name="五邊形 9"/>
          <p:cNvSpPr/>
          <p:nvPr/>
        </p:nvSpPr>
        <p:spPr>
          <a:xfrm>
            <a:off x="-46382" y="5800479"/>
            <a:ext cx="1277096" cy="859733"/>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latin typeface="微軟正黑體" panose="020B0604030504040204" pitchFamily="34" charset="-120"/>
                <a:ea typeface="微軟正黑體" panose="020B0604030504040204" pitchFamily="34" charset="-120"/>
              </a:rPr>
              <a:t>元朝</a:t>
            </a:r>
          </a:p>
        </p:txBody>
      </p:sp>
      <p:sp>
        <p:nvSpPr>
          <p:cNvPr id="11" name="矩形 10"/>
          <p:cNvSpPr/>
          <p:nvPr/>
        </p:nvSpPr>
        <p:spPr>
          <a:xfrm>
            <a:off x="1598956" y="5968736"/>
            <a:ext cx="3047999" cy="523220"/>
          </a:xfrm>
          <a:prstGeom prst="rect">
            <a:avLst/>
          </a:prstGeom>
        </p:spPr>
        <p:txBody>
          <a:bodyPr wrap="square">
            <a:spAutoFit/>
          </a:bodyPr>
          <a:lstStyle/>
          <a:p>
            <a:r>
              <a:rPr lang="zh-TW" altLang="en-US" sz="2800" b="1" dirty="0">
                <a:latin typeface="微軟正黑體" panose="020B0604030504040204" pitchFamily="34" charset="-120"/>
                <a:ea typeface="微軟正黑體" panose="020B0604030504040204" pitchFamily="34" charset="-120"/>
              </a:rPr>
              <a:t>改使用</a:t>
            </a:r>
            <a:r>
              <a:rPr lang="zh-TW" altLang="en-US" sz="2800" b="1" dirty="0">
                <a:solidFill>
                  <a:srgbClr val="FF0000"/>
                </a:solidFill>
                <a:latin typeface="微軟正黑體" panose="020B0604030504040204" pitchFamily="34" charset="-120"/>
                <a:ea typeface="微軟正黑體" panose="020B0604030504040204" pitchFamily="34" charset="-120"/>
              </a:rPr>
              <a:t>金屬</a:t>
            </a:r>
            <a:r>
              <a:rPr lang="zh-TW" altLang="en-US" sz="2800" b="1" dirty="0">
                <a:latin typeface="微軟正黑體" panose="020B0604030504040204" pitchFamily="34" charset="-120"/>
                <a:ea typeface="微軟正黑體" panose="020B0604030504040204" pitchFamily="34" charset="-120"/>
              </a:rPr>
              <a:t>活字。</a:t>
            </a:r>
          </a:p>
        </p:txBody>
      </p:sp>
    </p:spTree>
    <p:extLst>
      <p:ext uri="{BB962C8B-B14F-4D97-AF65-F5344CB8AC3E}">
        <p14:creationId xmlns:p14="http://schemas.microsoft.com/office/powerpoint/2010/main" val="1605033964"/>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animBg="1"/>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9859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447120" y="3439865"/>
            <a:ext cx="8249760"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15 </a:t>
            </a:r>
            <a:r>
              <a:rPr lang="zh-TW" altLang="en-US" sz="2800" b="1" dirty="0">
                <a:latin typeface="微軟正黑體" panose="020B0604030504040204" pitchFamily="34" charset="-120"/>
                <a:ea typeface="微軟正黑體" panose="020B0604030504040204" pitchFamily="34" charset="-120"/>
              </a:rPr>
              <a:t>世紀，日耳曼人</a:t>
            </a:r>
            <a:r>
              <a:rPr lang="zh-TW" altLang="en-US" sz="2800" b="1" dirty="0">
                <a:solidFill>
                  <a:srgbClr val="FF0000"/>
                </a:solidFill>
                <a:latin typeface="微軟正黑體" panose="020B0604030504040204" pitchFamily="34" charset="-120"/>
                <a:ea typeface="微軟正黑體" panose="020B0604030504040204" pitchFamily="34" charset="-120"/>
              </a:rPr>
              <a:t>古騰堡發明活字版印刷術</a:t>
            </a:r>
            <a:r>
              <a:rPr lang="zh-TW" altLang="en-US" sz="2800" b="1" dirty="0">
                <a:latin typeface="微軟正黑體" panose="020B0604030504040204" pitchFamily="34" charset="-120"/>
                <a:ea typeface="微軟正黑體" panose="020B0604030504040204" pitchFamily="34" charset="-120"/>
              </a:rPr>
              <a:t>，而歐洲最早的印刷品是</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聖經</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，可見中西方最早的印刷品皆是有關</a:t>
            </a:r>
            <a:r>
              <a:rPr lang="zh-TW" altLang="en-US" sz="2800" b="1" dirty="0">
                <a:solidFill>
                  <a:srgbClr val="FF0000"/>
                </a:solidFill>
                <a:latin typeface="微軟正黑體" panose="020B0604030504040204" pitchFamily="34" charset="-120"/>
                <a:ea typeface="微軟正黑體" panose="020B0604030504040204" pitchFamily="34" charset="-120"/>
              </a:rPr>
              <a:t>宗教</a:t>
            </a:r>
            <a:r>
              <a:rPr lang="zh-TW" altLang="en-US" sz="2800" b="1" dirty="0">
                <a:latin typeface="微軟正黑體" panose="020B0604030504040204" pitchFamily="34" charset="-120"/>
                <a:ea typeface="微軟正黑體" panose="020B0604030504040204" pitchFamily="34" charset="-120"/>
              </a:rPr>
              <a:t>的經典。</a:t>
            </a:r>
            <a:endParaRPr lang="en-US" altLang="zh-TW" sz="2800" b="1" dirty="0">
              <a:latin typeface="微軟正黑體" panose="020B0604030504040204" pitchFamily="34" charset="-120"/>
              <a:ea typeface="微軟正黑體" panose="020B0604030504040204" pitchFamily="34" charset="-120"/>
            </a:endParaRPr>
          </a:p>
        </p:txBody>
      </p:sp>
      <p:sp>
        <p:nvSpPr>
          <p:cNvPr id="6" name="語音泡泡: 圓角矩形 5">
            <a:hlinkClick r:id="" action="ppaction://noaction"/>
            <a:extLst>
              <a:ext uri="{FF2B5EF4-FFF2-40B4-BE49-F238E27FC236}">
                <a16:creationId xmlns:a16="http://schemas.microsoft.com/office/drawing/2014/main" id="{252E3233-4126-48E2-9EC0-9930FAE3174B}"/>
              </a:ext>
            </a:extLst>
          </p:cNvPr>
          <p:cNvSpPr/>
          <p:nvPr/>
        </p:nvSpPr>
        <p:spPr>
          <a:xfrm>
            <a:off x="6815135" y="2183642"/>
            <a:ext cx="1859437" cy="486659"/>
          </a:xfrm>
          <a:prstGeom prst="wedgeRoundRectCallou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7" name="圖形 6" descr="放大鏡">
            <a:hlinkClick r:id="rId2" action="ppaction://hlinksldjump"/>
            <a:extLst>
              <a:ext uri="{FF2B5EF4-FFF2-40B4-BE49-F238E27FC236}">
                <a16:creationId xmlns:a16="http://schemas.microsoft.com/office/drawing/2014/main" id="{F3B0D1F1-6424-4233-B6B4-FF2D6C5B77D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19357" y="2196336"/>
            <a:ext cx="486659" cy="486659"/>
          </a:xfrm>
          <a:prstGeom prst="rect">
            <a:avLst/>
          </a:prstGeom>
        </p:spPr>
      </p:pic>
      <p:sp>
        <p:nvSpPr>
          <p:cNvPr id="8" name="文字方塊 7">
            <a:hlinkClick r:id="rId5" action="ppaction://hlinksldjump"/>
            <a:extLst>
              <a:ext uri="{FF2B5EF4-FFF2-40B4-BE49-F238E27FC236}">
                <a16:creationId xmlns:a16="http://schemas.microsoft.com/office/drawing/2014/main" id="{47D5B363-C906-4EEB-AFF3-AF9F91EB5910}"/>
              </a:ext>
            </a:extLst>
          </p:cNvPr>
          <p:cNvSpPr txBox="1"/>
          <p:nvPr/>
        </p:nvSpPr>
        <p:spPr>
          <a:xfrm>
            <a:off x="7281566" y="2266541"/>
            <a:ext cx="1497228" cy="369332"/>
          </a:xfrm>
          <a:prstGeom prst="rect">
            <a:avLst/>
          </a:prstGeom>
          <a:noFill/>
        </p:spPr>
        <p:txBody>
          <a:bodyPr wrap="square" rtlCol="0">
            <a:spAutoFit/>
          </a:bodyPr>
          <a:lstStyle/>
          <a:p>
            <a:r>
              <a:rPr lang="zh-TW" altLang="en-US" b="1" dirty="0">
                <a:solidFill>
                  <a:schemeClr val="accent1">
                    <a:lumMod val="50000"/>
                  </a:schemeClr>
                </a:solidFill>
                <a:latin typeface="微軟正黑體" panose="020B0604030504040204" pitchFamily="34" charset="-120"/>
                <a:ea typeface="微軟正黑體" panose="020B0604030504040204" pitchFamily="34" charset="-120"/>
                <a:hlinkClick r:id="rId2" action="ppaction://hlinksldjump"/>
              </a:rPr>
              <a:t>歷史放大鏡</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80BE679C-C50C-4047-AF82-A0756ED5C063}"/>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1" name="文字方塊 10">
            <a:extLst>
              <a:ext uri="{FF2B5EF4-FFF2-40B4-BE49-F238E27FC236}">
                <a16:creationId xmlns:a16="http://schemas.microsoft.com/office/drawing/2014/main" id="{988CE6B1-9351-4B7E-BC69-7E157349B94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289872740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A6BB677C-7DCE-4B6A-BD77-8A348F045F86}"/>
              </a:ext>
            </a:extLst>
          </p:cNvPr>
          <p:cNvSpPr/>
          <p:nvPr/>
        </p:nvSpPr>
        <p:spPr>
          <a:xfrm>
            <a:off x="2710206"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3" name="圖形 2" descr="放大鏡">
            <a:extLst>
              <a:ext uri="{FF2B5EF4-FFF2-40B4-BE49-F238E27FC236}">
                <a16:creationId xmlns:a16="http://schemas.microsoft.com/office/drawing/2014/main" id="{95023FAD-E23B-442F-AFAD-31923152434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3" y="1057674"/>
            <a:ext cx="803748" cy="803748"/>
          </a:xfrm>
          <a:prstGeom prst="rect">
            <a:avLst/>
          </a:prstGeom>
          <a:effectLst/>
          <a:scene3d>
            <a:camera prst="isometricOffAxis1Right"/>
            <a:lightRig rig="threePt" dir="t"/>
          </a:scene3d>
          <a:sp3d>
            <a:bevelT prst="relaxedInset"/>
          </a:sp3d>
        </p:spPr>
      </p:pic>
      <p:sp>
        <p:nvSpPr>
          <p:cNvPr id="4" name="文字方塊 3">
            <a:extLst>
              <a:ext uri="{FF2B5EF4-FFF2-40B4-BE49-F238E27FC236}">
                <a16:creationId xmlns:a16="http://schemas.microsoft.com/office/drawing/2014/main" id="{1802DE99-6DB7-401F-930E-9BA50CD86046}"/>
              </a:ext>
            </a:extLst>
          </p:cNvPr>
          <p:cNvSpPr txBox="1"/>
          <p:nvPr/>
        </p:nvSpPr>
        <p:spPr>
          <a:xfrm>
            <a:off x="3832281"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5" name="iŝ1ídé">
            <a:extLst>
              <a:ext uri="{FF2B5EF4-FFF2-40B4-BE49-F238E27FC236}">
                <a16:creationId xmlns:a16="http://schemas.microsoft.com/office/drawing/2014/main" id="{1ADE7E8F-7F10-4B83-B912-239A95762CC1}"/>
              </a:ext>
            </a:extLst>
          </p:cNvPr>
          <p:cNvSpPr/>
          <p:nvPr/>
        </p:nvSpPr>
        <p:spPr>
          <a:xfrm>
            <a:off x="302161" y="2232141"/>
            <a:ext cx="1016174"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古騰堡聖經</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A7C8F005-8A86-458B-87D7-024940C72E76}"/>
              </a:ext>
            </a:extLst>
          </p:cNvPr>
          <p:cNvSpPr/>
          <p:nvPr/>
        </p:nvSpPr>
        <p:spPr>
          <a:xfrm>
            <a:off x="662610" y="3498310"/>
            <a:ext cx="7889720" cy="1536703"/>
          </a:xfrm>
          <a:prstGeom prst="rect">
            <a:avLst/>
          </a:prstGeom>
        </p:spPr>
        <p:txBody>
          <a:bodyPr wrap="square">
            <a:spAutoFit/>
          </a:bodyPr>
          <a:lstStyle/>
          <a:p>
            <a:pPr marL="457200" indent="-457200">
              <a:lnSpc>
                <a:spcPct val="150000"/>
              </a:lnSpc>
              <a:spcBef>
                <a:spcPts val="1800"/>
              </a:spcBef>
              <a:buClr>
                <a:schemeClr val="tx1"/>
              </a:buClr>
              <a:buFont typeface="Wingdings" panose="05000000000000000000" pitchFamily="2" charset="2"/>
              <a:buChar char="n"/>
            </a:pPr>
            <a:r>
              <a:rPr lang="en-US" altLang="zh-TW" sz="2800" b="1" dirty="0">
                <a:solidFill>
                  <a:srgbClr val="FF0000"/>
                </a:solidFill>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聖經</a:t>
            </a:r>
            <a:r>
              <a:rPr lang="en-US" altLang="zh-TW" sz="2800" b="1" dirty="0">
                <a:solidFill>
                  <a:srgbClr val="FF0000"/>
                </a:solidFill>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是全球歷史上出版數量最多的出版品</a:t>
            </a:r>
            <a:r>
              <a:rPr lang="zh-TW" altLang="en-US" sz="2800" b="1" dirty="0">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800"/>
              </a:spcBef>
              <a:buClr>
                <a:schemeClr val="tx1"/>
              </a:buClr>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活字印刷前，出版一本</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聖經</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需要人工抄寫。</a:t>
            </a:r>
            <a:endParaRPr lang="en-US" altLang="zh-TW" sz="2800" b="1" dirty="0">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A5755D21-7B89-4740-A8B0-2D0C359FE09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3227115995"/>
      </p:ext>
    </p:extLst>
  </p:cSld>
  <p:clrMapOvr>
    <a:masterClrMapping/>
  </p:clrMapOvr>
  <mc:AlternateContent xmlns:mc="http://schemas.openxmlformats.org/markup-compatibility/2006" xmlns:p14="http://schemas.microsoft.com/office/powerpoint/2010/main">
    <mc:Choice Requires="p14">
      <p:transition spd="slow" p14:dur="900" advTm="30000">
        <p14:warp dir="in"/>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A6BB677C-7DCE-4B6A-BD77-8A348F045F86}"/>
              </a:ext>
            </a:extLst>
          </p:cNvPr>
          <p:cNvSpPr/>
          <p:nvPr/>
        </p:nvSpPr>
        <p:spPr>
          <a:xfrm>
            <a:off x="2710206"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3" name="圖形 2" descr="放大鏡">
            <a:extLst>
              <a:ext uri="{FF2B5EF4-FFF2-40B4-BE49-F238E27FC236}">
                <a16:creationId xmlns:a16="http://schemas.microsoft.com/office/drawing/2014/main" id="{95023FAD-E23B-442F-AFAD-31923152434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3" y="1057674"/>
            <a:ext cx="803748" cy="803748"/>
          </a:xfrm>
          <a:prstGeom prst="rect">
            <a:avLst/>
          </a:prstGeom>
          <a:effectLst/>
          <a:scene3d>
            <a:camera prst="isometricOffAxis1Right"/>
            <a:lightRig rig="threePt" dir="t"/>
          </a:scene3d>
          <a:sp3d>
            <a:bevelT prst="relaxedInset"/>
          </a:sp3d>
        </p:spPr>
      </p:pic>
      <p:sp>
        <p:nvSpPr>
          <p:cNvPr id="4" name="文字方塊 3">
            <a:extLst>
              <a:ext uri="{FF2B5EF4-FFF2-40B4-BE49-F238E27FC236}">
                <a16:creationId xmlns:a16="http://schemas.microsoft.com/office/drawing/2014/main" id="{1802DE99-6DB7-401F-930E-9BA50CD86046}"/>
              </a:ext>
            </a:extLst>
          </p:cNvPr>
          <p:cNvSpPr txBox="1"/>
          <p:nvPr/>
        </p:nvSpPr>
        <p:spPr>
          <a:xfrm>
            <a:off x="3832281"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5" name="iŝ1ídé">
            <a:extLst>
              <a:ext uri="{FF2B5EF4-FFF2-40B4-BE49-F238E27FC236}">
                <a16:creationId xmlns:a16="http://schemas.microsoft.com/office/drawing/2014/main" id="{1ADE7E8F-7F10-4B83-B912-239A95762CC1}"/>
              </a:ext>
            </a:extLst>
          </p:cNvPr>
          <p:cNvSpPr/>
          <p:nvPr/>
        </p:nvSpPr>
        <p:spPr>
          <a:xfrm>
            <a:off x="302161" y="2232141"/>
            <a:ext cx="1016174"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古騰堡聖經</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A7C8F005-8A86-458B-87D7-024940C72E76}"/>
              </a:ext>
            </a:extLst>
          </p:cNvPr>
          <p:cNvSpPr/>
          <p:nvPr/>
        </p:nvSpPr>
        <p:spPr>
          <a:xfrm>
            <a:off x="303481" y="2874166"/>
            <a:ext cx="8537039" cy="3970318"/>
          </a:xfrm>
          <a:prstGeom prst="rect">
            <a:avLst/>
          </a:prstGeom>
        </p:spPr>
        <p:txBody>
          <a:bodyPr wrap="square">
            <a:spAutoFit/>
          </a:bodyPr>
          <a:lstStyle/>
          <a:p>
            <a:pPr marL="457200" indent="-457200">
              <a:lnSpc>
                <a:spcPct val="150000"/>
              </a:lnSpc>
              <a:buClr>
                <a:schemeClr val="tx1"/>
              </a:buClr>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1440 </a:t>
            </a:r>
            <a:r>
              <a:rPr lang="zh-TW" altLang="en-US" sz="2800" b="1" dirty="0">
                <a:latin typeface="微軟正黑體" panose="020B0604030504040204" pitchFamily="34" charset="-120"/>
                <a:ea typeface="微軟正黑體" panose="020B0604030504040204" pitchFamily="34" charset="-120"/>
              </a:rPr>
              <a:t>年左右，日耳曼人</a:t>
            </a:r>
            <a:r>
              <a:rPr lang="zh-TW" altLang="en-US" sz="2800" b="1" dirty="0">
                <a:solidFill>
                  <a:srgbClr val="FF0000"/>
                </a:solidFill>
                <a:latin typeface="微軟正黑體" panose="020B0604030504040204" pitchFamily="34" charset="-120"/>
                <a:ea typeface="微軟正黑體" panose="020B0604030504040204" pitchFamily="34" charset="-120"/>
              </a:rPr>
              <a:t>古騰堡</a:t>
            </a:r>
            <a:r>
              <a:rPr lang="zh-TW" altLang="en-US" sz="2800" b="1" dirty="0">
                <a:latin typeface="微軟正黑體" panose="020B0604030504040204" pitchFamily="34" charset="-120"/>
                <a:ea typeface="微軟正黑體" panose="020B0604030504040204" pitchFamily="34" charset="-120"/>
              </a:rPr>
              <a:t>，採用</a:t>
            </a:r>
            <a:r>
              <a:rPr lang="zh-TW" altLang="en-US" sz="2800" b="1" dirty="0">
                <a:solidFill>
                  <a:srgbClr val="FF0000"/>
                </a:solidFill>
                <a:latin typeface="微軟正黑體" panose="020B0604030504040204" pitchFamily="34" charset="-120"/>
                <a:ea typeface="微軟正黑體" panose="020B0604030504040204" pitchFamily="34" charset="-120"/>
              </a:rPr>
              <a:t>鉛字發明活字印刷術</a:t>
            </a:r>
            <a:r>
              <a:rPr lang="zh-TW" altLang="en-US" sz="2800" b="1" dirty="0">
                <a:latin typeface="微軟正黑體" panose="020B0604030504040204" pitchFamily="34" charset="-120"/>
                <a:ea typeface="微軟正黑體" panose="020B0604030504040204" pitchFamily="34" charset="-120"/>
              </a:rPr>
              <a:t>，很快在歐洲傳播開來，各地紛紛建立起印刷廠，印製大量印刷品。</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Clr>
                <a:schemeClr val="tx1"/>
              </a:buClr>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加快知識的流通，提高歐洲人的識字率，進而影響歐洲</a:t>
            </a:r>
            <a:r>
              <a:rPr lang="zh-TW" altLang="en-US" sz="2800" b="1" dirty="0">
                <a:solidFill>
                  <a:srgbClr val="FF0000"/>
                </a:solidFill>
                <a:latin typeface="微軟正黑體" panose="020B0604030504040204" pitchFamily="34" charset="-120"/>
                <a:ea typeface="微軟正黑體" panose="020B0604030504040204" pitchFamily="34" charset="-120"/>
              </a:rPr>
              <a:t>文藝復興</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宗教改革</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科學革命</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啟蒙時代</a:t>
            </a:r>
            <a:r>
              <a:rPr lang="zh-TW" altLang="en-US" sz="2800" b="1" dirty="0">
                <a:latin typeface="微軟正黑體" panose="020B0604030504040204" pitchFamily="34" charset="-120"/>
                <a:ea typeface="微軟正黑體" panose="020B0604030504040204" pitchFamily="34" charset="-120"/>
              </a:rPr>
              <a:t>等運動。</a:t>
            </a:r>
          </a:p>
        </p:txBody>
      </p:sp>
      <p:sp>
        <p:nvSpPr>
          <p:cNvPr id="8" name="文字方塊 7">
            <a:extLst>
              <a:ext uri="{FF2B5EF4-FFF2-40B4-BE49-F238E27FC236}">
                <a16:creationId xmlns:a16="http://schemas.microsoft.com/office/drawing/2014/main" id="{A5755D21-7B89-4740-A8B0-2D0C359FE09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1617645198"/>
      </p:ext>
    </p:extLst>
  </p:cSld>
  <p:clrMapOvr>
    <a:masterClrMapping/>
  </p:clrMapOvr>
  <mc:AlternateContent xmlns:mc="http://schemas.openxmlformats.org/markup-compatibility/2006" xmlns:p14="http://schemas.microsoft.com/office/powerpoint/2010/main">
    <mc:Choice Requires="p14">
      <p:transition spd="slow" p14:dur="900" advTm="30000">
        <p14:warp dir="in"/>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07BC622-4A6D-4144-9798-043F02656DEA}"/>
              </a:ext>
            </a:extLst>
          </p:cNvPr>
          <p:cNvSpPr/>
          <p:nvPr/>
        </p:nvSpPr>
        <p:spPr>
          <a:xfrm>
            <a:off x="6506351" y="2011279"/>
            <a:ext cx="2250252"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6-5</a:t>
            </a:r>
            <a:endParaRPr lang="en-US" altLang="zh-TW" sz="2400" b="1" dirty="0">
              <a:latin typeface="微軟正黑體" panose="020B0604030504040204" pitchFamily="34" charset="-120"/>
              <a:ea typeface="微軟正黑體" panose="020B0604030504040204" pitchFamily="34" charset="-120"/>
            </a:endParaRPr>
          </a:p>
          <a:p>
            <a:r>
              <a:rPr lang="zh-TW" altLang="en-US" sz="2400" b="1" dirty="0">
                <a:latin typeface="微軟正黑體" panose="020B0604030504040204" pitchFamily="34" charset="-120"/>
                <a:ea typeface="微軟正黑體" panose="020B0604030504040204" pitchFamily="34" charset="-120"/>
              </a:rPr>
              <a:t>古騰堡聖經是第一本活字印刷的聖經，現存於紐約公共圖書館。</a:t>
            </a:r>
          </a:p>
        </p:txBody>
      </p:sp>
      <p:pic>
        <p:nvPicPr>
          <p:cNvPr id="6" name="圖片 5">
            <a:extLst>
              <a:ext uri="{FF2B5EF4-FFF2-40B4-BE49-F238E27FC236}">
                <a16:creationId xmlns:a16="http://schemas.microsoft.com/office/drawing/2014/main" id="{42607C1C-333C-475D-8A27-6128C86701DA}"/>
              </a:ext>
            </a:extLst>
          </p:cNvPr>
          <p:cNvPicPr>
            <a:picLocks noChangeAspect="1"/>
          </p:cNvPicPr>
          <p:nvPr/>
        </p:nvPicPr>
        <p:blipFill rotWithShape="1">
          <a:blip r:embed="rId2">
            <a:extLst>
              <a:ext uri="{28A0092B-C50C-407E-A947-70E740481C1C}">
                <a14:useLocalDpi xmlns:a14="http://schemas.microsoft.com/office/drawing/2010/main" val="0"/>
              </a:ext>
            </a:extLst>
          </a:blip>
          <a:srcRect l="50958" t="81511" r="4392" b="3170"/>
          <a:stretch/>
        </p:blipFill>
        <p:spPr>
          <a:xfrm>
            <a:off x="-340539" y="2934269"/>
            <a:ext cx="8358008" cy="3923731"/>
          </a:xfrm>
          <a:prstGeom prst="rect">
            <a:avLst/>
          </a:prstGeom>
        </p:spPr>
      </p:pic>
      <p:sp>
        <p:nvSpPr>
          <p:cNvPr id="8" name="矩形: 圓角 7">
            <a:extLst>
              <a:ext uri="{FF2B5EF4-FFF2-40B4-BE49-F238E27FC236}">
                <a16:creationId xmlns:a16="http://schemas.microsoft.com/office/drawing/2014/main" id="{E569CDAB-BF5E-4F9C-940D-EA8EBE948133}"/>
              </a:ext>
            </a:extLst>
          </p:cNvPr>
          <p:cNvSpPr/>
          <p:nvPr/>
        </p:nvSpPr>
        <p:spPr>
          <a:xfrm>
            <a:off x="2710206"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extLst>
              <a:ext uri="{FF2B5EF4-FFF2-40B4-BE49-F238E27FC236}">
                <a16:creationId xmlns:a16="http://schemas.microsoft.com/office/drawing/2014/main" id="{9C0EB10E-CA7D-4276-A348-ECFFD22467A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8533" y="1057674"/>
            <a:ext cx="803748" cy="803748"/>
          </a:xfrm>
          <a:prstGeom prst="rect">
            <a:avLst/>
          </a:prstGeom>
          <a:effectLst/>
          <a:scene3d>
            <a:camera prst="isometricOffAxis1Right"/>
            <a:lightRig rig="threePt" dir="t"/>
          </a:scene3d>
          <a:sp3d>
            <a:bevelT prst="relaxedInset"/>
          </a:sp3d>
        </p:spPr>
      </p:pic>
      <p:sp>
        <p:nvSpPr>
          <p:cNvPr id="10" name="文字方塊 9">
            <a:extLst>
              <a:ext uri="{FF2B5EF4-FFF2-40B4-BE49-F238E27FC236}">
                <a16:creationId xmlns:a16="http://schemas.microsoft.com/office/drawing/2014/main" id="{45A3FB3B-EF63-4F2B-927C-8DAB80F40293}"/>
              </a:ext>
            </a:extLst>
          </p:cNvPr>
          <p:cNvSpPr txBox="1"/>
          <p:nvPr/>
        </p:nvSpPr>
        <p:spPr>
          <a:xfrm>
            <a:off x="3832281"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1" name="文字方塊 10">
            <a:extLst>
              <a:ext uri="{FF2B5EF4-FFF2-40B4-BE49-F238E27FC236}">
                <a16:creationId xmlns:a16="http://schemas.microsoft.com/office/drawing/2014/main" id="{B767CDDD-B490-4A04-85CD-B3A21CF2FCDB}"/>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3215741962"/>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07BC622-4A6D-4144-9798-043F02656DEA}"/>
              </a:ext>
            </a:extLst>
          </p:cNvPr>
          <p:cNvSpPr/>
          <p:nvPr/>
        </p:nvSpPr>
        <p:spPr>
          <a:xfrm>
            <a:off x="6142410" y="5315559"/>
            <a:ext cx="2107039"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6-6 </a:t>
            </a:r>
          </a:p>
          <a:p>
            <a:r>
              <a:rPr lang="zh-TW" altLang="en-US" sz="2400" b="1" dirty="0">
                <a:latin typeface="微軟正黑體" panose="020B0604030504040204" pitchFamily="34" charset="-120"/>
                <a:ea typeface="微軟正黑體" panose="020B0604030504040204" pitchFamily="34" charset="-120"/>
              </a:rPr>
              <a:t>古騰堡在印刷工廠的想像圖。</a:t>
            </a:r>
          </a:p>
        </p:txBody>
      </p:sp>
      <p:pic>
        <p:nvPicPr>
          <p:cNvPr id="6" name="圖片 5">
            <a:extLst>
              <a:ext uri="{FF2B5EF4-FFF2-40B4-BE49-F238E27FC236}">
                <a16:creationId xmlns:a16="http://schemas.microsoft.com/office/drawing/2014/main" id="{42607C1C-333C-475D-8A27-6128C86701DA}"/>
              </a:ext>
            </a:extLst>
          </p:cNvPr>
          <p:cNvPicPr>
            <a:picLocks noChangeAspect="1"/>
          </p:cNvPicPr>
          <p:nvPr/>
        </p:nvPicPr>
        <p:blipFill rotWithShape="1">
          <a:blip r:embed="rId2">
            <a:extLst>
              <a:ext uri="{28A0092B-C50C-407E-A947-70E740481C1C}">
                <a14:useLocalDpi xmlns:a14="http://schemas.microsoft.com/office/drawing/2010/main" val="0"/>
              </a:ext>
            </a:extLst>
          </a:blip>
          <a:srcRect l="51421" t="66231" r="9213" b="10248"/>
          <a:stretch/>
        </p:blipFill>
        <p:spPr>
          <a:xfrm>
            <a:off x="605211" y="2269421"/>
            <a:ext cx="5233399" cy="4278783"/>
          </a:xfrm>
          <a:prstGeom prst="rect">
            <a:avLst/>
          </a:prstGeom>
        </p:spPr>
      </p:pic>
      <p:sp>
        <p:nvSpPr>
          <p:cNvPr id="8" name="矩形: 圓角 7">
            <a:extLst>
              <a:ext uri="{FF2B5EF4-FFF2-40B4-BE49-F238E27FC236}">
                <a16:creationId xmlns:a16="http://schemas.microsoft.com/office/drawing/2014/main" id="{0ADA9A7F-5B80-48D3-8775-599AA5BA53CC}"/>
              </a:ext>
            </a:extLst>
          </p:cNvPr>
          <p:cNvSpPr/>
          <p:nvPr/>
        </p:nvSpPr>
        <p:spPr>
          <a:xfrm>
            <a:off x="2710206"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extLst>
              <a:ext uri="{FF2B5EF4-FFF2-40B4-BE49-F238E27FC236}">
                <a16:creationId xmlns:a16="http://schemas.microsoft.com/office/drawing/2014/main" id="{BFCB7771-2ACF-4C94-9D71-D34171BA01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8533" y="1057674"/>
            <a:ext cx="803748" cy="803748"/>
          </a:xfrm>
          <a:prstGeom prst="rect">
            <a:avLst/>
          </a:prstGeom>
          <a:effectLst/>
          <a:scene3d>
            <a:camera prst="isometricOffAxis1Right"/>
            <a:lightRig rig="threePt" dir="t"/>
          </a:scene3d>
          <a:sp3d>
            <a:bevelT prst="relaxedInset"/>
          </a:sp3d>
        </p:spPr>
      </p:pic>
      <p:sp>
        <p:nvSpPr>
          <p:cNvPr id="10" name="文字方塊 9">
            <a:extLst>
              <a:ext uri="{FF2B5EF4-FFF2-40B4-BE49-F238E27FC236}">
                <a16:creationId xmlns:a16="http://schemas.microsoft.com/office/drawing/2014/main" id="{7238B1B7-CBA9-48B3-AB37-FCEBE41ECFEE}"/>
              </a:ext>
            </a:extLst>
          </p:cNvPr>
          <p:cNvSpPr txBox="1"/>
          <p:nvPr/>
        </p:nvSpPr>
        <p:spPr>
          <a:xfrm>
            <a:off x="3832281"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1" name="文字方塊 10">
            <a:extLst>
              <a:ext uri="{FF2B5EF4-FFF2-40B4-BE49-F238E27FC236}">
                <a16:creationId xmlns:a16="http://schemas.microsoft.com/office/drawing/2014/main" id="{638BE1A3-A5CE-48E4-823D-8C2922BB570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3541568753"/>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DFB0E243-2E82-4BFF-AF25-D75E78C7E350}"/>
              </a:ext>
            </a:extLst>
          </p:cNvPr>
          <p:cNvSpPr/>
          <p:nvPr/>
        </p:nvSpPr>
        <p:spPr>
          <a:xfrm>
            <a:off x="1355105" y="2896973"/>
            <a:ext cx="6722096" cy="3172133"/>
          </a:xfrm>
          <a:prstGeom prst="roundRect">
            <a:avLst/>
          </a:prstGeom>
          <a:solidFill>
            <a:srgbClr val="F9C3E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21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5C041451-BCB8-46E8-9046-E3C6F2C3EF5B}"/>
              </a:ext>
            </a:extLst>
          </p:cNvPr>
          <p:cNvSpPr txBox="1"/>
          <p:nvPr/>
        </p:nvSpPr>
        <p:spPr>
          <a:xfrm>
            <a:off x="1636753" y="3067915"/>
            <a:ext cx="6152142" cy="2677656"/>
          </a:xfrm>
          <a:prstGeom prst="rect">
            <a:avLst/>
          </a:prstGeom>
          <a:noFill/>
        </p:spPr>
        <p:txBody>
          <a:bodyPr wrap="square" rtlCol="0">
            <a:spAutoFit/>
          </a:bodyPr>
          <a:lstStyle/>
          <a:p>
            <a:pPr algn="ctr"/>
            <a:r>
              <a:rPr lang="en-US" altLang="zh-TW" sz="2800" b="1" dirty="0">
                <a:latin typeface="微軟正黑體" panose="020B0604030504040204" pitchFamily="34" charset="-120"/>
                <a:ea typeface="微軟正黑體" panose="020B0604030504040204" pitchFamily="34" charset="-120"/>
              </a:rPr>
              <a:t>• DO it•</a:t>
            </a:r>
          </a:p>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請和同學討論試著分析，</a:t>
            </a: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如果中、西方歷史上沒有發明印刷術，</a:t>
            </a: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對當時及後來的文化傳播和</a:t>
            </a:r>
          </a:p>
          <a:p>
            <a:pPr algn="ctr"/>
            <a:r>
              <a:rPr lang="zh-TW" altLang="en-US" sz="2800" b="1" dirty="0">
                <a:latin typeface="微軟正黑體" panose="020B0604030504040204" pitchFamily="34" charset="-120"/>
                <a:ea typeface="微軟正黑體" panose="020B0604030504040204" pitchFamily="34" charset="-120"/>
              </a:rPr>
              <a:t>社會發展有哪些影響？</a:t>
            </a:r>
          </a:p>
        </p:txBody>
      </p:sp>
      <p:sp>
        <p:nvSpPr>
          <p:cNvPr id="9" name="矩形: 圓角 8">
            <a:extLst>
              <a:ext uri="{FF2B5EF4-FFF2-40B4-BE49-F238E27FC236}">
                <a16:creationId xmlns:a16="http://schemas.microsoft.com/office/drawing/2014/main" id="{7C42CC73-A034-4D1F-9978-3EF388FA424B}"/>
              </a:ext>
            </a:extLst>
          </p:cNvPr>
          <p:cNvSpPr/>
          <p:nvPr/>
        </p:nvSpPr>
        <p:spPr>
          <a:xfrm>
            <a:off x="2710206"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10" name="圖形 9" descr="放大鏡">
            <a:extLst>
              <a:ext uri="{FF2B5EF4-FFF2-40B4-BE49-F238E27FC236}">
                <a16:creationId xmlns:a16="http://schemas.microsoft.com/office/drawing/2014/main" id="{33FB5237-8DC4-49FD-923C-B7A71EA8592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3" y="1057674"/>
            <a:ext cx="803748" cy="803748"/>
          </a:xfrm>
          <a:prstGeom prst="rect">
            <a:avLst/>
          </a:prstGeom>
          <a:effectLst/>
          <a:scene3d>
            <a:camera prst="isometricOffAxis1Right"/>
            <a:lightRig rig="threePt" dir="t"/>
          </a:scene3d>
          <a:sp3d>
            <a:bevelT prst="relaxedInset"/>
          </a:sp3d>
        </p:spPr>
      </p:pic>
      <p:sp>
        <p:nvSpPr>
          <p:cNvPr id="11" name="文字方塊 10">
            <a:extLst>
              <a:ext uri="{FF2B5EF4-FFF2-40B4-BE49-F238E27FC236}">
                <a16:creationId xmlns:a16="http://schemas.microsoft.com/office/drawing/2014/main" id="{0E896F27-C137-4AED-9B8C-CD908503FF36}"/>
              </a:ext>
            </a:extLst>
          </p:cNvPr>
          <p:cNvSpPr txBox="1"/>
          <p:nvPr/>
        </p:nvSpPr>
        <p:spPr>
          <a:xfrm>
            <a:off x="3832281"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2" name="文字方塊 11">
            <a:extLst>
              <a:ext uri="{FF2B5EF4-FFF2-40B4-BE49-F238E27FC236}">
                <a16:creationId xmlns:a16="http://schemas.microsoft.com/office/drawing/2014/main" id="{E78D9182-092A-41EF-AEDE-4BFE9F0C859B}"/>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1857270428"/>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9859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二、印刷術的發明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424812" y="3307342"/>
            <a:ext cx="8249760"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印刷品具有</a:t>
            </a:r>
            <a:r>
              <a:rPr lang="zh-TW" altLang="en-US" sz="2800" b="1" dirty="0">
                <a:solidFill>
                  <a:srgbClr val="FF0000"/>
                </a:solidFill>
                <a:latin typeface="微軟正黑體" panose="020B0604030504040204" pitchFamily="34" charset="-120"/>
                <a:ea typeface="微軟正黑體" panose="020B0604030504040204" pitchFamily="34" charset="-120"/>
              </a:rPr>
              <a:t>訊息量大</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成本低廉</a:t>
            </a:r>
            <a:r>
              <a:rPr lang="zh-TW" altLang="en-US"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閱讀方便</a:t>
            </a:r>
            <a:r>
              <a:rPr lang="zh-TW" altLang="en-US" sz="2800" b="1" dirty="0">
                <a:latin typeface="微軟正黑體" panose="020B0604030504040204" pitchFamily="34" charset="-120"/>
                <a:ea typeface="微軟正黑體" panose="020B0604030504040204" pitchFamily="34" charset="-120"/>
              </a:rPr>
              <a:t>、便於</a:t>
            </a:r>
            <a:r>
              <a:rPr lang="zh-TW" altLang="en-US" sz="2800" b="1" dirty="0">
                <a:solidFill>
                  <a:srgbClr val="FF0000"/>
                </a:solidFill>
                <a:latin typeface="微軟正黑體" panose="020B0604030504040204" pitchFamily="34" charset="-120"/>
                <a:ea typeface="微軟正黑體" panose="020B0604030504040204" pitchFamily="34" charset="-120"/>
              </a:rPr>
              <a:t>長期保存</a:t>
            </a:r>
            <a:r>
              <a:rPr lang="zh-TW" altLang="en-US" sz="2800" b="1" dirty="0">
                <a:latin typeface="微軟正黑體" panose="020B0604030504040204" pitchFamily="34" charset="-120"/>
                <a:ea typeface="微軟正黑體" panose="020B0604030504040204" pitchFamily="34" charset="-120"/>
              </a:rPr>
              <a:t>等優點，對於過去文化的傳播，有著無法取代的重大影響。</a:t>
            </a:r>
          </a:p>
        </p:txBody>
      </p:sp>
      <p:sp>
        <p:nvSpPr>
          <p:cNvPr id="10" name="文字方塊 9">
            <a:extLst>
              <a:ext uri="{FF2B5EF4-FFF2-40B4-BE49-F238E27FC236}">
                <a16:creationId xmlns:a16="http://schemas.microsoft.com/office/drawing/2014/main" id="{80BE679C-C50C-4047-AF82-A0756ED5C063}"/>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1" name="文字方塊 10">
            <a:extLst>
              <a:ext uri="{FF2B5EF4-FFF2-40B4-BE49-F238E27FC236}">
                <a16:creationId xmlns:a16="http://schemas.microsoft.com/office/drawing/2014/main" id="{988CE6B1-9351-4B7E-BC69-7E157349B94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P.170</a:t>
            </a:r>
          </a:p>
        </p:txBody>
      </p:sp>
    </p:spTree>
    <p:extLst>
      <p:ext uri="{BB962C8B-B14F-4D97-AF65-F5344CB8AC3E}">
        <p14:creationId xmlns:p14="http://schemas.microsoft.com/office/powerpoint/2010/main" val="235292610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三、指南針的發明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426614" y="3455701"/>
            <a:ext cx="8081282"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在未發明指南針之前，海上航行靠辨認日月星辰來確定航向，如天氣陰晦便束手無策，只能停航等待晴天。</a:t>
            </a:r>
          </a:p>
        </p:txBody>
      </p:sp>
      <p:sp>
        <p:nvSpPr>
          <p:cNvPr id="7" name="文字方塊 6">
            <a:extLst>
              <a:ext uri="{FF2B5EF4-FFF2-40B4-BE49-F238E27FC236}">
                <a16:creationId xmlns:a16="http://schemas.microsoft.com/office/drawing/2014/main" id="{69111338-91EF-49E1-BE24-5ED2C53A67B9}"/>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B19952AC-F2B9-40E5-9682-60B1B2F83E6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154335391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三、指南針的發明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426614" y="3150896"/>
            <a:ext cx="8081282" cy="2831544"/>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直到北宋時，發明用人工磁化鐵針的方法，製成</a:t>
            </a:r>
            <a:r>
              <a:rPr lang="zh-TW" altLang="en-US" sz="2800" b="1" dirty="0">
                <a:solidFill>
                  <a:srgbClr val="FF0000"/>
                </a:solidFill>
                <a:latin typeface="微軟正黑體" panose="020B0604030504040204" pitchFamily="34" charset="-120"/>
                <a:ea typeface="微軟正黑體" panose="020B0604030504040204" pitchFamily="34" charset="-120"/>
              </a:rPr>
              <a:t>指南魚</a:t>
            </a:r>
            <a:r>
              <a:rPr lang="zh-TW" altLang="en-US" sz="2800" b="1" dirty="0">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11 </a:t>
            </a:r>
            <a:r>
              <a:rPr lang="zh-TW" altLang="en-US" sz="2800" b="1" dirty="0">
                <a:latin typeface="微軟正黑體" panose="020B0604030504040204" pitchFamily="34" charset="-120"/>
                <a:ea typeface="微軟正黑體" panose="020B0604030504040204" pitchFamily="34" charset="-120"/>
              </a:rPr>
              <a:t>世紀末指南針開始應用於航海，提高航海的準確性和可靠性。</a:t>
            </a:r>
          </a:p>
        </p:txBody>
      </p:sp>
      <p:sp>
        <p:nvSpPr>
          <p:cNvPr id="7" name="文字方塊 6">
            <a:extLst>
              <a:ext uri="{FF2B5EF4-FFF2-40B4-BE49-F238E27FC236}">
                <a16:creationId xmlns:a16="http://schemas.microsoft.com/office/drawing/2014/main" id="{69111338-91EF-49E1-BE24-5ED2C53A67B9}"/>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B19952AC-F2B9-40E5-9682-60B1B2F83E6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297981229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09101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三、指南針的發明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5554587" y="4436288"/>
            <a:ext cx="3161920"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6-7 </a:t>
            </a:r>
            <a:r>
              <a:rPr lang="zh-TW" altLang="en-US" sz="2400" b="1" dirty="0">
                <a:latin typeface="微軟正黑體" panose="020B0604030504040204" pitchFamily="34" charset="-120"/>
                <a:ea typeface="微軟正黑體" panose="020B0604030504040204" pitchFamily="34" charset="-120"/>
              </a:rPr>
              <a:t>指南魚</a:t>
            </a:r>
          </a:p>
          <a:p>
            <a:r>
              <a:rPr lang="zh-TW" altLang="en-US" sz="2400" b="1" dirty="0">
                <a:latin typeface="微軟正黑體" panose="020B0604030504040204" pitchFamily="34" charset="-120"/>
                <a:ea typeface="微軟正黑體" panose="020B0604030504040204" pitchFamily="34" charset="-120"/>
              </a:rPr>
              <a:t>北宋沈括</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夢溪筆談</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記載：「方家以磁石磨針鋒</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則能指南</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然常微偏東</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不全南也。」</a:t>
            </a:r>
          </a:p>
        </p:txBody>
      </p:sp>
      <p:pic>
        <p:nvPicPr>
          <p:cNvPr id="6" name="圖片 5">
            <a:extLst>
              <a:ext uri="{FF2B5EF4-FFF2-40B4-BE49-F238E27FC236}">
                <a16:creationId xmlns:a16="http://schemas.microsoft.com/office/drawing/2014/main" id="{D422929F-2B20-4535-A8A6-CB38EE14DC28}"/>
              </a:ext>
            </a:extLst>
          </p:cNvPr>
          <p:cNvPicPr>
            <a:picLocks noChangeAspect="1"/>
          </p:cNvPicPr>
          <p:nvPr/>
        </p:nvPicPr>
        <p:blipFill rotWithShape="1">
          <a:blip r:embed="rId2">
            <a:extLst>
              <a:ext uri="{28A0092B-C50C-407E-A947-70E740481C1C}">
                <a14:useLocalDpi xmlns:a14="http://schemas.microsoft.com/office/drawing/2010/main" val="0"/>
              </a:ext>
            </a:extLst>
          </a:blip>
          <a:srcRect l="49963" t="12185" r="14870" b="68020"/>
          <a:stretch/>
        </p:blipFill>
        <p:spPr>
          <a:xfrm>
            <a:off x="-180347" y="2091019"/>
            <a:ext cx="6189453" cy="4766981"/>
          </a:xfrm>
          <a:prstGeom prst="rect">
            <a:avLst/>
          </a:prstGeom>
        </p:spPr>
      </p:pic>
      <p:sp>
        <p:nvSpPr>
          <p:cNvPr id="8" name="文字方塊 7">
            <a:extLst>
              <a:ext uri="{FF2B5EF4-FFF2-40B4-BE49-F238E27FC236}">
                <a16:creationId xmlns:a16="http://schemas.microsoft.com/office/drawing/2014/main" id="{FFFA2EE2-7F79-4A39-894D-A24083853B37}"/>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9" name="文字方塊 8">
            <a:extLst>
              <a:ext uri="{FF2B5EF4-FFF2-40B4-BE49-F238E27FC236}">
                <a16:creationId xmlns:a16="http://schemas.microsoft.com/office/drawing/2014/main" id="{1B040009-678A-4895-9944-B5CCEEAC67A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52949533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三、指南針的發明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622852" y="3203908"/>
            <a:ext cx="8070574" cy="2831544"/>
          </a:xfrm>
          <a:prstGeom prst="rect">
            <a:avLst/>
          </a:prstGeom>
        </p:spPr>
        <p:txBody>
          <a:bodyPr wrap="square">
            <a:spAutoFit/>
          </a:bodyPr>
          <a:lstStyle/>
          <a:p>
            <a:pPr marL="457200" indent="-45720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12 </a:t>
            </a:r>
            <a:r>
              <a:rPr lang="zh-TW" altLang="en-US" sz="2800" b="1" dirty="0">
                <a:latin typeface="微軟正黑體" panose="020B0604030504040204" pitchFamily="34" charset="-120"/>
                <a:ea typeface="微軟正黑體" panose="020B0604030504040204" pitchFamily="34" charset="-120"/>
              </a:rPr>
              <a:t>世紀末，</a:t>
            </a:r>
            <a:r>
              <a:rPr lang="zh-TW" altLang="en-US" sz="2800" b="1" dirty="0">
                <a:solidFill>
                  <a:srgbClr val="FF0000"/>
                </a:solidFill>
                <a:latin typeface="微軟正黑體" panose="020B0604030504040204" pitchFamily="34" charset="-120"/>
                <a:ea typeface="微軟正黑體" panose="020B0604030504040204" pitchFamily="34" charset="-120"/>
              </a:rPr>
              <a:t>中國的指南針傳入阿拉伯</a:t>
            </a:r>
            <a:r>
              <a:rPr lang="zh-TW" altLang="en-US" sz="2800" b="1" dirty="0">
                <a:latin typeface="微軟正黑體" panose="020B0604030504040204" pitchFamily="34" charset="-120"/>
                <a:ea typeface="微軟正黑體" panose="020B0604030504040204" pitchFamily="34" charset="-120"/>
              </a:rPr>
              <a:t>，再從阿拉伯傳到歐洲。</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羅盤在歐洲的首次使用是 </a:t>
            </a:r>
            <a:r>
              <a:rPr lang="en-US" altLang="zh-TW" sz="2800" b="1" dirty="0">
                <a:latin typeface="微軟正黑體" panose="020B0604030504040204" pitchFamily="34" charset="-120"/>
                <a:ea typeface="微軟正黑體" panose="020B0604030504040204" pitchFamily="34" charset="-120"/>
              </a:rPr>
              <a:t>1185 </a:t>
            </a:r>
            <a:r>
              <a:rPr lang="zh-TW" altLang="en-US" sz="2800" b="1" dirty="0">
                <a:latin typeface="微軟正黑體" panose="020B0604030504040204" pitchFamily="34" charset="-120"/>
                <a:ea typeface="微軟正黑體" panose="020B0604030504040204" pitchFamily="34" charset="-120"/>
              </a:rPr>
              <a:t>年，</a:t>
            </a:r>
            <a:r>
              <a:rPr lang="zh-TW" altLang="en-US" sz="2800" b="1" dirty="0">
                <a:solidFill>
                  <a:srgbClr val="FF0000"/>
                </a:solidFill>
                <a:latin typeface="微軟正黑體" panose="020B0604030504040204" pitchFamily="34" charset="-120"/>
                <a:ea typeface="微軟正黑體" panose="020B0604030504040204" pitchFamily="34" charset="-120"/>
              </a:rPr>
              <a:t>義大利</a:t>
            </a:r>
            <a:r>
              <a:rPr lang="zh-TW" altLang="en-US" sz="2800" b="1" dirty="0">
                <a:latin typeface="微軟正黑體" panose="020B0604030504040204" pitchFamily="34" charset="-120"/>
                <a:ea typeface="微軟正黑體" panose="020B0604030504040204" pitchFamily="34" charset="-120"/>
              </a:rPr>
              <a:t>人通過阿拉伯商人才獲得這一發明。</a:t>
            </a:r>
          </a:p>
        </p:txBody>
      </p:sp>
      <p:sp>
        <p:nvSpPr>
          <p:cNvPr id="7" name="文字方塊 6">
            <a:extLst>
              <a:ext uri="{FF2B5EF4-FFF2-40B4-BE49-F238E27FC236}">
                <a16:creationId xmlns:a16="http://schemas.microsoft.com/office/drawing/2014/main" id="{0A2325FE-CBC9-4295-BA90-596C9D6E54B6}"/>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C8DCE743-CC63-450D-8B61-9F024D91538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240235151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三、指南針的發明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536713" y="3389438"/>
            <a:ext cx="8070574" cy="2185214"/>
          </a:xfrm>
          <a:prstGeom prst="rect">
            <a:avLst/>
          </a:prstGeom>
        </p:spPr>
        <p:txBody>
          <a:bodyPr wrap="square">
            <a:spAutoFit/>
          </a:bodyPr>
          <a:lstStyle/>
          <a:p>
            <a:pPr marL="457200" indent="-45720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14 </a:t>
            </a:r>
            <a:r>
              <a:rPr lang="zh-TW" altLang="en-US" sz="2800" b="1" dirty="0">
                <a:latin typeface="微軟正黑體" panose="020B0604030504040204" pitchFamily="34" charset="-120"/>
                <a:ea typeface="微軟正黑體" panose="020B0604030504040204" pitchFamily="34" charset="-120"/>
              </a:rPr>
              <a:t>世紀歐洲已普遍使用羅盤。</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1492 </a:t>
            </a:r>
            <a:r>
              <a:rPr lang="zh-TW" altLang="en-US" sz="2800" b="1" dirty="0">
                <a:latin typeface="微軟正黑體" panose="020B0604030504040204" pitchFamily="34" charset="-120"/>
                <a:ea typeface="微軟正黑體" panose="020B0604030504040204" pitchFamily="34" charset="-120"/>
              </a:rPr>
              <a:t>年哥倫布發現美洲新大陸，</a:t>
            </a:r>
            <a:r>
              <a:rPr lang="en-US" altLang="zh-TW" sz="2800" b="1" dirty="0">
                <a:latin typeface="微軟正黑體" panose="020B0604030504040204" pitchFamily="34" charset="-120"/>
                <a:ea typeface="微軟正黑體" panose="020B0604030504040204" pitchFamily="34" charset="-120"/>
              </a:rPr>
              <a:t>16 </a:t>
            </a:r>
            <a:r>
              <a:rPr lang="zh-TW" altLang="en-US" sz="2800" b="1" dirty="0">
                <a:latin typeface="微軟正黑體" panose="020B0604030504040204" pitchFamily="34" charset="-120"/>
                <a:ea typeface="微軟正黑體" panose="020B0604030504040204" pitchFamily="34" charset="-120"/>
              </a:rPr>
              <a:t>世紀麥哲倫環航世界成功，皆歸功於指南針的使用。</a:t>
            </a:r>
          </a:p>
        </p:txBody>
      </p:sp>
      <p:sp>
        <p:nvSpPr>
          <p:cNvPr id="7" name="文字方塊 6">
            <a:extLst>
              <a:ext uri="{FF2B5EF4-FFF2-40B4-BE49-F238E27FC236}">
                <a16:creationId xmlns:a16="http://schemas.microsoft.com/office/drawing/2014/main" id="{0A2325FE-CBC9-4295-BA90-596C9D6E54B6}"/>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C8DCE743-CC63-450D-8B61-9F024D91538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184688109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295024" y="36940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三、指南針的發明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733576" y="5387933"/>
            <a:ext cx="3984198"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6-8</a:t>
            </a:r>
          </a:p>
          <a:p>
            <a:r>
              <a:rPr lang="zh-TW" altLang="en-US" sz="2400" b="1" dirty="0">
                <a:latin typeface="微軟正黑體" panose="020B0604030504040204" pitchFamily="34" charset="-120"/>
                <a:ea typeface="微軟正黑體" panose="020B0604030504040204" pitchFamily="34" charset="-120"/>
              </a:rPr>
              <a:t>指南針，又稱司南或羅盤。</a:t>
            </a:r>
          </a:p>
        </p:txBody>
      </p:sp>
      <p:pic>
        <p:nvPicPr>
          <p:cNvPr id="6" name="圖片 5">
            <a:extLst>
              <a:ext uri="{FF2B5EF4-FFF2-40B4-BE49-F238E27FC236}">
                <a16:creationId xmlns:a16="http://schemas.microsoft.com/office/drawing/2014/main" id="{D422929F-2B20-4535-A8A6-CB38EE14DC28}"/>
              </a:ext>
            </a:extLst>
          </p:cNvPr>
          <p:cNvPicPr>
            <a:picLocks noChangeAspect="1"/>
          </p:cNvPicPr>
          <p:nvPr/>
        </p:nvPicPr>
        <p:blipFill rotWithShape="1">
          <a:blip r:embed="rId2">
            <a:extLst>
              <a:ext uri="{28A0092B-C50C-407E-A947-70E740481C1C}">
                <a14:useLocalDpi xmlns:a14="http://schemas.microsoft.com/office/drawing/2010/main" val="0"/>
              </a:ext>
            </a:extLst>
          </a:blip>
          <a:srcRect l="54019" t="35970" r="4243" b="38377"/>
          <a:stretch/>
        </p:blipFill>
        <p:spPr>
          <a:xfrm>
            <a:off x="3325906" y="1964793"/>
            <a:ext cx="5818094" cy="4893207"/>
          </a:xfrm>
          <a:prstGeom prst="rect">
            <a:avLst/>
          </a:prstGeom>
        </p:spPr>
      </p:pic>
      <p:sp>
        <p:nvSpPr>
          <p:cNvPr id="9" name="文字方塊 8">
            <a:extLst>
              <a:ext uri="{FF2B5EF4-FFF2-40B4-BE49-F238E27FC236}">
                <a16:creationId xmlns:a16="http://schemas.microsoft.com/office/drawing/2014/main" id="{86C9BFEC-45F9-4097-86AA-27EC3F1E28A3}"/>
              </a:ext>
            </a:extLst>
          </p:cNvPr>
          <p:cNvSpPr txBox="1"/>
          <p:nvPr/>
        </p:nvSpPr>
        <p:spPr>
          <a:xfrm>
            <a:off x="8002575" y="1834663"/>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P.171</a:t>
            </a:r>
          </a:p>
        </p:txBody>
      </p:sp>
    </p:spTree>
    <p:extLst>
      <p:ext uri="{BB962C8B-B14F-4D97-AF65-F5344CB8AC3E}">
        <p14:creationId xmlns:p14="http://schemas.microsoft.com/office/powerpoint/2010/main" val="3279598314"/>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556591" y="2806346"/>
            <a:ext cx="8123583" cy="4122026"/>
          </a:xfrm>
          <a:prstGeom prst="rect">
            <a:avLst/>
          </a:prstGeom>
        </p:spPr>
        <p:txBody>
          <a:bodyPr wrap="square">
            <a:spAutoFit/>
          </a:bodyPr>
          <a:lstStyle/>
          <a:p>
            <a:pPr marL="457200" indent="-457200">
              <a:lnSpc>
                <a:spcPct val="1500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火藥被視為</a:t>
            </a:r>
            <a:r>
              <a:rPr lang="zh-TW" altLang="en-US" sz="2800" b="1" dirty="0">
                <a:solidFill>
                  <a:srgbClr val="FF0000"/>
                </a:solidFill>
                <a:latin typeface="微軟正黑體" panose="020B0604030504040204" pitchFamily="34" charset="-120"/>
                <a:ea typeface="微軟正黑體" panose="020B0604030504040204" pitchFamily="34" charset="-120"/>
              </a:rPr>
              <a:t>中國古代三大發明之一</a:t>
            </a:r>
            <a:r>
              <a:rPr lang="zh-TW" altLang="en-US" dirty="0"/>
              <a:t>（指南針，印刷術，火藥） </a:t>
            </a:r>
            <a:r>
              <a:rPr lang="zh-TW" altLang="en-US" sz="2800" b="1" dirty="0">
                <a:latin typeface="微軟正黑體" panose="020B0604030504040204" pitchFamily="34" charset="-120"/>
                <a:ea typeface="微軟正黑體" panose="020B0604030504040204" pitchFamily="34" charset="-120"/>
              </a:rPr>
              <a:t>，大舉改變戰爭的形態，影響人類社會十分深遠。</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火藥最初發明，是</a:t>
            </a:r>
            <a:r>
              <a:rPr lang="zh-TW" altLang="en-US" sz="2800" b="1" dirty="0">
                <a:solidFill>
                  <a:srgbClr val="FF0000"/>
                </a:solidFill>
                <a:latin typeface="微軟正黑體" panose="020B0604030504040204" pitchFamily="34" charset="-120"/>
                <a:ea typeface="微軟正黑體" panose="020B0604030504040204" pitchFamily="34" charset="-120"/>
              </a:rPr>
              <a:t>魏晉南北朝</a:t>
            </a:r>
            <a:r>
              <a:rPr lang="zh-TW" altLang="en-US" sz="2800" b="1" dirty="0">
                <a:latin typeface="微軟正黑體" panose="020B0604030504040204" pitchFamily="34" charset="-120"/>
                <a:ea typeface="微軟正黑體" panose="020B0604030504040204" pitchFamily="34" charset="-120"/>
              </a:rPr>
              <a:t>時，道教的道士為尋找長生不老的仙丹，在</a:t>
            </a:r>
            <a:r>
              <a:rPr lang="zh-TW" altLang="en-US" sz="2800" b="1" dirty="0">
                <a:solidFill>
                  <a:srgbClr val="FF0000"/>
                </a:solidFill>
                <a:latin typeface="微軟正黑體" panose="020B0604030504040204" pitchFamily="34" charset="-120"/>
                <a:ea typeface="微軟正黑體" panose="020B0604030504040204" pitchFamily="34" charset="-120"/>
              </a:rPr>
              <a:t>煉丹</a:t>
            </a:r>
            <a:r>
              <a:rPr lang="zh-TW" altLang="en-US" sz="2800" b="1" dirty="0">
                <a:latin typeface="微軟正黑體" panose="020B0604030504040204" pitchFamily="34" charset="-120"/>
                <a:ea typeface="微軟正黑體" panose="020B0604030504040204" pitchFamily="34" charset="-120"/>
              </a:rPr>
              <a:t>時無意間將硝石、硫磺、木炭放在一起，而發明了火藥。</a:t>
            </a:r>
          </a:p>
        </p:txBody>
      </p:sp>
      <p:sp>
        <p:nvSpPr>
          <p:cNvPr id="6" name="文字方塊 5">
            <a:extLst>
              <a:ext uri="{FF2B5EF4-FFF2-40B4-BE49-F238E27FC236}">
                <a16:creationId xmlns:a16="http://schemas.microsoft.com/office/drawing/2014/main" id="{2538808C-2419-46E5-ACB3-09D676604AB3}"/>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D344DE6E-93B5-4A21-B36F-DC6A513998A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spTree>
    <p:extLst>
      <p:ext uri="{BB962C8B-B14F-4D97-AF65-F5344CB8AC3E}">
        <p14:creationId xmlns:p14="http://schemas.microsoft.com/office/powerpoint/2010/main" val="410103423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44807"/>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768923" y="3230412"/>
            <a:ext cx="7606153" cy="2829364"/>
          </a:xfrm>
          <a:prstGeom prst="rect">
            <a:avLst/>
          </a:prstGeom>
        </p:spPr>
        <p:txBody>
          <a:bodyPr wrap="square">
            <a:spAutoFit/>
          </a:bodyPr>
          <a:lstStyle/>
          <a:p>
            <a:pPr marL="457200" indent="-457200">
              <a:lnSpc>
                <a:spcPct val="150000"/>
              </a:lnSpc>
              <a:spcBef>
                <a:spcPts val="1800"/>
              </a:spcBef>
              <a:buClr>
                <a:schemeClr val="tx1"/>
              </a:buClr>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宋朝</a:t>
            </a:r>
            <a:r>
              <a:rPr lang="zh-TW" altLang="en-US" sz="2800" b="1" dirty="0">
                <a:latin typeface="微軟正黑體" panose="020B0604030504040204" pitchFamily="34" charset="-120"/>
                <a:ea typeface="微軟正黑體" panose="020B0604030504040204" pitchFamily="34" charset="-120"/>
              </a:rPr>
              <a:t>為防</a:t>
            </a:r>
            <a:r>
              <a:rPr lang="zh-TW" altLang="en-US" sz="2800" b="1" dirty="0">
                <a:solidFill>
                  <a:srgbClr val="FF0000"/>
                </a:solidFill>
                <a:latin typeface="微軟正黑體" panose="020B0604030504040204" pitchFamily="34" charset="-120"/>
                <a:ea typeface="微軟正黑體" panose="020B0604030504040204" pitchFamily="34" charset="-120"/>
              </a:rPr>
              <a:t>女真及蒙古</a:t>
            </a:r>
            <a:r>
              <a:rPr lang="zh-TW" altLang="en-US" sz="2800" b="1" dirty="0">
                <a:latin typeface="微軟正黑體" panose="020B0604030504040204" pitchFamily="34" charset="-120"/>
                <a:ea typeface="微軟正黑體" panose="020B0604030504040204" pitchFamily="34" charset="-120"/>
              </a:rPr>
              <a:t>等外患，首先把火藥應用在戰爭上。</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800"/>
              </a:spcBef>
              <a:buClr>
                <a:schemeClr val="tx1"/>
              </a:buClr>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北宋末年，李綱守開封時，用霹靂炮擊退金兵。</a:t>
            </a:r>
          </a:p>
        </p:txBody>
      </p:sp>
      <p:sp>
        <p:nvSpPr>
          <p:cNvPr id="9" name="文字方塊 8">
            <a:extLst>
              <a:ext uri="{FF2B5EF4-FFF2-40B4-BE49-F238E27FC236}">
                <a16:creationId xmlns:a16="http://schemas.microsoft.com/office/drawing/2014/main" id="{08406C72-6E82-4BE0-97A6-5B7718A2AB59}"/>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0" name="文字方塊 9">
            <a:extLst>
              <a:ext uri="{FF2B5EF4-FFF2-40B4-BE49-F238E27FC236}">
                <a16:creationId xmlns:a16="http://schemas.microsoft.com/office/drawing/2014/main" id="{1F8BCEBB-002B-4FF8-AFB3-AE9FDB1C84A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sp>
        <p:nvSpPr>
          <p:cNvPr id="2" name="文字方塊 1"/>
          <p:cNvSpPr txBox="1"/>
          <p:nvPr/>
        </p:nvSpPr>
        <p:spPr>
          <a:xfrm>
            <a:off x="697743" y="6329179"/>
            <a:ext cx="3226279" cy="523220"/>
          </a:xfrm>
          <a:prstGeom prst="rect">
            <a:avLst/>
          </a:prstGeom>
          <a:noFill/>
        </p:spPr>
        <p:txBody>
          <a:bodyPr wrap="square" rtlCol="0">
            <a:spAutoFit/>
          </a:bodyPr>
          <a:lstStyle/>
          <a:p>
            <a:r>
              <a:rPr lang="zh-TW" altLang="en-US" sz="2800" b="1" dirty="0">
                <a:solidFill>
                  <a:srgbClr val="0070C0"/>
                </a:solidFill>
                <a:latin typeface="微軟正黑體" panose="020B0604030504040204" pitchFamily="34" charset="-120"/>
                <a:ea typeface="微軟正黑體" panose="020B0604030504040204" pitchFamily="34" charset="-120"/>
                <a:hlinkClick r:id="rId2" action="ppaction://hlinkfile"/>
              </a:rPr>
              <a:t>火藥與武器</a:t>
            </a:r>
            <a:r>
              <a:rPr lang="en-US" altLang="zh-TW" sz="2800" b="1" dirty="0">
                <a:solidFill>
                  <a:srgbClr val="0070C0"/>
                </a:solidFill>
                <a:latin typeface="微軟正黑體" panose="020B0604030504040204" pitchFamily="34" charset="-120"/>
                <a:ea typeface="微軟正黑體" panose="020B0604030504040204" pitchFamily="34" charset="-120"/>
                <a:hlinkClick r:id="rId2" action="ppaction://hlinkfile"/>
              </a:rPr>
              <a:t>(02:34</a:t>
            </a:r>
            <a:r>
              <a:rPr lang="en-US" altLang="zh-TW" sz="2800" b="1" dirty="0">
                <a:solidFill>
                  <a:srgbClr val="0070C0"/>
                </a:solidFill>
                <a:latin typeface="微軟正黑體" panose="020B0604030504040204" pitchFamily="34" charset="-120"/>
                <a:ea typeface="微軟正黑體" panose="020B0604030504040204" pitchFamily="34" charset="-120"/>
              </a:rPr>
              <a:t>)</a:t>
            </a:r>
            <a:endParaRPr lang="zh-TW" altLang="en-US" sz="2800" b="1" dirty="0">
              <a:solidFill>
                <a:srgbClr val="0070C0"/>
              </a:solidFill>
              <a:latin typeface="微軟正黑體" panose="020B0604030504040204" pitchFamily="34" charset="-120"/>
              <a:ea typeface="微軟正黑體" panose="020B0604030504040204" pitchFamily="34" charset="-120"/>
            </a:endParaRPr>
          </a:p>
        </p:txBody>
      </p:sp>
      <p:sp>
        <p:nvSpPr>
          <p:cNvPr id="7" name="矩形 6">
            <a:hlinkClick r:id="rId3"/>
            <a:extLst>
              <a:ext uri="{FF2B5EF4-FFF2-40B4-BE49-F238E27FC236}">
                <a16:creationId xmlns:a16="http://schemas.microsoft.com/office/drawing/2014/main" id="{31E445F3-4D1B-4A75-9492-D3EA67FD6E5C}"/>
              </a:ext>
            </a:extLst>
          </p:cNvPr>
          <p:cNvSpPr/>
          <p:nvPr/>
        </p:nvSpPr>
        <p:spPr>
          <a:xfrm>
            <a:off x="4026" y="6159529"/>
            <a:ext cx="693717" cy="69287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1350"/>
          </a:p>
        </p:txBody>
      </p:sp>
      <p:pic>
        <p:nvPicPr>
          <p:cNvPr id="8" name="圖形 7" descr="攝影機">
            <a:hlinkClick r:id="rId2" action="ppaction://hlinkfile"/>
            <a:extLst>
              <a:ext uri="{FF2B5EF4-FFF2-40B4-BE49-F238E27FC236}">
                <a16:creationId xmlns:a16="http://schemas.microsoft.com/office/drawing/2014/main" id="{93D693D8-781C-435F-96B6-5453A264D49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17" y="6195596"/>
            <a:ext cx="620736" cy="620736"/>
          </a:xfrm>
          <a:prstGeom prst="rect">
            <a:avLst/>
          </a:prstGeom>
        </p:spPr>
      </p:pic>
    </p:spTree>
    <p:extLst>
      <p:ext uri="{BB962C8B-B14F-4D97-AF65-F5344CB8AC3E}">
        <p14:creationId xmlns:p14="http://schemas.microsoft.com/office/powerpoint/2010/main" val="1035411843"/>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26"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7">
                                          <p:stCondLst>
                                            <p:cond delay="0"/>
                                          </p:stCondLst>
                                        </p:cTn>
                                        <p:tgtEl>
                                          <p:spTgt spid="8"/>
                                        </p:tgtEl>
                                      </p:cBhvr>
                                    </p:animEffect>
                                    <p:anim calcmode="lin" valueType="num">
                                      <p:cBhvr>
                                        <p:cTn id="17" dur="1594"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8" dur="581"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 dur="581" tmFilter="0, 0; 0.125,0.2665; 0.25,0.4; 0.375,0.465; 0.5,0.5;  0.625,0.535; 0.75,0.6; 0.875,0.7335; 1,1">
                                          <p:stCondLst>
                                            <p:cond delay="581"/>
                                          </p:stCondLst>
                                        </p:cTn>
                                        <p:tgtEl>
                                          <p:spTgt spid="8"/>
                                        </p:tgtEl>
                                        <p:attrNameLst>
                                          <p:attrName>ppt_y</p:attrName>
                                        </p:attrNameLst>
                                      </p:cBhvr>
                                      <p:tavLst>
                                        <p:tav tm="0" fmla="#ppt_y-sin(pi*$)/9">
                                          <p:val>
                                            <p:fltVal val="0"/>
                                          </p:val>
                                        </p:tav>
                                        <p:tav tm="100000">
                                          <p:val>
                                            <p:fltVal val="1"/>
                                          </p:val>
                                        </p:tav>
                                      </p:tavLst>
                                    </p:anim>
                                    <p:anim calcmode="lin" valueType="num">
                                      <p:cBhvr>
                                        <p:cTn id="20" dur="290" tmFilter="0, 0; 0.125,0.2665; 0.25,0.4; 0.375,0.465; 0.5,0.5;  0.625,0.535; 0.75,0.6; 0.875,0.7335; 1,1">
                                          <p:stCondLst>
                                            <p:cond delay="1159"/>
                                          </p:stCondLst>
                                        </p:cTn>
                                        <p:tgtEl>
                                          <p:spTgt spid="8"/>
                                        </p:tgtEl>
                                        <p:attrNameLst>
                                          <p:attrName>ppt_y</p:attrName>
                                        </p:attrNameLst>
                                      </p:cBhvr>
                                      <p:tavLst>
                                        <p:tav tm="0" fmla="#ppt_y-sin(pi*$)/27">
                                          <p:val>
                                            <p:fltVal val="0"/>
                                          </p:val>
                                        </p:tav>
                                        <p:tav tm="100000">
                                          <p:val>
                                            <p:fltVal val="1"/>
                                          </p:val>
                                        </p:tav>
                                      </p:tavLst>
                                    </p:anim>
                                    <p:anim calcmode="lin" valueType="num">
                                      <p:cBhvr>
                                        <p:cTn id="21" dur="144" tmFilter="0, 0; 0.125,0.2665; 0.25,0.4; 0.375,0.465; 0.5,0.5;  0.625,0.535; 0.75,0.6; 0.875,0.7335; 1,1">
                                          <p:stCondLst>
                                            <p:cond delay="1449"/>
                                          </p:stCondLst>
                                        </p:cTn>
                                        <p:tgtEl>
                                          <p:spTgt spid="8"/>
                                        </p:tgtEl>
                                        <p:attrNameLst>
                                          <p:attrName>ppt_y</p:attrName>
                                        </p:attrNameLst>
                                      </p:cBhvr>
                                      <p:tavLst>
                                        <p:tav tm="0" fmla="#ppt_y-sin(pi*$)/81">
                                          <p:val>
                                            <p:fltVal val="0"/>
                                          </p:val>
                                        </p:tav>
                                        <p:tav tm="100000">
                                          <p:val>
                                            <p:fltVal val="1"/>
                                          </p:val>
                                        </p:tav>
                                      </p:tavLst>
                                    </p:anim>
                                    <p:animScale>
                                      <p:cBhvr>
                                        <p:cTn id="22" dur="23">
                                          <p:stCondLst>
                                            <p:cond delay="569"/>
                                          </p:stCondLst>
                                        </p:cTn>
                                        <p:tgtEl>
                                          <p:spTgt spid="8"/>
                                        </p:tgtEl>
                                      </p:cBhvr>
                                      <p:to x="100000" y="60000"/>
                                    </p:animScale>
                                    <p:animScale>
                                      <p:cBhvr>
                                        <p:cTn id="23" dur="145" decel="50000">
                                          <p:stCondLst>
                                            <p:cond delay="592"/>
                                          </p:stCondLst>
                                        </p:cTn>
                                        <p:tgtEl>
                                          <p:spTgt spid="8"/>
                                        </p:tgtEl>
                                      </p:cBhvr>
                                      <p:to x="100000" y="100000"/>
                                    </p:animScale>
                                    <p:animScale>
                                      <p:cBhvr>
                                        <p:cTn id="24" dur="23">
                                          <p:stCondLst>
                                            <p:cond delay="1148"/>
                                          </p:stCondLst>
                                        </p:cTn>
                                        <p:tgtEl>
                                          <p:spTgt spid="8"/>
                                        </p:tgtEl>
                                      </p:cBhvr>
                                      <p:to x="100000" y="80000"/>
                                    </p:animScale>
                                    <p:animScale>
                                      <p:cBhvr>
                                        <p:cTn id="25" dur="145" decel="50000">
                                          <p:stCondLst>
                                            <p:cond delay="1171"/>
                                          </p:stCondLst>
                                        </p:cTn>
                                        <p:tgtEl>
                                          <p:spTgt spid="8"/>
                                        </p:tgtEl>
                                      </p:cBhvr>
                                      <p:to x="100000" y="100000"/>
                                    </p:animScale>
                                    <p:animScale>
                                      <p:cBhvr>
                                        <p:cTn id="26" dur="23">
                                          <p:stCondLst>
                                            <p:cond delay="1437"/>
                                          </p:stCondLst>
                                        </p:cTn>
                                        <p:tgtEl>
                                          <p:spTgt spid="8"/>
                                        </p:tgtEl>
                                      </p:cBhvr>
                                      <p:to x="100000" y="90000"/>
                                    </p:animScale>
                                    <p:animScale>
                                      <p:cBhvr>
                                        <p:cTn id="27" dur="145" decel="50000">
                                          <p:stCondLst>
                                            <p:cond delay="1459"/>
                                          </p:stCondLst>
                                        </p:cTn>
                                        <p:tgtEl>
                                          <p:spTgt spid="8"/>
                                        </p:tgtEl>
                                      </p:cBhvr>
                                      <p:to x="100000" y="100000"/>
                                    </p:animScale>
                                    <p:animScale>
                                      <p:cBhvr>
                                        <p:cTn id="28" dur="23">
                                          <p:stCondLst>
                                            <p:cond delay="1582"/>
                                          </p:stCondLst>
                                        </p:cTn>
                                        <p:tgtEl>
                                          <p:spTgt spid="8"/>
                                        </p:tgtEl>
                                      </p:cBhvr>
                                      <p:to x="100000" y="95000"/>
                                    </p:animScale>
                                    <p:animScale>
                                      <p:cBhvr>
                                        <p:cTn id="29" dur="145" decel="50000">
                                          <p:stCondLst>
                                            <p:cond delay="1605"/>
                                          </p:stCondLst>
                                        </p:cTn>
                                        <p:tgtEl>
                                          <p:spTgt spid="8"/>
                                        </p:tgtEl>
                                      </p:cBhvr>
                                      <p:to x="100000" y="100000"/>
                                    </p:animScale>
                                  </p:childTnLst>
                                </p:cTn>
                              </p:par>
                              <p:par>
                                <p:cTn id="30" presetID="26"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435">
                                          <p:stCondLst>
                                            <p:cond delay="0"/>
                                          </p:stCondLst>
                                        </p:cTn>
                                        <p:tgtEl>
                                          <p:spTgt spid="8"/>
                                        </p:tgtEl>
                                      </p:cBhvr>
                                    </p:animEffect>
                                    <p:anim calcmode="lin" valueType="num">
                                      <p:cBhvr>
                                        <p:cTn id="33" dur="1367"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498"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498" tmFilter="0, 0; 0.125,0.2665; 0.25,0.4; 0.375,0.465; 0.5,0.5;  0.625,0.535; 0.75,0.6; 0.875,0.7335; 1,1">
                                          <p:stCondLst>
                                            <p:cond delay="498"/>
                                          </p:stCondLst>
                                        </p:cTn>
                                        <p:tgtEl>
                                          <p:spTgt spid="8"/>
                                        </p:tgtEl>
                                        <p:attrNameLst>
                                          <p:attrName>ppt_y</p:attrName>
                                        </p:attrNameLst>
                                      </p:cBhvr>
                                      <p:tavLst>
                                        <p:tav tm="0" fmla="#ppt_y-sin(pi*$)/9">
                                          <p:val>
                                            <p:fltVal val="0"/>
                                          </p:val>
                                        </p:tav>
                                        <p:tav tm="100000">
                                          <p:val>
                                            <p:fltVal val="1"/>
                                          </p:val>
                                        </p:tav>
                                      </p:tavLst>
                                    </p:anim>
                                    <p:anim calcmode="lin" valueType="num">
                                      <p:cBhvr>
                                        <p:cTn id="36" dur="249" tmFilter="0, 0; 0.125,0.2665; 0.25,0.4; 0.375,0.465; 0.5,0.5;  0.625,0.535; 0.75,0.6; 0.875,0.7335; 1,1">
                                          <p:stCondLst>
                                            <p:cond delay="993"/>
                                          </p:stCondLst>
                                        </p:cTn>
                                        <p:tgtEl>
                                          <p:spTgt spid="8"/>
                                        </p:tgtEl>
                                        <p:attrNameLst>
                                          <p:attrName>ppt_y</p:attrName>
                                        </p:attrNameLst>
                                      </p:cBhvr>
                                      <p:tavLst>
                                        <p:tav tm="0" fmla="#ppt_y-sin(pi*$)/27">
                                          <p:val>
                                            <p:fltVal val="0"/>
                                          </p:val>
                                        </p:tav>
                                        <p:tav tm="100000">
                                          <p:val>
                                            <p:fltVal val="1"/>
                                          </p:val>
                                        </p:tav>
                                      </p:tavLst>
                                    </p:anim>
                                    <p:anim calcmode="lin" valueType="num">
                                      <p:cBhvr>
                                        <p:cTn id="37" dur="123" tmFilter="0, 0; 0.125,0.2665; 0.25,0.4; 0.375,0.465; 0.5,0.5;  0.625,0.535; 0.75,0.6; 0.875,0.7335; 1,1">
                                          <p:stCondLst>
                                            <p:cond delay="1242"/>
                                          </p:stCondLst>
                                        </p:cTn>
                                        <p:tgtEl>
                                          <p:spTgt spid="8"/>
                                        </p:tgtEl>
                                        <p:attrNameLst>
                                          <p:attrName>ppt_y</p:attrName>
                                        </p:attrNameLst>
                                      </p:cBhvr>
                                      <p:tavLst>
                                        <p:tav tm="0" fmla="#ppt_y-sin(pi*$)/81">
                                          <p:val>
                                            <p:fltVal val="0"/>
                                          </p:val>
                                        </p:tav>
                                        <p:tav tm="100000">
                                          <p:val>
                                            <p:fltVal val="1"/>
                                          </p:val>
                                        </p:tav>
                                      </p:tavLst>
                                    </p:anim>
                                    <p:animScale>
                                      <p:cBhvr>
                                        <p:cTn id="38" dur="20">
                                          <p:stCondLst>
                                            <p:cond delay="487"/>
                                          </p:stCondLst>
                                        </p:cTn>
                                        <p:tgtEl>
                                          <p:spTgt spid="8"/>
                                        </p:tgtEl>
                                      </p:cBhvr>
                                      <p:to x="100000" y="60000"/>
                                    </p:animScale>
                                    <p:animScale>
                                      <p:cBhvr>
                                        <p:cTn id="39" dur="124" decel="50000">
                                          <p:stCondLst>
                                            <p:cond delay="507"/>
                                          </p:stCondLst>
                                        </p:cTn>
                                        <p:tgtEl>
                                          <p:spTgt spid="8"/>
                                        </p:tgtEl>
                                      </p:cBhvr>
                                      <p:to x="100000" y="100000"/>
                                    </p:animScale>
                                    <p:animScale>
                                      <p:cBhvr>
                                        <p:cTn id="40" dur="20">
                                          <p:stCondLst>
                                            <p:cond delay="984"/>
                                          </p:stCondLst>
                                        </p:cTn>
                                        <p:tgtEl>
                                          <p:spTgt spid="8"/>
                                        </p:tgtEl>
                                      </p:cBhvr>
                                      <p:to x="100000" y="80000"/>
                                    </p:animScale>
                                    <p:animScale>
                                      <p:cBhvr>
                                        <p:cTn id="41" dur="124" decel="50000">
                                          <p:stCondLst>
                                            <p:cond delay="1004"/>
                                          </p:stCondLst>
                                        </p:cTn>
                                        <p:tgtEl>
                                          <p:spTgt spid="8"/>
                                        </p:tgtEl>
                                      </p:cBhvr>
                                      <p:to x="100000" y="100000"/>
                                    </p:animScale>
                                    <p:animScale>
                                      <p:cBhvr>
                                        <p:cTn id="42" dur="20">
                                          <p:stCondLst>
                                            <p:cond delay="1231"/>
                                          </p:stCondLst>
                                        </p:cTn>
                                        <p:tgtEl>
                                          <p:spTgt spid="8"/>
                                        </p:tgtEl>
                                      </p:cBhvr>
                                      <p:to x="100000" y="90000"/>
                                    </p:animScale>
                                    <p:animScale>
                                      <p:cBhvr>
                                        <p:cTn id="43" dur="124" decel="50000">
                                          <p:stCondLst>
                                            <p:cond delay="1251"/>
                                          </p:stCondLst>
                                        </p:cTn>
                                        <p:tgtEl>
                                          <p:spTgt spid="8"/>
                                        </p:tgtEl>
                                      </p:cBhvr>
                                      <p:to x="100000" y="100000"/>
                                    </p:animScale>
                                    <p:animScale>
                                      <p:cBhvr>
                                        <p:cTn id="44" dur="20">
                                          <p:stCondLst>
                                            <p:cond delay="1356"/>
                                          </p:stCondLst>
                                        </p:cTn>
                                        <p:tgtEl>
                                          <p:spTgt spid="8"/>
                                        </p:tgtEl>
                                      </p:cBhvr>
                                      <p:to x="100000" y="95000"/>
                                    </p:animScale>
                                    <p:animScale>
                                      <p:cBhvr>
                                        <p:cTn id="45" dur="124" decel="50000">
                                          <p:stCondLst>
                                            <p:cond delay="1376"/>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44807"/>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661253" y="2779754"/>
            <a:ext cx="8007617" cy="3970318"/>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經過改進，金兵在開封抗元時，使用鐵火器的震天雷。</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金史</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對震天雷的描述</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「火藥發作，聲如雷震，熱力達半畝之上</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人與牛皮皆碎並無跡，甲鐵皆透。」可以看出震天雷威力十分強大，破壞性也比刀、劍大得多。</a:t>
            </a:r>
          </a:p>
        </p:txBody>
      </p:sp>
      <p:sp>
        <p:nvSpPr>
          <p:cNvPr id="9" name="文字方塊 8">
            <a:extLst>
              <a:ext uri="{FF2B5EF4-FFF2-40B4-BE49-F238E27FC236}">
                <a16:creationId xmlns:a16="http://schemas.microsoft.com/office/drawing/2014/main" id="{08406C72-6E82-4BE0-97A6-5B7718A2AB59}"/>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10" name="文字方塊 9">
            <a:extLst>
              <a:ext uri="{FF2B5EF4-FFF2-40B4-BE49-F238E27FC236}">
                <a16:creationId xmlns:a16="http://schemas.microsoft.com/office/drawing/2014/main" id="{1F8BCEBB-002B-4FF8-AFB3-AE9FDB1C84A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spTree>
    <p:extLst>
      <p:ext uri="{BB962C8B-B14F-4D97-AF65-F5344CB8AC3E}">
        <p14:creationId xmlns:p14="http://schemas.microsoft.com/office/powerpoint/2010/main" val="28832541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49179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4996070" y="2670913"/>
            <a:ext cx="4008033" cy="378565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6-9</a:t>
            </a:r>
          </a:p>
          <a:p>
            <a:r>
              <a:rPr lang="zh-TW" altLang="en-US" sz="2400" b="1" dirty="0">
                <a:latin typeface="微軟正黑體" panose="020B0604030504040204" pitchFamily="34" charset="-120"/>
                <a:ea typeface="微軟正黑體" panose="020B0604030504040204" pitchFamily="34" charset="-120"/>
              </a:rPr>
              <a:t>中美合作的奇幻電影</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長城</a:t>
            </a:r>
            <a:r>
              <a:rPr lang="en-US" altLang="zh-TW" sz="2400" b="1" dirty="0">
                <a:latin typeface="微軟正黑體" panose="020B0604030504040204" pitchFamily="34" charset="-120"/>
                <a:ea typeface="微軟正黑體" panose="020B0604030504040204" pitchFamily="34" charset="-120"/>
              </a:rPr>
              <a:t>》</a:t>
            </a:r>
          </a:p>
          <a:p>
            <a:r>
              <a:rPr lang="zh-TW" altLang="en-US" sz="2400" b="1" dirty="0">
                <a:latin typeface="微軟正黑體" panose="020B0604030504040204" pitchFamily="34" charset="-120"/>
                <a:ea typeface="微軟正黑體" panose="020B0604030504040204" pitchFamily="34" charset="-120"/>
              </a:rPr>
              <a:t>張藝謀</a:t>
            </a:r>
            <a:r>
              <a:rPr lang="en-US" altLang="zh-TW" sz="2400" b="1" dirty="0">
                <a:latin typeface="微軟正黑體" panose="020B0604030504040204" pitchFamily="34" charset="-120"/>
                <a:ea typeface="微軟正黑體" panose="020B0604030504040204" pitchFamily="34" charset="-120"/>
              </a:rPr>
              <a:t>(1950-)</a:t>
            </a:r>
            <a:r>
              <a:rPr lang="zh-TW" altLang="en-US" sz="2400" b="1" dirty="0">
                <a:latin typeface="微軟正黑體" panose="020B0604030504040204" pitchFamily="34" charset="-120"/>
                <a:ea typeface="微軟正黑體" panose="020B0604030504040204" pitchFamily="34" charset="-120"/>
              </a:rPr>
              <a:t>導演，講述一群歐洲傭兵在北宋年間到中國尋找黑火藥，帶回歐洲發橫財的故事。雖然片中有很多地方不合史實，但在宋朝時，火藥確實就已受到朝廷重視，這也讓中國成為最早使用熱兵器的國家。</a:t>
            </a:r>
          </a:p>
        </p:txBody>
      </p:sp>
      <p:pic>
        <p:nvPicPr>
          <p:cNvPr id="6" name="圖片 5">
            <a:extLst>
              <a:ext uri="{FF2B5EF4-FFF2-40B4-BE49-F238E27FC236}">
                <a16:creationId xmlns:a16="http://schemas.microsoft.com/office/drawing/2014/main" id="{D5ADD684-D35C-4174-A0E3-476C6A9F3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062" y="1148182"/>
            <a:ext cx="4574729" cy="4204100"/>
          </a:xfrm>
          <a:prstGeom prst="rect">
            <a:avLst/>
          </a:prstGeom>
        </p:spPr>
      </p:pic>
      <p:sp>
        <p:nvSpPr>
          <p:cNvPr id="9" name="文字方塊 8">
            <a:extLst>
              <a:ext uri="{FF2B5EF4-FFF2-40B4-BE49-F238E27FC236}">
                <a16:creationId xmlns:a16="http://schemas.microsoft.com/office/drawing/2014/main" id="{918C138B-5687-4C0E-A7A0-EF77DE3CC244}"/>
              </a:ext>
            </a:extLst>
          </p:cNvPr>
          <p:cNvSpPr txBox="1"/>
          <p:nvPr/>
        </p:nvSpPr>
        <p:spPr>
          <a:xfrm>
            <a:off x="7989323" y="1897388"/>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spTree>
    <p:extLst>
      <p:ext uri="{BB962C8B-B14F-4D97-AF65-F5344CB8AC3E}">
        <p14:creationId xmlns:p14="http://schemas.microsoft.com/office/powerpoint/2010/main" val="3243119920"/>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49179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2027583" y="5513121"/>
            <a:ext cx="6910259"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6-10</a:t>
            </a:r>
          </a:p>
          <a:p>
            <a:r>
              <a:rPr lang="zh-TW" altLang="en-US" sz="2400" b="1" dirty="0">
                <a:latin typeface="微軟正黑體" panose="020B0604030504040204" pitchFamily="34" charset="-120"/>
                <a:ea typeface="微軟正黑體" panose="020B0604030504040204" pitchFamily="34" charset="-120"/>
              </a:rPr>
              <a:t>北宋的兵書</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武經總要</a:t>
            </a:r>
            <a:r>
              <a:rPr lang="en-US" altLang="zh-TW" sz="2400" b="1" dirty="0">
                <a:latin typeface="微軟正黑體" panose="020B0604030504040204" pitchFamily="34" charset="-120"/>
                <a:ea typeface="微軟正黑體" panose="020B0604030504040204" pitchFamily="34" charset="-120"/>
              </a:rPr>
              <a:t>》</a:t>
            </a:r>
          </a:p>
          <a:p>
            <a:r>
              <a:rPr lang="zh-TW" altLang="en-US" sz="2400" b="1" dirty="0">
                <a:latin typeface="微軟正黑體" panose="020B0604030504040204" pitchFamily="34" charset="-120"/>
                <a:ea typeface="微軟正黑體" panose="020B0604030504040204" pitchFamily="34" charset="-120"/>
              </a:rPr>
              <a:t>裡面介紹火器製作的方法，並有火藥製作的配方。</a:t>
            </a:r>
          </a:p>
        </p:txBody>
      </p:sp>
      <p:sp>
        <p:nvSpPr>
          <p:cNvPr id="9" name="文字方塊 8">
            <a:extLst>
              <a:ext uri="{FF2B5EF4-FFF2-40B4-BE49-F238E27FC236}">
                <a16:creationId xmlns:a16="http://schemas.microsoft.com/office/drawing/2014/main" id="{918C138B-5687-4C0E-A7A0-EF77DE3CC244}"/>
              </a:ext>
            </a:extLst>
          </p:cNvPr>
          <p:cNvSpPr txBox="1"/>
          <p:nvPr/>
        </p:nvSpPr>
        <p:spPr>
          <a:xfrm>
            <a:off x="7989323" y="1897388"/>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pic>
        <p:nvPicPr>
          <p:cNvPr id="7" name="圖片 6">
            <a:extLst>
              <a:ext uri="{FF2B5EF4-FFF2-40B4-BE49-F238E27FC236}">
                <a16:creationId xmlns:a16="http://schemas.microsoft.com/office/drawing/2014/main" id="{D5ADD684-D35C-4174-A0E3-476C6A9F3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68" y="1282524"/>
            <a:ext cx="5906634" cy="3898038"/>
          </a:xfrm>
          <a:prstGeom prst="rect">
            <a:avLst/>
          </a:prstGeom>
        </p:spPr>
      </p:pic>
    </p:spTree>
    <p:extLst>
      <p:ext uri="{BB962C8B-B14F-4D97-AF65-F5344CB8AC3E}">
        <p14:creationId xmlns:p14="http://schemas.microsoft.com/office/powerpoint/2010/main" val="3818438387"/>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701688" y="3768295"/>
            <a:ext cx="7740623" cy="2031325"/>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13 </a:t>
            </a:r>
            <a:r>
              <a:rPr lang="zh-TW" altLang="en-US" sz="2800" b="1" dirty="0">
                <a:latin typeface="微軟正黑體" panose="020B0604030504040204" pitchFamily="34" charset="-120"/>
                <a:ea typeface="微軟正黑體" panose="020B0604030504040204" pitchFamily="34" charset="-120"/>
              </a:rPr>
              <a:t>世紀</a:t>
            </a:r>
            <a:r>
              <a:rPr lang="zh-TW" altLang="en-US" sz="2800" b="1" dirty="0">
                <a:solidFill>
                  <a:srgbClr val="FF0000"/>
                </a:solidFill>
                <a:latin typeface="微軟正黑體" panose="020B0604030504040204" pitchFamily="34" charset="-120"/>
                <a:ea typeface="微軟正黑體" panose="020B0604030504040204" pitchFamily="34" charset="-120"/>
              </a:rPr>
              <a:t>蒙古西征</a:t>
            </a:r>
            <a:r>
              <a:rPr lang="zh-TW" altLang="en-US" sz="2800" b="1" dirty="0">
                <a:latin typeface="微軟正黑體" panose="020B0604030504040204" pitchFamily="34" charset="-120"/>
                <a:ea typeface="微軟正黑體" panose="020B0604030504040204" pitchFamily="34" charset="-120"/>
              </a:rPr>
              <a:t>時，靠強悍的騎兵與火器橫掃歐洲，建立版圖跨歐、亞二洲的大帝國，間接將火藥傳往歐洲。</a:t>
            </a:r>
          </a:p>
        </p:txBody>
      </p:sp>
      <p:sp>
        <p:nvSpPr>
          <p:cNvPr id="7" name="文字方塊 6">
            <a:extLst>
              <a:ext uri="{FF2B5EF4-FFF2-40B4-BE49-F238E27FC236}">
                <a16:creationId xmlns:a16="http://schemas.microsoft.com/office/drawing/2014/main" id="{FB6BE8A9-8E85-4346-B46C-16BDAF360243}"/>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F85C9AFD-C1A3-4CA0-9D32-8327788C5C17}"/>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spTree>
    <p:extLst>
      <p:ext uri="{BB962C8B-B14F-4D97-AF65-F5344CB8AC3E}">
        <p14:creationId xmlns:p14="http://schemas.microsoft.com/office/powerpoint/2010/main" val="130908016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30BA1D1C-3B97-4ADE-B54D-3E55851E55E6}"/>
              </a:ext>
            </a:extLst>
          </p:cNvPr>
          <p:cNvSpPr/>
          <p:nvPr/>
        </p:nvSpPr>
        <p:spPr>
          <a:xfrm>
            <a:off x="135998" y="217170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四、火藥的發明</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71837238-04D6-4979-929D-32846F148A83}"/>
              </a:ext>
            </a:extLst>
          </p:cNvPr>
          <p:cNvSpPr/>
          <p:nvPr/>
        </p:nvSpPr>
        <p:spPr>
          <a:xfrm>
            <a:off x="596348" y="2810179"/>
            <a:ext cx="8031797" cy="3891193"/>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火藥的發明運用廣泛，例如使用火藥製作煙花、炮竹；用來爆破山體、疏浚河流或修建公路，在興建大型工程時可減省人力和時間。</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火藥影響最大的是，改變了兵器和戰爭的形式，熱兵器逐漸取代冷兵器，造成革命性的突破和改變。</a:t>
            </a:r>
          </a:p>
        </p:txBody>
      </p:sp>
      <p:sp>
        <p:nvSpPr>
          <p:cNvPr id="7" name="文字方塊 6">
            <a:extLst>
              <a:ext uri="{FF2B5EF4-FFF2-40B4-BE49-F238E27FC236}">
                <a16:creationId xmlns:a16="http://schemas.microsoft.com/office/drawing/2014/main" id="{FB6BE8A9-8E85-4346-B46C-16BDAF360243}"/>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6-1.1 </a:t>
            </a:r>
            <a:r>
              <a:rPr lang="zh-TW" altLang="en-US" sz="3300" b="1" dirty="0">
                <a:latin typeface="微軟正黑體" panose="020B0604030504040204" pitchFamily="34" charset="-120"/>
                <a:ea typeface="微軟正黑體" panose="020B0604030504040204" pitchFamily="34" charset="-120"/>
              </a:rPr>
              <a:t>工藝與科技的起源</a:t>
            </a:r>
          </a:p>
        </p:txBody>
      </p:sp>
      <p:sp>
        <p:nvSpPr>
          <p:cNvPr id="8" name="文字方塊 7">
            <a:extLst>
              <a:ext uri="{FF2B5EF4-FFF2-40B4-BE49-F238E27FC236}">
                <a16:creationId xmlns:a16="http://schemas.microsoft.com/office/drawing/2014/main" id="{F85C9AFD-C1A3-4CA0-9D32-8327788C5C17}"/>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P.172</a:t>
            </a:r>
          </a:p>
        </p:txBody>
      </p:sp>
      <p:sp>
        <p:nvSpPr>
          <p:cNvPr id="6" name="語音泡泡: 圓角矩形 5">
            <a:hlinkClick r:id="" action="ppaction://noaction"/>
            <a:extLst>
              <a:ext uri="{FF2B5EF4-FFF2-40B4-BE49-F238E27FC236}">
                <a16:creationId xmlns:a16="http://schemas.microsoft.com/office/drawing/2014/main" id="{815EA266-BC0F-45EB-BD67-2948DB3CF898}"/>
              </a:ext>
            </a:extLst>
          </p:cNvPr>
          <p:cNvSpPr/>
          <p:nvPr/>
        </p:nvSpPr>
        <p:spPr>
          <a:xfrm>
            <a:off x="6954295" y="2053314"/>
            <a:ext cx="1859437" cy="486659"/>
          </a:xfrm>
          <a:prstGeom prst="wedgeRoundRectCallou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hlinkClick r:id="rId2" action="ppaction://hlinksldjump"/>
            <a:extLst>
              <a:ext uri="{FF2B5EF4-FFF2-40B4-BE49-F238E27FC236}">
                <a16:creationId xmlns:a16="http://schemas.microsoft.com/office/drawing/2014/main" id="{73076B6E-622F-4100-8B86-AB2B584619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8517" y="2066009"/>
            <a:ext cx="486659" cy="486659"/>
          </a:xfrm>
          <a:prstGeom prst="rect">
            <a:avLst/>
          </a:prstGeom>
        </p:spPr>
      </p:pic>
      <p:sp>
        <p:nvSpPr>
          <p:cNvPr id="10" name="文字方塊 9">
            <a:extLst>
              <a:ext uri="{FF2B5EF4-FFF2-40B4-BE49-F238E27FC236}">
                <a16:creationId xmlns:a16="http://schemas.microsoft.com/office/drawing/2014/main" id="{E624184B-EE15-46E3-9C06-0C5B404BE242}"/>
              </a:ext>
            </a:extLst>
          </p:cNvPr>
          <p:cNvSpPr txBox="1"/>
          <p:nvPr/>
        </p:nvSpPr>
        <p:spPr>
          <a:xfrm>
            <a:off x="7420726" y="2136213"/>
            <a:ext cx="1497228" cy="369332"/>
          </a:xfrm>
          <a:prstGeom prst="rect">
            <a:avLst/>
          </a:prstGeom>
          <a:noFill/>
        </p:spPr>
        <p:txBody>
          <a:bodyPr wrap="square" rtlCol="0">
            <a:spAutoFit/>
          </a:bodyPr>
          <a:lstStyle/>
          <a:p>
            <a:r>
              <a:rPr lang="zh-TW" altLang="en-US" b="1" dirty="0">
                <a:solidFill>
                  <a:schemeClr val="accent1">
                    <a:lumMod val="50000"/>
                  </a:schemeClr>
                </a:solidFill>
                <a:latin typeface="微軟正黑體" panose="020B0604030504040204" pitchFamily="34" charset="-120"/>
                <a:ea typeface="微軟正黑體" panose="020B0604030504040204" pitchFamily="34" charset="-120"/>
                <a:hlinkClick r:id="rId2" action="ppaction://hlinksldjump"/>
              </a:rPr>
              <a:t>歷史放大鏡</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9925924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F0878A66-8109-4A1D-A6A8-FEB87248057D}"/>
              </a:ext>
            </a:extLst>
          </p:cNvPr>
          <p:cNvSpPr/>
          <p:nvPr/>
        </p:nvSpPr>
        <p:spPr>
          <a:xfrm>
            <a:off x="2776195" y="1032379"/>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3" name="圖形 2" descr="放大鏡">
            <a:extLst>
              <a:ext uri="{FF2B5EF4-FFF2-40B4-BE49-F238E27FC236}">
                <a16:creationId xmlns:a16="http://schemas.microsoft.com/office/drawing/2014/main" id="{FBC16C17-B03E-42E6-A784-6C17D379E9B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4522" y="1057674"/>
            <a:ext cx="803748" cy="803748"/>
          </a:xfrm>
          <a:prstGeom prst="rect">
            <a:avLst/>
          </a:prstGeom>
          <a:effectLst/>
          <a:scene3d>
            <a:camera prst="isometricOffAxis1Right"/>
            <a:lightRig rig="threePt" dir="t"/>
          </a:scene3d>
          <a:sp3d>
            <a:bevelT prst="relaxedInset"/>
          </a:sp3d>
        </p:spPr>
      </p:pic>
      <p:sp>
        <p:nvSpPr>
          <p:cNvPr id="4" name="文字方塊 3">
            <a:extLst>
              <a:ext uri="{FF2B5EF4-FFF2-40B4-BE49-F238E27FC236}">
                <a16:creationId xmlns:a16="http://schemas.microsoft.com/office/drawing/2014/main" id="{3A77ECEF-60B1-43A4-B030-51C9BF6225D3}"/>
              </a:ext>
            </a:extLst>
          </p:cNvPr>
          <p:cNvSpPr txBox="1"/>
          <p:nvPr/>
        </p:nvSpPr>
        <p:spPr>
          <a:xfrm>
            <a:off x="3898270" y="1171009"/>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5" name="iŝ1ídé">
            <a:extLst>
              <a:ext uri="{FF2B5EF4-FFF2-40B4-BE49-F238E27FC236}">
                <a16:creationId xmlns:a16="http://schemas.microsoft.com/office/drawing/2014/main" id="{10D95C02-8724-4513-A430-A9871F9C3908}"/>
              </a:ext>
            </a:extLst>
          </p:cNvPr>
          <p:cNvSpPr/>
          <p:nvPr/>
        </p:nvSpPr>
        <p:spPr>
          <a:xfrm>
            <a:off x="302159" y="2300347"/>
            <a:ext cx="6062546"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李約瑟</a:t>
            </a:r>
            <a:r>
              <a:rPr lang="en-US" altLang="zh-TW" sz="3300" b="1" dirty="0">
                <a:solidFill>
                  <a:schemeClr val="accent2">
                    <a:lumMod val="50000"/>
                  </a:schemeClr>
                </a:solidFill>
                <a:latin typeface="微軟正黑體" panose="020B0604030504040204" pitchFamily="34" charset="-120"/>
                <a:ea typeface="微軟正黑體" panose="020B0604030504040204" pitchFamily="34" charset="-120"/>
              </a:rPr>
              <a:t>《</a:t>
            </a: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中國之科學與文明</a:t>
            </a:r>
            <a:r>
              <a:rPr lang="en-US" altLang="zh-TW" sz="3300" b="1" dirty="0">
                <a:solidFill>
                  <a:schemeClr val="accent2">
                    <a:lumMod val="50000"/>
                  </a:schemeClr>
                </a:solidFill>
                <a:latin typeface="微軟正黑體" panose="020B0604030504040204" pitchFamily="34" charset="-120"/>
                <a:ea typeface="微軟正黑體" panose="020B0604030504040204" pitchFamily="34" charset="-120"/>
              </a:rPr>
              <a:t>》</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F9C9B214-4688-45C2-B820-7AC70A292437}"/>
              </a:ext>
            </a:extLst>
          </p:cNvPr>
          <p:cNvSpPr/>
          <p:nvPr/>
        </p:nvSpPr>
        <p:spPr>
          <a:xfrm>
            <a:off x="764632" y="3327390"/>
            <a:ext cx="7746712" cy="2677656"/>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李約瑟在</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中國之科學與文明</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中提到，造紙術、指南針、火藥及印刷術等這些中國傳統的重大發明，皆比西歐早熟進步，但為什麼中國的近代科技會落後西方？</a:t>
            </a:r>
            <a:endParaRPr lang="en-US" altLang="zh-TW" sz="2800" b="1"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E2CCDD2A-8034-466B-A163-786F5B0886A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P.118</a:t>
            </a:r>
          </a:p>
        </p:txBody>
      </p:sp>
    </p:spTree>
    <p:extLst>
      <p:ext uri="{BB962C8B-B14F-4D97-AF65-F5344CB8AC3E}">
        <p14:creationId xmlns:p14="http://schemas.microsoft.com/office/powerpoint/2010/main" val="605487502"/>
      </p:ext>
    </p:extLst>
  </p:cSld>
  <p:clrMapOvr>
    <a:masterClrMapping/>
  </p:clrMapOvr>
  <mc:AlternateContent xmlns:mc="http://schemas.openxmlformats.org/markup-compatibility/2006" xmlns:p14="http://schemas.microsoft.com/office/powerpoint/2010/main">
    <mc:Choice Requires="p14">
      <p:transition spd="slow" p14:dur="900" advTm="30000">
        <p14:warp dir="in"/>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2556F087-6599-4020-823D-B442CE41EBBE}"/>
              </a:ext>
            </a:extLst>
          </p:cNvPr>
          <p:cNvSpPr/>
          <p:nvPr/>
        </p:nvSpPr>
        <p:spPr>
          <a:xfrm>
            <a:off x="1355104" y="2896973"/>
            <a:ext cx="6886688" cy="3064915"/>
          </a:xfrm>
          <a:prstGeom prst="roundRect">
            <a:avLst/>
          </a:prstGeom>
          <a:solidFill>
            <a:srgbClr val="F9C3E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21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C72913A1-B5F3-4CE4-9566-E5F638E00B80}"/>
              </a:ext>
            </a:extLst>
          </p:cNvPr>
          <p:cNvSpPr txBox="1"/>
          <p:nvPr/>
        </p:nvSpPr>
        <p:spPr>
          <a:xfrm>
            <a:off x="825252" y="3736932"/>
            <a:ext cx="7946391" cy="1384995"/>
          </a:xfrm>
          <a:prstGeom prst="rect">
            <a:avLst/>
          </a:prstGeom>
          <a:noFill/>
        </p:spPr>
        <p:txBody>
          <a:bodyPr wrap="square" rtlCol="0">
            <a:spAutoFit/>
          </a:bodyPr>
          <a:lstStyle/>
          <a:p>
            <a:pPr algn="ctr"/>
            <a:r>
              <a:rPr lang="en-US" altLang="zh-TW" sz="2800" b="1" dirty="0">
                <a:latin typeface="微軟正黑體" panose="020B0604030504040204" pitchFamily="34" charset="-120"/>
                <a:ea typeface="微軟正黑體" panose="020B0604030504040204" pitchFamily="34" charset="-120"/>
              </a:rPr>
              <a:t>• DO it•</a:t>
            </a:r>
          </a:p>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請同學思考中國科技落後西方的原因。</a:t>
            </a:r>
          </a:p>
        </p:txBody>
      </p:sp>
      <p:sp>
        <p:nvSpPr>
          <p:cNvPr id="4" name="矩形: 圓角 3">
            <a:extLst>
              <a:ext uri="{FF2B5EF4-FFF2-40B4-BE49-F238E27FC236}">
                <a16:creationId xmlns:a16="http://schemas.microsoft.com/office/drawing/2014/main" id="{3760B697-3E2C-4397-8248-D91299168A45}"/>
              </a:ext>
            </a:extLst>
          </p:cNvPr>
          <p:cNvSpPr/>
          <p:nvPr/>
        </p:nvSpPr>
        <p:spPr>
          <a:xfrm>
            <a:off x="2710206" y="1138850"/>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5" name="圖形 4" descr="放大鏡">
            <a:extLst>
              <a:ext uri="{FF2B5EF4-FFF2-40B4-BE49-F238E27FC236}">
                <a16:creationId xmlns:a16="http://schemas.microsoft.com/office/drawing/2014/main" id="{917E3D69-D15F-40B1-A4A8-447FE29C774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3" y="1164145"/>
            <a:ext cx="803748" cy="803748"/>
          </a:xfrm>
          <a:prstGeom prst="rect">
            <a:avLst/>
          </a:prstGeom>
          <a:effectLst/>
          <a:scene3d>
            <a:camera prst="isometricOffAxis1Right"/>
            <a:lightRig rig="threePt" dir="t"/>
          </a:scene3d>
          <a:sp3d>
            <a:bevelT prst="relaxedInset"/>
          </a:sp3d>
        </p:spPr>
      </p:pic>
      <p:sp>
        <p:nvSpPr>
          <p:cNvPr id="6" name="文字方塊 5">
            <a:extLst>
              <a:ext uri="{FF2B5EF4-FFF2-40B4-BE49-F238E27FC236}">
                <a16:creationId xmlns:a16="http://schemas.microsoft.com/office/drawing/2014/main" id="{DFE37765-BA3F-4272-95B0-25AD3D502E59}"/>
              </a:ext>
            </a:extLst>
          </p:cNvPr>
          <p:cNvSpPr txBox="1"/>
          <p:nvPr/>
        </p:nvSpPr>
        <p:spPr>
          <a:xfrm>
            <a:off x="3832281" y="1277480"/>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8" name="文字方塊 7">
            <a:extLst>
              <a:ext uri="{FF2B5EF4-FFF2-40B4-BE49-F238E27FC236}">
                <a16:creationId xmlns:a16="http://schemas.microsoft.com/office/drawing/2014/main" id="{086627CE-07D5-4FFD-87FC-9D74CDC435E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P.118</a:t>
            </a:r>
          </a:p>
        </p:txBody>
      </p:sp>
    </p:spTree>
    <p:extLst>
      <p:ext uri="{BB962C8B-B14F-4D97-AF65-F5344CB8AC3E}">
        <p14:creationId xmlns:p14="http://schemas.microsoft.com/office/powerpoint/2010/main" val="3971168028"/>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A646A243-EF3B-4C5A-B1F5-7B30BB64B382}"/>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3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6-1.1 </a:t>
            </a:r>
            <a:r>
              <a:rPr kumimoji="0" lang="zh-TW" altLang="en-US" sz="33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工藝與科技的起源</a:t>
            </a:r>
          </a:p>
        </p:txBody>
      </p:sp>
      <p:graphicFrame>
        <p:nvGraphicFramePr>
          <p:cNvPr id="2" name="表格 1">
            <a:extLst>
              <a:ext uri="{FF2B5EF4-FFF2-40B4-BE49-F238E27FC236}">
                <a16:creationId xmlns:a16="http://schemas.microsoft.com/office/drawing/2014/main" id="{63739F85-3C23-45CC-8153-DB75D529D077}"/>
              </a:ext>
            </a:extLst>
          </p:cNvPr>
          <p:cNvGraphicFramePr>
            <a:graphicFrameLocks noGrp="1"/>
          </p:cNvGraphicFramePr>
          <p:nvPr>
            <p:extLst>
              <p:ext uri="{D42A27DB-BD31-4B8C-83A1-F6EECF244321}">
                <p14:modId xmlns:p14="http://schemas.microsoft.com/office/powerpoint/2010/main" val="3653620155"/>
              </p:ext>
            </p:extLst>
          </p:nvPr>
        </p:nvGraphicFramePr>
        <p:xfrm>
          <a:off x="320488" y="2023485"/>
          <a:ext cx="8610152" cy="4450080"/>
        </p:xfrm>
        <a:graphic>
          <a:graphicData uri="http://schemas.openxmlformats.org/drawingml/2006/table">
            <a:tbl>
              <a:tblPr firstRow="1" bandRow="1">
                <a:tableStyleId>{68D230F3-CF80-4859-8CE7-A43EE81993B5}</a:tableStyleId>
              </a:tblPr>
              <a:tblGrid>
                <a:gridCol w="1272573">
                  <a:extLst>
                    <a:ext uri="{9D8B030D-6E8A-4147-A177-3AD203B41FA5}">
                      <a16:colId xmlns:a16="http://schemas.microsoft.com/office/drawing/2014/main" val="2203559567"/>
                    </a:ext>
                  </a:extLst>
                </a:gridCol>
                <a:gridCol w="7337579">
                  <a:extLst>
                    <a:ext uri="{9D8B030D-6E8A-4147-A177-3AD203B41FA5}">
                      <a16:colId xmlns:a16="http://schemas.microsoft.com/office/drawing/2014/main" val="2712188383"/>
                    </a:ext>
                  </a:extLst>
                </a:gridCol>
              </a:tblGrid>
              <a:tr h="370840">
                <a:tc>
                  <a:txBody>
                    <a:bodyPr/>
                    <a:lstStyle/>
                    <a:p>
                      <a:pPr algn="ctr"/>
                      <a:endParaRPr lang="en-US" altLang="zh-TW" sz="2800" b="1" dirty="0">
                        <a:latin typeface="微軟正黑體" panose="020B0604030504040204" pitchFamily="34" charset="-120"/>
                        <a:ea typeface="微軟正黑體" panose="020B0604030504040204" pitchFamily="34" charset="-120"/>
                      </a:endParaRPr>
                    </a:p>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鐵器</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西臺：</a:t>
                      </a:r>
                      <a:r>
                        <a:rPr lang="en-US" altLang="zh-TW" sz="2800" b="1" dirty="0">
                          <a:latin typeface="微軟正黑體" panose="020B0604030504040204" pitchFamily="34" charset="-120"/>
                          <a:ea typeface="微軟正黑體" panose="020B0604030504040204" pitchFamily="34" charset="-120"/>
                        </a:rPr>
                        <a:t>14</a:t>
                      </a:r>
                      <a:r>
                        <a:rPr lang="en-US" altLang="zh-TW" sz="2800" b="1" baseline="30000" dirty="0">
                          <a:latin typeface="微軟正黑體" panose="020B0604030504040204" pitchFamily="34" charset="-120"/>
                          <a:ea typeface="微軟正黑體" panose="020B0604030504040204" pitchFamily="34" charset="-120"/>
                        </a:rPr>
                        <a:t>th</a:t>
                      </a:r>
                      <a:r>
                        <a:rPr lang="en-US" altLang="zh-TW" sz="2800" b="1" dirty="0">
                          <a:latin typeface="微軟正黑體" panose="020B0604030504040204" pitchFamily="34" charset="-120"/>
                          <a:ea typeface="微軟正黑體" panose="020B0604030504040204" pitchFamily="34" charset="-120"/>
                        </a:rPr>
                        <a:t>B.C.</a:t>
                      </a:r>
                      <a:r>
                        <a:rPr lang="zh-TW" altLang="en-US" sz="2800" b="1" dirty="0">
                          <a:latin typeface="微軟正黑體" panose="020B0604030504040204" pitchFamily="34" charset="-120"/>
                          <a:ea typeface="微軟正黑體" panose="020B0604030504040204" pitchFamily="34" charset="-120"/>
                        </a:rPr>
                        <a:t>發明鐵製兵器、進入鐵器時代</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中國：</a:t>
                      </a:r>
                      <a:r>
                        <a:rPr lang="en-US" altLang="zh-TW" sz="2800" b="1" dirty="0">
                          <a:latin typeface="微軟正黑體" panose="020B0604030504040204" pitchFamily="34" charset="-120"/>
                          <a:ea typeface="微軟正黑體" panose="020B0604030504040204" pitchFamily="34" charset="-120"/>
                        </a:rPr>
                        <a:t>8</a:t>
                      </a:r>
                      <a:r>
                        <a:rPr lang="en-US" altLang="zh-TW" sz="2800" b="1" baseline="30000" dirty="0">
                          <a:latin typeface="微軟正黑體" panose="020B0604030504040204" pitchFamily="34" charset="-120"/>
                          <a:ea typeface="微軟正黑體" panose="020B0604030504040204" pitchFamily="34" charset="-120"/>
                        </a:rPr>
                        <a:t>th</a:t>
                      </a:r>
                      <a:r>
                        <a:rPr lang="en-US" altLang="zh-TW" sz="2800" b="1" dirty="0">
                          <a:latin typeface="微軟正黑體" panose="020B0604030504040204" pitchFamily="34" charset="-120"/>
                          <a:ea typeface="微軟正黑體" panose="020B0604030504040204" pitchFamily="34" charset="-120"/>
                        </a:rPr>
                        <a:t>B.C.</a:t>
                      </a:r>
                      <a:r>
                        <a:rPr lang="zh-TW" altLang="en-US" sz="2800" b="1" dirty="0">
                          <a:latin typeface="微軟正黑體" panose="020B0604030504040204" pitchFamily="34" charset="-120"/>
                          <a:ea typeface="微軟正黑體" panose="020B0604030504040204" pitchFamily="34" charset="-120"/>
                        </a:rPr>
                        <a:t>春秋時代</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台灣：</a:t>
                      </a:r>
                      <a:r>
                        <a:rPr lang="en-US" altLang="zh-TW" sz="2800" b="1" dirty="0" err="1">
                          <a:latin typeface="微軟正黑體" panose="020B0604030504040204" pitchFamily="34" charset="-120"/>
                          <a:ea typeface="微軟正黑體" panose="020B0604030504040204" pitchFamily="34" charset="-120"/>
                        </a:rPr>
                        <a:t>300B.C</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十三行文化</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西非：</a:t>
                      </a:r>
                      <a:r>
                        <a:rPr lang="en-US" altLang="zh-TW" sz="2800" b="1" dirty="0">
                          <a:latin typeface="微軟正黑體" panose="020B0604030504040204" pitchFamily="34" charset="-120"/>
                          <a:ea typeface="微軟正黑體" panose="020B0604030504040204" pitchFamily="34" charset="-120"/>
                        </a:rPr>
                        <a:t>500B.C.</a:t>
                      </a:r>
                      <a:r>
                        <a:rPr lang="zh-TW" altLang="en-US" sz="2800" b="1" dirty="0">
                          <a:latin typeface="微軟正黑體" panose="020B0604030504040204" pitchFamily="34" charset="-120"/>
                          <a:ea typeface="微軟正黑體" panose="020B0604030504040204" pitchFamily="34" charset="-120"/>
                        </a:rPr>
                        <a:t>開始冶鐵</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美洲：</a:t>
                      </a:r>
                      <a:r>
                        <a:rPr lang="en-US" altLang="zh-TW" sz="2800" b="1" dirty="0">
                          <a:latin typeface="微軟正黑體" panose="020B0604030504040204" pitchFamily="34" charset="-120"/>
                          <a:ea typeface="微軟正黑體" panose="020B0604030504040204" pitchFamily="34" charset="-120"/>
                        </a:rPr>
                        <a:t>15</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哥倫布到達後</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030427097"/>
                  </a:ext>
                </a:extLst>
              </a:tr>
              <a:tr h="1547095">
                <a:tc>
                  <a:txBody>
                    <a:bodyPr/>
                    <a:lstStyle/>
                    <a:p>
                      <a:pPr algn="ctr"/>
                      <a:endParaRPr lang="en-US" altLang="zh-TW" sz="2800" b="1" dirty="0">
                        <a:latin typeface="微軟正黑體" panose="020B0604030504040204" pitchFamily="34" charset="-120"/>
                        <a:ea typeface="微軟正黑體" panose="020B0604030504040204" pitchFamily="34" charset="-120"/>
                      </a:endParaRPr>
                    </a:p>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印刷術</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漢朝：</a:t>
                      </a:r>
                      <a:r>
                        <a:rPr lang="en-US" altLang="zh-TW" sz="2800" b="1" dirty="0">
                          <a:latin typeface="微軟正黑體" panose="020B0604030504040204" pitchFamily="34" charset="-120"/>
                          <a:ea typeface="微軟正黑體" panose="020B0604030504040204" pitchFamily="34" charset="-120"/>
                        </a:rPr>
                        <a:t>3</a:t>
                      </a:r>
                      <a:r>
                        <a:rPr lang="en-US" altLang="zh-TW" sz="2800" b="1" baseline="30000" dirty="0">
                          <a:latin typeface="微軟正黑體" panose="020B0604030504040204" pitchFamily="34" charset="-120"/>
                          <a:ea typeface="微軟正黑體" panose="020B0604030504040204" pitchFamily="34" charset="-120"/>
                        </a:rPr>
                        <a:t>th</a:t>
                      </a:r>
                      <a:r>
                        <a:rPr lang="en-US" altLang="zh-TW" sz="2800" b="1" dirty="0">
                          <a:latin typeface="微軟正黑體" panose="020B0604030504040204" pitchFamily="34" charset="-120"/>
                          <a:ea typeface="微軟正黑體" panose="020B0604030504040204" pitchFamily="34" charset="-120"/>
                        </a:rPr>
                        <a:t>B.C.</a:t>
                      </a:r>
                      <a:r>
                        <a:rPr lang="zh-TW" altLang="en-US" sz="2800" b="1" dirty="0">
                          <a:latin typeface="微軟正黑體" panose="020B0604030504040204" pitchFamily="34" charset="-120"/>
                          <a:ea typeface="微軟正黑體" panose="020B0604030504040204" pitchFamily="34" charset="-120"/>
                        </a:rPr>
                        <a:t>發明紙</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中唐：</a:t>
                      </a:r>
                      <a:r>
                        <a:rPr lang="en-US" altLang="zh-TW" sz="2800" b="1" dirty="0">
                          <a:latin typeface="微軟正黑體" panose="020B0604030504040204" pitchFamily="34" charset="-120"/>
                          <a:ea typeface="微軟正黑體" panose="020B0604030504040204" pitchFamily="34" charset="-120"/>
                        </a:rPr>
                        <a:t>7</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發明雕版印刷</a:t>
                      </a:r>
                      <a:endParaRPr lang="en-US" altLang="zh-TW" sz="2800" b="1" dirty="0">
                        <a:latin typeface="微軟正黑體" panose="020B0604030504040204" pitchFamily="34" charset="-120"/>
                        <a:ea typeface="微軟正黑體" panose="020B0604030504040204" pitchFamily="34" charset="-12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zh-TW" altLang="en-US" sz="2800" b="1" dirty="0">
                          <a:latin typeface="微軟正黑體" panose="020B0604030504040204" pitchFamily="34" charset="-120"/>
                          <a:ea typeface="微軟正黑體" panose="020B0604030504040204" pitchFamily="34" charset="-120"/>
                        </a:rPr>
                        <a:t>北宋：</a:t>
                      </a:r>
                      <a:r>
                        <a:rPr lang="en-US" altLang="zh-TW" sz="2800" b="1" dirty="0">
                          <a:latin typeface="微軟正黑體" panose="020B0604030504040204" pitchFamily="34" charset="-120"/>
                          <a:ea typeface="微軟正黑體" panose="020B0604030504040204" pitchFamily="34" charset="-120"/>
                        </a:rPr>
                        <a:t>11</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畢昇發明活字印刷術</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膠泥</a:t>
                      </a:r>
                      <a:r>
                        <a:rPr lang="en-US" altLang="zh-TW" sz="2800" b="1" dirty="0">
                          <a:latin typeface="微軟正黑體" panose="020B0604030504040204" pitchFamily="34" charset="-120"/>
                          <a:ea typeface="微軟正黑體" panose="020B0604030504040204" pitchFamily="34" charset="-120"/>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zh-TW" altLang="en-US" sz="2800" b="1" dirty="0">
                          <a:latin typeface="微軟正黑體" panose="020B0604030504040204" pitchFamily="34" charset="-120"/>
                          <a:ea typeface="微軟正黑體" panose="020B0604030504040204" pitchFamily="34" charset="-120"/>
                        </a:rPr>
                        <a:t>元朝：</a:t>
                      </a:r>
                      <a:r>
                        <a:rPr lang="en-US" altLang="zh-TW" sz="2800" b="1" dirty="0">
                          <a:latin typeface="微軟正黑體" panose="020B0604030504040204" pitchFamily="34" charset="-120"/>
                          <a:ea typeface="微軟正黑體" panose="020B0604030504040204" pitchFamily="34" charset="-120"/>
                        </a:rPr>
                        <a:t>14</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改用金屬活字</a:t>
                      </a:r>
                      <a:endParaRPr lang="en-US" altLang="zh-TW" sz="2800" b="1" dirty="0">
                        <a:latin typeface="微軟正黑體" panose="020B0604030504040204" pitchFamily="34" charset="-120"/>
                        <a:ea typeface="微軟正黑體" panose="020B0604030504040204" pitchFamily="34" charset="-12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zh-TW" altLang="en-US" sz="2800" b="1" dirty="0">
                          <a:latin typeface="微軟正黑體" panose="020B0604030504040204" pitchFamily="34" charset="-120"/>
                          <a:ea typeface="微軟正黑體" panose="020B0604030504040204" pitchFamily="34" charset="-120"/>
                        </a:rPr>
                        <a:t>日耳曼：</a:t>
                      </a:r>
                      <a:r>
                        <a:rPr lang="en-US" altLang="zh-TW" sz="2800" b="1" dirty="0">
                          <a:latin typeface="微軟正黑體" panose="020B0604030504040204" pitchFamily="34" charset="-120"/>
                          <a:ea typeface="微軟正黑體" panose="020B0604030504040204" pitchFamily="34" charset="-120"/>
                        </a:rPr>
                        <a:t>15</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古騰堡發明活字印刷術</a:t>
                      </a:r>
                      <a:endParaRPr lang="en-US" altLang="zh-TW" sz="2800" b="1" dirty="0">
                        <a:latin typeface="微軟正黑體" panose="020B0604030504040204" pitchFamily="34" charset="-120"/>
                        <a:ea typeface="微軟正黑體" panose="020B0604030504040204" pitchFamily="34" charset="-12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2444882318"/>
                  </a:ext>
                </a:extLst>
              </a:tr>
            </a:tbl>
          </a:graphicData>
        </a:graphic>
      </p:graphicFrame>
    </p:spTree>
    <p:extLst>
      <p:ext uri="{BB962C8B-B14F-4D97-AF65-F5344CB8AC3E}">
        <p14:creationId xmlns:p14="http://schemas.microsoft.com/office/powerpoint/2010/main" val="328684124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A646A243-EF3B-4C5A-B1F5-7B30BB64B382}"/>
              </a:ext>
            </a:extLst>
          </p:cNvPr>
          <p:cNvSpPr txBox="1">
            <a:spLocks noChangeArrowheads="1"/>
          </p:cNvSpPr>
          <p:nvPr/>
        </p:nvSpPr>
        <p:spPr bwMode="auto">
          <a:xfrm>
            <a:off x="2185532" y="1217131"/>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3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6-1.1 </a:t>
            </a:r>
            <a:r>
              <a:rPr kumimoji="0" lang="zh-TW" altLang="en-US" sz="33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工藝與科技的起源</a:t>
            </a:r>
          </a:p>
        </p:txBody>
      </p:sp>
      <p:graphicFrame>
        <p:nvGraphicFramePr>
          <p:cNvPr id="2" name="表格 1">
            <a:extLst>
              <a:ext uri="{FF2B5EF4-FFF2-40B4-BE49-F238E27FC236}">
                <a16:creationId xmlns:a16="http://schemas.microsoft.com/office/drawing/2014/main" id="{63739F85-3C23-45CC-8153-DB75D529D077}"/>
              </a:ext>
            </a:extLst>
          </p:cNvPr>
          <p:cNvGraphicFramePr>
            <a:graphicFrameLocks noGrp="1"/>
          </p:cNvGraphicFramePr>
          <p:nvPr>
            <p:extLst>
              <p:ext uri="{D42A27DB-BD31-4B8C-83A1-F6EECF244321}">
                <p14:modId xmlns:p14="http://schemas.microsoft.com/office/powerpoint/2010/main" val="4049309569"/>
              </p:ext>
            </p:extLst>
          </p:nvPr>
        </p:nvGraphicFramePr>
        <p:xfrm>
          <a:off x="320488" y="2678805"/>
          <a:ext cx="8610152" cy="2743200"/>
        </p:xfrm>
        <a:graphic>
          <a:graphicData uri="http://schemas.openxmlformats.org/drawingml/2006/table">
            <a:tbl>
              <a:tblPr firstRow="1" bandRow="1">
                <a:tableStyleId>{68D230F3-CF80-4859-8CE7-A43EE81993B5}</a:tableStyleId>
              </a:tblPr>
              <a:tblGrid>
                <a:gridCol w="1272573">
                  <a:extLst>
                    <a:ext uri="{9D8B030D-6E8A-4147-A177-3AD203B41FA5}">
                      <a16:colId xmlns:a16="http://schemas.microsoft.com/office/drawing/2014/main" val="2203559567"/>
                    </a:ext>
                  </a:extLst>
                </a:gridCol>
                <a:gridCol w="7337579">
                  <a:extLst>
                    <a:ext uri="{9D8B030D-6E8A-4147-A177-3AD203B41FA5}">
                      <a16:colId xmlns:a16="http://schemas.microsoft.com/office/drawing/2014/main" val="2712188383"/>
                    </a:ext>
                  </a:extLst>
                </a:gridCol>
              </a:tblGrid>
              <a:tr h="370840">
                <a:tc>
                  <a:txBody>
                    <a:bodyPr/>
                    <a:lstStyle/>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指南針</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北宋：</a:t>
                      </a:r>
                      <a:r>
                        <a:rPr lang="en-US" altLang="zh-TW" sz="2800" b="1" dirty="0">
                          <a:latin typeface="微軟正黑體" panose="020B0604030504040204" pitchFamily="34" charset="-120"/>
                          <a:ea typeface="微軟正黑體" panose="020B0604030504040204" pitchFamily="34" charset="-120"/>
                        </a:rPr>
                        <a:t>11</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指南魚</a:t>
                      </a:r>
                      <a:endParaRPr lang="en-US" altLang="zh-TW" sz="2800" b="1" dirty="0">
                        <a:latin typeface="微軟正黑體" panose="020B0604030504040204" pitchFamily="34" charset="-120"/>
                        <a:ea typeface="微軟正黑體" panose="020B0604030504040204" pitchFamily="34" charset="-120"/>
                      </a:endParaRPr>
                    </a:p>
                    <a:p>
                      <a:r>
                        <a:rPr lang="en-US" altLang="zh-TW" sz="2800" b="1" dirty="0">
                          <a:latin typeface="微軟正黑體" panose="020B0604030504040204" pitchFamily="34" charset="-120"/>
                          <a:ea typeface="微軟正黑體" panose="020B0604030504040204" pitchFamily="34" charset="-120"/>
                        </a:rPr>
                        <a:t>12</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末中國指南針傳入阿拉伯再傳入歐洲</a:t>
                      </a:r>
                      <a:endParaRPr lang="en-US" altLang="zh-TW" sz="2800" b="1" dirty="0">
                        <a:latin typeface="微軟正黑體" panose="020B0604030504040204" pitchFamily="34" charset="-120"/>
                        <a:ea typeface="微軟正黑體" panose="020B0604030504040204" pitchFamily="34" charset="-120"/>
                      </a:endParaRPr>
                    </a:p>
                    <a:p>
                      <a:r>
                        <a:rPr lang="en-US" altLang="zh-TW" sz="2800" b="1" dirty="0">
                          <a:latin typeface="微軟正黑體" panose="020B0604030504040204" pitchFamily="34" charset="-120"/>
                          <a:ea typeface="微軟正黑體" panose="020B0604030504040204" pitchFamily="34" charset="-120"/>
                        </a:rPr>
                        <a:t>14</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歐洲普遍使用羅盤</a:t>
                      </a:r>
                      <a:endParaRPr lang="en-US" altLang="zh-TW" sz="2800" b="1" dirty="0">
                        <a:latin typeface="微軟正黑體" panose="020B0604030504040204" pitchFamily="34" charset="-120"/>
                        <a:ea typeface="微軟正黑體" panose="020B0604030504040204" pitchFamily="34" charset="-12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10037244"/>
                  </a:ext>
                </a:extLst>
              </a:tr>
              <a:tr h="370840">
                <a:tc>
                  <a:txBody>
                    <a:bodyPr/>
                    <a:lstStyle/>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火藥</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魏晉南北朝：</a:t>
                      </a:r>
                      <a:r>
                        <a:rPr lang="en-US" altLang="zh-TW" sz="2800" b="1" dirty="0">
                          <a:latin typeface="微軟正黑體" panose="020B0604030504040204" pitchFamily="34" charset="-120"/>
                          <a:ea typeface="微軟正黑體" panose="020B0604030504040204" pitchFamily="34" charset="-120"/>
                        </a:rPr>
                        <a:t>3</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煉丹時無意發明</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北宋：</a:t>
                      </a:r>
                      <a:r>
                        <a:rPr lang="en-US" altLang="zh-TW" sz="2800" b="1" dirty="0">
                          <a:latin typeface="微軟正黑體" panose="020B0604030504040204" pitchFamily="34" charset="-120"/>
                          <a:ea typeface="微軟正黑體" panose="020B0604030504040204" pitchFamily="34" charset="-120"/>
                        </a:rPr>
                        <a:t>11</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應用在戰爭</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蒙古西征：</a:t>
                      </a:r>
                      <a:r>
                        <a:rPr lang="en-US" altLang="zh-TW" sz="2800" b="1" dirty="0">
                          <a:latin typeface="微軟正黑體" panose="020B0604030504040204" pitchFamily="34" charset="-120"/>
                          <a:ea typeface="微軟正黑體" panose="020B0604030504040204" pitchFamily="34" charset="-120"/>
                        </a:rPr>
                        <a:t>13</a:t>
                      </a:r>
                      <a:r>
                        <a:rPr lang="en-US" altLang="zh-TW" sz="2800" b="1" baseline="30000" dirty="0">
                          <a:latin typeface="微軟正黑體" panose="020B0604030504040204" pitchFamily="34" charset="-120"/>
                          <a:ea typeface="微軟正黑體" panose="020B0604030504040204" pitchFamily="34" charset="-120"/>
                        </a:rPr>
                        <a:t>th</a:t>
                      </a:r>
                      <a:r>
                        <a:rPr lang="zh-TW" altLang="en-US" sz="2800" b="1" dirty="0">
                          <a:latin typeface="微軟正黑體" panose="020B0604030504040204" pitchFamily="34" charset="-120"/>
                          <a:ea typeface="微軟正黑體" panose="020B0604030504040204" pitchFamily="34" charset="-120"/>
                        </a:rPr>
                        <a:t>傳往歐洲</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189456504"/>
                  </a:ext>
                </a:extLst>
              </a:tr>
            </a:tbl>
          </a:graphicData>
        </a:graphic>
      </p:graphicFrame>
    </p:spTree>
    <p:extLst>
      <p:ext uri="{BB962C8B-B14F-4D97-AF65-F5344CB8AC3E}">
        <p14:creationId xmlns:p14="http://schemas.microsoft.com/office/powerpoint/2010/main" val="312598495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4A41BB3-8BC7-4C90-BD37-08633E646794}"/>
              </a:ext>
            </a:extLst>
          </p:cNvPr>
          <p:cNvSpPr/>
          <p:nvPr/>
        </p:nvSpPr>
        <p:spPr>
          <a:xfrm>
            <a:off x="2187386" y="1161759"/>
            <a:ext cx="4346298" cy="707886"/>
          </a:xfrm>
          <a:prstGeom prst="rect">
            <a:avLst/>
          </a:prstGeom>
          <a:noFill/>
        </p:spPr>
        <p:txBody>
          <a:bodyPr wrap="square">
            <a:spAutoFit/>
          </a:bodyPr>
          <a:lstStyle/>
          <a:p>
            <a:pPr algn="ctr">
              <a:defRPr/>
            </a:pPr>
            <a:r>
              <a:rPr lang="zh-TW" altLang="en-US" sz="4000" b="1" dirty="0">
                <a:ln w="6600">
                  <a:solidFill>
                    <a:schemeClr val="accent2"/>
                  </a:solidFill>
                  <a:prstDash val="solid"/>
                </a:ln>
                <a:solidFill>
                  <a:srgbClr val="FFFFFF"/>
                </a:solidFill>
                <a:effectLst>
                  <a:outerShdw dist="38100" dir="2700000" algn="tl" rotWithShape="0">
                    <a:schemeClr val="accent2"/>
                  </a:outerShdw>
                </a:effectLst>
              </a:rPr>
              <a:t>歐洲火器比一比</a:t>
            </a:r>
          </a:p>
        </p:txBody>
      </p:sp>
      <p:pic>
        <p:nvPicPr>
          <p:cNvPr id="3" name="圖形 2" descr="跑步">
            <a:extLst>
              <a:ext uri="{FF2B5EF4-FFF2-40B4-BE49-F238E27FC236}">
                <a16:creationId xmlns:a16="http://schemas.microsoft.com/office/drawing/2014/main" id="{F006AAE8-CDC7-4A56-A120-19E17176DE1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59041" y="1274121"/>
            <a:ext cx="564430" cy="555710"/>
          </a:xfrm>
          <a:prstGeom prst="rect">
            <a:avLst/>
          </a:prstGeom>
        </p:spPr>
      </p:pic>
      <p:sp>
        <p:nvSpPr>
          <p:cNvPr id="7" name="矩形 6">
            <a:extLst>
              <a:ext uri="{FF2B5EF4-FFF2-40B4-BE49-F238E27FC236}">
                <a16:creationId xmlns:a16="http://schemas.microsoft.com/office/drawing/2014/main" id="{E555D766-DF72-443C-85B0-6625D94051CD}"/>
              </a:ext>
            </a:extLst>
          </p:cNvPr>
          <p:cNvSpPr/>
          <p:nvPr/>
        </p:nvSpPr>
        <p:spPr>
          <a:xfrm>
            <a:off x="473857" y="2350024"/>
            <a:ext cx="8204265" cy="3913892"/>
          </a:xfrm>
          <a:prstGeom prst="rect">
            <a:avLst/>
          </a:prstGeom>
        </p:spPr>
        <p:txBody>
          <a:bodyPr wrap="square">
            <a:spAutoFit/>
          </a:bodyPr>
          <a:lstStyle/>
          <a:p>
            <a:pPr>
              <a:lnSpc>
                <a:spcPts val="4000"/>
              </a:lnSpc>
              <a:spcBef>
                <a:spcPts val="1800"/>
              </a:spcBef>
            </a:pPr>
            <a:r>
              <a:rPr lang="zh-TW" altLang="en-US" sz="2800" b="1" dirty="0">
                <a:latin typeface="微軟正黑體" panose="020B0604030504040204" pitchFamily="34" charset="-120"/>
                <a:ea typeface="微軟正黑體" panose="020B0604030504040204" pitchFamily="34" charset="-120"/>
              </a:rPr>
              <a:t>文藝復興時期的義大利和日耳曼，因小國分立而戰火不斷，間接促成槍械的發展，製造出手槍，帶來「戰爭大眾化」的變革；過去只有專精武藝的騎士或武士能戰鬥，有了手槍，即使不擅長武藝的人也能輕易殺傷敵人。</a:t>
            </a:r>
            <a:endParaRPr lang="en-US" altLang="zh-TW" sz="2800" b="1" dirty="0">
              <a:latin typeface="微軟正黑體" panose="020B0604030504040204" pitchFamily="34" charset="-120"/>
              <a:ea typeface="微軟正黑體" panose="020B0604030504040204" pitchFamily="34" charset="-120"/>
            </a:endParaRPr>
          </a:p>
          <a:p>
            <a:pPr>
              <a:lnSpc>
                <a:spcPts val="4000"/>
              </a:lnSpc>
              <a:spcBef>
                <a:spcPts val="1800"/>
              </a:spcBef>
            </a:pPr>
            <a:r>
              <a:rPr lang="zh-TW" altLang="en-US" sz="2800" b="1" dirty="0">
                <a:latin typeface="微軟正黑體" panose="020B0604030504040204" pitchFamily="34" charset="-120"/>
                <a:ea typeface="微軟正黑體" panose="020B0604030504040204" pitchFamily="34" charset="-120"/>
              </a:rPr>
              <a:t>另外大砲也成為戰爭的新模式，能夠一次殺戮許多士兵，攻下大城。</a:t>
            </a:r>
          </a:p>
        </p:txBody>
      </p:sp>
      <p:sp>
        <p:nvSpPr>
          <p:cNvPr id="10" name="文字方塊 9">
            <a:extLst>
              <a:ext uri="{FF2B5EF4-FFF2-40B4-BE49-F238E27FC236}">
                <a16:creationId xmlns:a16="http://schemas.microsoft.com/office/drawing/2014/main" id="{B735212E-5F0E-4A9A-9FBE-D5ED7EAB705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P.173</a:t>
            </a:r>
          </a:p>
        </p:txBody>
      </p:sp>
    </p:spTree>
    <p:extLst>
      <p:ext uri="{BB962C8B-B14F-4D97-AF65-F5344CB8AC3E}">
        <p14:creationId xmlns:p14="http://schemas.microsoft.com/office/powerpoint/2010/main" val="3636930174"/>
      </p:ext>
    </p:extLst>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4A41BB3-8BC7-4C90-BD37-08633E646794}"/>
              </a:ext>
            </a:extLst>
          </p:cNvPr>
          <p:cNvSpPr/>
          <p:nvPr/>
        </p:nvSpPr>
        <p:spPr>
          <a:xfrm>
            <a:off x="2187386" y="1161759"/>
            <a:ext cx="4346298" cy="707886"/>
          </a:xfrm>
          <a:prstGeom prst="rect">
            <a:avLst/>
          </a:prstGeom>
          <a:noFill/>
        </p:spPr>
        <p:txBody>
          <a:bodyPr wrap="square">
            <a:spAutoFit/>
          </a:bodyPr>
          <a:lstStyle/>
          <a:p>
            <a:pPr algn="ctr">
              <a:defRPr/>
            </a:pPr>
            <a:r>
              <a:rPr lang="zh-TW" altLang="en-US" sz="4000" b="1" dirty="0">
                <a:ln w="6600">
                  <a:solidFill>
                    <a:schemeClr val="accent2"/>
                  </a:solidFill>
                  <a:prstDash val="solid"/>
                </a:ln>
                <a:solidFill>
                  <a:srgbClr val="FFFFFF"/>
                </a:solidFill>
                <a:effectLst>
                  <a:outerShdw dist="38100" dir="2700000" algn="tl" rotWithShape="0">
                    <a:schemeClr val="accent2"/>
                  </a:outerShdw>
                </a:effectLst>
              </a:rPr>
              <a:t>歐洲火器比一比</a:t>
            </a:r>
          </a:p>
        </p:txBody>
      </p:sp>
      <p:pic>
        <p:nvPicPr>
          <p:cNvPr id="3" name="圖形 2" descr="跑步">
            <a:extLst>
              <a:ext uri="{FF2B5EF4-FFF2-40B4-BE49-F238E27FC236}">
                <a16:creationId xmlns:a16="http://schemas.microsoft.com/office/drawing/2014/main" id="{F006AAE8-CDC7-4A56-A120-19E17176DE1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59041" y="1274121"/>
            <a:ext cx="564430" cy="555710"/>
          </a:xfrm>
          <a:prstGeom prst="rect">
            <a:avLst/>
          </a:prstGeom>
        </p:spPr>
      </p:pic>
      <p:sp>
        <p:nvSpPr>
          <p:cNvPr id="7" name="圓角矩形 6">
            <a:extLst>
              <a:ext uri="{FF2B5EF4-FFF2-40B4-BE49-F238E27FC236}">
                <a16:creationId xmlns:a16="http://schemas.microsoft.com/office/drawing/2014/main" id="{E555D766-DF72-443C-85B0-6625D94051CD}"/>
              </a:ext>
            </a:extLst>
          </p:cNvPr>
          <p:cNvSpPr/>
          <p:nvPr/>
        </p:nvSpPr>
        <p:spPr>
          <a:xfrm>
            <a:off x="738801" y="3437675"/>
            <a:ext cx="7666398" cy="1532334"/>
          </a:xfrm>
          <a:prstGeom prst="round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請想一想，科技帶來武器的進步，除了提升戰爭的效率外，是否也對人類造成更大的傷害</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B735212E-5F0E-4A9A-9FBE-D5ED7EAB705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P.173</a:t>
            </a:r>
          </a:p>
        </p:txBody>
      </p:sp>
    </p:spTree>
    <p:extLst>
      <p:ext uri="{BB962C8B-B14F-4D97-AF65-F5344CB8AC3E}">
        <p14:creationId xmlns:p14="http://schemas.microsoft.com/office/powerpoint/2010/main" val="3715499531"/>
      </p:ext>
    </p:extLst>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99B1870D-81BB-463C-8096-7A08D1D0F620}"/>
              </a:ext>
            </a:extLst>
          </p:cNvPr>
          <p:cNvSpPr txBox="1"/>
          <p:nvPr/>
        </p:nvSpPr>
        <p:spPr>
          <a:xfrm>
            <a:off x="3568823" y="1982007"/>
            <a:ext cx="3669562" cy="954107"/>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altLang="zh-TW" sz="2800" b="1" dirty="0">
                <a:latin typeface="微軟正黑體" panose="020B0604030504040204" pitchFamily="34" charset="-120"/>
                <a:ea typeface="微軟正黑體" panose="020B0604030504040204" pitchFamily="34" charset="-120"/>
              </a:rPr>
              <a:t>15</a:t>
            </a:r>
            <a:r>
              <a:rPr lang="zh-TW" altLang="en-US" sz="2800" b="1" dirty="0">
                <a:latin typeface="微軟正黑體" panose="020B0604030504040204" pitchFamily="34" charset="-120"/>
                <a:ea typeface="微軟正黑體" panose="020B0604030504040204" pitchFamily="34" charset="-120"/>
              </a:rPr>
              <a:t>世紀</a:t>
            </a:r>
            <a:endParaRPr lang="en-US" altLang="zh-TW" sz="2800" b="1" dirty="0">
              <a:latin typeface="微軟正黑體" panose="020B0604030504040204" pitchFamily="34" charset="-120"/>
              <a:ea typeface="微軟正黑體" panose="020B0604030504040204" pitchFamily="34" charset="-120"/>
            </a:endParaRPr>
          </a:p>
          <a:p>
            <a:pPr algn="ct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歐洲早期火器</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C393035D-4DB7-4365-89DD-90C955AC0DBF}"/>
              </a:ext>
            </a:extLst>
          </p:cNvPr>
          <p:cNvPicPr>
            <a:picLocks noChangeAspect="1"/>
          </p:cNvPicPr>
          <p:nvPr/>
        </p:nvPicPr>
        <p:blipFill rotWithShape="1">
          <a:blip r:embed="rId2">
            <a:extLst>
              <a:ext uri="{28A0092B-C50C-407E-A947-70E740481C1C}">
                <a14:useLocalDpi xmlns:a14="http://schemas.microsoft.com/office/drawing/2010/main" val="0"/>
              </a:ext>
            </a:extLst>
          </a:blip>
          <a:srcRect l="36216" t="18327" r="43762" b="62632"/>
          <a:stretch/>
        </p:blipFill>
        <p:spPr>
          <a:xfrm>
            <a:off x="520041" y="2404907"/>
            <a:ext cx="3048784" cy="3968413"/>
          </a:xfrm>
          <a:prstGeom prst="rect">
            <a:avLst/>
          </a:prstGeom>
        </p:spPr>
      </p:pic>
      <p:cxnSp>
        <p:nvCxnSpPr>
          <p:cNvPr id="5" name="直線接點 4">
            <a:extLst>
              <a:ext uri="{FF2B5EF4-FFF2-40B4-BE49-F238E27FC236}">
                <a16:creationId xmlns:a16="http://schemas.microsoft.com/office/drawing/2014/main" id="{AA48C001-17E3-487B-9AB0-9FC0BB138B1C}"/>
              </a:ext>
            </a:extLst>
          </p:cNvPr>
          <p:cNvCxnSpPr>
            <a:cxnSpLocks/>
          </p:cNvCxnSpPr>
          <p:nvPr/>
        </p:nvCxnSpPr>
        <p:spPr>
          <a:xfrm>
            <a:off x="3568823" y="1982007"/>
            <a:ext cx="0" cy="447235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868CE223-5C47-45FC-90A0-A45F6A4FAB6F}"/>
              </a:ext>
            </a:extLst>
          </p:cNvPr>
          <p:cNvSpPr/>
          <p:nvPr/>
        </p:nvSpPr>
        <p:spPr>
          <a:xfrm>
            <a:off x="3595718" y="3681680"/>
            <a:ext cx="4264442" cy="267765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800" b="1" dirty="0">
                <a:latin typeface="微軟正黑體" panose="020B0604030504040204" pitchFamily="34" charset="-120"/>
                <a:ea typeface="微軟正黑體" panose="020B0604030504040204" pitchFamily="34" charset="-120"/>
              </a:rPr>
              <a:t>圖 </a:t>
            </a:r>
            <a:r>
              <a:rPr lang="en-US" altLang="zh-TW" sz="2800" b="1" dirty="0">
                <a:latin typeface="微軟正黑體" panose="020B0604030504040204" pitchFamily="34" charset="-120"/>
                <a:ea typeface="微軟正黑體" panose="020B0604030504040204" pitchFamily="34" charset="-120"/>
              </a:rPr>
              <a:t>6-11 </a:t>
            </a:r>
          </a:p>
          <a:p>
            <a:r>
              <a:rPr lang="zh-TW" altLang="en-US" sz="2800" b="1" dirty="0">
                <a:latin typeface="微軟正黑體" panose="020B0604030504040204" pitchFamily="34" charset="-120"/>
                <a:ea typeface="微軟正黑體" panose="020B0604030504040204" pitchFamily="34" charset="-120"/>
              </a:rPr>
              <a:t>歐洲古代手稿中記錄的歐洲早期火器</a:t>
            </a:r>
          </a:p>
          <a:p>
            <a:r>
              <a:rPr lang="zh-TW" altLang="en-US" sz="2800" b="1" dirty="0">
                <a:latin typeface="微軟正黑體" panose="020B0604030504040204" pitchFamily="34" charset="-120"/>
                <a:ea typeface="微軟正黑體" panose="020B0604030504040204" pitchFamily="34" charset="-120"/>
              </a:rPr>
              <a:t>歐洲在</a:t>
            </a:r>
            <a:r>
              <a:rPr lang="en-US" altLang="zh-TW" sz="2800" b="1" dirty="0">
                <a:latin typeface="微軟正黑體" panose="020B0604030504040204" pitchFamily="34" charset="-120"/>
                <a:ea typeface="微軟正黑體" panose="020B0604030504040204" pitchFamily="34" charset="-120"/>
              </a:rPr>
              <a:t>15</a:t>
            </a:r>
            <a:r>
              <a:rPr lang="zh-TW" altLang="en-US" sz="2800" b="1" dirty="0">
                <a:latin typeface="微軟正黑體" panose="020B0604030504040204" pitchFamily="34" charset="-120"/>
                <a:ea typeface="微軟正黑體" panose="020B0604030504040204" pitchFamily="34" charset="-120"/>
              </a:rPr>
              <a:t>世紀發展大砲，可以攻打城堡，摧毀封建堡壘，形成民族國家。</a:t>
            </a:r>
          </a:p>
        </p:txBody>
      </p:sp>
      <p:sp>
        <p:nvSpPr>
          <p:cNvPr id="11" name="矩形 10">
            <a:extLst>
              <a:ext uri="{FF2B5EF4-FFF2-40B4-BE49-F238E27FC236}">
                <a16:creationId xmlns:a16="http://schemas.microsoft.com/office/drawing/2014/main" id="{A5FE7FF6-1469-455E-816C-470E521BF930}"/>
              </a:ext>
            </a:extLst>
          </p:cNvPr>
          <p:cNvSpPr/>
          <p:nvPr/>
        </p:nvSpPr>
        <p:spPr>
          <a:xfrm>
            <a:off x="2187386" y="1161759"/>
            <a:ext cx="4346298" cy="707886"/>
          </a:xfrm>
          <a:prstGeom prst="rect">
            <a:avLst/>
          </a:prstGeom>
          <a:noFill/>
        </p:spPr>
        <p:txBody>
          <a:bodyPr wrap="square">
            <a:spAutoFit/>
          </a:bodyPr>
          <a:lstStyle/>
          <a:p>
            <a:pPr algn="ctr">
              <a:defRPr/>
            </a:pPr>
            <a:r>
              <a:rPr lang="zh-TW" altLang="en-US" sz="4000" b="1" dirty="0">
                <a:ln w="6600">
                  <a:solidFill>
                    <a:schemeClr val="accent2"/>
                  </a:solidFill>
                  <a:prstDash val="solid"/>
                </a:ln>
                <a:solidFill>
                  <a:srgbClr val="FFFFFF"/>
                </a:solidFill>
                <a:effectLst>
                  <a:outerShdw dist="38100" dir="2700000" algn="tl" rotWithShape="0">
                    <a:schemeClr val="accent2"/>
                  </a:outerShdw>
                </a:effectLst>
              </a:rPr>
              <a:t>歐洲火器比一比</a:t>
            </a:r>
          </a:p>
        </p:txBody>
      </p:sp>
      <p:pic>
        <p:nvPicPr>
          <p:cNvPr id="12" name="圖形 11" descr="跑步">
            <a:extLst>
              <a:ext uri="{FF2B5EF4-FFF2-40B4-BE49-F238E27FC236}">
                <a16:creationId xmlns:a16="http://schemas.microsoft.com/office/drawing/2014/main" id="{B44AED4E-4524-49BB-B7AF-26BDFF31861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9041" y="1274121"/>
            <a:ext cx="564430" cy="555710"/>
          </a:xfrm>
          <a:prstGeom prst="rect">
            <a:avLst/>
          </a:prstGeom>
        </p:spPr>
      </p:pic>
      <p:sp>
        <p:nvSpPr>
          <p:cNvPr id="13" name="文字方塊 12">
            <a:extLst>
              <a:ext uri="{FF2B5EF4-FFF2-40B4-BE49-F238E27FC236}">
                <a16:creationId xmlns:a16="http://schemas.microsoft.com/office/drawing/2014/main" id="{664D8A6F-3420-43F5-99D8-521CBFB90C4A}"/>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P.173</a:t>
            </a:r>
          </a:p>
        </p:txBody>
      </p:sp>
    </p:spTree>
    <p:extLst>
      <p:ext uri="{BB962C8B-B14F-4D97-AF65-F5344CB8AC3E}">
        <p14:creationId xmlns:p14="http://schemas.microsoft.com/office/powerpoint/2010/main" val="1207946772"/>
      </p:ext>
    </p:extLst>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99B1870D-81BB-463C-8096-7A08D1D0F620}"/>
              </a:ext>
            </a:extLst>
          </p:cNvPr>
          <p:cNvSpPr txBox="1"/>
          <p:nvPr/>
        </p:nvSpPr>
        <p:spPr>
          <a:xfrm>
            <a:off x="3590202" y="2033647"/>
            <a:ext cx="2339102" cy="954107"/>
          </a:xfrm>
          <a:prstGeom prst="rect">
            <a:avLst/>
          </a:prstGeom>
        </p:spPr>
        <p:style>
          <a:lnRef idx="3">
            <a:schemeClr val="lt1"/>
          </a:lnRef>
          <a:fillRef idx="1">
            <a:schemeClr val="dk1"/>
          </a:fillRef>
          <a:effectRef idx="1">
            <a:schemeClr val="dk1"/>
          </a:effectRef>
          <a:fontRef idx="minor">
            <a:schemeClr val="lt1"/>
          </a:fontRef>
        </p:style>
        <p:txBody>
          <a:bodyPr wrap="none" rtlCol="0">
            <a:spAutoFit/>
          </a:bodyPr>
          <a:lstStyle/>
          <a:p>
            <a:pPr algn="ctr"/>
            <a:r>
              <a:rPr lang="en-US" altLang="zh-TW" sz="2800" b="1" dirty="0">
                <a:latin typeface="微軟正黑體" panose="020B0604030504040204" pitchFamily="34" charset="-120"/>
                <a:ea typeface="微軟正黑體" panose="020B0604030504040204" pitchFamily="34" charset="-120"/>
              </a:rPr>
              <a:t>16</a:t>
            </a:r>
            <a:r>
              <a:rPr lang="zh-TW" altLang="en-US" sz="2800" b="1" dirty="0">
                <a:latin typeface="微軟正黑體" panose="020B0604030504040204" pitchFamily="34" charset="-120"/>
                <a:ea typeface="微軟正黑體" panose="020B0604030504040204" pitchFamily="34" charset="-120"/>
              </a:rPr>
              <a:t>世紀</a:t>
            </a:r>
            <a:endParaRPr lang="en-US" altLang="zh-TW" sz="2800" b="1" dirty="0">
              <a:latin typeface="微軟正黑體" panose="020B0604030504040204" pitchFamily="34" charset="-120"/>
              <a:ea typeface="微軟正黑體" panose="020B0604030504040204" pitchFamily="34" charset="-120"/>
            </a:endParaRPr>
          </a:p>
          <a:p>
            <a:pPr algn="ct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手槍騎兵</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C393035D-4DB7-4365-89DD-90C955AC0DBF}"/>
              </a:ext>
            </a:extLst>
          </p:cNvPr>
          <p:cNvPicPr>
            <a:picLocks noChangeAspect="1"/>
          </p:cNvPicPr>
          <p:nvPr/>
        </p:nvPicPr>
        <p:blipFill rotWithShape="1">
          <a:blip r:embed="rId2">
            <a:extLst>
              <a:ext uri="{28A0092B-C50C-407E-A947-70E740481C1C}">
                <a14:useLocalDpi xmlns:a14="http://schemas.microsoft.com/office/drawing/2010/main" val="0"/>
              </a:ext>
            </a:extLst>
          </a:blip>
          <a:srcRect l="36869" t="39075" r="44478" b="47606"/>
          <a:stretch/>
        </p:blipFill>
        <p:spPr>
          <a:xfrm>
            <a:off x="152400" y="2658825"/>
            <a:ext cx="3416423" cy="3338712"/>
          </a:xfrm>
          <a:prstGeom prst="rect">
            <a:avLst/>
          </a:prstGeom>
        </p:spPr>
      </p:pic>
      <p:cxnSp>
        <p:nvCxnSpPr>
          <p:cNvPr id="5" name="直線接點 4">
            <a:extLst>
              <a:ext uri="{FF2B5EF4-FFF2-40B4-BE49-F238E27FC236}">
                <a16:creationId xmlns:a16="http://schemas.microsoft.com/office/drawing/2014/main" id="{AA48C001-17E3-487B-9AB0-9FC0BB138B1C}"/>
              </a:ext>
            </a:extLst>
          </p:cNvPr>
          <p:cNvCxnSpPr>
            <a:cxnSpLocks/>
          </p:cNvCxnSpPr>
          <p:nvPr/>
        </p:nvCxnSpPr>
        <p:spPr>
          <a:xfrm>
            <a:off x="3568823" y="1999129"/>
            <a:ext cx="21379" cy="448235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868CE223-5C47-45FC-90A0-A45F6A4FAB6F}"/>
              </a:ext>
            </a:extLst>
          </p:cNvPr>
          <p:cNvSpPr/>
          <p:nvPr/>
        </p:nvSpPr>
        <p:spPr>
          <a:xfrm>
            <a:off x="3606569" y="3310540"/>
            <a:ext cx="4456589" cy="267765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800" b="1" dirty="0">
                <a:latin typeface="微軟正黑體" panose="020B0604030504040204" pitchFamily="34" charset="-120"/>
                <a:ea typeface="微軟正黑體" panose="020B0604030504040204" pitchFamily="34" charset="-120"/>
              </a:rPr>
              <a:t>圖 </a:t>
            </a:r>
            <a:r>
              <a:rPr lang="en-US" altLang="zh-TW" sz="2800" b="1" dirty="0">
                <a:latin typeface="微軟正黑體" panose="020B0604030504040204" pitchFamily="34" charset="-120"/>
                <a:ea typeface="微軟正黑體" panose="020B0604030504040204" pitchFamily="34" charset="-120"/>
              </a:rPr>
              <a:t>6-12 </a:t>
            </a:r>
            <a:r>
              <a:rPr lang="zh-TW" altLang="en-US" sz="2800" b="1" dirty="0">
                <a:latin typeface="微軟正黑體" panose="020B0604030504040204" pitchFamily="34" charset="-120"/>
                <a:ea typeface="微軟正黑體" panose="020B0604030504040204" pitchFamily="34" charset="-120"/>
              </a:rPr>
              <a:t>手槍騎兵</a:t>
            </a:r>
          </a:p>
          <a:p>
            <a:r>
              <a:rPr lang="en-US" altLang="zh-TW" sz="2800" b="1" dirty="0">
                <a:latin typeface="微軟正黑體" panose="020B0604030504040204" pitchFamily="34" charset="-120"/>
                <a:ea typeface="微軟正黑體" panose="020B0604030504040204" pitchFamily="34" charset="-120"/>
              </a:rPr>
              <a:t>16 </a:t>
            </a:r>
            <a:r>
              <a:rPr lang="zh-TW" altLang="en-US" sz="2800" b="1" dirty="0">
                <a:latin typeface="微軟正黑體" panose="020B0604030504040204" pitchFamily="34" charset="-120"/>
                <a:ea typeface="微軟正黑體" panose="020B0604030504040204" pitchFamily="34" charset="-120"/>
              </a:rPr>
              <a:t>世紀發明手槍，原先昂貴笨重的貴族重騎兵轉變為輕騎兵，步兵也開始裝備火繩槍</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以火繩點火裝置來點火的銃</a:t>
            </a:r>
            <a:r>
              <a:rPr lang="en-US" altLang="zh-TW" sz="1100" b="1" dirty="0">
                <a:latin typeface="微軟正黑體" panose="020B0604030504040204" pitchFamily="34" charset="-120"/>
                <a:ea typeface="微軟正黑體" panose="020B0604030504040204" pitchFamily="34" charset="-120"/>
              </a:rPr>
              <a:t>(</a:t>
            </a:r>
            <a:r>
              <a:rPr lang="zh-CN" altLang="en-US" sz="1100" b="1" dirty="0">
                <a:latin typeface="微軟正黑體" panose="020B0604030504040204" pitchFamily="34" charset="-120"/>
                <a:ea typeface="微軟正黑體" panose="020B0604030504040204" pitchFamily="34" charset="-120"/>
              </a:rPr>
              <a:t>ㄔㄨㄥˋ</a:t>
            </a:r>
            <a:r>
              <a:rPr lang="en-US" altLang="zh-TW" sz="11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械</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a:t>
            </a:r>
          </a:p>
        </p:txBody>
      </p:sp>
      <p:sp>
        <p:nvSpPr>
          <p:cNvPr id="11" name="矩形 10">
            <a:extLst>
              <a:ext uri="{FF2B5EF4-FFF2-40B4-BE49-F238E27FC236}">
                <a16:creationId xmlns:a16="http://schemas.microsoft.com/office/drawing/2014/main" id="{72E6FD04-F8D1-4C8E-A1EB-51001F2AD448}"/>
              </a:ext>
            </a:extLst>
          </p:cNvPr>
          <p:cNvSpPr/>
          <p:nvPr/>
        </p:nvSpPr>
        <p:spPr>
          <a:xfrm>
            <a:off x="2187386" y="1161759"/>
            <a:ext cx="4346298" cy="707886"/>
          </a:xfrm>
          <a:prstGeom prst="rect">
            <a:avLst/>
          </a:prstGeom>
          <a:noFill/>
        </p:spPr>
        <p:txBody>
          <a:bodyPr wrap="square">
            <a:spAutoFit/>
          </a:bodyPr>
          <a:lstStyle/>
          <a:p>
            <a:pPr algn="ctr">
              <a:defRPr/>
            </a:pPr>
            <a:r>
              <a:rPr lang="zh-TW" altLang="en-US" sz="4000" b="1" dirty="0">
                <a:ln w="6600">
                  <a:solidFill>
                    <a:schemeClr val="accent2"/>
                  </a:solidFill>
                  <a:prstDash val="solid"/>
                </a:ln>
                <a:solidFill>
                  <a:srgbClr val="FFFFFF"/>
                </a:solidFill>
                <a:effectLst>
                  <a:outerShdw dist="38100" dir="2700000" algn="tl" rotWithShape="0">
                    <a:schemeClr val="accent2"/>
                  </a:outerShdw>
                </a:effectLst>
              </a:rPr>
              <a:t>歐洲火器比一比</a:t>
            </a:r>
          </a:p>
        </p:txBody>
      </p:sp>
      <p:pic>
        <p:nvPicPr>
          <p:cNvPr id="12" name="圖形 11" descr="跑步">
            <a:extLst>
              <a:ext uri="{FF2B5EF4-FFF2-40B4-BE49-F238E27FC236}">
                <a16:creationId xmlns:a16="http://schemas.microsoft.com/office/drawing/2014/main" id="{0C3102AF-789A-4AF2-AE5F-3EAFCAB7B6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9041" y="1274121"/>
            <a:ext cx="564430" cy="555710"/>
          </a:xfrm>
          <a:prstGeom prst="rect">
            <a:avLst/>
          </a:prstGeom>
        </p:spPr>
      </p:pic>
      <p:sp>
        <p:nvSpPr>
          <p:cNvPr id="13" name="文字方塊 12">
            <a:extLst>
              <a:ext uri="{FF2B5EF4-FFF2-40B4-BE49-F238E27FC236}">
                <a16:creationId xmlns:a16="http://schemas.microsoft.com/office/drawing/2014/main" id="{952DB368-E81A-402D-AC5F-7B92DAF06137}"/>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P.173</a:t>
            </a:r>
          </a:p>
        </p:txBody>
      </p:sp>
    </p:spTree>
    <p:extLst>
      <p:ext uri="{BB962C8B-B14F-4D97-AF65-F5344CB8AC3E}">
        <p14:creationId xmlns:p14="http://schemas.microsoft.com/office/powerpoint/2010/main" val="933354406"/>
      </p:ext>
    </p:extLst>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99B1870D-81BB-463C-8096-7A08D1D0F620}"/>
              </a:ext>
            </a:extLst>
          </p:cNvPr>
          <p:cNvSpPr txBox="1"/>
          <p:nvPr/>
        </p:nvSpPr>
        <p:spPr>
          <a:xfrm>
            <a:off x="4136991" y="2011367"/>
            <a:ext cx="2698176" cy="954107"/>
          </a:xfrm>
          <a:prstGeom prst="rect">
            <a:avLst/>
          </a:prstGeom>
        </p:spPr>
        <p:style>
          <a:lnRef idx="3">
            <a:schemeClr val="lt1"/>
          </a:lnRef>
          <a:fillRef idx="1">
            <a:schemeClr val="dk1"/>
          </a:fillRef>
          <a:effectRef idx="1">
            <a:schemeClr val="dk1"/>
          </a:effectRef>
          <a:fontRef idx="minor">
            <a:schemeClr val="lt1"/>
          </a:fontRef>
        </p:style>
        <p:txBody>
          <a:bodyPr wrap="none" rtlCol="0">
            <a:spAutoFit/>
          </a:bodyPr>
          <a:lstStyle/>
          <a:p>
            <a:pPr algn="ctr"/>
            <a:r>
              <a:rPr lang="en-US" altLang="zh-TW" sz="2800" b="1" dirty="0">
                <a:latin typeface="微軟正黑體" panose="020B0604030504040204" pitchFamily="34" charset="-120"/>
                <a:ea typeface="微軟正黑體" panose="020B0604030504040204" pitchFamily="34" charset="-120"/>
              </a:rPr>
              <a:t>17</a:t>
            </a:r>
            <a:r>
              <a:rPr lang="zh-TW" altLang="en-US" sz="2800" b="1" dirty="0">
                <a:latin typeface="微軟正黑體" panose="020B0604030504040204" pitchFamily="34" charset="-120"/>
                <a:ea typeface="微軟正黑體" panose="020B0604030504040204" pitchFamily="34" charset="-120"/>
              </a:rPr>
              <a:t>世紀</a:t>
            </a:r>
            <a:endParaRPr lang="en-US" altLang="zh-TW" sz="2800" b="1" dirty="0">
              <a:latin typeface="微軟正黑體" panose="020B0604030504040204" pitchFamily="34" charset="-120"/>
              <a:ea typeface="微軟正黑體" panose="020B0604030504040204" pitchFamily="34" charset="-120"/>
            </a:endParaRPr>
          </a:p>
          <a:p>
            <a:pPr algn="ct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三十年戰爭</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C393035D-4DB7-4365-89DD-90C955AC0DBF}"/>
              </a:ext>
            </a:extLst>
          </p:cNvPr>
          <p:cNvPicPr>
            <a:picLocks noChangeAspect="1"/>
          </p:cNvPicPr>
          <p:nvPr/>
        </p:nvPicPr>
        <p:blipFill rotWithShape="1">
          <a:blip r:embed="rId2">
            <a:extLst>
              <a:ext uri="{28A0092B-C50C-407E-A947-70E740481C1C}">
                <a14:useLocalDpi xmlns:a14="http://schemas.microsoft.com/office/drawing/2010/main" val="0"/>
              </a:ext>
            </a:extLst>
          </a:blip>
          <a:srcRect l="5784" t="53900" r="43594" b="29485"/>
          <a:stretch/>
        </p:blipFill>
        <p:spPr>
          <a:xfrm>
            <a:off x="10493" y="3156552"/>
            <a:ext cx="4078287" cy="1831804"/>
          </a:xfrm>
          <a:prstGeom prst="rect">
            <a:avLst/>
          </a:prstGeom>
        </p:spPr>
      </p:pic>
      <p:cxnSp>
        <p:nvCxnSpPr>
          <p:cNvPr id="5" name="直線接點 4">
            <a:extLst>
              <a:ext uri="{FF2B5EF4-FFF2-40B4-BE49-F238E27FC236}">
                <a16:creationId xmlns:a16="http://schemas.microsoft.com/office/drawing/2014/main" id="{AA48C001-17E3-487B-9AB0-9FC0BB138B1C}"/>
              </a:ext>
            </a:extLst>
          </p:cNvPr>
          <p:cNvCxnSpPr>
            <a:cxnSpLocks/>
          </p:cNvCxnSpPr>
          <p:nvPr/>
        </p:nvCxnSpPr>
        <p:spPr>
          <a:xfrm flipH="1">
            <a:off x="4119061" y="1981200"/>
            <a:ext cx="1" cy="46706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868CE223-5C47-45FC-90A0-A45F6A4FAB6F}"/>
              </a:ext>
            </a:extLst>
          </p:cNvPr>
          <p:cNvSpPr/>
          <p:nvPr/>
        </p:nvSpPr>
        <p:spPr>
          <a:xfrm>
            <a:off x="4144455" y="4063579"/>
            <a:ext cx="4456589"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800" b="1" dirty="0">
                <a:latin typeface="微軟正黑體" panose="020B0604030504040204" pitchFamily="34" charset="-120"/>
                <a:ea typeface="微軟正黑體" panose="020B0604030504040204" pitchFamily="34" charset="-120"/>
              </a:rPr>
              <a:t>圖 </a:t>
            </a:r>
            <a:r>
              <a:rPr lang="en-US" altLang="zh-TW" sz="2800" b="1" dirty="0">
                <a:latin typeface="微軟正黑體" panose="020B0604030504040204" pitchFamily="34" charset="-120"/>
                <a:ea typeface="微軟正黑體" panose="020B0604030504040204" pitchFamily="34" charset="-120"/>
              </a:rPr>
              <a:t>6-13 </a:t>
            </a:r>
            <a:r>
              <a:rPr lang="zh-TW" altLang="en-US" sz="2800" b="1" dirty="0">
                <a:latin typeface="微軟正黑體" panose="020B0604030504040204" pitchFamily="34" charset="-120"/>
                <a:ea typeface="微軟正黑體" panose="020B0604030504040204" pitchFamily="34" charset="-120"/>
              </a:rPr>
              <a:t>三十年戰爭</a:t>
            </a:r>
          </a:p>
          <a:p>
            <a:r>
              <a:rPr lang="zh-TW" altLang="en-US" sz="2800" b="1" dirty="0">
                <a:latin typeface="微軟正黑體" panose="020B0604030504040204" pitchFamily="34" charset="-120"/>
                <a:ea typeface="微軟正黑體" panose="020B0604030504040204" pitchFamily="34" charset="-120"/>
              </a:rPr>
              <a:t>三十年戰爭</a:t>
            </a:r>
            <a:r>
              <a:rPr lang="en-US" altLang="zh-TW" sz="2800" b="1" dirty="0">
                <a:latin typeface="微軟正黑體" panose="020B0604030504040204" pitchFamily="34" charset="-120"/>
                <a:ea typeface="微軟正黑體" panose="020B0604030504040204" pitchFamily="34" charset="-120"/>
              </a:rPr>
              <a:t>(1618~1648)</a:t>
            </a:r>
            <a:r>
              <a:rPr lang="zh-TW" altLang="en-US" sz="2800" b="1" dirty="0">
                <a:latin typeface="微軟正黑體" panose="020B0604030504040204" pitchFamily="34" charset="-120"/>
                <a:ea typeface="微軟正黑體" panose="020B0604030504040204" pitchFamily="34" charset="-120"/>
              </a:rPr>
              <a:t>西班牙軍隊，已使用大砲、火繩槍。</a:t>
            </a:r>
          </a:p>
        </p:txBody>
      </p:sp>
      <p:sp>
        <p:nvSpPr>
          <p:cNvPr id="11" name="矩形 10">
            <a:extLst>
              <a:ext uri="{FF2B5EF4-FFF2-40B4-BE49-F238E27FC236}">
                <a16:creationId xmlns:a16="http://schemas.microsoft.com/office/drawing/2014/main" id="{109956B3-2B2F-4B66-8EDA-522D195977BB}"/>
              </a:ext>
            </a:extLst>
          </p:cNvPr>
          <p:cNvSpPr/>
          <p:nvPr/>
        </p:nvSpPr>
        <p:spPr>
          <a:xfrm>
            <a:off x="2187386" y="1161759"/>
            <a:ext cx="4346298" cy="707886"/>
          </a:xfrm>
          <a:prstGeom prst="rect">
            <a:avLst/>
          </a:prstGeom>
          <a:noFill/>
        </p:spPr>
        <p:txBody>
          <a:bodyPr wrap="square">
            <a:spAutoFit/>
          </a:bodyPr>
          <a:lstStyle/>
          <a:p>
            <a:pPr algn="ctr">
              <a:defRPr/>
            </a:pPr>
            <a:r>
              <a:rPr lang="zh-TW" altLang="en-US" sz="4000" b="1" dirty="0">
                <a:ln w="6600">
                  <a:solidFill>
                    <a:schemeClr val="accent2"/>
                  </a:solidFill>
                  <a:prstDash val="solid"/>
                </a:ln>
                <a:solidFill>
                  <a:srgbClr val="FFFFFF"/>
                </a:solidFill>
                <a:effectLst>
                  <a:outerShdw dist="38100" dir="2700000" algn="tl" rotWithShape="0">
                    <a:schemeClr val="accent2"/>
                  </a:outerShdw>
                </a:effectLst>
              </a:rPr>
              <a:t>歐洲火器比一比</a:t>
            </a:r>
          </a:p>
        </p:txBody>
      </p:sp>
      <p:pic>
        <p:nvPicPr>
          <p:cNvPr id="12" name="圖形 11" descr="跑步">
            <a:extLst>
              <a:ext uri="{FF2B5EF4-FFF2-40B4-BE49-F238E27FC236}">
                <a16:creationId xmlns:a16="http://schemas.microsoft.com/office/drawing/2014/main" id="{AC115E3C-EE00-47CC-8CF0-8E7C2905E8C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9041" y="1274121"/>
            <a:ext cx="564430" cy="555710"/>
          </a:xfrm>
          <a:prstGeom prst="rect">
            <a:avLst/>
          </a:prstGeom>
        </p:spPr>
      </p:pic>
      <p:sp>
        <p:nvSpPr>
          <p:cNvPr id="13" name="文字方塊 12">
            <a:extLst>
              <a:ext uri="{FF2B5EF4-FFF2-40B4-BE49-F238E27FC236}">
                <a16:creationId xmlns:a16="http://schemas.microsoft.com/office/drawing/2014/main" id="{9DD96A61-AC8D-419C-9A2F-0701BC58588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P.173</a:t>
            </a:r>
          </a:p>
        </p:txBody>
      </p:sp>
    </p:spTree>
    <p:extLst>
      <p:ext uri="{BB962C8B-B14F-4D97-AF65-F5344CB8AC3E}">
        <p14:creationId xmlns:p14="http://schemas.microsoft.com/office/powerpoint/2010/main" val="3030056398"/>
      </p:ext>
    </p:extLst>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99B1870D-81BB-463C-8096-7A08D1D0F620}"/>
              </a:ext>
            </a:extLst>
          </p:cNvPr>
          <p:cNvSpPr txBox="1"/>
          <p:nvPr/>
        </p:nvSpPr>
        <p:spPr>
          <a:xfrm>
            <a:off x="3590141" y="1912752"/>
            <a:ext cx="2698176" cy="954107"/>
          </a:xfrm>
          <a:prstGeom prst="rect">
            <a:avLst/>
          </a:prstGeom>
        </p:spPr>
        <p:style>
          <a:lnRef idx="3">
            <a:schemeClr val="lt1"/>
          </a:lnRef>
          <a:fillRef idx="1">
            <a:schemeClr val="dk1"/>
          </a:fillRef>
          <a:effectRef idx="1">
            <a:schemeClr val="dk1"/>
          </a:effectRef>
          <a:fontRef idx="minor">
            <a:schemeClr val="lt1"/>
          </a:fontRef>
        </p:style>
        <p:txBody>
          <a:bodyPr wrap="none" rtlCol="0">
            <a:spAutoFit/>
          </a:bodyPr>
          <a:lstStyle/>
          <a:p>
            <a:pPr algn="ctr"/>
            <a:r>
              <a:rPr lang="en-US" altLang="zh-TW" sz="2800" b="1" dirty="0">
                <a:latin typeface="微軟正黑體" panose="020B0604030504040204" pitchFamily="34" charset="-120"/>
                <a:ea typeface="微軟正黑體" panose="020B0604030504040204" pitchFamily="34" charset="-120"/>
              </a:rPr>
              <a:t>19</a:t>
            </a:r>
            <a:r>
              <a:rPr lang="zh-TW" altLang="en-US" sz="2800" b="1" dirty="0">
                <a:latin typeface="微軟正黑體" panose="020B0604030504040204" pitchFamily="34" charset="-120"/>
                <a:ea typeface="微軟正黑體" panose="020B0604030504040204" pitchFamily="34" charset="-120"/>
              </a:rPr>
              <a:t>世紀</a:t>
            </a:r>
            <a:endParaRPr lang="en-US" altLang="zh-TW" sz="2800" b="1" dirty="0">
              <a:latin typeface="微軟正黑體" panose="020B0604030504040204" pitchFamily="34" charset="-120"/>
              <a:ea typeface="微軟正黑體" panose="020B0604030504040204" pitchFamily="34" charset="-120"/>
            </a:endParaRPr>
          </a:p>
          <a:p>
            <a:pPr algn="ct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矽藻土炸彈</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C393035D-4DB7-4365-89DD-90C955AC0DBF}"/>
              </a:ext>
            </a:extLst>
          </p:cNvPr>
          <p:cNvPicPr>
            <a:picLocks noChangeAspect="1"/>
          </p:cNvPicPr>
          <p:nvPr/>
        </p:nvPicPr>
        <p:blipFill rotWithShape="1">
          <a:blip r:embed="rId2">
            <a:extLst>
              <a:ext uri="{28A0092B-C50C-407E-A947-70E740481C1C}">
                <a14:useLocalDpi xmlns:a14="http://schemas.microsoft.com/office/drawing/2010/main" val="0"/>
              </a:ext>
            </a:extLst>
          </a:blip>
          <a:srcRect t="3959" b="16649"/>
          <a:stretch/>
        </p:blipFill>
        <p:spPr>
          <a:xfrm>
            <a:off x="0" y="2862216"/>
            <a:ext cx="3536504" cy="2927077"/>
          </a:xfrm>
          <a:prstGeom prst="rect">
            <a:avLst/>
          </a:prstGeom>
        </p:spPr>
      </p:pic>
      <p:cxnSp>
        <p:nvCxnSpPr>
          <p:cNvPr id="5" name="直線接點 4">
            <a:extLst>
              <a:ext uri="{FF2B5EF4-FFF2-40B4-BE49-F238E27FC236}">
                <a16:creationId xmlns:a16="http://schemas.microsoft.com/office/drawing/2014/main" id="{AA48C001-17E3-487B-9AB0-9FC0BB138B1C}"/>
              </a:ext>
            </a:extLst>
          </p:cNvPr>
          <p:cNvCxnSpPr>
            <a:cxnSpLocks/>
          </p:cNvCxnSpPr>
          <p:nvPr/>
        </p:nvCxnSpPr>
        <p:spPr>
          <a:xfrm>
            <a:off x="3568823" y="1869645"/>
            <a:ext cx="0" cy="488974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868CE223-5C47-45FC-90A0-A45F6A4FAB6F}"/>
              </a:ext>
            </a:extLst>
          </p:cNvPr>
          <p:cNvSpPr/>
          <p:nvPr/>
        </p:nvSpPr>
        <p:spPr>
          <a:xfrm>
            <a:off x="3591488" y="2893754"/>
            <a:ext cx="5364571" cy="397031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800" b="1" dirty="0">
                <a:latin typeface="微軟正黑體" panose="020B0604030504040204" pitchFamily="34" charset="-120"/>
                <a:ea typeface="微軟正黑體" panose="020B0604030504040204" pitchFamily="34" charset="-120"/>
              </a:rPr>
              <a:t>圖 </a:t>
            </a:r>
            <a:r>
              <a:rPr lang="en-US" altLang="zh-TW" sz="2800" b="1" dirty="0">
                <a:latin typeface="微軟正黑體" panose="020B0604030504040204" pitchFamily="34" charset="-120"/>
                <a:ea typeface="微軟正黑體" panose="020B0604030504040204" pitchFamily="34" charset="-120"/>
              </a:rPr>
              <a:t>6-14 </a:t>
            </a:r>
            <a:r>
              <a:rPr lang="zh-TW" altLang="en-US" sz="2800" b="1" dirty="0">
                <a:latin typeface="微軟正黑體" panose="020B0604030504040204" pitchFamily="34" charset="-120"/>
                <a:ea typeface="微軟正黑體" panose="020B0604030504040204" pitchFamily="34" charset="-120"/>
              </a:rPr>
              <a:t>諾貝爾發明矽藻土炸彈</a:t>
            </a:r>
          </a:p>
          <a:p>
            <a:r>
              <a:rPr lang="zh-TW" altLang="en-US" sz="2800" b="1" dirty="0">
                <a:latin typeface="微軟正黑體" panose="020B0604030504040204" pitchFamily="34" charset="-120"/>
                <a:ea typeface="微軟正黑體" panose="020B0604030504040204" pitchFamily="34" charset="-120"/>
              </a:rPr>
              <a:t>瑞典人諾貝爾</a:t>
            </a:r>
            <a:r>
              <a:rPr lang="en-US" altLang="zh-TW" sz="2000" b="1" dirty="0">
                <a:latin typeface="微軟正黑體" panose="020B0604030504040204" pitchFamily="34" charset="-120"/>
                <a:ea typeface="微軟正黑體" panose="020B0604030504040204" pitchFamily="34" charset="-120"/>
              </a:rPr>
              <a:t>(Alfred Nobel,1833-1896)</a:t>
            </a:r>
            <a:r>
              <a:rPr lang="zh-TW" altLang="en-US" sz="2800" b="1" dirty="0">
                <a:latin typeface="微軟正黑體" panose="020B0604030504040204" pitchFamily="34" charset="-120"/>
                <a:ea typeface="微軟正黑體" panose="020B0604030504040204" pitchFamily="34" charset="-120"/>
              </a:rPr>
              <a:t>，</a:t>
            </a:r>
            <a:r>
              <a:rPr lang="en-US" altLang="zh-TW" sz="2800" b="1" dirty="0">
                <a:latin typeface="微軟正黑體" panose="020B0604030504040204" pitchFamily="34" charset="-120"/>
                <a:ea typeface="微軟正黑體" panose="020B0604030504040204" pitchFamily="34" charset="-120"/>
              </a:rPr>
              <a:t>19 </a:t>
            </a:r>
            <a:r>
              <a:rPr lang="zh-TW" altLang="en-US" sz="2800" b="1" dirty="0">
                <a:latin typeface="微軟正黑體" panose="020B0604030504040204" pitchFamily="34" charset="-120"/>
                <a:ea typeface="微軟正黑體" panose="020B0604030504040204" pitchFamily="34" charset="-120"/>
              </a:rPr>
              <a:t>世紀將火藥製成炸藥，使隧道、運河等大規模建設得以實現，但炸藥也奪走許多人的性命。</a:t>
            </a:r>
            <a:r>
              <a:rPr lang="en-US" altLang="zh-TW" sz="2800" b="1" dirty="0">
                <a:latin typeface="微軟正黑體" panose="020B0604030504040204" pitchFamily="34" charset="-120"/>
                <a:ea typeface="微軟正黑體" panose="020B0604030504040204" pitchFamily="34" charset="-120"/>
              </a:rPr>
              <a:t>1895 </a:t>
            </a:r>
            <a:r>
              <a:rPr lang="zh-TW" altLang="en-US" sz="2800" b="1" dirty="0">
                <a:latin typeface="微軟正黑體" panose="020B0604030504040204" pitchFamily="34" charset="-120"/>
                <a:ea typeface="微軟正黑體" panose="020B0604030504040204" pitchFamily="34" charset="-120"/>
              </a:rPr>
              <a:t>年諾貝爾遺言，要以他的財產設立基金，將每年的利息分配給對人類有貢獻的人，這就是諾貝爾獎的由來。</a:t>
            </a:r>
          </a:p>
        </p:txBody>
      </p:sp>
      <p:sp>
        <p:nvSpPr>
          <p:cNvPr id="11" name="矩形 10">
            <a:extLst>
              <a:ext uri="{FF2B5EF4-FFF2-40B4-BE49-F238E27FC236}">
                <a16:creationId xmlns:a16="http://schemas.microsoft.com/office/drawing/2014/main" id="{47F854BD-D958-4BC2-8A26-D40045FD9CDB}"/>
              </a:ext>
            </a:extLst>
          </p:cNvPr>
          <p:cNvSpPr/>
          <p:nvPr/>
        </p:nvSpPr>
        <p:spPr>
          <a:xfrm>
            <a:off x="2187386" y="1161759"/>
            <a:ext cx="4346298" cy="707886"/>
          </a:xfrm>
          <a:prstGeom prst="rect">
            <a:avLst/>
          </a:prstGeom>
          <a:noFill/>
        </p:spPr>
        <p:txBody>
          <a:bodyPr wrap="square">
            <a:spAutoFit/>
          </a:bodyPr>
          <a:lstStyle/>
          <a:p>
            <a:pPr algn="ctr">
              <a:defRPr/>
            </a:pPr>
            <a:r>
              <a:rPr lang="zh-TW" altLang="en-US" sz="4000" b="1" dirty="0">
                <a:ln w="6600">
                  <a:solidFill>
                    <a:schemeClr val="accent2"/>
                  </a:solidFill>
                  <a:prstDash val="solid"/>
                </a:ln>
                <a:solidFill>
                  <a:srgbClr val="FFFFFF"/>
                </a:solidFill>
                <a:effectLst>
                  <a:outerShdw dist="38100" dir="2700000" algn="tl" rotWithShape="0">
                    <a:schemeClr val="accent2"/>
                  </a:outerShdw>
                </a:effectLst>
              </a:rPr>
              <a:t>歐洲火器比一比</a:t>
            </a:r>
          </a:p>
        </p:txBody>
      </p:sp>
      <p:pic>
        <p:nvPicPr>
          <p:cNvPr id="12" name="圖形 11" descr="跑步">
            <a:extLst>
              <a:ext uri="{FF2B5EF4-FFF2-40B4-BE49-F238E27FC236}">
                <a16:creationId xmlns:a16="http://schemas.microsoft.com/office/drawing/2014/main" id="{3A7435AE-263E-4154-BD8A-4E6245212C2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9041" y="1274121"/>
            <a:ext cx="564430" cy="555710"/>
          </a:xfrm>
          <a:prstGeom prst="rect">
            <a:avLst/>
          </a:prstGeom>
        </p:spPr>
      </p:pic>
      <p:sp>
        <p:nvSpPr>
          <p:cNvPr id="13" name="文字方塊 12">
            <a:extLst>
              <a:ext uri="{FF2B5EF4-FFF2-40B4-BE49-F238E27FC236}">
                <a16:creationId xmlns:a16="http://schemas.microsoft.com/office/drawing/2014/main" id="{727684D6-6F63-4136-A7E2-81C8F570822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P.173</a:t>
            </a:r>
          </a:p>
        </p:txBody>
      </p:sp>
    </p:spTree>
    <p:extLst>
      <p:ext uri="{BB962C8B-B14F-4D97-AF65-F5344CB8AC3E}">
        <p14:creationId xmlns:p14="http://schemas.microsoft.com/office/powerpoint/2010/main" val="440104728"/>
      </p:ext>
    </p:extLst>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6-1.2 </a:t>
            </a:r>
            <a:r>
              <a:rPr lang="zh-TW" altLang="en-US" dirty="0"/>
              <a:t>科技的改變與創新</a:t>
            </a:r>
            <a:br>
              <a:rPr lang="zh-TW" altLang="en-US" dirty="0"/>
            </a:br>
            <a:endParaRPr lang="zh-TW" altLang="en-US" dirty="0"/>
          </a:p>
        </p:txBody>
      </p:sp>
    </p:spTree>
    <p:extLst>
      <p:ext uri="{BB962C8B-B14F-4D97-AF65-F5344CB8AC3E}">
        <p14:creationId xmlns:p14="http://schemas.microsoft.com/office/powerpoint/2010/main" val="159854801"/>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77443EB8-7600-4304-951E-47BAEEC75A82}"/>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3" name="矩形 2">
            <a:extLst>
              <a:ext uri="{FF2B5EF4-FFF2-40B4-BE49-F238E27FC236}">
                <a16:creationId xmlns:a16="http://schemas.microsoft.com/office/drawing/2014/main" id="{77BD7665-8186-4C27-BD1D-BC66AE5D1107}"/>
              </a:ext>
            </a:extLst>
          </p:cNvPr>
          <p:cNvSpPr/>
          <p:nvPr/>
        </p:nvSpPr>
        <p:spPr>
          <a:xfrm>
            <a:off x="1141176" y="2489622"/>
            <a:ext cx="7267718" cy="3693319"/>
          </a:xfrm>
          <a:prstGeom prst="rect">
            <a:avLst/>
          </a:prstGeom>
        </p:spPr>
        <p:txBody>
          <a:bodyPr wrap="square">
            <a:spAutoFit/>
          </a:bodyPr>
          <a:lstStyle/>
          <a:p>
            <a:pPr algn="ctr">
              <a:spcAft>
                <a:spcPts val="1200"/>
              </a:spcAft>
            </a:pPr>
            <a:r>
              <a:rPr lang="zh-TW" altLang="en-US" sz="2800" b="1" dirty="0">
                <a:latin typeface="微軟正黑體" panose="020B0604030504040204" pitchFamily="34" charset="-120"/>
                <a:ea typeface="微軟正黑體" panose="020B0604030504040204" pitchFamily="34" charset="-120"/>
              </a:rPr>
              <a:t>科技帶來經濟、社會怎樣的變遷？</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自從十八世紀中，機械工業逐漸一步步取代大量手工勞動，也打開近代工業資本主義的大門。從科技發明、工業革命、能源和原物料不斷地改進、變革，讓人類的經濟、社會出現不同的面貌，影響可說非常深遠。以下從能源的改變和通訊技術的發展，來探索科技的創新帶來的影響。</a:t>
            </a:r>
          </a:p>
        </p:txBody>
      </p:sp>
      <p:sp>
        <p:nvSpPr>
          <p:cNvPr id="6" name="文字方塊 5">
            <a:extLst>
              <a:ext uri="{FF2B5EF4-FFF2-40B4-BE49-F238E27FC236}">
                <a16:creationId xmlns:a16="http://schemas.microsoft.com/office/drawing/2014/main" id="{E60C7B9F-62B0-4025-BF74-36D83242D16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P.174</a:t>
            </a:r>
          </a:p>
        </p:txBody>
      </p:sp>
    </p:spTree>
    <p:extLst>
      <p:ext uri="{BB962C8B-B14F-4D97-AF65-F5344CB8AC3E}">
        <p14:creationId xmlns:p14="http://schemas.microsoft.com/office/powerpoint/2010/main" val="79669342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842784" y="3137648"/>
            <a:ext cx="7458431" cy="2831544"/>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早期人類使用的能源，主要來自於</a:t>
            </a:r>
            <a:r>
              <a:rPr lang="zh-TW" altLang="en-US" sz="2800" b="1" dirty="0">
                <a:solidFill>
                  <a:srgbClr val="FF0000"/>
                </a:solidFill>
                <a:latin typeface="微軟正黑體" panose="020B0604030504040204" pitchFamily="34" charset="-120"/>
                <a:ea typeface="微軟正黑體" panose="020B0604030504040204" pitchFamily="34" charset="-120"/>
              </a:rPr>
              <a:t>自然的</a:t>
            </a:r>
            <a:r>
              <a:rPr lang="zh-TW" altLang="en-US" sz="2800" b="1" dirty="0">
                <a:latin typeface="微軟正黑體" panose="020B0604030504040204" pitchFamily="34" charset="-120"/>
                <a:ea typeface="微軟正黑體" panose="020B0604030504040204" pitchFamily="34" charset="-120"/>
              </a:rPr>
              <a:t>風力、水力以及獸力、人力，</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西元前 </a:t>
            </a:r>
            <a:r>
              <a:rPr lang="en-US" altLang="zh-TW" sz="2800" b="1" dirty="0">
                <a:latin typeface="微軟正黑體" panose="020B0604030504040204" pitchFamily="34" charset="-120"/>
                <a:ea typeface="微軟正黑體" panose="020B0604030504040204" pitchFamily="34" charset="-120"/>
              </a:rPr>
              <a:t>100 </a:t>
            </a:r>
            <a:r>
              <a:rPr lang="zh-TW" altLang="en-US" sz="2800" b="1" dirty="0">
                <a:latin typeface="微軟正黑體" panose="020B0604030504040204" pitchFamily="34" charset="-120"/>
                <a:ea typeface="微軟正黑體" panose="020B0604030504040204" pitchFamily="34" charset="-120"/>
              </a:rPr>
              <a:t>年，人類就開始製作一些簡單機械器具，如風車、水車作為動力。</a:t>
            </a:r>
            <a:endParaRPr lang="en-US" altLang="zh-TW" sz="2800" b="1" dirty="0">
              <a:latin typeface="微軟正黑體" panose="020B0604030504040204" pitchFamily="34" charset="-120"/>
              <a:ea typeface="微軟正黑體" panose="020B0604030504040204" pitchFamily="34" charset="-120"/>
            </a:endParaRPr>
          </a:p>
        </p:txBody>
      </p:sp>
      <p:sp>
        <p:nvSpPr>
          <p:cNvPr id="4" name="iŝ1ídé">
            <a:extLst>
              <a:ext uri="{FF2B5EF4-FFF2-40B4-BE49-F238E27FC236}">
                <a16:creationId xmlns:a16="http://schemas.microsoft.com/office/drawing/2014/main" id="{079D9227-047F-44EA-AC9F-3C5342248CB1}"/>
              </a:ext>
            </a:extLst>
          </p:cNvPr>
          <p:cNvSpPr/>
          <p:nvPr/>
        </p:nvSpPr>
        <p:spPr>
          <a:xfrm>
            <a:off x="135998" y="213584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B0F3E086-992D-4356-9E03-8DCF2C33AE11}"/>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7" name="文字方塊 6">
            <a:extLst>
              <a:ext uri="{FF2B5EF4-FFF2-40B4-BE49-F238E27FC236}">
                <a16:creationId xmlns:a16="http://schemas.microsoft.com/office/drawing/2014/main" id="{456D69C4-114B-4DF0-A200-45D6F19775D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P.174</a:t>
            </a:r>
          </a:p>
        </p:txBody>
      </p:sp>
    </p:spTree>
    <p:extLst>
      <p:ext uri="{BB962C8B-B14F-4D97-AF65-F5344CB8AC3E}">
        <p14:creationId xmlns:p14="http://schemas.microsoft.com/office/powerpoint/2010/main" val="100478948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331305" y="2766587"/>
            <a:ext cx="8401878" cy="3970318"/>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在</a:t>
            </a:r>
            <a:r>
              <a:rPr lang="zh-TW" altLang="en-US" sz="2800" b="1" dirty="0">
                <a:solidFill>
                  <a:srgbClr val="FF0000"/>
                </a:solidFill>
                <a:latin typeface="微軟正黑體" panose="020B0604030504040204" pitchFamily="34" charset="-120"/>
                <a:ea typeface="微軟正黑體" panose="020B0604030504040204" pitchFamily="34" charset="-120"/>
              </a:rPr>
              <a:t>工業革命</a:t>
            </a:r>
            <a:r>
              <a:rPr lang="zh-TW" altLang="en-US" sz="2800" b="1" dirty="0">
                <a:latin typeface="微軟正黑體" panose="020B0604030504040204" pitchFamily="34" charset="-120"/>
                <a:ea typeface="微軟正黑體" panose="020B0604030504040204" pitchFamily="34" charset="-120"/>
              </a:rPr>
              <a:t>以後，</a:t>
            </a:r>
            <a:r>
              <a:rPr lang="zh-TW" altLang="en-US" sz="2800" b="1" dirty="0">
                <a:solidFill>
                  <a:srgbClr val="FF0000"/>
                </a:solidFill>
                <a:latin typeface="微軟正黑體" panose="020B0604030504040204" pitchFamily="34" charset="-120"/>
                <a:ea typeface="微軟正黑體" panose="020B0604030504040204" pitchFamily="34" charset="-120"/>
              </a:rPr>
              <a:t>蒸氣機</a:t>
            </a:r>
            <a:r>
              <a:rPr lang="zh-TW" altLang="en-US" sz="2800" b="1" dirty="0">
                <a:latin typeface="微軟正黑體" panose="020B0604030504040204" pitchFamily="34" charset="-120"/>
                <a:ea typeface="微軟正黑體" panose="020B0604030504040204" pitchFamily="34" charset="-120"/>
              </a:rPr>
              <a:t>的發明，讓人類進入</a:t>
            </a:r>
            <a:r>
              <a:rPr lang="zh-TW" altLang="en-US" sz="2800" b="1" dirty="0">
                <a:solidFill>
                  <a:srgbClr val="FF0000"/>
                </a:solidFill>
                <a:latin typeface="微軟正黑體" panose="020B0604030504040204" pitchFamily="34" charset="-120"/>
                <a:ea typeface="微軟正黑體" panose="020B0604030504040204" pitchFamily="34" charset="-120"/>
              </a:rPr>
              <a:t>煤炭燃料</a:t>
            </a:r>
            <a:r>
              <a:rPr lang="zh-TW" altLang="en-US" sz="2800" b="1" dirty="0">
                <a:latin typeface="微軟正黑體" panose="020B0604030504040204" pitchFamily="34" charset="-120"/>
                <a:ea typeface="微軟正黑體" panose="020B0604030504040204" pitchFamily="34" charset="-120"/>
              </a:rPr>
              <a:t>的時代。</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1882 </a:t>
            </a:r>
            <a:r>
              <a:rPr lang="zh-TW" altLang="en-US" sz="2800" b="1" dirty="0">
                <a:latin typeface="微軟正黑體" panose="020B0604030504040204" pitchFamily="34" charset="-120"/>
                <a:ea typeface="微軟正黑體" panose="020B0604030504040204" pitchFamily="34" charset="-120"/>
              </a:rPr>
              <a:t>年，美國發明家</a:t>
            </a:r>
            <a:r>
              <a:rPr lang="zh-TW" altLang="en-US" sz="2800" b="1" dirty="0">
                <a:solidFill>
                  <a:srgbClr val="FF0000"/>
                </a:solidFill>
                <a:latin typeface="微軟正黑體" panose="020B0604030504040204" pitchFamily="34" charset="-120"/>
                <a:ea typeface="微軟正黑體" panose="020B0604030504040204" pitchFamily="34" charset="-120"/>
              </a:rPr>
              <a:t>愛迪生</a:t>
            </a:r>
            <a:r>
              <a:rPr lang="zh-TW" altLang="en-US" sz="2800" b="1" dirty="0">
                <a:latin typeface="微軟正黑體" panose="020B0604030504040204" pitchFamily="34" charset="-120"/>
                <a:ea typeface="微軟正黑體" panose="020B0604030504040204" pitchFamily="34" charset="-120"/>
              </a:rPr>
              <a:t>在紐約設置全世界</a:t>
            </a:r>
            <a:r>
              <a:rPr lang="zh-TW" altLang="en-US" sz="2800" b="1" dirty="0">
                <a:solidFill>
                  <a:srgbClr val="FF0000"/>
                </a:solidFill>
                <a:latin typeface="微軟正黑體" panose="020B0604030504040204" pitchFamily="34" charset="-120"/>
                <a:ea typeface="微軟正黑體" panose="020B0604030504040204" pitchFamily="34" charset="-120"/>
              </a:rPr>
              <a:t>第一座發電廠</a:t>
            </a:r>
            <a:r>
              <a:rPr lang="zh-TW" altLang="en-US" sz="2800" b="1" dirty="0">
                <a:latin typeface="微軟正黑體" panose="020B0604030504040204" pitchFamily="34" charset="-120"/>
                <a:ea typeface="微軟正黑體" panose="020B0604030504040204" pitchFamily="34" charset="-120"/>
              </a:rPr>
              <a:t>後，「電力」成為現代人類文明最關鍵的指標之一，而發電則仰賴燃煤、石油、核能等各種能源才得以運作。</a:t>
            </a:r>
          </a:p>
        </p:txBody>
      </p:sp>
      <p:sp>
        <p:nvSpPr>
          <p:cNvPr id="4" name="iŝ1ídé">
            <a:extLst>
              <a:ext uri="{FF2B5EF4-FFF2-40B4-BE49-F238E27FC236}">
                <a16:creationId xmlns:a16="http://schemas.microsoft.com/office/drawing/2014/main" id="{079D9227-047F-44EA-AC9F-3C5342248CB1}"/>
              </a:ext>
            </a:extLst>
          </p:cNvPr>
          <p:cNvSpPr/>
          <p:nvPr/>
        </p:nvSpPr>
        <p:spPr>
          <a:xfrm>
            <a:off x="135998" y="213584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B0F3E086-992D-4356-9E03-8DCF2C33AE11}"/>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7" name="文字方塊 6">
            <a:extLst>
              <a:ext uri="{FF2B5EF4-FFF2-40B4-BE49-F238E27FC236}">
                <a16:creationId xmlns:a16="http://schemas.microsoft.com/office/drawing/2014/main" id="{456D69C4-114B-4DF0-A200-45D6F19775D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P.174</a:t>
            </a:r>
          </a:p>
        </p:txBody>
      </p:sp>
    </p:spTree>
    <p:extLst>
      <p:ext uri="{BB962C8B-B14F-4D97-AF65-F5344CB8AC3E}">
        <p14:creationId xmlns:p14="http://schemas.microsoft.com/office/powerpoint/2010/main" val="41614173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3267649" y="6102626"/>
            <a:ext cx="5484662"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6-15</a:t>
            </a:r>
            <a:r>
              <a:rPr lang="zh-TW" altLang="en-US" sz="2400" b="1" dirty="0">
                <a:latin typeface="微軟正黑體" panose="020B0604030504040204" pitchFamily="34" charset="-120"/>
                <a:ea typeface="微軟正黑體" panose="020B0604030504040204" pitchFamily="34" charset="-120"/>
              </a:rPr>
              <a:t>    愛迪生在珍珠街上的發電廠。</a:t>
            </a:r>
          </a:p>
        </p:txBody>
      </p:sp>
      <p:pic>
        <p:nvPicPr>
          <p:cNvPr id="4" name="圖片 3">
            <a:extLst>
              <a:ext uri="{FF2B5EF4-FFF2-40B4-BE49-F238E27FC236}">
                <a16:creationId xmlns:a16="http://schemas.microsoft.com/office/drawing/2014/main" id="{F9AEC111-0BD6-4B44-B9C5-10A702CEF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500" y="1058081"/>
            <a:ext cx="7248336" cy="4825884"/>
          </a:xfrm>
          <a:prstGeom prst="rect">
            <a:avLst/>
          </a:prstGeom>
        </p:spPr>
      </p:pic>
      <p:sp>
        <p:nvSpPr>
          <p:cNvPr id="5" name="iŝ1ídé">
            <a:extLst>
              <a:ext uri="{FF2B5EF4-FFF2-40B4-BE49-F238E27FC236}">
                <a16:creationId xmlns:a16="http://schemas.microsoft.com/office/drawing/2014/main" id="{40370545-A698-44FF-8575-A5671A4D3455}"/>
              </a:ext>
            </a:extLst>
          </p:cNvPr>
          <p:cNvSpPr/>
          <p:nvPr/>
        </p:nvSpPr>
        <p:spPr>
          <a:xfrm>
            <a:off x="297508" y="241171"/>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ED7DA05B-C164-4DF2-ACB5-C8C8549C94BC}"/>
              </a:ext>
            </a:extLst>
          </p:cNvPr>
          <p:cNvSpPr txBox="1"/>
          <p:nvPr/>
        </p:nvSpPr>
        <p:spPr>
          <a:xfrm>
            <a:off x="8015827" y="1812446"/>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P.174</a:t>
            </a:r>
          </a:p>
        </p:txBody>
      </p:sp>
    </p:spTree>
    <p:extLst>
      <p:ext uri="{BB962C8B-B14F-4D97-AF65-F5344CB8AC3E}">
        <p14:creationId xmlns:p14="http://schemas.microsoft.com/office/powerpoint/2010/main" val="511225111"/>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861391" y="3245080"/>
            <a:ext cx="7547503" cy="2598532"/>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工業革命起源於英國，</a:t>
            </a:r>
            <a:r>
              <a:rPr lang="en-US" altLang="zh-TW" sz="2800" b="1" dirty="0">
                <a:latin typeface="微軟正黑體" panose="020B0604030504040204" pitchFamily="34" charset="-120"/>
                <a:ea typeface="微軟正黑體" panose="020B0604030504040204" pitchFamily="34" charset="-120"/>
              </a:rPr>
              <a:t>18 </a:t>
            </a:r>
            <a:r>
              <a:rPr lang="zh-TW" altLang="en-US" sz="2800" b="1" dirty="0">
                <a:latin typeface="微軟正黑體" panose="020B0604030504040204" pitchFamily="34" charset="-120"/>
                <a:ea typeface="微軟正黑體" panose="020B0604030504040204" pitchFamily="34" charset="-120"/>
              </a:rPr>
              <a:t>世紀中，英國人</a:t>
            </a:r>
            <a:r>
              <a:rPr lang="zh-TW" altLang="en-US" sz="2800" b="1" dirty="0">
                <a:solidFill>
                  <a:srgbClr val="FF0000"/>
                </a:solidFill>
                <a:latin typeface="微軟正黑體" panose="020B0604030504040204" pitchFamily="34" charset="-120"/>
                <a:ea typeface="微軟正黑體" panose="020B0604030504040204" pitchFamily="34" charset="-120"/>
              </a:rPr>
              <a:t>瓦特改良蒸汽機</a:t>
            </a:r>
            <a:r>
              <a:rPr lang="zh-TW" altLang="en-US" sz="2800" b="1" dirty="0">
                <a:latin typeface="微軟正黑體" panose="020B0604030504040204" pitchFamily="34" charset="-120"/>
                <a:ea typeface="微軟正黑體" panose="020B0604030504040204" pitchFamily="34" charset="-120"/>
              </a:rPr>
              <a:t>，生產方式從手工勞動轉向動力機器，隨後更自英國擴散到歐陸，並傳播到北美地區，煤炭扮演重要的動力來源。</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82054"/>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3" y="2661720"/>
            <a:ext cx="1106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煤</a:t>
            </a:r>
          </a:p>
        </p:txBody>
      </p:sp>
      <p:sp>
        <p:nvSpPr>
          <p:cNvPr id="7" name="文字方塊 6">
            <a:extLst>
              <a:ext uri="{FF2B5EF4-FFF2-40B4-BE49-F238E27FC236}">
                <a16:creationId xmlns:a16="http://schemas.microsoft.com/office/drawing/2014/main" id="{41341C15-F9BD-47BA-ADDA-10DAF9E0AA7D}"/>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54F9FB03-6B76-4FFE-AC1A-40AAF969CDFA}"/>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P.174</a:t>
            </a:r>
          </a:p>
        </p:txBody>
      </p:sp>
      <p:sp>
        <p:nvSpPr>
          <p:cNvPr id="2" name="文字方塊 1"/>
          <p:cNvSpPr txBox="1"/>
          <p:nvPr/>
        </p:nvSpPr>
        <p:spPr>
          <a:xfrm>
            <a:off x="5128953" y="2017533"/>
            <a:ext cx="2593571" cy="830997"/>
          </a:xfrm>
          <a:prstGeom prst="rect">
            <a:avLst/>
          </a:prstGeom>
          <a:noFill/>
        </p:spPr>
        <p:txBody>
          <a:bodyPr wrap="square" rtlCol="0">
            <a:spAutoFit/>
          </a:bodyPr>
          <a:lstStyle/>
          <a:p>
            <a:r>
              <a:rPr lang="zh-TW" altLang="en-US" sz="2400" b="1" dirty="0">
                <a:solidFill>
                  <a:srgbClr val="0070C0"/>
                </a:solidFill>
                <a:latin typeface="微軟正黑體" panose="020B0604030504040204" pitchFamily="34" charset="-120"/>
                <a:ea typeface="微軟正黑體" panose="020B0604030504040204" pitchFamily="34" charset="-120"/>
                <a:hlinkClick r:id="rId2" action="ppaction://hlinkfile"/>
              </a:rPr>
              <a:t>速成歷史</a:t>
            </a:r>
            <a:r>
              <a:rPr lang="en-US" altLang="zh-TW" sz="2400" b="1" dirty="0">
                <a:solidFill>
                  <a:srgbClr val="0070C0"/>
                </a:solidFill>
                <a:latin typeface="微軟正黑體" panose="020B0604030504040204" pitchFamily="34" charset="-120"/>
                <a:ea typeface="微軟正黑體" panose="020B0604030504040204" pitchFamily="34" charset="-120"/>
                <a:hlinkClick r:id="rId2" action="ppaction://hlinkfile"/>
              </a:rPr>
              <a:t>-</a:t>
            </a:r>
            <a:r>
              <a:rPr lang="zh-TW" altLang="en-US" sz="2400" b="1" dirty="0">
                <a:solidFill>
                  <a:srgbClr val="0070C0"/>
                </a:solidFill>
                <a:latin typeface="微軟正黑體" panose="020B0604030504040204" pitchFamily="34" charset="-120"/>
                <a:ea typeface="微軟正黑體" panose="020B0604030504040204" pitchFamily="34" charset="-120"/>
                <a:hlinkClick r:id="rId2" action="ppaction://hlinkfile"/>
              </a:rPr>
              <a:t>電力</a:t>
            </a:r>
            <a:endParaRPr lang="en-US" altLang="zh-TW" sz="2400" b="1" dirty="0">
              <a:solidFill>
                <a:srgbClr val="0070C0"/>
              </a:solidFill>
              <a:latin typeface="微軟正黑體" panose="020B0604030504040204" pitchFamily="34" charset="-120"/>
              <a:ea typeface="微軟正黑體" panose="020B0604030504040204" pitchFamily="34" charset="-120"/>
              <a:hlinkClick r:id="rId2" action="ppaction://hlinkfile"/>
            </a:endParaRPr>
          </a:p>
          <a:p>
            <a:r>
              <a:rPr lang="zh-TW" altLang="en-US" sz="2400" b="1" dirty="0">
                <a:solidFill>
                  <a:srgbClr val="0070C0"/>
                </a:solidFill>
                <a:latin typeface="微軟正黑體" panose="020B0604030504040204" pitchFamily="34" charset="-120"/>
                <a:ea typeface="微軟正黑體" panose="020B0604030504040204" pitchFamily="34" charset="-120"/>
                <a:hlinkClick r:id="rId2" action="ppaction://hlinkfile"/>
              </a:rPr>
              <a:t>片長：</a:t>
            </a:r>
            <a:r>
              <a:rPr lang="en-US" altLang="zh-TW" sz="2400" b="1" dirty="0">
                <a:solidFill>
                  <a:srgbClr val="0070C0"/>
                </a:solidFill>
                <a:latin typeface="微軟正黑體" panose="020B0604030504040204" pitchFamily="34" charset="-120"/>
                <a:ea typeface="微軟正黑體" panose="020B0604030504040204" pitchFamily="34" charset="-120"/>
                <a:hlinkClick r:id="rId2" action="ppaction://hlinkfile"/>
              </a:rPr>
              <a:t>12</a:t>
            </a:r>
            <a:r>
              <a:rPr lang="zh-TW" altLang="en-US" sz="2400" b="1" dirty="0">
                <a:solidFill>
                  <a:srgbClr val="0070C0"/>
                </a:solidFill>
                <a:latin typeface="微軟正黑體" panose="020B0604030504040204" pitchFamily="34" charset="-120"/>
                <a:ea typeface="微軟正黑體" panose="020B0604030504040204" pitchFamily="34" charset="-120"/>
                <a:hlinkClick r:id="rId2" action="ppaction://hlinkfile"/>
              </a:rPr>
              <a:t>：</a:t>
            </a:r>
            <a:r>
              <a:rPr lang="en-US" altLang="zh-TW" sz="2400" b="1" dirty="0">
                <a:solidFill>
                  <a:srgbClr val="0070C0"/>
                </a:solidFill>
                <a:latin typeface="微軟正黑體" panose="020B0604030504040204" pitchFamily="34" charset="-120"/>
                <a:ea typeface="微軟正黑體" panose="020B0604030504040204" pitchFamily="34" charset="-120"/>
                <a:hlinkClick r:id="rId2" action="ppaction://hlinkfile"/>
              </a:rPr>
              <a:t>32</a:t>
            </a:r>
            <a:endParaRPr lang="zh-TW" altLang="en-US" sz="2400" b="1" dirty="0">
              <a:solidFill>
                <a:srgbClr val="0070C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1636779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861391" y="3245080"/>
            <a:ext cx="7547503"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新石器時代就有人使用煤炭的紀錄，古代煤礦主要靠人工開採，</a:t>
            </a:r>
            <a:r>
              <a:rPr lang="en-US" altLang="zh-TW" sz="2800" b="1" dirty="0">
                <a:latin typeface="微軟正黑體" panose="020B0604030504040204" pitchFamily="34" charset="-120"/>
                <a:ea typeface="微軟正黑體" panose="020B0604030504040204" pitchFamily="34" charset="-120"/>
              </a:rPr>
              <a:t>18 </a:t>
            </a:r>
            <a:r>
              <a:rPr lang="zh-TW" altLang="en-US" sz="2800" b="1" dirty="0">
                <a:latin typeface="微軟正黑體" panose="020B0604030504040204" pitchFamily="34" charset="-120"/>
                <a:ea typeface="微軟正黑體" panose="020B0604030504040204" pitchFamily="34" charset="-120"/>
              </a:rPr>
              <a:t>世紀煤炭成為工業革命主要的能源。</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82054"/>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3" y="2661720"/>
            <a:ext cx="1106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煤</a:t>
            </a:r>
          </a:p>
        </p:txBody>
      </p:sp>
      <p:sp>
        <p:nvSpPr>
          <p:cNvPr id="7" name="文字方塊 6">
            <a:extLst>
              <a:ext uri="{FF2B5EF4-FFF2-40B4-BE49-F238E27FC236}">
                <a16:creationId xmlns:a16="http://schemas.microsoft.com/office/drawing/2014/main" id="{41341C15-F9BD-47BA-ADDA-10DAF9E0AA7D}"/>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54F9FB03-6B76-4FFE-AC1A-40AAF969CDFA}"/>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P.174</a:t>
            </a:r>
          </a:p>
        </p:txBody>
      </p:sp>
    </p:spTree>
    <p:extLst>
      <p:ext uri="{BB962C8B-B14F-4D97-AF65-F5344CB8AC3E}">
        <p14:creationId xmlns:p14="http://schemas.microsoft.com/office/powerpoint/2010/main" val="410760914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874643" y="4707569"/>
            <a:ext cx="8083826"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6-16 </a:t>
            </a:r>
          </a:p>
          <a:p>
            <a:r>
              <a:rPr lang="zh-TW" altLang="en-US" sz="2400" b="1" dirty="0">
                <a:latin typeface="微軟正黑體" panose="020B0604030504040204" pitchFamily="34" charset="-120"/>
                <a:ea typeface="微軟正黑體" panose="020B0604030504040204" pitchFamily="34" charset="-120"/>
              </a:rPr>
              <a:t>史蒂芬生發明運煤的火車</a:t>
            </a:r>
            <a:endParaRPr lang="en-US" altLang="zh-TW" sz="2400" b="1" dirty="0">
              <a:latin typeface="微軟正黑體" panose="020B0604030504040204" pitchFamily="34" charset="-120"/>
              <a:ea typeface="微軟正黑體" panose="020B0604030504040204" pitchFamily="34" charset="-120"/>
            </a:endParaRPr>
          </a:p>
          <a:p>
            <a:r>
              <a:rPr lang="zh-TW" altLang="en-US" sz="2400" b="1" dirty="0">
                <a:latin typeface="微軟正黑體" panose="020B0604030504040204" pitchFamily="34" charset="-120"/>
                <a:ea typeface="微軟正黑體" panose="020B0604030504040204" pitchFamily="34" charset="-120"/>
              </a:rPr>
              <a:t>史蒂芬生發明運煤的火車後，</a:t>
            </a:r>
            <a:r>
              <a:rPr lang="en-US" altLang="zh-TW" sz="2400" b="1" dirty="0">
                <a:latin typeface="微軟正黑體" panose="020B0604030504040204" pitchFamily="34" charset="-120"/>
                <a:ea typeface="微軟正黑體" panose="020B0604030504040204" pitchFamily="34" charset="-120"/>
              </a:rPr>
              <a:t>1825</a:t>
            </a:r>
            <a:r>
              <a:rPr lang="zh-TW" altLang="en-US" sz="2400" b="1" dirty="0">
                <a:latin typeface="微軟正黑體" panose="020B0604030504040204" pitchFamily="34" charset="-120"/>
                <a:ea typeface="微軟正黑體" panose="020B0604030504040204" pitchFamily="34" charset="-120"/>
              </a:rPr>
              <a:t>年又設計運行在公共鐵路上載客的蒸氣火車，稱為機車</a:t>
            </a:r>
            <a:r>
              <a:rPr lang="en-US" altLang="zh-TW" sz="2400" b="1" dirty="0">
                <a:latin typeface="微軟正黑體" panose="020B0604030504040204" pitchFamily="34" charset="-120"/>
                <a:ea typeface="微軟正黑體" panose="020B0604030504040204" pitchFamily="34" charset="-120"/>
              </a:rPr>
              <a:t>1</a:t>
            </a:r>
            <a:r>
              <a:rPr lang="zh-TW" altLang="en-US" sz="2400" b="1" dirty="0">
                <a:latin typeface="微軟正黑體" panose="020B0604030504040204" pitchFamily="34" charset="-120"/>
                <a:ea typeface="微軟正黑體" panose="020B0604030504040204" pitchFamily="34" charset="-120"/>
              </a:rPr>
              <a:t>號，機車</a:t>
            </a:r>
            <a:r>
              <a:rPr lang="en-US" altLang="zh-TW" sz="2400" b="1" dirty="0">
                <a:latin typeface="微軟正黑體" panose="020B0604030504040204" pitchFamily="34" charset="-120"/>
                <a:ea typeface="微軟正黑體" panose="020B0604030504040204" pitchFamily="34" charset="-120"/>
              </a:rPr>
              <a:t>1</a:t>
            </a:r>
            <a:r>
              <a:rPr lang="zh-TW" altLang="en-US" sz="2400" b="1" dirty="0">
                <a:latin typeface="微軟正黑體" panose="020B0604030504040204" pitchFamily="34" charset="-120"/>
                <a:ea typeface="微軟正黑體" panose="020B0604030504040204" pitchFamily="34" charset="-120"/>
              </a:rPr>
              <a:t>號收藏在達靈頓鐵路博物館。</a:t>
            </a:r>
          </a:p>
        </p:txBody>
      </p:sp>
      <p:sp>
        <p:nvSpPr>
          <p:cNvPr id="4" name="iŝ1ídé">
            <a:extLst>
              <a:ext uri="{FF2B5EF4-FFF2-40B4-BE49-F238E27FC236}">
                <a16:creationId xmlns:a16="http://schemas.microsoft.com/office/drawing/2014/main" id="{079D9227-047F-44EA-AC9F-3C5342248CB1}"/>
              </a:ext>
            </a:extLst>
          </p:cNvPr>
          <p:cNvSpPr/>
          <p:nvPr/>
        </p:nvSpPr>
        <p:spPr>
          <a:xfrm>
            <a:off x="201520" y="225618"/>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99795" y="805285"/>
            <a:ext cx="1106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煤</a:t>
            </a:r>
          </a:p>
        </p:txBody>
      </p:sp>
      <p:pic>
        <p:nvPicPr>
          <p:cNvPr id="6" name="圖片 5">
            <a:extLst>
              <a:ext uri="{FF2B5EF4-FFF2-40B4-BE49-F238E27FC236}">
                <a16:creationId xmlns:a16="http://schemas.microsoft.com/office/drawing/2014/main" id="{D4C9C65A-DE24-4633-ABF8-DD9B3F970D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85" t="2995"/>
          <a:stretch/>
        </p:blipFill>
        <p:spPr>
          <a:xfrm>
            <a:off x="3210474" y="805285"/>
            <a:ext cx="4138965" cy="3645393"/>
          </a:xfrm>
          <a:prstGeom prst="rect">
            <a:avLst/>
          </a:prstGeom>
        </p:spPr>
      </p:pic>
      <p:sp>
        <p:nvSpPr>
          <p:cNvPr id="9" name="文字方塊 8">
            <a:extLst>
              <a:ext uri="{FF2B5EF4-FFF2-40B4-BE49-F238E27FC236}">
                <a16:creationId xmlns:a16="http://schemas.microsoft.com/office/drawing/2014/main" id="{3491A4DB-3083-40E7-A1E9-F640A48A16AE}"/>
              </a:ext>
            </a:extLst>
          </p:cNvPr>
          <p:cNvSpPr txBox="1"/>
          <p:nvPr/>
        </p:nvSpPr>
        <p:spPr>
          <a:xfrm>
            <a:off x="7989322" y="1846195"/>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1731211249"/>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677953" y="3263818"/>
            <a:ext cx="7788093" cy="3554819"/>
          </a:xfrm>
          <a:prstGeom prst="rect">
            <a:avLst/>
          </a:prstGeom>
        </p:spPr>
        <p:txBody>
          <a:bodyPr wrap="square">
            <a:spAutoFit/>
          </a:bodyPr>
          <a:lstStyle/>
          <a:p>
            <a:pPr marL="457200" indent="-457200">
              <a:lnSpc>
                <a:spcPts val="43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一千多年來，中東地區的人們經常使用一種小型蒸餾器從石油中提取點燈用的煤油。</a:t>
            </a:r>
            <a:endParaRPr lang="en-US" altLang="zh-TW" sz="2800" b="1" dirty="0">
              <a:latin typeface="微軟正黑體" panose="020B0604030504040204" pitchFamily="34" charset="-120"/>
              <a:ea typeface="微軟正黑體" panose="020B0604030504040204" pitchFamily="34" charset="-120"/>
            </a:endParaRPr>
          </a:p>
          <a:p>
            <a:pPr marL="457200" indent="-457200">
              <a:lnSpc>
                <a:spcPts val="43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但現代石油的歷史，起源於加拿大人格斯納研究出</a:t>
            </a:r>
            <a:r>
              <a:rPr lang="zh-TW" altLang="en-US" sz="2800" b="1" dirty="0">
                <a:solidFill>
                  <a:srgbClr val="FF0000"/>
                </a:solidFill>
                <a:latin typeface="微軟正黑體" panose="020B0604030504040204" pitchFamily="34" charset="-120"/>
                <a:ea typeface="微軟正黑體" panose="020B0604030504040204" pitchFamily="34" charset="-120"/>
              </a:rPr>
              <a:t>從煤中提取煤油</a:t>
            </a:r>
            <a:r>
              <a:rPr lang="zh-TW" altLang="en-US" sz="2800" b="1" dirty="0">
                <a:latin typeface="微軟正黑體" panose="020B0604030504040204" pitchFamily="34" charset="-120"/>
                <a:ea typeface="微軟正黑體" panose="020B0604030504040204" pitchFamily="34" charset="-120"/>
              </a:rPr>
              <a:t>的方法，後來波蘭人發現</a:t>
            </a:r>
            <a:r>
              <a:rPr lang="zh-TW" altLang="en-US" sz="2800" b="1" dirty="0">
                <a:solidFill>
                  <a:srgbClr val="FF0000"/>
                </a:solidFill>
                <a:latin typeface="微軟正黑體" panose="020B0604030504040204" pitchFamily="34" charset="-120"/>
                <a:ea typeface="微軟正黑體" panose="020B0604030504040204" pitchFamily="34" charset="-120"/>
              </a:rPr>
              <a:t>從石油中提煉煤油</a:t>
            </a:r>
            <a:r>
              <a:rPr lang="zh-TW" altLang="en-US" sz="2800" b="1" dirty="0">
                <a:latin typeface="微軟正黑體" panose="020B0604030504040204" pitchFamily="34" charset="-120"/>
                <a:ea typeface="微軟正黑體" panose="020B0604030504040204" pitchFamily="34" charset="-120"/>
              </a:rPr>
              <a:t>更為便宜有效，從此煤油迅速取代昂貴的鯨油成為油燈的主要燃料。</a:t>
            </a:r>
            <a:endParaRPr lang="en-US" altLang="zh-TW" sz="2800" b="1" dirty="0">
              <a:latin typeface="微軟正黑體" panose="020B0604030504040204" pitchFamily="34" charset="-120"/>
              <a:ea typeface="微軟正黑體" panose="020B0604030504040204" pitchFamily="34" charset="-120"/>
            </a:endParaRPr>
          </a:p>
        </p:txBody>
      </p:sp>
      <p:sp>
        <p:nvSpPr>
          <p:cNvPr id="4" name="iŝ1ídé">
            <a:extLst>
              <a:ext uri="{FF2B5EF4-FFF2-40B4-BE49-F238E27FC236}">
                <a16:creationId xmlns:a16="http://schemas.microsoft.com/office/drawing/2014/main" id="{079D9227-047F-44EA-AC9F-3C5342248CB1}"/>
              </a:ext>
            </a:extLst>
          </p:cNvPr>
          <p:cNvSpPr/>
          <p:nvPr/>
        </p:nvSpPr>
        <p:spPr>
          <a:xfrm>
            <a:off x="135998" y="213584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74240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石油</a:t>
            </a:r>
          </a:p>
        </p:txBody>
      </p:sp>
      <p:sp>
        <p:nvSpPr>
          <p:cNvPr id="7" name="文字方塊 6">
            <a:extLst>
              <a:ext uri="{FF2B5EF4-FFF2-40B4-BE49-F238E27FC236}">
                <a16:creationId xmlns:a16="http://schemas.microsoft.com/office/drawing/2014/main" id="{2E4DC3F7-3517-405A-8FCF-62DF943A4FCD}"/>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773561CD-8611-493E-A655-F7B731DF29E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14278215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797079" y="3344502"/>
            <a:ext cx="7549842" cy="2031325"/>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 </a:t>
            </a:r>
            <a:r>
              <a:rPr lang="zh-TW" altLang="en-US" sz="2800" b="1" dirty="0">
                <a:latin typeface="微軟正黑體" panose="020B0604030504040204" pitchFamily="34" charset="-120"/>
                <a:ea typeface="微軟正黑體" panose="020B0604030504040204" pitchFamily="34" charset="-120"/>
              </a:rPr>
              <a:t>世紀石油工業的發展緩慢，提煉石油主要用來作為油燈燃料，直到</a:t>
            </a:r>
            <a:r>
              <a:rPr lang="en-US" altLang="zh-TW" sz="2800" b="1" dirty="0">
                <a:latin typeface="微軟正黑體" panose="020B0604030504040204" pitchFamily="34" charset="-120"/>
                <a:ea typeface="微軟正黑體" panose="020B0604030504040204" pitchFamily="34" charset="-120"/>
              </a:rPr>
              <a:t>1950</a:t>
            </a:r>
            <a:r>
              <a:rPr lang="zh-TW" altLang="en-US" sz="2800" b="1" dirty="0">
                <a:latin typeface="微軟正黑體" panose="020B0604030504040204" pitchFamily="34" charset="-120"/>
                <a:ea typeface="微軟正黑體" panose="020B0604030504040204" pitchFamily="34" charset="-120"/>
              </a:rPr>
              <a:t>年代中為止，煤依然是世界上最重要的能源。</a:t>
            </a:r>
          </a:p>
        </p:txBody>
      </p:sp>
      <p:sp>
        <p:nvSpPr>
          <p:cNvPr id="4" name="iŝ1ídé">
            <a:extLst>
              <a:ext uri="{FF2B5EF4-FFF2-40B4-BE49-F238E27FC236}">
                <a16:creationId xmlns:a16="http://schemas.microsoft.com/office/drawing/2014/main" id="{079D9227-047F-44EA-AC9F-3C5342248CB1}"/>
              </a:ext>
            </a:extLst>
          </p:cNvPr>
          <p:cNvSpPr/>
          <p:nvPr/>
        </p:nvSpPr>
        <p:spPr>
          <a:xfrm>
            <a:off x="135998" y="213584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74240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石油</a:t>
            </a:r>
          </a:p>
        </p:txBody>
      </p:sp>
      <p:sp>
        <p:nvSpPr>
          <p:cNvPr id="7" name="文字方塊 6">
            <a:extLst>
              <a:ext uri="{FF2B5EF4-FFF2-40B4-BE49-F238E27FC236}">
                <a16:creationId xmlns:a16="http://schemas.microsoft.com/office/drawing/2014/main" id="{2E4DC3F7-3517-405A-8FCF-62DF943A4FCD}"/>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773561CD-8611-493E-A655-F7B731DF29E9}"/>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182556007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327856" y="5133433"/>
            <a:ext cx="8491858"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6-17 </a:t>
            </a:r>
          </a:p>
          <a:p>
            <a:r>
              <a:rPr lang="en-US" altLang="zh-TW" sz="2400" b="1" dirty="0">
                <a:latin typeface="微軟正黑體" panose="020B0604030504040204" pitchFamily="34" charset="-120"/>
                <a:ea typeface="微軟正黑體" panose="020B0604030504040204" pitchFamily="34" charset="-120"/>
              </a:rPr>
              <a:t>1896 </a:t>
            </a:r>
            <a:r>
              <a:rPr lang="zh-TW" altLang="en-US" sz="2400" b="1" dirty="0">
                <a:latin typeface="微軟正黑體" panose="020B0604030504040204" pitchFamily="34" charset="-120"/>
                <a:ea typeface="微軟正黑體" panose="020B0604030504040204" pitchFamily="34" charset="-120"/>
              </a:rPr>
              <a:t>年法國報上的廣告</a:t>
            </a:r>
          </a:p>
          <a:p>
            <a:r>
              <a:rPr lang="zh-TW" altLang="en-US" sz="2400" b="1" dirty="0">
                <a:latin typeface="微軟正黑體" panose="020B0604030504040204" pitchFamily="34" charset="-120"/>
                <a:ea typeface="微軟正黑體" panose="020B0604030504040204" pitchFamily="34" charset="-120"/>
              </a:rPr>
              <a:t>當時作為燈油的煤油已經成為一種產業，法國撒克林公司妥託藝術家切瑞特製廣告畫，呈現巴黎時髦婦女熱愛煤油燈的形象。</a:t>
            </a:r>
          </a:p>
        </p:txBody>
      </p:sp>
      <p:sp>
        <p:nvSpPr>
          <p:cNvPr id="4" name="iŝ1ídé">
            <a:extLst>
              <a:ext uri="{FF2B5EF4-FFF2-40B4-BE49-F238E27FC236}">
                <a16:creationId xmlns:a16="http://schemas.microsoft.com/office/drawing/2014/main" id="{079D9227-047F-44EA-AC9F-3C5342248CB1}"/>
              </a:ext>
            </a:extLst>
          </p:cNvPr>
          <p:cNvSpPr/>
          <p:nvPr/>
        </p:nvSpPr>
        <p:spPr>
          <a:xfrm>
            <a:off x="242016" y="40877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733055" y="1011045"/>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石油</a:t>
            </a:r>
          </a:p>
        </p:txBody>
      </p:sp>
      <p:pic>
        <p:nvPicPr>
          <p:cNvPr id="6" name="圖片 5">
            <a:extLst>
              <a:ext uri="{FF2B5EF4-FFF2-40B4-BE49-F238E27FC236}">
                <a16:creationId xmlns:a16="http://schemas.microsoft.com/office/drawing/2014/main" id="{195234D0-5F4D-45F2-94D3-E09D14CA64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3361" y="408772"/>
            <a:ext cx="3568958" cy="4555171"/>
          </a:xfrm>
          <a:prstGeom prst="rect">
            <a:avLst/>
          </a:prstGeom>
        </p:spPr>
      </p:pic>
      <p:sp>
        <p:nvSpPr>
          <p:cNvPr id="9" name="文字方塊 8">
            <a:extLst>
              <a:ext uri="{FF2B5EF4-FFF2-40B4-BE49-F238E27FC236}">
                <a16:creationId xmlns:a16="http://schemas.microsoft.com/office/drawing/2014/main" id="{B8BE474F-7D35-42B9-AE08-DBB95A586B02}"/>
              </a:ext>
            </a:extLst>
          </p:cNvPr>
          <p:cNvSpPr txBox="1"/>
          <p:nvPr/>
        </p:nvSpPr>
        <p:spPr>
          <a:xfrm>
            <a:off x="7997389" y="1847525"/>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2896071831"/>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534272" y="3263819"/>
            <a:ext cx="8278424" cy="3371051"/>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 </a:t>
            </a:r>
            <a:r>
              <a:rPr lang="zh-TW" altLang="en-US" sz="2800" b="1" dirty="0">
                <a:latin typeface="微軟正黑體" panose="020B0604030504040204" pitchFamily="34" charset="-120"/>
                <a:ea typeface="微軟正黑體" panose="020B0604030504040204" pitchFamily="34" charset="-120"/>
              </a:rPr>
              <a:t>世紀末隨著內燃機的發明情況驟變，石油的消耗量迅速增長，石油成為發動汽車、機車、輪船、飛機的主要能源，汽車的大量出現也推升了對石油的需求。</a:t>
            </a:r>
            <a:endParaRPr lang="en-US" altLang="zh-TW" sz="2800" b="1" dirty="0">
              <a:latin typeface="微軟正黑體" panose="020B0604030504040204" pitchFamily="34" charset="-120"/>
              <a:ea typeface="微軟正黑體" panose="020B0604030504040204" pitchFamily="34" charset="-120"/>
            </a:endParaRPr>
          </a:p>
          <a:p>
            <a:pPr>
              <a:lnSpc>
                <a:spcPct val="150000"/>
              </a:lnSpc>
            </a:pPr>
            <a:r>
              <a:rPr lang="en-US" altLang="zh-TW" sz="1600" b="1" dirty="0">
                <a:latin typeface="微軟正黑體" panose="020B0604030504040204" pitchFamily="34" charset="-120"/>
                <a:ea typeface="微軟正黑體" panose="020B0604030504040204" pitchFamily="34" charset="-120"/>
              </a:rPr>
              <a:t>1860</a:t>
            </a:r>
            <a:r>
              <a:rPr lang="zh-TW" altLang="en-US" sz="1600" b="1" dirty="0">
                <a:latin typeface="微軟正黑體" panose="020B0604030504040204" pitchFamily="34" charset="-120"/>
                <a:ea typeface="微軟正黑體" panose="020B0604030504040204" pitchFamily="34" charset="-120"/>
              </a:rPr>
              <a:t>年，比利時工程師艾蒂安</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勒努瓦以蒸汽機為藍本，製成了首台燃氣發動機（以天然氣為燃料），同時也是世界上第一台實用的內燃機，獲得了專利並批量生產</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4619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4379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石油</a:t>
            </a:r>
          </a:p>
        </p:txBody>
      </p:sp>
      <p:sp>
        <p:nvSpPr>
          <p:cNvPr id="7" name="文字方塊 6">
            <a:extLst>
              <a:ext uri="{FF2B5EF4-FFF2-40B4-BE49-F238E27FC236}">
                <a16:creationId xmlns:a16="http://schemas.microsoft.com/office/drawing/2014/main" id="{17B275F0-CAD4-4B19-B365-2F51B21622EC}"/>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73554D85-5248-419A-97BB-DCCAB3F678D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339262128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534272" y="3263819"/>
            <a:ext cx="8278424"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另外石油也可用在發電上，不僅維繫著全球的運輸與貿易，又維繫著各種農業與工業的生產，因其價值高昂，又被稱為「</a:t>
            </a:r>
            <a:r>
              <a:rPr lang="zh-TW" altLang="en-US" sz="2800" b="1" dirty="0">
                <a:solidFill>
                  <a:srgbClr val="FF0000"/>
                </a:solidFill>
                <a:latin typeface="微軟正黑體" panose="020B0604030504040204" pitchFamily="34" charset="-120"/>
                <a:ea typeface="微軟正黑體" panose="020B0604030504040204" pitchFamily="34" charset="-120"/>
              </a:rPr>
              <a:t>黑金</a:t>
            </a:r>
            <a:r>
              <a:rPr lang="zh-TW" altLang="en-US" sz="2800" b="1" dirty="0">
                <a:latin typeface="微軟正黑體" panose="020B0604030504040204" pitchFamily="34" charset="-120"/>
                <a:ea typeface="微軟正黑體" panose="020B0604030504040204" pitchFamily="34" charset="-120"/>
              </a:rPr>
              <a:t>」。</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4619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4379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石油</a:t>
            </a:r>
          </a:p>
        </p:txBody>
      </p:sp>
      <p:sp>
        <p:nvSpPr>
          <p:cNvPr id="7" name="文字方塊 6">
            <a:extLst>
              <a:ext uri="{FF2B5EF4-FFF2-40B4-BE49-F238E27FC236}">
                <a16:creationId xmlns:a16="http://schemas.microsoft.com/office/drawing/2014/main" id="{17B275F0-CAD4-4B19-B365-2F51B21622EC}"/>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73554D85-5248-419A-97BB-DCCAB3F678D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210564022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374538" y="5179731"/>
            <a:ext cx="2878931"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6-18</a:t>
            </a:r>
          </a:p>
          <a:p>
            <a:r>
              <a:rPr lang="zh-TW" altLang="en-US" sz="2400" b="1" dirty="0">
                <a:latin typeface="微軟正黑體" panose="020B0604030504040204" pitchFamily="34" charset="-120"/>
                <a:ea typeface="微軟正黑體" panose="020B0604030504040204" pitchFamily="34" charset="-120"/>
              </a:rPr>
              <a:t>海上鑽井和開採石油的石油平台。</a:t>
            </a:r>
          </a:p>
        </p:txBody>
      </p:sp>
      <p:sp>
        <p:nvSpPr>
          <p:cNvPr id="4" name="iŝ1ídé">
            <a:extLst>
              <a:ext uri="{FF2B5EF4-FFF2-40B4-BE49-F238E27FC236}">
                <a16:creationId xmlns:a16="http://schemas.microsoft.com/office/drawing/2014/main" id="{079D9227-047F-44EA-AC9F-3C5342248CB1}"/>
              </a:ext>
            </a:extLst>
          </p:cNvPr>
          <p:cNvSpPr/>
          <p:nvPr/>
        </p:nvSpPr>
        <p:spPr>
          <a:xfrm>
            <a:off x="374538" y="27196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772812" y="878524"/>
            <a:ext cx="14401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700" b="1" dirty="0">
                <a:latin typeface="微軟正黑體" panose="020B0604030504040204" pitchFamily="34" charset="-120"/>
                <a:ea typeface="微軟正黑體" panose="020B0604030504040204" pitchFamily="34" charset="-120"/>
              </a:rPr>
              <a:t>石油</a:t>
            </a:r>
          </a:p>
        </p:txBody>
      </p:sp>
      <p:pic>
        <p:nvPicPr>
          <p:cNvPr id="6" name="圖片 5">
            <a:extLst>
              <a:ext uri="{FF2B5EF4-FFF2-40B4-BE49-F238E27FC236}">
                <a16:creationId xmlns:a16="http://schemas.microsoft.com/office/drawing/2014/main" id="{195234D0-5F4D-45F2-94D3-E09D14CA6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8818" y="508301"/>
            <a:ext cx="4402840" cy="5872110"/>
          </a:xfrm>
          <a:prstGeom prst="rect">
            <a:avLst/>
          </a:prstGeom>
        </p:spPr>
      </p:pic>
      <p:sp>
        <p:nvSpPr>
          <p:cNvPr id="9" name="文字方塊 8">
            <a:extLst>
              <a:ext uri="{FF2B5EF4-FFF2-40B4-BE49-F238E27FC236}">
                <a16:creationId xmlns:a16="http://schemas.microsoft.com/office/drawing/2014/main" id="{3E0F1A08-25B3-43D6-BDD1-D76004BF3019}"/>
              </a:ext>
            </a:extLst>
          </p:cNvPr>
          <p:cNvSpPr txBox="1"/>
          <p:nvPr/>
        </p:nvSpPr>
        <p:spPr>
          <a:xfrm>
            <a:off x="8002575" y="1831530"/>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P.175</a:t>
            </a:r>
          </a:p>
        </p:txBody>
      </p:sp>
    </p:spTree>
    <p:extLst>
      <p:ext uri="{BB962C8B-B14F-4D97-AF65-F5344CB8AC3E}">
        <p14:creationId xmlns:p14="http://schemas.microsoft.com/office/powerpoint/2010/main" val="2124631679"/>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727416" y="3589664"/>
            <a:ext cx="8098532"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1938 </a:t>
            </a:r>
            <a:r>
              <a:rPr lang="zh-TW" altLang="en-US" sz="2800" b="1" dirty="0">
                <a:latin typeface="微軟正黑體" panose="020B0604030504040204" pitchFamily="34" charset="-120"/>
                <a:ea typeface="微軟正黑體" panose="020B0604030504040204" pitchFamily="34" charset="-120"/>
              </a:rPr>
              <a:t>年，德國科學家哈恩發現</a:t>
            </a:r>
            <a:r>
              <a:rPr lang="zh-TW" altLang="en-US" sz="2800" b="1" dirty="0">
                <a:solidFill>
                  <a:srgbClr val="FF0000"/>
                </a:solidFill>
                <a:latin typeface="微軟正黑體" panose="020B0604030504040204" pitchFamily="34" charset="-120"/>
                <a:ea typeface="微軟正黑體" panose="020B0604030504040204" pitchFamily="34" charset="-120"/>
              </a:rPr>
              <a:t>核分裂</a:t>
            </a:r>
            <a:r>
              <a:rPr lang="zh-TW" altLang="en-US" sz="2800" b="1" dirty="0">
                <a:latin typeface="微軟正黑體" panose="020B0604030504040204" pitchFamily="34" charset="-120"/>
                <a:ea typeface="微軟正黑體" panose="020B0604030504040204" pitchFamily="34" charset="-120"/>
              </a:rPr>
              <a:t>的現象，之後猶太裔科學家邁特納和她的外甥共同發表論文為核分裂提出了理論基礎。</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1033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52755"/>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核能</a:t>
            </a:r>
          </a:p>
        </p:txBody>
      </p:sp>
      <p:sp>
        <p:nvSpPr>
          <p:cNvPr id="7" name="文字方塊 6">
            <a:extLst>
              <a:ext uri="{FF2B5EF4-FFF2-40B4-BE49-F238E27FC236}">
                <a16:creationId xmlns:a16="http://schemas.microsoft.com/office/drawing/2014/main" id="{DE693106-0BCD-4CE6-BC23-E54A5018E552}"/>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69D28661-D407-4D07-A3E0-5D9606C3D50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P.176</a:t>
            </a:r>
          </a:p>
        </p:txBody>
      </p:sp>
    </p:spTree>
    <p:extLst>
      <p:ext uri="{BB962C8B-B14F-4D97-AF65-F5344CB8AC3E}">
        <p14:creationId xmlns:p14="http://schemas.microsoft.com/office/powerpoint/2010/main" val="174844634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363708" y="3695682"/>
            <a:ext cx="8416584" cy="2031325"/>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二戰期間許多國家研究如何利用，但重點多半放在</a:t>
            </a:r>
            <a:r>
              <a:rPr lang="zh-TW" altLang="en-US" sz="2800" b="1" dirty="0">
                <a:solidFill>
                  <a:srgbClr val="FF0000"/>
                </a:solidFill>
                <a:latin typeface="微軟正黑體" panose="020B0604030504040204" pitchFamily="34" charset="-120"/>
                <a:ea typeface="微軟正黑體" panose="020B0604030504040204" pitchFamily="34" charset="-120"/>
              </a:rPr>
              <a:t>核子武器</a:t>
            </a:r>
            <a:r>
              <a:rPr lang="zh-TW" altLang="en-US" sz="2800" b="1" dirty="0">
                <a:latin typeface="微軟正黑體" panose="020B0604030504040204" pitchFamily="34" charset="-120"/>
                <a:ea typeface="微軟正黑體" panose="020B0604030504040204" pitchFamily="34" charset="-120"/>
              </a:rPr>
              <a:t>上，如美國軍方的「</a:t>
            </a:r>
            <a:r>
              <a:rPr lang="zh-TW" altLang="en-US" sz="2800" b="1" dirty="0">
                <a:solidFill>
                  <a:srgbClr val="FF0000"/>
                </a:solidFill>
                <a:latin typeface="微軟正黑體" panose="020B0604030504040204" pitchFamily="34" charset="-120"/>
                <a:ea typeface="微軟正黑體" panose="020B0604030504040204" pitchFamily="34" charset="-120"/>
              </a:rPr>
              <a:t>曼哈坦計畫</a:t>
            </a:r>
            <a:r>
              <a:rPr lang="zh-TW" altLang="en-US" sz="2800" b="1" dirty="0">
                <a:latin typeface="微軟正黑體" panose="020B0604030504040204" pitchFamily="34" charset="-120"/>
                <a:ea typeface="微軟正黑體" panose="020B0604030504040204" pitchFamily="34" charset="-120"/>
              </a:rPr>
              <a:t>」，目的是為早日結束戰爭而製造第一顆原子彈。</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1033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52755"/>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核能</a:t>
            </a:r>
          </a:p>
        </p:txBody>
      </p:sp>
      <p:sp>
        <p:nvSpPr>
          <p:cNvPr id="7" name="文字方塊 6">
            <a:extLst>
              <a:ext uri="{FF2B5EF4-FFF2-40B4-BE49-F238E27FC236}">
                <a16:creationId xmlns:a16="http://schemas.microsoft.com/office/drawing/2014/main" id="{DE693106-0BCD-4CE6-BC23-E54A5018E552}"/>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69D28661-D407-4D07-A3E0-5D9606C3D50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P.176</a:t>
            </a:r>
          </a:p>
        </p:txBody>
      </p:sp>
    </p:spTree>
    <p:extLst>
      <p:ext uri="{BB962C8B-B14F-4D97-AF65-F5344CB8AC3E}">
        <p14:creationId xmlns:p14="http://schemas.microsoft.com/office/powerpoint/2010/main" val="228049449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410477" y="4070618"/>
            <a:ext cx="2230735"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6-19</a:t>
            </a:r>
          </a:p>
          <a:p>
            <a:r>
              <a:rPr lang="zh-TW" altLang="en-US" sz="2400" b="1" dirty="0">
                <a:latin typeface="微軟正黑體" panose="020B0604030504040204" pitchFamily="34" charset="-120"/>
                <a:ea typeface="微軟正黑體" panose="020B0604030504040204" pitchFamily="34" charset="-120"/>
              </a:rPr>
              <a:t>邁特納是 </a:t>
            </a:r>
            <a:r>
              <a:rPr lang="en-US" altLang="zh-TW" sz="2400" b="1" dirty="0">
                <a:latin typeface="微軟正黑體" panose="020B0604030504040204" pitchFamily="34" charset="-120"/>
                <a:ea typeface="微軟正黑體" panose="020B0604030504040204" pitchFamily="34" charset="-120"/>
              </a:rPr>
              <a:t>20 </a:t>
            </a:r>
            <a:r>
              <a:rPr lang="zh-TW" altLang="en-US" sz="2400" b="1" dirty="0">
                <a:latin typeface="微軟正黑體" panose="020B0604030504040204" pitchFamily="34" charset="-120"/>
                <a:ea typeface="微軟正黑體" panose="020B0604030504040204" pitchFamily="34" charset="-120"/>
              </a:rPr>
              <a:t>世紀傑出的女性科學家，此為她與哈恩在實驗室中的景象。</a:t>
            </a:r>
          </a:p>
        </p:txBody>
      </p:sp>
      <p:sp>
        <p:nvSpPr>
          <p:cNvPr id="4" name="iŝ1ídé">
            <a:extLst>
              <a:ext uri="{FF2B5EF4-FFF2-40B4-BE49-F238E27FC236}">
                <a16:creationId xmlns:a16="http://schemas.microsoft.com/office/drawing/2014/main" id="{079D9227-047F-44EA-AC9F-3C5342248CB1}"/>
              </a:ext>
            </a:extLst>
          </p:cNvPr>
          <p:cNvSpPr/>
          <p:nvPr/>
        </p:nvSpPr>
        <p:spPr>
          <a:xfrm>
            <a:off x="348033" y="197127"/>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1135670" y="704477"/>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核能</a:t>
            </a:r>
          </a:p>
        </p:txBody>
      </p:sp>
      <p:pic>
        <p:nvPicPr>
          <p:cNvPr id="6" name="圖片 5">
            <a:extLst>
              <a:ext uri="{FF2B5EF4-FFF2-40B4-BE49-F238E27FC236}">
                <a16:creationId xmlns:a16="http://schemas.microsoft.com/office/drawing/2014/main" id="{E54AC8E6-6322-4F17-9426-91D9BEC225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6964" y="1227697"/>
            <a:ext cx="4373282" cy="5114088"/>
          </a:xfrm>
          <a:prstGeom prst="rect">
            <a:avLst/>
          </a:prstGeom>
        </p:spPr>
      </p:pic>
      <p:sp>
        <p:nvSpPr>
          <p:cNvPr id="9" name="文字方塊 8">
            <a:extLst>
              <a:ext uri="{FF2B5EF4-FFF2-40B4-BE49-F238E27FC236}">
                <a16:creationId xmlns:a16="http://schemas.microsoft.com/office/drawing/2014/main" id="{28C56747-461C-48B0-B44A-FBA1FA1AC2AA}"/>
              </a:ext>
            </a:extLst>
          </p:cNvPr>
          <p:cNvSpPr txBox="1"/>
          <p:nvPr/>
        </p:nvSpPr>
        <p:spPr>
          <a:xfrm>
            <a:off x="8015828" y="1814830"/>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P.176</a:t>
            </a:r>
          </a:p>
        </p:txBody>
      </p:sp>
    </p:spTree>
    <p:extLst>
      <p:ext uri="{BB962C8B-B14F-4D97-AF65-F5344CB8AC3E}">
        <p14:creationId xmlns:p14="http://schemas.microsoft.com/office/powerpoint/2010/main" val="418477089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534272" y="3130649"/>
            <a:ext cx="8450702" cy="3398751"/>
          </a:xfrm>
          <a:prstGeom prst="rect">
            <a:avLst/>
          </a:prstGeom>
        </p:spPr>
        <p:txBody>
          <a:bodyPr wrap="square">
            <a:spAutoFit/>
          </a:bodyPr>
          <a:lstStyle/>
          <a:p>
            <a:pPr marL="457200" indent="-45720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1953</a:t>
            </a:r>
            <a:r>
              <a:rPr lang="zh-TW" altLang="en-US" sz="2800" b="1" dirty="0">
                <a:latin typeface="微軟正黑體" panose="020B0604030504040204" pitchFamily="34" charset="-120"/>
                <a:ea typeface="微軟正黑體" panose="020B0604030504040204" pitchFamily="34" charset="-120"/>
              </a:rPr>
              <a:t>年美國總統</a:t>
            </a:r>
            <a:r>
              <a:rPr lang="zh-TW" altLang="en-US" sz="2800" b="1" dirty="0">
                <a:solidFill>
                  <a:srgbClr val="FF0000"/>
                </a:solidFill>
                <a:latin typeface="微軟正黑體" panose="020B0604030504040204" pitchFamily="34" charset="-120"/>
                <a:ea typeface="微軟正黑體" panose="020B0604030504040204" pitchFamily="34" charset="-120"/>
              </a:rPr>
              <a:t>艾森豪</a:t>
            </a:r>
            <a:r>
              <a:rPr lang="zh-TW" altLang="en-US" sz="2800" b="1" dirty="0">
                <a:latin typeface="微軟正黑體" panose="020B0604030504040204" pitchFamily="34" charset="-120"/>
                <a:ea typeface="微軟正黑體" panose="020B0604030504040204" pitchFamily="34" charset="-120"/>
              </a:rPr>
              <a:t>在聯合國大會發表「</a:t>
            </a:r>
            <a:r>
              <a:rPr lang="zh-TW" altLang="en-US" sz="2800" b="1" dirty="0">
                <a:solidFill>
                  <a:srgbClr val="FF0000"/>
                </a:solidFill>
                <a:latin typeface="微軟正黑體" panose="020B0604030504040204" pitchFamily="34" charset="-120"/>
                <a:ea typeface="微軟正黑體" panose="020B0604030504040204" pitchFamily="34" charset="-120"/>
              </a:rPr>
              <a:t>和平需要原子</a:t>
            </a:r>
            <a:r>
              <a:rPr lang="zh-TW" altLang="en-US" sz="2800" b="1" dirty="0">
                <a:latin typeface="微軟正黑體" panose="020B0604030504040204" pitchFamily="34" charset="-120"/>
                <a:ea typeface="微軟正黑體" panose="020B0604030504040204" pitchFamily="34" charset="-120"/>
              </a:rPr>
              <a:t>」演說，開啟全球利用核能發電的契機，而</a:t>
            </a:r>
            <a:r>
              <a:rPr lang="zh-TW" altLang="en-US" sz="2800" b="1" dirty="0">
                <a:solidFill>
                  <a:srgbClr val="FF0000"/>
                </a:solidFill>
                <a:latin typeface="微軟正黑體" panose="020B0604030504040204" pitchFamily="34" charset="-120"/>
                <a:ea typeface="微軟正黑體" panose="020B0604030504040204" pitchFamily="34" charset="-120"/>
              </a:rPr>
              <a:t>蘇聯</a:t>
            </a:r>
            <a:r>
              <a:rPr lang="zh-TW" altLang="en-US" sz="2800" b="1" dirty="0">
                <a:latin typeface="微軟正黑體" panose="020B0604030504040204" pitchFamily="34" charset="-120"/>
                <a:ea typeface="微軟正黑體" panose="020B0604030504040204" pitchFamily="34" charset="-120"/>
              </a:rPr>
              <a:t>則開發出</a:t>
            </a:r>
            <a:r>
              <a:rPr lang="zh-TW" altLang="en-US" sz="2800" b="1" dirty="0">
                <a:solidFill>
                  <a:srgbClr val="FF0000"/>
                </a:solidFill>
                <a:latin typeface="微軟正黑體" panose="020B0604030504040204" pitchFamily="34" charset="-120"/>
                <a:ea typeface="微軟正黑體" panose="020B0604030504040204" pitchFamily="34" charset="-120"/>
              </a:rPr>
              <a:t>第一座用來發電的核反應器</a:t>
            </a:r>
            <a:r>
              <a:rPr lang="zh-TW" altLang="en-US" sz="2800" b="1" dirty="0">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從此世界各國都積極研發核能發電的相關技術，人類也進入商業化核能發電的新紀元。</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10337"/>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16897"/>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核能</a:t>
            </a:r>
          </a:p>
        </p:txBody>
      </p:sp>
      <p:sp>
        <p:nvSpPr>
          <p:cNvPr id="7" name="文字方塊 6">
            <a:extLst>
              <a:ext uri="{FF2B5EF4-FFF2-40B4-BE49-F238E27FC236}">
                <a16:creationId xmlns:a16="http://schemas.microsoft.com/office/drawing/2014/main" id="{F4B9FDCD-6E21-49FA-8FFC-DC3EBC2C3D59}"/>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9CBA7F99-145A-451C-9C7C-1B32B0497950}"/>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P.176</a:t>
            </a:r>
          </a:p>
        </p:txBody>
      </p:sp>
    </p:spTree>
    <p:extLst>
      <p:ext uri="{BB962C8B-B14F-4D97-AF65-F5344CB8AC3E}">
        <p14:creationId xmlns:p14="http://schemas.microsoft.com/office/powerpoint/2010/main" val="298018869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899793" y="4549280"/>
            <a:ext cx="7536384" cy="2031325"/>
          </a:xfrm>
          <a:prstGeom prst="rect">
            <a:avLst/>
          </a:prstGeom>
        </p:spPr>
        <p:txBody>
          <a:bodyPr wrap="square">
            <a:spAutoFit/>
          </a:bodyPr>
          <a:lstStyle/>
          <a:p>
            <a:pPr marL="514350" indent="-514350">
              <a:lnSpc>
                <a:spcPct val="150000"/>
              </a:lnSpc>
              <a:buFont typeface="+mj-lt"/>
              <a:buAutoNum type="alphaLcPeriod"/>
            </a:pPr>
            <a:r>
              <a:rPr lang="en-US" altLang="zh-TW" sz="2800" b="1" dirty="0">
                <a:latin typeface="微軟正黑體" panose="020B0604030504040204" pitchFamily="34" charset="-120"/>
                <a:ea typeface="微軟正黑體" panose="020B0604030504040204" pitchFamily="34" charset="-120"/>
              </a:rPr>
              <a:t>1979 </a:t>
            </a:r>
            <a:r>
              <a:rPr lang="zh-TW" altLang="en-US" sz="2800" b="1" dirty="0">
                <a:latin typeface="微軟正黑體" panose="020B0604030504040204" pitchFamily="34" charset="-120"/>
                <a:ea typeface="微軟正黑體" panose="020B0604030504040204" pitchFamily="34" charset="-120"/>
              </a:rPr>
              <a:t>年</a:t>
            </a:r>
            <a:r>
              <a:rPr lang="zh-TW" altLang="en-US" sz="2800" b="1" dirty="0">
                <a:solidFill>
                  <a:srgbClr val="FF0000"/>
                </a:solidFill>
                <a:latin typeface="微軟正黑體" panose="020B0604030504040204" pitchFamily="34" charset="-120"/>
                <a:ea typeface="微軟正黑體" panose="020B0604030504040204" pitchFamily="34" charset="-120"/>
              </a:rPr>
              <a:t>美國</a:t>
            </a:r>
            <a:r>
              <a:rPr lang="zh-TW" altLang="en-US" sz="2800" b="1" dirty="0">
                <a:latin typeface="微軟正黑體" panose="020B0604030504040204" pitchFamily="34" charset="-120"/>
                <a:ea typeface="微軟正黑體" panose="020B0604030504040204" pitchFamily="34" charset="-120"/>
              </a:rPr>
              <a:t> 賓州 </a:t>
            </a:r>
            <a:r>
              <a:rPr lang="zh-TW" altLang="en-US" sz="2800" b="1" dirty="0">
                <a:solidFill>
                  <a:srgbClr val="FF0000"/>
                </a:solidFill>
                <a:latin typeface="微軟正黑體" panose="020B0604030504040204" pitchFamily="34" charset="-120"/>
                <a:ea typeface="微軟正黑體" panose="020B0604030504040204" pitchFamily="34" charset="-120"/>
              </a:rPr>
              <a:t>三浬島</a:t>
            </a:r>
            <a:r>
              <a:rPr lang="zh-TW" altLang="en-US" sz="2800" b="1" dirty="0">
                <a:latin typeface="微軟正黑體" panose="020B0604030504040204" pitchFamily="34" charset="-120"/>
                <a:ea typeface="微軟正黑體" panose="020B0604030504040204" pitchFamily="34" charset="-120"/>
              </a:rPr>
              <a:t>核電廠爐心熔毀事件，引起人們對核電安全的關注，事故後各國也提昇核電廠安全設施的等級和建造成本。</a:t>
            </a:r>
            <a:endParaRPr lang="en-US" altLang="zh-TW" sz="2800" b="1" dirty="0">
              <a:latin typeface="微軟正黑體" panose="020B0604030504040204" pitchFamily="34" charset="-120"/>
              <a:ea typeface="微軟正黑體" panose="020B0604030504040204" pitchFamily="34" charset="-120"/>
            </a:endParaRPr>
          </a:p>
        </p:txBody>
      </p:sp>
      <p:sp>
        <p:nvSpPr>
          <p:cNvPr id="4" name="iŝ1ídé">
            <a:extLst>
              <a:ext uri="{FF2B5EF4-FFF2-40B4-BE49-F238E27FC236}">
                <a16:creationId xmlns:a16="http://schemas.microsoft.com/office/drawing/2014/main" id="{079D9227-047F-44EA-AC9F-3C5342248CB1}"/>
              </a:ext>
            </a:extLst>
          </p:cNvPr>
          <p:cNvSpPr/>
          <p:nvPr/>
        </p:nvSpPr>
        <p:spPr>
          <a:xfrm>
            <a:off x="135998" y="209998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88614"/>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核能</a:t>
            </a:r>
          </a:p>
        </p:txBody>
      </p:sp>
      <p:sp>
        <p:nvSpPr>
          <p:cNvPr id="7" name="文字方塊 6">
            <a:extLst>
              <a:ext uri="{FF2B5EF4-FFF2-40B4-BE49-F238E27FC236}">
                <a16:creationId xmlns:a16="http://schemas.microsoft.com/office/drawing/2014/main" id="{A2A6FC68-E3F1-4D35-BC84-EA49285471B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6FF85673-E747-4262-9EAB-E43CA313E33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P.176</a:t>
            </a:r>
          </a:p>
        </p:txBody>
      </p:sp>
      <p:sp>
        <p:nvSpPr>
          <p:cNvPr id="2" name="矩形 1"/>
          <p:cNvSpPr/>
          <p:nvPr/>
        </p:nvSpPr>
        <p:spPr>
          <a:xfrm>
            <a:off x="1267163" y="3211834"/>
            <a:ext cx="7169013" cy="1384995"/>
          </a:xfrm>
          <a:prstGeom prst="rect">
            <a:avLst/>
          </a:prstGeom>
        </p:spPr>
        <p:txBody>
          <a:bodyPr wrap="square">
            <a:spAutoFit/>
          </a:bodyPr>
          <a:lstStyle/>
          <a:p>
            <a:pPr lvl="0">
              <a:lnSpc>
                <a:spcPct val="150000"/>
              </a:lnSpc>
              <a:spcAft>
                <a:spcPts val="1200"/>
              </a:spcAft>
            </a:pPr>
            <a:r>
              <a:rPr lang="zh-TW" altLang="en-US" sz="2800" b="1" dirty="0">
                <a:solidFill>
                  <a:prstClr val="black"/>
                </a:solidFill>
                <a:latin typeface="微軟正黑體" panose="020B0604030504040204" pitchFamily="34" charset="-120"/>
                <a:ea typeface="微軟正黑體" panose="020B0604030504040204" pitchFamily="34" charset="-120"/>
              </a:rPr>
              <a:t>核能發電穩定，</a:t>
            </a:r>
            <a:r>
              <a:rPr lang="en-US" altLang="zh-TW" sz="2800" b="1" dirty="0">
                <a:solidFill>
                  <a:prstClr val="black"/>
                </a:solidFill>
                <a:latin typeface="微軟正黑體" panose="020B0604030504040204" pitchFamily="34" charset="-120"/>
                <a:ea typeface="微軟正黑體" panose="020B0604030504040204" pitchFamily="34" charset="-120"/>
              </a:rPr>
              <a:t>1970</a:t>
            </a:r>
            <a:r>
              <a:rPr lang="zh-TW" altLang="en-US" sz="2800" b="1" dirty="0">
                <a:solidFill>
                  <a:prstClr val="black"/>
                </a:solidFill>
                <a:latin typeface="微軟正黑體" panose="020B0604030504040204" pitchFamily="34" charset="-120"/>
                <a:ea typeface="微軟正黑體" panose="020B0604030504040204" pitchFamily="34" charset="-120"/>
              </a:rPr>
              <a:t>年代核電廠如雨後春筍般設立，不過後來也發生幾次核災事故。</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9090934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803808" y="3216475"/>
            <a:ext cx="7536384" cy="1952201"/>
          </a:xfrm>
          <a:prstGeom prst="rect">
            <a:avLst/>
          </a:prstGeom>
        </p:spPr>
        <p:txBody>
          <a:bodyPr wrap="square">
            <a:spAutoFit/>
          </a:bodyPr>
          <a:lstStyle/>
          <a:p>
            <a:pPr marL="514350" indent="-514350">
              <a:lnSpc>
                <a:spcPct val="150000"/>
              </a:lnSpc>
              <a:buFont typeface="+mj-lt"/>
              <a:buAutoNum type="alphaLcPeriod" startAt="2"/>
            </a:pPr>
            <a:r>
              <a:rPr lang="en-US" altLang="zh-TW" sz="2800" b="1" dirty="0">
                <a:latin typeface="微軟正黑體" panose="020B0604030504040204" pitchFamily="34" charset="-120"/>
                <a:ea typeface="微軟正黑體" panose="020B0604030504040204" pitchFamily="34" charset="-120"/>
              </a:rPr>
              <a:t>1986 </a:t>
            </a:r>
            <a:r>
              <a:rPr lang="zh-TW" altLang="en-US" sz="2800" b="1" dirty="0">
                <a:latin typeface="微軟正黑體" panose="020B0604030504040204" pitchFamily="34" charset="-120"/>
                <a:ea typeface="微軟正黑體" panose="020B0604030504040204" pitchFamily="34" charset="-120"/>
              </a:rPr>
              <a:t>年蘇聯車諾比電廠的核反應爐爆炸，造成大面積的放射線污染，後續的污染問題造成極大災難。</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9998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2" y="2688614"/>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核能</a:t>
            </a:r>
          </a:p>
        </p:txBody>
      </p:sp>
      <p:sp>
        <p:nvSpPr>
          <p:cNvPr id="7" name="文字方塊 6">
            <a:extLst>
              <a:ext uri="{FF2B5EF4-FFF2-40B4-BE49-F238E27FC236}">
                <a16:creationId xmlns:a16="http://schemas.microsoft.com/office/drawing/2014/main" id="{A2A6FC68-E3F1-4D35-BC84-EA49285471B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6FF85673-E747-4262-9EAB-E43CA313E33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P.176</a:t>
            </a:r>
          </a:p>
        </p:txBody>
      </p:sp>
      <p:sp>
        <p:nvSpPr>
          <p:cNvPr id="6" name="文字方塊 5"/>
          <p:cNvSpPr txBox="1"/>
          <p:nvPr/>
        </p:nvSpPr>
        <p:spPr>
          <a:xfrm>
            <a:off x="5615796" y="2099982"/>
            <a:ext cx="2725947" cy="830997"/>
          </a:xfrm>
          <a:prstGeom prst="rect">
            <a:avLst/>
          </a:prstGeom>
          <a:noFill/>
        </p:spPr>
        <p:txBody>
          <a:bodyPr wrap="square" rtlCol="0">
            <a:spAutoFit/>
          </a:bodyPr>
          <a:lstStyle/>
          <a:p>
            <a:r>
              <a:rPr lang="zh-TW" altLang="en-US" sz="2400" b="1" dirty="0">
                <a:solidFill>
                  <a:srgbClr val="0070C0"/>
                </a:solidFill>
                <a:latin typeface="微軟正黑體" panose="020B0604030504040204" pitchFamily="34" charset="-120"/>
                <a:ea typeface="微軟正黑體" panose="020B0604030504040204" pitchFamily="34" charset="-120"/>
                <a:hlinkClick r:id="rId2" action="ppaction://hlinkfile"/>
              </a:rPr>
              <a:t>車諾比核災</a:t>
            </a:r>
            <a:endParaRPr lang="en-US" altLang="zh-TW" sz="2400" b="1" dirty="0">
              <a:solidFill>
                <a:srgbClr val="0070C0"/>
              </a:solidFill>
              <a:latin typeface="微軟正黑體" panose="020B0604030504040204" pitchFamily="34" charset="-120"/>
              <a:ea typeface="微軟正黑體" panose="020B0604030504040204" pitchFamily="34" charset="-120"/>
              <a:hlinkClick r:id="rId2" action="ppaction://hlinkfile"/>
            </a:endParaRPr>
          </a:p>
          <a:p>
            <a:r>
              <a:rPr lang="zh-TW" altLang="en-US" sz="2400" b="1" dirty="0">
                <a:solidFill>
                  <a:srgbClr val="0070C0"/>
                </a:solidFill>
                <a:latin typeface="微軟正黑體" panose="020B0604030504040204" pitchFamily="34" charset="-120"/>
                <a:ea typeface="微軟正黑體" panose="020B0604030504040204" pitchFamily="34" charset="-120"/>
                <a:hlinkClick r:id="rId2" action="ppaction://hlinkfile"/>
              </a:rPr>
              <a:t>片長：</a:t>
            </a:r>
            <a:r>
              <a:rPr lang="en-US" altLang="zh-TW" sz="2400" b="1" dirty="0">
                <a:solidFill>
                  <a:srgbClr val="0070C0"/>
                </a:solidFill>
                <a:latin typeface="微軟正黑體" panose="020B0604030504040204" pitchFamily="34" charset="-120"/>
                <a:ea typeface="微軟正黑體" panose="020B0604030504040204" pitchFamily="34" charset="-120"/>
                <a:hlinkClick r:id="rId2" action="ppaction://hlinkfile"/>
              </a:rPr>
              <a:t>06:04</a:t>
            </a:r>
            <a:endParaRPr lang="en-US" altLang="zh-TW" sz="2400" b="1" dirty="0">
              <a:solidFill>
                <a:srgbClr val="0070C0"/>
              </a:solidFill>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id="{F112E360-144E-418E-9BEF-EDB63BFA8348}"/>
              </a:ext>
            </a:extLst>
          </p:cNvPr>
          <p:cNvSpPr/>
          <p:nvPr/>
        </p:nvSpPr>
        <p:spPr>
          <a:xfrm>
            <a:off x="856816" y="5032509"/>
            <a:ext cx="7536384" cy="1952201"/>
          </a:xfrm>
          <a:prstGeom prst="rect">
            <a:avLst/>
          </a:prstGeom>
        </p:spPr>
        <p:txBody>
          <a:bodyPr wrap="square">
            <a:spAutoFit/>
          </a:bodyPr>
          <a:lstStyle/>
          <a:p>
            <a:pPr marL="514350" indent="-514350">
              <a:lnSpc>
                <a:spcPct val="150000"/>
              </a:lnSpc>
              <a:buFont typeface="+mj-lt"/>
              <a:buAutoNum type="alphaLcPeriod" startAt="3"/>
            </a:pPr>
            <a:r>
              <a:rPr lang="en-US" altLang="zh-TW" sz="2800" b="1" dirty="0">
                <a:latin typeface="微軟正黑體" panose="020B0604030504040204" pitchFamily="34" charset="-120"/>
                <a:ea typeface="微軟正黑體" panose="020B0604030504040204" pitchFamily="34" charset="-120"/>
              </a:rPr>
              <a:t>2011 </a:t>
            </a:r>
            <a:r>
              <a:rPr lang="zh-TW" altLang="en-US" sz="2800" b="1" dirty="0">
                <a:latin typeface="微軟正黑體" panose="020B0604030504040204" pitchFamily="34" charset="-120"/>
                <a:ea typeface="微軟正黑體" panose="020B0604030504040204" pitchFamily="34" charset="-120"/>
              </a:rPr>
              <a:t>年</a:t>
            </a:r>
            <a:r>
              <a:rPr lang="zh-TW" altLang="en-US" sz="2800" b="1" dirty="0">
                <a:solidFill>
                  <a:srgbClr val="FF0000"/>
                </a:solidFill>
                <a:latin typeface="微軟正黑體" panose="020B0604030504040204" pitchFamily="34" charset="-120"/>
                <a:ea typeface="微軟正黑體" panose="020B0604030504040204" pitchFamily="34" charset="-120"/>
              </a:rPr>
              <a:t>日本 </a:t>
            </a:r>
            <a:r>
              <a:rPr lang="en-US" altLang="zh-TW" sz="2800" b="1" dirty="0">
                <a:solidFill>
                  <a:srgbClr val="FF0000"/>
                </a:solidFill>
                <a:latin typeface="微軟正黑體" panose="020B0604030504040204" pitchFamily="34" charset="-120"/>
                <a:ea typeface="微軟正黑體" panose="020B0604030504040204" pitchFamily="34" charset="-120"/>
              </a:rPr>
              <a:t>311</a:t>
            </a:r>
            <a:r>
              <a:rPr lang="zh-TW" altLang="en-US" sz="2800" b="1" dirty="0">
                <a:solidFill>
                  <a:srgbClr val="FF0000"/>
                </a:solidFill>
                <a:latin typeface="微軟正黑體" panose="020B0604030504040204" pitchFamily="34" charset="-120"/>
                <a:ea typeface="微軟正黑體" panose="020B0604030504040204" pitchFamily="34" charset="-120"/>
              </a:rPr>
              <a:t>地震引起巨大海嘯</a:t>
            </a:r>
            <a:r>
              <a:rPr lang="zh-TW" altLang="en-US" sz="2800" b="1" dirty="0">
                <a:latin typeface="微軟正黑體" panose="020B0604030504040204" pitchFamily="34" charset="-120"/>
                <a:ea typeface="微軟正黑體" panose="020B0604030504040204" pitchFamily="34" charset="-120"/>
              </a:rPr>
              <a:t>，造成</a:t>
            </a:r>
            <a:r>
              <a:rPr lang="zh-TW" altLang="en-US" sz="2800" b="1" dirty="0">
                <a:solidFill>
                  <a:srgbClr val="FF0000"/>
                </a:solidFill>
                <a:latin typeface="微軟正黑體" panose="020B0604030504040204" pitchFamily="34" charset="-120"/>
                <a:ea typeface="微軟正黑體" panose="020B0604030504040204" pitchFamily="34" charset="-120"/>
              </a:rPr>
              <a:t>福島核電廠</a:t>
            </a:r>
            <a:r>
              <a:rPr lang="zh-TW" altLang="en-US" sz="2800" b="1" dirty="0">
                <a:latin typeface="微軟正黑體" panose="020B0604030504040204" pitchFamily="34" charset="-120"/>
                <a:ea typeface="微軟正黑體" panose="020B0604030504040204" pitchFamily="34" charset="-120"/>
              </a:rPr>
              <a:t>事故，大量放射性物質釋入土地和水源中，也造成重大災害。</a:t>
            </a:r>
          </a:p>
        </p:txBody>
      </p:sp>
    </p:spTree>
    <p:extLst>
      <p:ext uri="{BB962C8B-B14F-4D97-AF65-F5344CB8AC3E}">
        <p14:creationId xmlns:p14="http://schemas.microsoft.com/office/powerpoint/2010/main" val="52278414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744215" y="3492684"/>
            <a:ext cx="7655570"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生質能源主要是讓有機物利用各種化學反應，將其中的</a:t>
            </a:r>
            <a:r>
              <a:rPr lang="zh-TW" altLang="en-US" sz="2800" b="1" dirty="0">
                <a:solidFill>
                  <a:srgbClr val="FF0000"/>
                </a:solidFill>
                <a:latin typeface="微軟正黑體" panose="020B0604030504040204" pitchFamily="34" charset="-120"/>
                <a:ea typeface="微軟正黑體" panose="020B0604030504040204" pitchFamily="34" charset="-120"/>
              </a:rPr>
              <a:t>化學能</a:t>
            </a:r>
            <a:r>
              <a:rPr lang="zh-TW" altLang="en-US" sz="2800" b="1" dirty="0">
                <a:latin typeface="微軟正黑體" panose="020B0604030504040204" pitchFamily="34" charset="-120"/>
                <a:ea typeface="微軟正黑體" panose="020B0604030504040204" pitchFamily="34" charset="-120"/>
              </a:rPr>
              <a:t>轉化成供人類使用的熱能和電能。</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1033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3" y="2688614"/>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4"/>
            </a:pPr>
            <a:r>
              <a:rPr lang="zh-TW" altLang="en-US" sz="2800" b="1" dirty="0">
                <a:latin typeface="微軟正黑體" panose="020B0604030504040204" pitchFamily="34" charset="-120"/>
                <a:ea typeface="微軟正黑體" panose="020B0604030504040204" pitchFamily="34" charset="-120"/>
              </a:rPr>
              <a:t>生質能源</a:t>
            </a:r>
          </a:p>
        </p:txBody>
      </p:sp>
      <p:sp>
        <p:nvSpPr>
          <p:cNvPr id="7" name="文字方塊 6">
            <a:extLst>
              <a:ext uri="{FF2B5EF4-FFF2-40B4-BE49-F238E27FC236}">
                <a16:creationId xmlns:a16="http://schemas.microsoft.com/office/drawing/2014/main" id="{7D6DB015-FB56-447A-A6B6-DF6B6DFA2E6B}"/>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DFD024A9-3734-41FE-ABC3-04DEC0B7EB1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242882618"/>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534273" y="3263819"/>
            <a:ext cx="8233209" cy="2598532"/>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如</a:t>
            </a:r>
            <a:r>
              <a:rPr lang="zh-TW" altLang="en-US" sz="2800" b="1" dirty="0">
                <a:solidFill>
                  <a:srgbClr val="FF0000"/>
                </a:solidFill>
                <a:latin typeface="微軟正黑體" panose="020B0604030504040204" pitchFamily="34" charset="-120"/>
                <a:ea typeface="微軟正黑體" panose="020B0604030504040204" pitchFamily="34" charset="-120"/>
              </a:rPr>
              <a:t>大豆、玉米</a:t>
            </a:r>
            <a:r>
              <a:rPr lang="zh-TW" altLang="en-US" sz="2800" b="1" dirty="0">
                <a:latin typeface="微軟正黑體" panose="020B0604030504040204" pitchFamily="34" charset="-120"/>
                <a:ea typeface="微軟正黑體" panose="020B0604030504040204" pitchFamily="34" charset="-120"/>
              </a:rPr>
              <a:t>可當生質柴油，</a:t>
            </a:r>
            <a:r>
              <a:rPr lang="zh-TW" altLang="en-US" sz="2800" b="1" dirty="0">
                <a:solidFill>
                  <a:srgbClr val="FF0000"/>
                </a:solidFill>
                <a:latin typeface="微軟正黑體" panose="020B0604030504040204" pitchFamily="34" charset="-120"/>
                <a:ea typeface="微軟正黑體" panose="020B0604030504040204" pitchFamily="34" charset="-120"/>
              </a:rPr>
              <a:t>蔗糖酒精</a:t>
            </a:r>
            <a:r>
              <a:rPr lang="zh-TW" altLang="en-US" sz="2800" b="1" dirty="0">
                <a:latin typeface="微軟正黑體" panose="020B0604030504040204" pitchFamily="34" charset="-120"/>
                <a:ea typeface="微軟正黑體" panose="020B0604030504040204" pitchFamily="34" charset="-120"/>
              </a:rPr>
              <a:t>可取代燃料，因此生質燃料被稱為「</a:t>
            </a:r>
            <a:r>
              <a:rPr lang="zh-TW" altLang="en-US" sz="2800" b="1" dirty="0">
                <a:solidFill>
                  <a:srgbClr val="FF0000"/>
                </a:solidFill>
                <a:latin typeface="微軟正黑體" panose="020B0604030504040204" pitchFamily="34" charset="-120"/>
                <a:ea typeface="微軟正黑體" panose="020B0604030504040204" pitchFamily="34" charset="-120"/>
              </a:rPr>
              <a:t>綠金</a:t>
            </a:r>
            <a:r>
              <a:rPr lang="zh-TW" altLang="en-US" sz="2800" b="1" dirty="0">
                <a:latin typeface="微軟正黑體" panose="020B0604030504040204" pitchFamily="34" charset="-120"/>
                <a:ea typeface="微軟正黑體" panose="020B0604030504040204" pitchFamily="34" charset="-120"/>
              </a:rPr>
              <a:t>」。由於生質能源產生的碳屬於自然界碳循環的一部分，降低溫室氣體排放量。</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1033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3" y="2688614"/>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4"/>
            </a:pPr>
            <a:r>
              <a:rPr lang="zh-TW" altLang="en-US" sz="2800" b="1" dirty="0">
                <a:latin typeface="微軟正黑體" panose="020B0604030504040204" pitchFamily="34" charset="-120"/>
                <a:ea typeface="微軟正黑體" panose="020B0604030504040204" pitchFamily="34" charset="-120"/>
              </a:rPr>
              <a:t>生質能源</a:t>
            </a:r>
          </a:p>
        </p:txBody>
      </p:sp>
      <p:sp>
        <p:nvSpPr>
          <p:cNvPr id="7" name="文字方塊 6">
            <a:extLst>
              <a:ext uri="{FF2B5EF4-FFF2-40B4-BE49-F238E27FC236}">
                <a16:creationId xmlns:a16="http://schemas.microsoft.com/office/drawing/2014/main" id="{7D6DB015-FB56-447A-A6B6-DF6B6DFA2E6B}"/>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8" name="文字方塊 7">
            <a:extLst>
              <a:ext uri="{FF2B5EF4-FFF2-40B4-BE49-F238E27FC236}">
                <a16:creationId xmlns:a16="http://schemas.microsoft.com/office/drawing/2014/main" id="{DFD024A9-3734-41FE-ABC3-04DEC0B7EB1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46813271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7BD7665-8186-4C27-BD1D-BC66AE5D1107}"/>
              </a:ext>
            </a:extLst>
          </p:cNvPr>
          <p:cNvSpPr/>
          <p:nvPr/>
        </p:nvSpPr>
        <p:spPr>
          <a:xfrm>
            <a:off x="1231098" y="3263819"/>
            <a:ext cx="7272386" cy="3323987"/>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不過生質能源仍存在</a:t>
            </a:r>
            <a:r>
              <a:rPr lang="zh-TW" altLang="en-US" sz="2800" b="1" dirty="0">
                <a:solidFill>
                  <a:srgbClr val="FF0000"/>
                </a:solidFill>
                <a:latin typeface="微軟正黑體" panose="020B0604030504040204" pitchFamily="34" charset="-120"/>
                <a:ea typeface="微軟正黑體" panose="020B0604030504040204" pitchFamily="34" charset="-120"/>
              </a:rPr>
              <a:t>生產成本過高</a:t>
            </a:r>
            <a:r>
              <a:rPr lang="zh-TW" altLang="en-US" sz="2800" b="1" dirty="0">
                <a:latin typeface="微軟正黑體" panose="020B0604030504040204" pitchFamily="34" charset="-120"/>
                <a:ea typeface="微軟正黑體" panose="020B0604030504040204" pitchFamily="34" charset="-120"/>
              </a:rPr>
              <a:t>；能源作物與糧食作物爭奪耕地；能源作物破壞原始自然生態等缺點，加上其他替代再生能源如風力、水力、太陽能的競爭，雖然具有很大的潛力，未來的發展仍有待整體評估規劃。</a:t>
            </a:r>
          </a:p>
        </p:txBody>
      </p:sp>
      <p:sp>
        <p:nvSpPr>
          <p:cNvPr id="4" name="iŝ1ídé">
            <a:extLst>
              <a:ext uri="{FF2B5EF4-FFF2-40B4-BE49-F238E27FC236}">
                <a16:creationId xmlns:a16="http://schemas.microsoft.com/office/drawing/2014/main" id="{079D9227-047F-44EA-AC9F-3C5342248CB1}"/>
              </a:ext>
            </a:extLst>
          </p:cNvPr>
          <p:cNvSpPr/>
          <p:nvPr/>
        </p:nvSpPr>
        <p:spPr>
          <a:xfrm>
            <a:off x="135998" y="2082054"/>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一、能源的演進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文字方塊 18">
            <a:extLst>
              <a:ext uri="{FF2B5EF4-FFF2-40B4-BE49-F238E27FC236}">
                <a16:creationId xmlns:a16="http://schemas.microsoft.com/office/drawing/2014/main" id="{E01C2423-47CA-4932-81CF-B429E2CB44BD}"/>
              </a:ext>
            </a:extLst>
          </p:cNvPr>
          <p:cNvSpPr txBox="1">
            <a:spLocks noChangeArrowheads="1"/>
          </p:cNvSpPr>
          <p:nvPr/>
        </p:nvSpPr>
        <p:spPr bwMode="auto">
          <a:xfrm>
            <a:off x="534273" y="2688614"/>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4"/>
            </a:pPr>
            <a:r>
              <a:rPr lang="zh-TW" altLang="en-US" sz="2800" b="1" dirty="0">
                <a:latin typeface="微軟正黑體" panose="020B0604030504040204" pitchFamily="34" charset="-120"/>
                <a:ea typeface="微軟正黑體" panose="020B0604030504040204" pitchFamily="34" charset="-120"/>
              </a:rPr>
              <a:t>生質能源</a:t>
            </a:r>
          </a:p>
        </p:txBody>
      </p:sp>
      <p:sp>
        <p:nvSpPr>
          <p:cNvPr id="6" name="語音泡泡: 圓角矩形 5">
            <a:hlinkClick r:id="" action="ppaction://noaction"/>
            <a:extLst>
              <a:ext uri="{FF2B5EF4-FFF2-40B4-BE49-F238E27FC236}">
                <a16:creationId xmlns:a16="http://schemas.microsoft.com/office/drawing/2014/main" id="{FABE1823-B92B-491F-92BD-33576463E19B}"/>
              </a:ext>
            </a:extLst>
          </p:cNvPr>
          <p:cNvSpPr/>
          <p:nvPr/>
        </p:nvSpPr>
        <p:spPr>
          <a:xfrm>
            <a:off x="6871519" y="2236383"/>
            <a:ext cx="1859437" cy="486659"/>
          </a:xfrm>
          <a:prstGeom prst="wedgeRoundRectCallou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7" name="圖形 6" descr="放大鏡">
            <a:hlinkClick r:id="rId2" action="ppaction://hlinksldjump"/>
            <a:extLst>
              <a:ext uri="{FF2B5EF4-FFF2-40B4-BE49-F238E27FC236}">
                <a16:creationId xmlns:a16="http://schemas.microsoft.com/office/drawing/2014/main" id="{ECD640DB-6F09-4642-A8A1-C37BCAF06E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75741" y="2249077"/>
            <a:ext cx="486659" cy="486659"/>
          </a:xfrm>
          <a:prstGeom prst="rect">
            <a:avLst/>
          </a:prstGeom>
        </p:spPr>
      </p:pic>
      <p:sp>
        <p:nvSpPr>
          <p:cNvPr id="8" name="文字方塊 7">
            <a:hlinkClick r:id="rId2" action="ppaction://hlinksldjump"/>
            <a:extLst>
              <a:ext uri="{FF2B5EF4-FFF2-40B4-BE49-F238E27FC236}">
                <a16:creationId xmlns:a16="http://schemas.microsoft.com/office/drawing/2014/main" id="{58158322-B472-4A3D-8FB6-9B3987D60223}"/>
              </a:ext>
            </a:extLst>
          </p:cNvPr>
          <p:cNvSpPr txBox="1"/>
          <p:nvPr/>
        </p:nvSpPr>
        <p:spPr>
          <a:xfrm>
            <a:off x="7337950" y="2319282"/>
            <a:ext cx="1497228" cy="369332"/>
          </a:xfrm>
          <a:prstGeom prst="rect">
            <a:avLst/>
          </a:prstGeom>
          <a:noFill/>
        </p:spPr>
        <p:txBody>
          <a:bodyPr wrap="square" rtlCol="0">
            <a:spAutoFit/>
          </a:bodyPr>
          <a:lstStyle/>
          <a:p>
            <a:r>
              <a:rPr lang="zh-TW" altLang="en-US" b="1" dirty="0">
                <a:solidFill>
                  <a:schemeClr val="accent1">
                    <a:lumMod val="50000"/>
                  </a:schemeClr>
                </a:solidFill>
                <a:latin typeface="微軟正黑體" panose="020B0604030504040204" pitchFamily="34" charset="-120"/>
                <a:ea typeface="微軟正黑體" panose="020B0604030504040204" pitchFamily="34" charset="-120"/>
                <a:hlinkClick r:id="rId2" action="ppaction://hlinksldjump"/>
              </a:rPr>
              <a:t>歷史放大鏡</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018B5C1-34CE-4942-A64F-5C3D6FDC083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1" name="文字方塊 10">
            <a:extLst>
              <a:ext uri="{FF2B5EF4-FFF2-40B4-BE49-F238E27FC236}">
                <a16:creationId xmlns:a16="http://schemas.microsoft.com/office/drawing/2014/main" id="{522F018E-B98F-4FE8-B05F-4639D55750BB}"/>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205104377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8"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C6BD9243-4A11-40D9-8F75-B5770F994B83}"/>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3" name="圖形 2" descr="放大鏡">
            <a:extLst>
              <a:ext uri="{FF2B5EF4-FFF2-40B4-BE49-F238E27FC236}">
                <a16:creationId xmlns:a16="http://schemas.microsoft.com/office/drawing/2014/main" id="{ED42CEE7-E07B-4CB3-9EB5-3A1F27E88CF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4" name="文字方塊 3">
            <a:extLst>
              <a:ext uri="{FF2B5EF4-FFF2-40B4-BE49-F238E27FC236}">
                <a16:creationId xmlns:a16="http://schemas.microsoft.com/office/drawing/2014/main" id="{C19178B7-69AE-4451-9B23-937F19764EA4}"/>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5" name="iŝ1ídé">
            <a:extLst>
              <a:ext uri="{FF2B5EF4-FFF2-40B4-BE49-F238E27FC236}">
                <a16:creationId xmlns:a16="http://schemas.microsoft.com/office/drawing/2014/main" id="{28AF6E47-2DA4-4512-902E-8CF4F3A6AD53}"/>
              </a:ext>
            </a:extLst>
          </p:cNvPr>
          <p:cNvSpPr/>
          <p:nvPr/>
        </p:nvSpPr>
        <p:spPr>
          <a:xfrm>
            <a:off x="302159" y="2348682"/>
            <a:ext cx="1448060"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石油危機</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5DC4FAF-B634-4897-A8DF-3BAFFE183D31}"/>
              </a:ext>
            </a:extLst>
          </p:cNvPr>
          <p:cNvSpPr/>
          <p:nvPr/>
        </p:nvSpPr>
        <p:spPr>
          <a:xfrm>
            <a:off x="302159" y="3406266"/>
            <a:ext cx="8629806" cy="2106089"/>
          </a:xfrm>
          <a:prstGeom prst="rect">
            <a:avLst/>
          </a:prstGeom>
        </p:spPr>
        <p:txBody>
          <a:bodyPr wrap="square">
            <a:spAutoFit/>
          </a:bodyPr>
          <a:lstStyle/>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人類長久以來一直在試著解決能源問題，如果能源匱乏會發生什麼狀況？</a:t>
            </a:r>
            <a:endParaRPr lang="en-US" altLang="zh-TW" sz="2800" b="1" dirty="0">
              <a:latin typeface="微軟正黑體" panose="020B0604030504040204" pitchFamily="34" charset="-120"/>
              <a:ea typeface="微軟正黑體" panose="020B0604030504040204" pitchFamily="34" charset="-120"/>
            </a:endParaRPr>
          </a:p>
          <a:p>
            <a:pPr marL="514350" indent="-514350">
              <a:lnSpc>
                <a:spcPct val="1500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也許我們可從過去發生的</a:t>
            </a:r>
            <a:r>
              <a:rPr lang="zh-TW" altLang="en-US" sz="2800" b="1" dirty="0">
                <a:solidFill>
                  <a:srgbClr val="FF0000"/>
                </a:solidFill>
                <a:latin typeface="微軟正黑體" panose="020B0604030504040204" pitchFamily="34" charset="-120"/>
                <a:ea typeface="微軟正黑體" panose="020B0604030504040204" pitchFamily="34" charset="-120"/>
              </a:rPr>
              <a:t>三次石油危機</a:t>
            </a:r>
            <a:r>
              <a:rPr lang="zh-TW" altLang="en-US" sz="2800" b="1" dirty="0">
                <a:latin typeface="微軟正黑體" panose="020B0604030504040204" pitchFamily="34" charset="-120"/>
                <a:ea typeface="微軟正黑體" panose="020B0604030504040204" pitchFamily="34" charset="-120"/>
              </a:rPr>
              <a:t>看見端倪。</a:t>
            </a:r>
            <a:endParaRPr lang="en-US" altLang="zh-TW" sz="2800" b="1" dirty="0">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7576170F-1B7C-4F13-B724-672A711AC690}"/>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2053199094"/>
      </p:ext>
    </p:extLst>
  </p:cSld>
  <p:clrMapOvr>
    <a:masterClrMapping/>
  </p:clrMapOvr>
  <mc:AlternateContent xmlns:mc="http://schemas.openxmlformats.org/markup-compatibility/2006" xmlns:p14="http://schemas.microsoft.com/office/powerpoint/2010/main">
    <mc:Choice Requires="p14">
      <p:transition spd="slow" p14:dur="900" advTm="30000">
        <p14:warp dir="in"/>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C6BD9243-4A11-40D9-8F75-B5770F994B83}"/>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3" name="圖形 2" descr="放大鏡">
            <a:extLst>
              <a:ext uri="{FF2B5EF4-FFF2-40B4-BE49-F238E27FC236}">
                <a16:creationId xmlns:a16="http://schemas.microsoft.com/office/drawing/2014/main" id="{ED42CEE7-E07B-4CB3-9EB5-3A1F27E88CF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4" name="文字方塊 3">
            <a:extLst>
              <a:ext uri="{FF2B5EF4-FFF2-40B4-BE49-F238E27FC236}">
                <a16:creationId xmlns:a16="http://schemas.microsoft.com/office/drawing/2014/main" id="{C19178B7-69AE-4451-9B23-937F19764EA4}"/>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5" name="iŝ1ídé">
            <a:extLst>
              <a:ext uri="{FF2B5EF4-FFF2-40B4-BE49-F238E27FC236}">
                <a16:creationId xmlns:a16="http://schemas.microsoft.com/office/drawing/2014/main" id="{28AF6E47-2DA4-4512-902E-8CF4F3A6AD53}"/>
              </a:ext>
            </a:extLst>
          </p:cNvPr>
          <p:cNvSpPr/>
          <p:nvPr/>
        </p:nvSpPr>
        <p:spPr>
          <a:xfrm>
            <a:off x="302159" y="2232141"/>
            <a:ext cx="1448060"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石油危機</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5DC4FAF-B634-4897-A8DF-3BAFFE183D31}"/>
              </a:ext>
            </a:extLst>
          </p:cNvPr>
          <p:cNvSpPr/>
          <p:nvPr/>
        </p:nvSpPr>
        <p:spPr>
          <a:xfrm>
            <a:off x="302159" y="2881450"/>
            <a:ext cx="8418741" cy="3708708"/>
          </a:xfrm>
          <a:prstGeom prst="rect">
            <a:avLst/>
          </a:prstGeom>
        </p:spPr>
        <p:txBody>
          <a:bodyPr wrap="square">
            <a:spAutoFit/>
          </a:bodyPr>
          <a:lstStyle/>
          <a:p>
            <a:pPr marL="457200" indent="-457200">
              <a:lnSpc>
                <a:spcPts val="4500"/>
              </a:lnSpc>
              <a:spcBef>
                <a:spcPts val="1200"/>
              </a:spcBef>
              <a:buClr>
                <a:schemeClr val="tx1"/>
              </a:buClr>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第一次石油危機</a:t>
            </a:r>
            <a:r>
              <a:rPr lang="zh-TW" altLang="en-US" sz="2800" b="1" dirty="0">
                <a:latin typeface="微軟正黑體" panose="020B0604030504040204" pitchFamily="34" charset="-120"/>
                <a:ea typeface="微軟正黑體" panose="020B0604030504040204" pitchFamily="34" charset="-120"/>
              </a:rPr>
              <a:t>發生在</a:t>
            </a:r>
            <a:r>
              <a:rPr lang="en-US" altLang="zh-TW" sz="2800" b="1" dirty="0">
                <a:latin typeface="微軟正黑體" panose="020B0604030504040204" pitchFamily="34" charset="-120"/>
                <a:ea typeface="微軟正黑體" panose="020B0604030504040204" pitchFamily="34" charset="-120"/>
              </a:rPr>
              <a:t>1973-1974 </a:t>
            </a:r>
            <a:r>
              <a:rPr lang="zh-TW" altLang="en-US" sz="2800" b="1" dirty="0">
                <a:latin typeface="微軟正黑體" panose="020B0604030504040204" pitchFamily="34" charset="-120"/>
                <a:ea typeface="微軟正黑體" panose="020B0604030504040204" pitchFamily="34" charset="-120"/>
              </a:rPr>
              <a:t>年，由於</a:t>
            </a:r>
            <a:r>
              <a:rPr lang="zh-TW" altLang="en-US" sz="2800" b="1" dirty="0">
                <a:solidFill>
                  <a:srgbClr val="FF0000"/>
                </a:solidFill>
                <a:latin typeface="微軟正黑體" panose="020B0604030504040204" pitchFamily="34" charset="-120"/>
                <a:ea typeface="微軟正黑體" panose="020B0604030504040204" pitchFamily="34" charset="-120"/>
              </a:rPr>
              <a:t>中東發生戰爭</a:t>
            </a:r>
            <a:r>
              <a:rPr lang="zh-TW" altLang="en-US" sz="2800" b="1" dirty="0">
                <a:latin typeface="微軟正黑體" panose="020B0604030504040204" pitchFamily="34" charset="-120"/>
                <a:ea typeface="微軟正黑體" panose="020B0604030504040204" pitchFamily="34" charset="-120"/>
              </a:rPr>
              <a:t>，石油輸出國組織</a:t>
            </a:r>
            <a:r>
              <a:rPr lang="en-US" altLang="zh-TW" sz="2800" b="1" dirty="0">
                <a:latin typeface="微軟正黑體" panose="020B0604030504040204" pitchFamily="34" charset="-120"/>
                <a:ea typeface="微軟正黑體" panose="020B0604030504040204" pitchFamily="34" charset="-120"/>
              </a:rPr>
              <a:t>(OPEC)</a:t>
            </a:r>
            <a:r>
              <a:rPr lang="zh-TW" altLang="en-US" sz="2800" b="1" dirty="0">
                <a:latin typeface="微軟正黑體" panose="020B0604030504040204" pitchFamily="34" charset="-120"/>
                <a:ea typeface="微軟正黑體" panose="020B0604030504040204" pitchFamily="34" charset="-120"/>
              </a:rPr>
              <a:t>為了打擊對手以色列及支持以色列的國家，宣布對石油禁運，暫停出口，造成油價上漲。</a:t>
            </a:r>
            <a:endParaRPr lang="en-US" altLang="zh-TW" sz="2800" b="1" dirty="0">
              <a:latin typeface="微軟正黑體" panose="020B0604030504040204" pitchFamily="34" charset="-120"/>
              <a:ea typeface="微軟正黑體" panose="020B0604030504040204" pitchFamily="34" charset="-120"/>
            </a:endParaRPr>
          </a:p>
          <a:p>
            <a:pPr marL="457200" indent="-457200">
              <a:lnSpc>
                <a:spcPts val="4500"/>
              </a:lnSpc>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當時石油原油價格從</a:t>
            </a:r>
            <a:r>
              <a:rPr lang="en-US" altLang="zh-TW" sz="2800" b="1" dirty="0">
                <a:latin typeface="微軟正黑體" panose="020B0604030504040204" pitchFamily="34" charset="-120"/>
                <a:ea typeface="微軟正黑體" panose="020B0604030504040204" pitchFamily="34" charset="-120"/>
              </a:rPr>
              <a:t>1973 </a:t>
            </a:r>
            <a:r>
              <a:rPr lang="zh-TW" altLang="en-US" sz="2800" b="1" dirty="0">
                <a:latin typeface="微軟正黑體" panose="020B0604030504040204" pitchFamily="34" charset="-120"/>
                <a:ea typeface="微軟正黑體" panose="020B0604030504040204" pitchFamily="34" charset="-120"/>
              </a:rPr>
              <a:t>年的每桶不到</a:t>
            </a:r>
            <a:r>
              <a:rPr lang="en-US" altLang="zh-TW" sz="2800" b="1" dirty="0">
                <a:latin typeface="微軟正黑體" panose="020B0604030504040204" pitchFamily="34" charset="-120"/>
                <a:ea typeface="微軟正黑體" panose="020B0604030504040204" pitchFamily="34" charset="-120"/>
              </a:rPr>
              <a:t>3</a:t>
            </a:r>
            <a:r>
              <a:rPr lang="zh-TW" altLang="en-US" sz="2800" b="1" dirty="0">
                <a:latin typeface="微軟正黑體" panose="020B0604030504040204" pitchFamily="34" charset="-120"/>
                <a:ea typeface="微軟正黑體" panose="020B0604030504040204" pitchFamily="34" charset="-120"/>
              </a:rPr>
              <a:t>美元漲到超過 </a:t>
            </a:r>
            <a:r>
              <a:rPr lang="en-US" altLang="zh-TW" sz="2800" b="1" dirty="0">
                <a:latin typeface="微軟正黑體" panose="020B0604030504040204" pitchFamily="34" charset="-120"/>
                <a:ea typeface="微軟正黑體" panose="020B0604030504040204" pitchFamily="34" charset="-120"/>
              </a:rPr>
              <a:t>13 </a:t>
            </a:r>
            <a:r>
              <a:rPr lang="zh-TW" altLang="en-US" sz="2800" b="1" dirty="0">
                <a:latin typeface="微軟正黑體" panose="020B0604030504040204" pitchFamily="34" charset="-120"/>
                <a:ea typeface="微軟正黑體" panose="020B0604030504040204" pitchFamily="34" charset="-120"/>
              </a:rPr>
              <a:t>美元，造成西方已開發國家經濟衰退。</a:t>
            </a:r>
          </a:p>
        </p:txBody>
      </p:sp>
      <p:sp>
        <p:nvSpPr>
          <p:cNvPr id="8" name="文字方塊 7">
            <a:extLst>
              <a:ext uri="{FF2B5EF4-FFF2-40B4-BE49-F238E27FC236}">
                <a16:creationId xmlns:a16="http://schemas.microsoft.com/office/drawing/2014/main" id="{7576170F-1B7C-4F13-B724-672A711AC690}"/>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1219823656"/>
      </p:ext>
    </p:extLst>
  </p:cSld>
  <p:clrMapOvr>
    <a:masterClrMapping/>
  </p:clrMapOvr>
  <mc:AlternateContent xmlns:mc="http://schemas.openxmlformats.org/markup-compatibility/2006" xmlns:p14="http://schemas.microsoft.com/office/powerpoint/2010/main">
    <mc:Choice Requires="p14">
      <p:transition spd="slow" p14:dur="900" advTm="30000">
        <p14:warp dir="in"/>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iŝ1ídé">
            <a:extLst>
              <a:ext uri="{FF2B5EF4-FFF2-40B4-BE49-F238E27FC236}">
                <a16:creationId xmlns:a16="http://schemas.microsoft.com/office/drawing/2014/main" id="{28AF6E47-2DA4-4512-902E-8CF4F3A6AD53}"/>
              </a:ext>
            </a:extLst>
          </p:cNvPr>
          <p:cNvSpPr/>
          <p:nvPr/>
        </p:nvSpPr>
        <p:spPr>
          <a:xfrm>
            <a:off x="302159" y="2384542"/>
            <a:ext cx="1448060"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石油危機</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5DC4FAF-B634-4897-A8DF-3BAFFE183D31}"/>
              </a:ext>
            </a:extLst>
          </p:cNvPr>
          <p:cNvSpPr/>
          <p:nvPr/>
        </p:nvSpPr>
        <p:spPr>
          <a:xfrm>
            <a:off x="175130" y="4583971"/>
            <a:ext cx="2993699"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6-20</a:t>
            </a:r>
          </a:p>
          <a:p>
            <a:r>
              <a:rPr lang="en-US" altLang="zh-TW" sz="2400" b="1" dirty="0">
                <a:latin typeface="微軟正黑體" panose="020B0604030504040204" pitchFamily="34" charset="-120"/>
                <a:ea typeface="微軟正黑體" panose="020B0604030504040204" pitchFamily="34" charset="-120"/>
              </a:rPr>
              <a:t>1973 </a:t>
            </a:r>
            <a:r>
              <a:rPr lang="zh-TW" altLang="en-US" sz="2400" b="1" dirty="0">
                <a:latin typeface="微軟正黑體" panose="020B0604030504040204" pitchFamily="34" charset="-120"/>
                <a:ea typeface="微軟正黑體" panose="020B0604030504040204" pitchFamily="34" charset="-120"/>
              </a:rPr>
              <a:t>年美國賓州加油站外放置的告示。</a:t>
            </a:r>
          </a:p>
        </p:txBody>
      </p:sp>
      <p:pic>
        <p:nvPicPr>
          <p:cNvPr id="7" name="圖片 6">
            <a:extLst>
              <a:ext uri="{FF2B5EF4-FFF2-40B4-BE49-F238E27FC236}">
                <a16:creationId xmlns:a16="http://schemas.microsoft.com/office/drawing/2014/main" id="{4549B503-04D7-4404-A7D8-69E39344C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4283" y="2704777"/>
            <a:ext cx="5403061" cy="3758387"/>
          </a:xfrm>
          <a:prstGeom prst="rect">
            <a:avLst/>
          </a:prstGeom>
        </p:spPr>
      </p:pic>
      <p:sp>
        <p:nvSpPr>
          <p:cNvPr id="9" name="矩形: 圓角 8">
            <a:extLst>
              <a:ext uri="{FF2B5EF4-FFF2-40B4-BE49-F238E27FC236}">
                <a16:creationId xmlns:a16="http://schemas.microsoft.com/office/drawing/2014/main" id="{41FFDAF6-DC30-46D9-A5D0-C21DFD0B54D3}"/>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10" name="圖形 9" descr="放大鏡">
            <a:extLst>
              <a:ext uri="{FF2B5EF4-FFF2-40B4-BE49-F238E27FC236}">
                <a16:creationId xmlns:a16="http://schemas.microsoft.com/office/drawing/2014/main" id="{260EB54A-1B86-4477-B7EC-33431F4C61F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11" name="文字方塊 10">
            <a:extLst>
              <a:ext uri="{FF2B5EF4-FFF2-40B4-BE49-F238E27FC236}">
                <a16:creationId xmlns:a16="http://schemas.microsoft.com/office/drawing/2014/main" id="{D1033D0F-2E1A-4AB3-8621-3213CFA66991}"/>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2" name="文字方塊 11">
            <a:extLst>
              <a:ext uri="{FF2B5EF4-FFF2-40B4-BE49-F238E27FC236}">
                <a16:creationId xmlns:a16="http://schemas.microsoft.com/office/drawing/2014/main" id="{66894013-F1AF-41C0-B8DF-092ED9FBD4B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2991750222"/>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iŝ1ídé">
            <a:extLst>
              <a:ext uri="{FF2B5EF4-FFF2-40B4-BE49-F238E27FC236}">
                <a16:creationId xmlns:a16="http://schemas.microsoft.com/office/drawing/2014/main" id="{28AF6E47-2DA4-4512-902E-8CF4F3A6AD53}"/>
              </a:ext>
            </a:extLst>
          </p:cNvPr>
          <p:cNvSpPr/>
          <p:nvPr/>
        </p:nvSpPr>
        <p:spPr>
          <a:xfrm>
            <a:off x="302159" y="2348682"/>
            <a:ext cx="1448060"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石油危機</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5DC4FAF-B634-4897-A8DF-3BAFFE183D31}"/>
              </a:ext>
            </a:extLst>
          </p:cNvPr>
          <p:cNvSpPr/>
          <p:nvPr/>
        </p:nvSpPr>
        <p:spPr>
          <a:xfrm>
            <a:off x="661634" y="3154700"/>
            <a:ext cx="7820731" cy="3323987"/>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第二次石油危機</a:t>
            </a:r>
            <a:r>
              <a:rPr lang="zh-TW" altLang="en-US" sz="2800" b="1" dirty="0">
                <a:latin typeface="微軟正黑體" panose="020B0604030504040204" pitchFamily="34" charset="-120"/>
                <a:ea typeface="微軟正黑體" panose="020B0604030504040204" pitchFamily="34" charset="-120"/>
              </a:rPr>
              <a:t>發生在 </a:t>
            </a:r>
            <a:r>
              <a:rPr lang="en-US" altLang="zh-TW" sz="2800" b="1" dirty="0">
                <a:latin typeface="微軟正黑體" panose="020B0604030504040204" pitchFamily="34" charset="-120"/>
                <a:ea typeface="微軟正黑體" panose="020B0604030504040204" pitchFamily="34" charset="-120"/>
              </a:rPr>
              <a:t>1979 </a:t>
            </a:r>
            <a:r>
              <a:rPr lang="zh-TW" altLang="en-US" sz="2800" b="1" dirty="0">
                <a:latin typeface="微軟正黑體" panose="020B0604030504040204" pitchFamily="34" charset="-120"/>
                <a:ea typeface="微軟正黑體" panose="020B0604030504040204" pitchFamily="34" charset="-120"/>
              </a:rPr>
              <a:t>年到 </a:t>
            </a:r>
            <a:r>
              <a:rPr lang="en-US" altLang="zh-TW" sz="2800" b="1" dirty="0">
                <a:latin typeface="微軟正黑體" panose="020B0604030504040204" pitchFamily="34" charset="-120"/>
                <a:ea typeface="微軟正黑體" panose="020B0604030504040204" pitchFamily="34" charset="-120"/>
              </a:rPr>
              <a:t>1980 </a:t>
            </a:r>
            <a:r>
              <a:rPr lang="zh-TW" altLang="en-US" sz="2800" b="1" dirty="0">
                <a:latin typeface="微軟正黑體" panose="020B0604030504040204" pitchFamily="34" charset="-120"/>
                <a:ea typeface="微軟正黑體" panose="020B0604030504040204" pitchFamily="34" charset="-120"/>
              </a:rPr>
              <a:t>年代初期，當時伊朗發生伊斯蘭戰爭，及隨後伊朗和伊拉克發生</a:t>
            </a:r>
            <a:r>
              <a:rPr lang="zh-TW" altLang="en-US" sz="2800" b="1" dirty="0">
                <a:solidFill>
                  <a:srgbClr val="FF0000"/>
                </a:solidFill>
                <a:latin typeface="微軟正黑體" panose="020B0604030504040204" pitchFamily="34" charset="-120"/>
                <a:ea typeface="微軟正黑體" panose="020B0604030504040204" pitchFamily="34" charset="-120"/>
              </a:rPr>
              <a:t>兩伊戰爭</a:t>
            </a:r>
            <a:r>
              <a:rPr lang="zh-TW" altLang="en-US" sz="2800" b="1" dirty="0">
                <a:latin typeface="微軟正黑體" panose="020B0604030504040204" pitchFamily="34" charset="-120"/>
                <a:ea typeface="微軟正黑體" panose="020B0604030504040204" pitchFamily="34" charset="-120"/>
              </a:rPr>
              <a:t>，造成石油減產，國際原油價格飆升，從</a:t>
            </a:r>
            <a:r>
              <a:rPr lang="en-US" altLang="zh-TW" sz="2800" b="1" dirty="0">
                <a:latin typeface="微軟正黑體" panose="020B0604030504040204" pitchFamily="34" charset="-120"/>
                <a:ea typeface="微軟正黑體" panose="020B0604030504040204" pitchFamily="34" charset="-120"/>
              </a:rPr>
              <a:t>14</a:t>
            </a:r>
            <a:r>
              <a:rPr lang="zh-TW" altLang="en-US" sz="2800" b="1" dirty="0">
                <a:latin typeface="微軟正黑體" panose="020B0604030504040204" pitchFamily="34" charset="-120"/>
                <a:ea typeface="微軟正黑體" panose="020B0604030504040204" pitchFamily="34" charset="-120"/>
              </a:rPr>
              <a:t>元美元漲到</a:t>
            </a:r>
            <a:r>
              <a:rPr lang="en-US" altLang="zh-TW" sz="2800" b="1" dirty="0">
                <a:latin typeface="微軟正黑體" panose="020B0604030504040204" pitchFamily="34" charset="-120"/>
                <a:ea typeface="微軟正黑體" panose="020B0604030504040204" pitchFamily="34" charset="-120"/>
              </a:rPr>
              <a:t>35</a:t>
            </a:r>
            <a:r>
              <a:rPr lang="zh-TW" altLang="en-US" sz="2800" b="1" dirty="0">
                <a:latin typeface="微軟正黑體" panose="020B0604030504040204" pitchFamily="34" charset="-120"/>
                <a:ea typeface="微軟正黑體" panose="020B0604030504040204" pitchFamily="34" charset="-120"/>
              </a:rPr>
              <a:t>美元，同樣也讓西方工業國經濟衰退。</a:t>
            </a:r>
            <a:endParaRPr lang="en-US" altLang="zh-TW" sz="2800" b="1" dirty="0">
              <a:latin typeface="微軟正黑體" panose="020B0604030504040204" pitchFamily="34" charset="-120"/>
              <a:ea typeface="微軟正黑體" panose="020B0604030504040204" pitchFamily="34" charset="-120"/>
            </a:endParaRPr>
          </a:p>
        </p:txBody>
      </p:sp>
      <p:sp>
        <p:nvSpPr>
          <p:cNvPr id="8" name="矩形: 圓角 7">
            <a:extLst>
              <a:ext uri="{FF2B5EF4-FFF2-40B4-BE49-F238E27FC236}">
                <a16:creationId xmlns:a16="http://schemas.microsoft.com/office/drawing/2014/main" id="{95DCE290-1B99-42A7-A449-000E5902E1C1}"/>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extLst>
              <a:ext uri="{FF2B5EF4-FFF2-40B4-BE49-F238E27FC236}">
                <a16:creationId xmlns:a16="http://schemas.microsoft.com/office/drawing/2014/main" id="{AD092900-D41A-4CFE-82DE-364AC754999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10" name="文字方塊 9">
            <a:extLst>
              <a:ext uri="{FF2B5EF4-FFF2-40B4-BE49-F238E27FC236}">
                <a16:creationId xmlns:a16="http://schemas.microsoft.com/office/drawing/2014/main" id="{232A40DC-48F1-4BF4-8ECF-7358D8AA3D42}"/>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1" name="文字方塊 10">
            <a:extLst>
              <a:ext uri="{FF2B5EF4-FFF2-40B4-BE49-F238E27FC236}">
                <a16:creationId xmlns:a16="http://schemas.microsoft.com/office/drawing/2014/main" id="{7EE7AA90-8271-4631-912D-1E5C36261DF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328274909"/>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iŝ1ídé">
            <a:extLst>
              <a:ext uri="{FF2B5EF4-FFF2-40B4-BE49-F238E27FC236}">
                <a16:creationId xmlns:a16="http://schemas.microsoft.com/office/drawing/2014/main" id="{28AF6E47-2DA4-4512-902E-8CF4F3A6AD53}"/>
              </a:ext>
            </a:extLst>
          </p:cNvPr>
          <p:cNvSpPr/>
          <p:nvPr/>
        </p:nvSpPr>
        <p:spPr>
          <a:xfrm>
            <a:off x="302159" y="2348683"/>
            <a:ext cx="1448060"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a:effectLst/>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300" b="1" dirty="0">
                <a:solidFill>
                  <a:schemeClr val="accent2">
                    <a:lumMod val="50000"/>
                  </a:schemeClr>
                </a:solidFill>
                <a:latin typeface="微軟正黑體" panose="020B0604030504040204" pitchFamily="34" charset="-120"/>
                <a:ea typeface="微軟正黑體" panose="020B0604030504040204" pitchFamily="34" charset="-120"/>
              </a:rPr>
              <a:t>石油危機</a:t>
            </a:r>
            <a:endParaRPr lang="en-US" altLang="zh-CN" sz="33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5DC4FAF-B634-4897-A8DF-3BAFFE183D31}"/>
              </a:ext>
            </a:extLst>
          </p:cNvPr>
          <p:cNvSpPr/>
          <p:nvPr/>
        </p:nvSpPr>
        <p:spPr>
          <a:xfrm>
            <a:off x="506991" y="3002015"/>
            <a:ext cx="8130018" cy="3708708"/>
          </a:xfrm>
          <a:prstGeom prst="rect">
            <a:avLst/>
          </a:prstGeom>
        </p:spPr>
        <p:txBody>
          <a:bodyPr wrap="square">
            <a:spAutoFit/>
          </a:bodyPr>
          <a:lstStyle/>
          <a:p>
            <a:pPr marL="457200" indent="-457200">
              <a:lnSpc>
                <a:spcPts val="4700"/>
              </a:lnSpc>
              <a:buClr>
                <a:schemeClr val="tx1"/>
              </a:buClr>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第三次石油危機</a:t>
            </a:r>
            <a:r>
              <a:rPr lang="zh-TW" altLang="en-US" sz="2800" b="1" dirty="0">
                <a:latin typeface="微軟正黑體" panose="020B0604030504040204" pitchFamily="34" charset="-120"/>
                <a:ea typeface="微軟正黑體" panose="020B0604030504040204" pitchFamily="34" charset="-120"/>
              </a:rPr>
              <a:t>發生在</a:t>
            </a:r>
            <a:r>
              <a:rPr lang="en-US" altLang="zh-TW" sz="2800" b="1" dirty="0">
                <a:latin typeface="微軟正黑體" panose="020B0604030504040204" pitchFamily="34" charset="-120"/>
                <a:ea typeface="微軟正黑體" panose="020B0604030504040204" pitchFamily="34" charset="-120"/>
              </a:rPr>
              <a:t>1990 </a:t>
            </a:r>
            <a:r>
              <a:rPr lang="zh-TW" altLang="en-US" sz="2800" b="1" dirty="0">
                <a:latin typeface="微軟正黑體" panose="020B0604030504040204" pitchFamily="34" charset="-120"/>
                <a:ea typeface="微軟正黑體" panose="020B0604030504040204" pitchFamily="34" charset="-120"/>
              </a:rPr>
              <a:t>年左右，當時發生</a:t>
            </a:r>
            <a:r>
              <a:rPr lang="zh-TW" altLang="en-US" sz="2800" b="1" dirty="0">
                <a:solidFill>
                  <a:srgbClr val="FF0000"/>
                </a:solidFill>
                <a:latin typeface="微軟正黑體" panose="020B0604030504040204" pitchFamily="34" charset="-120"/>
                <a:ea typeface="微軟正黑體" panose="020B0604030504040204" pitchFamily="34" charset="-120"/>
              </a:rPr>
              <a:t>波斯灣戰爭</a:t>
            </a:r>
            <a:r>
              <a:rPr lang="zh-TW" altLang="en-US" sz="2800" b="1" dirty="0">
                <a:latin typeface="微軟正黑體" panose="020B0604030504040204" pitchFamily="34" charset="-120"/>
                <a:ea typeface="微軟正黑體" panose="020B0604030504040204" pitchFamily="34" charset="-120"/>
              </a:rPr>
              <a:t>，伊拉克進攻科威特受到國際經濟制裁，使伊拉克的原油供應中斷，國際油價翻漲一倍有餘，不過後來國際能源機構啟動緊急計畫，很快地穩定油價</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相比第一次和第二次石油危機，對全球經濟影響小了很多。</a:t>
            </a:r>
          </a:p>
        </p:txBody>
      </p:sp>
      <p:sp>
        <p:nvSpPr>
          <p:cNvPr id="8" name="矩形: 圓角 7">
            <a:extLst>
              <a:ext uri="{FF2B5EF4-FFF2-40B4-BE49-F238E27FC236}">
                <a16:creationId xmlns:a16="http://schemas.microsoft.com/office/drawing/2014/main" id="{7A9ACB37-C53C-43DB-B1F9-4FE510B2CE5C}"/>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extLst>
              <a:ext uri="{FF2B5EF4-FFF2-40B4-BE49-F238E27FC236}">
                <a16:creationId xmlns:a16="http://schemas.microsoft.com/office/drawing/2014/main" id="{224F8BD0-F55A-4914-ACB5-3D40CCE830C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10" name="文字方塊 9">
            <a:extLst>
              <a:ext uri="{FF2B5EF4-FFF2-40B4-BE49-F238E27FC236}">
                <a16:creationId xmlns:a16="http://schemas.microsoft.com/office/drawing/2014/main" id="{79103E9C-5328-4426-83B1-A085621CA5E4}"/>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1" name="文字方塊 10">
            <a:extLst>
              <a:ext uri="{FF2B5EF4-FFF2-40B4-BE49-F238E27FC236}">
                <a16:creationId xmlns:a16="http://schemas.microsoft.com/office/drawing/2014/main" id="{F9DE37C3-CB34-4649-9ACF-99E280F495F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1217667856"/>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DFB0E243-2E82-4BFF-AF25-D75E78C7E350}"/>
              </a:ext>
            </a:extLst>
          </p:cNvPr>
          <p:cNvSpPr/>
          <p:nvPr/>
        </p:nvSpPr>
        <p:spPr>
          <a:xfrm>
            <a:off x="1355104" y="2896973"/>
            <a:ext cx="6801439" cy="2844467"/>
          </a:xfrm>
          <a:prstGeom prst="roundRect">
            <a:avLst/>
          </a:prstGeom>
          <a:solidFill>
            <a:srgbClr val="F9C3E3"/>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21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5C041451-BCB8-46E8-9046-E3C6F2C3EF5B}"/>
              </a:ext>
            </a:extLst>
          </p:cNvPr>
          <p:cNvSpPr txBox="1"/>
          <p:nvPr/>
        </p:nvSpPr>
        <p:spPr>
          <a:xfrm>
            <a:off x="1846268" y="3181301"/>
            <a:ext cx="5819109" cy="2246769"/>
          </a:xfrm>
          <a:prstGeom prst="rect">
            <a:avLst/>
          </a:prstGeom>
          <a:noFill/>
        </p:spPr>
        <p:txBody>
          <a:bodyPr wrap="square" rtlCol="0">
            <a:spAutoFit/>
          </a:bodyPr>
          <a:lstStyle/>
          <a:p>
            <a:pPr algn="ctr"/>
            <a:r>
              <a:rPr lang="en-US" altLang="zh-TW" sz="2800" b="1" dirty="0">
                <a:latin typeface="微軟正黑體" panose="020B0604030504040204" pitchFamily="34" charset="-120"/>
                <a:ea typeface="微軟正黑體" panose="020B0604030504040204" pitchFamily="34" charset="-120"/>
              </a:rPr>
              <a:t>• DO it•</a:t>
            </a:r>
          </a:p>
          <a:p>
            <a:pPr algn="ct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請上網查詢，</a:t>
            </a: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石油危機對全球經濟造成哪些影響？</a:t>
            </a:r>
            <a:endParaRPr lang="en-US" altLang="zh-TW" sz="2800" b="1" dirty="0">
              <a:latin typeface="微軟正黑體" panose="020B0604030504040204" pitchFamily="34" charset="-120"/>
              <a:ea typeface="微軟正黑體" panose="020B0604030504040204" pitchFamily="34" charset="-120"/>
            </a:endParaRPr>
          </a:p>
          <a:p>
            <a:pPr algn="ctr"/>
            <a:r>
              <a:rPr lang="zh-TW" altLang="en-US" sz="2800" b="1" dirty="0">
                <a:latin typeface="微軟正黑體" panose="020B0604030504040204" pitchFamily="34" charset="-120"/>
                <a:ea typeface="微軟正黑體" panose="020B0604030504040204" pitchFamily="34" charset="-120"/>
              </a:rPr>
              <a:t>並將查到的結果和同學分享。</a:t>
            </a:r>
          </a:p>
        </p:txBody>
      </p:sp>
      <p:sp>
        <p:nvSpPr>
          <p:cNvPr id="8" name="矩形: 圓角 7">
            <a:extLst>
              <a:ext uri="{FF2B5EF4-FFF2-40B4-BE49-F238E27FC236}">
                <a16:creationId xmlns:a16="http://schemas.microsoft.com/office/drawing/2014/main" id="{8B71D303-A0A0-43EA-A2D4-452A2F5E5678}"/>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9" name="圖形 8" descr="放大鏡">
            <a:extLst>
              <a:ext uri="{FF2B5EF4-FFF2-40B4-BE49-F238E27FC236}">
                <a16:creationId xmlns:a16="http://schemas.microsoft.com/office/drawing/2014/main" id="{8E24B2E8-2CE4-4BF0-B1A8-7240AC98A68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10" name="文字方塊 9">
            <a:extLst>
              <a:ext uri="{FF2B5EF4-FFF2-40B4-BE49-F238E27FC236}">
                <a16:creationId xmlns:a16="http://schemas.microsoft.com/office/drawing/2014/main" id="{747487CC-FFFA-4C79-A2DA-2F76DFE2D437}"/>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1" name="文字方塊 10">
            <a:extLst>
              <a:ext uri="{FF2B5EF4-FFF2-40B4-BE49-F238E27FC236}">
                <a16:creationId xmlns:a16="http://schemas.microsoft.com/office/drawing/2014/main" id="{BEBB38B8-52B8-44DB-A56D-891C55B339E6}"/>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P.177</a:t>
            </a:r>
          </a:p>
        </p:txBody>
      </p:sp>
    </p:spTree>
    <p:extLst>
      <p:ext uri="{BB962C8B-B14F-4D97-AF65-F5344CB8AC3E}">
        <p14:creationId xmlns:p14="http://schemas.microsoft.com/office/powerpoint/2010/main" val="4074446974"/>
      </p:ext>
    </p:extLst>
  </p:cSld>
  <p:clrMapOvr>
    <a:masterClrMapping/>
  </p:clrMapOvr>
  <mc:AlternateContent xmlns:mc="http://schemas.openxmlformats.org/markup-compatibility/2006" xmlns:p14="http://schemas.microsoft.com/office/powerpoint/2010/main">
    <mc:Choice Requires="p14">
      <p:transition spd="slow" p14:dur="1500" advTm="30000">
        <p:split orient="vert"/>
      </p:transition>
    </mc:Choice>
    <mc:Fallback xmlns="">
      <p:transition spd="slow" advTm="3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225488"/>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661253" y="3130215"/>
            <a:ext cx="7979163" cy="2829364"/>
          </a:xfrm>
          <a:prstGeom prst="rect">
            <a:avLst/>
          </a:prstGeom>
        </p:spPr>
        <p:txBody>
          <a:bodyPr wrap="square">
            <a:spAutoFit/>
          </a:bodyPr>
          <a:lstStyle/>
          <a:p>
            <a:pPr marL="457200" indent="-457200">
              <a:lnSpc>
                <a:spcPct val="1500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在古代，人們藉由口耳相傳、飛鴿傳書、驛送、烽火報警和印刷品的流通等方式傳遞資訊。</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8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 </a:t>
            </a:r>
            <a:r>
              <a:rPr lang="zh-TW" altLang="en-US" sz="2800" b="1" dirty="0">
                <a:latin typeface="微軟正黑體" panose="020B0604030504040204" pitchFamily="34" charset="-120"/>
                <a:ea typeface="微軟正黑體" panose="020B0604030504040204" pitchFamily="34" charset="-120"/>
              </a:rPr>
              <a:t>世紀後，隨著科技的迅速發展，相繼出現了電報、電話、網際網路等多種通訊方式。</a:t>
            </a:r>
          </a:p>
        </p:txBody>
      </p:sp>
      <p:sp>
        <p:nvSpPr>
          <p:cNvPr id="7" name="矩形 6">
            <a:hlinkClick r:id="rId2"/>
            <a:extLst>
              <a:ext uri="{FF2B5EF4-FFF2-40B4-BE49-F238E27FC236}">
                <a16:creationId xmlns:a16="http://schemas.microsoft.com/office/drawing/2014/main" id="{C34A3745-E61D-45A8-B0DC-C6BE17764B67}"/>
              </a:ext>
            </a:extLst>
          </p:cNvPr>
          <p:cNvSpPr/>
          <p:nvPr/>
        </p:nvSpPr>
        <p:spPr>
          <a:xfrm>
            <a:off x="4026" y="6177457"/>
            <a:ext cx="693717" cy="69287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1350"/>
          </a:p>
        </p:txBody>
      </p:sp>
      <p:pic>
        <p:nvPicPr>
          <p:cNvPr id="8" name="圖形 7" descr="攝影機">
            <a:hlinkClick r:id="rId3" action="ppaction://hlinkfile"/>
            <a:extLst>
              <a:ext uri="{FF2B5EF4-FFF2-40B4-BE49-F238E27FC236}">
                <a16:creationId xmlns:a16="http://schemas.microsoft.com/office/drawing/2014/main" id="{EDF5178A-1E19-4546-AF7E-4BA148252AF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17" y="6213524"/>
            <a:ext cx="620736" cy="620736"/>
          </a:xfrm>
          <a:prstGeom prst="rect">
            <a:avLst/>
          </a:prstGeom>
        </p:spPr>
      </p:pic>
      <p:sp>
        <p:nvSpPr>
          <p:cNvPr id="9" name="文字方塊 8">
            <a:extLst>
              <a:ext uri="{FF2B5EF4-FFF2-40B4-BE49-F238E27FC236}">
                <a16:creationId xmlns:a16="http://schemas.microsoft.com/office/drawing/2014/main" id="{7482B1A5-057D-421F-B3DE-6923F21E3898}"/>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0" name="文字方塊 9">
            <a:extLst>
              <a:ext uri="{FF2B5EF4-FFF2-40B4-BE49-F238E27FC236}">
                <a16:creationId xmlns:a16="http://schemas.microsoft.com/office/drawing/2014/main" id="{A0FA3E11-E166-40BA-B60D-BAB5D83BCE50}"/>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
        <p:nvSpPr>
          <p:cNvPr id="2" name="文字方塊 1"/>
          <p:cNvSpPr txBox="1"/>
          <p:nvPr/>
        </p:nvSpPr>
        <p:spPr>
          <a:xfrm>
            <a:off x="697743" y="6334780"/>
            <a:ext cx="3968151" cy="523220"/>
          </a:xfrm>
          <a:prstGeom prst="rect">
            <a:avLst/>
          </a:prstGeom>
          <a:noFill/>
        </p:spPr>
        <p:txBody>
          <a:bodyPr wrap="square" rtlCol="0">
            <a:spAutoFit/>
          </a:bodyPr>
          <a:lstStyle/>
          <a:p>
            <a:r>
              <a:rPr lang="zh-TW" altLang="en-US" sz="2800" b="1" dirty="0">
                <a:solidFill>
                  <a:srgbClr val="0070C0"/>
                </a:solidFill>
                <a:latin typeface="微軟正黑體" panose="020B0604030504040204" pitchFamily="34" charset="-120"/>
                <a:ea typeface="微軟正黑體" panose="020B0604030504040204" pitchFamily="34" charset="-120"/>
                <a:hlinkClick r:id="rId3" action="ppaction://hlinkfile"/>
              </a:rPr>
              <a:t>通訊科技的發明</a:t>
            </a:r>
            <a:r>
              <a:rPr lang="en-US" altLang="zh-TW" sz="2800" b="1" dirty="0">
                <a:solidFill>
                  <a:srgbClr val="0070C0"/>
                </a:solidFill>
                <a:latin typeface="微軟正黑體" panose="020B0604030504040204" pitchFamily="34" charset="-120"/>
                <a:ea typeface="微軟正黑體" panose="020B0604030504040204" pitchFamily="34" charset="-120"/>
                <a:hlinkClick r:id="rId3" action="ppaction://hlinkfile"/>
              </a:rPr>
              <a:t>(02:53</a:t>
            </a:r>
            <a:r>
              <a:rPr lang="en-US" altLang="zh-TW" sz="2800" b="1" dirty="0">
                <a:solidFill>
                  <a:srgbClr val="0070C0"/>
                </a:solidFill>
                <a:latin typeface="微軟正黑體" panose="020B0604030504040204" pitchFamily="34" charset="-120"/>
                <a:ea typeface="微軟正黑體" panose="020B0604030504040204" pitchFamily="34" charset="-120"/>
              </a:rPr>
              <a:t>)</a:t>
            </a:r>
            <a:endParaRPr lang="zh-TW" altLang="en-US" sz="2800" b="1" dirty="0">
              <a:solidFill>
                <a:srgbClr val="0070C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5802425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par>
                                <p:cTn id="21" presetID="14" presetClass="entr" presetSubtype="1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198344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051803" y="3167011"/>
            <a:ext cx="7375021" cy="3323987"/>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a:t>
            </a:r>
            <a:r>
              <a:rPr lang="zh-TW" altLang="en-US" sz="2800" b="1" dirty="0">
                <a:latin typeface="微軟正黑體" panose="020B0604030504040204" pitchFamily="34" charset="-120"/>
                <a:ea typeface="微軟正黑體" panose="020B0604030504040204" pitchFamily="34" charset="-120"/>
              </a:rPr>
              <a:t>世紀初發明的電報，是</a:t>
            </a:r>
            <a:r>
              <a:rPr lang="zh-TW" altLang="en-US" sz="2800" b="1" dirty="0">
                <a:solidFill>
                  <a:srgbClr val="FF0000"/>
                </a:solidFill>
                <a:latin typeface="微軟正黑體" panose="020B0604030504040204" pitchFamily="34" charset="-120"/>
                <a:ea typeface="微軟正黑體" panose="020B0604030504040204" pitchFamily="34" charset="-120"/>
              </a:rPr>
              <a:t>最早使用電進行通訊的技術</a:t>
            </a:r>
            <a:r>
              <a:rPr lang="zh-TW" altLang="en-US" sz="2800" b="1" dirty="0">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1830 </a:t>
            </a:r>
            <a:r>
              <a:rPr lang="zh-TW" altLang="en-US" sz="2800" b="1" dirty="0">
                <a:latin typeface="微軟正黑體" panose="020B0604030504040204" pitchFamily="34" charset="-120"/>
                <a:ea typeface="微軟正黑體" panose="020B0604030504040204" pitchFamily="34" charset="-120"/>
              </a:rPr>
              <a:t>年代，美國發明家</a:t>
            </a:r>
            <a:r>
              <a:rPr lang="zh-TW" altLang="en-US" sz="2800" b="1" dirty="0">
                <a:solidFill>
                  <a:srgbClr val="FF0000"/>
                </a:solidFill>
                <a:latin typeface="微軟正黑體" panose="020B0604030504040204" pitchFamily="34" charset="-120"/>
                <a:ea typeface="微軟正黑體" panose="020B0604030504040204" pitchFamily="34" charset="-120"/>
              </a:rPr>
              <a:t>摩斯</a:t>
            </a:r>
            <a:r>
              <a:rPr lang="zh-TW" altLang="en-US" sz="2800" b="1" dirty="0">
                <a:latin typeface="微軟正黑體" panose="020B0604030504040204" pitchFamily="34" charset="-120"/>
                <a:ea typeface="微軟正黑體" panose="020B0604030504040204" pitchFamily="34" charset="-120"/>
              </a:rPr>
              <a:t>開發了</a:t>
            </a:r>
            <a:r>
              <a:rPr lang="zh-TW" altLang="en-US" sz="2800" b="1" dirty="0">
                <a:solidFill>
                  <a:srgbClr val="FF0000"/>
                </a:solidFill>
                <a:latin typeface="微軟正黑體" panose="020B0604030504040204" pitchFamily="34" charset="-120"/>
                <a:ea typeface="微軟正黑體" panose="020B0604030504040204" pitchFamily="34" charset="-120"/>
              </a:rPr>
              <a:t>電報和摩斯電碼</a:t>
            </a:r>
            <a:r>
              <a:rPr lang="zh-TW" altLang="en-US" sz="2800" b="1" dirty="0">
                <a:latin typeface="微軟正黑體" panose="020B0604030504040204" pitchFamily="34" charset="-120"/>
                <a:ea typeface="微軟正黑體" panose="020B0604030504040204" pitchFamily="34" charset="-120"/>
              </a:rPr>
              <a:t>，摩斯電碼也成為當時最主要的電報語言。</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4379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63963E8D-B4B0-4CE1-80EC-5974C15C5181}"/>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2E275B36-0907-4482-B6D1-0A89C311FBF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93197102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6273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043718" y="5570575"/>
            <a:ext cx="3276491"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6-21 </a:t>
            </a:r>
          </a:p>
          <a:p>
            <a:r>
              <a:rPr lang="zh-TW" altLang="en-US" sz="2400" b="1" dirty="0">
                <a:latin typeface="微軟正黑體" panose="020B0604030504040204" pitchFamily="34" charset="-120"/>
                <a:ea typeface="微軟正黑體" panose="020B0604030504040204" pitchFamily="34" charset="-120"/>
              </a:rPr>
              <a:t>原始的摩斯電報系統。</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51367"/>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pic>
        <p:nvPicPr>
          <p:cNvPr id="7" name="圖片 6">
            <a:extLst>
              <a:ext uri="{FF2B5EF4-FFF2-40B4-BE49-F238E27FC236}">
                <a16:creationId xmlns:a16="http://schemas.microsoft.com/office/drawing/2014/main" id="{D2D07D78-E399-4453-BD4F-6554EEB264D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33" t="1643" r="-1" b="2546"/>
          <a:stretch/>
        </p:blipFill>
        <p:spPr>
          <a:xfrm>
            <a:off x="4777593" y="1945508"/>
            <a:ext cx="3111348" cy="4907434"/>
          </a:xfrm>
          <a:prstGeom prst="rect">
            <a:avLst/>
          </a:prstGeom>
        </p:spPr>
      </p:pic>
      <p:sp>
        <p:nvSpPr>
          <p:cNvPr id="9" name="文字方塊 8">
            <a:extLst>
              <a:ext uri="{FF2B5EF4-FFF2-40B4-BE49-F238E27FC236}">
                <a16:creationId xmlns:a16="http://schemas.microsoft.com/office/drawing/2014/main" id="{99B2564A-B459-487B-A5AE-D7FEEDA4F8E8}"/>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0" name="文字方塊 9">
            <a:extLst>
              <a:ext uri="{FF2B5EF4-FFF2-40B4-BE49-F238E27FC236}">
                <a16:creationId xmlns:a16="http://schemas.microsoft.com/office/drawing/2014/main" id="{BF880F6C-DDD3-4CCE-B0B2-BD0F8591F6F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182712127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198344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051803" y="3167011"/>
            <a:ext cx="7588613"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1839</a:t>
            </a:r>
            <a:r>
              <a:rPr lang="zh-TW" altLang="en-US" sz="2800" b="1" dirty="0">
                <a:latin typeface="微軟正黑體" panose="020B0604030504040204" pitchFamily="34" charset="-120"/>
                <a:ea typeface="微軟正黑體" panose="020B0604030504040204" pitchFamily="34" charset="-120"/>
              </a:rPr>
              <a:t>年，首條電報線在英國開始營運，在兩個車站間作為通訊之用，之後各國也相繼投入電報線的架設。</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4379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63963E8D-B4B0-4CE1-80EC-5974C15C5181}"/>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2E275B36-0907-4482-B6D1-0A89C311FBF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3324393754"/>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198344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051803" y="3167011"/>
            <a:ext cx="7588613"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早期電報只能透過架設在陸上的電線傳輸，</a:t>
            </a:r>
            <a:r>
              <a:rPr lang="en-US" altLang="zh-TW" sz="2800" b="1" dirty="0">
                <a:latin typeface="微軟正黑體" panose="020B0604030504040204" pitchFamily="34" charset="-120"/>
                <a:ea typeface="微軟正黑體" panose="020B0604030504040204" pitchFamily="34" charset="-120"/>
              </a:rPr>
              <a:t>1850 </a:t>
            </a:r>
            <a:r>
              <a:rPr lang="zh-TW" altLang="en-US" sz="2800" b="1" dirty="0">
                <a:latin typeface="微軟正黑體" panose="020B0604030504040204" pitchFamily="34" charset="-120"/>
                <a:ea typeface="微軟正黑體" panose="020B0604030504040204" pitchFamily="34" charset="-120"/>
              </a:rPr>
              <a:t>年代，</a:t>
            </a:r>
            <a:r>
              <a:rPr lang="zh-TW" altLang="en-US" sz="2800" b="1" dirty="0">
                <a:solidFill>
                  <a:srgbClr val="FF0000"/>
                </a:solidFill>
                <a:latin typeface="微軟正黑體" panose="020B0604030504040204" pitchFamily="34" charset="-120"/>
                <a:ea typeface="微軟正黑體" panose="020B0604030504040204" pitchFamily="34" charset="-120"/>
              </a:rPr>
              <a:t>首條海底電纜橫越英吉利海峽</a:t>
            </a:r>
            <a:r>
              <a:rPr lang="zh-TW" altLang="en-US" sz="2800" b="1" dirty="0">
                <a:latin typeface="微軟正黑體" panose="020B0604030504040204" pitchFamily="34" charset="-120"/>
                <a:ea typeface="微軟正黑體" panose="020B0604030504040204" pitchFamily="34" charset="-120"/>
              </a:rPr>
              <a:t>，把英國和歐洲大陸連接起來。</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4379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63963E8D-B4B0-4CE1-80EC-5974C15C5181}"/>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2E275B36-0907-4482-B6D1-0A89C311FBF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103958830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4480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266957" y="3268870"/>
            <a:ext cx="6693703" cy="2677656"/>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電報的發明把長途通訊的價格大幅降低，到了</a:t>
            </a:r>
            <a:r>
              <a:rPr lang="en-US" altLang="zh-TW" sz="2800" b="1" dirty="0">
                <a:latin typeface="微軟正黑體" panose="020B0604030504040204" pitchFamily="34" charset="-120"/>
                <a:ea typeface="微軟正黑體" panose="020B0604030504040204" pitchFamily="34" charset="-120"/>
              </a:rPr>
              <a:t>20 </a:t>
            </a:r>
            <a:r>
              <a:rPr lang="zh-TW" altLang="en-US" sz="2800" b="1" dirty="0">
                <a:latin typeface="微軟正黑體" panose="020B0604030504040204" pitchFamily="34" charset="-120"/>
                <a:ea typeface="微軟正黑體" panose="020B0604030504040204" pitchFamily="34" charset="-120"/>
              </a:rPr>
              <a:t>世紀初，經營電報通訊的公司在各地大城市設置電報局，一般人都能負擔電報通訊費用。</a:t>
            </a:r>
            <a:endParaRPr lang="en-US" altLang="zh-TW" sz="28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2447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584B847D-2E03-4AEF-8751-EA4C6668C4DF}"/>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098BF8D6-972C-488C-86E2-CBE243A097E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4041472848"/>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4480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224147" y="3984873"/>
            <a:ext cx="7211567" cy="2677656"/>
          </a:xfrm>
          <a:prstGeom prst="rect">
            <a:avLst/>
          </a:prstGeom>
        </p:spPr>
        <p:txBody>
          <a:bodyPr wrap="square">
            <a:spAutoFit/>
          </a:bodyPr>
          <a:lstStyle/>
          <a:p>
            <a:pPr marL="514350" indent="-514350">
              <a:lnSpc>
                <a:spcPct val="150000"/>
              </a:lnSpc>
              <a:buFont typeface="+mj-lt"/>
              <a:buAutoNum type="alphaLcPeriod"/>
            </a:pPr>
            <a:r>
              <a:rPr lang="en-US" altLang="zh-TW" sz="2800" b="1" dirty="0">
                <a:latin typeface="微軟正黑體" panose="020B0604030504040204" pitchFamily="34" charset="-120"/>
                <a:ea typeface="微軟正黑體" panose="020B0604030504040204" pitchFamily="34" charset="-120"/>
              </a:rPr>
              <a:t>1861</a:t>
            </a:r>
            <a:r>
              <a:rPr lang="zh-TW" altLang="en-US" sz="2800" b="1" dirty="0">
                <a:latin typeface="微軟正黑體" panose="020B0604030504040204" pitchFamily="34" charset="-120"/>
                <a:ea typeface="微軟正黑體" panose="020B0604030504040204" pitchFamily="34" charset="-120"/>
              </a:rPr>
              <a:t>至</a:t>
            </a:r>
            <a:r>
              <a:rPr lang="en-US" altLang="zh-TW" sz="2800" b="1" dirty="0">
                <a:latin typeface="微軟正黑體" panose="020B0604030504040204" pitchFamily="34" charset="-120"/>
                <a:ea typeface="微軟正黑體" panose="020B0604030504040204" pitchFamily="34" charset="-120"/>
              </a:rPr>
              <a:t>1865</a:t>
            </a:r>
            <a:r>
              <a:rPr lang="zh-TW" altLang="en-US" sz="2800" b="1" dirty="0">
                <a:latin typeface="微軟正黑體" panose="020B0604030504040204" pitchFamily="34" charset="-120"/>
                <a:ea typeface="微軟正黑體" panose="020B0604030504040204" pitchFamily="34" charset="-120"/>
              </a:rPr>
              <a:t>年美國爆發</a:t>
            </a:r>
            <a:r>
              <a:rPr lang="zh-TW" altLang="en-US" sz="2800" b="1" dirty="0">
                <a:solidFill>
                  <a:srgbClr val="FF0000"/>
                </a:solidFill>
                <a:latin typeface="微軟正黑體" panose="020B0604030504040204" pitchFamily="34" charset="-120"/>
                <a:ea typeface="微軟正黑體" panose="020B0604030504040204" pitchFamily="34" charset="-120"/>
              </a:rPr>
              <a:t>南北戰爭</a:t>
            </a:r>
            <a:r>
              <a:rPr lang="zh-TW" altLang="en-US" sz="2800" b="1" dirty="0">
                <a:latin typeface="微軟正黑體" panose="020B0604030504040204" pitchFamily="34" charset="-120"/>
                <a:ea typeface="微軟正黑體" panose="020B0604030504040204" pitchFamily="34" charset="-120"/>
              </a:rPr>
              <a:t>，首次將電報和摩斯電碼作為部隊用。</a:t>
            </a:r>
            <a:endParaRPr lang="en-US" altLang="zh-TW" sz="2800" b="1" dirty="0">
              <a:latin typeface="微軟正黑體" panose="020B0604030504040204" pitchFamily="34" charset="-120"/>
              <a:ea typeface="微軟正黑體" panose="020B0604030504040204" pitchFamily="34" charset="-120"/>
            </a:endParaRPr>
          </a:p>
          <a:p>
            <a:pPr marL="514350" indent="-514350">
              <a:lnSpc>
                <a:spcPct val="150000"/>
              </a:lnSpc>
              <a:buFont typeface="+mj-lt"/>
              <a:buAutoNum type="alphaLcPeriod"/>
            </a:pPr>
            <a:r>
              <a:rPr lang="en-US" altLang="zh-TW" sz="2800" b="1" dirty="0">
                <a:latin typeface="微軟正黑體" panose="020B0604030504040204" pitchFamily="34" charset="-120"/>
                <a:ea typeface="微軟正黑體" panose="020B0604030504040204" pitchFamily="34" charset="-120"/>
              </a:rPr>
              <a:t>1884 </a:t>
            </a:r>
            <a:r>
              <a:rPr lang="zh-TW" altLang="en-US" sz="2800" b="1" dirty="0">
                <a:latin typeface="微軟正黑體" panose="020B0604030504040204" pitchFamily="34" charset="-120"/>
                <a:ea typeface="微軟正黑體" panose="020B0604030504040204" pitchFamily="34" charset="-120"/>
              </a:rPr>
              <a:t>年</a:t>
            </a:r>
            <a:r>
              <a:rPr lang="zh-TW" altLang="en-US" sz="2800" b="1" dirty="0">
                <a:solidFill>
                  <a:srgbClr val="FF0000"/>
                </a:solidFill>
                <a:latin typeface="微軟正黑體" panose="020B0604030504040204" pitchFamily="34" charset="-120"/>
                <a:ea typeface="微軟正黑體" panose="020B0604030504040204" pitchFamily="34" charset="-120"/>
              </a:rPr>
              <a:t>中法戰爭</a:t>
            </a:r>
            <a:r>
              <a:rPr lang="zh-TW" altLang="en-US" sz="2800" b="1" dirty="0">
                <a:latin typeface="微軟正黑體" panose="020B0604030504040204" pitchFamily="34" charset="-120"/>
                <a:ea typeface="微軟正黑體" panose="020B0604030504040204" pitchFamily="34" charset="-120"/>
              </a:rPr>
              <a:t>時，法軍侵犯臺灣，臺灣巡撫劉銘傳也運用電報向清廷回報戰況。</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2447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584B847D-2E03-4AEF-8751-EA4C6668C4DF}"/>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098BF8D6-972C-488C-86E2-CBE243A097E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
        <p:nvSpPr>
          <p:cNvPr id="3" name="矩形 2"/>
          <p:cNvSpPr/>
          <p:nvPr/>
        </p:nvSpPr>
        <p:spPr>
          <a:xfrm>
            <a:off x="1224147" y="3270112"/>
            <a:ext cx="4493538" cy="738664"/>
          </a:xfrm>
          <a:prstGeom prst="rect">
            <a:avLst/>
          </a:prstGeom>
        </p:spPr>
        <p:txBody>
          <a:bodyPr wrap="none">
            <a:spAutoFit/>
          </a:bodyPr>
          <a:lstStyle/>
          <a:p>
            <a:pPr lvl="0">
              <a:lnSpc>
                <a:spcPct val="150000"/>
              </a:lnSpc>
              <a:spcAft>
                <a:spcPts val="1200"/>
              </a:spcAft>
            </a:pPr>
            <a:r>
              <a:rPr lang="zh-TW" altLang="en-US" sz="2800" b="1" dirty="0">
                <a:solidFill>
                  <a:prstClr val="black"/>
                </a:solidFill>
                <a:latin typeface="微軟正黑體" panose="020B0604030504040204" pitchFamily="34" charset="-120"/>
                <a:ea typeface="微軟正黑體" panose="020B0604030504040204" pitchFamily="34" charset="-120"/>
              </a:rPr>
              <a:t>電報也運用在</a:t>
            </a:r>
            <a:r>
              <a:rPr lang="zh-TW" altLang="en-US" sz="2800" b="1" dirty="0">
                <a:solidFill>
                  <a:srgbClr val="FF0000"/>
                </a:solidFill>
                <a:latin typeface="微軟正黑體" panose="020B0604030504040204" pitchFamily="34" charset="-120"/>
                <a:ea typeface="微軟正黑體" panose="020B0604030504040204" pitchFamily="34" charset="-120"/>
              </a:rPr>
              <a:t>軍事用途</a:t>
            </a:r>
            <a:r>
              <a:rPr lang="zh-TW" altLang="en-US" sz="2800" b="1" dirty="0">
                <a:solidFill>
                  <a:prstClr val="black"/>
                </a:solidFill>
                <a:latin typeface="微軟正黑體" panose="020B0604030504040204" pitchFamily="34" charset="-120"/>
                <a:ea typeface="微軟正黑體" panose="020B0604030504040204" pitchFamily="34" charset="-120"/>
              </a:rPr>
              <a:t>上。</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1652009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4480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754410" y="3428284"/>
            <a:ext cx="7886008" cy="2831544"/>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1877</a:t>
            </a:r>
            <a:r>
              <a:rPr lang="zh-TW" altLang="en-US" sz="2800" b="1" dirty="0">
                <a:latin typeface="微軟正黑體" panose="020B0604030504040204" pitchFamily="34" charset="-120"/>
                <a:ea typeface="微軟正黑體" panose="020B0604030504040204" pitchFamily="34" charset="-120"/>
              </a:rPr>
              <a:t>年，福建巡撫</a:t>
            </a:r>
            <a:r>
              <a:rPr lang="zh-TW" altLang="en-US" sz="2800" b="1" dirty="0">
                <a:solidFill>
                  <a:srgbClr val="FF0000"/>
                </a:solidFill>
                <a:latin typeface="微軟正黑體" panose="020B0604030504040204" pitchFamily="34" charset="-120"/>
                <a:ea typeface="微軟正黑體" panose="020B0604030504040204" pitchFamily="34" charset="-120"/>
              </a:rPr>
              <a:t>丁日昌</a:t>
            </a:r>
            <a:r>
              <a:rPr lang="zh-TW" altLang="en-US" sz="2800" b="1" dirty="0">
                <a:latin typeface="微軟正黑體" panose="020B0604030504040204" pitchFamily="34" charset="-120"/>
                <a:ea typeface="微軟正黑體" panose="020B0604030504040204" pitchFamily="34" charset="-120"/>
              </a:rPr>
              <a:t>在臺架設第一條電報線，從臺南到旗後，全長約 </a:t>
            </a:r>
            <a:r>
              <a:rPr lang="en-US" altLang="zh-TW" sz="2800" b="1" dirty="0">
                <a:latin typeface="微軟正黑體" panose="020B0604030504040204" pitchFamily="34" charset="-120"/>
                <a:ea typeface="微軟正黑體" panose="020B0604030504040204" pitchFamily="34" charset="-120"/>
              </a:rPr>
              <a:t>54</a:t>
            </a:r>
            <a:r>
              <a:rPr lang="zh-TW" altLang="en-US" sz="2800" b="1" dirty="0">
                <a:latin typeface="微軟正黑體" panose="020B0604030504040204" pitchFamily="34" charset="-120"/>
                <a:ea typeface="微軟正黑體" panose="020B0604030504040204" pitchFamily="34" charset="-120"/>
              </a:rPr>
              <a:t>公里。</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1887 </a:t>
            </a:r>
            <a:r>
              <a:rPr lang="zh-TW" altLang="en-US" sz="2800" b="1" dirty="0">
                <a:latin typeface="微軟正黑體" panose="020B0604030504040204" pitchFamily="34" charset="-120"/>
                <a:ea typeface="微軟正黑體" panose="020B0604030504040204" pitchFamily="34" charset="-120"/>
              </a:rPr>
              <a:t>年，臺灣巡撫</a:t>
            </a:r>
            <a:r>
              <a:rPr lang="zh-TW" altLang="en-US" sz="2800" b="1" dirty="0">
                <a:solidFill>
                  <a:srgbClr val="FF0000"/>
                </a:solidFill>
                <a:latin typeface="微軟正黑體" panose="020B0604030504040204" pitchFamily="34" charset="-120"/>
                <a:ea typeface="微軟正黑體" panose="020B0604030504040204" pitchFamily="34" charset="-120"/>
              </a:rPr>
              <a:t>劉銘傳</a:t>
            </a:r>
            <a:r>
              <a:rPr lang="zh-TW" altLang="en-US" sz="2800" b="1" dirty="0">
                <a:latin typeface="微軟正黑體" panose="020B0604030504040204" pitchFamily="34" charset="-120"/>
                <a:ea typeface="微軟正黑體" panose="020B0604030504040204" pitchFamily="34" charset="-120"/>
              </a:rPr>
              <a:t>設福州至臺灣的海底電纜，全長 </a:t>
            </a:r>
            <a:r>
              <a:rPr lang="en-US" altLang="zh-TW" sz="2800" b="1" dirty="0">
                <a:latin typeface="微軟正黑體" panose="020B0604030504040204" pitchFamily="34" charset="-120"/>
                <a:ea typeface="微軟正黑體" panose="020B0604030504040204" pitchFamily="34" charset="-120"/>
              </a:rPr>
              <a:t>117 </a:t>
            </a:r>
            <a:r>
              <a:rPr lang="zh-TW" altLang="en-US" sz="2800" b="1" dirty="0">
                <a:latin typeface="微軟正黑體" panose="020B0604030504040204" pitchFamily="34" charset="-120"/>
                <a:ea typeface="微軟正黑體" panose="020B0604030504040204" pitchFamily="34" charset="-120"/>
              </a:rPr>
              <a:t>海哩。</a:t>
            </a:r>
            <a:endParaRPr lang="en-US" altLang="zh-TW" sz="28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2447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584B847D-2E03-4AEF-8751-EA4C6668C4DF}"/>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098BF8D6-972C-488C-86E2-CBE243A097E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1567689883"/>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4480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534272" y="3242755"/>
            <a:ext cx="8393160" cy="3573158"/>
          </a:xfrm>
          <a:prstGeom prst="rect">
            <a:avLst/>
          </a:prstGeom>
        </p:spPr>
        <p:txBody>
          <a:bodyPr wrap="square">
            <a:spAutoFit/>
          </a:bodyPr>
          <a:lstStyle/>
          <a:p>
            <a:pPr marL="457200" indent="-457200">
              <a:lnSpc>
                <a:spcPts val="4400"/>
              </a:lnSpc>
              <a:spcAft>
                <a:spcPts val="1200"/>
              </a:spcAft>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在日治時期發展最盛時，臺灣有線電報共 </a:t>
            </a:r>
            <a:r>
              <a:rPr lang="en-US" altLang="zh-TW" sz="2800" b="1" dirty="0">
                <a:latin typeface="微軟正黑體" panose="020B0604030504040204" pitchFamily="34" charset="-120"/>
                <a:ea typeface="微軟正黑體" panose="020B0604030504040204" pitchFamily="34" charset="-120"/>
              </a:rPr>
              <a:t>99 </a:t>
            </a:r>
            <a:r>
              <a:rPr lang="zh-TW" altLang="en-US" sz="2800" b="1" dirty="0">
                <a:latin typeface="微軟正黑體" panose="020B0604030504040204" pitchFamily="34" charset="-120"/>
                <a:ea typeface="微軟正黑體" panose="020B0604030504040204" pitchFamily="34" charset="-120"/>
              </a:rPr>
              <a:t>路，對外無線電報 </a:t>
            </a:r>
            <a:r>
              <a:rPr lang="en-US" altLang="zh-TW" sz="2800" b="1" dirty="0">
                <a:latin typeface="微軟正黑體" panose="020B0604030504040204" pitchFamily="34" charset="-120"/>
                <a:ea typeface="微軟正黑體" panose="020B0604030504040204" pitchFamily="34" charset="-120"/>
              </a:rPr>
              <a:t>16</a:t>
            </a:r>
            <a:r>
              <a:rPr lang="zh-TW" altLang="en-US" sz="2800" b="1" dirty="0">
                <a:latin typeface="微軟正黑體" panose="020B0604030504040204" pitchFamily="34" charset="-120"/>
                <a:ea typeface="微軟正黑體" panose="020B0604030504040204" pitchFamily="34" charset="-120"/>
              </a:rPr>
              <a:t>路，海底纜線 </a:t>
            </a:r>
            <a:r>
              <a:rPr lang="en-US" altLang="zh-TW" sz="2800" b="1" dirty="0">
                <a:latin typeface="微軟正黑體" panose="020B0604030504040204" pitchFamily="34" charset="-120"/>
                <a:ea typeface="微軟正黑體" panose="020B0604030504040204" pitchFamily="34" charset="-120"/>
              </a:rPr>
              <a:t>6 </a:t>
            </a:r>
            <a:r>
              <a:rPr lang="zh-TW" altLang="en-US" sz="2800" b="1" dirty="0">
                <a:latin typeface="微軟正黑體" panose="020B0604030504040204" pitchFamily="34" charset="-120"/>
                <a:ea typeface="微軟正黑體" panose="020B0604030504040204" pitchFamily="34" charset="-120"/>
              </a:rPr>
              <a:t>路，後來多被美軍飛機轟炸破壞，在戰後設備與機房才由電信局接收並修復。</a:t>
            </a:r>
            <a:endParaRPr lang="en-US" altLang="zh-TW" sz="2800" b="1" dirty="0">
              <a:latin typeface="微軟正黑體" panose="020B0604030504040204" pitchFamily="34" charset="-120"/>
              <a:ea typeface="微軟正黑體" panose="020B0604030504040204" pitchFamily="34" charset="-120"/>
            </a:endParaRPr>
          </a:p>
          <a:p>
            <a:pPr marL="457200" indent="-457200">
              <a:lnSpc>
                <a:spcPts val="44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隨著通訊科技的發展，今天電報已由電話、傳真、電子郵件和網際網路取代。</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2447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a:pPr>
            <a:r>
              <a:rPr lang="zh-TW" altLang="en-US" sz="2800" b="1" dirty="0">
                <a:latin typeface="微軟正黑體" panose="020B0604030504040204" pitchFamily="34" charset="-120"/>
                <a:ea typeface="微軟正黑體" panose="020B0604030504040204" pitchFamily="34" charset="-120"/>
              </a:rPr>
              <a:t>電報</a:t>
            </a:r>
          </a:p>
        </p:txBody>
      </p:sp>
      <p:sp>
        <p:nvSpPr>
          <p:cNvPr id="8" name="文字方塊 7">
            <a:extLst>
              <a:ext uri="{FF2B5EF4-FFF2-40B4-BE49-F238E27FC236}">
                <a16:creationId xmlns:a16="http://schemas.microsoft.com/office/drawing/2014/main" id="{584B847D-2E03-4AEF-8751-EA4C6668C4DF}"/>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098BF8D6-972C-488C-86E2-CBE243A097EC}"/>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P.178</a:t>
            </a:r>
          </a:p>
        </p:txBody>
      </p:sp>
    </p:spTree>
    <p:extLst>
      <p:ext uri="{BB962C8B-B14F-4D97-AF65-F5344CB8AC3E}">
        <p14:creationId xmlns:p14="http://schemas.microsoft.com/office/powerpoint/2010/main" val="95395579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534272" y="4008445"/>
            <a:ext cx="7814598" cy="2831544"/>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1860 </a:t>
            </a:r>
            <a:r>
              <a:rPr lang="zh-TW" altLang="en-US" sz="2800" b="1" dirty="0">
                <a:latin typeface="微軟正黑體" panose="020B0604030504040204" pitchFamily="34" charset="-120"/>
                <a:ea typeface="微軟正黑體" panose="020B0604030504040204" pitchFamily="34" charset="-120"/>
              </a:rPr>
              <a:t>年，</a:t>
            </a:r>
            <a:r>
              <a:rPr lang="zh-TW" altLang="en-US" sz="2800" b="1" dirty="0">
                <a:solidFill>
                  <a:srgbClr val="FF0000"/>
                </a:solidFill>
                <a:latin typeface="微軟正黑體" panose="020B0604030504040204" pitchFamily="34" charset="-120"/>
                <a:ea typeface="微軟正黑體" panose="020B0604030504040204" pitchFamily="34" charset="-120"/>
              </a:rPr>
              <a:t>穆齊</a:t>
            </a:r>
            <a:r>
              <a:rPr lang="zh-TW" altLang="en-US" sz="2800" b="1" dirty="0">
                <a:latin typeface="微軟正黑體" panose="020B0604030504040204" pitchFamily="34" charset="-120"/>
                <a:ea typeface="微軟正黑體" panose="020B0604030504040204" pitchFamily="34" charset="-120"/>
              </a:rPr>
              <a:t>首次向公眾展示他的發明，被視為最早電話的發明人。</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200"/>
              </a:spcBef>
              <a:buClr>
                <a:schemeClr val="tx1"/>
              </a:buClr>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貝爾</a:t>
            </a:r>
            <a:r>
              <a:rPr lang="zh-TW" altLang="en-US" sz="2800" b="1" dirty="0">
                <a:latin typeface="微軟正黑體" panose="020B0604030504040204" pitchFamily="34" charset="-120"/>
                <a:ea typeface="微軟正黑體" panose="020B0604030504040204" pitchFamily="34" charset="-120"/>
              </a:rPr>
              <a:t>獲得第一臺可用電話機的專利，並成立貝爾電話公司。</a:t>
            </a:r>
            <a:endParaRPr lang="en-US" altLang="zh-TW" sz="28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60332"/>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電話</a:t>
            </a:r>
          </a:p>
        </p:txBody>
      </p:sp>
      <p:sp>
        <p:nvSpPr>
          <p:cNvPr id="8" name="文字方塊 7">
            <a:extLst>
              <a:ext uri="{FF2B5EF4-FFF2-40B4-BE49-F238E27FC236}">
                <a16:creationId xmlns:a16="http://schemas.microsoft.com/office/drawing/2014/main" id="{C1F4E471-1BEB-4C6E-A6AF-0B2BB5CDF653}"/>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1E2A49A4-BB7A-4B20-84EF-4BAA16A4393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
        <p:nvSpPr>
          <p:cNvPr id="2" name="矩形 1"/>
          <p:cNvSpPr/>
          <p:nvPr/>
        </p:nvSpPr>
        <p:spPr>
          <a:xfrm>
            <a:off x="534272" y="3283552"/>
            <a:ext cx="7814598" cy="738664"/>
          </a:xfrm>
          <a:prstGeom prst="rect">
            <a:avLst/>
          </a:prstGeom>
        </p:spPr>
        <p:txBody>
          <a:bodyPr wrap="square">
            <a:spAutoFit/>
          </a:bodyPr>
          <a:lstStyle/>
          <a:p>
            <a:pPr lvl="0">
              <a:lnSpc>
                <a:spcPct val="150000"/>
              </a:lnSpc>
            </a:pPr>
            <a:r>
              <a:rPr lang="zh-TW" altLang="en-US" sz="2800" b="1" dirty="0">
                <a:solidFill>
                  <a:prstClr val="black"/>
                </a:solidFill>
                <a:latin typeface="微軟正黑體" panose="020B0604030504040204" pitchFamily="34" charset="-120"/>
                <a:ea typeface="微軟正黑體" panose="020B0604030504040204" pitchFamily="34" charset="-120"/>
              </a:rPr>
              <a:t>電話是一種</a:t>
            </a:r>
            <a:r>
              <a:rPr lang="zh-TW" altLang="en-US" sz="2800" b="1" dirty="0">
                <a:solidFill>
                  <a:srgbClr val="FF0000"/>
                </a:solidFill>
                <a:latin typeface="微軟正黑體" panose="020B0604030504040204" pitchFamily="34" charset="-120"/>
                <a:ea typeface="微軟正黑體" panose="020B0604030504040204" pitchFamily="34" charset="-120"/>
              </a:rPr>
              <a:t>可以傳送與接收聲音的遠程通訊裝置</a:t>
            </a:r>
            <a:endParaRPr lang="en-US" altLang="zh-TW" sz="28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9811677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1033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260391" y="4234380"/>
            <a:ext cx="2191244"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6-22 </a:t>
            </a:r>
          </a:p>
          <a:p>
            <a:r>
              <a:rPr lang="zh-TW" altLang="en-US" sz="2400" b="1" dirty="0">
                <a:latin typeface="微軟正黑體" panose="020B0604030504040204" pitchFamily="34" charset="-120"/>
                <a:ea typeface="微軟正黑體" panose="020B0604030504040204" pitchFamily="34" charset="-120"/>
              </a:rPr>
              <a:t>紀念郵票上的 </a:t>
            </a:r>
            <a:r>
              <a:rPr lang="en-US" altLang="zh-TW" sz="2400" b="1" dirty="0">
                <a:latin typeface="微軟正黑體" panose="020B0604030504040204" pitchFamily="34" charset="-120"/>
                <a:ea typeface="微軟正黑體" panose="020B0604030504040204" pitchFamily="34" charset="-120"/>
              </a:rPr>
              <a:t>19 </a:t>
            </a:r>
            <a:r>
              <a:rPr lang="zh-TW" altLang="en-US" sz="2400" b="1" dirty="0">
                <a:latin typeface="微軟正黑體" panose="020B0604030504040204" pitchFamily="34" charset="-120"/>
                <a:ea typeface="微軟正黑體" panose="020B0604030504040204" pitchFamily="34" charset="-120"/>
              </a:rPr>
              <a:t>世紀人工接線式電話。</a:t>
            </a:r>
            <a:endParaRPr lang="en-US" altLang="zh-TW" sz="24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715507"/>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電話</a:t>
            </a:r>
          </a:p>
        </p:txBody>
      </p:sp>
      <p:pic>
        <p:nvPicPr>
          <p:cNvPr id="7" name="圖片 6">
            <a:extLst>
              <a:ext uri="{FF2B5EF4-FFF2-40B4-BE49-F238E27FC236}">
                <a16:creationId xmlns:a16="http://schemas.microsoft.com/office/drawing/2014/main" id="{8AB14F41-989B-4631-B7A2-6EA44E333C3E}"/>
              </a:ext>
            </a:extLst>
          </p:cNvPr>
          <p:cNvPicPr>
            <a:picLocks noChangeAspect="1"/>
          </p:cNvPicPr>
          <p:nvPr/>
        </p:nvPicPr>
        <p:blipFill rotWithShape="1">
          <a:blip r:embed="rId2">
            <a:extLst>
              <a:ext uri="{28A0092B-C50C-407E-A947-70E740481C1C}">
                <a14:useLocalDpi xmlns:a14="http://schemas.microsoft.com/office/drawing/2010/main" val="0"/>
              </a:ext>
            </a:extLst>
          </a:blip>
          <a:srcRect l="9152" t="64337" r="47876" b="14712"/>
          <a:stretch/>
        </p:blipFill>
        <p:spPr>
          <a:xfrm rot="331896">
            <a:off x="1829932" y="1825556"/>
            <a:ext cx="7742914" cy="5166354"/>
          </a:xfrm>
          <a:prstGeom prst="rect">
            <a:avLst/>
          </a:prstGeom>
        </p:spPr>
      </p:pic>
      <p:sp>
        <p:nvSpPr>
          <p:cNvPr id="9" name="文字方塊 8">
            <a:extLst>
              <a:ext uri="{FF2B5EF4-FFF2-40B4-BE49-F238E27FC236}">
                <a16:creationId xmlns:a16="http://schemas.microsoft.com/office/drawing/2014/main" id="{A153EB33-E50C-44CD-BA1F-711139B1DB46}"/>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0" name="文字方塊 9">
            <a:extLst>
              <a:ext uri="{FF2B5EF4-FFF2-40B4-BE49-F238E27FC236}">
                <a16:creationId xmlns:a16="http://schemas.microsoft.com/office/drawing/2014/main" id="{8F2D515A-80FB-4F64-BACB-A4B45675637D}"/>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Tree>
    <p:extLst>
      <p:ext uri="{BB962C8B-B14F-4D97-AF65-F5344CB8AC3E}">
        <p14:creationId xmlns:p14="http://schemas.microsoft.com/office/powerpoint/2010/main" val="347959736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534273" y="3233011"/>
            <a:ext cx="8251918" cy="3554819"/>
          </a:xfrm>
          <a:prstGeom prst="rect">
            <a:avLst/>
          </a:prstGeom>
        </p:spPr>
        <p:txBody>
          <a:bodyPr wrap="square">
            <a:spAutoFit/>
          </a:bodyPr>
          <a:lstStyle/>
          <a:p>
            <a:pPr marL="457200" indent="-457200">
              <a:lnSpc>
                <a:spcPts val="45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電話的基本構造包括麥克風</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發射器</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和耳機</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接收器</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，兩者組成電話聽筒，發射器可以將聲波轉換為訊號，藉由電話線路傳送到受話端，受話端再將訊號轉換為耳機</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或是喇叭</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中的聲音。</a:t>
            </a:r>
            <a:endParaRPr lang="en-US" altLang="zh-TW" sz="2800" b="1" dirty="0">
              <a:latin typeface="微軟正黑體" panose="020B0604030504040204" pitchFamily="34" charset="-120"/>
              <a:ea typeface="微軟正黑體" panose="020B0604030504040204" pitchFamily="34" charset="-120"/>
            </a:endParaRPr>
          </a:p>
          <a:p>
            <a:pPr marL="457200" indent="-457200">
              <a:lnSpc>
                <a:spcPts val="45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大部分的電話都有蜂鳴器發出聲音，提醒有人打電話過來。</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6172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電話</a:t>
            </a:r>
          </a:p>
        </p:txBody>
      </p:sp>
      <p:sp>
        <p:nvSpPr>
          <p:cNvPr id="8" name="文字方塊 7">
            <a:extLst>
              <a:ext uri="{FF2B5EF4-FFF2-40B4-BE49-F238E27FC236}">
                <a16:creationId xmlns:a16="http://schemas.microsoft.com/office/drawing/2014/main" id="{AEC3CEAF-AF76-42C0-9141-A544C34704A8}"/>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7A390C0E-1766-4576-9F00-1F50B686C0D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Tree>
    <p:extLst>
      <p:ext uri="{BB962C8B-B14F-4D97-AF65-F5344CB8AC3E}">
        <p14:creationId xmlns:p14="http://schemas.microsoft.com/office/powerpoint/2010/main" val="37479571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834887" y="3325776"/>
            <a:ext cx="8083826" cy="2908489"/>
          </a:xfrm>
          <a:prstGeom prst="rect">
            <a:avLst/>
          </a:prstGeom>
        </p:spPr>
        <p:txBody>
          <a:bodyPr wrap="square">
            <a:spAutoFit/>
          </a:bodyPr>
          <a:lstStyle/>
          <a:p>
            <a:pPr marL="457200" indent="-457200">
              <a:lnSpc>
                <a:spcPct val="1500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臺灣有線電話始於</a:t>
            </a:r>
            <a:r>
              <a:rPr lang="zh-TW" altLang="en-US" sz="2800" b="1" dirty="0">
                <a:solidFill>
                  <a:srgbClr val="FF0000"/>
                </a:solidFill>
                <a:latin typeface="微軟正黑體" panose="020B0604030504040204" pitchFamily="34" charset="-120"/>
                <a:ea typeface="微軟正黑體" panose="020B0604030504040204" pitchFamily="34" charset="-120"/>
              </a:rPr>
              <a:t>日本治臺</a:t>
            </a:r>
            <a:r>
              <a:rPr lang="zh-TW" altLang="en-US" sz="2800" b="1" dirty="0">
                <a:latin typeface="微軟正黑體" panose="020B0604030504040204" pitchFamily="34" charset="-120"/>
                <a:ea typeface="微軟正黑體" panose="020B0604030504040204" pitchFamily="34" charset="-120"/>
              </a:rPr>
              <a:t>時。</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spcBef>
                <a:spcPts val="18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1897</a:t>
            </a:r>
            <a:r>
              <a:rPr lang="zh-TW" altLang="en-US" sz="2800" b="1" dirty="0">
                <a:latin typeface="微軟正黑體" panose="020B0604030504040204" pitchFamily="34" charset="-120"/>
                <a:ea typeface="微軟正黑體" panose="020B0604030504040204" pitchFamily="34" charset="-120"/>
              </a:rPr>
              <a:t>年，日本基於</a:t>
            </a:r>
            <a:r>
              <a:rPr lang="zh-TW" altLang="en-US" sz="2800" b="1" dirty="0">
                <a:solidFill>
                  <a:srgbClr val="FF0000"/>
                </a:solidFill>
                <a:latin typeface="微軟正黑體" panose="020B0604030504040204" pitchFamily="34" charset="-120"/>
                <a:ea typeface="微軟正黑體" panose="020B0604030504040204" pitchFamily="34" charset="-120"/>
              </a:rPr>
              <a:t>軍事需求</a:t>
            </a:r>
            <a:r>
              <a:rPr lang="zh-TW" altLang="en-US" sz="2800" b="1" dirty="0">
                <a:latin typeface="微軟正黑體" panose="020B0604030504040204" pitchFamily="34" charset="-120"/>
                <a:ea typeface="微軟正黑體" panose="020B0604030504040204" pitchFamily="34" charset="-120"/>
              </a:rPr>
              <a:t>於澎湖首先架設聯絡電話，同年從臺北總督府到基隆間已有長途電話。</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6172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電話</a:t>
            </a:r>
          </a:p>
        </p:txBody>
      </p:sp>
      <p:sp>
        <p:nvSpPr>
          <p:cNvPr id="8" name="文字方塊 7">
            <a:extLst>
              <a:ext uri="{FF2B5EF4-FFF2-40B4-BE49-F238E27FC236}">
                <a16:creationId xmlns:a16="http://schemas.microsoft.com/office/drawing/2014/main" id="{AEC3CEAF-AF76-42C0-9141-A544C34704A8}"/>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7A390C0E-1766-4576-9F00-1F50B686C0D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Tree>
    <p:extLst>
      <p:ext uri="{BB962C8B-B14F-4D97-AF65-F5344CB8AC3E}">
        <p14:creationId xmlns:p14="http://schemas.microsoft.com/office/powerpoint/2010/main" val="3544220157"/>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834887" y="3233011"/>
            <a:ext cx="8083826" cy="2031325"/>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1900 </a:t>
            </a:r>
            <a:r>
              <a:rPr lang="zh-TW" altLang="en-US" sz="2800" b="1" dirty="0">
                <a:latin typeface="微軟正黑體" panose="020B0604030504040204" pitchFamily="34" charset="-120"/>
                <a:ea typeface="微軟正黑體" panose="020B0604030504040204" pitchFamily="34" charset="-120"/>
              </a:rPr>
              <a:t>年開放</a:t>
            </a:r>
            <a:r>
              <a:rPr lang="zh-TW" altLang="en-US" sz="2800" b="1" dirty="0">
                <a:solidFill>
                  <a:srgbClr val="FF0000"/>
                </a:solidFill>
                <a:latin typeface="微軟正黑體" panose="020B0604030504040204" pitchFamily="34" charset="-120"/>
                <a:ea typeface="微軟正黑體" panose="020B0604030504040204" pitchFamily="34" charset="-120"/>
              </a:rPr>
              <a:t>市內電話業務</a:t>
            </a:r>
            <a:r>
              <a:rPr lang="zh-TW" altLang="en-US" sz="2800" b="1" dirty="0">
                <a:latin typeface="微軟正黑體" panose="020B0604030504040204" pitchFamily="34" charset="-120"/>
                <a:ea typeface="微軟正黑體" panose="020B0604030504040204" pitchFamily="34" charset="-120"/>
              </a:rPr>
              <a:t>供民眾使用，但當時市話用戶只有 </a:t>
            </a:r>
            <a:r>
              <a:rPr lang="en-US" altLang="zh-TW" sz="2800" b="1" dirty="0">
                <a:latin typeface="微軟正黑體" panose="020B0604030504040204" pitchFamily="34" charset="-120"/>
                <a:ea typeface="微軟正黑體" panose="020B0604030504040204" pitchFamily="34" charset="-120"/>
              </a:rPr>
              <a:t>431 </a:t>
            </a:r>
            <a:r>
              <a:rPr lang="zh-TW" altLang="en-US" sz="2800" b="1" dirty="0">
                <a:latin typeface="微軟正黑體" panose="020B0604030504040204" pitchFamily="34" charset="-120"/>
                <a:ea typeface="微軟正黑體" panose="020B0604030504040204" pitchFamily="34" charset="-120"/>
              </a:rPr>
              <a:t>戶，到了日治末期，市內電話用戶達 </a:t>
            </a:r>
            <a:r>
              <a:rPr lang="en-US" altLang="zh-TW" sz="2800" b="1" dirty="0">
                <a:latin typeface="微軟正黑體" panose="020B0604030504040204" pitchFamily="34" charset="-120"/>
                <a:ea typeface="微軟正黑體" panose="020B0604030504040204" pitchFamily="34" charset="-120"/>
              </a:rPr>
              <a:t>25,000 </a:t>
            </a:r>
            <a:r>
              <a:rPr lang="zh-TW" altLang="en-US" sz="2800" b="1" dirty="0">
                <a:latin typeface="微軟正黑體" panose="020B0604030504040204" pitchFamily="34" charset="-120"/>
                <a:ea typeface="微軟正黑體" panose="020B0604030504040204" pitchFamily="34" charset="-120"/>
              </a:rPr>
              <a:t>多戶。</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61721"/>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電話</a:t>
            </a:r>
          </a:p>
        </p:txBody>
      </p:sp>
      <p:sp>
        <p:nvSpPr>
          <p:cNvPr id="8" name="文字方塊 7">
            <a:extLst>
              <a:ext uri="{FF2B5EF4-FFF2-40B4-BE49-F238E27FC236}">
                <a16:creationId xmlns:a16="http://schemas.microsoft.com/office/drawing/2014/main" id="{AEC3CEAF-AF76-42C0-9141-A544C34704A8}"/>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7A390C0E-1766-4576-9F00-1F50B686C0D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Tree>
    <p:extLst>
      <p:ext uri="{BB962C8B-B14F-4D97-AF65-F5344CB8AC3E}">
        <p14:creationId xmlns:p14="http://schemas.microsoft.com/office/powerpoint/2010/main" val="387644631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371061" y="3233010"/>
            <a:ext cx="8446844" cy="3323987"/>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電話在歷史上出現多次的改進和發明，從有線電話、無線電話、網路電話，到智慧型手機，除了傳統的電話功能，也整合了個人行動助理、錄音機、照相機、遊戲機、音樂播放器及網路瀏覽器等多項功能。今天電話已成為我們生活中不可或缺的一部分。</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2" y="2670685"/>
            <a:ext cx="1465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2"/>
            </a:pPr>
            <a:r>
              <a:rPr lang="zh-TW" altLang="en-US" sz="2800" b="1" dirty="0">
                <a:latin typeface="微軟正黑體" panose="020B0604030504040204" pitchFamily="34" charset="-120"/>
                <a:ea typeface="微軟正黑體" panose="020B0604030504040204" pitchFamily="34" charset="-120"/>
              </a:rPr>
              <a:t>電話</a:t>
            </a:r>
          </a:p>
        </p:txBody>
      </p:sp>
      <p:sp>
        <p:nvSpPr>
          <p:cNvPr id="7" name="語音泡泡: 圓角矩形 6">
            <a:hlinkClick r:id="rId2" action="ppaction://hlinksldjump"/>
            <a:extLst>
              <a:ext uri="{FF2B5EF4-FFF2-40B4-BE49-F238E27FC236}">
                <a16:creationId xmlns:a16="http://schemas.microsoft.com/office/drawing/2014/main" id="{D0D72222-63BC-41CE-AD61-5242A5E8491A}"/>
              </a:ext>
            </a:extLst>
          </p:cNvPr>
          <p:cNvSpPr/>
          <p:nvPr/>
        </p:nvSpPr>
        <p:spPr>
          <a:xfrm>
            <a:off x="6958468" y="2286663"/>
            <a:ext cx="1859437" cy="486659"/>
          </a:xfrm>
          <a:prstGeom prst="wedgeRoundRectCallou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8" name="圖形 7" descr="地球儀">
            <a:hlinkClick r:id="rId3" action="ppaction://hlinksldjump"/>
            <a:extLst>
              <a:ext uri="{FF2B5EF4-FFF2-40B4-BE49-F238E27FC236}">
                <a16:creationId xmlns:a16="http://schemas.microsoft.com/office/drawing/2014/main" id="{A58A386F-2731-40E1-81D0-26FC38A2B5E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28778" y="2331759"/>
            <a:ext cx="396465" cy="396465"/>
          </a:xfrm>
          <a:prstGeom prst="rect">
            <a:avLst/>
          </a:prstGeom>
        </p:spPr>
      </p:pic>
      <p:sp>
        <p:nvSpPr>
          <p:cNvPr id="9" name="文字方塊 8">
            <a:extLst>
              <a:ext uri="{FF2B5EF4-FFF2-40B4-BE49-F238E27FC236}">
                <a16:creationId xmlns:a16="http://schemas.microsoft.com/office/drawing/2014/main" id="{31CF015E-0102-4AC7-96DD-A3B2FD1165E3}"/>
              </a:ext>
            </a:extLst>
          </p:cNvPr>
          <p:cNvSpPr txBox="1"/>
          <p:nvPr/>
        </p:nvSpPr>
        <p:spPr>
          <a:xfrm>
            <a:off x="7525243" y="2356868"/>
            <a:ext cx="1459726" cy="369332"/>
          </a:xfrm>
          <a:prstGeom prst="rect">
            <a:avLst/>
          </a:prstGeom>
          <a:noFill/>
        </p:spPr>
        <p:txBody>
          <a:bodyPr wrap="square" rtlCol="0">
            <a:spAutoFit/>
          </a:bodyPr>
          <a:lstStyle/>
          <a:p>
            <a:r>
              <a:rPr lang="zh-TW" altLang="en-US" b="1" dirty="0">
                <a:solidFill>
                  <a:schemeClr val="accent1">
                    <a:lumMod val="50000"/>
                  </a:schemeClr>
                </a:solidFill>
                <a:latin typeface="微軟正黑體" panose="020B0604030504040204" pitchFamily="34" charset="-120"/>
                <a:ea typeface="微軟正黑體" panose="020B0604030504040204" pitchFamily="34" charset="-120"/>
                <a:hlinkClick r:id="rId3" action="ppaction://hlinksldjump"/>
              </a:rPr>
              <a:t>歷史小百科</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id="{CB152903-8F07-486D-AE15-B4D6FBE9C633}"/>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2" name="文字方塊 11">
            <a:extLst>
              <a:ext uri="{FF2B5EF4-FFF2-40B4-BE49-F238E27FC236}">
                <a16:creationId xmlns:a16="http://schemas.microsoft.com/office/drawing/2014/main" id="{8A969CE7-BDA3-48F2-B664-BB7BB5247AA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Tree>
    <p:extLst>
      <p:ext uri="{BB962C8B-B14F-4D97-AF65-F5344CB8AC3E}">
        <p14:creationId xmlns:p14="http://schemas.microsoft.com/office/powerpoint/2010/main" val="384264787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p:bld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ŝ1ídé">
            <a:extLst>
              <a:ext uri="{FF2B5EF4-FFF2-40B4-BE49-F238E27FC236}">
                <a16:creationId xmlns:a16="http://schemas.microsoft.com/office/drawing/2014/main" id="{FAFC559B-09C6-463C-A4F2-D3F62A74B60C}"/>
              </a:ext>
            </a:extLst>
          </p:cNvPr>
          <p:cNvSpPr/>
          <p:nvPr/>
        </p:nvSpPr>
        <p:spPr>
          <a:xfrm>
            <a:off x="323733" y="2279462"/>
            <a:ext cx="1627135" cy="530257"/>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行動電話</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D9E43561-1A93-4B19-8875-CBD7EB24F704}"/>
              </a:ext>
            </a:extLst>
          </p:cNvPr>
          <p:cNvSpPr/>
          <p:nvPr/>
        </p:nvSpPr>
        <p:spPr>
          <a:xfrm>
            <a:off x="323733" y="2941719"/>
            <a:ext cx="3723587" cy="3539430"/>
          </a:xfrm>
          <a:prstGeom prst="rect">
            <a:avLst/>
          </a:prstGeom>
        </p:spPr>
        <p:txBody>
          <a:bodyPr wrap="square">
            <a:spAutoFit/>
          </a:bodyPr>
          <a:lstStyle/>
          <a:p>
            <a:r>
              <a:rPr lang="en-US" altLang="zh-TW" sz="2800" b="1" dirty="0">
                <a:latin typeface="微軟正黑體" panose="020B0604030504040204" pitchFamily="34" charset="-120"/>
                <a:ea typeface="微軟正黑體" panose="020B0604030504040204" pitchFamily="34" charset="-120"/>
              </a:rPr>
              <a:t>1973</a:t>
            </a:r>
            <a:r>
              <a:rPr lang="zh-TW" altLang="en-US" sz="2800" b="1" dirty="0">
                <a:latin typeface="微軟正黑體" panose="020B0604030504040204" pitchFamily="34" charset="-120"/>
                <a:ea typeface="微軟正黑體" panose="020B0604030504040204" pitchFamily="34" charset="-120"/>
              </a:rPr>
              <a:t>年，美國人庫珀</a:t>
            </a:r>
            <a:r>
              <a:rPr lang="en-US" altLang="zh-TW" sz="2000" b="1" dirty="0">
                <a:latin typeface="微軟正黑體" panose="020B0604030504040204" pitchFamily="34" charset="-120"/>
                <a:ea typeface="微軟正黑體" panose="020B0604030504040204" pitchFamily="34" charset="-120"/>
              </a:rPr>
              <a:t>(Martin Cooper,1928-)</a:t>
            </a:r>
            <a:r>
              <a:rPr lang="zh-TW" altLang="en-US" sz="2800" b="1" dirty="0">
                <a:latin typeface="微軟正黑體" panose="020B0604030504040204" pitchFamily="34" charset="-120"/>
                <a:ea typeface="微軟正黑體" panose="020B0604030504040204" pitchFamily="34" charset="-120"/>
              </a:rPr>
              <a:t>在摩托羅拉公司支持下發明行動電話，這部電話重約</a:t>
            </a:r>
            <a:r>
              <a:rPr lang="en-US" altLang="zh-TW" sz="2800" b="1" dirty="0">
                <a:latin typeface="微軟正黑體" panose="020B0604030504040204" pitchFamily="34" charset="-120"/>
                <a:ea typeface="微軟正黑體" panose="020B0604030504040204" pitchFamily="34" charset="-120"/>
              </a:rPr>
              <a:t>930</a:t>
            </a:r>
            <a:r>
              <a:rPr lang="zh-TW" altLang="en-US" sz="2800" b="1" dirty="0">
                <a:latin typeface="微軟正黑體" panose="020B0604030504040204" pitchFamily="34" charset="-120"/>
                <a:ea typeface="微軟正黑體" panose="020B0604030504040204" pitchFamily="34" charset="-120"/>
              </a:rPr>
              <a:t>公克，長</a:t>
            </a:r>
            <a:r>
              <a:rPr lang="en-US" altLang="zh-TW" sz="2800" b="1" dirty="0">
                <a:latin typeface="微軟正黑體" panose="020B0604030504040204" pitchFamily="34" charset="-120"/>
                <a:ea typeface="微軟正黑體" panose="020B0604030504040204" pitchFamily="34" charset="-120"/>
              </a:rPr>
              <a:t>25</a:t>
            </a:r>
            <a:r>
              <a:rPr lang="zh-TW" altLang="en-US" sz="2800" b="1" dirty="0">
                <a:latin typeface="微軟正黑體" panose="020B0604030504040204" pitchFamily="34" charset="-120"/>
                <a:ea typeface="微軟正黑體" panose="020B0604030504040204" pitchFamily="34" charset="-120"/>
              </a:rPr>
              <a:t>公分，寬</a:t>
            </a:r>
            <a:r>
              <a:rPr lang="en-US" altLang="zh-TW" sz="2800" b="1" dirty="0">
                <a:latin typeface="微軟正黑體" panose="020B0604030504040204" pitchFamily="34" charset="-120"/>
                <a:ea typeface="微軟正黑體" panose="020B0604030504040204" pitchFamily="34" charset="-120"/>
              </a:rPr>
              <a:t>4</a:t>
            </a:r>
            <a:r>
              <a:rPr lang="zh-TW" altLang="en-US" sz="2800" b="1" dirty="0">
                <a:latin typeface="微軟正黑體" panose="020B0604030504040204" pitchFamily="34" charset="-120"/>
                <a:ea typeface="微軟正黑體" panose="020B0604030504040204" pitchFamily="34" charset="-120"/>
              </a:rPr>
              <a:t>公分，厚</a:t>
            </a:r>
            <a:r>
              <a:rPr lang="en-US" altLang="zh-TW" sz="2800" b="1" dirty="0">
                <a:latin typeface="微軟正黑體" panose="020B0604030504040204" pitchFamily="34" charset="-120"/>
                <a:ea typeface="微軟正黑體" panose="020B0604030504040204" pitchFamily="34" charset="-120"/>
              </a:rPr>
              <a:t>8</a:t>
            </a:r>
            <a:r>
              <a:rPr lang="zh-TW" altLang="en-US" sz="2800" b="1" dirty="0">
                <a:latin typeface="微軟正黑體" panose="020B0604030504040204" pitchFamily="34" charset="-120"/>
                <a:ea typeface="微軟正黑體" panose="020B0604030504040204" pitchFamily="34" charset="-120"/>
              </a:rPr>
              <a:t>公分，庫珀則被譽為「行動電話之父」。</a:t>
            </a:r>
          </a:p>
        </p:txBody>
      </p:sp>
      <p:pic>
        <p:nvPicPr>
          <p:cNvPr id="7" name="圖片 6">
            <a:extLst>
              <a:ext uri="{FF2B5EF4-FFF2-40B4-BE49-F238E27FC236}">
                <a16:creationId xmlns:a16="http://schemas.microsoft.com/office/drawing/2014/main" id="{BD14E659-FF82-4FCB-9F1F-F6017CED6F8D}"/>
              </a:ext>
            </a:extLst>
          </p:cNvPr>
          <p:cNvPicPr>
            <a:picLocks noChangeAspect="1"/>
          </p:cNvPicPr>
          <p:nvPr/>
        </p:nvPicPr>
        <p:blipFill rotWithShape="1">
          <a:blip r:embed="rId2">
            <a:extLst>
              <a:ext uri="{28A0092B-C50C-407E-A947-70E740481C1C}">
                <a14:useLocalDpi xmlns:a14="http://schemas.microsoft.com/office/drawing/2010/main" val="0"/>
              </a:ext>
            </a:extLst>
          </a:blip>
          <a:srcRect l="52348" t="58792" r="3607" b="2877"/>
          <a:stretch/>
        </p:blipFill>
        <p:spPr>
          <a:xfrm>
            <a:off x="3748462" y="2251111"/>
            <a:ext cx="3394584" cy="4043172"/>
          </a:xfrm>
          <a:prstGeom prst="rect">
            <a:avLst/>
          </a:prstGeom>
        </p:spPr>
      </p:pic>
      <p:sp>
        <p:nvSpPr>
          <p:cNvPr id="8" name="矩形 7">
            <a:extLst>
              <a:ext uri="{FF2B5EF4-FFF2-40B4-BE49-F238E27FC236}">
                <a16:creationId xmlns:a16="http://schemas.microsoft.com/office/drawing/2014/main" id="{02E4B499-6F9B-46D2-8532-C38BBBFAAE26}"/>
              </a:ext>
            </a:extLst>
          </p:cNvPr>
          <p:cNvSpPr/>
          <p:nvPr/>
        </p:nvSpPr>
        <p:spPr>
          <a:xfrm>
            <a:off x="7184602" y="4047514"/>
            <a:ext cx="1859872"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6-23 </a:t>
            </a:r>
            <a:endParaRPr lang="en-US" altLang="zh-TW" sz="2400" b="1" dirty="0">
              <a:latin typeface="微軟正黑體" panose="020B0604030504040204" pitchFamily="34" charset="-120"/>
              <a:ea typeface="微軟正黑體" panose="020B0604030504040204" pitchFamily="34" charset="-120"/>
            </a:endParaRPr>
          </a:p>
          <a:p>
            <a:r>
              <a:rPr lang="zh-TW" altLang="en-US" sz="2400" b="1" dirty="0">
                <a:latin typeface="微軟正黑體" panose="020B0604030504040204" pitchFamily="34" charset="-120"/>
                <a:ea typeface="微軟正黑體" panose="020B0604030504040204" pitchFamily="34" charset="-120"/>
              </a:rPr>
              <a:t>全球第一位商用行動電話發明人庫珀。</a:t>
            </a:r>
          </a:p>
        </p:txBody>
      </p:sp>
      <p:sp>
        <p:nvSpPr>
          <p:cNvPr id="14" name="矩形: 圓角 13">
            <a:extLst>
              <a:ext uri="{FF2B5EF4-FFF2-40B4-BE49-F238E27FC236}">
                <a16:creationId xmlns:a16="http://schemas.microsoft.com/office/drawing/2014/main" id="{A0C6B0BE-09EA-471A-BA5D-58EC2B1FCBCA}"/>
              </a:ext>
            </a:extLst>
          </p:cNvPr>
          <p:cNvSpPr/>
          <p:nvPr/>
        </p:nvSpPr>
        <p:spPr>
          <a:xfrm>
            <a:off x="2710207" y="1091265"/>
            <a:ext cx="3723587" cy="85433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350"/>
          </a:p>
        </p:txBody>
      </p:sp>
      <p:pic>
        <p:nvPicPr>
          <p:cNvPr id="15" name="圖形 14" descr="放大鏡">
            <a:extLst>
              <a:ext uri="{FF2B5EF4-FFF2-40B4-BE49-F238E27FC236}">
                <a16:creationId xmlns:a16="http://schemas.microsoft.com/office/drawing/2014/main" id="{EB45946C-EB5B-4116-A02B-465417BD123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8534" y="1116560"/>
            <a:ext cx="803748" cy="803748"/>
          </a:xfrm>
          <a:prstGeom prst="rect">
            <a:avLst/>
          </a:prstGeom>
          <a:effectLst/>
          <a:scene3d>
            <a:camera prst="isometricOffAxis1Right"/>
            <a:lightRig rig="threePt" dir="t"/>
          </a:scene3d>
          <a:sp3d>
            <a:bevelT prst="relaxedInset"/>
          </a:sp3d>
        </p:spPr>
      </p:pic>
      <p:sp>
        <p:nvSpPr>
          <p:cNvPr id="16" name="文字方塊 15">
            <a:extLst>
              <a:ext uri="{FF2B5EF4-FFF2-40B4-BE49-F238E27FC236}">
                <a16:creationId xmlns:a16="http://schemas.microsoft.com/office/drawing/2014/main" id="{5CEC63F7-8072-4567-968D-06D2E46A7BA6}"/>
              </a:ext>
            </a:extLst>
          </p:cNvPr>
          <p:cNvSpPr txBox="1"/>
          <p:nvPr/>
        </p:nvSpPr>
        <p:spPr>
          <a:xfrm>
            <a:off x="3832282" y="1229895"/>
            <a:ext cx="2674070" cy="646331"/>
          </a:xfrm>
          <a:prstGeom prst="rect">
            <a:avLst/>
          </a:prstGeom>
          <a:noFill/>
        </p:spPr>
        <p:txBody>
          <a:bodyPr wrap="square" rtlCol="0">
            <a:spAutoFit/>
            <a:scene3d>
              <a:camera prst="orthographicFront"/>
              <a:lightRig rig="threePt" dir="t"/>
            </a:scene3d>
            <a:sp3d extrusionH="57150">
              <a:bevelT w="38100" h="38100" prst="angle"/>
            </a:sp3d>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歷史放大鏡</a:t>
            </a:r>
          </a:p>
        </p:txBody>
      </p:sp>
      <p:sp>
        <p:nvSpPr>
          <p:cNvPr id="17" name="文字方塊 16">
            <a:extLst>
              <a:ext uri="{FF2B5EF4-FFF2-40B4-BE49-F238E27FC236}">
                <a16:creationId xmlns:a16="http://schemas.microsoft.com/office/drawing/2014/main" id="{59CD5613-5ABF-4452-8046-5DFBF57D23A3}"/>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P.179</a:t>
            </a:r>
          </a:p>
        </p:txBody>
      </p:sp>
    </p:spTree>
    <p:extLst>
      <p:ext uri="{BB962C8B-B14F-4D97-AF65-F5344CB8AC3E}">
        <p14:creationId xmlns:p14="http://schemas.microsoft.com/office/powerpoint/2010/main" val="1444688100"/>
      </p:ext>
    </p:extLst>
  </p:cSld>
  <p:clrMapOvr>
    <a:masterClrMapping/>
  </p:clrMapOvr>
  <mc:AlternateContent xmlns:mc="http://schemas.openxmlformats.org/markup-compatibility/2006" xmlns:p14="http://schemas.microsoft.com/office/powerpoint/2010/main">
    <mc:Choice Requires="p14">
      <p:transition spd="slow" p14:dur="1600" advTm="30000">
        <p14:prism isInverted="1"/>
      </p:transition>
    </mc:Choice>
    <mc:Fallback xmlns="">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28266"/>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397565" y="3223269"/>
            <a:ext cx="8507896" cy="3493008"/>
          </a:xfrm>
          <a:prstGeom prst="rect">
            <a:avLst/>
          </a:prstGeom>
        </p:spPr>
        <p:txBody>
          <a:bodyPr wrap="square">
            <a:spAutoFit/>
          </a:bodyPr>
          <a:lstStyle/>
          <a:p>
            <a:pPr marL="514350" indent="-514350">
              <a:lnSpc>
                <a:spcPts val="4500"/>
              </a:lnSpc>
              <a:buClr>
                <a:schemeClr val="tx1"/>
              </a:buClr>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a:t>
            </a:r>
            <a:r>
              <a:rPr lang="en-US" altLang="zh-TW" sz="2800" b="1" dirty="0">
                <a:latin typeface="微軟正黑體" panose="020B0604030504040204" pitchFamily="34" charset="-120"/>
                <a:ea typeface="微軟正黑體" panose="020B0604030504040204" pitchFamily="34" charset="-120"/>
              </a:rPr>
              <a:t>Internet</a:t>
            </a:r>
            <a:r>
              <a:rPr lang="zh-TW" altLang="en-US" sz="2800" b="1" dirty="0">
                <a:latin typeface="微軟正黑體" panose="020B0604030504040204" pitchFamily="34" charset="-120"/>
                <a:ea typeface="微軟正黑體" panose="020B0604030504040204" pitchFamily="34" charset="-120"/>
              </a:rPr>
              <a:t>」一般中文稱為網際網路，中國大陸習慣翻譯成互聯網。</a:t>
            </a:r>
            <a:endParaRPr lang="en-US" altLang="zh-TW" sz="2800" b="1" dirty="0">
              <a:latin typeface="微軟正黑體" panose="020B0604030504040204" pitchFamily="34" charset="-120"/>
              <a:ea typeface="微軟正黑體" panose="020B0604030504040204" pitchFamily="34" charset="-120"/>
            </a:endParaRPr>
          </a:p>
          <a:p>
            <a:pPr marL="514350" indent="-514350">
              <a:lnSpc>
                <a:spcPts val="4500"/>
              </a:lnSpc>
              <a:buClr>
                <a:schemeClr val="tx1"/>
              </a:buClr>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冷戰時期美蘇進行軍備競賽</a:t>
            </a:r>
            <a:r>
              <a:rPr lang="zh-TW" altLang="en-US" sz="2800" b="1" dirty="0">
                <a:latin typeface="微軟正黑體" panose="020B0604030504040204" pitchFamily="34" charset="-120"/>
                <a:ea typeface="微軟正黑體" panose="020B0604030504040204" pitchFamily="34" charset="-120"/>
              </a:rPr>
              <a:t>，美國國防部出資架設了</a:t>
            </a:r>
            <a:r>
              <a:rPr lang="en-US" altLang="zh-TW" sz="2800" b="1" dirty="0">
                <a:latin typeface="微軟正黑體" panose="020B0604030504040204" pitchFamily="34" charset="-120"/>
                <a:ea typeface="微軟正黑體" panose="020B0604030504040204" pitchFamily="34" charset="-120"/>
              </a:rPr>
              <a:t>ARPANET </a:t>
            </a:r>
            <a:r>
              <a:rPr lang="zh-TW" altLang="en-US" sz="2800" b="1" dirty="0">
                <a:latin typeface="微軟正黑體" panose="020B0604030504040204" pitchFamily="34" charset="-120"/>
                <a:ea typeface="微軟正黑體" panose="020B0604030504040204" pitchFamily="34" charset="-120"/>
              </a:rPr>
              <a:t>網路，希望創建一個通訊系統，讓各電腦主機間可以彼此互相聯繫，這就是網際網路的前身。</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670685"/>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EA12EA63-9621-4502-AD2A-CA4EF3B4E242}"/>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F4EA4CD9-F8EF-4684-9A2F-E8DB3DB2A45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P.180</a:t>
            </a:r>
          </a:p>
        </p:txBody>
      </p:sp>
    </p:spTree>
    <p:extLst>
      <p:ext uri="{BB962C8B-B14F-4D97-AF65-F5344CB8AC3E}">
        <p14:creationId xmlns:p14="http://schemas.microsoft.com/office/powerpoint/2010/main" val="207429946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198344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534272" y="3233010"/>
            <a:ext cx="8159154" cy="3323987"/>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ARPANET </a:t>
            </a:r>
            <a:r>
              <a:rPr lang="zh-TW" altLang="en-US" sz="2800" b="1" dirty="0">
                <a:latin typeface="微軟正黑體" panose="020B0604030504040204" pitchFamily="34" charset="-120"/>
                <a:ea typeface="微軟正黑體" panose="020B0604030504040204" pitchFamily="34" charset="-120"/>
              </a:rPr>
              <a:t>計畫起於</a:t>
            </a:r>
            <a:r>
              <a:rPr lang="zh-TW" altLang="en-US" sz="2800" b="1" dirty="0">
                <a:solidFill>
                  <a:srgbClr val="FF0000"/>
                </a:solidFill>
                <a:latin typeface="微軟正黑體" panose="020B0604030504040204" pitchFamily="34" charset="-120"/>
                <a:ea typeface="微軟正黑體" panose="020B0604030504040204" pitchFamily="34" charset="-120"/>
              </a:rPr>
              <a:t>國防</a:t>
            </a:r>
            <a:r>
              <a:rPr lang="zh-TW" altLang="en-US" sz="2800" b="1" dirty="0">
                <a:latin typeface="微軟正黑體" panose="020B0604030504040204" pitchFamily="34" charset="-120"/>
                <a:ea typeface="微軟正黑體" panose="020B0604030504040204" pitchFamily="34" charset="-120"/>
              </a:rPr>
              <a:t>所需，後來逐漸開放給學術單位和大眾使用。</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1974 </a:t>
            </a:r>
            <a:r>
              <a:rPr lang="zh-TW" altLang="en-US" sz="2800" b="1" dirty="0">
                <a:latin typeface="微軟正黑體" panose="020B0604030504040204" pitchFamily="34" charset="-120"/>
                <a:ea typeface="微軟正黑體" panose="020B0604030504040204" pitchFamily="34" charset="-120"/>
              </a:rPr>
              <a:t>年被稱為「網際網路之父」的</a:t>
            </a:r>
            <a:r>
              <a:rPr lang="zh-TW" altLang="en-US" sz="2800" b="1" dirty="0">
                <a:solidFill>
                  <a:srgbClr val="FF0000"/>
                </a:solidFill>
                <a:latin typeface="微軟正黑體" panose="020B0604030504040204" pitchFamily="34" charset="-120"/>
                <a:ea typeface="微軟正黑體" panose="020B0604030504040204" pitchFamily="34" charset="-120"/>
              </a:rPr>
              <a:t>瑟夫</a:t>
            </a:r>
            <a:r>
              <a:rPr lang="zh-TW" altLang="en-US" sz="2800" b="1" dirty="0">
                <a:latin typeface="微軟正黑體" panose="020B0604030504040204" pitchFamily="34" charset="-120"/>
                <a:ea typeface="微軟正黑體" panose="020B0604030504040204" pitchFamily="34" charset="-120"/>
              </a:rPr>
              <a:t>和 </a:t>
            </a:r>
            <a:r>
              <a:rPr lang="zh-TW" altLang="en-US" sz="2800" b="1" dirty="0">
                <a:solidFill>
                  <a:srgbClr val="FF0000"/>
                </a:solidFill>
                <a:latin typeface="微軟正黑體" panose="020B0604030504040204" pitchFamily="34" charset="-120"/>
                <a:ea typeface="微軟正黑體" panose="020B0604030504040204" pitchFamily="34" charset="-120"/>
              </a:rPr>
              <a:t>卡恩</a:t>
            </a:r>
            <a:r>
              <a:rPr lang="en-US" altLang="zh-TW" sz="20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研發出一套能通行於所有電腦上的通訊協定，也是現在電腦上網所使用的 </a:t>
            </a:r>
            <a:r>
              <a:rPr lang="en-US" altLang="zh-TW" sz="2800" b="1" dirty="0">
                <a:latin typeface="微軟正黑體" panose="020B0604030504040204" pitchFamily="34" charset="-120"/>
                <a:ea typeface="微軟正黑體" panose="020B0604030504040204" pitchFamily="34" charset="-120"/>
              </a:rPr>
              <a:t>TCP / IP</a:t>
            </a:r>
            <a:r>
              <a:rPr lang="zh-TW" altLang="en-US" sz="2800" b="1" dirty="0">
                <a:latin typeface="微軟正黑體" panose="020B0604030504040204" pitchFamily="34" charset="-120"/>
                <a:ea typeface="微軟正黑體" panose="020B0604030504040204" pitchFamily="34" charset="-120"/>
              </a:rPr>
              <a:t>。</a:t>
            </a:r>
            <a:endParaRPr lang="en-US" altLang="zh-TW" sz="28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670685"/>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5E2AFD3D-36CC-424E-9DEC-569E2C57AEA0}"/>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CC02F59E-EA22-471F-A38A-B1EE4759AFD2}"/>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P.180</a:t>
            </a:r>
          </a:p>
        </p:txBody>
      </p:sp>
    </p:spTree>
    <p:extLst>
      <p:ext uri="{BB962C8B-B14F-4D97-AF65-F5344CB8AC3E}">
        <p14:creationId xmlns:p14="http://schemas.microsoft.com/office/powerpoint/2010/main" val="321835765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324711" y="24428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771437" y="5463468"/>
            <a:ext cx="7500724"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6-24</a:t>
            </a:r>
          </a:p>
          <a:p>
            <a:r>
              <a:rPr lang="en-US" altLang="zh-TW" sz="2400" b="1" dirty="0">
                <a:latin typeface="微軟正黑體" panose="020B0604030504040204" pitchFamily="34" charset="-120"/>
                <a:ea typeface="微軟正黑體" panose="020B0604030504040204" pitchFamily="34" charset="-120"/>
              </a:rPr>
              <a:t>Google </a:t>
            </a:r>
            <a:r>
              <a:rPr lang="zh-TW" altLang="en-US" sz="2400" b="1" dirty="0">
                <a:latin typeface="微軟正黑體" panose="020B0604030504040204" pitchFamily="34" charset="-120"/>
                <a:ea typeface="微軟正黑體" panose="020B0604030504040204" pitchFamily="34" charset="-120"/>
              </a:rPr>
              <a:t>曾錄製影片，由瑟夫擔任主角介紹網路</a:t>
            </a:r>
            <a:r>
              <a:rPr lang="en-US" altLang="zh-TW" sz="2400" b="1" dirty="0">
                <a:latin typeface="微軟正黑體" panose="020B0604030504040204" pitchFamily="34" charset="-120"/>
                <a:ea typeface="微軟正黑體" panose="020B0604030504040204" pitchFamily="34" charset="-120"/>
              </a:rPr>
              <a:t>IP</a:t>
            </a:r>
            <a:r>
              <a:rPr lang="zh-TW" altLang="en-US" sz="2400" b="1" dirty="0">
                <a:latin typeface="微軟正黑體" panose="020B0604030504040204" pitchFamily="34" charset="-120"/>
                <a:ea typeface="微軟正黑體" panose="020B0604030504040204" pitchFamily="34" charset="-120"/>
              </a:rPr>
              <a:t>位址是如何運行。</a:t>
            </a:r>
            <a:endParaRPr lang="en-US" altLang="zh-TW" sz="24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722986" y="788097"/>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pic>
        <p:nvPicPr>
          <p:cNvPr id="7" name="圖片 6">
            <a:extLst>
              <a:ext uri="{FF2B5EF4-FFF2-40B4-BE49-F238E27FC236}">
                <a16:creationId xmlns:a16="http://schemas.microsoft.com/office/drawing/2014/main" id="{0BBAD4A4-66BD-4BFD-BCF6-97B9D9F5BC6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2506"/>
          <a:stretch/>
        </p:blipFill>
        <p:spPr>
          <a:xfrm>
            <a:off x="2906917" y="1049707"/>
            <a:ext cx="5045770" cy="4202837"/>
          </a:xfrm>
          <a:prstGeom prst="rect">
            <a:avLst/>
          </a:prstGeom>
        </p:spPr>
      </p:pic>
      <p:sp>
        <p:nvSpPr>
          <p:cNvPr id="10" name="文字方塊 9">
            <a:extLst>
              <a:ext uri="{FF2B5EF4-FFF2-40B4-BE49-F238E27FC236}">
                <a16:creationId xmlns:a16="http://schemas.microsoft.com/office/drawing/2014/main" id="{512B1B75-FBFD-47BA-AB84-77367B2D5B45}"/>
              </a:ext>
            </a:extLst>
          </p:cNvPr>
          <p:cNvSpPr txBox="1"/>
          <p:nvPr/>
        </p:nvSpPr>
        <p:spPr>
          <a:xfrm>
            <a:off x="8042331" y="1888423"/>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P.180</a:t>
            </a:r>
          </a:p>
        </p:txBody>
      </p:sp>
    </p:spTree>
    <p:extLst>
      <p:ext uri="{BB962C8B-B14F-4D97-AF65-F5344CB8AC3E}">
        <p14:creationId xmlns:p14="http://schemas.microsoft.com/office/powerpoint/2010/main" val="3096042425"/>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5515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989050" y="3233010"/>
            <a:ext cx="7386324" cy="2677656"/>
          </a:xfrm>
          <a:prstGeom prst="rect">
            <a:avLst/>
          </a:prstGeom>
        </p:spPr>
        <p:txBody>
          <a:bodyPr wrap="square">
            <a:spAutoFit/>
          </a:bodyPr>
          <a:lstStyle/>
          <a:p>
            <a:pPr marL="514350" indent="-51435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1980</a:t>
            </a:r>
            <a:r>
              <a:rPr lang="zh-TW" altLang="en-US" sz="2800" b="1" dirty="0">
                <a:latin typeface="微軟正黑體" panose="020B0604030504040204" pitchFamily="34" charset="-120"/>
                <a:ea typeface="微軟正黑體" panose="020B0604030504040204" pitchFamily="34" charset="-120"/>
              </a:rPr>
              <a:t>年代，英國科學家</a:t>
            </a:r>
            <a:r>
              <a:rPr lang="zh-TW" altLang="en-US" sz="2800" b="1" dirty="0">
                <a:solidFill>
                  <a:srgbClr val="FF0000"/>
                </a:solidFill>
                <a:latin typeface="微軟正黑體" panose="020B0604030504040204" pitchFamily="34" charset="-120"/>
                <a:ea typeface="微軟正黑體" panose="020B0604030504040204" pitchFamily="34" charset="-120"/>
              </a:rPr>
              <a:t>勃勒李</a:t>
            </a:r>
            <a:r>
              <a:rPr lang="zh-TW" altLang="en-US" sz="2800" b="1" dirty="0">
                <a:latin typeface="微軟正黑體" panose="020B0604030504040204" pitchFamily="34" charset="-120"/>
                <a:ea typeface="微軟正黑體" panose="020B0604030504040204" pitchFamily="34" charset="-120"/>
              </a:rPr>
              <a:t>借助其他科學家超連結的概念，完成了超文件傳輸通訊協定</a:t>
            </a:r>
            <a:r>
              <a:rPr lang="en-US" altLang="zh-TW" sz="2800" b="1" dirty="0">
                <a:latin typeface="微軟正黑體" panose="020B0604030504040204" pitchFamily="34" charset="-120"/>
                <a:ea typeface="微軟正黑體" panose="020B0604030504040204" pitchFamily="34" charset="-120"/>
              </a:rPr>
              <a:t>(HTTP)</a:t>
            </a:r>
            <a:r>
              <a:rPr lang="zh-TW" altLang="en-US" sz="2800" b="1" dirty="0">
                <a:latin typeface="微軟正黑體" panose="020B0604030504040204" pitchFamily="34" charset="-120"/>
                <a:ea typeface="微軟正黑體" panose="020B0604030504040204" pitchFamily="34" charset="-120"/>
              </a:rPr>
              <a:t>，電腦可以利用 </a:t>
            </a:r>
            <a:r>
              <a:rPr lang="en-US" altLang="zh-TW" sz="2800" b="1" dirty="0">
                <a:latin typeface="微軟正黑體" panose="020B0604030504040204" pitchFamily="34" charset="-120"/>
                <a:ea typeface="微軟正黑體" panose="020B0604030504040204" pitchFamily="34" charset="-120"/>
              </a:rPr>
              <a:t>HTTP </a:t>
            </a:r>
            <a:r>
              <a:rPr lang="zh-TW" altLang="en-US" sz="2800" b="1" dirty="0">
                <a:latin typeface="微軟正黑體" panose="020B0604030504040204" pitchFamily="34" charset="-120"/>
                <a:ea typeface="微軟正黑體" panose="020B0604030504040204" pitchFamily="34" charset="-120"/>
              </a:rPr>
              <a:t>在網路上傳輸超連結文件。</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670685"/>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6C865FA6-EBED-47EB-853C-7D841A05540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16C90C5E-7387-4A0D-AF8D-A6507E652AD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P.180</a:t>
            </a:r>
          </a:p>
        </p:txBody>
      </p:sp>
    </p:spTree>
    <p:extLst>
      <p:ext uri="{BB962C8B-B14F-4D97-AF65-F5344CB8AC3E}">
        <p14:creationId xmlns:p14="http://schemas.microsoft.com/office/powerpoint/2010/main" val="202045494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5515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989050" y="3233010"/>
            <a:ext cx="7545350" cy="2829364"/>
          </a:xfrm>
          <a:prstGeom prst="rect">
            <a:avLst/>
          </a:prstGeom>
        </p:spPr>
        <p:txBody>
          <a:bodyPr wrap="square">
            <a:spAutoFit/>
          </a:bodyPr>
          <a:lstStyle/>
          <a:p>
            <a:pPr marL="514350" indent="-514350">
              <a:lnSpc>
                <a:spcPct val="150000"/>
              </a:lnSpc>
              <a:spcBef>
                <a:spcPts val="18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1990 </a:t>
            </a:r>
            <a:r>
              <a:rPr lang="zh-TW" altLang="en-US" sz="2800" b="1" dirty="0">
                <a:latin typeface="微軟正黑體" panose="020B0604030504040204" pitchFamily="34" charset="-120"/>
                <a:ea typeface="微軟正黑體" panose="020B0604030504040204" pitchFamily="34" charset="-120"/>
              </a:rPr>
              <a:t>年末，勃勒李完成類似瀏覽器的程式，讓使用者可以透過此程式瀏覽想要的資料。</a:t>
            </a:r>
            <a:endParaRPr lang="en-US" altLang="zh-TW" sz="2800" b="1" dirty="0">
              <a:latin typeface="微軟正黑體" panose="020B0604030504040204" pitchFamily="34" charset="-120"/>
              <a:ea typeface="微軟正黑體" panose="020B0604030504040204" pitchFamily="34" charset="-120"/>
            </a:endParaRPr>
          </a:p>
          <a:p>
            <a:pPr marL="514350" indent="-514350">
              <a:lnSpc>
                <a:spcPct val="150000"/>
              </a:lnSpc>
              <a:spcBef>
                <a:spcPts val="1800"/>
              </a:spcBef>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1994 </a:t>
            </a:r>
            <a:r>
              <a:rPr lang="zh-TW" altLang="en-US" sz="2800" b="1" dirty="0">
                <a:latin typeface="微軟正黑體" panose="020B0604030504040204" pitchFamily="34" charset="-120"/>
                <a:ea typeface="微軟正黑體" panose="020B0604030504040204" pitchFamily="34" charset="-120"/>
              </a:rPr>
              <a:t>年正式定名為</a:t>
            </a:r>
            <a:r>
              <a:rPr lang="zh-TW" altLang="en-US" sz="2800" b="1" dirty="0">
                <a:solidFill>
                  <a:srgbClr val="FF0000"/>
                </a:solidFill>
                <a:latin typeface="微軟正黑體" panose="020B0604030504040204" pitchFamily="34" charset="-120"/>
                <a:ea typeface="微軟正黑體" panose="020B0604030504040204" pitchFamily="34" charset="-120"/>
              </a:rPr>
              <a:t>全球資訊網</a:t>
            </a:r>
            <a:r>
              <a:rPr lang="en-US" altLang="zh-TW" sz="2800" b="1" dirty="0">
                <a:solidFill>
                  <a:srgbClr val="FF0000"/>
                </a:solidFill>
                <a:latin typeface="微軟正黑體" panose="020B0604030504040204" pitchFamily="34" charset="-120"/>
                <a:ea typeface="微軟正黑體" panose="020B0604030504040204" pitchFamily="34" charset="-120"/>
              </a:rPr>
              <a:t>(World Wide Web)</a:t>
            </a:r>
            <a:r>
              <a:rPr lang="zh-TW" altLang="en-US" sz="2800" b="1" dirty="0">
                <a:latin typeface="微軟正黑體" panose="020B0604030504040204" pitchFamily="34" charset="-120"/>
                <a:ea typeface="微軟正黑體" panose="020B0604030504040204" pitchFamily="34" charset="-120"/>
              </a:rPr>
              <a:t>。</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670685"/>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6C865FA6-EBED-47EB-853C-7D841A05540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16C90C5E-7387-4A0D-AF8D-A6507E652AD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P.180</a:t>
            </a:r>
          </a:p>
        </p:txBody>
      </p:sp>
    </p:spTree>
    <p:extLst>
      <p:ext uri="{BB962C8B-B14F-4D97-AF65-F5344CB8AC3E}">
        <p14:creationId xmlns:p14="http://schemas.microsoft.com/office/powerpoint/2010/main" val="46803065"/>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374537" y="274692"/>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242017" y="5042118"/>
            <a:ext cx="8699301"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400" b="1" dirty="0">
                <a:latin typeface="微軟正黑體" panose="020B0604030504040204" pitchFamily="34" charset="-120"/>
                <a:ea typeface="微軟正黑體" panose="020B0604030504040204" pitchFamily="34" charset="-120"/>
              </a:rPr>
              <a:t>圖 </a:t>
            </a:r>
            <a:r>
              <a:rPr lang="en-US" altLang="zh-TW" sz="2400" b="1" dirty="0">
                <a:latin typeface="微軟正黑體" panose="020B0604030504040204" pitchFamily="34" charset="-120"/>
                <a:ea typeface="微軟正黑體" panose="020B0604030504040204" pitchFamily="34" charset="-120"/>
              </a:rPr>
              <a:t>6-25 </a:t>
            </a:r>
          </a:p>
          <a:p>
            <a:r>
              <a:rPr lang="zh-TW" altLang="en-US" sz="2400" b="1" dirty="0">
                <a:latin typeface="微軟正黑體" panose="020B0604030504040204" pitchFamily="34" charset="-120"/>
                <a:ea typeface="微軟正黑體" panose="020B0604030504040204" pitchFamily="34" charset="-120"/>
              </a:rPr>
              <a:t>勃勒李在</a:t>
            </a:r>
            <a:r>
              <a:rPr lang="en-US" altLang="zh-TW" sz="2400" b="1" dirty="0">
                <a:latin typeface="微軟正黑體" panose="020B0604030504040204" pitchFamily="34" charset="-120"/>
                <a:ea typeface="微軟正黑體" panose="020B0604030504040204" pitchFamily="34" charset="-120"/>
              </a:rPr>
              <a:t>2012</a:t>
            </a:r>
            <a:r>
              <a:rPr lang="zh-TW" altLang="en-US" sz="2400" b="1" dirty="0">
                <a:latin typeface="微軟正黑體" panose="020B0604030504040204" pitchFamily="34" charset="-120"/>
                <a:ea typeface="微軟正黑體" panose="020B0604030504040204" pitchFamily="34" charset="-120"/>
              </a:rPr>
              <a:t>年參與倫敦夏季奧運，並在開幕式上被譽為全球資訊網的發明者。此為他在推特 </a:t>
            </a:r>
            <a:r>
              <a:rPr lang="en-US" altLang="zh-TW" sz="2400" b="1" dirty="0">
                <a:latin typeface="微軟正黑體" panose="020B0604030504040204" pitchFamily="34" charset="-120"/>
                <a:ea typeface="微軟正黑體" panose="020B0604030504040204" pitchFamily="34" charset="-120"/>
              </a:rPr>
              <a:t>(twitter) </a:t>
            </a:r>
            <a:r>
              <a:rPr lang="zh-TW" altLang="en-US" sz="2400" b="1" dirty="0">
                <a:latin typeface="微軟正黑體" panose="020B0604030504040204" pitchFamily="34" charset="-120"/>
                <a:ea typeface="微軟正黑體" panose="020B0604030504040204" pitchFamily="34" charset="-120"/>
              </a:rPr>
              <a:t>上的推文，會場中用燈光排列出「</a:t>
            </a:r>
            <a:r>
              <a:rPr lang="en-US" altLang="zh-TW" sz="2400" b="1" dirty="0">
                <a:latin typeface="微軟正黑體" panose="020B0604030504040204" pitchFamily="34" charset="-120"/>
                <a:ea typeface="微軟正黑體" panose="020B0604030504040204" pitchFamily="34" charset="-120"/>
              </a:rPr>
              <a:t>This is for Everyone</a:t>
            </a:r>
            <a:r>
              <a:rPr lang="zh-TW" altLang="en-US" sz="2400" b="1" dirty="0">
                <a:latin typeface="微軟正黑體" panose="020B0604030504040204" pitchFamily="34" charset="-120"/>
                <a:ea typeface="微軟正黑體" panose="020B0604030504040204" pitchFamily="34" charset="-120"/>
              </a:rPr>
              <a:t>」。</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772812" y="899182"/>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grpSp>
        <p:nvGrpSpPr>
          <p:cNvPr id="2" name="群組 1">
            <a:extLst>
              <a:ext uri="{FF2B5EF4-FFF2-40B4-BE49-F238E27FC236}">
                <a16:creationId xmlns:a16="http://schemas.microsoft.com/office/drawing/2014/main" id="{DA9857A9-F879-4CEE-BEA7-2360DB71D0B2}"/>
              </a:ext>
            </a:extLst>
          </p:cNvPr>
          <p:cNvGrpSpPr/>
          <p:nvPr/>
        </p:nvGrpSpPr>
        <p:grpSpPr>
          <a:xfrm>
            <a:off x="374537" y="1808268"/>
            <a:ext cx="7233410" cy="2883002"/>
            <a:chOff x="3129828" y="3493842"/>
            <a:chExt cx="6014172" cy="2506909"/>
          </a:xfrm>
        </p:grpSpPr>
        <p:pic>
          <p:nvPicPr>
            <p:cNvPr id="7" name="圖片 6">
              <a:extLst>
                <a:ext uri="{FF2B5EF4-FFF2-40B4-BE49-F238E27FC236}">
                  <a16:creationId xmlns:a16="http://schemas.microsoft.com/office/drawing/2014/main" id="{63399BC5-08D5-44D3-9668-5160EFAC1A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167"/>
            <a:stretch/>
          </p:blipFill>
          <p:spPr>
            <a:xfrm>
              <a:off x="3129828" y="3493842"/>
              <a:ext cx="1803937" cy="2491693"/>
            </a:xfrm>
            <a:prstGeom prst="rect">
              <a:avLst/>
            </a:prstGeom>
          </p:spPr>
        </p:pic>
        <p:pic>
          <p:nvPicPr>
            <p:cNvPr id="8" name="圖片 7">
              <a:extLst>
                <a:ext uri="{FF2B5EF4-FFF2-40B4-BE49-F238E27FC236}">
                  <a16:creationId xmlns:a16="http://schemas.microsoft.com/office/drawing/2014/main" id="{074E915D-4B5B-41DE-B546-E1C52DFA0C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9" r="565"/>
            <a:stretch/>
          </p:blipFill>
          <p:spPr>
            <a:xfrm>
              <a:off x="4873840" y="3493842"/>
              <a:ext cx="4270160" cy="2506909"/>
            </a:xfrm>
            <a:prstGeom prst="rect">
              <a:avLst/>
            </a:prstGeom>
          </p:spPr>
        </p:pic>
      </p:grpSp>
      <p:sp>
        <p:nvSpPr>
          <p:cNvPr id="11" name="文字方塊 10">
            <a:extLst>
              <a:ext uri="{FF2B5EF4-FFF2-40B4-BE49-F238E27FC236}">
                <a16:creationId xmlns:a16="http://schemas.microsoft.com/office/drawing/2014/main" id="{AE9B6820-CBB2-43F0-892B-6B0D5EC9AF3E}"/>
              </a:ext>
            </a:extLst>
          </p:cNvPr>
          <p:cNvSpPr txBox="1"/>
          <p:nvPr/>
        </p:nvSpPr>
        <p:spPr>
          <a:xfrm>
            <a:off x="7962818" y="1852565"/>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P.180</a:t>
            </a:r>
          </a:p>
        </p:txBody>
      </p:sp>
    </p:spTree>
    <p:extLst>
      <p:ext uri="{BB962C8B-B14F-4D97-AF65-F5344CB8AC3E}">
        <p14:creationId xmlns:p14="http://schemas.microsoft.com/office/powerpoint/2010/main" val="561150739"/>
      </p:ext>
    </p:extLst>
  </p:cSld>
  <p:clrMapOvr>
    <a:masterClrMapping/>
  </p:clrMapOvr>
  <mc:AlternateContent xmlns:mc="http://schemas.openxmlformats.org/markup-compatibility/2006" xmlns:p14="http://schemas.microsoft.com/office/powerpoint/2010/main">
    <mc:Choice Requires="p14">
      <p:transition spd="slow" p14:dur="59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82054"/>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646976" y="3352279"/>
            <a:ext cx="8086207" cy="3262432"/>
          </a:xfrm>
          <a:prstGeom prst="rect">
            <a:avLst/>
          </a:prstGeom>
        </p:spPr>
        <p:txBody>
          <a:bodyPr wrap="square">
            <a:spAutoFit/>
          </a:bodyPr>
          <a:lstStyle/>
          <a:p>
            <a:pPr marL="514350" indent="-514350">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馬克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安德森和他的同事共同開發出</a:t>
            </a:r>
            <a:r>
              <a:rPr lang="en-US" altLang="zh-TW" sz="2800" b="1" dirty="0">
                <a:latin typeface="微軟正黑體" panose="020B0604030504040204" pitchFamily="34" charset="-120"/>
                <a:ea typeface="微軟正黑體" panose="020B0604030504040204" pitchFamily="34" charset="-120"/>
              </a:rPr>
              <a:t>Mosaic</a:t>
            </a:r>
            <a:r>
              <a:rPr lang="zh-TW" altLang="en-US" sz="2800" b="1" dirty="0">
                <a:latin typeface="微軟正黑體" panose="020B0604030504040204" pitchFamily="34" charset="-120"/>
                <a:ea typeface="微軟正黑體" panose="020B0604030504040204" pitchFamily="34" charset="-120"/>
              </a:rPr>
              <a:t>瀏覽器，即為後來著名瀏覽器「</a:t>
            </a:r>
            <a:r>
              <a:rPr lang="zh-TW" altLang="en-US" sz="2800" b="1" dirty="0">
                <a:solidFill>
                  <a:srgbClr val="FF0000"/>
                </a:solidFill>
                <a:latin typeface="微軟正黑體" panose="020B0604030504040204" pitchFamily="34" charset="-120"/>
                <a:ea typeface="微軟正黑體" panose="020B0604030504040204" pitchFamily="34" charset="-120"/>
              </a:rPr>
              <a:t>網景</a:t>
            </a:r>
            <a:r>
              <a:rPr lang="zh-TW" altLang="en-US" sz="2800" b="1" dirty="0">
                <a:latin typeface="微軟正黑體" panose="020B0604030504040204" pitchFamily="34" charset="-120"/>
                <a:ea typeface="微軟正黑體" panose="020B0604030504040204" pitchFamily="34" charset="-120"/>
              </a:rPr>
              <a:t>」</a:t>
            </a:r>
            <a:r>
              <a:rPr lang="en-US" altLang="zh-TW" sz="2800" b="1" dirty="0">
                <a:latin typeface="微軟正黑體" panose="020B0604030504040204" pitchFamily="34" charset="-120"/>
                <a:ea typeface="微軟正黑體" panose="020B0604030504040204" pitchFamily="34" charset="-120"/>
              </a:rPr>
              <a:t>(</a:t>
            </a:r>
            <a:r>
              <a:rPr lang="en-US" altLang="zh-TW" sz="2800" b="1" dirty="0">
                <a:solidFill>
                  <a:srgbClr val="FF0000"/>
                </a:solidFill>
                <a:latin typeface="微軟正黑體" panose="020B0604030504040204" pitchFamily="34" charset="-120"/>
                <a:ea typeface="微軟正黑體" panose="020B0604030504040204" pitchFamily="34" charset="-120"/>
              </a:rPr>
              <a:t>Netscape</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的前身，解決早期瀏覽器只支援 </a:t>
            </a:r>
            <a:r>
              <a:rPr lang="en-US" altLang="zh-TW" sz="2800" b="1" dirty="0">
                <a:solidFill>
                  <a:srgbClr val="FF0000"/>
                </a:solidFill>
                <a:latin typeface="微軟正黑體" panose="020B0604030504040204" pitchFamily="34" charset="-120"/>
                <a:ea typeface="微軟正黑體" panose="020B0604030504040204" pitchFamily="34" charset="-120"/>
              </a:rPr>
              <a:t>Unix </a:t>
            </a:r>
            <a:r>
              <a:rPr lang="zh-TW" altLang="en-US" sz="2800" b="1" dirty="0">
                <a:solidFill>
                  <a:srgbClr val="FF0000"/>
                </a:solidFill>
                <a:latin typeface="微軟正黑體" panose="020B0604030504040204" pitchFamily="34" charset="-120"/>
                <a:ea typeface="微軟正黑體" panose="020B0604030504040204" pitchFamily="34" charset="-120"/>
              </a:rPr>
              <a:t>系統</a:t>
            </a:r>
            <a:r>
              <a:rPr lang="zh-TW" altLang="en-US" sz="2800" b="1" dirty="0">
                <a:latin typeface="微軟正黑體" panose="020B0604030504040204" pitchFamily="34" charset="-120"/>
                <a:ea typeface="微軟正黑體" panose="020B0604030504040204" pitchFamily="34" charset="-120"/>
              </a:rPr>
              <a:t>主機的推廣障礙。</a:t>
            </a:r>
          </a:p>
          <a:p>
            <a:pPr marL="514350" indent="-514350">
              <a:spcBef>
                <a:spcPts val="12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新的瀏覽器可以在同一網頁同時呈現文字和影像，圖形化的介面和按鈕也大幅降低使用者的知識門檻。</a:t>
            </a:r>
            <a:endParaRPr lang="en-US" altLang="zh-TW" sz="2800" b="1" dirty="0">
              <a:latin typeface="微軟正黑體" panose="020B0604030504040204" pitchFamily="34" charset="-120"/>
              <a:ea typeface="微軟正黑體" panose="020B0604030504040204" pitchFamily="34" charset="-120"/>
            </a:endParaRP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670685"/>
            <a:ext cx="213263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700" b="1" dirty="0">
                <a:latin typeface="微軟正黑體" panose="020B0604030504040204" pitchFamily="34" charset="-120"/>
                <a:ea typeface="微軟正黑體" panose="020B0604030504040204" pitchFamily="34" charset="-120"/>
              </a:rPr>
              <a:t>網際網路</a:t>
            </a:r>
          </a:p>
        </p:txBody>
      </p:sp>
      <p:sp>
        <p:nvSpPr>
          <p:cNvPr id="12" name="文字方塊 11">
            <a:extLst>
              <a:ext uri="{FF2B5EF4-FFF2-40B4-BE49-F238E27FC236}">
                <a16:creationId xmlns:a16="http://schemas.microsoft.com/office/drawing/2014/main" id="{04D61323-5DB5-409D-BB21-08B441FFB9DC}"/>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3" name="文字方塊 12">
            <a:extLst>
              <a:ext uri="{FF2B5EF4-FFF2-40B4-BE49-F238E27FC236}">
                <a16:creationId xmlns:a16="http://schemas.microsoft.com/office/drawing/2014/main" id="{2F23F38D-91F3-43B3-A343-59069503BF0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P.181</a:t>
            </a:r>
          </a:p>
        </p:txBody>
      </p:sp>
    </p:spTree>
    <p:extLst>
      <p:ext uri="{BB962C8B-B14F-4D97-AF65-F5344CB8AC3E}">
        <p14:creationId xmlns:p14="http://schemas.microsoft.com/office/powerpoint/2010/main" val="70484940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82054"/>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1231097" y="3233010"/>
            <a:ext cx="7170781" cy="2677656"/>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1996 </a:t>
            </a:r>
            <a:r>
              <a:rPr lang="zh-TW" altLang="en-US" sz="2800" b="1" dirty="0">
                <a:latin typeface="微軟正黑體" panose="020B0604030504040204" pitchFamily="34" charset="-120"/>
                <a:ea typeface="微軟正黑體" panose="020B0604030504040204" pitchFamily="34" charset="-120"/>
              </a:rPr>
              <a:t>年，網景的市占率曾高達七成以上。不過後來</a:t>
            </a:r>
            <a:r>
              <a:rPr lang="zh-TW" altLang="en-US" sz="2800" b="1" dirty="0">
                <a:solidFill>
                  <a:srgbClr val="FF0000"/>
                </a:solidFill>
                <a:latin typeface="微軟正黑體" panose="020B0604030504040204" pitchFamily="34" charset="-120"/>
                <a:ea typeface="微軟正黑體" panose="020B0604030504040204" pitchFamily="34" charset="-120"/>
              </a:rPr>
              <a:t>微軟</a:t>
            </a:r>
            <a:r>
              <a:rPr lang="en-US" altLang="zh-TW" sz="2800" b="1" dirty="0">
                <a:solidFill>
                  <a:srgbClr val="FF0000"/>
                </a:solidFill>
                <a:latin typeface="微軟正黑體" panose="020B0604030504040204" pitchFamily="34" charset="-120"/>
                <a:ea typeface="微軟正黑體" panose="020B0604030504040204" pitchFamily="34" charset="-120"/>
              </a:rPr>
              <a:t>Windows </a:t>
            </a:r>
            <a:r>
              <a:rPr lang="zh-TW" altLang="en-US" sz="2800" b="1" dirty="0">
                <a:solidFill>
                  <a:srgbClr val="FF0000"/>
                </a:solidFill>
                <a:latin typeface="微軟正黑體" panose="020B0604030504040204" pitchFamily="34" charset="-120"/>
                <a:ea typeface="微軟正黑體" panose="020B0604030504040204" pitchFamily="34" charset="-120"/>
              </a:rPr>
              <a:t>作業系統</a:t>
            </a:r>
            <a:r>
              <a:rPr lang="zh-TW" altLang="en-US" sz="2800" b="1" dirty="0">
                <a:latin typeface="微軟正黑體" panose="020B0604030504040204" pitchFamily="34" charset="-120"/>
                <a:ea typeface="微軟正黑體" panose="020B0604030504040204" pitchFamily="34" charset="-120"/>
              </a:rPr>
              <a:t>包裹自行開發的</a:t>
            </a:r>
            <a:r>
              <a:rPr lang="en-US" altLang="zh-TW" sz="2800" b="1" dirty="0">
                <a:solidFill>
                  <a:srgbClr val="FF0000"/>
                </a:solidFill>
                <a:latin typeface="微軟正黑體" panose="020B0604030504040204" pitchFamily="34" charset="-120"/>
                <a:ea typeface="微軟正黑體" panose="020B0604030504040204" pitchFamily="34" charset="-120"/>
              </a:rPr>
              <a:t>Internet Explorer</a:t>
            </a:r>
            <a:r>
              <a:rPr lang="zh-TW" altLang="en-US" sz="2800" b="1" dirty="0">
                <a:solidFill>
                  <a:srgbClr val="FF0000"/>
                </a:solidFill>
                <a:latin typeface="微軟正黑體" panose="020B0604030504040204" pitchFamily="34" charset="-120"/>
                <a:ea typeface="微軟正黑體" panose="020B0604030504040204" pitchFamily="34" charset="-120"/>
              </a:rPr>
              <a:t>瀏覽器</a:t>
            </a:r>
            <a:r>
              <a:rPr lang="zh-TW" altLang="en-US" sz="2800" b="1" dirty="0">
                <a:latin typeface="微軟正黑體" panose="020B0604030504040204" pitchFamily="34" charset="-120"/>
                <a:ea typeface="微軟正黑體" panose="020B0604030504040204" pitchFamily="34" charset="-120"/>
              </a:rPr>
              <a:t>，網景才在瀏覽器大戰中落敗。</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670685"/>
            <a:ext cx="213263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700" b="1" dirty="0">
                <a:latin typeface="微軟正黑體" panose="020B0604030504040204" pitchFamily="34" charset="-120"/>
                <a:ea typeface="微軟正黑體" panose="020B0604030504040204" pitchFamily="34" charset="-120"/>
              </a:rPr>
              <a:t>網際網路</a:t>
            </a:r>
          </a:p>
        </p:txBody>
      </p:sp>
      <p:sp>
        <p:nvSpPr>
          <p:cNvPr id="12" name="文字方塊 11">
            <a:extLst>
              <a:ext uri="{FF2B5EF4-FFF2-40B4-BE49-F238E27FC236}">
                <a16:creationId xmlns:a16="http://schemas.microsoft.com/office/drawing/2014/main" id="{04D61323-5DB5-409D-BB21-08B441FFB9DC}"/>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3" name="文字方塊 12">
            <a:extLst>
              <a:ext uri="{FF2B5EF4-FFF2-40B4-BE49-F238E27FC236}">
                <a16:creationId xmlns:a16="http://schemas.microsoft.com/office/drawing/2014/main" id="{2F23F38D-91F3-43B3-A343-59069503BF0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P.181</a:t>
            </a:r>
          </a:p>
        </p:txBody>
      </p:sp>
    </p:spTree>
    <p:extLst>
      <p:ext uri="{BB962C8B-B14F-4D97-AF65-F5344CB8AC3E}">
        <p14:creationId xmlns:p14="http://schemas.microsoft.com/office/powerpoint/2010/main" val="109426675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7308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742123" y="3233010"/>
            <a:ext cx="7899854" cy="2598532"/>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1990</a:t>
            </a:r>
            <a:r>
              <a:rPr lang="zh-TW" altLang="en-US" sz="2800" b="1" dirty="0">
                <a:latin typeface="微軟正黑體" panose="020B0604030504040204" pitchFamily="34" charset="-120"/>
                <a:ea typeface="微軟正黑體" panose="020B0604030504040204" pitchFamily="34" charset="-120"/>
              </a:rPr>
              <a:t>年，由教育部建置的「臺灣學術網路</a:t>
            </a:r>
            <a:r>
              <a:rPr lang="en-US" altLang="zh-TW" sz="2800" b="1" dirty="0">
                <a:latin typeface="微軟正黑體" panose="020B0604030504040204" pitchFamily="34" charset="-120"/>
                <a:ea typeface="微軟正黑體" panose="020B0604030504040204" pitchFamily="34" charset="-120"/>
              </a:rPr>
              <a:t>(</a:t>
            </a:r>
            <a:r>
              <a:rPr lang="en-US" altLang="zh-TW" sz="2800" b="1" dirty="0" err="1">
                <a:latin typeface="微軟正黑體" panose="020B0604030504040204" pitchFamily="34" charset="-120"/>
                <a:ea typeface="微軟正黑體" panose="020B0604030504040204" pitchFamily="34" charset="-120"/>
              </a:rPr>
              <a:t>TANet</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」為臺灣網際網路開端；同年 </a:t>
            </a:r>
            <a:r>
              <a:rPr lang="en-US" altLang="zh-TW" sz="2800" b="1" dirty="0" err="1">
                <a:latin typeface="微軟正黑體" panose="020B0604030504040204" pitchFamily="34" charset="-120"/>
                <a:ea typeface="微軟正黑體" panose="020B0604030504040204" pitchFamily="34" charset="-120"/>
              </a:rPr>
              <a:t>TANet</a:t>
            </a:r>
            <a:r>
              <a:rPr lang="en-US" altLang="zh-TW" sz="28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以數據專線連接美國普林斯頓大學，開啟了國際連網的第一步。</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706543"/>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EF55DB1E-C1F6-4177-B974-74FA77F9E6BF}"/>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C521A8F0-452F-4B27-9BC0-BE9FA820A90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P.182</a:t>
            </a:r>
          </a:p>
        </p:txBody>
      </p:sp>
    </p:spTree>
    <p:extLst>
      <p:ext uri="{BB962C8B-B14F-4D97-AF65-F5344CB8AC3E}">
        <p14:creationId xmlns:p14="http://schemas.microsoft.com/office/powerpoint/2010/main" val="270031411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73089"/>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742123" y="3233010"/>
            <a:ext cx="7899854" cy="1952201"/>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今日網路甚至影響政局或經濟型態，例如美國前任總統歐巴馬的競選團隊善用網路和社群媒體，因而在 </a:t>
            </a:r>
            <a:r>
              <a:rPr lang="en-US" altLang="zh-TW" sz="2800" b="1" dirty="0">
                <a:latin typeface="微軟正黑體" panose="020B0604030504040204" pitchFamily="34" charset="-120"/>
                <a:ea typeface="微軟正黑體" panose="020B0604030504040204" pitchFamily="34" charset="-120"/>
              </a:rPr>
              <a:t>2009</a:t>
            </a:r>
            <a:r>
              <a:rPr lang="zh-TW" altLang="en-US" sz="2800" b="1" dirty="0">
                <a:latin typeface="微軟正黑體" panose="020B0604030504040204" pitchFamily="34" charset="-120"/>
                <a:ea typeface="微軟正黑體" panose="020B0604030504040204" pitchFamily="34" charset="-120"/>
              </a:rPr>
              <a:t>年</a:t>
            </a:r>
            <a:r>
              <a:rPr lang="zh-TW" altLang="en-US" sz="2800" b="1" dirty="0">
                <a:solidFill>
                  <a:srgbClr val="FF0000"/>
                </a:solidFill>
                <a:latin typeface="微軟正黑體" panose="020B0604030504040204" pitchFamily="34" charset="-120"/>
                <a:ea typeface="微軟正黑體" panose="020B0604030504040204" pitchFamily="34" charset="-120"/>
              </a:rPr>
              <a:t>選戰中獲勝</a:t>
            </a:r>
            <a:r>
              <a:rPr lang="zh-TW" altLang="en-US" sz="2800" b="1" dirty="0">
                <a:latin typeface="微軟正黑體" panose="020B0604030504040204" pitchFamily="34" charset="-120"/>
                <a:ea typeface="微軟正黑體" panose="020B0604030504040204" pitchFamily="34" charset="-120"/>
              </a:rPr>
              <a:t>，順利當選。</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706543"/>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EF55DB1E-C1F6-4177-B974-74FA77F9E6BF}"/>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C521A8F0-452F-4B27-9BC0-BE9FA820A904}"/>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P.182</a:t>
            </a:r>
          </a:p>
        </p:txBody>
      </p:sp>
    </p:spTree>
    <p:extLst>
      <p:ext uri="{BB962C8B-B14F-4D97-AF65-F5344CB8AC3E}">
        <p14:creationId xmlns:p14="http://schemas.microsoft.com/office/powerpoint/2010/main" val="1625902593"/>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728870" y="3229763"/>
            <a:ext cx="8101365" cy="2031325"/>
          </a:xfrm>
          <a:prstGeom prst="rect">
            <a:avLst/>
          </a:prstGeom>
        </p:spPr>
        <p:txBody>
          <a:bodyPr wrap="square">
            <a:spAutoFit/>
          </a:bodyPr>
          <a:lstStyle/>
          <a:p>
            <a:pPr marL="457200" indent="-457200">
              <a:lnSpc>
                <a:spcPct val="150000"/>
              </a:lnSpc>
              <a:buFont typeface="Wingdings" panose="05000000000000000000" pitchFamily="2" charset="2"/>
              <a:buChar char="n"/>
            </a:pPr>
            <a:r>
              <a:rPr lang="en-US" altLang="zh-TW" sz="2800" b="1" dirty="0">
                <a:latin typeface="微軟正黑體" panose="020B0604030504040204" pitchFamily="34" charset="-120"/>
                <a:ea typeface="微軟正黑體" panose="020B0604030504040204" pitchFamily="34" charset="-120"/>
              </a:rPr>
              <a:t>2011 </a:t>
            </a:r>
            <a:r>
              <a:rPr lang="zh-TW" altLang="en-US" sz="2800" b="1" dirty="0">
                <a:latin typeface="微軟正黑體" panose="020B0604030504040204" pitchFamily="34" charset="-120"/>
                <a:ea typeface="微軟正黑體" panose="020B0604030504040204" pitchFamily="34" charset="-120"/>
              </a:rPr>
              <a:t>年初，突尼西亞、埃及等地的民眾，運用網路和手機相互號召、聯絡網民，</a:t>
            </a:r>
            <a:r>
              <a:rPr lang="zh-TW" altLang="en-US" sz="2800" b="1" dirty="0">
                <a:solidFill>
                  <a:srgbClr val="FF0000"/>
                </a:solidFill>
                <a:latin typeface="微軟正黑體" panose="020B0604030504040204" pitchFamily="34" charset="-120"/>
                <a:ea typeface="微軟正黑體" panose="020B0604030504040204" pitchFamily="34" charset="-120"/>
              </a:rPr>
              <a:t>發動大規模反政府的民主示威運動</a:t>
            </a:r>
            <a:r>
              <a:rPr lang="zh-TW" altLang="en-US" sz="2800" b="1" dirty="0">
                <a:latin typeface="微軟正黑體" panose="020B0604030504040204" pitchFamily="34" charset="-120"/>
                <a:ea typeface="微軟正黑體" panose="020B0604030504040204" pitchFamily="34" charset="-120"/>
              </a:rPr>
              <a:t>，進而影響北非的政局。</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706543"/>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89434597-493D-46AA-A065-3B31F6DD4DC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2DB15F19-0AD4-45B4-A80B-CD321187BF7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P.182</a:t>
            </a:r>
          </a:p>
        </p:txBody>
      </p:sp>
    </p:spTree>
    <p:extLst>
      <p:ext uri="{BB962C8B-B14F-4D97-AF65-F5344CB8AC3E}">
        <p14:creationId xmlns:p14="http://schemas.microsoft.com/office/powerpoint/2010/main" val="348102112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117913"/>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534274" y="3229763"/>
            <a:ext cx="8295962" cy="3323987"/>
          </a:xfrm>
          <a:prstGeom prst="rect">
            <a:avLst/>
          </a:prstGeom>
        </p:spPr>
        <p:txBody>
          <a:bodyPr wrap="square">
            <a:spAutoFit/>
          </a:bodyPr>
          <a:lstStyle/>
          <a:p>
            <a:pPr marL="457200" indent="-457200">
              <a:lnSpc>
                <a:spcPct val="150000"/>
              </a:lnSpc>
              <a:buFont typeface="Wingdings" panose="05000000000000000000" pitchFamily="2" charset="2"/>
              <a:buChar char="n"/>
            </a:pPr>
            <a:r>
              <a:rPr lang="zh-TW" altLang="en-US" sz="2800" b="1" dirty="0">
                <a:solidFill>
                  <a:srgbClr val="FF0000"/>
                </a:solidFill>
                <a:latin typeface="微軟正黑體" panose="020B0604030504040204" pitchFamily="34" charset="-120"/>
                <a:ea typeface="微軟正黑體" panose="020B0604030504040204" pitchFamily="34" charset="-120"/>
              </a:rPr>
              <a:t>透過網路交易的電子商務</a:t>
            </a:r>
            <a:r>
              <a:rPr lang="zh-TW" altLang="en-US" sz="2800" b="1" dirty="0">
                <a:latin typeface="微軟正黑體" panose="020B0604030504040204" pitchFamily="34" charset="-120"/>
                <a:ea typeface="微軟正黑體" panose="020B0604030504040204" pitchFamily="34" charset="-120"/>
              </a:rPr>
              <a:t>，也成現在主要的商業模式之一，總部設在美國的亞馬遜公司，已擊敗許多實體店家，成為目前最大的零售商之一。</a:t>
            </a:r>
            <a:endParaRPr lang="en-US" altLang="zh-TW" sz="2800" b="1" dirty="0">
              <a:latin typeface="微軟正黑體" panose="020B0604030504040204" pitchFamily="34" charset="-120"/>
              <a:ea typeface="微軟正黑體" panose="020B0604030504040204" pitchFamily="34" charset="-120"/>
            </a:endParaRPr>
          </a:p>
          <a:p>
            <a:pPr marL="457200" indent="-457200">
              <a:lnSpc>
                <a:spcPct val="1500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中國大陸電子商務集團阿里巴巴帶動的雙十一購物，也引發購物熱潮，屢創交易金額新高。</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706543"/>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sp>
        <p:nvSpPr>
          <p:cNvPr id="8" name="文字方塊 7">
            <a:extLst>
              <a:ext uri="{FF2B5EF4-FFF2-40B4-BE49-F238E27FC236}">
                <a16:creationId xmlns:a16="http://schemas.microsoft.com/office/drawing/2014/main" id="{89434597-493D-46AA-A065-3B31F6DD4DC5}"/>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9" name="文字方塊 8">
            <a:extLst>
              <a:ext uri="{FF2B5EF4-FFF2-40B4-BE49-F238E27FC236}">
                <a16:creationId xmlns:a16="http://schemas.microsoft.com/office/drawing/2014/main" id="{2DB15F19-0AD4-45B4-A80B-CD321187BF7E}"/>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P.182</a:t>
            </a:r>
          </a:p>
        </p:txBody>
      </p:sp>
    </p:spTree>
    <p:extLst>
      <p:ext uri="{BB962C8B-B14F-4D97-AF65-F5344CB8AC3E}">
        <p14:creationId xmlns:p14="http://schemas.microsoft.com/office/powerpoint/2010/main" val="81177160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ŝ1ídé">
            <a:extLst>
              <a:ext uri="{FF2B5EF4-FFF2-40B4-BE49-F238E27FC236}">
                <a16:creationId xmlns:a16="http://schemas.microsoft.com/office/drawing/2014/main" id="{CEA20A07-0F7F-4C22-9EFE-1438ED2A4F3F}"/>
              </a:ext>
            </a:extLst>
          </p:cNvPr>
          <p:cNvSpPr/>
          <p:nvPr/>
        </p:nvSpPr>
        <p:spPr>
          <a:xfrm>
            <a:off x="135998" y="2046195"/>
            <a:ext cx="2878931" cy="472679"/>
          </a:xfrm>
          <a:custGeom>
            <a:avLst/>
            <a:gdLst>
              <a:gd name="connsiteX0" fmla="*/ 0 w 2170112"/>
              <a:gd name="connsiteY0" fmla="*/ 0 h 5418667"/>
              <a:gd name="connsiteX1" fmla="*/ 2170112 w 2170112"/>
              <a:gd name="connsiteY1" fmla="*/ 0 h 5418667"/>
              <a:gd name="connsiteX2" fmla="*/ 2170112 w 2170112"/>
              <a:gd name="connsiteY2" fmla="*/ 5418667 h 5418667"/>
              <a:gd name="connsiteX3" fmla="*/ 0 w 2170112"/>
              <a:gd name="connsiteY3" fmla="*/ 5418667 h 5418667"/>
              <a:gd name="connsiteX4" fmla="*/ 0 w 2170112"/>
              <a:gd name="connsiteY4" fmla="*/ 0 h 5418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112" h="5418667">
                <a:moveTo>
                  <a:pt x="0" y="0"/>
                </a:moveTo>
                <a:lnTo>
                  <a:pt x="2170112" y="0"/>
                </a:lnTo>
                <a:lnTo>
                  <a:pt x="2170112" y="5418667"/>
                </a:lnTo>
                <a:lnTo>
                  <a:pt x="0" y="54186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wrap="none" lIns="67500" tIns="35100" rIns="67500" bIns="35100" spcCol="1270"/>
          <a:lstStyle/>
          <a:p>
            <a:pPr>
              <a:defRPr/>
            </a:pPr>
            <a:r>
              <a:rPr lang="zh-TW" altLang="en-US" sz="3200" b="1" dirty="0">
                <a:solidFill>
                  <a:schemeClr val="accent2">
                    <a:lumMod val="50000"/>
                  </a:schemeClr>
                </a:solidFill>
                <a:latin typeface="微軟正黑體" panose="020B0604030504040204" pitchFamily="34" charset="-120"/>
                <a:ea typeface="微軟正黑體" panose="020B0604030504040204" pitchFamily="34" charset="-120"/>
              </a:rPr>
              <a:t>二、通訊技術的演進</a:t>
            </a:r>
            <a:endParaRPr lang="en-US" altLang="zh-CN" sz="3200" b="1" dirty="0">
              <a:solidFill>
                <a:schemeClr val="tx1"/>
              </a:solidFill>
              <a:latin typeface="微軟正黑體" panose="020B0604030504040204" pitchFamily="34" charset="-120"/>
              <a:ea typeface="微軟正黑體" panose="020B0604030504040204" pitchFamily="34" charset="-120"/>
            </a:endParaRPr>
          </a:p>
        </p:txBody>
      </p:sp>
      <p:sp>
        <p:nvSpPr>
          <p:cNvPr id="5" name="矩形 4">
            <a:extLst>
              <a:ext uri="{FF2B5EF4-FFF2-40B4-BE49-F238E27FC236}">
                <a16:creationId xmlns:a16="http://schemas.microsoft.com/office/drawing/2014/main" id="{60825A55-2C2D-4495-9C16-181DFE4DE2C5}"/>
              </a:ext>
            </a:extLst>
          </p:cNvPr>
          <p:cNvSpPr/>
          <p:nvPr/>
        </p:nvSpPr>
        <p:spPr>
          <a:xfrm>
            <a:off x="238763" y="4785745"/>
            <a:ext cx="3893538"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zh-TW" altLang="en-US" sz="2800" b="1" dirty="0">
                <a:latin typeface="微軟正黑體" panose="020B0604030504040204" pitchFamily="34" charset="-120"/>
                <a:ea typeface="微軟正黑體" panose="020B0604030504040204" pitchFamily="34" charset="-120"/>
              </a:rPr>
              <a:t>圖 </a:t>
            </a:r>
            <a:r>
              <a:rPr lang="en-US" altLang="zh-TW" sz="2800" b="1" dirty="0">
                <a:latin typeface="微軟正黑體" panose="020B0604030504040204" pitchFamily="34" charset="-120"/>
                <a:ea typeface="微軟正黑體" panose="020B0604030504040204" pitchFamily="34" charset="-120"/>
              </a:rPr>
              <a:t>6-26 </a:t>
            </a:r>
          </a:p>
          <a:p>
            <a:r>
              <a:rPr lang="zh-TW" altLang="en-US" sz="2800" b="1" dirty="0">
                <a:latin typeface="微軟正黑體" panose="020B0604030504040204" pitchFamily="34" charset="-120"/>
                <a:ea typeface="微軟正黑體" panose="020B0604030504040204" pitchFamily="34" charset="-120"/>
              </a:rPr>
              <a:t>阿里巴巴集團帶動的雙十一購物節，展現電子商務的強大動能。</a:t>
            </a:r>
          </a:p>
        </p:txBody>
      </p:sp>
      <p:sp>
        <p:nvSpPr>
          <p:cNvPr id="6" name="文字方塊 18">
            <a:extLst>
              <a:ext uri="{FF2B5EF4-FFF2-40B4-BE49-F238E27FC236}">
                <a16:creationId xmlns:a16="http://schemas.microsoft.com/office/drawing/2014/main" id="{88623711-E086-4CA0-91F4-10C5B74B4482}"/>
              </a:ext>
            </a:extLst>
          </p:cNvPr>
          <p:cNvSpPr txBox="1">
            <a:spLocks noChangeArrowheads="1"/>
          </p:cNvSpPr>
          <p:nvPr/>
        </p:nvSpPr>
        <p:spPr bwMode="auto">
          <a:xfrm>
            <a:off x="534273" y="2742402"/>
            <a:ext cx="21839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557213" indent="-557213">
              <a:buFont typeface="Wingdings" panose="05000000000000000000" pitchFamily="2" charset="2"/>
              <a:buAutoNum type="circleNumWdWhitePlain" startAt="3"/>
            </a:pPr>
            <a:r>
              <a:rPr lang="zh-TW" altLang="en-US" sz="2800" b="1" dirty="0">
                <a:latin typeface="微軟正黑體" panose="020B0604030504040204" pitchFamily="34" charset="-120"/>
                <a:ea typeface="微軟正黑體" panose="020B0604030504040204" pitchFamily="34" charset="-120"/>
              </a:rPr>
              <a:t>網際網路</a:t>
            </a:r>
          </a:p>
        </p:txBody>
      </p:sp>
      <p:pic>
        <p:nvPicPr>
          <p:cNvPr id="7" name="圖片 6">
            <a:extLst>
              <a:ext uri="{FF2B5EF4-FFF2-40B4-BE49-F238E27FC236}">
                <a16:creationId xmlns:a16="http://schemas.microsoft.com/office/drawing/2014/main" id="{911A8602-2CDE-4A4B-A515-914A1E5DA0C6}"/>
              </a:ext>
            </a:extLst>
          </p:cNvPr>
          <p:cNvPicPr>
            <a:picLocks noChangeAspect="1"/>
          </p:cNvPicPr>
          <p:nvPr/>
        </p:nvPicPr>
        <p:blipFill rotWithShape="1">
          <a:blip r:embed="rId2">
            <a:extLst>
              <a:ext uri="{28A0092B-C50C-407E-A947-70E740481C1C}">
                <a14:useLocalDpi xmlns:a14="http://schemas.microsoft.com/office/drawing/2010/main" val="0"/>
              </a:ext>
            </a:extLst>
          </a:blip>
          <a:srcRect l="15107" r="8859"/>
          <a:stretch/>
        </p:blipFill>
        <p:spPr>
          <a:xfrm>
            <a:off x="4235067" y="2416699"/>
            <a:ext cx="4772935" cy="4184928"/>
          </a:xfrm>
          <a:prstGeom prst="rect">
            <a:avLst/>
          </a:prstGeom>
        </p:spPr>
      </p:pic>
      <p:sp>
        <p:nvSpPr>
          <p:cNvPr id="9" name="文字方塊 8">
            <a:extLst>
              <a:ext uri="{FF2B5EF4-FFF2-40B4-BE49-F238E27FC236}">
                <a16:creationId xmlns:a16="http://schemas.microsoft.com/office/drawing/2014/main" id="{9654E665-36C0-43AB-9780-311FB64D2D96}"/>
              </a:ext>
            </a:extLst>
          </p:cNvPr>
          <p:cNvSpPr txBox="1">
            <a:spLocks noChangeArrowheads="1"/>
          </p:cNvSpPr>
          <p:nvPr/>
        </p:nvSpPr>
        <p:spPr bwMode="auto">
          <a:xfrm>
            <a:off x="2185532" y="1164314"/>
            <a:ext cx="4772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TW" sz="3300" b="1" dirty="0">
                <a:latin typeface="微軟正黑體" panose="020B0604030504040204" pitchFamily="34" charset="-120"/>
                <a:ea typeface="微軟正黑體" panose="020B0604030504040204" pitchFamily="34" charset="-120"/>
              </a:rPr>
              <a:t>6-1.2 </a:t>
            </a:r>
            <a:r>
              <a:rPr lang="zh-TW" altLang="en-US" sz="3300" b="1" dirty="0">
                <a:latin typeface="微軟正黑體" panose="020B0604030504040204" pitchFamily="34" charset="-120"/>
                <a:ea typeface="微軟正黑體" panose="020B0604030504040204" pitchFamily="34" charset="-120"/>
              </a:rPr>
              <a:t>科技的改變與創新</a:t>
            </a:r>
          </a:p>
        </p:txBody>
      </p:sp>
      <p:sp>
        <p:nvSpPr>
          <p:cNvPr id="10" name="文字方塊 9">
            <a:extLst>
              <a:ext uri="{FF2B5EF4-FFF2-40B4-BE49-F238E27FC236}">
                <a16:creationId xmlns:a16="http://schemas.microsoft.com/office/drawing/2014/main" id="{DFD940C5-2666-45D4-A4FE-583219C06C76}"/>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P.182</a:t>
            </a:r>
          </a:p>
        </p:txBody>
      </p:sp>
    </p:spTree>
    <p:extLst>
      <p:ext uri="{BB962C8B-B14F-4D97-AF65-F5344CB8AC3E}">
        <p14:creationId xmlns:p14="http://schemas.microsoft.com/office/powerpoint/2010/main" val="2435503212"/>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形 3" descr="調色盤">
            <a:extLst>
              <a:ext uri="{FF2B5EF4-FFF2-40B4-BE49-F238E27FC236}">
                <a16:creationId xmlns:a16="http://schemas.microsoft.com/office/drawing/2014/main" id="{1C67E393-4256-444B-A0D2-E246702DF9F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0338" y="1242742"/>
            <a:ext cx="551665" cy="551665"/>
          </a:xfrm>
          <a:prstGeom prst="rect">
            <a:avLst/>
          </a:prstGeom>
        </p:spPr>
      </p:pic>
      <p:sp>
        <p:nvSpPr>
          <p:cNvPr id="5" name="矩形 4">
            <a:extLst>
              <a:ext uri="{FF2B5EF4-FFF2-40B4-BE49-F238E27FC236}">
                <a16:creationId xmlns:a16="http://schemas.microsoft.com/office/drawing/2014/main" id="{730CB7F8-0BFD-4907-B726-4F729CF5DB0F}"/>
              </a:ext>
            </a:extLst>
          </p:cNvPr>
          <p:cNvSpPr/>
          <p:nvPr/>
        </p:nvSpPr>
        <p:spPr>
          <a:xfrm>
            <a:off x="3234849" y="1162059"/>
            <a:ext cx="2236510" cy="707886"/>
          </a:xfrm>
          <a:prstGeom prst="rect">
            <a:avLst/>
          </a:prstGeom>
        </p:spPr>
        <p:txBody>
          <a:bodyPr wrap="none">
            <a:spAutoFit/>
          </a:bodyPr>
          <a:lstStyle/>
          <a:p>
            <a:r>
              <a:rPr lang="zh-TW" altLang="en-US" sz="4000" b="1" dirty="0">
                <a:latin typeface="微軟正黑體" panose="020B0604030504040204" pitchFamily="34" charset="-120"/>
                <a:ea typeface="微軟正黑體" panose="020B0604030504040204" pitchFamily="34" charset="-120"/>
              </a:rPr>
              <a:t>閒畫平常</a:t>
            </a:r>
          </a:p>
        </p:txBody>
      </p:sp>
      <p:pic>
        <p:nvPicPr>
          <p:cNvPr id="6" name="圖片 5">
            <a:extLst>
              <a:ext uri="{FF2B5EF4-FFF2-40B4-BE49-F238E27FC236}">
                <a16:creationId xmlns:a16="http://schemas.microsoft.com/office/drawing/2014/main" id="{B74F1826-01D1-432B-9F0B-528A967B51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296298"/>
            <a:ext cx="7807338" cy="4517127"/>
          </a:xfrm>
          <a:prstGeom prst="rect">
            <a:avLst/>
          </a:prstGeom>
        </p:spPr>
      </p:pic>
      <p:sp>
        <p:nvSpPr>
          <p:cNvPr id="7" name="文字方塊 6">
            <a:extLst>
              <a:ext uri="{FF2B5EF4-FFF2-40B4-BE49-F238E27FC236}">
                <a16:creationId xmlns:a16="http://schemas.microsoft.com/office/drawing/2014/main" id="{B4102EC9-E0A7-4B6B-9387-2B75F44CA525}"/>
              </a:ext>
            </a:extLst>
          </p:cNvPr>
          <p:cNvSpPr txBox="1"/>
          <p:nvPr/>
        </p:nvSpPr>
        <p:spPr>
          <a:xfrm>
            <a:off x="4353104" y="2293811"/>
            <a:ext cx="4556055" cy="5232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林珮淳，夏娃克隆啟示錄 </a:t>
            </a:r>
            <a:r>
              <a:rPr lang="en-US" altLang="zh-TW" sz="2800" b="1" dirty="0">
                <a:latin typeface="微軟正黑體" panose="020B0604030504040204" pitchFamily="34" charset="-120"/>
                <a:ea typeface="微軟正黑體" panose="020B0604030504040204" pitchFamily="34" charset="-120"/>
              </a:rPr>
              <a:t>III</a:t>
            </a:r>
            <a:endParaRPr lang="zh-TW" altLang="en-US" sz="2800" b="1"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D91B5EDF-1A50-42EF-B874-02C228BAA638}"/>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P.183</a:t>
            </a:r>
          </a:p>
        </p:txBody>
      </p:sp>
    </p:spTree>
    <p:extLst>
      <p:ext uri="{BB962C8B-B14F-4D97-AF65-F5344CB8AC3E}">
        <p14:creationId xmlns:p14="http://schemas.microsoft.com/office/powerpoint/2010/main" val="423872950"/>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F324D56-A69F-4125-971E-BE16E8836002}"/>
              </a:ext>
            </a:extLst>
          </p:cNvPr>
          <p:cNvSpPr/>
          <p:nvPr/>
        </p:nvSpPr>
        <p:spPr>
          <a:xfrm>
            <a:off x="772083" y="3112398"/>
            <a:ext cx="7941612" cy="2031325"/>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進入 </a:t>
            </a:r>
            <a:r>
              <a:rPr lang="en-US" altLang="zh-TW" sz="2800" b="1" dirty="0">
                <a:latin typeface="微軟正黑體" panose="020B0604030504040204" pitchFamily="34" charset="-120"/>
                <a:ea typeface="微軟正黑體" panose="020B0604030504040204" pitchFamily="34" charset="-120"/>
              </a:rPr>
              <a:t>21 </a:t>
            </a:r>
            <a:r>
              <a:rPr lang="zh-TW" altLang="en-US" sz="2800" b="1" dirty="0">
                <a:latin typeface="微軟正黑體" panose="020B0604030504040204" pitchFamily="34" charset="-120"/>
                <a:ea typeface="微軟正黑體" panose="020B0604030504040204" pitchFamily="34" charset="-120"/>
              </a:rPr>
              <a:t>世紀以後，科技新發現、科技重大突破不斷出現，除了帶來便利以外，也衝擊人類社會，</a:t>
            </a:r>
            <a:r>
              <a:rPr lang="zh-TW" altLang="en-US" sz="2800" b="1" dirty="0">
                <a:solidFill>
                  <a:srgbClr val="FF0000"/>
                </a:solidFill>
                <a:latin typeface="微軟正黑體" panose="020B0604030504040204" pitchFamily="34" charset="-120"/>
                <a:ea typeface="微軟正黑體" panose="020B0604030504040204" pitchFamily="34" charset="-120"/>
              </a:rPr>
              <a:t>挑戰現行的倫理法律等傳統價值</a:t>
            </a:r>
            <a:r>
              <a:rPr lang="zh-TW" altLang="en-US" sz="2800" b="1" dirty="0">
                <a:latin typeface="微軟正黑體" panose="020B0604030504040204" pitchFamily="34" charset="-120"/>
                <a:ea typeface="微軟正黑體" panose="020B0604030504040204" pitchFamily="34" charset="-120"/>
              </a:rPr>
              <a:t>。</a:t>
            </a:r>
          </a:p>
        </p:txBody>
      </p:sp>
      <p:pic>
        <p:nvPicPr>
          <p:cNvPr id="8" name="圖形 7" descr="調色盤">
            <a:extLst>
              <a:ext uri="{FF2B5EF4-FFF2-40B4-BE49-F238E27FC236}">
                <a16:creationId xmlns:a16="http://schemas.microsoft.com/office/drawing/2014/main" id="{2EA923F7-D4CF-4D0E-82D9-036EDEEC356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0338" y="1242742"/>
            <a:ext cx="551665" cy="551665"/>
          </a:xfrm>
          <a:prstGeom prst="rect">
            <a:avLst/>
          </a:prstGeom>
        </p:spPr>
      </p:pic>
      <p:sp>
        <p:nvSpPr>
          <p:cNvPr id="9" name="矩形 8">
            <a:extLst>
              <a:ext uri="{FF2B5EF4-FFF2-40B4-BE49-F238E27FC236}">
                <a16:creationId xmlns:a16="http://schemas.microsoft.com/office/drawing/2014/main" id="{CAAD9DDD-97F6-41DF-8123-314351C5D50F}"/>
              </a:ext>
            </a:extLst>
          </p:cNvPr>
          <p:cNvSpPr/>
          <p:nvPr/>
        </p:nvSpPr>
        <p:spPr>
          <a:xfrm>
            <a:off x="3234849" y="1162059"/>
            <a:ext cx="2236510" cy="707886"/>
          </a:xfrm>
          <a:prstGeom prst="rect">
            <a:avLst/>
          </a:prstGeom>
        </p:spPr>
        <p:txBody>
          <a:bodyPr wrap="none">
            <a:spAutoFit/>
          </a:bodyPr>
          <a:lstStyle/>
          <a:p>
            <a:r>
              <a:rPr lang="zh-TW" altLang="en-US" sz="4000" b="1" dirty="0">
                <a:latin typeface="微軟正黑體" panose="020B0604030504040204" pitchFamily="34" charset="-120"/>
                <a:ea typeface="微軟正黑體" panose="020B0604030504040204" pitchFamily="34" charset="-120"/>
              </a:rPr>
              <a:t>閒畫平常</a:t>
            </a:r>
          </a:p>
        </p:txBody>
      </p:sp>
      <p:sp>
        <p:nvSpPr>
          <p:cNvPr id="10" name="文字方塊 9">
            <a:extLst>
              <a:ext uri="{FF2B5EF4-FFF2-40B4-BE49-F238E27FC236}">
                <a16:creationId xmlns:a16="http://schemas.microsoft.com/office/drawing/2014/main" id="{F67084C8-E98A-48F6-AE2A-BDF589801A4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P.183</a:t>
            </a:r>
          </a:p>
        </p:txBody>
      </p:sp>
    </p:spTree>
    <p:extLst>
      <p:ext uri="{BB962C8B-B14F-4D97-AF65-F5344CB8AC3E}">
        <p14:creationId xmlns:p14="http://schemas.microsoft.com/office/powerpoint/2010/main" val="70286787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F324D56-A69F-4125-971E-BE16E8836002}"/>
              </a:ext>
            </a:extLst>
          </p:cNvPr>
          <p:cNvSpPr/>
          <p:nvPr/>
        </p:nvSpPr>
        <p:spPr>
          <a:xfrm>
            <a:off x="639561" y="2068785"/>
            <a:ext cx="7941612" cy="4531753"/>
          </a:xfrm>
          <a:prstGeom prst="rect">
            <a:avLst/>
          </a:prstGeom>
        </p:spPr>
        <p:txBody>
          <a:bodyPr wrap="square">
            <a:spAutoFit/>
          </a:bodyPr>
          <a:lstStyle/>
          <a:p>
            <a:pPr marL="514350" indent="-514350">
              <a:lnSpc>
                <a:spcPts val="45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在本篇最前面的歷史報報中可看到，複製羊已在</a:t>
            </a:r>
            <a:r>
              <a:rPr lang="en-US" altLang="zh-TW" sz="2800" b="1" dirty="0">
                <a:latin typeface="微軟正黑體" panose="020B0604030504040204" pitchFamily="34" charset="-120"/>
                <a:ea typeface="微軟正黑體" panose="020B0604030504040204" pitchFamily="34" charset="-120"/>
              </a:rPr>
              <a:t>20</a:t>
            </a:r>
            <a:r>
              <a:rPr lang="zh-TW" altLang="en-US" sz="2800" b="1" dirty="0">
                <a:latin typeface="微軟正黑體" panose="020B0604030504040204" pitchFamily="34" charset="-120"/>
                <a:ea typeface="微軟正黑體" panose="020B0604030504040204" pitchFamily="34" charset="-120"/>
              </a:rPr>
              <a:t>世紀末成真，那麼複製人或人造人是否會在未來的社會中出現？</a:t>
            </a:r>
            <a:endParaRPr lang="en-US" altLang="zh-TW" sz="2800" b="1" dirty="0">
              <a:latin typeface="微軟正黑體" panose="020B0604030504040204" pitchFamily="34" charset="-120"/>
              <a:ea typeface="微軟正黑體" panose="020B0604030504040204" pitchFamily="34" charset="-120"/>
            </a:endParaRPr>
          </a:p>
          <a:p>
            <a:pPr marL="514350" indent="-514350">
              <a:lnSpc>
                <a:spcPts val="45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如果出現了，又會對人類社會帶來哪些影響？</a:t>
            </a:r>
            <a:endParaRPr lang="en-US" altLang="zh-TW" sz="2800" b="1" dirty="0">
              <a:latin typeface="微軟正黑體" panose="020B0604030504040204" pitchFamily="34" charset="-120"/>
              <a:ea typeface="微軟正黑體" panose="020B0604030504040204" pitchFamily="34" charset="-120"/>
            </a:endParaRPr>
          </a:p>
          <a:p>
            <a:pPr marL="514350" indent="-514350">
              <a:lnSpc>
                <a:spcPts val="4500"/>
              </a:lnSpc>
              <a:spcBef>
                <a:spcPts val="1800"/>
              </a:spcBef>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這個議題，經常出現在小說家或藝術家的作品中，像是經典科幻電影</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銀翼殺手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就在探討複製人如果有了記憶，是否與真人還有差異</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pic>
        <p:nvPicPr>
          <p:cNvPr id="8" name="圖形 7" descr="調色盤">
            <a:extLst>
              <a:ext uri="{FF2B5EF4-FFF2-40B4-BE49-F238E27FC236}">
                <a16:creationId xmlns:a16="http://schemas.microsoft.com/office/drawing/2014/main" id="{2EA923F7-D4CF-4D0E-82D9-036EDEEC356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0338" y="1242742"/>
            <a:ext cx="551665" cy="551665"/>
          </a:xfrm>
          <a:prstGeom prst="rect">
            <a:avLst/>
          </a:prstGeom>
        </p:spPr>
      </p:pic>
      <p:sp>
        <p:nvSpPr>
          <p:cNvPr id="9" name="矩形 8">
            <a:extLst>
              <a:ext uri="{FF2B5EF4-FFF2-40B4-BE49-F238E27FC236}">
                <a16:creationId xmlns:a16="http://schemas.microsoft.com/office/drawing/2014/main" id="{CAAD9DDD-97F6-41DF-8123-314351C5D50F}"/>
              </a:ext>
            </a:extLst>
          </p:cNvPr>
          <p:cNvSpPr/>
          <p:nvPr/>
        </p:nvSpPr>
        <p:spPr>
          <a:xfrm>
            <a:off x="3234849" y="1162059"/>
            <a:ext cx="2236510" cy="707886"/>
          </a:xfrm>
          <a:prstGeom prst="rect">
            <a:avLst/>
          </a:prstGeom>
        </p:spPr>
        <p:txBody>
          <a:bodyPr wrap="none">
            <a:spAutoFit/>
          </a:bodyPr>
          <a:lstStyle/>
          <a:p>
            <a:r>
              <a:rPr lang="zh-TW" altLang="en-US" sz="4000" b="1" dirty="0">
                <a:latin typeface="微軟正黑體" panose="020B0604030504040204" pitchFamily="34" charset="-120"/>
                <a:ea typeface="微軟正黑體" panose="020B0604030504040204" pitchFamily="34" charset="-120"/>
              </a:rPr>
              <a:t>閒畫平常</a:t>
            </a:r>
          </a:p>
        </p:txBody>
      </p:sp>
      <p:sp>
        <p:nvSpPr>
          <p:cNvPr id="10" name="文字方塊 9">
            <a:extLst>
              <a:ext uri="{FF2B5EF4-FFF2-40B4-BE49-F238E27FC236}">
                <a16:creationId xmlns:a16="http://schemas.microsoft.com/office/drawing/2014/main" id="{F67084C8-E98A-48F6-AE2A-BDF589801A41}"/>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P.183</a:t>
            </a:r>
          </a:p>
        </p:txBody>
      </p:sp>
    </p:spTree>
    <p:extLst>
      <p:ext uri="{BB962C8B-B14F-4D97-AF65-F5344CB8AC3E}">
        <p14:creationId xmlns:p14="http://schemas.microsoft.com/office/powerpoint/2010/main" val="3435634739"/>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F324D56-A69F-4125-971E-BE16E8836002}"/>
              </a:ext>
            </a:extLst>
          </p:cNvPr>
          <p:cNvSpPr/>
          <p:nvPr/>
        </p:nvSpPr>
        <p:spPr>
          <a:xfrm>
            <a:off x="895006" y="2677612"/>
            <a:ext cx="7684218" cy="3323987"/>
          </a:xfrm>
          <a:prstGeom prst="rect">
            <a:avLst/>
          </a:prstGeom>
        </p:spPr>
        <p:txBody>
          <a:bodyPr wrap="square">
            <a:spAutoFit/>
          </a:bodyPr>
          <a:lstStyle/>
          <a:p>
            <a:pPr>
              <a:lnSpc>
                <a:spcPct val="150000"/>
              </a:lnSpc>
            </a:pPr>
            <a:r>
              <a:rPr lang="zh-TW" altLang="en-US" sz="2800" b="1" dirty="0">
                <a:latin typeface="微軟正黑體" panose="020B0604030504040204" pitchFamily="34" charset="-120"/>
                <a:ea typeface="微軟正黑體" panose="020B0604030504040204" pitchFamily="34" charset="-120"/>
              </a:rPr>
              <a:t>臺灣當代女性數位藝術家林珮淳也以複製人這個主題進行創作，她用夏娃克隆創作一系列作品，她依</a:t>
            </a:r>
            <a:r>
              <a:rPr lang="en-US" altLang="zh-TW" sz="2800" b="1" dirty="0">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聖經</a:t>
            </a:r>
            <a:r>
              <a:rPr lang="en-US" altLang="zh-TW" sz="2800" b="1" dirty="0">
                <a:solidFill>
                  <a:srgbClr val="FF0000"/>
                </a:solidFill>
                <a:latin typeface="微軟正黑體" panose="020B0604030504040204" pitchFamily="34" charset="-120"/>
                <a:ea typeface="微軟正黑體" panose="020B0604030504040204" pitchFamily="34" charset="-120"/>
              </a:rPr>
              <a:t>.</a:t>
            </a:r>
            <a:r>
              <a:rPr lang="zh-TW" altLang="en-US" sz="2800" b="1" dirty="0">
                <a:solidFill>
                  <a:srgbClr val="FF0000"/>
                </a:solidFill>
                <a:latin typeface="微軟正黑體" panose="020B0604030504040204" pitchFamily="34" charset="-120"/>
                <a:ea typeface="微軟正黑體" panose="020B0604030504040204" pitchFamily="34" charset="-120"/>
              </a:rPr>
              <a:t>但以理書</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記載的大偶像形象，創造出夏娃克隆金頭銀身的美麗姿態，暗示人類以複製科技企圖扮演神，創造出自己的女人。</a:t>
            </a:r>
            <a:endParaRPr lang="en-US" altLang="zh-TW" sz="2800" b="1" dirty="0">
              <a:latin typeface="微軟正黑體" panose="020B0604030504040204" pitchFamily="34" charset="-120"/>
              <a:ea typeface="微軟正黑體" panose="020B0604030504040204" pitchFamily="34" charset="-120"/>
            </a:endParaRPr>
          </a:p>
        </p:txBody>
      </p:sp>
      <p:pic>
        <p:nvPicPr>
          <p:cNvPr id="8" name="圖形 7" descr="調色盤">
            <a:extLst>
              <a:ext uri="{FF2B5EF4-FFF2-40B4-BE49-F238E27FC236}">
                <a16:creationId xmlns:a16="http://schemas.microsoft.com/office/drawing/2014/main" id="{F2EE931F-8386-4252-986D-524CB95BA3B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0338" y="1242742"/>
            <a:ext cx="551665" cy="551665"/>
          </a:xfrm>
          <a:prstGeom prst="rect">
            <a:avLst/>
          </a:prstGeom>
        </p:spPr>
      </p:pic>
      <p:sp>
        <p:nvSpPr>
          <p:cNvPr id="9" name="矩形 8">
            <a:extLst>
              <a:ext uri="{FF2B5EF4-FFF2-40B4-BE49-F238E27FC236}">
                <a16:creationId xmlns:a16="http://schemas.microsoft.com/office/drawing/2014/main" id="{95C00A62-2985-4ED8-9921-41CFA80F6569}"/>
              </a:ext>
            </a:extLst>
          </p:cNvPr>
          <p:cNvSpPr/>
          <p:nvPr/>
        </p:nvSpPr>
        <p:spPr>
          <a:xfrm>
            <a:off x="3234849" y="1162059"/>
            <a:ext cx="2236510" cy="707886"/>
          </a:xfrm>
          <a:prstGeom prst="rect">
            <a:avLst/>
          </a:prstGeom>
        </p:spPr>
        <p:txBody>
          <a:bodyPr wrap="none">
            <a:spAutoFit/>
          </a:bodyPr>
          <a:lstStyle/>
          <a:p>
            <a:r>
              <a:rPr lang="zh-TW" altLang="en-US" sz="4000" b="1" dirty="0">
                <a:latin typeface="微軟正黑體" panose="020B0604030504040204" pitchFamily="34" charset="-120"/>
                <a:ea typeface="微軟正黑體" panose="020B0604030504040204" pitchFamily="34" charset="-120"/>
              </a:rPr>
              <a:t>閒畫平常</a:t>
            </a:r>
          </a:p>
        </p:txBody>
      </p:sp>
      <p:sp>
        <p:nvSpPr>
          <p:cNvPr id="10" name="文字方塊 9">
            <a:extLst>
              <a:ext uri="{FF2B5EF4-FFF2-40B4-BE49-F238E27FC236}">
                <a16:creationId xmlns:a16="http://schemas.microsoft.com/office/drawing/2014/main" id="{AD157697-F813-45C9-B5FA-DA2D82670B2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P.183</a:t>
            </a:r>
          </a:p>
        </p:txBody>
      </p:sp>
    </p:spTree>
    <p:extLst>
      <p:ext uri="{BB962C8B-B14F-4D97-AF65-F5344CB8AC3E}">
        <p14:creationId xmlns:p14="http://schemas.microsoft.com/office/powerpoint/2010/main" val="2339371056"/>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BF324D56-A69F-4125-971E-BE16E8836002}"/>
              </a:ext>
            </a:extLst>
          </p:cNvPr>
          <p:cNvSpPr/>
          <p:nvPr/>
        </p:nvSpPr>
        <p:spPr>
          <a:xfrm>
            <a:off x="560974" y="2506503"/>
            <a:ext cx="8251723" cy="4131900"/>
          </a:xfrm>
          <a:prstGeom prst="rect">
            <a:avLst/>
          </a:prstGeom>
        </p:spPr>
        <p:txBody>
          <a:bodyPr wrap="square">
            <a:spAutoFit/>
          </a:bodyPr>
          <a:lstStyle/>
          <a:p>
            <a:pPr marL="457200" indent="-457200">
              <a:lnSpc>
                <a:spcPts val="45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觀眾進入到展場，可觸摸夏娃克隆的金色雕塑頭像，當觸摸到頭像</a:t>
            </a:r>
            <a:r>
              <a:rPr lang="en-US" altLang="zh-TW" sz="2800" b="1" dirty="0">
                <a:latin typeface="微軟正黑體" panose="020B0604030504040204" pitchFamily="34" charset="-120"/>
                <a:ea typeface="微軟正黑體" panose="020B0604030504040204" pitchFamily="34" charset="-120"/>
              </a:rPr>
              <a:t>666</a:t>
            </a:r>
            <a:r>
              <a:rPr lang="zh-TW" altLang="en-US" sz="2800" b="1" dirty="0">
                <a:latin typeface="微軟正黑體" panose="020B0604030504040204" pitchFamily="34" charset="-120"/>
                <a:ea typeface="微軟正黑體" panose="020B0604030504040204" pitchFamily="34" charset="-120"/>
              </a:rPr>
              <a:t>的符號，夏娃克隆的影像會逐漸抬頭並舞動身體，有如嬰兒狀態逐漸成長為更有活力的生命體並且進行複製，隱喻夏娃克隆會因為人類的介入而產生變化。</a:t>
            </a:r>
            <a:endParaRPr lang="en-US" altLang="zh-TW" sz="2800" b="1" dirty="0">
              <a:latin typeface="微軟正黑體" panose="020B0604030504040204" pitchFamily="34" charset="-120"/>
              <a:ea typeface="微軟正黑體" panose="020B0604030504040204" pitchFamily="34" charset="-120"/>
            </a:endParaRPr>
          </a:p>
          <a:p>
            <a:pPr marL="457200" indent="-457200">
              <a:lnSpc>
                <a:spcPts val="4500"/>
              </a:lnSpc>
              <a:buFont typeface="Wingdings" panose="05000000000000000000" pitchFamily="2" charset="2"/>
              <a:buChar char="n"/>
            </a:pPr>
            <a:r>
              <a:rPr lang="zh-TW" altLang="en-US" sz="2800" b="1" dirty="0">
                <a:latin typeface="微軟正黑體" panose="020B0604030504040204" pitchFamily="34" charset="-120"/>
                <a:ea typeface="微軟正黑體" panose="020B0604030504040204" pitchFamily="34" charset="-120"/>
              </a:rPr>
              <a:t>另一方面，也可能因為操控科技的人的慾望，導致人類淪落，而走向</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聖經</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預言的末日浩劫。</a:t>
            </a:r>
          </a:p>
        </p:txBody>
      </p:sp>
      <p:pic>
        <p:nvPicPr>
          <p:cNvPr id="8" name="圖形 7" descr="調色盤">
            <a:extLst>
              <a:ext uri="{FF2B5EF4-FFF2-40B4-BE49-F238E27FC236}">
                <a16:creationId xmlns:a16="http://schemas.microsoft.com/office/drawing/2014/main" id="{F2EE931F-8386-4252-986D-524CB95BA3B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0338" y="1242742"/>
            <a:ext cx="551665" cy="551665"/>
          </a:xfrm>
          <a:prstGeom prst="rect">
            <a:avLst/>
          </a:prstGeom>
        </p:spPr>
      </p:pic>
      <p:sp>
        <p:nvSpPr>
          <p:cNvPr id="9" name="矩形 8">
            <a:extLst>
              <a:ext uri="{FF2B5EF4-FFF2-40B4-BE49-F238E27FC236}">
                <a16:creationId xmlns:a16="http://schemas.microsoft.com/office/drawing/2014/main" id="{95C00A62-2985-4ED8-9921-41CFA80F6569}"/>
              </a:ext>
            </a:extLst>
          </p:cNvPr>
          <p:cNvSpPr/>
          <p:nvPr/>
        </p:nvSpPr>
        <p:spPr>
          <a:xfrm>
            <a:off x="3234849" y="1162059"/>
            <a:ext cx="2236510" cy="707886"/>
          </a:xfrm>
          <a:prstGeom prst="rect">
            <a:avLst/>
          </a:prstGeom>
        </p:spPr>
        <p:txBody>
          <a:bodyPr wrap="none">
            <a:spAutoFit/>
          </a:bodyPr>
          <a:lstStyle/>
          <a:p>
            <a:r>
              <a:rPr lang="zh-TW" altLang="en-US" sz="4000" b="1" dirty="0">
                <a:latin typeface="微軟正黑體" panose="020B0604030504040204" pitchFamily="34" charset="-120"/>
                <a:ea typeface="微軟正黑體" panose="020B0604030504040204" pitchFamily="34" charset="-120"/>
              </a:rPr>
              <a:t>閒畫平常</a:t>
            </a:r>
          </a:p>
        </p:txBody>
      </p:sp>
      <p:sp>
        <p:nvSpPr>
          <p:cNvPr id="10" name="文字方塊 9">
            <a:extLst>
              <a:ext uri="{FF2B5EF4-FFF2-40B4-BE49-F238E27FC236}">
                <a16:creationId xmlns:a16="http://schemas.microsoft.com/office/drawing/2014/main" id="{AD157697-F813-45C9-B5FA-DA2D82670B2F}"/>
              </a:ext>
            </a:extLst>
          </p:cNvPr>
          <p:cNvSpPr txBox="1"/>
          <p:nvPr/>
        </p:nvSpPr>
        <p:spPr>
          <a:xfrm>
            <a:off x="1230714" y="376851"/>
            <a:ext cx="736484" cy="369332"/>
          </a:xfrm>
          <a:prstGeom prst="rect">
            <a:avLst/>
          </a:prstGeom>
          <a:noFill/>
        </p:spPr>
        <p:txBody>
          <a:bodyPr wrap="none" rtlCol="0">
            <a:spAutoFit/>
          </a:bodyPr>
          <a:lstStyle/>
          <a:p>
            <a:r>
              <a:rPr lang="en-US" altLang="zh-TW" dirty="0">
                <a:latin typeface="微軟正黑體" panose="020B0604030504040204" pitchFamily="34" charset="-120"/>
                <a:ea typeface="微軟正黑體" panose="020B0604030504040204" pitchFamily="34" charset="-120"/>
              </a:rPr>
              <a:t>P.183</a:t>
            </a:r>
          </a:p>
        </p:txBody>
      </p:sp>
    </p:spTree>
    <p:extLst>
      <p:ext uri="{BB962C8B-B14F-4D97-AF65-F5344CB8AC3E}">
        <p14:creationId xmlns:p14="http://schemas.microsoft.com/office/powerpoint/2010/main" val="2901556943"/>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a:extLst>
              <a:ext uri="{FF2B5EF4-FFF2-40B4-BE49-F238E27FC236}">
                <a16:creationId xmlns:a16="http://schemas.microsoft.com/office/drawing/2014/main" id="{7F80730C-E667-44A2-A605-52F6EB9EFAAD}"/>
              </a:ext>
            </a:extLst>
          </p:cNvPr>
          <p:cNvSpPr txBox="1">
            <a:spLocks noChangeArrowheads="1"/>
          </p:cNvSpPr>
          <p:nvPr/>
        </p:nvSpPr>
        <p:spPr bwMode="auto">
          <a:xfrm rot="-5400000">
            <a:off x="4093322" y="1036079"/>
            <a:ext cx="1538883" cy="512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685800">
              <a:defRPr/>
            </a:pPr>
            <a:r>
              <a:rPr lang="en-US" altLang="zh-CN" sz="8800" b="1" dirty="0">
                <a:solidFill>
                  <a:srgbClr val="6D986A"/>
                </a:solidFill>
                <a:latin typeface="微軟正黑體" panose="020B0604030504040204" pitchFamily="34" charset="-120"/>
                <a:ea typeface="微軟正黑體" panose="020B0604030504040204" pitchFamily="34" charset="-120"/>
                <a:cs typeface="方正清刻本悦宋简体"/>
              </a:rPr>
              <a:t>The end</a:t>
            </a:r>
          </a:p>
        </p:txBody>
      </p:sp>
    </p:spTree>
    <p:extLst>
      <p:ext uri="{BB962C8B-B14F-4D97-AF65-F5344CB8AC3E}">
        <p14:creationId xmlns:p14="http://schemas.microsoft.com/office/powerpoint/2010/main" val="596299091"/>
      </p:ext>
    </p:extLst>
  </p:cSld>
  <p:clrMapOvr>
    <a:masterClrMapping/>
  </p:clrMapOvr>
  <mc:AlternateContent xmlns:mc="http://schemas.openxmlformats.org/markup-compatibility/2006" xmlns:p14="http://schemas.microsoft.com/office/powerpoint/2010/main">
    <mc:Choice Requires="p14">
      <p:transition spd="slow" p14:dur="30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第二三">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第二三" id="{809F4CA3-71E5-49B7-8118-6A91F0C16CF1}" vid="{C3F259A6-677A-43ED-9646-A836A0507B8F}"/>
    </a:ext>
  </a:extLst>
</a:theme>
</file>

<file path=ppt/theme/theme6.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1150</TotalTime>
  <Words>6748</Words>
  <Application>Microsoft Office PowerPoint</Application>
  <PresentationFormat>如螢幕大小 (4:3)</PresentationFormat>
  <Paragraphs>679</Paragraphs>
  <Slides>123</Slides>
  <Notes>6</Notes>
  <HiddenSlides>16</HiddenSlides>
  <MMClips>0</MMClips>
  <ScaleCrop>false</ScaleCrop>
  <HeadingPairs>
    <vt:vector size="6" baseType="variant">
      <vt:variant>
        <vt:lpstr>使用字型</vt:lpstr>
      </vt:variant>
      <vt:variant>
        <vt:i4>5</vt:i4>
      </vt:variant>
      <vt:variant>
        <vt:lpstr>佈景主題</vt:lpstr>
      </vt:variant>
      <vt:variant>
        <vt:i4>5</vt:i4>
      </vt:variant>
      <vt:variant>
        <vt:lpstr>投影片標題</vt:lpstr>
      </vt:variant>
      <vt:variant>
        <vt:i4>123</vt:i4>
      </vt:variant>
    </vt:vector>
  </HeadingPairs>
  <TitlesOfParts>
    <vt:vector size="133" baseType="lpstr">
      <vt:lpstr>微軟正黑體</vt:lpstr>
      <vt:lpstr>Arial</vt:lpstr>
      <vt:lpstr>Calibri</vt:lpstr>
      <vt:lpstr>Calibri Light</vt:lpstr>
      <vt:lpstr>Wingdings</vt:lpstr>
      <vt:lpstr>Office 主题</vt:lpstr>
      <vt:lpstr>4_Office 主题</vt:lpstr>
      <vt:lpstr>3_Office 主题</vt:lpstr>
      <vt:lpstr>2_Office 主题</vt:lpstr>
      <vt:lpstr>3_第二三</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6-1.1 工藝與科技的起源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6-1.2 科技的改變與創新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gilbert2230@gmail.com</dc:creator>
  <cp:lastModifiedBy>JiRen Shen</cp:lastModifiedBy>
  <cp:revision>110</cp:revision>
  <dcterms:created xsi:type="dcterms:W3CDTF">2019-02-26T17:32:19Z</dcterms:created>
  <dcterms:modified xsi:type="dcterms:W3CDTF">2021-02-14T08:23:20Z</dcterms:modified>
</cp:coreProperties>
</file>