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5" r:id="rId2"/>
    <p:sldMasterId id="2147483698" r:id="rId3"/>
    <p:sldMasterId id="2147483662" r:id="rId4"/>
    <p:sldMasterId id="2147483664" r:id="rId5"/>
  </p:sldMasterIdLst>
  <p:notesMasterIdLst>
    <p:notesMasterId r:id="rId74"/>
  </p:notesMasterIdLst>
  <p:sldIdLst>
    <p:sldId id="256" r:id="rId6"/>
    <p:sldId id="257" r:id="rId7"/>
    <p:sldId id="258" r:id="rId8"/>
    <p:sldId id="420" r:id="rId9"/>
    <p:sldId id="333" r:id="rId10"/>
    <p:sldId id="406" r:id="rId11"/>
    <p:sldId id="407" r:id="rId12"/>
    <p:sldId id="408" r:id="rId13"/>
    <p:sldId id="409" r:id="rId14"/>
    <p:sldId id="410" r:id="rId15"/>
    <p:sldId id="338" r:id="rId16"/>
    <p:sldId id="422" r:id="rId17"/>
    <p:sldId id="339" r:id="rId18"/>
    <p:sldId id="423" r:id="rId19"/>
    <p:sldId id="411" r:id="rId20"/>
    <p:sldId id="380" r:id="rId21"/>
    <p:sldId id="337" r:id="rId22"/>
    <p:sldId id="424" r:id="rId23"/>
    <p:sldId id="417" r:id="rId24"/>
    <p:sldId id="381" r:id="rId25"/>
    <p:sldId id="425" r:id="rId26"/>
    <p:sldId id="382" r:id="rId27"/>
    <p:sldId id="426" r:id="rId28"/>
    <p:sldId id="427" r:id="rId29"/>
    <p:sldId id="428" r:id="rId30"/>
    <p:sldId id="383" r:id="rId31"/>
    <p:sldId id="414" r:id="rId32"/>
    <p:sldId id="384" r:id="rId33"/>
    <p:sldId id="386" r:id="rId34"/>
    <p:sldId id="385" r:id="rId35"/>
    <p:sldId id="429" r:id="rId36"/>
    <p:sldId id="421" r:id="rId37"/>
    <p:sldId id="334" r:id="rId38"/>
    <p:sldId id="430" r:id="rId39"/>
    <p:sldId id="387" r:id="rId40"/>
    <p:sldId id="431" r:id="rId41"/>
    <p:sldId id="388" r:id="rId42"/>
    <p:sldId id="432" r:id="rId43"/>
    <p:sldId id="418" r:id="rId44"/>
    <p:sldId id="389" r:id="rId45"/>
    <p:sldId id="415" r:id="rId46"/>
    <p:sldId id="390" r:id="rId47"/>
    <p:sldId id="391" r:id="rId48"/>
    <p:sldId id="433" r:id="rId49"/>
    <p:sldId id="392" r:id="rId50"/>
    <p:sldId id="419" r:id="rId51"/>
    <p:sldId id="393" r:id="rId52"/>
    <p:sldId id="434" r:id="rId53"/>
    <p:sldId id="394" r:id="rId54"/>
    <p:sldId id="396" r:id="rId55"/>
    <p:sldId id="435" r:id="rId56"/>
    <p:sldId id="397" r:id="rId57"/>
    <p:sldId id="398" r:id="rId58"/>
    <p:sldId id="336" r:id="rId59"/>
    <p:sldId id="325" r:id="rId60"/>
    <p:sldId id="399" r:id="rId61"/>
    <p:sldId id="400" r:id="rId62"/>
    <p:sldId id="401" r:id="rId63"/>
    <p:sldId id="416" r:id="rId64"/>
    <p:sldId id="402" r:id="rId65"/>
    <p:sldId id="331" r:id="rId66"/>
    <p:sldId id="403" r:id="rId67"/>
    <p:sldId id="436" r:id="rId68"/>
    <p:sldId id="404" r:id="rId69"/>
    <p:sldId id="437" r:id="rId70"/>
    <p:sldId id="405" r:id="rId71"/>
    <p:sldId id="438" r:id="rId72"/>
    <p:sldId id="332" r:id="rId7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60" autoAdjust="0"/>
    <p:restoredTop sz="99814" autoAdjust="0"/>
  </p:normalViewPr>
  <p:slideViewPr>
    <p:cSldViewPr snapToGrid="0">
      <p:cViewPr varScale="1">
        <p:scale>
          <a:sx n="72" d="100"/>
          <a:sy n="72" d="100"/>
        </p:scale>
        <p:origin x="148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7B819D-286F-4AC6-B0F1-FB484B71DFD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A38097E2-AC51-492E-9D6E-67A370E89535}">
      <dgm:prSet custT="1"/>
      <dgm:spPr/>
      <dgm:t>
        <a:bodyPr vert="vert"/>
        <a:lstStyle/>
        <a:p>
          <a:r>
            <a:rPr lang="zh-TW" altLang="en-US" sz="32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科技產品對於社會生活的影響</a:t>
          </a:r>
          <a:endParaRPr lang="zh-TW" altLang="en-US" sz="3200" b="1" dirty="0">
            <a:solidFill>
              <a:schemeClr val="tx1"/>
            </a:solidFill>
          </a:endParaRPr>
        </a:p>
      </dgm:t>
    </dgm:pt>
    <dgm:pt modelId="{4C34FE21-3D87-438C-80E8-C3B2D453C668}" type="sibTrans" cxnId="{8364710E-FCE9-4E48-B9EC-D5808F2E778E}">
      <dgm:prSet/>
      <dgm:spPr/>
      <dgm:t>
        <a:bodyPr/>
        <a:lstStyle/>
        <a:p>
          <a:endParaRPr lang="zh-TW" altLang="en-US" sz="3200" b="1">
            <a:solidFill>
              <a:schemeClr val="tx1"/>
            </a:solidFill>
          </a:endParaRPr>
        </a:p>
      </dgm:t>
    </dgm:pt>
    <dgm:pt modelId="{F6039B33-E642-4890-9908-C4E0240A5A8D}" type="parTrans" cxnId="{8364710E-FCE9-4E48-B9EC-D5808F2E778E}">
      <dgm:prSet/>
      <dgm:spPr/>
      <dgm:t>
        <a:bodyPr/>
        <a:lstStyle/>
        <a:p>
          <a:endParaRPr lang="zh-TW" altLang="en-US" sz="3200" b="1">
            <a:solidFill>
              <a:schemeClr val="tx1"/>
            </a:solidFill>
          </a:endParaRPr>
        </a:p>
      </dgm:t>
    </dgm:pt>
    <dgm:pt modelId="{CB0E6D7F-6C35-47B3-93C8-D6FA7BD71627}">
      <dgm:prSet phldrT="[文字]" custT="1"/>
      <dgm:spPr/>
      <dgm:t>
        <a:bodyPr/>
        <a:lstStyle/>
        <a:p>
          <a:r>
            <a:rPr lang="zh-TW" altLang="en-US" sz="32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一、生活型態</a:t>
          </a:r>
        </a:p>
      </dgm:t>
    </dgm:pt>
    <dgm:pt modelId="{E6B2E2E9-A15C-40F7-B540-5600618DE0E0}" type="parTrans" cxnId="{B14526AF-8491-4103-B30B-BAA8FF3ECCC7}">
      <dgm:prSet custT="1"/>
      <dgm:spPr/>
      <dgm:t>
        <a:bodyPr/>
        <a:lstStyle/>
        <a:p>
          <a:endParaRPr lang="zh-TW" altLang="en-US" sz="3200" b="1">
            <a:solidFill>
              <a:schemeClr val="tx1"/>
            </a:solidFill>
          </a:endParaRPr>
        </a:p>
      </dgm:t>
    </dgm:pt>
    <dgm:pt modelId="{0A8C6B2E-E98C-4291-9DB6-0F04577DC426}" type="sibTrans" cxnId="{B14526AF-8491-4103-B30B-BAA8FF3ECCC7}">
      <dgm:prSet/>
      <dgm:spPr/>
      <dgm:t>
        <a:bodyPr/>
        <a:lstStyle/>
        <a:p>
          <a:endParaRPr lang="zh-TW" altLang="en-US" sz="3200" b="1">
            <a:solidFill>
              <a:schemeClr val="tx1"/>
            </a:solidFill>
          </a:endParaRPr>
        </a:p>
      </dgm:t>
    </dgm:pt>
    <dgm:pt modelId="{47A34EEF-DBC3-47B2-898C-55FB9D0A24B6}">
      <dgm:prSet phldrT="[文字]" custT="1"/>
      <dgm:spPr/>
      <dgm:t>
        <a:bodyPr/>
        <a:lstStyle/>
        <a:p>
          <a:r>
            <a:rPr lang="zh-TW" altLang="en-US" sz="32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二、工作方式</a:t>
          </a:r>
        </a:p>
      </dgm:t>
    </dgm:pt>
    <dgm:pt modelId="{FFB25119-6D14-4251-9DC5-C4CE55CC48EA}" type="parTrans" cxnId="{4EA52C49-E73E-4FDC-9FEC-5177370A8641}">
      <dgm:prSet custT="1"/>
      <dgm:spPr/>
      <dgm:t>
        <a:bodyPr/>
        <a:lstStyle/>
        <a:p>
          <a:endParaRPr lang="zh-TW" altLang="en-US" sz="3200" b="1">
            <a:solidFill>
              <a:schemeClr val="tx1"/>
            </a:solidFill>
          </a:endParaRPr>
        </a:p>
      </dgm:t>
    </dgm:pt>
    <dgm:pt modelId="{1920E742-6029-4C42-A82D-2EE88CB1E1EE}" type="sibTrans" cxnId="{4EA52C49-E73E-4FDC-9FEC-5177370A8641}">
      <dgm:prSet/>
      <dgm:spPr/>
      <dgm:t>
        <a:bodyPr/>
        <a:lstStyle/>
        <a:p>
          <a:endParaRPr lang="zh-TW" altLang="en-US" sz="3200" b="1">
            <a:solidFill>
              <a:schemeClr val="tx1"/>
            </a:solidFill>
          </a:endParaRPr>
        </a:p>
      </dgm:t>
    </dgm:pt>
    <dgm:pt modelId="{80B78576-B116-40CC-A008-37CEB0DF3493}">
      <dgm:prSet custT="1"/>
      <dgm:spPr/>
      <dgm:t>
        <a:bodyPr/>
        <a:lstStyle/>
        <a:p>
          <a:r>
            <a:rPr lang="zh-TW" altLang="en-US" sz="32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三、人際關係</a:t>
          </a:r>
        </a:p>
      </dgm:t>
    </dgm:pt>
    <dgm:pt modelId="{492FEDCD-D43A-4FCF-A1D8-AAB2BD63B95A}" type="parTrans" cxnId="{DDE3B89D-EB59-421E-B50A-0F7858674E50}">
      <dgm:prSet custT="1"/>
      <dgm:spPr/>
      <dgm:t>
        <a:bodyPr/>
        <a:lstStyle/>
        <a:p>
          <a:endParaRPr lang="zh-TW" altLang="en-US" sz="3200" b="1">
            <a:solidFill>
              <a:schemeClr val="tx1"/>
            </a:solidFill>
          </a:endParaRPr>
        </a:p>
      </dgm:t>
    </dgm:pt>
    <dgm:pt modelId="{CCCA671E-65BE-4A15-9A49-71B99122FA2A}" type="sibTrans" cxnId="{DDE3B89D-EB59-421E-B50A-0F7858674E50}">
      <dgm:prSet/>
      <dgm:spPr/>
      <dgm:t>
        <a:bodyPr/>
        <a:lstStyle/>
        <a:p>
          <a:endParaRPr lang="zh-TW" altLang="en-US" sz="3200" b="1">
            <a:solidFill>
              <a:schemeClr val="tx1"/>
            </a:solidFill>
          </a:endParaRPr>
        </a:p>
      </dgm:t>
    </dgm:pt>
    <dgm:pt modelId="{45224911-D77E-4E43-9704-3E0881A8181B}">
      <dgm:prSet custT="1"/>
      <dgm:spPr/>
      <dgm:t>
        <a:bodyPr/>
        <a:lstStyle/>
        <a:p>
          <a:r>
            <a:rPr lang="zh-TW" altLang="en-US" sz="32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四、環        境</a:t>
          </a:r>
        </a:p>
      </dgm:t>
    </dgm:pt>
    <dgm:pt modelId="{E5ED3ACA-2F91-430F-8D3E-2641F66E57AB}" type="parTrans" cxnId="{48147696-716F-4793-AFD2-BD51A73AA6E3}">
      <dgm:prSet custT="1"/>
      <dgm:spPr/>
      <dgm:t>
        <a:bodyPr/>
        <a:lstStyle/>
        <a:p>
          <a:endParaRPr lang="zh-TW" altLang="en-US" sz="3200" b="1">
            <a:solidFill>
              <a:schemeClr val="tx1"/>
            </a:solidFill>
          </a:endParaRPr>
        </a:p>
      </dgm:t>
    </dgm:pt>
    <dgm:pt modelId="{280D3EBA-4D48-4444-8D63-4A6D06F020F5}" type="sibTrans" cxnId="{48147696-716F-4793-AFD2-BD51A73AA6E3}">
      <dgm:prSet/>
      <dgm:spPr/>
      <dgm:t>
        <a:bodyPr/>
        <a:lstStyle/>
        <a:p>
          <a:endParaRPr lang="zh-TW" altLang="en-US" sz="3200" b="1">
            <a:solidFill>
              <a:schemeClr val="tx1"/>
            </a:solidFill>
          </a:endParaRPr>
        </a:p>
      </dgm:t>
    </dgm:pt>
    <dgm:pt modelId="{5E1BFDF9-F499-4935-B479-CEBF5B00A9BE}" type="pres">
      <dgm:prSet presAssocID="{C67B819D-286F-4AC6-B0F1-FB484B71DFD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ABF3CA4-5E41-45EB-A384-A50F0EA415F7}" type="pres">
      <dgm:prSet presAssocID="{A38097E2-AC51-492E-9D6E-67A370E89535}" presName="root1" presStyleCnt="0"/>
      <dgm:spPr/>
    </dgm:pt>
    <dgm:pt modelId="{0AA783F7-237B-4009-80A1-A2B2EFEEE2AD}" type="pres">
      <dgm:prSet presAssocID="{A38097E2-AC51-492E-9D6E-67A370E89535}" presName="LevelOneTextNode" presStyleLbl="node0" presStyleIdx="0" presStyleCnt="1" custScaleX="259516" custScaleY="59139">
        <dgm:presLayoutVars>
          <dgm:chPref val="3"/>
        </dgm:presLayoutVars>
      </dgm:prSet>
      <dgm:spPr/>
    </dgm:pt>
    <dgm:pt modelId="{A93E4FC5-FE03-4121-AFC7-F5DCBCBA1B0B}" type="pres">
      <dgm:prSet presAssocID="{A38097E2-AC51-492E-9D6E-67A370E89535}" presName="level2hierChild" presStyleCnt="0"/>
      <dgm:spPr/>
    </dgm:pt>
    <dgm:pt modelId="{25DFEF65-EA94-4F3C-9FE8-E7BD5F1022C2}" type="pres">
      <dgm:prSet presAssocID="{E6B2E2E9-A15C-40F7-B540-5600618DE0E0}" presName="conn2-1" presStyleLbl="parChTrans1D2" presStyleIdx="0" presStyleCnt="4"/>
      <dgm:spPr/>
    </dgm:pt>
    <dgm:pt modelId="{0D3DF681-109C-4FAA-AC6E-199F9589A496}" type="pres">
      <dgm:prSet presAssocID="{E6B2E2E9-A15C-40F7-B540-5600618DE0E0}" presName="connTx" presStyleLbl="parChTrans1D2" presStyleIdx="0" presStyleCnt="4"/>
      <dgm:spPr/>
    </dgm:pt>
    <dgm:pt modelId="{C869C4B1-D343-4BD9-B9C4-82D2F85AA44B}" type="pres">
      <dgm:prSet presAssocID="{CB0E6D7F-6C35-47B3-93C8-D6FA7BD71627}" presName="root2" presStyleCnt="0"/>
      <dgm:spPr/>
    </dgm:pt>
    <dgm:pt modelId="{E79487D4-76DC-4DBD-80B4-6A4AD69A76AD}" type="pres">
      <dgm:prSet presAssocID="{CB0E6D7F-6C35-47B3-93C8-D6FA7BD71627}" presName="LevelTwoTextNode" presStyleLbl="node2" presStyleIdx="0" presStyleCnt="4" custScaleX="162145">
        <dgm:presLayoutVars>
          <dgm:chPref val="3"/>
        </dgm:presLayoutVars>
      </dgm:prSet>
      <dgm:spPr/>
    </dgm:pt>
    <dgm:pt modelId="{9006C5FA-931B-4803-84E1-D90C35527F4F}" type="pres">
      <dgm:prSet presAssocID="{CB0E6D7F-6C35-47B3-93C8-D6FA7BD71627}" presName="level3hierChild" presStyleCnt="0"/>
      <dgm:spPr/>
    </dgm:pt>
    <dgm:pt modelId="{DFAA3020-3F71-4134-BF74-7E5C870F2C0A}" type="pres">
      <dgm:prSet presAssocID="{FFB25119-6D14-4251-9DC5-C4CE55CC48EA}" presName="conn2-1" presStyleLbl="parChTrans1D2" presStyleIdx="1" presStyleCnt="4"/>
      <dgm:spPr/>
    </dgm:pt>
    <dgm:pt modelId="{CA565EBC-1821-4381-B2DB-50D142DE6166}" type="pres">
      <dgm:prSet presAssocID="{FFB25119-6D14-4251-9DC5-C4CE55CC48EA}" presName="connTx" presStyleLbl="parChTrans1D2" presStyleIdx="1" presStyleCnt="4"/>
      <dgm:spPr/>
    </dgm:pt>
    <dgm:pt modelId="{01854E2C-3C01-4182-87EC-F2ABAB8FB21F}" type="pres">
      <dgm:prSet presAssocID="{47A34EEF-DBC3-47B2-898C-55FB9D0A24B6}" presName="root2" presStyleCnt="0"/>
      <dgm:spPr/>
    </dgm:pt>
    <dgm:pt modelId="{515BB121-FBD4-4E72-B745-6E04B15BD235}" type="pres">
      <dgm:prSet presAssocID="{47A34EEF-DBC3-47B2-898C-55FB9D0A24B6}" presName="LevelTwoTextNode" presStyleLbl="node2" presStyleIdx="1" presStyleCnt="4" custScaleX="162145">
        <dgm:presLayoutVars>
          <dgm:chPref val="3"/>
        </dgm:presLayoutVars>
      </dgm:prSet>
      <dgm:spPr/>
    </dgm:pt>
    <dgm:pt modelId="{E96A9AB1-01D3-479E-8B12-82E73B157554}" type="pres">
      <dgm:prSet presAssocID="{47A34EEF-DBC3-47B2-898C-55FB9D0A24B6}" presName="level3hierChild" presStyleCnt="0"/>
      <dgm:spPr/>
    </dgm:pt>
    <dgm:pt modelId="{B6BE8105-957D-45B0-81FC-C976265D2688}" type="pres">
      <dgm:prSet presAssocID="{492FEDCD-D43A-4FCF-A1D8-AAB2BD63B95A}" presName="conn2-1" presStyleLbl="parChTrans1D2" presStyleIdx="2" presStyleCnt="4"/>
      <dgm:spPr/>
    </dgm:pt>
    <dgm:pt modelId="{7FEE3ED6-7A89-4665-8056-6912DC19BFC3}" type="pres">
      <dgm:prSet presAssocID="{492FEDCD-D43A-4FCF-A1D8-AAB2BD63B95A}" presName="connTx" presStyleLbl="parChTrans1D2" presStyleIdx="2" presStyleCnt="4"/>
      <dgm:spPr/>
    </dgm:pt>
    <dgm:pt modelId="{2C5E293B-D851-4192-A747-955A7DD22353}" type="pres">
      <dgm:prSet presAssocID="{80B78576-B116-40CC-A008-37CEB0DF3493}" presName="root2" presStyleCnt="0"/>
      <dgm:spPr/>
    </dgm:pt>
    <dgm:pt modelId="{4ACA7481-AD97-476A-B791-24758B973037}" type="pres">
      <dgm:prSet presAssocID="{80B78576-B116-40CC-A008-37CEB0DF3493}" presName="LevelTwoTextNode" presStyleLbl="node2" presStyleIdx="2" presStyleCnt="4" custScaleX="162145">
        <dgm:presLayoutVars>
          <dgm:chPref val="3"/>
        </dgm:presLayoutVars>
      </dgm:prSet>
      <dgm:spPr/>
    </dgm:pt>
    <dgm:pt modelId="{B1B55EA4-EC2C-4C3D-9D79-E6ED7007A205}" type="pres">
      <dgm:prSet presAssocID="{80B78576-B116-40CC-A008-37CEB0DF3493}" presName="level3hierChild" presStyleCnt="0"/>
      <dgm:spPr/>
    </dgm:pt>
    <dgm:pt modelId="{E4C1E3F4-A390-427B-BAA8-5B063476A49D}" type="pres">
      <dgm:prSet presAssocID="{E5ED3ACA-2F91-430F-8D3E-2641F66E57AB}" presName="conn2-1" presStyleLbl="parChTrans1D2" presStyleIdx="3" presStyleCnt="4"/>
      <dgm:spPr/>
    </dgm:pt>
    <dgm:pt modelId="{5C0DAA09-37B5-4BAE-BD06-6F90C7A9AFE9}" type="pres">
      <dgm:prSet presAssocID="{E5ED3ACA-2F91-430F-8D3E-2641F66E57AB}" presName="connTx" presStyleLbl="parChTrans1D2" presStyleIdx="3" presStyleCnt="4"/>
      <dgm:spPr/>
    </dgm:pt>
    <dgm:pt modelId="{F17C91AA-481F-4B2E-8A19-DAE5CF576EA3}" type="pres">
      <dgm:prSet presAssocID="{45224911-D77E-4E43-9704-3E0881A8181B}" presName="root2" presStyleCnt="0"/>
      <dgm:spPr/>
    </dgm:pt>
    <dgm:pt modelId="{C1D50372-75B0-45A6-8734-9936C945A51D}" type="pres">
      <dgm:prSet presAssocID="{45224911-D77E-4E43-9704-3E0881A8181B}" presName="LevelTwoTextNode" presStyleLbl="node2" presStyleIdx="3" presStyleCnt="4" custScaleX="162145">
        <dgm:presLayoutVars>
          <dgm:chPref val="3"/>
        </dgm:presLayoutVars>
      </dgm:prSet>
      <dgm:spPr/>
    </dgm:pt>
    <dgm:pt modelId="{E9724B4C-CA2C-4DBC-A2C1-E46CD86657BE}" type="pres">
      <dgm:prSet presAssocID="{45224911-D77E-4E43-9704-3E0881A8181B}" presName="level3hierChild" presStyleCnt="0"/>
      <dgm:spPr/>
    </dgm:pt>
  </dgm:ptLst>
  <dgm:cxnLst>
    <dgm:cxn modelId="{8364710E-FCE9-4E48-B9EC-D5808F2E778E}" srcId="{C67B819D-286F-4AC6-B0F1-FB484B71DFD0}" destId="{A38097E2-AC51-492E-9D6E-67A370E89535}" srcOrd="0" destOrd="0" parTransId="{F6039B33-E642-4890-9908-C4E0240A5A8D}" sibTransId="{4C34FE21-3D87-438C-80E8-C3B2D453C668}"/>
    <dgm:cxn modelId="{C48F641C-B0AA-4EE3-BBF5-D5A6C942B677}" type="presOf" srcId="{45224911-D77E-4E43-9704-3E0881A8181B}" destId="{C1D50372-75B0-45A6-8734-9936C945A51D}" srcOrd="0" destOrd="0" presId="urn:microsoft.com/office/officeart/2008/layout/HorizontalMultiLevelHierarchy"/>
    <dgm:cxn modelId="{D55B1D1D-451B-41EC-9711-8B400365C981}" type="presOf" srcId="{E6B2E2E9-A15C-40F7-B540-5600618DE0E0}" destId="{0D3DF681-109C-4FAA-AC6E-199F9589A496}" srcOrd="1" destOrd="0" presId="urn:microsoft.com/office/officeart/2008/layout/HorizontalMultiLevelHierarchy"/>
    <dgm:cxn modelId="{A1C65D21-0137-4E04-8639-C2A31402AB0E}" type="presOf" srcId="{492FEDCD-D43A-4FCF-A1D8-AAB2BD63B95A}" destId="{B6BE8105-957D-45B0-81FC-C976265D2688}" srcOrd="0" destOrd="0" presId="urn:microsoft.com/office/officeart/2008/layout/HorizontalMultiLevelHierarchy"/>
    <dgm:cxn modelId="{CE393168-5311-4A38-A705-4212248BD51C}" type="presOf" srcId="{CB0E6D7F-6C35-47B3-93C8-D6FA7BD71627}" destId="{E79487D4-76DC-4DBD-80B4-6A4AD69A76AD}" srcOrd="0" destOrd="0" presId="urn:microsoft.com/office/officeart/2008/layout/HorizontalMultiLevelHierarchy"/>
    <dgm:cxn modelId="{4EA52C49-E73E-4FDC-9FEC-5177370A8641}" srcId="{A38097E2-AC51-492E-9D6E-67A370E89535}" destId="{47A34EEF-DBC3-47B2-898C-55FB9D0A24B6}" srcOrd="1" destOrd="0" parTransId="{FFB25119-6D14-4251-9DC5-C4CE55CC48EA}" sibTransId="{1920E742-6029-4C42-A82D-2EE88CB1E1EE}"/>
    <dgm:cxn modelId="{CF748D88-DEB1-4629-B368-64A10BB3D1FD}" type="presOf" srcId="{E5ED3ACA-2F91-430F-8D3E-2641F66E57AB}" destId="{5C0DAA09-37B5-4BAE-BD06-6F90C7A9AFE9}" srcOrd="1" destOrd="0" presId="urn:microsoft.com/office/officeart/2008/layout/HorizontalMultiLevelHierarchy"/>
    <dgm:cxn modelId="{05B62393-6858-4406-828D-A00194A65D1D}" type="presOf" srcId="{47A34EEF-DBC3-47B2-898C-55FB9D0A24B6}" destId="{515BB121-FBD4-4E72-B745-6E04B15BD235}" srcOrd="0" destOrd="0" presId="urn:microsoft.com/office/officeart/2008/layout/HorizontalMultiLevelHierarchy"/>
    <dgm:cxn modelId="{48147696-716F-4793-AFD2-BD51A73AA6E3}" srcId="{A38097E2-AC51-492E-9D6E-67A370E89535}" destId="{45224911-D77E-4E43-9704-3E0881A8181B}" srcOrd="3" destOrd="0" parTransId="{E5ED3ACA-2F91-430F-8D3E-2641F66E57AB}" sibTransId="{280D3EBA-4D48-4444-8D63-4A6D06F020F5}"/>
    <dgm:cxn modelId="{DDE3B89D-EB59-421E-B50A-0F7858674E50}" srcId="{A38097E2-AC51-492E-9D6E-67A370E89535}" destId="{80B78576-B116-40CC-A008-37CEB0DF3493}" srcOrd="2" destOrd="0" parTransId="{492FEDCD-D43A-4FCF-A1D8-AAB2BD63B95A}" sibTransId="{CCCA671E-65BE-4A15-9A49-71B99122FA2A}"/>
    <dgm:cxn modelId="{31AE85A1-B198-4B3E-B92B-79B5320BCA2C}" type="presOf" srcId="{FFB25119-6D14-4251-9DC5-C4CE55CC48EA}" destId="{CA565EBC-1821-4381-B2DB-50D142DE6166}" srcOrd="1" destOrd="0" presId="urn:microsoft.com/office/officeart/2008/layout/HorizontalMultiLevelHierarchy"/>
    <dgm:cxn modelId="{B14526AF-8491-4103-B30B-BAA8FF3ECCC7}" srcId="{A38097E2-AC51-492E-9D6E-67A370E89535}" destId="{CB0E6D7F-6C35-47B3-93C8-D6FA7BD71627}" srcOrd="0" destOrd="0" parTransId="{E6B2E2E9-A15C-40F7-B540-5600618DE0E0}" sibTransId="{0A8C6B2E-E98C-4291-9DB6-0F04577DC426}"/>
    <dgm:cxn modelId="{991A65B3-6CD9-4B37-9961-A932B6088682}" type="presOf" srcId="{492FEDCD-D43A-4FCF-A1D8-AAB2BD63B95A}" destId="{7FEE3ED6-7A89-4665-8056-6912DC19BFC3}" srcOrd="1" destOrd="0" presId="urn:microsoft.com/office/officeart/2008/layout/HorizontalMultiLevelHierarchy"/>
    <dgm:cxn modelId="{E3A546B4-8E03-4D2E-8F0C-D1B4AA1EED97}" type="presOf" srcId="{E5ED3ACA-2F91-430F-8D3E-2641F66E57AB}" destId="{E4C1E3F4-A390-427B-BAA8-5B063476A49D}" srcOrd="0" destOrd="0" presId="urn:microsoft.com/office/officeart/2008/layout/HorizontalMultiLevelHierarchy"/>
    <dgm:cxn modelId="{B5BC47B8-FCC5-4CE0-A426-754377DE0C4B}" type="presOf" srcId="{C67B819D-286F-4AC6-B0F1-FB484B71DFD0}" destId="{5E1BFDF9-F499-4935-B479-CEBF5B00A9BE}" srcOrd="0" destOrd="0" presId="urn:microsoft.com/office/officeart/2008/layout/HorizontalMultiLevelHierarchy"/>
    <dgm:cxn modelId="{22D7E5C1-1E8B-4E67-A39D-618565A5C267}" type="presOf" srcId="{E6B2E2E9-A15C-40F7-B540-5600618DE0E0}" destId="{25DFEF65-EA94-4F3C-9FE8-E7BD5F1022C2}" srcOrd="0" destOrd="0" presId="urn:microsoft.com/office/officeart/2008/layout/HorizontalMultiLevelHierarchy"/>
    <dgm:cxn modelId="{582928C3-AAE3-4C19-BFB5-1749915D0AF6}" type="presOf" srcId="{FFB25119-6D14-4251-9DC5-C4CE55CC48EA}" destId="{DFAA3020-3F71-4134-BF74-7E5C870F2C0A}" srcOrd="0" destOrd="0" presId="urn:microsoft.com/office/officeart/2008/layout/HorizontalMultiLevelHierarchy"/>
    <dgm:cxn modelId="{6508B7EE-7795-45B8-94DF-92CF4610CDE6}" type="presOf" srcId="{80B78576-B116-40CC-A008-37CEB0DF3493}" destId="{4ACA7481-AD97-476A-B791-24758B973037}" srcOrd="0" destOrd="0" presId="urn:microsoft.com/office/officeart/2008/layout/HorizontalMultiLevelHierarchy"/>
    <dgm:cxn modelId="{C3AE23FB-DB28-4504-BD68-47FDE60613B1}" type="presOf" srcId="{A38097E2-AC51-492E-9D6E-67A370E89535}" destId="{0AA783F7-237B-4009-80A1-A2B2EFEEE2AD}" srcOrd="0" destOrd="0" presId="urn:microsoft.com/office/officeart/2008/layout/HorizontalMultiLevelHierarchy"/>
    <dgm:cxn modelId="{50831C8A-A47A-4C64-A4BD-38EF46451576}" type="presParOf" srcId="{5E1BFDF9-F499-4935-B479-CEBF5B00A9BE}" destId="{AABF3CA4-5E41-45EB-A384-A50F0EA415F7}" srcOrd="0" destOrd="0" presId="urn:microsoft.com/office/officeart/2008/layout/HorizontalMultiLevelHierarchy"/>
    <dgm:cxn modelId="{0D1233DB-0565-4AB7-A1E2-00B016746383}" type="presParOf" srcId="{AABF3CA4-5E41-45EB-A384-A50F0EA415F7}" destId="{0AA783F7-237B-4009-80A1-A2B2EFEEE2AD}" srcOrd="0" destOrd="0" presId="urn:microsoft.com/office/officeart/2008/layout/HorizontalMultiLevelHierarchy"/>
    <dgm:cxn modelId="{2F370576-631C-4446-B038-D0EDC54D2F6E}" type="presParOf" srcId="{AABF3CA4-5E41-45EB-A384-A50F0EA415F7}" destId="{A93E4FC5-FE03-4121-AFC7-F5DCBCBA1B0B}" srcOrd="1" destOrd="0" presId="urn:microsoft.com/office/officeart/2008/layout/HorizontalMultiLevelHierarchy"/>
    <dgm:cxn modelId="{3506591F-D2CE-4CE5-B62B-D7E5D346E3AB}" type="presParOf" srcId="{A93E4FC5-FE03-4121-AFC7-F5DCBCBA1B0B}" destId="{25DFEF65-EA94-4F3C-9FE8-E7BD5F1022C2}" srcOrd="0" destOrd="0" presId="urn:microsoft.com/office/officeart/2008/layout/HorizontalMultiLevelHierarchy"/>
    <dgm:cxn modelId="{67088930-D5C6-463C-A915-BBB1B00C0151}" type="presParOf" srcId="{25DFEF65-EA94-4F3C-9FE8-E7BD5F1022C2}" destId="{0D3DF681-109C-4FAA-AC6E-199F9589A496}" srcOrd="0" destOrd="0" presId="urn:microsoft.com/office/officeart/2008/layout/HorizontalMultiLevelHierarchy"/>
    <dgm:cxn modelId="{C9E54A72-2B26-4BFC-A322-BD34DD9E55B9}" type="presParOf" srcId="{A93E4FC5-FE03-4121-AFC7-F5DCBCBA1B0B}" destId="{C869C4B1-D343-4BD9-B9C4-82D2F85AA44B}" srcOrd="1" destOrd="0" presId="urn:microsoft.com/office/officeart/2008/layout/HorizontalMultiLevelHierarchy"/>
    <dgm:cxn modelId="{5A98782B-170F-4FBC-802C-0811C504DF1E}" type="presParOf" srcId="{C869C4B1-D343-4BD9-B9C4-82D2F85AA44B}" destId="{E79487D4-76DC-4DBD-80B4-6A4AD69A76AD}" srcOrd="0" destOrd="0" presId="urn:microsoft.com/office/officeart/2008/layout/HorizontalMultiLevelHierarchy"/>
    <dgm:cxn modelId="{B7FB4A73-2861-49E1-A0D0-A79173FC4E6E}" type="presParOf" srcId="{C869C4B1-D343-4BD9-B9C4-82D2F85AA44B}" destId="{9006C5FA-931B-4803-84E1-D90C35527F4F}" srcOrd="1" destOrd="0" presId="urn:microsoft.com/office/officeart/2008/layout/HorizontalMultiLevelHierarchy"/>
    <dgm:cxn modelId="{B297C7F7-2590-4D29-9721-D110FDCEA34C}" type="presParOf" srcId="{A93E4FC5-FE03-4121-AFC7-F5DCBCBA1B0B}" destId="{DFAA3020-3F71-4134-BF74-7E5C870F2C0A}" srcOrd="2" destOrd="0" presId="urn:microsoft.com/office/officeart/2008/layout/HorizontalMultiLevelHierarchy"/>
    <dgm:cxn modelId="{76C15ED3-AD6A-4B09-840F-7F8060992093}" type="presParOf" srcId="{DFAA3020-3F71-4134-BF74-7E5C870F2C0A}" destId="{CA565EBC-1821-4381-B2DB-50D142DE6166}" srcOrd="0" destOrd="0" presId="urn:microsoft.com/office/officeart/2008/layout/HorizontalMultiLevelHierarchy"/>
    <dgm:cxn modelId="{BADC70A0-8305-46FC-A288-0CBC63061365}" type="presParOf" srcId="{A93E4FC5-FE03-4121-AFC7-F5DCBCBA1B0B}" destId="{01854E2C-3C01-4182-87EC-F2ABAB8FB21F}" srcOrd="3" destOrd="0" presId="urn:microsoft.com/office/officeart/2008/layout/HorizontalMultiLevelHierarchy"/>
    <dgm:cxn modelId="{64B870F0-6679-430E-8AD2-2EA6807AE24B}" type="presParOf" srcId="{01854E2C-3C01-4182-87EC-F2ABAB8FB21F}" destId="{515BB121-FBD4-4E72-B745-6E04B15BD235}" srcOrd="0" destOrd="0" presId="urn:microsoft.com/office/officeart/2008/layout/HorizontalMultiLevelHierarchy"/>
    <dgm:cxn modelId="{DA220D8F-FDB5-483F-A7C1-9E95BF02405D}" type="presParOf" srcId="{01854E2C-3C01-4182-87EC-F2ABAB8FB21F}" destId="{E96A9AB1-01D3-479E-8B12-82E73B157554}" srcOrd="1" destOrd="0" presId="urn:microsoft.com/office/officeart/2008/layout/HorizontalMultiLevelHierarchy"/>
    <dgm:cxn modelId="{EAFBD671-FE08-4FD4-B597-1B0EEACF966A}" type="presParOf" srcId="{A93E4FC5-FE03-4121-AFC7-F5DCBCBA1B0B}" destId="{B6BE8105-957D-45B0-81FC-C976265D2688}" srcOrd="4" destOrd="0" presId="urn:microsoft.com/office/officeart/2008/layout/HorizontalMultiLevelHierarchy"/>
    <dgm:cxn modelId="{4E3D75EC-5942-4BDB-B71D-996F8FB6E113}" type="presParOf" srcId="{B6BE8105-957D-45B0-81FC-C976265D2688}" destId="{7FEE3ED6-7A89-4665-8056-6912DC19BFC3}" srcOrd="0" destOrd="0" presId="urn:microsoft.com/office/officeart/2008/layout/HorizontalMultiLevelHierarchy"/>
    <dgm:cxn modelId="{944654F7-7357-4D73-9D92-48C82232D9E1}" type="presParOf" srcId="{A93E4FC5-FE03-4121-AFC7-F5DCBCBA1B0B}" destId="{2C5E293B-D851-4192-A747-955A7DD22353}" srcOrd="5" destOrd="0" presId="urn:microsoft.com/office/officeart/2008/layout/HorizontalMultiLevelHierarchy"/>
    <dgm:cxn modelId="{1D9E42FA-B643-4375-A666-674169631E5D}" type="presParOf" srcId="{2C5E293B-D851-4192-A747-955A7DD22353}" destId="{4ACA7481-AD97-476A-B791-24758B973037}" srcOrd="0" destOrd="0" presId="urn:microsoft.com/office/officeart/2008/layout/HorizontalMultiLevelHierarchy"/>
    <dgm:cxn modelId="{E05EEC73-D017-4AFD-AF55-161B781A610E}" type="presParOf" srcId="{2C5E293B-D851-4192-A747-955A7DD22353}" destId="{B1B55EA4-EC2C-4C3D-9D79-E6ED7007A205}" srcOrd="1" destOrd="0" presId="urn:microsoft.com/office/officeart/2008/layout/HorizontalMultiLevelHierarchy"/>
    <dgm:cxn modelId="{A70AE804-8CD5-4D46-ADDA-9FDCBC84252A}" type="presParOf" srcId="{A93E4FC5-FE03-4121-AFC7-F5DCBCBA1B0B}" destId="{E4C1E3F4-A390-427B-BAA8-5B063476A49D}" srcOrd="6" destOrd="0" presId="urn:microsoft.com/office/officeart/2008/layout/HorizontalMultiLevelHierarchy"/>
    <dgm:cxn modelId="{CE1CD59E-B461-4156-8D83-8A20E04A6B8D}" type="presParOf" srcId="{E4C1E3F4-A390-427B-BAA8-5B063476A49D}" destId="{5C0DAA09-37B5-4BAE-BD06-6F90C7A9AFE9}" srcOrd="0" destOrd="0" presId="urn:microsoft.com/office/officeart/2008/layout/HorizontalMultiLevelHierarchy"/>
    <dgm:cxn modelId="{7B804E43-0DBA-4F12-A9F5-255515E859A1}" type="presParOf" srcId="{A93E4FC5-FE03-4121-AFC7-F5DCBCBA1B0B}" destId="{F17C91AA-481F-4B2E-8A19-DAE5CF576EA3}" srcOrd="7" destOrd="0" presId="urn:microsoft.com/office/officeart/2008/layout/HorizontalMultiLevelHierarchy"/>
    <dgm:cxn modelId="{5D095DC2-D15A-4A6D-8F70-4B50B50CC320}" type="presParOf" srcId="{F17C91AA-481F-4B2E-8A19-DAE5CF576EA3}" destId="{C1D50372-75B0-45A6-8734-9936C945A51D}" srcOrd="0" destOrd="0" presId="urn:microsoft.com/office/officeart/2008/layout/HorizontalMultiLevelHierarchy"/>
    <dgm:cxn modelId="{D611517A-07C8-44EF-A368-DAC12206B083}" type="presParOf" srcId="{F17C91AA-481F-4B2E-8A19-DAE5CF576EA3}" destId="{E9724B4C-CA2C-4DBC-A2C1-E46CD86657B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C1E3F4-A390-427B-BAA8-5B063476A49D}">
      <dsp:nvSpPr>
        <dsp:cNvPr id="0" name=""/>
        <dsp:cNvSpPr/>
      </dsp:nvSpPr>
      <dsp:spPr>
        <a:xfrm>
          <a:off x="2335661" y="2498725"/>
          <a:ext cx="589426" cy="1684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4713" y="0"/>
              </a:lnTo>
              <a:lnTo>
                <a:pt x="294713" y="1684717"/>
              </a:lnTo>
              <a:lnTo>
                <a:pt x="589426" y="168471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200" b="1" kern="1200">
            <a:solidFill>
              <a:schemeClr val="tx1"/>
            </a:solidFill>
          </a:endParaRPr>
        </a:p>
      </dsp:txBody>
      <dsp:txXfrm>
        <a:off x="2585753" y="3296462"/>
        <a:ext cx="89242" cy="89242"/>
      </dsp:txXfrm>
    </dsp:sp>
    <dsp:sp modelId="{B6BE8105-957D-45B0-81FC-C976265D2688}">
      <dsp:nvSpPr>
        <dsp:cNvPr id="0" name=""/>
        <dsp:cNvSpPr/>
      </dsp:nvSpPr>
      <dsp:spPr>
        <a:xfrm>
          <a:off x="2335661" y="2498725"/>
          <a:ext cx="589426" cy="5615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4713" y="0"/>
              </a:lnTo>
              <a:lnTo>
                <a:pt x="294713" y="561572"/>
              </a:lnTo>
              <a:lnTo>
                <a:pt x="589426" y="56157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200" b="1" kern="1200">
            <a:solidFill>
              <a:schemeClr val="tx1"/>
            </a:solidFill>
          </a:endParaRPr>
        </a:p>
      </dsp:txBody>
      <dsp:txXfrm>
        <a:off x="2610022" y="2759158"/>
        <a:ext cx="40705" cy="40705"/>
      </dsp:txXfrm>
    </dsp:sp>
    <dsp:sp modelId="{DFAA3020-3F71-4134-BF74-7E5C870F2C0A}">
      <dsp:nvSpPr>
        <dsp:cNvPr id="0" name=""/>
        <dsp:cNvSpPr/>
      </dsp:nvSpPr>
      <dsp:spPr>
        <a:xfrm>
          <a:off x="2335661" y="1937152"/>
          <a:ext cx="589426" cy="561572"/>
        </a:xfrm>
        <a:custGeom>
          <a:avLst/>
          <a:gdLst/>
          <a:ahLst/>
          <a:cxnLst/>
          <a:rect l="0" t="0" r="0" b="0"/>
          <a:pathLst>
            <a:path>
              <a:moveTo>
                <a:pt x="0" y="561572"/>
              </a:moveTo>
              <a:lnTo>
                <a:pt x="294713" y="561572"/>
              </a:lnTo>
              <a:lnTo>
                <a:pt x="294713" y="0"/>
              </a:lnTo>
              <a:lnTo>
                <a:pt x="589426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200" b="1" kern="1200">
            <a:solidFill>
              <a:schemeClr val="tx1"/>
            </a:solidFill>
          </a:endParaRPr>
        </a:p>
      </dsp:txBody>
      <dsp:txXfrm>
        <a:off x="2610022" y="2197585"/>
        <a:ext cx="40705" cy="40705"/>
      </dsp:txXfrm>
    </dsp:sp>
    <dsp:sp modelId="{25DFEF65-EA94-4F3C-9FE8-E7BD5F1022C2}">
      <dsp:nvSpPr>
        <dsp:cNvPr id="0" name=""/>
        <dsp:cNvSpPr/>
      </dsp:nvSpPr>
      <dsp:spPr>
        <a:xfrm>
          <a:off x="2335661" y="814007"/>
          <a:ext cx="589426" cy="1684717"/>
        </a:xfrm>
        <a:custGeom>
          <a:avLst/>
          <a:gdLst/>
          <a:ahLst/>
          <a:cxnLst/>
          <a:rect l="0" t="0" r="0" b="0"/>
          <a:pathLst>
            <a:path>
              <a:moveTo>
                <a:pt x="0" y="1684717"/>
              </a:moveTo>
              <a:lnTo>
                <a:pt x="294713" y="1684717"/>
              </a:lnTo>
              <a:lnTo>
                <a:pt x="294713" y="0"/>
              </a:lnTo>
              <a:lnTo>
                <a:pt x="589426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200" b="1" kern="1200">
            <a:solidFill>
              <a:schemeClr val="tx1"/>
            </a:solidFill>
          </a:endParaRPr>
        </a:p>
      </dsp:txBody>
      <dsp:txXfrm>
        <a:off x="2585753" y="1611744"/>
        <a:ext cx="89242" cy="89242"/>
      </dsp:txXfrm>
    </dsp:sp>
    <dsp:sp modelId="{0AA783F7-237B-4009-80A1-A2B2EFEEE2AD}">
      <dsp:nvSpPr>
        <dsp:cNvPr id="0" name=""/>
        <dsp:cNvSpPr/>
      </dsp:nvSpPr>
      <dsp:spPr>
        <a:xfrm rot="16200000">
          <a:off x="-228585" y="1332828"/>
          <a:ext cx="2796702" cy="2331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科技產品對於社會生活的影響</a:t>
          </a:r>
          <a:endParaRPr lang="zh-TW" altLang="en-US" sz="3200" b="1" kern="1200" dirty="0">
            <a:solidFill>
              <a:schemeClr val="tx1"/>
            </a:solidFill>
          </a:endParaRPr>
        </a:p>
      </dsp:txBody>
      <dsp:txXfrm>
        <a:off x="-228585" y="1332828"/>
        <a:ext cx="2796702" cy="2331793"/>
      </dsp:txXfrm>
    </dsp:sp>
    <dsp:sp modelId="{E79487D4-76DC-4DBD-80B4-6A4AD69A76AD}">
      <dsp:nvSpPr>
        <dsp:cNvPr id="0" name=""/>
        <dsp:cNvSpPr/>
      </dsp:nvSpPr>
      <dsp:spPr>
        <a:xfrm>
          <a:off x="2925088" y="364749"/>
          <a:ext cx="4778628" cy="8985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一、生活型態</a:t>
          </a:r>
        </a:p>
      </dsp:txBody>
      <dsp:txXfrm>
        <a:off x="2925088" y="364749"/>
        <a:ext cx="4778628" cy="898516"/>
      </dsp:txXfrm>
    </dsp:sp>
    <dsp:sp modelId="{515BB121-FBD4-4E72-B745-6E04B15BD235}">
      <dsp:nvSpPr>
        <dsp:cNvPr id="0" name=""/>
        <dsp:cNvSpPr/>
      </dsp:nvSpPr>
      <dsp:spPr>
        <a:xfrm>
          <a:off x="2925088" y="1487894"/>
          <a:ext cx="4778628" cy="8985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二、工作方式</a:t>
          </a:r>
        </a:p>
      </dsp:txBody>
      <dsp:txXfrm>
        <a:off x="2925088" y="1487894"/>
        <a:ext cx="4778628" cy="898516"/>
      </dsp:txXfrm>
    </dsp:sp>
    <dsp:sp modelId="{4ACA7481-AD97-476A-B791-24758B973037}">
      <dsp:nvSpPr>
        <dsp:cNvPr id="0" name=""/>
        <dsp:cNvSpPr/>
      </dsp:nvSpPr>
      <dsp:spPr>
        <a:xfrm>
          <a:off x="2925088" y="2611039"/>
          <a:ext cx="4778628" cy="8985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三、人際關係</a:t>
          </a:r>
        </a:p>
      </dsp:txBody>
      <dsp:txXfrm>
        <a:off x="2925088" y="2611039"/>
        <a:ext cx="4778628" cy="898516"/>
      </dsp:txXfrm>
    </dsp:sp>
    <dsp:sp modelId="{C1D50372-75B0-45A6-8734-9936C945A51D}">
      <dsp:nvSpPr>
        <dsp:cNvPr id="0" name=""/>
        <dsp:cNvSpPr/>
      </dsp:nvSpPr>
      <dsp:spPr>
        <a:xfrm>
          <a:off x="2925088" y="3734184"/>
          <a:ext cx="4778628" cy="8985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四、環        境</a:t>
          </a:r>
        </a:p>
      </dsp:txBody>
      <dsp:txXfrm>
        <a:off x="2925088" y="3734184"/>
        <a:ext cx="4778628" cy="898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2785B-3597-4A39-820D-3645B8FABBE3}" type="datetimeFigureOut">
              <a:rPr lang="zh-TW" altLang="en-US" smtClean="0"/>
              <a:t>2021/2/14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6D2A2E-07A2-48A8-8295-80A49A4B455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8233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04156-8F79-4C0C-A9DC-C5537C083238}" type="slidenum">
              <a:rPr lang="zh-TW" altLang="en-US" smtClean="0"/>
              <a:t>55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853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04156-8F79-4C0C-A9DC-C5537C083238}" type="slidenum">
              <a:rPr lang="zh-TW" altLang="en-US" smtClean="0"/>
              <a:t>56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1932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04156-8F79-4C0C-A9DC-C5537C083238}" type="slidenum">
              <a:rPr lang="zh-TW" altLang="en-US" smtClean="0"/>
              <a:t>57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3452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04156-8F79-4C0C-A9DC-C5537C083238}" type="slidenum">
              <a:rPr lang="zh-TW" altLang="en-US" smtClean="0"/>
              <a:t>58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2401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04156-8F79-4C0C-A9DC-C5537C083238}" type="slidenum">
              <a:rPr lang="zh-TW" altLang="en-US" smtClean="0"/>
              <a:t>59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6266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04156-8F79-4C0C-A9DC-C5537C083238}" type="slidenum">
              <a:rPr lang="zh-TW" altLang="en-US" smtClean="0"/>
              <a:t>60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851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61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960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hlinkClick r:id="rId2" action="ppaction://hlinksldjump"/>
            <a:extLst>
              <a:ext uri="{FF2B5EF4-FFF2-40B4-BE49-F238E27FC236}">
                <a16:creationId xmlns:a16="http://schemas.microsoft.com/office/drawing/2014/main" id="{AFD02EBC-796C-40AE-AD39-5D0C82C03C0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291106" y="250464"/>
            <a:ext cx="471488" cy="461963"/>
          </a:xfrm>
          <a:custGeom>
            <a:avLst/>
            <a:gdLst>
              <a:gd name="T0" fmla="*/ 101 w 201"/>
              <a:gd name="T1" fmla="*/ 8 h 192"/>
              <a:gd name="T2" fmla="*/ 115 w 201"/>
              <a:gd name="T3" fmla="*/ 13 h 192"/>
              <a:gd name="T4" fmla="*/ 185 w 201"/>
              <a:gd name="T5" fmla="*/ 75 h 192"/>
              <a:gd name="T6" fmla="*/ 188 w 201"/>
              <a:gd name="T7" fmla="*/ 78 h 192"/>
              <a:gd name="T8" fmla="*/ 183 w 201"/>
              <a:gd name="T9" fmla="*/ 78 h 192"/>
              <a:gd name="T10" fmla="*/ 174 w 201"/>
              <a:gd name="T11" fmla="*/ 78 h 192"/>
              <a:gd name="T12" fmla="*/ 166 w 201"/>
              <a:gd name="T13" fmla="*/ 78 h 192"/>
              <a:gd name="T14" fmla="*/ 166 w 201"/>
              <a:gd name="T15" fmla="*/ 86 h 192"/>
              <a:gd name="T16" fmla="*/ 166 w 201"/>
              <a:gd name="T17" fmla="*/ 184 h 192"/>
              <a:gd name="T18" fmla="*/ 36 w 201"/>
              <a:gd name="T19" fmla="*/ 184 h 192"/>
              <a:gd name="T20" fmla="*/ 36 w 201"/>
              <a:gd name="T21" fmla="*/ 86 h 192"/>
              <a:gd name="T22" fmla="*/ 36 w 201"/>
              <a:gd name="T23" fmla="*/ 78 h 192"/>
              <a:gd name="T24" fmla="*/ 28 w 201"/>
              <a:gd name="T25" fmla="*/ 78 h 192"/>
              <a:gd name="T26" fmla="*/ 18 w 201"/>
              <a:gd name="T27" fmla="*/ 78 h 192"/>
              <a:gd name="T28" fmla="*/ 13 w 201"/>
              <a:gd name="T29" fmla="*/ 78 h 192"/>
              <a:gd name="T30" fmla="*/ 16 w 201"/>
              <a:gd name="T31" fmla="*/ 75 h 192"/>
              <a:gd name="T32" fmla="*/ 86 w 201"/>
              <a:gd name="T33" fmla="*/ 13 h 192"/>
              <a:gd name="T34" fmla="*/ 101 w 201"/>
              <a:gd name="T35" fmla="*/ 8 h 192"/>
              <a:gd name="T36" fmla="*/ 101 w 201"/>
              <a:gd name="T37" fmla="*/ 0 h 192"/>
              <a:gd name="T38" fmla="*/ 81 w 201"/>
              <a:gd name="T39" fmla="*/ 7 h 192"/>
              <a:gd name="T40" fmla="*/ 11 w 201"/>
              <a:gd name="T41" fmla="*/ 69 h 192"/>
              <a:gd name="T42" fmla="*/ 18 w 201"/>
              <a:gd name="T43" fmla="*/ 86 h 192"/>
              <a:gd name="T44" fmla="*/ 28 w 201"/>
              <a:gd name="T45" fmla="*/ 86 h 192"/>
              <a:gd name="T46" fmla="*/ 28 w 201"/>
              <a:gd name="T47" fmla="*/ 192 h 192"/>
              <a:gd name="T48" fmla="*/ 174 w 201"/>
              <a:gd name="T49" fmla="*/ 192 h 192"/>
              <a:gd name="T50" fmla="*/ 174 w 201"/>
              <a:gd name="T51" fmla="*/ 86 h 192"/>
              <a:gd name="T52" fmla="*/ 183 w 201"/>
              <a:gd name="T53" fmla="*/ 86 h 192"/>
              <a:gd name="T54" fmla="*/ 190 w 201"/>
              <a:gd name="T55" fmla="*/ 69 h 192"/>
              <a:gd name="T56" fmla="*/ 121 w 201"/>
              <a:gd name="T57" fmla="*/ 7 h 192"/>
              <a:gd name="T58" fmla="*/ 101 w 201"/>
              <a:gd name="T59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01" h="192">
                <a:moveTo>
                  <a:pt x="101" y="8"/>
                </a:moveTo>
                <a:cubicBezTo>
                  <a:pt x="106" y="8"/>
                  <a:pt x="112" y="10"/>
                  <a:pt x="115" y="13"/>
                </a:cubicBezTo>
                <a:cubicBezTo>
                  <a:pt x="185" y="75"/>
                  <a:pt x="185" y="75"/>
                  <a:pt x="185" y="75"/>
                </a:cubicBezTo>
                <a:cubicBezTo>
                  <a:pt x="186" y="76"/>
                  <a:pt x="187" y="77"/>
                  <a:pt x="188" y="78"/>
                </a:cubicBezTo>
                <a:cubicBezTo>
                  <a:pt x="187" y="78"/>
                  <a:pt x="185" y="78"/>
                  <a:pt x="183" y="78"/>
                </a:cubicBezTo>
                <a:cubicBezTo>
                  <a:pt x="174" y="78"/>
                  <a:pt x="174" y="78"/>
                  <a:pt x="174" y="78"/>
                </a:cubicBezTo>
                <a:cubicBezTo>
                  <a:pt x="166" y="78"/>
                  <a:pt x="166" y="78"/>
                  <a:pt x="166" y="78"/>
                </a:cubicBezTo>
                <a:cubicBezTo>
                  <a:pt x="166" y="86"/>
                  <a:pt x="166" y="86"/>
                  <a:pt x="166" y="86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36" y="184"/>
                  <a:pt x="36" y="184"/>
                  <a:pt x="36" y="184"/>
                </a:cubicBezTo>
                <a:cubicBezTo>
                  <a:pt x="36" y="86"/>
                  <a:pt x="36" y="86"/>
                  <a:pt x="36" y="86"/>
                </a:cubicBezTo>
                <a:cubicBezTo>
                  <a:pt x="36" y="78"/>
                  <a:pt x="36" y="78"/>
                  <a:pt x="36" y="78"/>
                </a:cubicBezTo>
                <a:cubicBezTo>
                  <a:pt x="28" y="78"/>
                  <a:pt x="28" y="78"/>
                  <a:pt x="28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6" y="78"/>
                  <a:pt x="14" y="78"/>
                  <a:pt x="13" y="78"/>
                </a:cubicBezTo>
                <a:cubicBezTo>
                  <a:pt x="14" y="77"/>
                  <a:pt x="15" y="76"/>
                  <a:pt x="16" y="75"/>
                </a:cubicBezTo>
                <a:cubicBezTo>
                  <a:pt x="86" y="13"/>
                  <a:pt x="86" y="13"/>
                  <a:pt x="86" y="13"/>
                </a:cubicBezTo>
                <a:cubicBezTo>
                  <a:pt x="90" y="10"/>
                  <a:pt x="95" y="8"/>
                  <a:pt x="101" y="8"/>
                </a:cubicBezTo>
                <a:moveTo>
                  <a:pt x="101" y="0"/>
                </a:moveTo>
                <a:cubicBezTo>
                  <a:pt x="93" y="0"/>
                  <a:pt x="86" y="2"/>
                  <a:pt x="81" y="7"/>
                </a:cubicBezTo>
                <a:cubicBezTo>
                  <a:pt x="11" y="69"/>
                  <a:pt x="11" y="69"/>
                  <a:pt x="11" y="69"/>
                </a:cubicBezTo>
                <a:cubicBezTo>
                  <a:pt x="0" y="78"/>
                  <a:pt x="3" y="86"/>
                  <a:pt x="1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174" y="192"/>
                  <a:pt x="174" y="192"/>
                  <a:pt x="174" y="192"/>
                </a:cubicBezTo>
                <a:cubicBezTo>
                  <a:pt x="174" y="86"/>
                  <a:pt x="174" y="86"/>
                  <a:pt x="174" y="86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98" y="86"/>
                  <a:pt x="201" y="78"/>
                  <a:pt x="190" y="69"/>
                </a:cubicBezTo>
                <a:cubicBezTo>
                  <a:pt x="121" y="7"/>
                  <a:pt x="121" y="7"/>
                  <a:pt x="121" y="7"/>
                </a:cubicBezTo>
                <a:cubicBezTo>
                  <a:pt x="115" y="2"/>
                  <a:pt x="108" y="0"/>
                  <a:pt x="101" y="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Freeform 12">
            <a:hlinkClick r:id="rId2" action="ppaction://hlinksldjump"/>
            <a:extLst>
              <a:ext uri="{FF2B5EF4-FFF2-40B4-BE49-F238E27FC236}">
                <a16:creationId xmlns:a16="http://schemas.microsoft.com/office/drawing/2014/main" id="{384B0BA5-2BDB-4CC6-9F60-4986ED8FBC7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452034" y="458433"/>
            <a:ext cx="150019" cy="257175"/>
          </a:xfrm>
          <a:custGeom>
            <a:avLst/>
            <a:gdLst>
              <a:gd name="T0" fmla="*/ 57 w 65"/>
              <a:gd name="T1" fmla="*/ 8 h 93"/>
              <a:gd name="T2" fmla="*/ 57 w 65"/>
              <a:gd name="T3" fmla="*/ 85 h 93"/>
              <a:gd name="T4" fmla="*/ 8 w 65"/>
              <a:gd name="T5" fmla="*/ 85 h 93"/>
              <a:gd name="T6" fmla="*/ 8 w 65"/>
              <a:gd name="T7" fmla="*/ 8 h 93"/>
              <a:gd name="T8" fmla="*/ 57 w 65"/>
              <a:gd name="T9" fmla="*/ 8 h 93"/>
              <a:gd name="T10" fmla="*/ 61 w 65"/>
              <a:gd name="T11" fmla="*/ 0 h 93"/>
              <a:gd name="T12" fmla="*/ 4 w 65"/>
              <a:gd name="T13" fmla="*/ 0 h 93"/>
              <a:gd name="T14" fmla="*/ 0 w 65"/>
              <a:gd name="T15" fmla="*/ 4 h 93"/>
              <a:gd name="T16" fmla="*/ 0 w 65"/>
              <a:gd name="T17" fmla="*/ 89 h 93"/>
              <a:gd name="T18" fmla="*/ 4 w 65"/>
              <a:gd name="T19" fmla="*/ 93 h 93"/>
              <a:gd name="T20" fmla="*/ 61 w 65"/>
              <a:gd name="T21" fmla="*/ 93 h 93"/>
              <a:gd name="T22" fmla="*/ 65 w 65"/>
              <a:gd name="T23" fmla="*/ 89 h 93"/>
              <a:gd name="T24" fmla="*/ 65 w 65"/>
              <a:gd name="T25" fmla="*/ 4 h 93"/>
              <a:gd name="T26" fmla="*/ 61 w 65"/>
              <a:gd name="T2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5" h="93">
                <a:moveTo>
                  <a:pt x="57" y="8"/>
                </a:moveTo>
                <a:cubicBezTo>
                  <a:pt x="57" y="85"/>
                  <a:pt x="57" y="85"/>
                  <a:pt x="57" y="85"/>
                </a:cubicBezTo>
                <a:cubicBezTo>
                  <a:pt x="8" y="85"/>
                  <a:pt x="8" y="85"/>
                  <a:pt x="8" y="85"/>
                </a:cubicBezTo>
                <a:cubicBezTo>
                  <a:pt x="8" y="8"/>
                  <a:pt x="8" y="8"/>
                  <a:pt x="8" y="8"/>
                </a:cubicBezTo>
                <a:cubicBezTo>
                  <a:pt x="57" y="8"/>
                  <a:pt x="57" y="8"/>
                  <a:pt x="57" y="8"/>
                </a:cubicBezTo>
                <a:moveTo>
                  <a:pt x="61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91"/>
                  <a:pt x="2" y="93"/>
                  <a:pt x="4" y="93"/>
                </a:cubicBezTo>
                <a:cubicBezTo>
                  <a:pt x="61" y="93"/>
                  <a:pt x="61" y="93"/>
                  <a:pt x="61" y="93"/>
                </a:cubicBezTo>
                <a:cubicBezTo>
                  <a:pt x="63" y="93"/>
                  <a:pt x="65" y="91"/>
                  <a:pt x="65" y="89"/>
                </a:cubicBezTo>
                <a:cubicBezTo>
                  <a:pt x="65" y="4"/>
                  <a:pt x="65" y="4"/>
                  <a:pt x="65" y="4"/>
                </a:cubicBezTo>
                <a:cubicBezTo>
                  <a:pt x="65" y="2"/>
                  <a:pt x="63" y="0"/>
                  <a:pt x="61" y="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9F8EF0E-4821-4130-AFB3-456CE9ABAE93}"/>
              </a:ext>
            </a:extLst>
          </p:cNvPr>
          <p:cNvSpPr/>
          <p:nvPr userDrawn="1"/>
        </p:nvSpPr>
        <p:spPr>
          <a:xfrm>
            <a:off x="7138111" y="713537"/>
            <a:ext cx="777478" cy="2192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25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返回首頁</a:t>
            </a:r>
            <a:endParaRPr kumimoji="0" lang="zh-TW" altLang="en-US" sz="825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" name="圖形 22" descr="清單">
            <a:hlinkClick r:id="rId3" action="ppaction://hlinksldjump"/>
            <a:extLst>
              <a:ext uri="{FF2B5EF4-FFF2-40B4-BE49-F238E27FC236}">
                <a16:creationId xmlns:a16="http://schemas.microsoft.com/office/drawing/2014/main" id="{9649A035-7E1B-40E3-9C60-78EA80FC4E3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310" y="223721"/>
            <a:ext cx="568569" cy="549672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3CDDA553-4ADB-46A8-9E43-EDD81763E330}"/>
              </a:ext>
            </a:extLst>
          </p:cNvPr>
          <p:cNvSpPr txBox="1"/>
          <p:nvPr userDrawn="1"/>
        </p:nvSpPr>
        <p:spPr>
          <a:xfrm>
            <a:off x="7789664" y="721003"/>
            <a:ext cx="607859" cy="2192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25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返回目錄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0" y="2625633"/>
            <a:ext cx="9144000" cy="12670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標題 22"/>
          <p:cNvSpPr>
            <a:spLocks noGrp="1"/>
          </p:cNvSpPr>
          <p:nvPr>
            <p:ph type="ctrTitle"/>
          </p:nvPr>
        </p:nvSpPr>
        <p:spPr>
          <a:xfrm>
            <a:off x="685800" y="2880947"/>
            <a:ext cx="7772400" cy="756467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40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68459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DDC2F2F-12F3-4B12-8276-642FF8390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E760255-8EDF-4053-A335-F25490FCE362}" type="datetimeFigureOut">
              <a:rPr lang="zh-TW" altLang="en-US" sz="1350" smtClean="0">
                <a:solidFill>
                  <a:prstClr val="black"/>
                </a:solidFill>
                <a:ea typeface="宋体" panose="02010600030101010101" pitchFamily="2" charset="-122"/>
              </a:rPr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2021/2/14</a:t>
            </a:fld>
            <a:endParaRPr lang="zh-TW" altLang="en-US" sz="135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758A665-74A9-4820-BD37-7263C3A1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35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FDABC05-78C8-4477-8727-5D460288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CCD74AC-F3F8-4D48-8F4C-962E5F0B5A88}" type="slidenum">
              <a:rPr lang="zh-TW" altLang="en-US" sz="1350" smtClean="0">
                <a:solidFill>
                  <a:prstClr val="black"/>
                </a:solidFill>
                <a:ea typeface="宋体" panose="02010600030101010101" pitchFamily="2" charset="-122"/>
              </a:rPr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TW" altLang="en-US" sz="135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299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 advTm="30000"/>
    </mc:Choice>
    <mc:Fallback xmlns="">
      <p:transition spd="slow" advTm="3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442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 advTm="30000"/>
    </mc:Choice>
    <mc:Fallback xmlns="">
      <p:transition spd="slow" advTm="3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90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22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DDC2F2F-12F3-4B12-8276-642FF8390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35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758A665-74A9-4820-BD37-7263C3A1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35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FDABC05-78C8-4477-8727-5D460288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CCD74AC-F3F8-4D48-8F4C-962E5F0B5A88}" type="slidenum">
              <a:rPr lang="zh-TW" altLang="en-US" sz="1350" smtClean="0">
                <a:solidFill>
                  <a:prstClr val="black"/>
                </a:solidFill>
                <a:ea typeface="宋体" panose="02010600030101010101" pitchFamily="2" charset="-122"/>
              </a:rPr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TW" altLang="en-US" sz="135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614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heme" Target="../theme/theme5.xml"/><Relationship Id="rId7" Type="http://schemas.openxmlformats.org/officeDocument/2006/relationships/slide" Target="../slides/slid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" Target="../slides/slide1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DE022437-B88F-447B-A230-81E93F8B0A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60" b="21020"/>
          <a:stretch/>
        </p:blipFill>
        <p:spPr>
          <a:xfrm>
            <a:off x="0" y="5100371"/>
            <a:ext cx="3995928" cy="1823618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50A17EE4-1A18-4DF4-A64A-DCEF18BEC4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57" t="14240" r="17285" b="62329"/>
          <a:stretch/>
        </p:blipFill>
        <p:spPr>
          <a:xfrm flipH="1">
            <a:off x="7753348" y="-79900"/>
            <a:ext cx="1335165" cy="228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13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4" r:id="rId2"/>
  </p:sldLayoutIdLst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021A6787-2E19-464E-9489-BE4E37D885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60" b="21020"/>
          <a:stretch/>
        </p:blipFill>
        <p:spPr>
          <a:xfrm>
            <a:off x="0" y="5100371"/>
            <a:ext cx="3995928" cy="1823618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9E9B948F-DE70-4B43-B133-A0F652896A15}"/>
              </a:ext>
            </a:extLst>
          </p:cNvPr>
          <p:cNvSpPr txBox="1"/>
          <p:nvPr userDrawn="1"/>
        </p:nvSpPr>
        <p:spPr>
          <a:xfrm>
            <a:off x="8329007" y="734193"/>
            <a:ext cx="607859" cy="2192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825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點此離開</a:t>
            </a:r>
          </a:p>
        </p:txBody>
      </p:sp>
      <p:sp>
        <p:nvSpPr>
          <p:cNvPr id="11" name="Line 257">
            <a:extLst>
              <a:ext uri="{FF2B5EF4-FFF2-40B4-BE49-F238E27FC236}">
                <a16:creationId xmlns:a16="http://schemas.microsoft.com/office/drawing/2014/main" id="{D4483DBC-2B31-4D91-92E1-5D192E43C15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478453" y="357677"/>
            <a:ext cx="308969" cy="306177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Freeform 27">
            <a:hlinkClick r:id="" action="ppaction://hlinkshowjump?jump=endshow"/>
            <a:extLst>
              <a:ext uri="{FF2B5EF4-FFF2-40B4-BE49-F238E27FC236}">
                <a16:creationId xmlns:a16="http://schemas.microsoft.com/office/drawing/2014/main" id="{E6C0808B-85FB-4348-B150-7F48FC67E1AE}"/>
              </a:ext>
            </a:extLst>
          </p:cNvPr>
          <p:cNvSpPr>
            <a:spLocks/>
          </p:cNvSpPr>
          <p:nvPr userDrawn="1"/>
        </p:nvSpPr>
        <p:spPr bwMode="auto">
          <a:xfrm>
            <a:off x="8431737" y="320675"/>
            <a:ext cx="410421" cy="376516"/>
          </a:xfrm>
          <a:custGeom>
            <a:avLst/>
            <a:gdLst>
              <a:gd name="T0" fmla="*/ 169 w 169"/>
              <a:gd name="T1" fmla="*/ 184 h 192"/>
              <a:gd name="T2" fmla="*/ 161 w 169"/>
              <a:gd name="T3" fmla="*/ 192 h 192"/>
              <a:gd name="T4" fmla="*/ 8 w 169"/>
              <a:gd name="T5" fmla="*/ 192 h 192"/>
              <a:gd name="T6" fmla="*/ 0 w 169"/>
              <a:gd name="T7" fmla="*/ 184 h 192"/>
              <a:gd name="T8" fmla="*/ 0 w 169"/>
              <a:gd name="T9" fmla="*/ 8 h 192"/>
              <a:gd name="T10" fmla="*/ 8 w 169"/>
              <a:gd name="T11" fmla="*/ 0 h 192"/>
              <a:gd name="T12" fmla="*/ 161 w 169"/>
              <a:gd name="T13" fmla="*/ 0 h 192"/>
              <a:gd name="T14" fmla="*/ 169 w 169"/>
              <a:gd name="T15" fmla="*/ 8 h 192"/>
              <a:gd name="T16" fmla="*/ 169 w 169"/>
              <a:gd name="T17" fmla="*/ 18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" h="192">
                <a:moveTo>
                  <a:pt x="169" y="184"/>
                </a:moveTo>
                <a:cubicBezTo>
                  <a:pt x="169" y="189"/>
                  <a:pt x="166" y="192"/>
                  <a:pt x="161" y="192"/>
                </a:cubicBezTo>
                <a:cubicBezTo>
                  <a:pt x="8" y="192"/>
                  <a:pt x="8" y="192"/>
                  <a:pt x="8" y="192"/>
                </a:cubicBezTo>
                <a:cubicBezTo>
                  <a:pt x="4" y="192"/>
                  <a:pt x="0" y="189"/>
                  <a:pt x="0" y="184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161" y="0"/>
                  <a:pt x="161" y="0"/>
                  <a:pt x="161" y="0"/>
                </a:cubicBezTo>
                <a:cubicBezTo>
                  <a:pt x="166" y="0"/>
                  <a:pt x="169" y="4"/>
                  <a:pt x="169" y="8"/>
                </a:cubicBezTo>
                <a:lnTo>
                  <a:pt x="169" y="184"/>
                </a:lnTo>
                <a:close/>
              </a:path>
            </a:pathLst>
          </a:cu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 w="57150">
                <a:solidFill>
                  <a:prstClr val="black"/>
                </a:solidFill>
              </a:ln>
              <a:solidFill>
                <a:srgbClr val="70AD47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Line 257">
            <a:hlinkClick r:id="" action="ppaction://hlinkshowjump?jump=endshow"/>
            <a:extLst>
              <a:ext uri="{FF2B5EF4-FFF2-40B4-BE49-F238E27FC236}">
                <a16:creationId xmlns:a16="http://schemas.microsoft.com/office/drawing/2014/main" id="{6A62CF5F-7890-47B8-A71E-EA4512C43F10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8471310" y="364025"/>
            <a:ext cx="308969" cy="306177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05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</p:sldLayoutIdLst>
  <mc:AlternateContent xmlns:mc="http://schemas.openxmlformats.org/markup-compatibility/2006" xmlns:p14="http://schemas.microsoft.com/office/powerpoint/2010/main">
    <mc:Choice Requires="p14">
      <p:transition spd="slow" p14:dur="59000" advTm="30000"/>
    </mc:Choice>
    <mc:Fallback xmlns="">
      <p:transition spd="slow" advTm="30000"/>
    </mc:Fallback>
  </mc:AlternateConten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0A17EE4-1A18-4DF4-A64A-DCEF18BEC4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57" t="14240" r="17285" b="62329"/>
          <a:stretch/>
        </p:blipFill>
        <p:spPr>
          <a:xfrm flipH="1">
            <a:off x="7772398" y="-79899"/>
            <a:ext cx="1316115" cy="201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643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mc:AlternateContent xmlns:mc="http://schemas.openxmlformats.org/markup-compatibility/2006" xmlns:p14="http://schemas.microsoft.com/office/powerpoint/2010/main">
    <mc:Choice Requires="p14">
      <p:transition spd="slow" p14:dur="59000" advTm="30000"/>
    </mc:Choice>
    <mc:Fallback xmlns="">
      <p:transition spd="slow" advTm="30000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021A6787-2E19-464E-9489-BE4E37D885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60" b="21020"/>
          <a:stretch/>
        </p:blipFill>
        <p:spPr>
          <a:xfrm>
            <a:off x="0" y="5100371"/>
            <a:ext cx="3995928" cy="1823618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8AE2BF82-EB2E-4BC8-B5C2-07C49A862D4C}"/>
              </a:ext>
            </a:extLst>
          </p:cNvPr>
          <p:cNvSpPr txBox="1"/>
          <p:nvPr userDrawn="1"/>
        </p:nvSpPr>
        <p:spPr>
          <a:xfrm>
            <a:off x="8329007" y="734193"/>
            <a:ext cx="607859" cy="2192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825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點此離開</a:t>
            </a:r>
          </a:p>
        </p:txBody>
      </p:sp>
      <p:sp>
        <p:nvSpPr>
          <p:cNvPr id="11" name="Line 257">
            <a:extLst>
              <a:ext uri="{FF2B5EF4-FFF2-40B4-BE49-F238E27FC236}">
                <a16:creationId xmlns:a16="http://schemas.microsoft.com/office/drawing/2014/main" id="{9FB64709-0765-4D07-9905-87CABBF3778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478453" y="357677"/>
            <a:ext cx="308969" cy="306177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Freeform 27">
            <a:hlinkClick r:id="" action="ppaction://hlinkshowjump?jump=endshow"/>
            <a:extLst>
              <a:ext uri="{FF2B5EF4-FFF2-40B4-BE49-F238E27FC236}">
                <a16:creationId xmlns:a16="http://schemas.microsoft.com/office/drawing/2014/main" id="{6F27346A-8B39-4822-B3BD-B69051352CBD}"/>
              </a:ext>
            </a:extLst>
          </p:cNvPr>
          <p:cNvSpPr>
            <a:spLocks/>
          </p:cNvSpPr>
          <p:nvPr userDrawn="1"/>
        </p:nvSpPr>
        <p:spPr bwMode="auto">
          <a:xfrm>
            <a:off x="8431737" y="320675"/>
            <a:ext cx="410421" cy="376516"/>
          </a:xfrm>
          <a:custGeom>
            <a:avLst/>
            <a:gdLst>
              <a:gd name="T0" fmla="*/ 169 w 169"/>
              <a:gd name="T1" fmla="*/ 184 h 192"/>
              <a:gd name="T2" fmla="*/ 161 w 169"/>
              <a:gd name="T3" fmla="*/ 192 h 192"/>
              <a:gd name="T4" fmla="*/ 8 w 169"/>
              <a:gd name="T5" fmla="*/ 192 h 192"/>
              <a:gd name="T6" fmla="*/ 0 w 169"/>
              <a:gd name="T7" fmla="*/ 184 h 192"/>
              <a:gd name="T8" fmla="*/ 0 w 169"/>
              <a:gd name="T9" fmla="*/ 8 h 192"/>
              <a:gd name="T10" fmla="*/ 8 w 169"/>
              <a:gd name="T11" fmla="*/ 0 h 192"/>
              <a:gd name="T12" fmla="*/ 161 w 169"/>
              <a:gd name="T13" fmla="*/ 0 h 192"/>
              <a:gd name="T14" fmla="*/ 169 w 169"/>
              <a:gd name="T15" fmla="*/ 8 h 192"/>
              <a:gd name="T16" fmla="*/ 169 w 169"/>
              <a:gd name="T17" fmla="*/ 18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" h="192">
                <a:moveTo>
                  <a:pt x="169" y="184"/>
                </a:moveTo>
                <a:cubicBezTo>
                  <a:pt x="169" y="189"/>
                  <a:pt x="166" y="192"/>
                  <a:pt x="161" y="192"/>
                </a:cubicBezTo>
                <a:cubicBezTo>
                  <a:pt x="8" y="192"/>
                  <a:pt x="8" y="192"/>
                  <a:pt x="8" y="192"/>
                </a:cubicBezTo>
                <a:cubicBezTo>
                  <a:pt x="4" y="192"/>
                  <a:pt x="0" y="189"/>
                  <a:pt x="0" y="184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161" y="0"/>
                  <a:pt x="161" y="0"/>
                  <a:pt x="161" y="0"/>
                </a:cubicBezTo>
                <a:cubicBezTo>
                  <a:pt x="166" y="0"/>
                  <a:pt x="169" y="4"/>
                  <a:pt x="169" y="8"/>
                </a:cubicBezTo>
                <a:lnTo>
                  <a:pt x="169" y="184"/>
                </a:lnTo>
                <a:close/>
              </a:path>
            </a:pathLst>
          </a:cu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 w="57150">
                <a:solidFill>
                  <a:prstClr val="black"/>
                </a:solidFill>
              </a:ln>
              <a:solidFill>
                <a:srgbClr val="70AD47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Line 257">
            <a:hlinkClick r:id="" action="ppaction://hlinkshowjump?jump=endshow"/>
            <a:extLst>
              <a:ext uri="{FF2B5EF4-FFF2-40B4-BE49-F238E27FC236}">
                <a16:creationId xmlns:a16="http://schemas.microsoft.com/office/drawing/2014/main" id="{08D22311-0CB3-4C8C-86F9-95C6ECCFFDDF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8471310" y="364025"/>
            <a:ext cx="308969" cy="306177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096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​​ 10">
            <a:extLst>
              <a:ext uri="{FF2B5EF4-FFF2-40B4-BE49-F238E27FC236}">
                <a16:creationId xmlns:a16="http://schemas.microsoft.com/office/drawing/2014/main" id="{E5083B80-0332-4761-B2E3-67A7078486D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9309" y="1457328"/>
            <a:ext cx="1345675" cy="14287"/>
          </a:xfrm>
          <a:prstGeom prst="line">
            <a:avLst/>
          </a:prstGeom>
          <a:ln w="57150">
            <a:solidFill>
              <a:srgbClr val="6D98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箭號: ＞形 26">
            <a:extLst>
              <a:ext uri="{FF2B5EF4-FFF2-40B4-BE49-F238E27FC236}">
                <a16:creationId xmlns:a16="http://schemas.microsoft.com/office/drawing/2014/main" id="{906BF3DE-F8E7-42DD-B345-378A1E38E01A}"/>
              </a:ext>
            </a:extLst>
          </p:cNvPr>
          <p:cNvSpPr/>
          <p:nvPr userDrawn="1"/>
        </p:nvSpPr>
        <p:spPr>
          <a:xfrm>
            <a:off x="1337754" y="1179513"/>
            <a:ext cx="345281" cy="584200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8" name="箭號: ＞形 27">
            <a:extLst>
              <a:ext uri="{FF2B5EF4-FFF2-40B4-BE49-F238E27FC236}">
                <a16:creationId xmlns:a16="http://schemas.microsoft.com/office/drawing/2014/main" id="{E8C8B592-A9DB-4CC7-8B6D-103716722A6B}"/>
              </a:ext>
            </a:extLst>
          </p:cNvPr>
          <p:cNvSpPr/>
          <p:nvPr userDrawn="1"/>
        </p:nvSpPr>
        <p:spPr>
          <a:xfrm>
            <a:off x="7499748" y="1179513"/>
            <a:ext cx="345281" cy="584200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9" name="文字方塊 4">
            <a:extLst>
              <a:ext uri="{FF2B5EF4-FFF2-40B4-BE49-F238E27FC236}">
                <a16:creationId xmlns:a16="http://schemas.microsoft.com/office/drawing/2014/main" id="{1EC069C0-E56F-4A11-913A-1BC7BD1E8F0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41884" y="900596"/>
            <a:ext cx="170569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6-2</a:t>
            </a:r>
            <a:r>
              <a:rPr kumimoji="0" lang="zh-TW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臺灣科技產業</a:t>
            </a:r>
            <a:endParaRPr kumimoji="0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             </a:t>
            </a:r>
            <a:r>
              <a:rPr kumimoji="0" lang="zh-TW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與全球化發展 </a:t>
            </a:r>
          </a:p>
        </p:txBody>
      </p:sp>
      <p:sp>
        <p:nvSpPr>
          <p:cNvPr id="30" name="箭號: 五邊形 29">
            <a:extLst>
              <a:ext uri="{FF2B5EF4-FFF2-40B4-BE49-F238E27FC236}">
                <a16:creationId xmlns:a16="http://schemas.microsoft.com/office/drawing/2014/main" id="{6643449C-3A7B-4C2F-B7B6-32268C00CBF1}"/>
              </a:ext>
            </a:extLst>
          </p:cNvPr>
          <p:cNvSpPr/>
          <p:nvPr userDrawn="1"/>
        </p:nvSpPr>
        <p:spPr>
          <a:xfrm>
            <a:off x="0" y="320675"/>
            <a:ext cx="2019300" cy="5222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1" name="文字方塊 3">
            <a:extLst>
              <a:ext uri="{FF2B5EF4-FFF2-40B4-BE49-F238E27FC236}">
                <a16:creationId xmlns:a16="http://schemas.microsoft.com/office/drawing/2014/main" id="{636C3516-2951-43C6-A3C7-F1041D75451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" y="388939"/>
            <a:ext cx="173950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配合課本</a:t>
            </a:r>
          </a:p>
        </p:txBody>
      </p:sp>
      <p:pic>
        <p:nvPicPr>
          <p:cNvPr id="32" name="圖形 15" descr="書架上的書本">
            <a:extLst>
              <a:ext uri="{FF2B5EF4-FFF2-40B4-BE49-F238E27FC236}">
                <a16:creationId xmlns:a16="http://schemas.microsoft.com/office/drawing/2014/main" id="{1A3C8682-5130-47EB-8C4C-00B96026FF7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2" y="320676"/>
            <a:ext cx="379809" cy="506413"/>
          </a:xfrm>
          <a:prstGeom prst="rect">
            <a:avLst/>
          </a:prstGeom>
        </p:spPr>
      </p:pic>
      <p:cxnSp>
        <p:nvCxnSpPr>
          <p:cNvPr id="42" name="直接连接符​​ 10">
            <a:extLst>
              <a:ext uri="{FF2B5EF4-FFF2-40B4-BE49-F238E27FC236}">
                <a16:creationId xmlns:a16="http://schemas.microsoft.com/office/drawing/2014/main" id="{18975707-AF9A-445E-80CD-84C6B430FDC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7962900" y="1457327"/>
            <a:ext cx="1181100" cy="14286"/>
          </a:xfrm>
          <a:prstGeom prst="line">
            <a:avLst/>
          </a:prstGeom>
          <a:ln w="57150">
            <a:solidFill>
              <a:srgbClr val="6D98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1">
            <a:hlinkClick r:id="rId6" action="ppaction://hlinksldjump"/>
            <a:extLst>
              <a:ext uri="{FF2B5EF4-FFF2-40B4-BE49-F238E27FC236}">
                <a16:creationId xmlns:a16="http://schemas.microsoft.com/office/drawing/2014/main" id="{E75B0E3C-720C-46FB-9D35-CEC8616668E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291106" y="250464"/>
            <a:ext cx="471488" cy="461963"/>
          </a:xfrm>
          <a:custGeom>
            <a:avLst/>
            <a:gdLst>
              <a:gd name="T0" fmla="*/ 101 w 201"/>
              <a:gd name="T1" fmla="*/ 8 h 192"/>
              <a:gd name="T2" fmla="*/ 115 w 201"/>
              <a:gd name="T3" fmla="*/ 13 h 192"/>
              <a:gd name="T4" fmla="*/ 185 w 201"/>
              <a:gd name="T5" fmla="*/ 75 h 192"/>
              <a:gd name="T6" fmla="*/ 188 w 201"/>
              <a:gd name="T7" fmla="*/ 78 h 192"/>
              <a:gd name="T8" fmla="*/ 183 w 201"/>
              <a:gd name="T9" fmla="*/ 78 h 192"/>
              <a:gd name="T10" fmla="*/ 174 w 201"/>
              <a:gd name="T11" fmla="*/ 78 h 192"/>
              <a:gd name="T12" fmla="*/ 166 w 201"/>
              <a:gd name="T13" fmla="*/ 78 h 192"/>
              <a:gd name="T14" fmla="*/ 166 w 201"/>
              <a:gd name="T15" fmla="*/ 86 h 192"/>
              <a:gd name="T16" fmla="*/ 166 w 201"/>
              <a:gd name="T17" fmla="*/ 184 h 192"/>
              <a:gd name="T18" fmla="*/ 36 w 201"/>
              <a:gd name="T19" fmla="*/ 184 h 192"/>
              <a:gd name="T20" fmla="*/ 36 w 201"/>
              <a:gd name="T21" fmla="*/ 86 h 192"/>
              <a:gd name="T22" fmla="*/ 36 w 201"/>
              <a:gd name="T23" fmla="*/ 78 h 192"/>
              <a:gd name="T24" fmla="*/ 28 w 201"/>
              <a:gd name="T25" fmla="*/ 78 h 192"/>
              <a:gd name="T26" fmla="*/ 18 w 201"/>
              <a:gd name="T27" fmla="*/ 78 h 192"/>
              <a:gd name="T28" fmla="*/ 13 w 201"/>
              <a:gd name="T29" fmla="*/ 78 h 192"/>
              <a:gd name="T30" fmla="*/ 16 w 201"/>
              <a:gd name="T31" fmla="*/ 75 h 192"/>
              <a:gd name="T32" fmla="*/ 86 w 201"/>
              <a:gd name="T33" fmla="*/ 13 h 192"/>
              <a:gd name="T34" fmla="*/ 101 w 201"/>
              <a:gd name="T35" fmla="*/ 8 h 192"/>
              <a:gd name="T36" fmla="*/ 101 w 201"/>
              <a:gd name="T37" fmla="*/ 0 h 192"/>
              <a:gd name="T38" fmla="*/ 81 w 201"/>
              <a:gd name="T39" fmla="*/ 7 h 192"/>
              <a:gd name="T40" fmla="*/ 11 w 201"/>
              <a:gd name="T41" fmla="*/ 69 h 192"/>
              <a:gd name="T42" fmla="*/ 18 w 201"/>
              <a:gd name="T43" fmla="*/ 86 h 192"/>
              <a:gd name="T44" fmla="*/ 28 w 201"/>
              <a:gd name="T45" fmla="*/ 86 h 192"/>
              <a:gd name="T46" fmla="*/ 28 w 201"/>
              <a:gd name="T47" fmla="*/ 192 h 192"/>
              <a:gd name="T48" fmla="*/ 174 w 201"/>
              <a:gd name="T49" fmla="*/ 192 h 192"/>
              <a:gd name="T50" fmla="*/ 174 w 201"/>
              <a:gd name="T51" fmla="*/ 86 h 192"/>
              <a:gd name="T52" fmla="*/ 183 w 201"/>
              <a:gd name="T53" fmla="*/ 86 h 192"/>
              <a:gd name="T54" fmla="*/ 190 w 201"/>
              <a:gd name="T55" fmla="*/ 69 h 192"/>
              <a:gd name="T56" fmla="*/ 121 w 201"/>
              <a:gd name="T57" fmla="*/ 7 h 192"/>
              <a:gd name="T58" fmla="*/ 101 w 201"/>
              <a:gd name="T59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01" h="192">
                <a:moveTo>
                  <a:pt x="101" y="8"/>
                </a:moveTo>
                <a:cubicBezTo>
                  <a:pt x="106" y="8"/>
                  <a:pt x="112" y="10"/>
                  <a:pt x="115" y="13"/>
                </a:cubicBezTo>
                <a:cubicBezTo>
                  <a:pt x="185" y="75"/>
                  <a:pt x="185" y="75"/>
                  <a:pt x="185" y="75"/>
                </a:cubicBezTo>
                <a:cubicBezTo>
                  <a:pt x="186" y="76"/>
                  <a:pt x="187" y="77"/>
                  <a:pt x="188" y="78"/>
                </a:cubicBezTo>
                <a:cubicBezTo>
                  <a:pt x="187" y="78"/>
                  <a:pt x="185" y="78"/>
                  <a:pt x="183" y="78"/>
                </a:cubicBezTo>
                <a:cubicBezTo>
                  <a:pt x="174" y="78"/>
                  <a:pt x="174" y="78"/>
                  <a:pt x="174" y="78"/>
                </a:cubicBezTo>
                <a:cubicBezTo>
                  <a:pt x="166" y="78"/>
                  <a:pt x="166" y="78"/>
                  <a:pt x="166" y="78"/>
                </a:cubicBezTo>
                <a:cubicBezTo>
                  <a:pt x="166" y="86"/>
                  <a:pt x="166" y="86"/>
                  <a:pt x="166" y="86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36" y="184"/>
                  <a:pt x="36" y="184"/>
                  <a:pt x="36" y="184"/>
                </a:cubicBezTo>
                <a:cubicBezTo>
                  <a:pt x="36" y="86"/>
                  <a:pt x="36" y="86"/>
                  <a:pt x="36" y="86"/>
                </a:cubicBezTo>
                <a:cubicBezTo>
                  <a:pt x="36" y="78"/>
                  <a:pt x="36" y="78"/>
                  <a:pt x="36" y="78"/>
                </a:cubicBezTo>
                <a:cubicBezTo>
                  <a:pt x="28" y="78"/>
                  <a:pt x="28" y="78"/>
                  <a:pt x="28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6" y="78"/>
                  <a:pt x="14" y="78"/>
                  <a:pt x="13" y="78"/>
                </a:cubicBezTo>
                <a:cubicBezTo>
                  <a:pt x="14" y="77"/>
                  <a:pt x="15" y="76"/>
                  <a:pt x="16" y="75"/>
                </a:cubicBezTo>
                <a:cubicBezTo>
                  <a:pt x="86" y="13"/>
                  <a:pt x="86" y="13"/>
                  <a:pt x="86" y="13"/>
                </a:cubicBezTo>
                <a:cubicBezTo>
                  <a:pt x="90" y="10"/>
                  <a:pt x="95" y="8"/>
                  <a:pt x="101" y="8"/>
                </a:cubicBezTo>
                <a:moveTo>
                  <a:pt x="101" y="0"/>
                </a:moveTo>
                <a:cubicBezTo>
                  <a:pt x="93" y="0"/>
                  <a:pt x="86" y="2"/>
                  <a:pt x="81" y="7"/>
                </a:cubicBezTo>
                <a:cubicBezTo>
                  <a:pt x="11" y="69"/>
                  <a:pt x="11" y="69"/>
                  <a:pt x="11" y="69"/>
                </a:cubicBezTo>
                <a:cubicBezTo>
                  <a:pt x="0" y="78"/>
                  <a:pt x="3" y="86"/>
                  <a:pt x="1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174" y="192"/>
                  <a:pt x="174" y="192"/>
                  <a:pt x="174" y="192"/>
                </a:cubicBezTo>
                <a:cubicBezTo>
                  <a:pt x="174" y="86"/>
                  <a:pt x="174" y="86"/>
                  <a:pt x="174" y="86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98" y="86"/>
                  <a:pt x="201" y="78"/>
                  <a:pt x="190" y="69"/>
                </a:cubicBezTo>
                <a:cubicBezTo>
                  <a:pt x="121" y="7"/>
                  <a:pt x="121" y="7"/>
                  <a:pt x="121" y="7"/>
                </a:cubicBezTo>
                <a:cubicBezTo>
                  <a:pt x="115" y="2"/>
                  <a:pt x="108" y="0"/>
                  <a:pt x="101" y="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Freeform 12">
            <a:hlinkClick r:id="rId6" action="ppaction://hlinksldjump"/>
            <a:extLst>
              <a:ext uri="{FF2B5EF4-FFF2-40B4-BE49-F238E27FC236}">
                <a16:creationId xmlns:a16="http://schemas.microsoft.com/office/drawing/2014/main" id="{F908D789-BFC5-43B5-8CEA-94402506DC4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452034" y="458433"/>
            <a:ext cx="150019" cy="257175"/>
          </a:xfrm>
          <a:custGeom>
            <a:avLst/>
            <a:gdLst>
              <a:gd name="T0" fmla="*/ 57 w 65"/>
              <a:gd name="T1" fmla="*/ 8 h 93"/>
              <a:gd name="T2" fmla="*/ 57 w 65"/>
              <a:gd name="T3" fmla="*/ 85 h 93"/>
              <a:gd name="T4" fmla="*/ 8 w 65"/>
              <a:gd name="T5" fmla="*/ 85 h 93"/>
              <a:gd name="T6" fmla="*/ 8 w 65"/>
              <a:gd name="T7" fmla="*/ 8 h 93"/>
              <a:gd name="T8" fmla="*/ 57 w 65"/>
              <a:gd name="T9" fmla="*/ 8 h 93"/>
              <a:gd name="T10" fmla="*/ 61 w 65"/>
              <a:gd name="T11" fmla="*/ 0 h 93"/>
              <a:gd name="T12" fmla="*/ 4 w 65"/>
              <a:gd name="T13" fmla="*/ 0 h 93"/>
              <a:gd name="T14" fmla="*/ 0 w 65"/>
              <a:gd name="T15" fmla="*/ 4 h 93"/>
              <a:gd name="T16" fmla="*/ 0 w 65"/>
              <a:gd name="T17" fmla="*/ 89 h 93"/>
              <a:gd name="T18" fmla="*/ 4 w 65"/>
              <a:gd name="T19" fmla="*/ 93 h 93"/>
              <a:gd name="T20" fmla="*/ 61 w 65"/>
              <a:gd name="T21" fmla="*/ 93 h 93"/>
              <a:gd name="T22" fmla="*/ 65 w 65"/>
              <a:gd name="T23" fmla="*/ 89 h 93"/>
              <a:gd name="T24" fmla="*/ 65 w 65"/>
              <a:gd name="T25" fmla="*/ 4 h 93"/>
              <a:gd name="T26" fmla="*/ 61 w 65"/>
              <a:gd name="T2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5" h="93">
                <a:moveTo>
                  <a:pt x="57" y="8"/>
                </a:moveTo>
                <a:cubicBezTo>
                  <a:pt x="57" y="85"/>
                  <a:pt x="57" y="85"/>
                  <a:pt x="57" y="85"/>
                </a:cubicBezTo>
                <a:cubicBezTo>
                  <a:pt x="8" y="85"/>
                  <a:pt x="8" y="85"/>
                  <a:pt x="8" y="85"/>
                </a:cubicBezTo>
                <a:cubicBezTo>
                  <a:pt x="8" y="8"/>
                  <a:pt x="8" y="8"/>
                  <a:pt x="8" y="8"/>
                </a:cubicBezTo>
                <a:cubicBezTo>
                  <a:pt x="57" y="8"/>
                  <a:pt x="57" y="8"/>
                  <a:pt x="57" y="8"/>
                </a:cubicBezTo>
                <a:moveTo>
                  <a:pt x="61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91"/>
                  <a:pt x="2" y="93"/>
                  <a:pt x="4" y="93"/>
                </a:cubicBezTo>
                <a:cubicBezTo>
                  <a:pt x="61" y="93"/>
                  <a:pt x="61" y="93"/>
                  <a:pt x="61" y="93"/>
                </a:cubicBezTo>
                <a:cubicBezTo>
                  <a:pt x="63" y="93"/>
                  <a:pt x="65" y="91"/>
                  <a:pt x="65" y="89"/>
                </a:cubicBezTo>
                <a:cubicBezTo>
                  <a:pt x="65" y="4"/>
                  <a:pt x="65" y="4"/>
                  <a:pt x="65" y="4"/>
                </a:cubicBezTo>
                <a:cubicBezTo>
                  <a:pt x="65" y="2"/>
                  <a:pt x="63" y="0"/>
                  <a:pt x="61" y="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0343DF4-6305-42EA-AAD3-B2C1D543BBEC}"/>
              </a:ext>
            </a:extLst>
          </p:cNvPr>
          <p:cNvSpPr/>
          <p:nvPr userDrawn="1"/>
        </p:nvSpPr>
        <p:spPr>
          <a:xfrm>
            <a:off x="7138111" y="713537"/>
            <a:ext cx="777478" cy="2192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25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返回首頁</a:t>
            </a:r>
            <a:endParaRPr kumimoji="0" lang="zh-TW" altLang="en-US" sz="825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Line 257">
            <a:extLst>
              <a:ext uri="{FF2B5EF4-FFF2-40B4-BE49-F238E27FC236}">
                <a16:creationId xmlns:a16="http://schemas.microsoft.com/office/drawing/2014/main" id="{71FD56BC-68C2-4831-A0C1-43BEAA197D3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478453" y="357677"/>
            <a:ext cx="308969" cy="306177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Freeform 27">
            <a:hlinkClick r:id="" action="ppaction://hlinkshowjump?jump=endshow"/>
            <a:extLst>
              <a:ext uri="{FF2B5EF4-FFF2-40B4-BE49-F238E27FC236}">
                <a16:creationId xmlns:a16="http://schemas.microsoft.com/office/drawing/2014/main" id="{AAB8874F-A062-456C-BFA8-30249E086ECA}"/>
              </a:ext>
            </a:extLst>
          </p:cNvPr>
          <p:cNvSpPr>
            <a:spLocks/>
          </p:cNvSpPr>
          <p:nvPr userDrawn="1"/>
        </p:nvSpPr>
        <p:spPr bwMode="auto">
          <a:xfrm>
            <a:off x="8452057" y="320675"/>
            <a:ext cx="356663" cy="376516"/>
          </a:xfrm>
          <a:custGeom>
            <a:avLst/>
            <a:gdLst>
              <a:gd name="T0" fmla="*/ 169 w 169"/>
              <a:gd name="T1" fmla="*/ 184 h 192"/>
              <a:gd name="T2" fmla="*/ 161 w 169"/>
              <a:gd name="T3" fmla="*/ 192 h 192"/>
              <a:gd name="T4" fmla="*/ 8 w 169"/>
              <a:gd name="T5" fmla="*/ 192 h 192"/>
              <a:gd name="T6" fmla="*/ 0 w 169"/>
              <a:gd name="T7" fmla="*/ 184 h 192"/>
              <a:gd name="T8" fmla="*/ 0 w 169"/>
              <a:gd name="T9" fmla="*/ 8 h 192"/>
              <a:gd name="T10" fmla="*/ 8 w 169"/>
              <a:gd name="T11" fmla="*/ 0 h 192"/>
              <a:gd name="T12" fmla="*/ 161 w 169"/>
              <a:gd name="T13" fmla="*/ 0 h 192"/>
              <a:gd name="T14" fmla="*/ 169 w 169"/>
              <a:gd name="T15" fmla="*/ 8 h 192"/>
              <a:gd name="T16" fmla="*/ 169 w 169"/>
              <a:gd name="T17" fmla="*/ 18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" h="192">
                <a:moveTo>
                  <a:pt x="169" y="184"/>
                </a:moveTo>
                <a:cubicBezTo>
                  <a:pt x="169" y="189"/>
                  <a:pt x="166" y="192"/>
                  <a:pt x="161" y="192"/>
                </a:cubicBezTo>
                <a:cubicBezTo>
                  <a:pt x="8" y="192"/>
                  <a:pt x="8" y="192"/>
                  <a:pt x="8" y="192"/>
                </a:cubicBezTo>
                <a:cubicBezTo>
                  <a:pt x="4" y="192"/>
                  <a:pt x="0" y="189"/>
                  <a:pt x="0" y="184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161" y="0"/>
                  <a:pt x="161" y="0"/>
                  <a:pt x="161" y="0"/>
                </a:cubicBezTo>
                <a:cubicBezTo>
                  <a:pt x="166" y="0"/>
                  <a:pt x="169" y="4"/>
                  <a:pt x="169" y="8"/>
                </a:cubicBezTo>
                <a:lnTo>
                  <a:pt x="169" y="184"/>
                </a:lnTo>
                <a:close/>
              </a:path>
            </a:pathLst>
          </a:cu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 w="57150">
                <a:solidFill>
                  <a:prstClr val="black"/>
                </a:solidFill>
              </a:ln>
              <a:solidFill>
                <a:srgbClr val="70AD47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5" name="圖形 22" descr="清單">
            <a:hlinkClick r:id="rId7" action="ppaction://hlinksldjump"/>
            <a:extLst>
              <a:ext uri="{FF2B5EF4-FFF2-40B4-BE49-F238E27FC236}">
                <a16:creationId xmlns:a16="http://schemas.microsoft.com/office/drawing/2014/main" id="{6CD1BE50-CDF6-44C7-A7A1-B486EDFAC57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310" y="223721"/>
            <a:ext cx="568569" cy="549672"/>
          </a:xfrm>
          <a:prstGeom prst="rect">
            <a:avLst/>
          </a:prstGeom>
        </p:spPr>
      </p:pic>
      <p:sp>
        <p:nvSpPr>
          <p:cNvPr id="26" name="文字方塊 25">
            <a:extLst>
              <a:ext uri="{FF2B5EF4-FFF2-40B4-BE49-F238E27FC236}">
                <a16:creationId xmlns:a16="http://schemas.microsoft.com/office/drawing/2014/main" id="{EEE27B12-83F9-4E9B-99FE-76B9E3FCBAB9}"/>
              </a:ext>
            </a:extLst>
          </p:cNvPr>
          <p:cNvSpPr txBox="1"/>
          <p:nvPr userDrawn="1"/>
        </p:nvSpPr>
        <p:spPr>
          <a:xfrm>
            <a:off x="7789664" y="721003"/>
            <a:ext cx="607859" cy="2192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25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返回目錄</a:t>
            </a: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33795F23-C885-4C22-8302-F6ABE2F96015}"/>
              </a:ext>
            </a:extLst>
          </p:cNvPr>
          <p:cNvSpPr txBox="1"/>
          <p:nvPr userDrawn="1"/>
        </p:nvSpPr>
        <p:spPr>
          <a:xfrm>
            <a:off x="8334551" y="713536"/>
            <a:ext cx="607859" cy="2192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25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點此離開</a:t>
            </a:r>
          </a:p>
        </p:txBody>
      </p:sp>
      <p:sp>
        <p:nvSpPr>
          <p:cNvPr id="44" name="Line 257">
            <a:hlinkClick r:id="" action="ppaction://hlinkshowjump?jump=endshow"/>
            <a:extLst>
              <a:ext uri="{FF2B5EF4-FFF2-40B4-BE49-F238E27FC236}">
                <a16:creationId xmlns:a16="http://schemas.microsoft.com/office/drawing/2014/main" id="{405B41E9-B628-4B0D-8255-07E1AFB02F6E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8471310" y="364025"/>
            <a:ext cx="308969" cy="306177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657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" Target="slide4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&#12302;&#20659;&#35498;&#20013;&#30340;&#32147;&#28639;&#22855;&#36447;&#12290;&#12303;&#33274;&#28771;&#21543;-&#31532;7&#38598;%20Taiwan%20Bar%20EP7%20The%20Legendary%20Economic%20Miracle%20of%20Taiwan.mp4" TargetMode="External"/><Relationship Id="rId2" Type="http://schemas.openxmlformats.org/officeDocument/2006/relationships/hyperlink" Target="https://www.youtube.com/watch?v=Vew7BMIMgAk&amp;fbclid=IwAR3Uu1LHWtjujOtS_JK-ZNRyrRmPZjbwCZhOSLccwe-fUI8_s2jxzNnXDv0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5" Type="http://schemas.openxmlformats.org/officeDocument/2006/relationships/hyperlink" Target="&#22823;&#24859;&#38651;&#35222;DaAiTV_&#27511;&#21490;&#30340;&#20170;&#22825;_today_20110129_1200.wmv%20-%20YouTube%20(360p).mp4" TargetMode="External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sv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36EEE5C-855E-4E83-8550-CF6F76E52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0147" y="2021178"/>
            <a:ext cx="2262158" cy="118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TW" altLang="en-US" sz="5400" b="1" dirty="0">
                <a:solidFill>
                  <a:srgbClr val="6D986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第六章</a:t>
            </a:r>
            <a:endParaRPr lang="zh-CN" altLang="en-US" sz="5400" b="1" dirty="0">
              <a:solidFill>
                <a:srgbClr val="6D986A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5D2EB994-DC67-460C-92AB-2493594DEA6E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513038" y="2254449"/>
            <a:ext cx="1015663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5400" b="1" dirty="0">
                <a:solidFill>
                  <a:srgbClr val="6D986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方正清刻本悦宋简体"/>
              </a:rPr>
              <a:t>科技</a:t>
            </a:r>
            <a:endParaRPr lang="zh-CN" altLang="en-US" sz="5400" b="1" dirty="0">
              <a:solidFill>
                <a:srgbClr val="6D986A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方正清刻本悦宋简体"/>
            </a:endParaRPr>
          </a:p>
        </p:txBody>
      </p:sp>
    </p:spTree>
    <p:extLst>
      <p:ext uri="{BB962C8B-B14F-4D97-AF65-F5344CB8AC3E}">
        <p14:creationId xmlns:p14="http://schemas.microsoft.com/office/powerpoint/2010/main" val="263913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">
            <a:extLst>
              <a:ext uri="{FF2B5EF4-FFF2-40B4-BE49-F238E27FC236}">
                <a16:creationId xmlns:a16="http://schemas.microsoft.com/office/drawing/2014/main" id="{3EB748E6-BAFD-4872-90A2-4A5F8600285F}"/>
              </a:ext>
            </a:extLst>
          </p:cNvPr>
          <p:cNvSpPr/>
          <p:nvPr/>
        </p:nvSpPr>
        <p:spPr>
          <a:xfrm>
            <a:off x="2222896" y="3539258"/>
            <a:ext cx="6396038" cy="638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3" name="文本框 1">
            <a:extLst>
              <a:ext uri="{FF2B5EF4-FFF2-40B4-BE49-F238E27FC236}">
                <a16:creationId xmlns:a16="http://schemas.microsoft.com/office/drawing/2014/main" id="{14A09993-C6B7-4213-91D2-9BDB48ECC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066" y="1775222"/>
            <a:ext cx="728663" cy="1962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4050" b="1" dirty="0">
                <a:solidFill>
                  <a:srgbClr val="6D986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方正清刻本悦宋简体"/>
              </a:rPr>
              <a:t>第六章</a:t>
            </a:r>
            <a:endParaRPr lang="zh-CN" altLang="en-US" sz="4050" b="1" dirty="0">
              <a:solidFill>
                <a:srgbClr val="6D986A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方正清刻本悦宋简体"/>
            </a:endParaRPr>
          </a:p>
        </p:txBody>
      </p:sp>
      <p:sp>
        <p:nvSpPr>
          <p:cNvPr id="4" name="菱形 3">
            <a:extLst>
              <a:ext uri="{FF2B5EF4-FFF2-40B4-BE49-F238E27FC236}">
                <a16:creationId xmlns:a16="http://schemas.microsoft.com/office/drawing/2014/main" id="{C703C1AA-C99D-4324-9322-9E20DAFE935B}"/>
              </a:ext>
            </a:extLst>
          </p:cNvPr>
          <p:cNvSpPr/>
          <p:nvPr/>
        </p:nvSpPr>
        <p:spPr>
          <a:xfrm>
            <a:off x="1476375" y="3539258"/>
            <a:ext cx="445294" cy="514350"/>
          </a:xfrm>
          <a:prstGeom prst="diamond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CN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菱形 4">
            <a:extLst>
              <a:ext uri="{FF2B5EF4-FFF2-40B4-BE49-F238E27FC236}">
                <a16:creationId xmlns:a16="http://schemas.microsoft.com/office/drawing/2014/main" id="{5246C7D0-4C4B-4731-A848-F61BD0BCCE4A}"/>
              </a:ext>
            </a:extLst>
          </p:cNvPr>
          <p:cNvSpPr/>
          <p:nvPr/>
        </p:nvSpPr>
        <p:spPr>
          <a:xfrm>
            <a:off x="1476375" y="2424833"/>
            <a:ext cx="445294" cy="514350"/>
          </a:xfrm>
          <a:prstGeom prst="diamond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CN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圆角矩形 4">
            <a:extLst>
              <a:ext uri="{FF2B5EF4-FFF2-40B4-BE49-F238E27FC236}">
                <a16:creationId xmlns:a16="http://schemas.microsoft.com/office/drawing/2014/main" id="{1B15B78E-3A1E-487F-B55C-EB3D8619DF3C}"/>
              </a:ext>
            </a:extLst>
          </p:cNvPr>
          <p:cNvSpPr/>
          <p:nvPr/>
        </p:nvSpPr>
        <p:spPr>
          <a:xfrm>
            <a:off x="2222896" y="2424833"/>
            <a:ext cx="6565997" cy="638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7" name="文字方塊 6">
            <a:hlinkClick r:id="rId2" action="ppaction://hlinksldjump"/>
            <a:extLst>
              <a:ext uri="{FF2B5EF4-FFF2-40B4-BE49-F238E27FC236}">
                <a16:creationId xmlns:a16="http://schemas.microsoft.com/office/drawing/2014/main" id="{4FCAAB6E-398F-4882-8219-377D2A353848}"/>
              </a:ext>
            </a:extLst>
          </p:cNvPr>
          <p:cNvSpPr txBox="1"/>
          <p:nvPr/>
        </p:nvSpPr>
        <p:spPr>
          <a:xfrm>
            <a:off x="2345530" y="2455381"/>
            <a:ext cx="6443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臺灣現代科技產業的發展</a:t>
            </a:r>
          </a:p>
        </p:txBody>
      </p:sp>
      <p:sp>
        <p:nvSpPr>
          <p:cNvPr id="8" name="矩形 7">
            <a:hlinkClick r:id="rId3" action="ppaction://hlinksldjump"/>
            <a:extLst>
              <a:ext uri="{FF2B5EF4-FFF2-40B4-BE49-F238E27FC236}">
                <a16:creationId xmlns:a16="http://schemas.microsoft.com/office/drawing/2014/main" id="{A7782D21-26F7-43F5-87A5-0B0F03235993}"/>
              </a:ext>
            </a:extLst>
          </p:cNvPr>
          <p:cNvSpPr/>
          <p:nvPr/>
        </p:nvSpPr>
        <p:spPr>
          <a:xfrm>
            <a:off x="2345530" y="3569806"/>
            <a:ext cx="55996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C939316-EDCD-41DE-8376-548340EE58DF}"/>
              </a:ext>
            </a:extLst>
          </p:cNvPr>
          <p:cNvSpPr/>
          <p:nvPr/>
        </p:nvSpPr>
        <p:spPr>
          <a:xfrm>
            <a:off x="1476374" y="1547062"/>
            <a:ext cx="4761240" cy="578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6-2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　臺灣科技產業與全球化發展 </a:t>
            </a:r>
            <a:endParaRPr lang="zh-CN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2628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AE7358AC-27A5-4A2D-8292-07FC6E18D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198" y="971008"/>
            <a:ext cx="533829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臺灣科技產業與</a:t>
            </a:r>
            <a:endParaRPr lang="en-US" altLang="zh-TW" sz="3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全球化發展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F6B3267-92A5-44C5-A801-B700502D2A3F}"/>
              </a:ext>
            </a:extLst>
          </p:cNvPr>
          <p:cNvSpPr/>
          <p:nvPr/>
        </p:nvSpPr>
        <p:spPr>
          <a:xfrm>
            <a:off x="559469" y="2662938"/>
            <a:ext cx="802506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進入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21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世紀之後，新的科學發明和技術突破不斷地湧現，科學傳播和技術轉移速度越來越快。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科學技術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在文明發展中發揮更強大的作用，而科技產業不僅是國家經濟發展的巨大原動力，也是在國際合作與競逐中展現實力的重大因素。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79BEC0B-209E-42B7-B40D-61B338A01DAC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P.184</a:t>
            </a:r>
          </a:p>
        </p:txBody>
      </p:sp>
    </p:spTree>
    <p:extLst>
      <p:ext uri="{BB962C8B-B14F-4D97-AF65-F5344CB8AC3E}">
        <p14:creationId xmlns:p14="http://schemas.microsoft.com/office/powerpoint/2010/main" val="68621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6-2.1</a:t>
            </a:r>
            <a:r>
              <a:rPr lang="zh-TW" altLang="en-US" dirty="0"/>
              <a:t>臺灣現代科技產業的發展</a:t>
            </a:r>
          </a:p>
        </p:txBody>
      </p:sp>
    </p:spTree>
    <p:extLst>
      <p:ext uri="{BB962C8B-B14F-4D97-AF65-F5344CB8AC3E}">
        <p14:creationId xmlns:p14="http://schemas.microsoft.com/office/powerpoint/2010/main" val="24788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 advTm="30000"/>
    </mc:Choice>
    <mc:Fallback xmlns="">
      <p:transition spd="slow" advTm="3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AE7358AC-27A5-4A2D-8292-07FC6E18D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476FF18-D5BA-480D-B605-A7AF51C46B73}"/>
              </a:ext>
            </a:extLst>
          </p:cNvPr>
          <p:cNvSpPr/>
          <p:nvPr/>
        </p:nvSpPr>
        <p:spPr>
          <a:xfrm>
            <a:off x="281740" y="2225278"/>
            <a:ext cx="858052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臺灣歷經戰後數十年的經濟發展，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已從半農半工的社會轉型為工業社會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無論生產總值或就業人口，服務業和工業的成長都遠超過農業，且差距仍不斷擴大。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而持續增高的經濟成長率、平均國民所得以及外匯存底，更顯示臺灣已邁入富裕開放的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工商業社會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2B70BC11-A4FE-477A-B1DF-D3E74D383A06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P.184</a:t>
            </a:r>
          </a:p>
        </p:txBody>
      </p:sp>
    </p:spTree>
    <p:extLst>
      <p:ext uri="{BB962C8B-B14F-4D97-AF65-F5344CB8AC3E}">
        <p14:creationId xmlns:p14="http://schemas.microsoft.com/office/powerpoint/2010/main" val="192650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C529158-8A63-4E24-9E0F-B14C06A395B2}"/>
              </a:ext>
            </a:extLst>
          </p:cNvPr>
          <p:cNvSpPr/>
          <p:nvPr/>
        </p:nvSpPr>
        <p:spPr>
          <a:xfrm>
            <a:off x="1100045" y="1976875"/>
            <a:ext cx="8043955" cy="11182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背景策略：◆ 二戰後期盟軍轟炸。</a:t>
            </a: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二戰後遭國共內戰波及，通貨膨脹。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65E7712-E7B7-4106-BFD5-373099988007}"/>
              </a:ext>
            </a:extLst>
          </p:cNvPr>
          <p:cNvSpPr/>
          <p:nvPr/>
        </p:nvSpPr>
        <p:spPr>
          <a:xfrm>
            <a:off x="1100045" y="3088868"/>
            <a:ext cx="8043955" cy="209839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措　　施：◆ 土地：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375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減租、公地放領、耕者有其田。</a:t>
            </a: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　　◆ 幣制：發行新臺幣。</a:t>
            </a: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　　 ◆ 韓戰：美元與資金技術挹注</a:t>
            </a:r>
            <a:r>
              <a:rPr lang="en-US" altLang="zh-TW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dirty="0"/>
              <a:t>1950</a:t>
            </a:r>
            <a:r>
              <a:rPr lang="zh-TW" altLang="en-US" dirty="0"/>
              <a:t>－</a:t>
            </a:r>
            <a:r>
              <a:rPr lang="en-US" altLang="zh-TW" dirty="0"/>
              <a:t>1953</a:t>
            </a:r>
            <a:r>
              <a:rPr lang="zh-TW" altLang="en-US" dirty="0"/>
              <a:t>年</a:t>
            </a:r>
            <a:r>
              <a:rPr lang="en-US" altLang="zh-TW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5107C6B-BEDE-4336-A648-6312BC170536}"/>
              </a:ext>
            </a:extLst>
          </p:cNvPr>
          <p:cNvSpPr/>
          <p:nvPr/>
        </p:nvSpPr>
        <p:spPr>
          <a:xfrm>
            <a:off x="1100045" y="5226784"/>
            <a:ext cx="8043955" cy="16312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　　效：◆ 物價漸趨穩定。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1952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年起農工業恢復戰前最高水準。</a:t>
            </a: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　　  ◆ 地主成為工商投資者</a:t>
            </a:r>
            <a:r>
              <a:rPr lang="zh-TW" altLang="en-US" sz="2800" b="1" kern="1000" spc="-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，農民減輕負擔。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2F48C422-D864-44BA-806E-CA440AF52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F6D30DA-D465-4B14-BEEF-8309CA88C7DD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P.184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C55E1F3-7301-42CC-9922-BB45FB3228D3}"/>
              </a:ext>
            </a:extLst>
          </p:cNvPr>
          <p:cNvSpPr/>
          <p:nvPr/>
        </p:nvSpPr>
        <p:spPr>
          <a:xfrm>
            <a:off x="0" y="1976875"/>
            <a:ext cx="1100045" cy="488112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wordArtVertRtl" wrap="square">
            <a:spAutoFit/>
          </a:bodyPr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1945 ｜ 1953</a:t>
            </a: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〔經濟重建〕</a:t>
            </a:r>
          </a:p>
        </p:txBody>
      </p:sp>
      <p:sp>
        <p:nvSpPr>
          <p:cNvPr id="2" name="矩形 1"/>
          <p:cNvSpPr/>
          <p:nvPr/>
        </p:nvSpPr>
        <p:spPr>
          <a:xfrm>
            <a:off x="2432452" y="570877"/>
            <a:ext cx="454483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6-28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戰後臺灣經濟發展演變</a:t>
            </a:r>
          </a:p>
        </p:txBody>
      </p:sp>
    </p:spTree>
    <p:extLst>
      <p:ext uri="{BB962C8B-B14F-4D97-AF65-F5344CB8AC3E}">
        <p14:creationId xmlns:p14="http://schemas.microsoft.com/office/powerpoint/2010/main" val="245170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C529158-8A63-4E24-9E0F-B14C06A395B2}"/>
              </a:ext>
            </a:extLst>
          </p:cNvPr>
          <p:cNvSpPr/>
          <p:nvPr/>
        </p:nvSpPr>
        <p:spPr>
          <a:xfrm>
            <a:off x="1100045" y="1920240"/>
            <a:ext cx="8043955" cy="19800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背景策略：◆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1953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年起推動                   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000"/>
              </a:lnSpc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第一、二期四年經建計劃。</a:t>
            </a:r>
          </a:p>
          <a:p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◆ 以農業培養工業。</a:t>
            </a:r>
          </a:p>
          <a:p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◆ 運用美援。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65E7712-E7B7-4106-BFD5-373099988007}"/>
              </a:ext>
            </a:extLst>
          </p:cNvPr>
          <p:cNvSpPr/>
          <p:nvPr/>
        </p:nvSpPr>
        <p:spPr>
          <a:xfrm>
            <a:off x="1100046" y="3963362"/>
            <a:ext cx="8043954" cy="163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措　　施：◆ 發展勞力密集輕工業。</a:t>
            </a: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提高關稅、限制進口、外匯管制，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以保護國內產業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5107C6B-BEDE-4336-A648-6312BC170536}"/>
              </a:ext>
            </a:extLst>
          </p:cNvPr>
          <p:cNvSpPr/>
          <p:nvPr/>
        </p:nvSpPr>
        <p:spPr>
          <a:xfrm>
            <a:off x="1100046" y="5739745"/>
            <a:ext cx="8043954" cy="111825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　　效：◆ 輕工業頗有發展。</a:t>
            </a: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農村生計改善。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D41C88A7-7C3A-4F96-82B6-EB20ADC0B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BA8823B-E09F-4B1A-9DBD-381F2DEA654F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P.184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C55E1F3-7301-42CC-9922-BB45FB3228D3}"/>
              </a:ext>
            </a:extLst>
          </p:cNvPr>
          <p:cNvSpPr/>
          <p:nvPr/>
        </p:nvSpPr>
        <p:spPr>
          <a:xfrm>
            <a:off x="0" y="1920240"/>
            <a:ext cx="1100045" cy="493776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wordArtVertRtl" wrap="square">
            <a:spAutoFit/>
          </a:bodyPr>
          <a:lstStyle/>
          <a:p>
            <a:pPr algn="ctr"/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1953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｜ 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1960</a:t>
            </a:r>
          </a:p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〔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第一次進口替代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〕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32452" y="570877"/>
            <a:ext cx="454483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6-28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戰後臺灣經濟發展演變</a:t>
            </a:r>
          </a:p>
        </p:txBody>
      </p:sp>
    </p:spTree>
    <p:extLst>
      <p:ext uri="{BB962C8B-B14F-4D97-AF65-F5344CB8AC3E}">
        <p14:creationId xmlns:p14="http://schemas.microsoft.com/office/powerpoint/2010/main" val="331713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C529158-8A63-4E24-9E0F-B14C06A395B2}"/>
              </a:ext>
            </a:extLst>
          </p:cNvPr>
          <p:cNvSpPr/>
          <p:nvPr/>
        </p:nvSpPr>
        <p:spPr>
          <a:xfrm>
            <a:off x="1040284" y="1838960"/>
            <a:ext cx="8103715" cy="19389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背景策略：◆ 使經濟自立與穩定成長。</a:t>
            </a:r>
          </a:p>
          <a:p>
            <a:pPr>
              <a:lnSpc>
                <a:spcPts val="36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使臺灣與世界分工體系連結，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600"/>
              </a:lnSpc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成為美、日加工基地</a:t>
            </a:r>
          </a:p>
          <a:p>
            <a:pPr>
              <a:lnSpc>
                <a:spcPts val="36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越戰</a:t>
            </a:r>
            <a:r>
              <a:rPr lang="en-US" altLang="zh-TW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dirty="0"/>
              <a:t>1955</a:t>
            </a:r>
            <a:r>
              <a:rPr lang="zh-TW" altLang="en-US" dirty="0"/>
              <a:t>－</a:t>
            </a:r>
            <a:r>
              <a:rPr lang="en-US" altLang="zh-TW" dirty="0"/>
              <a:t>1975</a:t>
            </a:r>
            <a:r>
              <a:rPr lang="zh-TW" altLang="en-US" dirty="0"/>
              <a:t>年</a:t>
            </a:r>
            <a:r>
              <a:rPr lang="en-US" altLang="zh-TW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補給刺激景氣。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65E7712-E7B7-4106-BFD5-373099988007}"/>
              </a:ext>
            </a:extLst>
          </p:cNvPr>
          <p:cNvSpPr/>
          <p:nvPr/>
        </p:nvSpPr>
        <p:spPr>
          <a:xfrm>
            <a:off x="1040284" y="3754535"/>
            <a:ext cx="8103715" cy="21441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措　　施：◆ 放寬進口限制。</a:t>
            </a: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以「獎勵投資條例」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吸引外商與華僑來臺投資。</a:t>
            </a: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設高雄、楠梓與臺中加工出口區。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5107C6B-BEDE-4336-A648-6312BC170536}"/>
              </a:ext>
            </a:extLst>
          </p:cNvPr>
          <p:cNvSpPr/>
          <p:nvPr/>
        </p:nvSpPr>
        <p:spPr>
          <a:xfrm>
            <a:off x="1040284" y="5875295"/>
            <a:ext cx="8103715" cy="9827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　　效：◆ 經濟起飛。</a:t>
            </a:r>
          </a:p>
          <a:p>
            <a:pPr>
              <a:lnSpc>
                <a:spcPts val="36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1963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年起工業產值開始超越農業。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D871908B-DC79-4AD2-98FE-97BBBA3EB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0E7A121-202F-43E7-907E-F91FE1CE1AB8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P.14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C55E1F3-7301-42CC-9922-BB45FB3228D3}"/>
              </a:ext>
            </a:extLst>
          </p:cNvPr>
          <p:cNvSpPr/>
          <p:nvPr/>
        </p:nvSpPr>
        <p:spPr>
          <a:xfrm>
            <a:off x="0" y="1838960"/>
            <a:ext cx="1040285" cy="5019039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wordArtVertRtl" wrap="square">
            <a:spAutoFit/>
          </a:bodyPr>
          <a:lstStyle/>
          <a:p>
            <a:pPr algn="ctr"/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1960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｜ 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1973</a:t>
            </a:r>
          </a:p>
          <a:p>
            <a:r>
              <a:rPr lang="en-US" altLang="zh-TW" sz="2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〔</a:t>
            </a:r>
            <a:r>
              <a:rPr lang="zh-TW" altLang="en-US" sz="2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出口擴張與經濟起飛</a:t>
            </a:r>
            <a:r>
              <a:rPr lang="en-US" altLang="zh-TW" sz="2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〕</a:t>
            </a:r>
            <a:endParaRPr lang="zh-TW" altLang="en-US" sz="25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32452" y="570877"/>
            <a:ext cx="454483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6-28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戰後臺灣經濟發展演變</a:t>
            </a:r>
          </a:p>
        </p:txBody>
      </p:sp>
    </p:spTree>
    <p:extLst>
      <p:ext uri="{BB962C8B-B14F-4D97-AF65-F5344CB8AC3E}">
        <p14:creationId xmlns:p14="http://schemas.microsoft.com/office/powerpoint/2010/main" val="105004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C529158-8A63-4E24-9E0F-B14C06A395B2}"/>
              </a:ext>
            </a:extLst>
          </p:cNvPr>
          <p:cNvSpPr/>
          <p:nvPr/>
        </p:nvSpPr>
        <p:spPr>
          <a:xfrm>
            <a:off x="1100044" y="1991360"/>
            <a:ext cx="8043955" cy="16312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背景策略：◆ 兩次石油危機。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政經局勢與國際外交風雨飄搖。</a:t>
            </a: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經濟快速發展而基礎建設不足。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65E7712-E7B7-4106-BFD5-373099988007}"/>
              </a:ext>
            </a:extLst>
          </p:cNvPr>
          <p:cNvSpPr/>
          <p:nvPr/>
        </p:nvSpPr>
        <p:spPr>
          <a:xfrm>
            <a:off x="1100044" y="3609072"/>
            <a:ext cx="8043955" cy="163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措　　施：◆ 十大建設。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推動十二項建設。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發展技術密集工業。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5107C6B-BEDE-4336-A648-6312BC170536}"/>
              </a:ext>
            </a:extLst>
          </p:cNvPr>
          <p:cNvSpPr/>
          <p:nvPr/>
        </p:nvSpPr>
        <p:spPr>
          <a:xfrm>
            <a:off x="1100044" y="5226784"/>
            <a:ext cx="8043954" cy="16312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　　效：◆ 重工業生產比率超越輕工業。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躍升亞洲四小龍之一。</a:t>
            </a: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安然度過石油危機。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8064C9F-E805-4541-B755-5B676F029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F8667F91-8EBF-4821-87EA-75EB18EDC9A4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P.185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C55E1F3-7301-42CC-9922-BB45FB3228D3}"/>
              </a:ext>
            </a:extLst>
          </p:cNvPr>
          <p:cNvSpPr/>
          <p:nvPr/>
        </p:nvSpPr>
        <p:spPr>
          <a:xfrm>
            <a:off x="0" y="1991360"/>
            <a:ext cx="1100045" cy="486664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wordArtVertRtl" wrap="square">
            <a:spAutoFit/>
          </a:bodyPr>
          <a:lstStyle/>
          <a:p>
            <a:pPr algn="ctr"/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1973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｜ 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1979</a:t>
            </a:r>
          </a:p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〔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第二次進口替代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〕</a:t>
            </a:r>
            <a:endParaRPr lang="zh-TW" altLang="en-US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32452" y="570877"/>
            <a:ext cx="454483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6-28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戰後臺灣經濟發展演變</a:t>
            </a:r>
          </a:p>
        </p:txBody>
      </p:sp>
    </p:spTree>
    <p:extLst>
      <p:ext uri="{BB962C8B-B14F-4D97-AF65-F5344CB8AC3E}">
        <p14:creationId xmlns:p14="http://schemas.microsoft.com/office/powerpoint/2010/main" val="107678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3CCC4160-A8CE-4F66-A7AF-523B5F7C8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C529158-8A63-4E24-9E0F-B14C06A395B2}"/>
              </a:ext>
            </a:extLst>
          </p:cNvPr>
          <p:cNvSpPr/>
          <p:nvPr/>
        </p:nvSpPr>
        <p:spPr>
          <a:xfrm>
            <a:off x="1040285" y="1762429"/>
            <a:ext cx="8103715" cy="16312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背景策略：◆ 美國貿易制裁。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臺幣急遽升值。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避免被世界貿易邊緣化。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65E7712-E7B7-4106-BFD5-373099988007}"/>
              </a:ext>
            </a:extLst>
          </p:cNvPr>
          <p:cNvSpPr/>
          <p:nvPr/>
        </p:nvSpPr>
        <p:spPr>
          <a:xfrm>
            <a:off x="1040285" y="3364726"/>
            <a:ext cx="8103715" cy="2464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37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措　　施：◆ 經濟自由化、制度化、國際化。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7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推動十四項建設。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7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成立竹科。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7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資訊工業異軍突起。</a:t>
            </a:r>
          </a:p>
          <a:p>
            <a:pPr>
              <a:lnSpc>
                <a:spcPts val="37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加入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APEC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WTO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5107C6B-BEDE-4336-A648-6312BC170536}"/>
              </a:ext>
            </a:extLst>
          </p:cNvPr>
          <p:cNvSpPr/>
          <p:nvPr/>
        </p:nvSpPr>
        <p:spPr>
          <a:xfrm>
            <a:off x="1040286" y="5739745"/>
            <a:ext cx="8103714" cy="111825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　　效：◆ 成為資訊王國。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◆ 擴大貿易對象，加速經濟之轉型。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ED31B4F-A474-4131-983F-3A4DE70A1673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P.185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C55E1F3-7301-42CC-9922-BB45FB3228D3}"/>
              </a:ext>
            </a:extLst>
          </p:cNvPr>
          <p:cNvSpPr/>
          <p:nvPr/>
        </p:nvSpPr>
        <p:spPr>
          <a:xfrm>
            <a:off x="0" y="1762429"/>
            <a:ext cx="1040285" cy="5095571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wordArtVertRtl" wrap="square">
            <a:spAutoFit/>
          </a:bodyPr>
          <a:lstStyle/>
          <a:p>
            <a:pPr algn="ctr"/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1979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｜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〔</a:t>
            </a:r>
            <a:r>
              <a:rPr lang="zh-TW" altLang="en-US" sz="2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經濟轉型與產業升級</a:t>
            </a:r>
            <a:r>
              <a:rPr lang="en-US" altLang="zh-TW" sz="2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〕</a:t>
            </a:r>
            <a:endParaRPr lang="zh-TW" altLang="en-US" sz="25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32452" y="570877"/>
            <a:ext cx="454483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6-28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戰後臺灣經濟發展演變</a:t>
            </a:r>
          </a:p>
        </p:txBody>
      </p:sp>
    </p:spTree>
    <p:extLst>
      <p:ext uri="{BB962C8B-B14F-4D97-AF65-F5344CB8AC3E}">
        <p14:creationId xmlns:p14="http://schemas.microsoft.com/office/powerpoint/2010/main" val="275232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03B705AA-7071-4B2D-85B7-AC52108EF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801DF9A-1B52-4458-A712-7AA3ECB8F7CD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P.185</a:t>
            </a:r>
          </a:p>
        </p:txBody>
      </p:sp>
      <p:sp>
        <p:nvSpPr>
          <p:cNvPr id="8" name="五邊形 7"/>
          <p:cNvSpPr/>
          <p:nvPr/>
        </p:nvSpPr>
        <p:spPr>
          <a:xfrm>
            <a:off x="0" y="2306472"/>
            <a:ext cx="1460310" cy="4551527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1970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年後</a:t>
            </a:r>
          </a:p>
        </p:txBody>
      </p:sp>
      <p:sp>
        <p:nvSpPr>
          <p:cNvPr id="11" name="矩形 10"/>
          <p:cNvSpPr/>
          <p:nvPr/>
        </p:nvSpPr>
        <p:spPr>
          <a:xfrm>
            <a:off x="1564917" y="2306472"/>
            <a:ext cx="73680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不再依賴低廉勞力賺取外匯，政府策略改為發展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科技導向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的策略性工業。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選擇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技術密集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附加價值高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能源消耗低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，可奠定國防科技基礎的</a:t>
            </a:r>
            <a:r>
              <a:rPr lang="zh-TW" altLang="en-US" sz="28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能源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8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材料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8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資訊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sz="28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生產自動化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四大重點科技。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並設立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新竹科學園區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，成立「資訊工業策進會」，以期帶動整體工業升級。</a:t>
            </a:r>
          </a:p>
        </p:txBody>
      </p:sp>
      <p:sp>
        <p:nvSpPr>
          <p:cNvPr id="13" name="矩形 12">
            <a:hlinkClick r:id="rId2"/>
            <a:extLst>
              <a:ext uri="{FF2B5EF4-FFF2-40B4-BE49-F238E27FC236}">
                <a16:creationId xmlns:a16="http://schemas.microsoft.com/office/drawing/2014/main" id="{78F742B0-FD4B-4387-9C68-6A9131A851D9}"/>
              </a:ext>
            </a:extLst>
          </p:cNvPr>
          <p:cNvSpPr/>
          <p:nvPr/>
        </p:nvSpPr>
        <p:spPr>
          <a:xfrm>
            <a:off x="1666189" y="6049450"/>
            <a:ext cx="693717" cy="6928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14" name="圖形 6" descr="攝影機">
            <a:hlinkClick r:id="rId3" action="ppaction://hlinkfile"/>
            <a:extLst>
              <a:ext uri="{FF2B5EF4-FFF2-40B4-BE49-F238E27FC236}">
                <a16:creationId xmlns:a16="http://schemas.microsoft.com/office/drawing/2014/main" id="{6DCB8E0C-0C65-4E16-B96D-3F45016386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02680" y="6085517"/>
            <a:ext cx="620736" cy="620736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2359906" y="6098258"/>
            <a:ext cx="4262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" action="ppaction://hlinkfile"/>
              </a:rPr>
              <a:t>臺灣的經濟奇蹟</a:t>
            </a:r>
            <a:r>
              <a:rPr lang="en-US" altLang="zh-TW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" action="ppaction://hlinkfile"/>
              </a:rPr>
              <a:t>(08:49</a:t>
            </a:r>
            <a:r>
              <a:rPr lang="en-US" altLang="zh-TW" sz="2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8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8759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語音泡泡: 圓角矩形 4">
            <a:hlinkClick r:id="" action="ppaction://noaction"/>
            <a:extLst>
              <a:ext uri="{FF2B5EF4-FFF2-40B4-BE49-F238E27FC236}">
                <a16:creationId xmlns:a16="http://schemas.microsoft.com/office/drawing/2014/main" id="{2A0316E0-A872-478B-956C-DEAC2B68CB07}"/>
              </a:ext>
            </a:extLst>
          </p:cNvPr>
          <p:cNvSpPr/>
          <p:nvPr/>
        </p:nvSpPr>
        <p:spPr>
          <a:xfrm>
            <a:off x="6897806" y="5831656"/>
            <a:ext cx="1859437" cy="486659"/>
          </a:xfrm>
          <a:prstGeom prst="wedgeRoundRectCallou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6" name="圖形 5" descr="放大鏡">
            <a:hlinkClick r:id="rId2" action="ppaction://hlinksldjump"/>
            <a:extLst>
              <a:ext uri="{FF2B5EF4-FFF2-40B4-BE49-F238E27FC236}">
                <a16:creationId xmlns:a16="http://schemas.microsoft.com/office/drawing/2014/main" id="{5322FA9B-7831-4B76-8404-DCD49ECB97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02028" y="5844350"/>
            <a:ext cx="486659" cy="486659"/>
          </a:xfrm>
          <a:prstGeom prst="rect">
            <a:avLst/>
          </a:prstGeom>
        </p:spPr>
      </p:pic>
      <p:sp>
        <p:nvSpPr>
          <p:cNvPr id="7" name="文字方塊 6">
            <a:hlinkClick r:id="" action="ppaction://noaction"/>
            <a:extLst>
              <a:ext uri="{FF2B5EF4-FFF2-40B4-BE49-F238E27FC236}">
                <a16:creationId xmlns:a16="http://schemas.microsoft.com/office/drawing/2014/main" id="{C1ADD01D-8C63-4238-8780-0F0515794E15}"/>
              </a:ext>
            </a:extLst>
          </p:cNvPr>
          <p:cNvSpPr txBox="1"/>
          <p:nvPr/>
        </p:nvSpPr>
        <p:spPr>
          <a:xfrm>
            <a:off x="7364236" y="5914555"/>
            <a:ext cx="163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" action="ppaction://hlinksldjump"/>
              </a:rPr>
              <a:t>歷史放大鏡</a:t>
            </a:r>
            <a:endParaRPr lang="zh-TW" altLang="en-US" b="1" dirty="0">
              <a:solidFill>
                <a:schemeClr val="accent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03B705AA-7071-4B2D-85B7-AC52108EF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801DF9A-1B52-4458-A712-7AA3ECB8F7CD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P.185</a:t>
            </a:r>
          </a:p>
        </p:txBody>
      </p:sp>
      <p:sp>
        <p:nvSpPr>
          <p:cNvPr id="13" name="矩形 12"/>
          <p:cNvSpPr/>
          <p:nvPr/>
        </p:nvSpPr>
        <p:spPr>
          <a:xfrm>
            <a:off x="1845907" y="3889737"/>
            <a:ext cx="667838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資訊工業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已僅次於電子、紡織，成為我國第三大產業，並逐步轉變臺灣的產業結構。</a:t>
            </a:r>
          </a:p>
        </p:txBody>
      </p:sp>
      <p:sp>
        <p:nvSpPr>
          <p:cNvPr id="14" name="五邊形 13"/>
          <p:cNvSpPr/>
          <p:nvPr/>
        </p:nvSpPr>
        <p:spPr>
          <a:xfrm>
            <a:off x="0" y="2306472"/>
            <a:ext cx="1460310" cy="4551527"/>
          </a:xfrm>
          <a:prstGeom prst="homePlat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1989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3881887" y="2139351"/>
            <a:ext cx="2449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" action="ppaction://hlinkfile"/>
              </a:rPr>
              <a:t>石油稀缺的臺灣</a:t>
            </a:r>
            <a:endParaRPr lang="en-US" altLang="zh-TW" sz="24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  <a:hlinkClick r:id="rId5" action="ppaction://hlinkfile"/>
            </a:endParaRPr>
          </a:p>
          <a:p>
            <a:r>
              <a:rPr lang="zh-TW" altLang="en-US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" action="ppaction://hlinkfile"/>
              </a:rPr>
              <a:t>片長：</a:t>
            </a:r>
            <a:r>
              <a:rPr lang="en-US" altLang="zh-TW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" action="ppaction://hlinkfile"/>
              </a:rPr>
              <a:t>02:34</a:t>
            </a:r>
            <a:endParaRPr lang="zh-TW" altLang="en-US" sz="24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7868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3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74751202-17A9-4EFE-AD13-96CC6F27E11A}"/>
              </a:ext>
            </a:extLst>
          </p:cNvPr>
          <p:cNvSpPr/>
          <p:nvPr/>
        </p:nvSpPr>
        <p:spPr>
          <a:xfrm>
            <a:off x="2763996" y="1055409"/>
            <a:ext cx="3723587" cy="8543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3" name="圖形 2" descr="放大鏡">
            <a:extLst>
              <a:ext uri="{FF2B5EF4-FFF2-40B4-BE49-F238E27FC236}">
                <a16:creationId xmlns:a16="http://schemas.microsoft.com/office/drawing/2014/main" id="{D4F43806-9848-4BDE-B163-B6EC162E52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82323" y="1080704"/>
            <a:ext cx="803748" cy="803748"/>
          </a:xfrm>
          <a:prstGeom prst="rect">
            <a:avLst/>
          </a:prstGeom>
          <a:effectLst/>
          <a:scene3d>
            <a:camera prst="isometricOffAxis1Right"/>
            <a:lightRig rig="threePt" dir="t"/>
          </a:scene3d>
          <a:sp3d>
            <a:bevelT prst="relaxedInset"/>
          </a:sp3d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46F82F68-EB3F-45D7-8E44-6CA6E7A6F574}"/>
              </a:ext>
            </a:extLst>
          </p:cNvPr>
          <p:cNvSpPr txBox="1"/>
          <p:nvPr/>
        </p:nvSpPr>
        <p:spPr>
          <a:xfrm>
            <a:off x="3886071" y="1194039"/>
            <a:ext cx="26740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歷史放大鏡</a:t>
            </a:r>
          </a:p>
        </p:txBody>
      </p:sp>
      <p:sp>
        <p:nvSpPr>
          <p:cNvPr id="5" name="iŝ1ídé">
            <a:extLst>
              <a:ext uri="{FF2B5EF4-FFF2-40B4-BE49-F238E27FC236}">
                <a16:creationId xmlns:a16="http://schemas.microsoft.com/office/drawing/2014/main" id="{8F5D0130-3957-4BE2-BEAC-B95976150732}"/>
              </a:ext>
            </a:extLst>
          </p:cNvPr>
          <p:cNvSpPr/>
          <p:nvPr/>
        </p:nvSpPr>
        <p:spPr>
          <a:xfrm>
            <a:off x="302159" y="2392311"/>
            <a:ext cx="1448060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3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臺灣的資訊產業與產品</a:t>
            </a:r>
            <a:endParaRPr lang="en-US" altLang="zh-CN" sz="33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779DD65-C9A1-4045-AEB0-9E482E081FA6}"/>
              </a:ext>
            </a:extLst>
          </p:cNvPr>
          <p:cNvSpPr/>
          <p:nvPr/>
        </p:nvSpPr>
        <p:spPr>
          <a:xfrm>
            <a:off x="370854" y="3194674"/>
            <a:ext cx="8402292" cy="2752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全球資訊產品的製造代工重鎮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lnSpc>
                <a:spcPct val="150000"/>
              </a:lnSpc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IC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產業來說，臺灣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IC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產業擁有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彈性高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速度快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成本低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等競爭優勢，長期在全球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IC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產業產值上居領導地位。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2B6957C-5B62-4ED8-9D9A-CE125BD2C7F8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P.185</a:t>
            </a:r>
          </a:p>
        </p:txBody>
      </p:sp>
    </p:spTree>
    <p:extLst>
      <p:ext uri="{BB962C8B-B14F-4D97-AF65-F5344CB8AC3E}">
        <p14:creationId xmlns:p14="http://schemas.microsoft.com/office/powerpoint/2010/main" val="375766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74751202-17A9-4EFE-AD13-96CC6F27E11A}"/>
              </a:ext>
            </a:extLst>
          </p:cNvPr>
          <p:cNvSpPr/>
          <p:nvPr/>
        </p:nvSpPr>
        <p:spPr>
          <a:xfrm>
            <a:off x="2763996" y="1055409"/>
            <a:ext cx="3723587" cy="8543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3" name="圖形 2" descr="放大鏡">
            <a:extLst>
              <a:ext uri="{FF2B5EF4-FFF2-40B4-BE49-F238E27FC236}">
                <a16:creationId xmlns:a16="http://schemas.microsoft.com/office/drawing/2014/main" id="{D4F43806-9848-4BDE-B163-B6EC162E52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82323" y="1080704"/>
            <a:ext cx="803748" cy="803748"/>
          </a:xfrm>
          <a:prstGeom prst="rect">
            <a:avLst/>
          </a:prstGeom>
          <a:effectLst/>
          <a:scene3d>
            <a:camera prst="isometricOffAxis1Right"/>
            <a:lightRig rig="threePt" dir="t"/>
          </a:scene3d>
          <a:sp3d>
            <a:bevelT prst="relaxedInset"/>
          </a:sp3d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46F82F68-EB3F-45D7-8E44-6CA6E7A6F574}"/>
              </a:ext>
            </a:extLst>
          </p:cNvPr>
          <p:cNvSpPr txBox="1"/>
          <p:nvPr/>
        </p:nvSpPr>
        <p:spPr>
          <a:xfrm>
            <a:off x="3886071" y="1194039"/>
            <a:ext cx="26740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歷史放大鏡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779DD65-C9A1-4045-AEB0-9E482E081FA6}"/>
              </a:ext>
            </a:extLst>
          </p:cNvPr>
          <p:cNvSpPr/>
          <p:nvPr/>
        </p:nvSpPr>
        <p:spPr>
          <a:xfrm>
            <a:off x="98474" y="3526628"/>
            <a:ext cx="88567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張忠謀在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1986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年創立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台積電</a:t>
            </a: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1994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年在臺灣證券交易所掛牌上市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1997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年在美國紐約證券交易所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(NYSE)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掛牌交易。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其總部位於新竹科學園區，是全球最大的晶圓代工廠。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2B6957C-5B62-4ED8-9D9A-CE125BD2C7F8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P.185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779DD65-C9A1-4045-AEB0-9E482E081FA6}"/>
              </a:ext>
            </a:extLst>
          </p:cNvPr>
          <p:cNvSpPr/>
          <p:nvPr/>
        </p:nvSpPr>
        <p:spPr>
          <a:xfrm>
            <a:off x="552930" y="2992058"/>
            <a:ext cx="25293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例如：台積電</a:t>
            </a:r>
          </a:p>
        </p:txBody>
      </p:sp>
      <p:sp>
        <p:nvSpPr>
          <p:cNvPr id="10" name="iŝ1ídé">
            <a:extLst>
              <a:ext uri="{FF2B5EF4-FFF2-40B4-BE49-F238E27FC236}">
                <a16:creationId xmlns:a16="http://schemas.microsoft.com/office/drawing/2014/main" id="{8F5D0130-3957-4BE2-BEAC-B95976150732}"/>
              </a:ext>
            </a:extLst>
          </p:cNvPr>
          <p:cNvSpPr/>
          <p:nvPr/>
        </p:nvSpPr>
        <p:spPr>
          <a:xfrm>
            <a:off x="302159" y="2392311"/>
            <a:ext cx="1448060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3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臺灣的資訊產業與產品</a:t>
            </a:r>
            <a:endParaRPr lang="en-US" altLang="zh-CN" sz="33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6297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779DD65-C9A1-4045-AEB0-9E482E081FA6}"/>
              </a:ext>
            </a:extLst>
          </p:cNvPr>
          <p:cNvSpPr/>
          <p:nvPr/>
        </p:nvSpPr>
        <p:spPr>
          <a:xfrm>
            <a:off x="120667" y="4665267"/>
            <a:ext cx="4100666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6-28 </a:t>
            </a:r>
          </a:p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臺灣晶圓代工的產值全球第一，其中台積電是最著名的公司之一。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131641E-9D1C-4B08-9901-945428BD9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971" y="2553512"/>
            <a:ext cx="4175857" cy="3776167"/>
          </a:xfrm>
          <a:prstGeom prst="rect">
            <a:avLst/>
          </a:prstGeom>
        </p:spPr>
      </p:pic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F59E74E6-9FD7-49CD-A263-01AE9F4E9926}"/>
              </a:ext>
            </a:extLst>
          </p:cNvPr>
          <p:cNvSpPr/>
          <p:nvPr/>
        </p:nvSpPr>
        <p:spPr>
          <a:xfrm>
            <a:off x="2763996" y="1055409"/>
            <a:ext cx="3723587" cy="8543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12" name="圖形 11" descr="放大鏡">
            <a:extLst>
              <a:ext uri="{FF2B5EF4-FFF2-40B4-BE49-F238E27FC236}">
                <a16:creationId xmlns:a16="http://schemas.microsoft.com/office/drawing/2014/main" id="{8DEBF2CF-4933-4FF4-90B3-1BEEF6E560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2323" y="1080704"/>
            <a:ext cx="803748" cy="803748"/>
          </a:xfrm>
          <a:prstGeom prst="rect">
            <a:avLst/>
          </a:prstGeom>
          <a:effectLst/>
          <a:scene3d>
            <a:camera prst="isometricOffAxis1Right"/>
            <a:lightRig rig="threePt" dir="t"/>
          </a:scene3d>
          <a:sp3d>
            <a:bevelT prst="relaxedInset"/>
          </a:sp3d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D91ED672-4A58-4A7D-9380-51C12A0DF2BD}"/>
              </a:ext>
            </a:extLst>
          </p:cNvPr>
          <p:cNvSpPr txBox="1"/>
          <p:nvPr/>
        </p:nvSpPr>
        <p:spPr>
          <a:xfrm>
            <a:off x="3886071" y="1194039"/>
            <a:ext cx="26740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歷史放大鏡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EC2F64D3-6CD5-47BA-B73A-31E388E1D0A8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P.185</a:t>
            </a:r>
          </a:p>
        </p:txBody>
      </p:sp>
      <p:sp>
        <p:nvSpPr>
          <p:cNvPr id="10" name="iŝ1ídé">
            <a:extLst>
              <a:ext uri="{FF2B5EF4-FFF2-40B4-BE49-F238E27FC236}">
                <a16:creationId xmlns:a16="http://schemas.microsoft.com/office/drawing/2014/main" id="{8F5D0130-3957-4BE2-BEAC-B95976150732}"/>
              </a:ext>
            </a:extLst>
          </p:cNvPr>
          <p:cNvSpPr/>
          <p:nvPr/>
        </p:nvSpPr>
        <p:spPr>
          <a:xfrm>
            <a:off x="302159" y="2392311"/>
            <a:ext cx="1448060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3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臺灣的資訊產業與產品</a:t>
            </a:r>
            <a:endParaRPr lang="en-US" altLang="zh-CN" sz="33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9152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DFB0E243-2E82-4BFF-AF25-D75E78C7E350}"/>
              </a:ext>
            </a:extLst>
          </p:cNvPr>
          <p:cNvSpPr/>
          <p:nvPr/>
        </p:nvSpPr>
        <p:spPr>
          <a:xfrm>
            <a:off x="1355104" y="2896973"/>
            <a:ext cx="6801439" cy="3066947"/>
          </a:xfrm>
          <a:prstGeom prst="roundRect">
            <a:avLst/>
          </a:prstGeom>
          <a:solidFill>
            <a:srgbClr val="F9C3E3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C041451-BCB8-46E8-9046-E3C6F2C3EF5B}"/>
              </a:ext>
            </a:extLst>
          </p:cNvPr>
          <p:cNvSpPr txBox="1"/>
          <p:nvPr/>
        </p:nvSpPr>
        <p:spPr>
          <a:xfrm>
            <a:off x="1598956" y="3091618"/>
            <a:ext cx="634902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• DO it•</a:t>
            </a:r>
          </a:p>
          <a:p>
            <a:pPr algn="ctr"/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臺灣的資訊產業在全球至關重要，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請查一查你手上使用的科技產品及其零件，哪些是出自臺灣的廠商？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請列出並和同學分享使用心得。</a:t>
            </a: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6B18F07C-D2A4-46EF-A685-A0D99D5B6B19}"/>
              </a:ext>
            </a:extLst>
          </p:cNvPr>
          <p:cNvSpPr/>
          <p:nvPr/>
        </p:nvSpPr>
        <p:spPr>
          <a:xfrm>
            <a:off x="2763996" y="1055409"/>
            <a:ext cx="3723587" cy="8543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10" name="圖形 9" descr="放大鏡">
            <a:extLst>
              <a:ext uri="{FF2B5EF4-FFF2-40B4-BE49-F238E27FC236}">
                <a16:creationId xmlns:a16="http://schemas.microsoft.com/office/drawing/2014/main" id="{63591918-AFE6-41FF-9D4F-A25580CB26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82323" y="1080704"/>
            <a:ext cx="803748" cy="803748"/>
          </a:xfrm>
          <a:prstGeom prst="rect">
            <a:avLst/>
          </a:prstGeom>
          <a:effectLst/>
          <a:scene3d>
            <a:camera prst="isometricOffAxis1Right"/>
            <a:lightRig rig="threePt" dir="t"/>
          </a:scene3d>
          <a:sp3d>
            <a:bevelT prst="relaxedInset"/>
          </a:sp3d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619FA8E-B7D9-45AE-ADEE-9A36B1312815}"/>
              </a:ext>
            </a:extLst>
          </p:cNvPr>
          <p:cNvSpPr txBox="1"/>
          <p:nvPr/>
        </p:nvSpPr>
        <p:spPr>
          <a:xfrm>
            <a:off x="3886071" y="1194039"/>
            <a:ext cx="26740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歷史放大鏡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CAB4935C-7F43-40FF-B230-E1587566FCCC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P.185</a:t>
            </a:r>
          </a:p>
        </p:txBody>
      </p:sp>
    </p:spTree>
    <p:extLst>
      <p:ext uri="{BB962C8B-B14F-4D97-AF65-F5344CB8AC3E}">
        <p14:creationId xmlns:p14="http://schemas.microsoft.com/office/powerpoint/2010/main" val="407444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:split orient="vert"/>
      </p:transition>
    </mc:Choice>
    <mc:Fallback xmlns="">
      <p:transition spd="slow" advTm="3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ŝ1ídé">
            <a:extLst>
              <a:ext uri="{FF2B5EF4-FFF2-40B4-BE49-F238E27FC236}">
                <a16:creationId xmlns:a16="http://schemas.microsoft.com/office/drawing/2014/main" id="{12F1134D-3C51-4CE6-8621-4005CC6CFC98}"/>
              </a:ext>
            </a:extLst>
          </p:cNvPr>
          <p:cNvSpPr/>
          <p:nvPr/>
        </p:nvSpPr>
        <p:spPr>
          <a:xfrm>
            <a:off x="135998" y="207488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一、科學園區的設置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FA09296-9B88-48E4-9322-EA58A3B83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446F1DED-9863-451B-BF35-D43B2AA9BBAA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P.186</a:t>
            </a:r>
          </a:p>
        </p:txBody>
      </p:sp>
      <p:sp>
        <p:nvSpPr>
          <p:cNvPr id="8" name="五邊形 7"/>
          <p:cNvSpPr/>
          <p:nvPr/>
        </p:nvSpPr>
        <p:spPr>
          <a:xfrm>
            <a:off x="0" y="3419954"/>
            <a:ext cx="1378633" cy="2240756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1978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</a:p>
        </p:txBody>
      </p:sp>
      <p:sp>
        <p:nvSpPr>
          <p:cNvPr id="9" name="矩形 8"/>
          <p:cNvSpPr/>
          <p:nvPr/>
        </p:nvSpPr>
        <p:spPr>
          <a:xfrm>
            <a:off x="1854657" y="3917085"/>
            <a:ext cx="699982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4500"/>
              </a:lnSpc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蔣經國在擔任行政院院長時，召開第一次全國科學技術會議。</a:t>
            </a:r>
          </a:p>
        </p:txBody>
      </p:sp>
    </p:spTree>
    <p:extLst>
      <p:ext uri="{BB962C8B-B14F-4D97-AF65-F5344CB8AC3E}">
        <p14:creationId xmlns:p14="http://schemas.microsoft.com/office/powerpoint/2010/main" val="265548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邊形 9"/>
          <p:cNvSpPr/>
          <p:nvPr/>
        </p:nvSpPr>
        <p:spPr>
          <a:xfrm>
            <a:off x="0" y="3419954"/>
            <a:ext cx="1378633" cy="2240756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1979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</a:p>
        </p:txBody>
      </p:sp>
      <p:sp>
        <p:nvSpPr>
          <p:cNvPr id="3" name="iŝ1ídé">
            <a:extLst>
              <a:ext uri="{FF2B5EF4-FFF2-40B4-BE49-F238E27FC236}">
                <a16:creationId xmlns:a16="http://schemas.microsoft.com/office/drawing/2014/main" id="{12F1134D-3C51-4CE6-8621-4005CC6CFC98}"/>
              </a:ext>
            </a:extLst>
          </p:cNvPr>
          <p:cNvSpPr/>
          <p:nvPr/>
        </p:nvSpPr>
        <p:spPr>
          <a:xfrm>
            <a:off x="135998" y="207488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一、科學園區的設置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FA09296-9B88-48E4-9322-EA58A3B83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446F1DED-9863-451B-BF35-D43B2AA9BBAA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P.186</a:t>
            </a:r>
          </a:p>
        </p:txBody>
      </p:sp>
      <p:sp>
        <p:nvSpPr>
          <p:cNvPr id="11" name="矩形 10"/>
          <p:cNvSpPr/>
          <p:nvPr/>
        </p:nvSpPr>
        <p:spPr>
          <a:xfrm>
            <a:off x="1519191" y="2884616"/>
            <a:ext cx="7368067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ts val="45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行政院於正式頒布實施「科學技術發展方案」，並選擇 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IC 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產業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做為未來的發展方向。</a:t>
            </a:r>
          </a:p>
          <a:p>
            <a:pPr marL="457200" lvl="0" indent="-457200">
              <a:lnSpc>
                <a:spcPts val="45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當時行政院政務委員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李國鼎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主導科技發展，推動建立科學園區，而有「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臺灣科技之父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」的美譽，也成就日後臺灣光電半導體工業的興起。</a:t>
            </a:r>
          </a:p>
        </p:txBody>
      </p:sp>
    </p:spTree>
    <p:extLst>
      <p:ext uri="{BB962C8B-B14F-4D97-AF65-F5344CB8AC3E}">
        <p14:creationId xmlns:p14="http://schemas.microsoft.com/office/powerpoint/2010/main" val="265970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ŝ1ídé">
            <a:extLst>
              <a:ext uri="{FF2B5EF4-FFF2-40B4-BE49-F238E27FC236}">
                <a16:creationId xmlns:a16="http://schemas.microsoft.com/office/drawing/2014/main" id="{12F1134D-3C51-4CE6-8621-4005CC6CFC98}"/>
              </a:ext>
            </a:extLst>
          </p:cNvPr>
          <p:cNvSpPr/>
          <p:nvPr/>
        </p:nvSpPr>
        <p:spPr>
          <a:xfrm>
            <a:off x="135998" y="207488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一、科學園區的設置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FA09296-9B88-48E4-9322-EA58A3B83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446F1DED-9863-451B-BF35-D43B2AA9BBAA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P.186</a:t>
            </a:r>
          </a:p>
        </p:txBody>
      </p:sp>
      <p:sp>
        <p:nvSpPr>
          <p:cNvPr id="8" name="五邊形 7"/>
          <p:cNvSpPr/>
          <p:nvPr/>
        </p:nvSpPr>
        <p:spPr>
          <a:xfrm>
            <a:off x="0" y="3419954"/>
            <a:ext cx="1378633" cy="2240756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1980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</a:p>
        </p:txBody>
      </p:sp>
      <p:sp>
        <p:nvSpPr>
          <p:cNvPr id="9" name="矩形 8"/>
          <p:cNvSpPr/>
          <p:nvPr/>
        </p:nvSpPr>
        <p:spPr>
          <a:xfrm>
            <a:off x="1519191" y="3005424"/>
            <a:ext cx="7368067" cy="3069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ts val="45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新竹科學工業園區於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1980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年啟用，提供高科技工業的發展環境。</a:t>
            </a:r>
          </a:p>
          <a:p>
            <a:pPr marL="457200" lvl="0" indent="-457200">
              <a:lnSpc>
                <a:spcPts val="45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科學工業園區成立後，配合政府各項投資或抵減辦法，讓電子、資訊產品的外銷金額逐漸領先過去居外銷首位的紡織產品。</a:t>
            </a:r>
          </a:p>
        </p:txBody>
      </p:sp>
    </p:spTree>
    <p:extLst>
      <p:ext uri="{BB962C8B-B14F-4D97-AF65-F5344CB8AC3E}">
        <p14:creationId xmlns:p14="http://schemas.microsoft.com/office/powerpoint/2010/main" val="138592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2B2E0E6-8E17-4913-A1A4-17DB7FBE2442}"/>
              </a:ext>
            </a:extLst>
          </p:cNvPr>
          <p:cNvSpPr/>
          <p:nvPr/>
        </p:nvSpPr>
        <p:spPr>
          <a:xfrm>
            <a:off x="382136" y="3717317"/>
            <a:ext cx="85162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新竹科學工業園區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的設置，為臺灣高科技產業創造國際競爭優勢，直至目前園區內的公司已超過五百多家。。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55D0FF9-17A9-47F0-88A6-A68084DE5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9192001-C019-4990-B71B-930317ABCAE3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P.186</a:t>
            </a:r>
          </a:p>
        </p:txBody>
      </p:sp>
      <p:sp>
        <p:nvSpPr>
          <p:cNvPr id="8" name="iŝ1ídé">
            <a:extLst>
              <a:ext uri="{FF2B5EF4-FFF2-40B4-BE49-F238E27FC236}">
                <a16:creationId xmlns:a16="http://schemas.microsoft.com/office/drawing/2014/main" id="{12F1134D-3C51-4CE6-8621-4005CC6CFC98}"/>
              </a:ext>
            </a:extLst>
          </p:cNvPr>
          <p:cNvSpPr/>
          <p:nvPr/>
        </p:nvSpPr>
        <p:spPr>
          <a:xfrm>
            <a:off x="135998" y="207488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一、科學園區的設置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9155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2B2E0E6-8E17-4913-A1A4-17DB7FBE2442}"/>
              </a:ext>
            </a:extLst>
          </p:cNvPr>
          <p:cNvSpPr/>
          <p:nvPr/>
        </p:nvSpPr>
        <p:spPr>
          <a:xfrm>
            <a:off x="382136" y="3280588"/>
            <a:ext cx="8516203" cy="2752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提高科技群聚效益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，南部科學工業園區和中部科學工業園區也陸續設置。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而這些科學園區也成為我國經濟產業轉型的重要里程碑，為我國高科技產業蓬勃發展奠立深厚基礎。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55D0FF9-17A9-47F0-88A6-A68084DE5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9192001-C019-4990-B71B-930317ABCAE3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P.186</a:t>
            </a:r>
          </a:p>
        </p:txBody>
      </p:sp>
      <p:sp>
        <p:nvSpPr>
          <p:cNvPr id="8" name="iŝ1ídé">
            <a:extLst>
              <a:ext uri="{FF2B5EF4-FFF2-40B4-BE49-F238E27FC236}">
                <a16:creationId xmlns:a16="http://schemas.microsoft.com/office/drawing/2014/main" id="{12F1134D-3C51-4CE6-8621-4005CC6CFC98}"/>
              </a:ext>
            </a:extLst>
          </p:cNvPr>
          <p:cNvSpPr/>
          <p:nvPr/>
        </p:nvSpPr>
        <p:spPr>
          <a:xfrm>
            <a:off x="135998" y="207488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一、科學園區的設置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1096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16263C0-0721-46D9-8048-9203F884E53C}"/>
              </a:ext>
            </a:extLst>
          </p:cNvPr>
          <p:cNvSpPr/>
          <p:nvPr/>
        </p:nvSpPr>
        <p:spPr>
          <a:xfrm>
            <a:off x="2160491" y="1116938"/>
            <a:ext cx="43462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科學園區比一比</a:t>
            </a:r>
          </a:p>
        </p:txBody>
      </p:sp>
      <p:pic>
        <p:nvPicPr>
          <p:cNvPr id="3" name="圖形 2" descr="跑步">
            <a:extLst>
              <a:ext uri="{FF2B5EF4-FFF2-40B4-BE49-F238E27FC236}">
                <a16:creationId xmlns:a16="http://schemas.microsoft.com/office/drawing/2014/main" id="{1FEFB42D-0D3A-4010-8E50-B3CC208CE4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24574" y="1193026"/>
            <a:ext cx="564430" cy="55571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A46DBE8-16DC-46D6-9D16-5E0F610D6374}"/>
              </a:ext>
            </a:extLst>
          </p:cNvPr>
          <p:cNvSpPr/>
          <p:nvPr/>
        </p:nvSpPr>
        <p:spPr>
          <a:xfrm>
            <a:off x="0" y="1975595"/>
            <a:ext cx="3954930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none">
            <a:spAutoFit/>
          </a:bodyPr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新竹科學園區〔 北部 〕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3610F05-839E-4987-AF10-B606D0DA44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3"/>
          <a:stretch/>
        </p:blipFill>
        <p:spPr>
          <a:xfrm>
            <a:off x="0" y="2498815"/>
            <a:ext cx="3955413" cy="221386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1292AF2-06ED-4B1B-9307-C99A2688B037}"/>
              </a:ext>
            </a:extLst>
          </p:cNvPr>
          <p:cNvSpPr/>
          <p:nvPr/>
        </p:nvSpPr>
        <p:spPr>
          <a:xfrm>
            <a:off x="3954930" y="1975595"/>
            <a:ext cx="505381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1980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年成立，是臺灣第一座科學園區。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主要產業包括有半導體業、電腦及週邊產業、通訊產業、光電產業、精密機械業與生物技術業，是全球半導體製造業的重鎮。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涵蓋新竹、竹南、龍潭、銅鑼、宜蘭和新竹生物醫學等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個衛星科學園區。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13CB3A3-C8B5-417F-B1C2-91F2666485C1}"/>
              </a:ext>
            </a:extLst>
          </p:cNvPr>
          <p:cNvSpPr/>
          <p:nvPr/>
        </p:nvSpPr>
        <p:spPr>
          <a:xfrm>
            <a:off x="305189" y="4875338"/>
            <a:ext cx="334455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 6-29 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新竹科學園區行政大樓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41D5354-0CDD-45D2-9BCE-73BB441D9C09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P.186</a:t>
            </a:r>
          </a:p>
        </p:txBody>
      </p:sp>
    </p:spTree>
    <p:extLst>
      <p:ext uri="{BB962C8B-B14F-4D97-AF65-F5344CB8AC3E}">
        <p14:creationId xmlns:p14="http://schemas.microsoft.com/office/powerpoint/2010/main" val="141886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16263C0-0721-46D9-8048-9203F884E53C}"/>
              </a:ext>
            </a:extLst>
          </p:cNvPr>
          <p:cNvSpPr/>
          <p:nvPr/>
        </p:nvSpPr>
        <p:spPr>
          <a:xfrm>
            <a:off x="2160491" y="1116938"/>
            <a:ext cx="43462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科學園區比一比</a:t>
            </a:r>
          </a:p>
        </p:txBody>
      </p:sp>
      <p:pic>
        <p:nvPicPr>
          <p:cNvPr id="3" name="圖形 2" descr="跑步">
            <a:extLst>
              <a:ext uri="{FF2B5EF4-FFF2-40B4-BE49-F238E27FC236}">
                <a16:creationId xmlns:a16="http://schemas.microsoft.com/office/drawing/2014/main" id="{1FEFB42D-0D3A-4010-8E50-B3CC208CE4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24574" y="1193026"/>
            <a:ext cx="564430" cy="55571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A46DBE8-16DC-46D6-9D16-5E0F610D6374}"/>
              </a:ext>
            </a:extLst>
          </p:cNvPr>
          <p:cNvSpPr/>
          <p:nvPr/>
        </p:nvSpPr>
        <p:spPr>
          <a:xfrm>
            <a:off x="-1" y="1975595"/>
            <a:ext cx="3955413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中部科學園區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〔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中部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〕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3610F05-839E-4987-AF10-B606D0DA44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" y="2498815"/>
            <a:ext cx="3935141" cy="221386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1292AF2-06ED-4B1B-9307-C99A2688B037}"/>
              </a:ext>
            </a:extLst>
          </p:cNvPr>
          <p:cNvSpPr/>
          <p:nvPr/>
        </p:nvSpPr>
        <p:spPr>
          <a:xfrm>
            <a:off x="3954930" y="1975595"/>
            <a:ext cx="505381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2002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年由行政院核定。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2003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年開放廠商進駐，園區分布於臺中市、彰化縣、雲林縣及南投縣四縣市。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13CB3A3-C8B5-417F-B1C2-91F2666485C1}"/>
              </a:ext>
            </a:extLst>
          </p:cNvPr>
          <p:cNvSpPr/>
          <p:nvPr/>
        </p:nvSpPr>
        <p:spPr>
          <a:xfrm>
            <a:off x="305189" y="4875338"/>
            <a:ext cx="3344552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6-30 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中科管理大樓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41D5354-0CDD-45D2-9BCE-73BB441D9C09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P.186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4710023" y="4875338"/>
            <a:ext cx="2872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中部科學園區帶動產業發展</a:t>
            </a:r>
            <a:endParaRPr lang="en-US" altLang="zh-TW" sz="24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片長：</a:t>
            </a:r>
            <a:r>
              <a:rPr lang="en-US" altLang="zh-TW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01:41</a:t>
            </a:r>
            <a:endParaRPr lang="zh-TW" altLang="en-US" sz="24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977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16263C0-0721-46D9-8048-9203F884E53C}"/>
              </a:ext>
            </a:extLst>
          </p:cNvPr>
          <p:cNvSpPr/>
          <p:nvPr/>
        </p:nvSpPr>
        <p:spPr>
          <a:xfrm>
            <a:off x="2160491" y="1116938"/>
            <a:ext cx="43462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科學園區比一比</a:t>
            </a:r>
          </a:p>
        </p:txBody>
      </p:sp>
      <p:pic>
        <p:nvPicPr>
          <p:cNvPr id="3" name="圖形 2" descr="跑步">
            <a:extLst>
              <a:ext uri="{FF2B5EF4-FFF2-40B4-BE49-F238E27FC236}">
                <a16:creationId xmlns:a16="http://schemas.microsoft.com/office/drawing/2014/main" id="{1FEFB42D-0D3A-4010-8E50-B3CC208CE4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24574" y="1193026"/>
            <a:ext cx="564430" cy="55571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A46DBE8-16DC-46D6-9D16-5E0F610D6374}"/>
              </a:ext>
            </a:extLst>
          </p:cNvPr>
          <p:cNvSpPr/>
          <p:nvPr/>
        </p:nvSpPr>
        <p:spPr>
          <a:xfrm>
            <a:off x="-1" y="1975595"/>
            <a:ext cx="3955413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中部科學園區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〔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中部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〕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3610F05-839E-4987-AF10-B606D0DA44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" y="2498815"/>
            <a:ext cx="3935141" cy="221386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1292AF2-06ED-4B1B-9307-C99A2688B037}"/>
              </a:ext>
            </a:extLst>
          </p:cNvPr>
          <p:cNvSpPr/>
          <p:nvPr/>
        </p:nvSpPr>
        <p:spPr>
          <a:xfrm>
            <a:off x="3954930" y="1975595"/>
            <a:ext cx="5053814" cy="4765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4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包括四個科學園區：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64000" indent="-457200">
              <a:lnSpc>
                <a:spcPts val="4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臺中以光電、精密機械、半導體產業為主。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64000" indent="-457200">
              <a:lnSpc>
                <a:spcPts val="4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后里以光電、半導體及精密機械為主。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64000" indent="-457200">
              <a:lnSpc>
                <a:spcPts val="4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二林轉型為精密機械園區。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64000" indent="-457200">
              <a:lnSpc>
                <a:spcPts val="4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虎尾以光電、生物科技產業為主。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13CB3A3-C8B5-417F-B1C2-91F2666485C1}"/>
              </a:ext>
            </a:extLst>
          </p:cNvPr>
          <p:cNvSpPr/>
          <p:nvPr/>
        </p:nvSpPr>
        <p:spPr>
          <a:xfrm>
            <a:off x="305189" y="4875338"/>
            <a:ext cx="3344552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6-30 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中科管理大樓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41D5354-0CDD-45D2-9BCE-73BB441D9C09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P.186</a:t>
            </a:r>
          </a:p>
        </p:txBody>
      </p:sp>
    </p:spTree>
    <p:extLst>
      <p:ext uri="{BB962C8B-B14F-4D97-AF65-F5344CB8AC3E}">
        <p14:creationId xmlns:p14="http://schemas.microsoft.com/office/powerpoint/2010/main" val="141369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16263C0-0721-46D9-8048-9203F884E53C}"/>
              </a:ext>
            </a:extLst>
          </p:cNvPr>
          <p:cNvSpPr/>
          <p:nvPr/>
        </p:nvSpPr>
        <p:spPr>
          <a:xfrm>
            <a:off x="2160491" y="1116938"/>
            <a:ext cx="43462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科學園區比一比</a:t>
            </a:r>
          </a:p>
        </p:txBody>
      </p:sp>
      <p:pic>
        <p:nvPicPr>
          <p:cNvPr id="3" name="圖形 2" descr="跑步">
            <a:extLst>
              <a:ext uri="{FF2B5EF4-FFF2-40B4-BE49-F238E27FC236}">
                <a16:creationId xmlns:a16="http://schemas.microsoft.com/office/drawing/2014/main" id="{1FEFB42D-0D3A-4010-8E50-B3CC208CE4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24574" y="1193026"/>
            <a:ext cx="564430" cy="55571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A46DBE8-16DC-46D6-9D16-5E0F610D6374}"/>
              </a:ext>
            </a:extLst>
          </p:cNvPr>
          <p:cNvSpPr/>
          <p:nvPr/>
        </p:nvSpPr>
        <p:spPr>
          <a:xfrm>
            <a:off x="0" y="1975595"/>
            <a:ext cx="3954930" cy="52322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南部科學園區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〔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南部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〕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3610F05-839E-4987-AF10-B606D0DA44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1" y="2498815"/>
            <a:ext cx="3915810" cy="221386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1292AF2-06ED-4B1B-9307-C99A2688B037}"/>
              </a:ext>
            </a:extLst>
          </p:cNvPr>
          <p:cNvSpPr/>
          <p:nvPr/>
        </p:nvSpPr>
        <p:spPr>
          <a:xfrm>
            <a:off x="3954930" y="1975595"/>
            <a:ext cx="5053814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於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1997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年籌設。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2003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年成立第二個科學園區管理局，包括臺南及高雄二個園區。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主要產業類型有半導體、光電產業、綠能及節能產業、精密機械、通訊及生物技術。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13CB3A3-C8B5-417F-B1C2-91F2666485C1}"/>
              </a:ext>
            </a:extLst>
          </p:cNvPr>
          <p:cNvSpPr/>
          <p:nvPr/>
        </p:nvSpPr>
        <p:spPr>
          <a:xfrm>
            <a:off x="305189" y="4875338"/>
            <a:ext cx="334455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6-31 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臺南科學園區東側入口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41D5354-0CDD-45D2-9BCE-73BB441D9C09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P.186</a:t>
            </a:r>
          </a:p>
        </p:txBody>
      </p:sp>
    </p:spTree>
    <p:extLst>
      <p:ext uri="{BB962C8B-B14F-4D97-AF65-F5344CB8AC3E}">
        <p14:creationId xmlns:p14="http://schemas.microsoft.com/office/powerpoint/2010/main" val="31124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ŝ1ídé">
            <a:extLst>
              <a:ext uri="{FF2B5EF4-FFF2-40B4-BE49-F238E27FC236}">
                <a16:creationId xmlns:a16="http://schemas.microsoft.com/office/drawing/2014/main" id="{12F1134D-3C51-4CE6-8621-4005CC6CFC98}"/>
              </a:ext>
            </a:extLst>
          </p:cNvPr>
          <p:cNvSpPr/>
          <p:nvPr/>
        </p:nvSpPr>
        <p:spPr>
          <a:xfrm>
            <a:off x="135998" y="201392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二、臺灣科技產業對全球的影響</a:t>
            </a:r>
            <a:endParaRPr lang="en-US" altLang="zh-CN" sz="3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2B2E0E6-8E17-4913-A1A4-17DB7FBE2442}"/>
              </a:ext>
            </a:extLst>
          </p:cNvPr>
          <p:cNvSpPr/>
          <p:nvPr/>
        </p:nvSpPr>
        <p:spPr>
          <a:xfrm>
            <a:off x="504967" y="2683502"/>
            <a:ext cx="8161513" cy="4045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過去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多年來，臺灣開創以科技產業為核心的經濟成長，並在世界上扮演舉足輕重的角色。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2005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年美國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商業週刊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以「為什麼臺灣重要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」為標題，進行臺灣科技產業的專題報導。文中提到，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高速公路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串起許多臺灣高科技公司，與美國、中國的科技產業緊密相連，牽動全球的經濟脈動。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B7DBE91E-DAB6-4645-9C05-98DFB5CB0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9630DE9-F470-4E2C-8744-8CD632439DAD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P.187</a:t>
            </a:r>
          </a:p>
        </p:txBody>
      </p:sp>
    </p:spTree>
    <p:extLst>
      <p:ext uri="{BB962C8B-B14F-4D97-AF65-F5344CB8AC3E}">
        <p14:creationId xmlns:p14="http://schemas.microsoft.com/office/powerpoint/2010/main" val="276165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ŝ1ídé">
            <a:extLst>
              <a:ext uri="{FF2B5EF4-FFF2-40B4-BE49-F238E27FC236}">
                <a16:creationId xmlns:a16="http://schemas.microsoft.com/office/drawing/2014/main" id="{12F1134D-3C51-4CE6-8621-4005CC6CFC98}"/>
              </a:ext>
            </a:extLst>
          </p:cNvPr>
          <p:cNvSpPr/>
          <p:nvPr/>
        </p:nvSpPr>
        <p:spPr>
          <a:xfrm>
            <a:off x="135998" y="232796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二、臺灣科技產業對全球的影響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2B2E0E6-8E17-4913-A1A4-17DB7FBE2442}"/>
              </a:ext>
            </a:extLst>
          </p:cNvPr>
          <p:cNvSpPr/>
          <p:nvPr/>
        </p:nvSpPr>
        <p:spPr>
          <a:xfrm>
            <a:off x="4551509" y="3302390"/>
            <a:ext cx="4365132" cy="320087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6-32 </a:t>
            </a:r>
          </a:p>
          <a:p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2005 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年美國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商業週刊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封面</a:t>
            </a:r>
          </a:p>
          <a:p>
            <a:pPr>
              <a:spcBef>
                <a:spcPts val="1200"/>
              </a:spcBef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封面圖片是一條用晶片鋪成的高速公路，副編題則寫到「沒有臺灣，全球的經濟就無法運作，那是為什麼中臺兩岸和平如此重要」，顯見臺灣的科技經濟地位。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B87D6F0-617F-4897-B1C7-7253ECE6CE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02" t="12751" r="12146" b="56528"/>
          <a:stretch/>
        </p:blipFill>
        <p:spPr>
          <a:xfrm rot="21416124">
            <a:off x="-115062" y="890761"/>
            <a:ext cx="4698244" cy="6030104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0A50D8DB-D595-4124-9608-58A0A4432E92}"/>
              </a:ext>
            </a:extLst>
          </p:cNvPr>
          <p:cNvSpPr txBox="1"/>
          <p:nvPr/>
        </p:nvSpPr>
        <p:spPr>
          <a:xfrm>
            <a:off x="8053545" y="1844032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P.187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4741013" y="1535502"/>
            <a:ext cx="3312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經濟部的科技創新願景</a:t>
            </a:r>
            <a:endParaRPr lang="en-US" altLang="zh-TW" sz="24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片長：</a:t>
            </a:r>
            <a:r>
              <a:rPr lang="en-US" altLang="zh-TW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09:51</a:t>
            </a:r>
            <a:endParaRPr lang="zh-TW" altLang="en-US" sz="24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3293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2B2E0E6-8E17-4913-A1A4-17DB7FBE2442}"/>
              </a:ext>
            </a:extLst>
          </p:cNvPr>
          <p:cNvSpPr/>
          <p:nvPr/>
        </p:nvSpPr>
        <p:spPr>
          <a:xfrm>
            <a:off x="388962" y="2682107"/>
            <a:ext cx="8366077" cy="4045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臺灣是全球資訊產品的製造代工重鎮，因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垂直分工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產業群聚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，使得臺灣資訊產業擁有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彈性高、速度快、低成本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且能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客製服務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的競爭優勢。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時至今日，雖然臺灣有不少高科技公司到海外設廠，然而臺灣在全球科技產品的供應鏈上仍扮演不可或缺的地位。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EFE647C-62D5-4AC1-A3A5-EBF6B967E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41751DF-2F8B-4307-8816-E56864CA80C9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P.187</a:t>
            </a:r>
          </a:p>
        </p:txBody>
      </p:sp>
      <p:sp>
        <p:nvSpPr>
          <p:cNvPr id="8" name="iŝ1ídé">
            <a:extLst>
              <a:ext uri="{FF2B5EF4-FFF2-40B4-BE49-F238E27FC236}">
                <a16:creationId xmlns:a16="http://schemas.microsoft.com/office/drawing/2014/main" id="{12F1134D-3C51-4CE6-8621-4005CC6CFC98}"/>
              </a:ext>
            </a:extLst>
          </p:cNvPr>
          <p:cNvSpPr/>
          <p:nvPr/>
        </p:nvSpPr>
        <p:spPr>
          <a:xfrm>
            <a:off x="135998" y="201392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二、臺灣科技產業對全球的影響</a:t>
            </a:r>
            <a:endParaRPr lang="en-US" altLang="zh-CN" sz="3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772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2B2E0E6-8E17-4913-A1A4-17DB7FBE2442}"/>
              </a:ext>
            </a:extLst>
          </p:cNvPr>
          <p:cNvSpPr/>
          <p:nvPr/>
        </p:nvSpPr>
        <p:spPr>
          <a:xfrm>
            <a:off x="275609" y="3300647"/>
            <a:ext cx="859278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全球汽車產業正掀起一場空前的革命，複雜的電子化控制偵測、網路互聯、自動駕駛科技等技術開發，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傳統車廠難以從頭到尾自行生產，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基於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IC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產業優勢與汽車零件聚落完整，具備電動車產業鏈的發展優勢，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成為車電產業的重要供應商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378B72D-7757-4D1A-AD92-36010F439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3AD5BAF9-2F88-4A78-809E-59836B6052B1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P.187</a:t>
            </a:r>
          </a:p>
        </p:txBody>
      </p:sp>
      <p:sp>
        <p:nvSpPr>
          <p:cNvPr id="8" name="iŝ1ídé">
            <a:extLst>
              <a:ext uri="{FF2B5EF4-FFF2-40B4-BE49-F238E27FC236}">
                <a16:creationId xmlns:a16="http://schemas.microsoft.com/office/drawing/2014/main" id="{12F1134D-3C51-4CE6-8621-4005CC6CFC98}"/>
              </a:ext>
            </a:extLst>
          </p:cNvPr>
          <p:cNvSpPr/>
          <p:nvPr/>
        </p:nvSpPr>
        <p:spPr>
          <a:xfrm>
            <a:off x="135998" y="201392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二、臺灣科技產業對全球的影響</a:t>
            </a:r>
            <a:endParaRPr lang="en-US" altLang="zh-CN" sz="3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五邊形 1"/>
          <p:cNvSpPr/>
          <p:nvPr/>
        </p:nvSpPr>
        <p:spPr>
          <a:xfrm>
            <a:off x="-4458" y="2777427"/>
            <a:ext cx="2452211" cy="523220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例子：電動車</a:t>
            </a:r>
            <a:endParaRPr lang="en-US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8575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2B2E0E6-8E17-4913-A1A4-17DB7FBE2442}"/>
              </a:ext>
            </a:extLst>
          </p:cNvPr>
          <p:cNvSpPr/>
          <p:nvPr/>
        </p:nvSpPr>
        <p:spPr>
          <a:xfrm>
            <a:off x="741364" y="3802679"/>
            <a:ext cx="8097836" cy="1585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ts val="4000"/>
              </a:lnSpc>
              <a:buFont typeface="+mj-lt"/>
              <a:buAutoNum type="alphaLcPeriod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投入研發金額與其他先進國家仍有不少差距，也因而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缺少關鍵性技術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，輸入技術的金額遠高於輸出技術。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CE619C1-CF0F-4ECA-A15F-B47B893A7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59C5FDEC-FCE7-4A5B-B9EB-803F201BC787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P.187</a:t>
            </a:r>
          </a:p>
        </p:txBody>
      </p:sp>
      <p:sp>
        <p:nvSpPr>
          <p:cNvPr id="8" name="iŝ1ídé">
            <a:extLst>
              <a:ext uri="{FF2B5EF4-FFF2-40B4-BE49-F238E27FC236}">
                <a16:creationId xmlns:a16="http://schemas.microsoft.com/office/drawing/2014/main" id="{12F1134D-3C51-4CE6-8621-4005CC6CFC98}"/>
              </a:ext>
            </a:extLst>
          </p:cNvPr>
          <p:cNvSpPr/>
          <p:nvPr/>
        </p:nvSpPr>
        <p:spPr>
          <a:xfrm>
            <a:off x="135998" y="201392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二、臺灣科技產業對全球的影響</a:t>
            </a:r>
            <a:endParaRPr lang="en-US" altLang="zh-CN" sz="3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41364" y="2877295"/>
            <a:ext cx="49552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當前科技產業面臨的問題：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9104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2B2E0E6-8E17-4913-A1A4-17DB7FBE2442}"/>
              </a:ext>
            </a:extLst>
          </p:cNvPr>
          <p:cNvSpPr/>
          <p:nvPr/>
        </p:nvSpPr>
        <p:spPr>
          <a:xfrm>
            <a:off x="741364" y="3514924"/>
            <a:ext cx="8097836" cy="1072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ts val="4000"/>
              </a:lnSpc>
              <a:buFont typeface="+mj-lt"/>
              <a:buAutoNum type="alphaLcPeriod" startAt="2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太過依賴長期國際大廠代工訂單，未能快速掌握新興科技產業模式的創新。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CE619C1-CF0F-4ECA-A15F-B47B893A7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189" y="1162265"/>
            <a:ext cx="60773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6-2.1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臺灣現代科技產業的發展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59C5FDEC-FCE7-4A5B-B9EB-803F201BC787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P.187</a:t>
            </a:r>
          </a:p>
        </p:txBody>
      </p:sp>
      <p:sp>
        <p:nvSpPr>
          <p:cNvPr id="8" name="iŝ1ídé">
            <a:extLst>
              <a:ext uri="{FF2B5EF4-FFF2-40B4-BE49-F238E27FC236}">
                <a16:creationId xmlns:a16="http://schemas.microsoft.com/office/drawing/2014/main" id="{12F1134D-3C51-4CE6-8621-4005CC6CFC98}"/>
              </a:ext>
            </a:extLst>
          </p:cNvPr>
          <p:cNvSpPr/>
          <p:nvPr/>
        </p:nvSpPr>
        <p:spPr>
          <a:xfrm>
            <a:off x="135998" y="201392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二、臺灣科技產業對全球的影響</a:t>
            </a:r>
            <a:endParaRPr lang="en-US" altLang="zh-CN" sz="3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30714" y="4737525"/>
            <a:ext cx="742196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buFont typeface="Wingdings" panose="05000000000000000000" pitchFamily="2" charset="2"/>
              <a:buChar char="u"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例如：大數據、人工智慧的發展，而中國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大陸以國家扶持廠商快速崛起，形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成威脅。</a:t>
            </a:r>
          </a:p>
        </p:txBody>
      </p:sp>
      <p:sp>
        <p:nvSpPr>
          <p:cNvPr id="9" name="矩形 8"/>
          <p:cNvSpPr/>
          <p:nvPr/>
        </p:nvSpPr>
        <p:spPr>
          <a:xfrm>
            <a:off x="741364" y="2877295"/>
            <a:ext cx="49552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當前科技產業面臨的問題：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479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6-2.2 </a:t>
            </a:r>
            <a:r>
              <a:rPr lang="zh-TW" altLang="en-US" dirty="0"/>
              <a:t>臺灣科技與社會生活</a:t>
            </a:r>
          </a:p>
        </p:txBody>
      </p:sp>
    </p:spTree>
    <p:extLst>
      <p:ext uri="{BB962C8B-B14F-4D97-AF65-F5344CB8AC3E}">
        <p14:creationId xmlns:p14="http://schemas.microsoft.com/office/powerpoint/2010/main" val="145470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 advTm="30000"/>
    </mc:Choice>
    <mc:Fallback xmlns="">
      <p:transition spd="slow" advTm="30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AE7358AC-27A5-4A2D-8292-07FC6E18D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665903" y="3262701"/>
            <a:ext cx="781219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3800"/>
              </a:lnSpc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汽車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發明，改變人們生活方式與居住區位型態。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ts val="3800"/>
              </a:lnSpc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電話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使用，改變人類溝通模式與人際關係。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ts val="3800"/>
              </a:lnSpc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電視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普及，改變社會價值傳播方式，影響家庭成員的溝通模式。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ts val="3800"/>
              </a:lnSpc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網際網路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的普及，其超強的即時性與互動性，具體實現了「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地球村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」。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8D633AF9-64FC-4AE7-85B1-BB363F477EE5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P.188</a:t>
            </a:r>
          </a:p>
        </p:txBody>
      </p:sp>
      <p:sp>
        <p:nvSpPr>
          <p:cNvPr id="4" name="矩形 3"/>
          <p:cNvSpPr/>
          <p:nvPr/>
        </p:nvSpPr>
        <p:spPr>
          <a:xfrm>
            <a:off x="665901" y="2201023"/>
            <a:ext cx="78121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在今日的生活中，日常周遭充斥著各式各樣的科技產品，深深影響我們：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400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AE7358AC-27A5-4A2D-8292-07FC6E18D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8D633AF9-64FC-4AE7-85B1-BB363F477EE5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P.188</a:t>
            </a:r>
          </a:p>
        </p:txBody>
      </p:sp>
      <p:graphicFrame>
        <p:nvGraphicFramePr>
          <p:cNvPr id="7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7659903"/>
              </p:ext>
            </p:extLst>
          </p:nvPr>
        </p:nvGraphicFramePr>
        <p:xfrm>
          <a:off x="802603" y="1860550"/>
          <a:ext cx="7707586" cy="4997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522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C44D0F3D-D109-428D-ADDA-DC150ABF0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1597" y="2131363"/>
            <a:ext cx="583095" cy="583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ç¸éåç">
            <a:extLst>
              <a:ext uri="{FF2B5EF4-FFF2-40B4-BE49-F238E27FC236}">
                <a16:creationId xmlns:a16="http://schemas.microsoft.com/office/drawing/2014/main" id="{7DD13C4C-A040-47F5-8F50-AFE2694D9B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18"/>
          <a:stretch/>
        </p:blipFill>
        <p:spPr bwMode="auto">
          <a:xfrm>
            <a:off x="2909708" y="2039113"/>
            <a:ext cx="676125" cy="76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623194" y="2887682"/>
            <a:ext cx="78043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優點一：在今日社會中，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網際網路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成了不可或缺的一環，網路使人與人的溝通更方便快速。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iŝ1ídé">
            <a:extLst>
              <a:ext uri="{FF2B5EF4-FFF2-40B4-BE49-F238E27FC236}">
                <a16:creationId xmlns:a16="http://schemas.microsoft.com/office/drawing/2014/main" id="{C4728648-86DD-46AE-BF28-9234B6771CA8}"/>
              </a:ext>
            </a:extLst>
          </p:cNvPr>
          <p:cNvSpPr/>
          <p:nvPr/>
        </p:nvSpPr>
        <p:spPr>
          <a:xfrm>
            <a:off x="135998" y="215616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一、生活型態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4FD1E4A-DE38-4BEA-81C8-6D6672A97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3B2523B-D45A-44F2-976B-53120EA2015F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P.188</a:t>
            </a:r>
          </a:p>
        </p:txBody>
      </p:sp>
      <p:sp>
        <p:nvSpPr>
          <p:cNvPr id="2" name="矩形 1"/>
          <p:cNvSpPr/>
          <p:nvPr/>
        </p:nvSpPr>
        <p:spPr>
          <a:xfrm>
            <a:off x="623708" y="3942827"/>
            <a:ext cx="748306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lphaLcPeriod"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透過電子郵件、</a:t>
            </a:r>
            <a:r>
              <a: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FB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Line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Instagram 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等軟體，訊息的傳達變得更為便利、便宜。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lvl="0" indent="-514350">
              <a:lnSpc>
                <a:spcPct val="150000"/>
              </a:lnSpc>
              <a:buFont typeface="+mj-lt"/>
              <a:buAutoNum type="alphaLcPeriod"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運用網路資料庫如 </a:t>
            </a:r>
            <a:r>
              <a: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Google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、維基百科提供方便快速的檢索，知識的取得更加容易。</a:t>
            </a:r>
          </a:p>
        </p:txBody>
      </p:sp>
    </p:spTree>
    <p:extLst>
      <p:ext uri="{BB962C8B-B14F-4D97-AF65-F5344CB8AC3E}">
        <p14:creationId xmlns:p14="http://schemas.microsoft.com/office/powerpoint/2010/main" val="130743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C44D0F3D-D109-428D-ADDA-DC150ABF0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1597" y="2131363"/>
            <a:ext cx="583095" cy="583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ç¸éåç">
            <a:extLst>
              <a:ext uri="{FF2B5EF4-FFF2-40B4-BE49-F238E27FC236}">
                <a16:creationId xmlns:a16="http://schemas.microsoft.com/office/drawing/2014/main" id="{7DD13C4C-A040-47F5-8F50-AFE2694D9B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18"/>
          <a:stretch/>
        </p:blipFill>
        <p:spPr bwMode="auto">
          <a:xfrm>
            <a:off x="2909708" y="2039113"/>
            <a:ext cx="676125" cy="76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623194" y="2887682"/>
            <a:ext cx="78043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優點一：在今日社會中，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網際網路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成了不可或缺的一環，網路使人與人的溝通更方便快速。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iŝ1ídé">
            <a:extLst>
              <a:ext uri="{FF2B5EF4-FFF2-40B4-BE49-F238E27FC236}">
                <a16:creationId xmlns:a16="http://schemas.microsoft.com/office/drawing/2014/main" id="{C4728648-86DD-46AE-BF28-9234B6771CA8}"/>
              </a:ext>
            </a:extLst>
          </p:cNvPr>
          <p:cNvSpPr/>
          <p:nvPr/>
        </p:nvSpPr>
        <p:spPr>
          <a:xfrm>
            <a:off x="135998" y="215616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一、生活型態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4FD1E4A-DE38-4BEA-81C8-6D6672A97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3B2523B-D45A-44F2-976B-53120EA2015F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P.188</a:t>
            </a:r>
          </a:p>
        </p:txBody>
      </p:sp>
      <p:sp>
        <p:nvSpPr>
          <p:cNvPr id="2" name="矩形 1"/>
          <p:cNvSpPr/>
          <p:nvPr/>
        </p:nvSpPr>
        <p:spPr>
          <a:xfrm>
            <a:off x="623708" y="4011067"/>
            <a:ext cx="7483062" cy="1952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lphaLcPeriod" startAt="3"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政府單位運用網路提供公開資訊，或是讓群眾參與政策提案及提供建議，可以讓政策的決策和執行更為公開透明。</a:t>
            </a:r>
          </a:p>
        </p:txBody>
      </p:sp>
    </p:spTree>
    <p:extLst>
      <p:ext uri="{BB962C8B-B14F-4D97-AF65-F5344CB8AC3E}">
        <p14:creationId xmlns:p14="http://schemas.microsoft.com/office/powerpoint/2010/main" val="77791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ãè¡åæ¯ä»ãçåçæå°çµæ">
            <a:extLst>
              <a:ext uri="{FF2B5EF4-FFF2-40B4-BE49-F238E27FC236}">
                <a16:creationId xmlns:a16="http://schemas.microsoft.com/office/drawing/2014/main" id="{554E9510-68D7-4231-BA78-2DD2B32BBD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 b="51225"/>
          <a:stretch/>
        </p:blipFill>
        <p:spPr bwMode="auto">
          <a:xfrm>
            <a:off x="2798646" y="2043036"/>
            <a:ext cx="3877949" cy="83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752587" y="3243246"/>
            <a:ext cx="83914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優點二：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人工智慧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物聯網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日益普及。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iŝ1ídé">
            <a:extLst>
              <a:ext uri="{FF2B5EF4-FFF2-40B4-BE49-F238E27FC236}">
                <a16:creationId xmlns:a16="http://schemas.microsoft.com/office/drawing/2014/main" id="{C4728648-86DD-46AE-BF28-9234B6771CA8}"/>
              </a:ext>
            </a:extLst>
          </p:cNvPr>
          <p:cNvSpPr/>
          <p:nvPr/>
        </p:nvSpPr>
        <p:spPr>
          <a:xfrm>
            <a:off x="135998" y="215616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一、生活型態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F6CA017-14F6-479B-AFA3-E743A625A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9855349-DAB2-4A18-8F95-F0A2264ED5A1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P.188</a:t>
            </a:r>
          </a:p>
        </p:txBody>
      </p:sp>
      <p:sp>
        <p:nvSpPr>
          <p:cNvPr id="2" name="矩形 1"/>
          <p:cNvSpPr/>
          <p:nvPr/>
        </p:nvSpPr>
        <p:spPr>
          <a:xfrm>
            <a:off x="752586" y="3974523"/>
            <a:ext cx="7970071" cy="153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lnSpc>
                <a:spcPct val="150000"/>
              </a:lnSpc>
              <a:spcBef>
                <a:spcPts val="1800"/>
              </a:spcBef>
              <a:buFont typeface="+mj-lt"/>
              <a:buAutoNum type="alphaLcPeriod"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運用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行動支付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購買商品，而不用取出現金付款。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lvl="0" indent="-514350">
              <a:lnSpc>
                <a:spcPct val="150000"/>
              </a:lnSpc>
              <a:spcBef>
                <a:spcPts val="1800"/>
              </a:spcBef>
              <a:buFont typeface="+mj-lt"/>
              <a:buAutoNum type="alphaLcPeriod"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在機場透過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人臉辨識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就可以快速通關。</a:t>
            </a:r>
          </a:p>
        </p:txBody>
      </p:sp>
    </p:spTree>
    <p:extLst>
      <p:ext uri="{BB962C8B-B14F-4D97-AF65-F5344CB8AC3E}">
        <p14:creationId xmlns:p14="http://schemas.microsoft.com/office/powerpoint/2010/main" val="299885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ãè¡åæ¯ä»ãçåçæå°çµæ">
            <a:extLst>
              <a:ext uri="{FF2B5EF4-FFF2-40B4-BE49-F238E27FC236}">
                <a16:creationId xmlns:a16="http://schemas.microsoft.com/office/drawing/2014/main" id="{554E9510-68D7-4231-BA78-2DD2B32BBD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 b="51225"/>
          <a:stretch/>
        </p:blipFill>
        <p:spPr bwMode="auto">
          <a:xfrm>
            <a:off x="2798646" y="2043036"/>
            <a:ext cx="3877949" cy="83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iŝ1ídé">
            <a:extLst>
              <a:ext uri="{FF2B5EF4-FFF2-40B4-BE49-F238E27FC236}">
                <a16:creationId xmlns:a16="http://schemas.microsoft.com/office/drawing/2014/main" id="{C4728648-86DD-46AE-BF28-9234B6771CA8}"/>
              </a:ext>
            </a:extLst>
          </p:cNvPr>
          <p:cNvSpPr/>
          <p:nvPr/>
        </p:nvSpPr>
        <p:spPr>
          <a:xfrm>
            <a:off x="135998" y="215616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一、生活型態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F6CA017-14F6-479B-AFA3-E743A625A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9855349-DAB2-4A18-8F95-F0A2264ED5A1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P.188</a:t>
            </a:r>
          </a:p>
        </p:txBody>
      </p:sp>
      <p:sp>
        <p:nvSpPr>
          <p:cNvPr id="2" name="矩形 1"/>
          <p:cNvSpPr/>
          <p:nvPr/>
        </p:nvSpPr>
        <p:spPr>
          <a:xfrm>
            <a:off x="752586" y="3947227"/>
            <a:ext cx="797007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lphaLcPeriod" startAt="3"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可以運用物聯網連結家中各種電器，實現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智慧家居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lvl="0" indent="-514350">
              <a:lnSpc>
                <a:spcPct val="150000"/>
              </a:lnSpc>
              <a:buFont typeface="+mj-lt"/>
              <a:buAutoNum type="alphaLcPeriod" startAt="3"/>
            </a:pP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科技的進步也讓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自駕車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逐漸成真，若未來大規模量產，也將會讓交通的方式出現另一波革命。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752587" y="3243246"/>
            <a:ext cx="83914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優點二：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人工智慧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物聯網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日益普及。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3146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951972" y="3437121"/>
            <a:ext cx="7736391" cy="2752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駭客造成的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資訊犯罪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，之前在全球引起喧然大波的勒索病毒，就屬於新型態的犯罪。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數位資訊上了雲端，由於容易取得、複製，也讓人的隱私更容易受到侵害。</a:t>
            </a:r>
          </a:p>
        </p:txBody>
      </p:sp>
      <p:sp>
        <p:nvSpPr>
          <p:cNvPr id="4" name="iŝ1ídé">
            <a:extLst>
              <a:ext uri="{FF2B5EF4-FFF2-40B4-BE49-F238E27FC236}">
                <a16:creationId xmlns:a16="http://schemas.microsoft.com/office/drawing/2014/main" id="{C4728648-86DD-46AE-BF28-9234B6771CA8}"/>
              </a:ext>
            </a:extLst>
          </p:cNvPr>
          <p:cNvSpPr/>
          <p:nvPr/>
        </p:nvSpPr>
        <p:spPr>
          <a:xfrm>
            <a:off x="135998" y="215616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一、生活型態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F6CA017-14F6-479B-AFA3-E743A625A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9855349-DAB2-4A18-8F95-F0A2264ED5A1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P.188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951972" y="2880839"/>
            <a:ext cx="34003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網路帶來的問題：</a:t>
            </a:r>
          </a:p>
        </p:txBody>
      </p:sp>
    </p:spTree>
    <p:extLst>
      <p:ext uri="{BB962C8B-B14F-4D97-AF65-F5344CB8AC3E}">
        <p14:creationId xmlns:p14="http://schemas.microsoft.com/office/powerpoint/2010/main" val="391667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382137" y="2871786"/>
            <a:ext cx="8294503" cy="3791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4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科技讓傳統運用大量人工的工作型態和環境，與今日社會大相逕庭。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ts val="4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在工作上，對於電腦及網路的依賴程度與日俱增，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資訊能力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成為每個勞動者必備的工作條件，從某個角度來說，隨著科技的進步，重覆性、機械式的工作可透過機器人、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或一些軟體來完成，讓人力能夠從單調的機械式操作流程中解放出來。</a:t>
            </a:r>
          </a:p>
        </p:txBody>
      </p:sp>
      <p:sp>
        <p:nvSpPr>
          <p:cNvPr id="4" name="iŝ1ídé">
            <a:extLst>
              <a:ext uri="{FF2B5EF4-FFF2-40B4-BE49-F238E27FC236}">
                <a16:creationId xmlns:a16="http://schemas.microsoft.com/office/drawing/2014/main" id="{C4728648-86DD-46AE-BF28-9234B6771CA8}"/>
              </a:ext>
            </a:extLst>
          </p:cNvPr>
          <p:cNvSpPr/>
          <p:nvPr/>
        </p:nvSpPr>
        <p:spPr>
          <a:xfrm>
            <a:off x="135998" y="208504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二、工作方式</a:t>
            </a:r>
            <a:endParaRPr lang="en-US" altLang="zh-CN" sz="3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974C8D8D-1659-4656-A996-5CE78B2D9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0A91B2B-9B3C-4AA7-9CEB-5CB5E77C6317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P.189</a:t>
            </a:r>
          </a:p>
        </p:txBody>
      </p:sp>
    </p:spTree>
    <p:extLst>
      <p:ext uri="{BB962C8B-B14F-4D97-AF65-F5344CB8AC3E}">
        <p14:creationId xmlns:p14="http://schemas.microsoft.com/office/powerpoint/2010/main" val="21031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09E26C6C-58A8-4315-BA43-0AD53C4D1F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26" y="-298652"/>
            <a:ext cx="7598322" cy="461141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179540" y="4448445"/>
            <a:ext cx="8782925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6-33</a:t>
            </a:r>
          </a:p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引導機器人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Troika</a:t>
            </a:r>
          </a:p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為迎接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2018 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年在南韓舉行的冬季奧運，南韓仁川機場導入樂金電子的引導機器人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Troika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，旅客掃描登機證，機身螢幕可以顯示班機資訊、機場地圖和目的地天氣，也能以語音方式說明登機時間、登機門位置，甚至還會進一步詢問旅客是否需要幫忙帶路。</a:t>
            </a:r>
          </a:p>
        </p:txBody>
      </p:sp>
      <p:sp>
        <p:nvSpPr>
          <p:cNvPr id="4" name="iŝ1ídé">
            <a:extLst>
              <a:ext uri="{FF2B5EF4-FFF2-40B4-BE49-F238E27FC236}">
                <a16:creationId xmlns:a16="http://schemas.microsoft.com/office/drawing/2014/main" id="{C4728648-86DD-46AE-BF28-9234B6771CA8}"/>
              </a:ext>
            </a:extLst>
          </p:cNvPr>
          <p:cNvSpPr/>
          <p:nvPr/>
        </p:nvSpPr>
        <p:spPr>
          <a:xfrm>
            <a:off x="135998" y="25533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二、工作方式</a:t>
            </a:r>
            <a:endParaRPr lang="en-US" altLang="zh-CN" sz="3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CFC9E80-CE12-4433-9D7C-75CC4400A03D}"/>
              </a:ext>
            </a:extLst>
          </p:cNvPr>
          <p:cNvSpPr txBox="1"/>
          <p:nvPr/>
        </p:nvSpPr>
        <p:spPr>
          <a:xfrm>
            <a:off x="8013652" y="1837630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P.189</a:t>
            </a:r>
          </a:p>
        </p:txBody>
      </p:sp>
    </p:spTree>
    <p:extLst>
      <p:ext uri="{BB962C8B-B14F-4D97-AF65-F5344CB8AC3E}">
        <p14:creationId xmlns:p14="http://schemas.microsoft.com/office/powerpoint/2010/main" val="327001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411929" y="2755672"/>
            <a:ext cx="84563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在資訊技術創造出天涯若比鄰的全球化環境下，各種產品依分工在世界不同的地方生產，跨國企業可以將生產移至勞動成本較低的地方，以降低成本、增加利潤。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伴隨著數位落差和經濟因素，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科技也可能讓傳統的勞動人口減少或失去工作舞臺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4" name="iŝ1ídé">
            <a:extLst>
              <a:ext uri="{FF2B5EF4-FFF2-40B4-BE49-F238E27FC236}">
                <a16:creationId xmlns:a16="http://schemas.microsoft.com/office/drawing/2014/main" id="{C4728648-86DD-46AE-BF28-9234B6771CA8}"/>
              </a:ext>
            </a:extLst>
          </p:cNvPr>
          <p:cNvSpPr/>
          <p:nvPr/>
        </p:nvSpPr>
        <p:spPr>
          <a:xfrm>
            <a:off x="135998" y="215616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二、工作方式</a:t>
            </a:r>
            <a:endParaRPr lang="en-US" altLang="zh-CN" sz="3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0DE5384-C760-4A21-8AD4-45343EACC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5D8DFAAE-51A1-4B09-BB89-B99F2A0FC5F0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P.189</a:t>
            </a:r>
          </a:p>
        </p:txBody>
      </p:sp>
    </p:spTree>
    <p:extLst>
      <p:ext uri="{BB962C8B-B14F-4D97-AF65-F5344CB8AC3E}">
        <p14:creationId xmlns:p14="http://schemas.microsoft.com/office/powerpoint/2010/main" val="158879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ãSAO éæ²æ¨èªãçåçæå°çµæ">
            <a:extLst>
              <a:ext uri="{FF2B5EF4-FFF2-40B4-BE49-F238E27FC236}">
                <a16:creationId xmlns:a16="http://schemas.microsoft.com/office/drawing/2014/main" id="{588AD7AC-3B76-4755-A3BC-480CAB5EBE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D4D4D4"/>
              </a:clrFrom>
              <a:clrTo>
                <a:srgbClr val="D4D4D4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3" b="13827"/>
          <a:stretch/>
        </p:blipFill>
        <p:spPr bwMode="auto">
          <a:xfrm>
            <a:off x="0" y="1991360"/>
            <a:ext cx="9144000" cy="415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420914" y="2795283"/>
            <a:ext cx="826180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電影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一級玩家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中，電玩虛擬世界「綠洲」是許多玩家遊樂、社交甚或逃離現實的地方。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現實社會中，也存在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網路的虛擬世界及社交網絡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，人們放下真實世界中的社會地位、性別、年齡、職業、學歷等身份認同，匿名交往並建立新的人際關係。</a:t>
            </a:r>
          </a:p>
        </p:txBody>
      </p:sp>
      <p:sp>
        <p:nvSpPr>
          <p:cNvPr id="4" name="iŝ1ídé">
            <a:extLst>
              <a:ext uri="{FF2B5EF4-FFF2-40B4-BE49-F238E27FC236}">
                <a16:creationId xmlns:a16="http://schemas.microsoft.com/office/drawing/2014/main" id="{C4728648-86DD-46AE-BF28-9234B6771CA8}"/>
              </a:ext>
            </a:extLst>
          </p:cNvPr>
          <p:cNvSpPr/>
          <p:nvPr/>
        </p:nvSpPr>
        <p:spPr>
          <a:xfrm>
            <a:off x="135998" y="211552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三、人際關係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62A5EF12-DC13-4D9C-BC2F-3B2E31F63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360C904-E047-4DF3-B907-F4A08C500B6B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P.189</a:t>
            </a:r>
          </a:p>
        </p:txBody>
      </p:sp>
    </p:spTree>
    <p:extLst>
      <p:ext uri="{BB962C8B-B14F-4D97-AF65-F5344CB8AC3E}">
        <p14:creationId xmlns:p14="http://schemas.microsoft.com/office/powerpoint/2010/main" val="124373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ãSAO éæ²æ¨èªãçåçæå°çµæ">
            <a:extLst>
              <a:ext uri="{FF2B5EF4-FFF2-40B4-BE49-F238E27FC236}">
                <a16:creationId xmlns:a16="http://schemas.microsoft.com/office/drawing/2014/main" id="{588AD7AC-3B76-4755-A3BC-480CAB5EBE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D4D4D4"/>
              </a:clrFrom>
              <a:clrTo>
                <a:srgbClr val="D4D4D4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3" b="13827"/>
          <a:stretch/>
        </p:blipFill>
        <p:spPr bwMode="auto">
          <a:xfrm>
            <a:off x="0" y="1991360"/>
            <a:ext cx="9144000" cy="415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441097" y="3427730"/>
            <a:ext cx="8261805" cy="1305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不過若企圖以此躲避現實或是忽略網路匿名的危險性，也可能遭遇網路詐騙等危害。</a:t>
            </a:r>
          </a:p>
        </p:txBody>
      </p:sp>
      <p:sp>
        <p:nvSpPr>
          <p:cNvPr id="4" name="iŝ1ídé">
            <a:extLst>
              <a:ext uri="{FF2B5EF4-FFF2-40B4-BE49-F238E27FC236}">
                <a16:creationId xmlns:a16="http://schemas.microsoft.com/office/drawing/2014/main" id="{C4728648-86DD-46AE-BF28-9234B6771CA8}"/>
              </a:ext>
            </a:extLst>
          </p:cNvPr>
          <p:cNvSpPr/>
          <p:nvPr/>
        </p:nvSpPr>
        <p:spPr>
          <a:xfrm>
            <a:off x="135998" y="211552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三、人際關係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62A5EF12-DC13-4D9C-BC2F-3B2E31F63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360C904-E047-4DF3-B907-F4A08C500B6B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P.189</a:t>
            </a:r>
          </a:p>
        </p:txBody>
      </p:sp>
    </p:spTree>
    <p:extLst>
      <p:ext uri="{BB962C8B-B14F-4D97-AF65-F5344CB8AC3E}">
        <p14:creationId xmlns:p14="http://schemas.microsoft.com/office/powerpoint/2010/main" val="242403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412932" y="2871786"/>
            <a:ext cx="831813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年輕人善用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3C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產品，而父母、長輩對相關產品的運用不如年輕人熟悉，可能因數位科技產生價值觀差異的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代溝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過度沉溺於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3C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世界，忽視現實生活中的人際互動，也容易對生理及心理健康造成壞的影響。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iŝ1ídé">
            <a:extLst>
              <a:ext uri="{FF2B5EF4-FFF2-40B4-BE49-F238E27FC236}">
                <a16:creationId xmlns:a16="http://schemas.microsoft.com/office/drawing/2014/main" id="{C4728648-86DD-46AE-BF28-9234B6771CA8}"/>
              </a:ext>
            </a:extLst>
          </p:cNvPr>
          <p:cNvSpPr/>
          <p:nvPr/>
        </p:nvSpPr>
        <p:spPr>
          <a:xfrm>
            <a:off x="135998" y="217648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三、人際關係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87E258D8-50B3-4F88-8305-A05A6E8EE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737E7ED-DE28-40BF-BA56-C5362205AFC6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P.189</a:t>
            </a:r>
          </a:p>
        </p:txBody>
      </p:sp>
    </p:spTree>
    <p:extLst>
      <p:ext uri="{BB962C8B-B14F-4D97-AF65-F5344CB8AC3E}">
        <p14:creationId xmlns:p14="http://schemas.microsoft.com/office/powerpoint/2010/main" val="245574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1021529" y="2871786"/>
            <a:ext cx="756367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網路打破社會階層使社會更平等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，但數位資訊的運用仍是中上階級的特權，處於傳統生活方式的人們，與擁有豐富數位資源的人們，生活大不相同，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數位化發展反而擴大貧富差距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，產生新的階層及新的權力分配。</a:t>
            </a:r>
          </a:p>
        </p:txBody>
      </p:sp>
      <p:sp>
        <p:nvSpPr>
          <p:cNvPr id="4" name="iŝ1ídé">
            <a:extLst>
              <a:ext uri="{FF2B5EF4-FFF2-40B4-BE49-F238E27FC236}">
                <a16:creationId xmlns:a16="http://schemas.microsoft.com/office/drawing/2014/main" id="{C4728648-86DD-46AE-BF28-9234B6771CA8}"/>
              </a:ext>
            </a:extLst>
          </p:cNvPr>
          <p:cNvSpPr/>
          <p:nvPr/>
        </p:nvSpPr>
        <p:spPr>
          <a:xfrm>
            <a:off x="135998" y="217648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三、人際關係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87E258D8-50B3-4F88-8305-A05A6E8EE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737E7ED-DE28-40BF-BA56-C5362205AFC6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P.189</a:t>
            </a:r>
          </a:p>
        </p:txBody>
      </p:sp>
    </p:spTree>
    <p:extLst>
      <p:ext uri="{BB962C8B-B14F-4D97-AF65-F5344CB8AC3E}">
        <p14:creationId xmlns:p14="http://schemas.microsoft.com/office/powerpoint/2010/main" val="155231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478971" y="2871786"/>
            <a:ext cx="8258629" cy="1952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經濟越成長，大量製造的科技產品相對帶來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大量環境的污染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，如現代工業社會燃燒煤炭、石油，造成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溫室效應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，已越來越被世界各國重視。</a:t>
            </a:r>
          </a:p>
        </p:txBody>
      </p:sp>
      <p:sp>
        <p:nvSpPr>
          <p:cNvPr id="4" name="iŝ1ídé">
            <a:extLst>
              <a:ext uri="{FF2B5EF4-FFF2-40B4-BE49-F238E27FC236}">
                <a16:creationId xmlns:a16="http://schemas.microsoft.com/office/drawing/2014/main" id="{C4728648-86DD-46AE-BF28-9234B6771CA8}"/>
              </a:ext>
            </a:extLst>
          </p:cNvPr>
          <p:cNvSpPr/>
          <p:nvPr/>
        </p:nvSpPr>
        <p:spPr>
          <a:xfrm>
            <a:off x="135998" y="206472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四、環境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DE9A609E-69DC-4F13-A297-D0998295E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E6E77BAE-EBD0-41B3-AEB3-F6A671922498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P.190</a:t>
            </a:r>
          </a:p>
        </p:txBody>
      </p:sp>
    </p:spTree>
    <p:extLst>
      <p:ext uri="{BB962C8B-B14F-4D97-AF65-F5344CB8AC3E}">
        <p14:creationId xmlns:p14="http://schemas.microsoft.com/office/powerpoint/2010/main" val="41123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478971" y="2871786"/>
            <a:ext cx="8258629" cy="259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全球化時代，廠商藉由科技改進製程、提升生產效率，運用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網路無店舖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行銷降低庫存成本，有效壓低許多產品售價，人們可輕易購買廉價商品，在喜新厭舊觀念下，卻也製造更多垃圾。</a:t>
            </a:r>
          </a:p>
        </p:txBody>
      </p:sp>
      <p:sp>
        <p:nvSpPr>
          <p:cNvPr id="4" name="iŝ1ídé">
            <a:extLst>
              <a:ext uri="{FF2B5EF4-FFF2-40B4-BE49-F238E27FC236}">
                <a16:creationId xmlns:a16="http://schemas.microsoft.com/office/drawing/2014/main" id="{C4728648-86DD-46AE-BF28-9234B6771CA8}"/>
              </a:ext>
            </a:extLst>
          </p:cNvPr>
          <p:cNvSpPr/>
          <p:nvPr/>
        </p:nvSpPr>
        <p:spPr>
          <a:xfrm>
            <a:off x="135998" y="206472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四、環境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DE9A609E-69DC-4F13-A297-D0998295E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E6E77BAE-EBD0-41B3-AEB3-F6A671922498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P.190</a:t>
            </a:r>
          </a:p>
        </p:txBody>
      </p:sp>
    </p:spTree>
    <p:extLst>
      <p:ext uri="{BB962C8B-B14F-4D97-AF65-F5344CB8AC3E}">
        <p14:creationId xmlns:p14="http://schemas.microsoft.com/office/powerpoint/2010/main" val="363804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C1E2B481-ED89-4893-9F2B-753E312082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80" y="2122768"/>
            <a:ext cx="5760720" cy="387798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D3B30C8-75B3-4DF8-973C-CC2C884258E8}"/>
              </a:ext>
            </a:extLst>
          </p:cNvPr>
          <p:cNvSpPr/>
          <p:nvPr/>
        </p:nvSpPr>
        <p:spPr>
          <a:xfrm>
            <a:off x="503361" y="2892207"/>
            <a:ext cx="8137279" cy="259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在布蘭德報告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我們共同的未來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中，他指出：「為了我們這一代的發展及生活品質，我們不能犧牲下一代，或是以下一代同樣的生活品質做妥協；也就是不可以為了滿足這一代而犧牲下一代。」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iŝ1ídé">
            <a:extLst>
              <a:ext uri="{FF2B5EF4-FFF2-40B4-BE49-F238E27FC236}">
                <a16:creationId xmlns:a16="http://schemas.microsoft.com/office/drawing/2014/main" id="{C4728648-86DD-46AE-BF28-9234B6771CA8}"/>
              </a:ext>
            </a:extLst>
          </p:cNvPr>
          <p:cNvSpPr/>
          <p:nvPr/>
        </p:nvSpPr>
        <p:spPr>
          <a:xfrm>
            <a:off x="135998" y="2156162"/>
            <a:ext cx="2878931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四、環境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52B95DA-7F58-4474-B928-8A82E13FE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985" y="1173803"/>
            <a:ext cx="54203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臺灣科技與社會生活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997A148-418E-40DA-B959-746D1364B4A1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P.190</a:t>
            </a:r>
          </a:p>
        </p:txBody>
      </p:sp>
      <p:sp>
        <p:nvSpPr>
          <p:cNvPr id="2" name="矩形 1"/>
          <p:cNvSpPr/>
          <p:nvPr/>
        </p:nvSpPr>
        <p:spPr>
          <a:xfrm>
            <a:off x="638629" y="5724175"/>
            <a:ext cx="7808685" cy="954107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人類如何走向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永續發展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之道，是我們不可迴避的課題。</a:t>
            </a:r>
          </a:p>
        </p:txBody>
      </p:sp>
    </p:spTree>
    <p:extLst>
      <p:ext uri="{BB962C8B-B14F-4D97-AF65-F5344CB8AC3E}">
        <p14:creationId xmlns:p14="http://schemas.microsoft.com/office/powerpoint/2010/main" val="357974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ãPokÃ©mon Goãçåçæå°çµæ">
            <a:extLst>
              <a:ext uri="{FF2B5EF4-FFF2-40B4-BE49-F238E27FC236}">
                <a16:creationId xmlns:a16="http://schemas.microsoft.com/office/drawing/2014/main" id="{3E3A2862-C970-47C3-AE77-BBA6BFB67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38" y="2021839"/>
            <a:ext cx="8890123" cy="478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4947CA0-A9DF-44DE-BF62-E5C507E89732}"/>
              </a:ext>
            </a:extLst>
          </p:cNvPr>
          <p:cNvSpPr/>
          <p:nvPr/>
        </p:nvSpPr>
        <p:spPr>
          <a:xfrm>
            <a:off x="511629" y="2663459"/>
            <a:ext cx="8120743" cy="324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你曾經玩過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《Pokémon Go》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嗎？這個運用擴增實境的手機遊戲，允許玩家以現實世界為平臺，捕捉、戰鬥、訓練和交易虛擬怪獸「寶可夢」，出現時曾風靡一時，讓全球大大小小的玩家出門到處抓寶，也造成不少亂象。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形 5" descr="調色盤">
            <a:extLst>
              <a:ext uri="{FF2B5EF4-FFF2-40B4-BE49-F238E27FC236}">
                <a16:creationId xmlns:a16="http://schemas.microsoft.com/office/drawing/2014/main" id="{E8EC81F7-3D57-4B34-B2C6-D225B9785C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4187" y="1222242"/>
            <a:ext cx="551665" cy="55166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989EFAA-77AA-4112-B5E3-122524BB26F7}"/>
              </a:ext>
            </a:extLst>
          </p:cNvPr>
          <p:cNvSpPr/>
          <p:nvPr/>
        </p:nvSpPr>
        <p:spPr>
          <a:xfrm>
            <a:off x="3115321" y="1144132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閒畫平常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9635A7A-32F5-4DE7-AADD-233FDA58A15D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P.191</a:t>
            </a:r>
          </a:p>
        </p:txBody>
      </p:sp>
    </p:spTree>
    <p:extLst>
      <p:ext uri="{BB962C8B-B14F-4D97-AF65-F5344CB8AC3E}">
        <p14:creationId xmlns:p14="http://schemas.microsoft.com/office/powerpoint/2010/main" val="80328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ãPokÃ©mon Goãçåçæå°çµæ">
            <a:extLst>
              <a:ext uri="{FF2B5EF4-FFF2-40B4-BE49-F238E27FC236}">
                <a16:creationId xmlns:a16="http://schemas.microsoft.com/office/drawing/2014/main" id="{3E3A2862-C970-47C3-AE77-BBA6BFB67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38" y="2021839"/>
            <a:ext cx="8890123" cy="478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4947CA0-A9DF-44DE-BF62-E5C507E89732}"/>
              </a:ext>
            </a:extLst>
          </p:cNvPr>
          <p:cNvSpPr/>
          <p:nvPr/>
        </p:nvSpPr>
        <p:spPr>
          <a:xfrm>
            <a:off x="511627" y="3759704"/>
            <a:ext cx="8120743" cy="1305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這個現象，也讓藝術家們思考，究竟科技除了帶來便利與樂趣之外，是否也可能產生不良的影響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</p:txBody>
      </p:sp>
      <p:pic>
        <p:nvPicPr>
          <p:cNvPr id="6" name="圖形 5" descr="調色盤">
            <a:extLst>
              <a:ext uri="{FF2B5EF4-FFF2-40B4-BE49-F238E27FC236}">
                <a16:creationId xmlns:a16="http://schemas.microsoft.com/office/drawing/2014/main" id="{E8EC81F7-3D57-4B34-B2C6-D225B9785C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4187" y="1222242"/>
            <a:ext cx="551665" cy="55166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989EFAA-77AA-4112-B5E3-122524BB26F7}"/>
              </a:ext>
            </a:extLst>
          </p:cNvPr>
          <p:cNvSpPr/>
          <p:nvPr/>
        </p:nvSpPr>
        <p:spPr>
          <a:xfrm>
            <a:off x="3115321" y="1144132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閒畫平常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9635A7A-32F5-4DE7-AADD-233FDA58A15D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P.191</a:t>
            </a:r>
          </a:p>
        </p:txBody>
      </p:sp>
    </p:spTree>
    <p:extLst>
      <p:ext uri="{BB962C8B-B14F-4D97-AF65-F5344CB8AC3E}">
        <p14:creationId xmlns:p14="http://schemas.microsoft.com/office/powerpoint/2010/main" val="293685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4947CA0-A9DF-44DE-BF62-E5C507E89732}"/>
              </a:ext>
            </a:extLst>
          </p:cNvPr>
          <p:cNvSpPr/>
          <p:nvPr/>
        </p:nvSpPr>
        <p:spPr>
          <a:xfrm>
            <a:off x="227885" y="2341474"/>
            <a:ext cx="5441395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時代演變下各種科技現象如何影響人們的生活？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8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波蘭的超寫實畫家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Pawel Kuczynski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經常透過作品傳達他的觀點。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8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例如：對於臉書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(FB)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的反思，明明真實世界就在我們周遭，我們卻往往透過社群媒體接觸他人，就好像用潛望鏡以管窺天。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FE51387-AFEF-49FE-A05E-34FDA5A08D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052" y="2186932"/>
            <a:ext cx="3161073" cy="4561879"/>
          </a:xfrm>
          <a:prstGeom prst="rect">
            <a:avLst/>
          </a:prstGeom>
        </p:spPr>
      </p:pic>
      <p:pic>
        <p:nvPicPr>
          <p:cNvPr id="7" name="圖形 6" descr="調色盤">
            <a:extLst>
              <a:ext uri="{FF2B5EF4-FFF2-40B4-BE49-F238E27FC236}">
                <a16:creationId xmlns:a16="http://schemas.microsoft.com/office/drawing/2014/main" id="{B15ABE30-7F39-4542-9591-72F61EDFA9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24027" y="1222242"/>
            <a:ext cx="551665" cy="55166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0EAD5AEA-6EC1-4051-A4EF-F7E188B5C334}"/>
              </a:ext>
            </a:extLst>
          </p:cNvPr>
          <p:cNvSpPr/>
          <p:nvPr/>
        </p:nvSpPr>
        <p:spPr>
          <a:xfrm>
            <a:off x="3105161" y="1144132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閒畫平常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5B76161F-C50B-41AE-A8D1-D3199853DB42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P.191</a:t>
            </a:r>
          </a:p>
        </p:txBody>
      </p:sp>
    </p:spTree>
    <p:extLst>
      <p:ext uri="{BB962C8B-B14F-4D97-AF65-F5344CB8AC3E}">
        <p14:creationId xmlns:p14="http://schemas.microsoft.com/office/powerpoint/2010/main" val="261897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4947CA0-A9DF-44DE-BF62-E5C507E89732}"/>
              </a:ext>
            </a:extLst>
          </p:cNvPr>
          <p:cNvSpPr/>
          <p:nvPr/>
        </p:nvSpPr>
        <p:spPr>
          <a:xfrm>
            <a:off x="306529" y="2701862"/>
            <a:ext cx="4265472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同樣的，對於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Pokémon Go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造成的現象，他也創作了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控制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這件作品。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8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在這件作品中，一名青年兩眼無神，低著頭觀看手機，皮卡丘坐在他伸長的脖子上駕馭著他，看起來諷刺意味十足。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7011EB1-B398-4E4E-AC63-55571B5B0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60873"/>
            <a:ext cx="4484990" cy="4484990"/>
          </a:xfrm>
          <a:prstGeom prst="rect">
            <a:avLst/>
          </a:prstGeom>
        </p:spPr>
      </p:pic>
      <p:pic>
        <p:nvPicPr>
          <p:cNvPr id="7" name="圖形 6" descr="調色盤">
            <a:extLst>
              <a:ext uri="{FF2B5EF4-FFF2-40B4-BE49-F238E27FC236}">
                <a16:creationId xmlns:a16="http://schemas.microsoft.com/office/drawing/2014/main" id="{46A7EE05-E0D9-44E9-8FCE-B3238F43FA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3867" y="1222242"/>
            <a:ext cx="551665" cy="55166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D88AC4A-2A32-47FC-B95A-043748575C43}"/>
              </a:ext>
            </a:extLst>
          </p:cNvPr>
          <p:cNvSpPr/>
          <p:nvPr/>
        </p:nvSpPr>
        <p:spPr>
          <a:xfrm>
            <a:off x="3095001" y="1144132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閒畫平常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42EC0DA-379F-4E7A-900A-BD6397EDC593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P.191</a:t>
            </a:r>
          </a:p>
        </p:txBody>
      </p:sp>
    </p:spTree>
    <p:extLst>
      <p:ext uri="{BB962C8B-B14F-4D97-AF65-F5344CB8AC3E}">
        <p14:creationId xmlns:p14="http://schemas.microsoft.com/office/powerpoint/2010/main" val="193278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E1EBE878-2B51-4DA5-BF11-F5670A43CC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24996" y="2317229"/>
            <a:ext cx="2819004" cy="43917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758DAF0-E8B8-4E21-811A-7EA7B9067771}"/>
              </a:ext>
            </a:extLst>
          </p:cNvPr>
          <p:cNvSpPr/>
          <p:nvPr/>
        </p:nvSpPr>
        <p:spPr>
          <a:xfrm>
            <a:off x="3341378" y="1117770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4" name="iŝ1ídé">
            <a:extLst>
              <a:ext uri="{FF2B5EF4-FFF2-40B4-BE49-F238E27FC236}">
                <a16:creationId xmlns:a16="http://schemas.microsoft.com/office/drawing/2014/main" id="{BA86688C-9067-4529-9BE7-B0B9FA28C8DA}"/>
              </a:ext>
            </a:extLst>
          </p:cNvPr>
          <p:cNvSpPr/>
          <p:nvPr/>
        </p:nvSpPr>
        <p:spPr>
          <a:xfrm>
            <a:off x="207389" y="2080891"/>
            <a:ext cx="3850878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讓黑夜如白晝的發明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3EC1E7E-3AA9-4670-9E91-929312E7094F}"/>
              </a:ext>
            </a:extLst>
          </p:cNvPr>
          <p:cNvSpPr/>
          <p:nvPr/>
        </p:nvSpPr>
        <p:spPr>
          <a:xfrm>
            <a:off x="207389" y="2659753"/>
            <a:ext cx="5883460" cy="3964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42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在現代社會中，由於有各種先進的照明設備，一天中可以活動的時間變得很長，甚至很多地方都有如不夜城一般。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ts val="42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大家可曾想過，在愛迪生發明及改善可商業生產的白熾燈之前，人們如何照明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0F3E3A6B-CD2F-48AF-80D8-EDA20A3D2036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P.192</a:t>
            </a:r>
          </a:p>
        </p:txBody>
      </p:sp>
    </p:spTree>
    <p:extLst>
      <p:ext uri="{BB962C8B-B14F-4D97-AF65-F5344CB8AC3E}">
        <p14:creationId xmlns:p14="http://schemas.microsoft.com/office/powerpoint/2010/main" val="342732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9016DAEB-9F96-4DC2-BB23-E2C71C4F8073}"/>
              </a:ext>
            </a:extLst>
          </p:cNvPr>
          <p:cNvCxnSpPr>
            <a:cxnSpLocks/>
          </p:cNvCxnSpPr>
          <p:nvPr/>
        </p:nvCxnSpPr>
        <p:spPr>
          <a:xfrm flipV="1">
            <a:off x="0" y="2921720"/>
            <a:ext cx="9144000" cy="494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588057C3-C2BB-410F-BF14-9C595E7F8843}"/>
              </a:ext>
            </a:extLst>
          </p:cNvPr>
          <p:cNvSpPr/>
          <p:nvPr/>
        </p:nvSpPr>
        <p:spPr>
          <a:xfrm>
            <a:off x="1281075" y="3886790"/>
            <a:ext cx="68903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人類很早就知道用火，然而要提供穩定的光源，需要的不僅僅只是燃燒而已。後來人們知道用植物纖維製作的燈芯，放在油碟，讓燈芯持續燃燒，即為早期的油燈，使用的油脂包括魚油、動物脂肪和植物油。</a:t>
            </a:r>
          </a:p>
        </p:txBody>
      </p:sp>
      <p:sp>
        <p:nvSpPr>
          <p:cNvPr id="9" name="六邊形 8">
            <a:extLst>
              <a:ext uri="{FF2B5EF4-FFF2-40B4-BE49-F238E27FC236}">
                <a16:creationId xmlns:a16="http://schemas.microsoft.com/office/drawing/2014/main" id="{0D936D31-EA07-4F35-A7B8-A4E533542073}"/>
              </a:ext>
            </a:extLst>
          </p:cNvPr>
          <p:cNvSpPr/>
          <p:nvPr/>
        </p:nvSpPr>
        <p:spPr>
          <a:xfrm>
            <a:off x="3896804" y="2476303"/>
            <a:ext cx="1124147" cy="952697"/>
          </a:xfrm>
          <a:prstGeom prst="hexagon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8066ACC-5030-44D1-829B-468BA32E0D4F}"/>
              </a:ext>
            </a:extLst>
          </p:cNvPr>
          <p:cNvSpPr txBox="1"/>
          <p:nvPr/>
        </p:nvSpPr>
        <p:spPr>
          <a:xfrm>
            <a:off x="4007471" y="2444666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史前</a:t>
            </a:r>
          </a:p>
          <a:p>
            <a:r>
              <a:rPr lang="zh-TW" altLang="en-US" sz="2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時代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F0C0328-BD3F-4605-835E-F3A1384C0DA2}"/>
              </a:ext>
            </a:extLst>
          </p:cNvPr>
          <p:cNvSpPr/>
          <p:nvPr/>
        </p:nvSpPr>
        <p:spPr>
          <a:xfrm>
            <a:off x="3351538" y="1117770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0081547E-D8E6-40B5-B1DE-E0EB445B3812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P.192</a:t>
            </a:r>
          </a:p>
        </p:txBody>
      </p:sp>
    </p:spTree>
    <p:extLst>
      <p:ext uri="{BB962C8B-B14F-4D97-AF65-F5344CB8AC3E}">
        <p14:creationId xmlns:p14="http://schemas.microsoft.com/office/powerpoint/2010/main" val="2415489105"/>
      </p:ext>
    </p:extLst>
  </p:cSld>
  <p:clrMapOvr>
    <a:masterClrMapping/>
  </p:clrMapOvr>
  <p:transition spd="slow" advTm="30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9016DAEB-9F96-4DC2-BB23-E2C71C4F8073}"/>
              </a:ext>
            </a:extLst>
          </p:cNvPr>
          <p:cNvCxnSpPr>
            <a:cxnSpLocks/>
          </p:cNvCxnSpPr>
          <p:nvPr/>
        </p:nvCxnSpPr>
        <p:spPr>
          <a:xfrm flipV="1">
            <a:off x="0" y="2921720"/>
            <a:ext cx="9144000" cy="494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588057C3-C2BB-410F-BF14-9C595E7F8843}"/>
              </a:ext>
            </a:extLst>
          </p:cNvPr>
          <p:cNvSpPr/>
          <p:nvPr/>
        </p:nvSpPr>
        <p:spPr>
          <a:xfrm>
            <a:off x="674021" y="3712225"/>
            <a:ext cx="798357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希臘人對油燈做了一些改進，他們在盛油的燈碗上加了一個帶有小孔的蓋子，以防止燈油溢出，並加上放置燈芯的油嘴；羅馬時期，人工照明十分常見，此時的油燈使用陶土和金屬製作，已會用模具大量製作，並會在上面用淺浮雕裝飾。</a:t>
            </a:r>
          </a:p>
        </p:txBody>
      </p:sp>
      <p:sp>
        <p:nvSpPr>
          <p:cNvPr id="9" name="六邊形 8">
            <a:extLst>
              <a:ext uri="{FF2B5EF4-FFF2-40B4-BE49-F238E27FC236}">
                <a16:creationId xmlns:a16="http://schemas.microsoft.com/office/drawing/2014/main" id="{0D936D31-EA07-4F35-A7B8-A4E533542073}"/>
              </a:ext>
            </a:extLst>
          </p:cNvPr>
          <p:cNvSpPr/>
          <p:nvPr/>
        </p:nvSpPr>
        <p:spPr>
          <a:xfrm>
            <a:off x="3896804" y="2476303"/>
            <a:ext cx="1124147" cy="952697"/>
          </a:xfrm>
          <a:prstGeom prst="hexagon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8066ACC-5030-44D1-829B-468BA32E0D4F}"/>
              </a:ext>
            </a:extLst>
          </p:cNvPr>
          <p:cNvSpPr txBox="1"/>
          <p:nvPr/>
        </p:nvSpPr>
        <p:spPr>
          <a:xfrm>
            <a:off x="4007471" y="2522647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希臘</a:t>
            </a:r>
          </a:p>
          <a:p>
            <a:r>
              <a:rPr lang="zh-TW" altLang="en-US" sz="2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羅馬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287E578-8A8A-4E23-8DBB-7DB381B88E3B}"/>
              </a:ext>
            </a:extLst>
          </p:cNvPr>
          <p:cNvSpPr/>
          <p:nvPr/>
        </p:nvSpPr>
        <p:spPr>
          <a:xfrm>
            <a:off x="4133815" y="4032083"/>
            <a:ext cx="4205460" cy="22467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 6-35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羅馬人油燈上面的角鬥士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(gladiators)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淺浮雕裝飾。收藏於科隆的羅馬日耳曼博物館。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0FDF940-32C3-4D7F-A68D-4C712F409BB6}"/>
              </a:ext>
            </a:extLst>
          </p:cNvPr>
          <p:cNvSpPr/>
          <p:nvPr/>
        </p:nvSpPr>
        <p:spPr>
          <a:xfrm>
            <a:off x="3351538" y="1117770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34F50C61-D103-4617-9EB2-B2B439ACCDD4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P.192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A3EF706C-32BE-4434-A37A-E3F1E3A4E7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17" t="52767" r="10622" b="17065"/>
          <a:stretch/>
        </p:blipFill>
        <p:spPr>
          <a:xfrm>
            <a:off x="437008" y="2971211"/>
            <a:ext cx="3459794" cy="366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81859"/>
      </p:ext>
    </p:extLst>
  </p:cSld>
  <p:clrMapOvr>
    <a:masterClrMapping/>
  </p:clrMapOvr>
  <p:transition spd="slow" advTm="30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9" grpId="0" animBg="1"/>
      <p:bldP spid="4" grpId="0"/>
      <p:bldP spid="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9016DAEB-9F96-4DC2-BB23-E2C71C4F8073}"/>
              </a:ext>
            </a:extLst>
          </p:cNvPr>
          <p:cNvCxnSpPr>
            <a:cxnSpLocks/>
          </p:cNvCxnSpPr>
          <p:nvPr/>
        </p:nvCxnSpPr>
        <p:spPr>
          <a:xfrm flipV="1">
            <a:off x="0" y="2921720"/>
            <a:ext cx="9144000" cy="494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588057C3-C2BB-410F-BF14-9C595E7F8843}"/>
              </a:ext>
            </a:extLst>
          </p:cNvPr>
          <p:cNvSpPr/>
          <p:nvPr/>
        </p:nvSpPr>
        <p:spPr>
          <a:xfrm>
            <a:off x="330908" y="3589454"/>
            <a:ext cx="87608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中國古代使用的燈具，形制上有很多變化。江西 南昌 西漢 海昏侯墓的考古現場出土多盞造型各異的青銅燈，其中雁魚燈曾引起相當大的關注，此燈設計兩片弧形板作為燈罩，可轉動開合，除了擋風外，也能調節光線。長長的雁頸和中空的雁腹，可讓燃燒的煙塵不亂飛。</a:t>
            </a:r>
          </a:p>
        </p:txBody>
      </p:sp>
      <p:sp>
        <p:nvSpPr>
          <p:cNvPr id="9" name="六邊形 8">
            <a:extLst>
              <a:ext uri="{FF2B5EF4-FFF2-40B4-BE49-F238E27FC236}">
                <a16:creationId xmlns:a16="http://schemas.microsoft.com/office/drawing/2014/main" id="{0D936D31-EA07-4F35-A7B8-A4E533542073}"/>
              </a:ext>
            </a:extLst>
          </p:cNvPr>
          <p:cNvSpPr/>
          <p:nvPr/>
        </p:nvSpPr>
        <p:spPr>
          <a:xfrm>
            <a:off x="3896804" y="2476303"/>
            <a:ext cx="1124147" cy="952697"/>
          </a:xfrm>
          <a:prstGeom prst="hexagon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8066ACC-5030-44D1-829B-468BA32E0D4F}"/>
              </a:ext>
            </a:extLst>
          </p:cNvPr>
          <p:cNvSpPr txBox="1"/>
          <p:nvPr/>
        </p:nvSpPr>
        <p:spPr>
          <a:xfrm>
            <a:off x="3998403" y="2694434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中國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8B0766A-BD49-455B-B587-8604BBC25D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2" t="25480" r="48387" b="47312"/>
          <a:stretch/>
        </p:blipFill>
        <p:spPr>
          <a:xfrm>
            <a:off x="1906945" y="3180081"/>
            <a:ext cx="2542863" cy="341140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DE5DDCB4-82CD-412A-9436-A3B172CD25BF}"/>
              </a:ext>
            </a:extLst>
          </p:cNvPr>
          <p:cNvSpPr/>
          <p:nvPr/>
        </p:nvSpPr>
        <p:spPr>
          <a:xfrm>
            <a:off x="4572270" y="3589454"/>
            <a:ext cx="2423161" cy="300082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 </a:t>
            </a:r>
            <a:r>
              <a:rPr lang="en-US" altLang="zh-TW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6-36 </a:t>
            </a:r>
          </a:p>
          <a:p>
            <a:r>
              <a:rPr lang="zh-TW" altLang="en-US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江西西漢海昏侯</a:t>
            </a:r>
          </a:p>
          <a:p>
            <a:r>
              <a:rPr lang="zh-TW" altLang="en-US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墓出土的雁魚燈</a:t>
            </a:r>
          </a:p>
          <a:p>
            <a:r>
              <a:rPr lang="zh-TW" altLang="en-US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整盞燈分成 雁首頸</a:t>
            </a:r>
            <a:r>
              <a:rPr lang="en-US" altLang="zh-TW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 </a:t>
            </a:r>
            <a:r>
              <a:rPr lang="zh-TW" altLang="en-US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連魚</a:t>
            </a:r>
            <a:r>
              <a:rPr lang="en-US" altLang="zh-TW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、雁體、燈盤、燈罩四部分套合而成。整盞燈都能拆卸，方便擦拭和清理煙塵。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8D8FAA5-15EE-4F22-99A2-418336F240A1}"/>
              </a:ext>
            </a:extLst>
          </p:cNvPr>
          <p:cNvSpPr/>
          <p:nvPr/>
        </p:nvSpPr>
        <p:spPr>
          <a:xfrm>
            <a:off x="4571731" y="4235784"/>
            <a:ext cx="2423161" cy="17081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en-US" altLang="zh-TW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點火</a:t>
            </a:r>
            <a:endParaRPr lang="en-US" altLang="zh-TW" sz="21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煙灰順雁頸進入</a:t>
            </a:r>
            <a:endParaRPr lang="en-US" altLang="zh-TW" sz="21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zh-TW" altLang="en-US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裝有水的雁腹</a:t>
            </a:r>
            <a:endParaRPr lang="en-US" altLang="zh-TW" sz="21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煙灰溶入雁腹的 </a:t>
            </a:r>
            <a:endParaRPr lang="en-US" altLang="zh-TW" sz="21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zh-TW" altLang="en-US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水中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06D54DE-D308-4CC8-88EF-715410C243B0}"/>
              </a:ext>
            </a:extLst>
          </p:cNvPr>
          <p:cNvSpPr/>
          <p:nvPr/>
        </p:nvSpPr>
        <p:spPr>
          <a:xfrm>
            <a:off x="3351538" y="1117770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53F21A3D-BF21-4045-B993-35646224FF99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P.193</a:t>
            </a:r>
          </a:p>
        </p:txBody>
      </p:sp>
    </p:spTree>
    <p:extLst>
      <p:ext uri="{BB962C8B-B14F-4D97-AF65-F5344CB8AC3E}">
        <p14:creationId xmlns:p14="http://schemas.microsoft.com/office/powerpoint/2010/main" val="4209990478"/>
      </p:ext>
    </p:extLst>
  </p:cSld>
  <p:clrMapOvr>
    <a:masterClrMapping/>
  </p:clrMapOvr>
  <p:transition spd="slow" advTm="30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9" grpId="0" animBg="1"/>
      <p:bldP spid="4" grpId="0"/>
      <p:bldP spid="10" grpId="0" animBg="1"/>
      <p:bldP spid="10" grpId="2" animBg="1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9016DAEB-9F96-4DC2-BB23-E2C71C4F8073}"/>
              </a:ext>
            </a:extLst>
          </p:cNvPr>
          <p:cNvCxnSpPr>
            <a:cxnSpLocks/>
          </p:cNvCxnSpPr>
          <p:nvPr/>
        </p:nvCxnSpPr>
        <p:spPr>
          <a:xfrm flipV="1">
            <a:off x="0" y="2921720"/>
            <a:ext cx="9144000" cy="494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588057C3-C2BB-410F-BF14-9C595E7F8843}"/>
              </a:ext>
            </a:extLst>
          </p:cNvPr>
          <p:cNvSpPr/>
          <p:nvPr/>
        </p:nvSpPr>
        <p:spPr>
          <a:xfrm>
            <a:off x="735297" y="3544975"/>
            <a:ext cx="808358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化學家拉瓦節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(Antoine Lavoisier,1743-1794)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發現燃燒的化學原理後，瑞士科學家阿爾岡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(Aim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Argand,1750-1803)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致力研究改良讓油燈有更多氧氣可燃，新燈稱為阿爾岡燈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(Argand lamp)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，燈的外形像玻璃小煙囪，燈芯中空。煙囪加速燈火旁的氣流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讓更多氧氣湧進燈內，使火燃燒得更旺，大幅改善照明功能。</a:t>
            </a:r>
          </a:p>
        </p:txBody>
      </p:sp>
      <p:sp>
        <p:nvSpPr>
          <p:cNvPr id="9" name="六邊形 8">
            <a:extLst>
              <a:ext uri="{FF2B5EF4-FFF2-40B4-BE49-F238E27FC236}">
                <a16:creationId xmlns:a16="http://schemas.microsoft.com/office/drawing/2014/main" id="{0D936D31-EA07-4F35-A7B8-A4E533542073}"/>
              </a:ext>
            </a:extLst>
          </p:cNvPr>
          <p:cNvSpPr/>
          <p:nvPr/>
        </p:nvSpPr>
        <p:spPr>
          <a:xfrm>
            <a:off x="3896804" y="2476303"/>
            <a:ext cx="1124147" cy="952697"/>
          </a:xfrm>
          <a:prstGeom prst="hexagon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8066ACC-5030-44D1-829B-468BA32E0D4F}"/>
              </a:ext>
            </a:extLst>
          </p:cNvPr>
          <p:cNvSpPr txBox="1"/>
          <p:nvPr/>
        </p:nvSpPr>
        <p:spPr>
          <a:xfrm>
            <a:off x="3880833" y="2603260"/>
            <a:ext cx="11560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世紀</a:t>
            </a:r>
          </a:p>
          <a:p>
            <a:pPr algn="ctr"/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後半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4611634-C158-480D-A1A7-76C50E039CED}"/>
              </a:ext>
            </a:extLst>
          </p:cNvPr>
          <p:cNvSpPr/>
          <p:nvPr/>
        </p:nvSpPr>
        <p:spPr>
          <a:xfrm>
            <a:off x="3351538" y="1117770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849D5386-23E7-4D0B-A247-5F1A80819E2B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P.193</a:t>
            </a:r>
          </a:p>
        </p:txBody>
      </p:sp>
    </p:spTree>
    <p:extLst>
      <p:ext uri="{BB962C8B-B14F-4D97-AF65-F5344CB8AC3E}">
        <p14:creationId xmlns:p14="http://schemas.microsoft.com/office/powerpoint/2010/main" val="12668136"/>
      </p:ext>
    </p:extLst>
  </p:cSld>
  <p:clrMapOvr>
    <a:masterClrMapping/>
  </p:clrMapOvr>
  <p:transition spd="slow" advTm="30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9016DAEB-9F96-4DC2-BB23-E2C71C4F8073}"/>
              </a:ext>
            </a:extLst>
          </p:cNvPr>
          <p:cNvCxnSpPr>
            <a:cxnSpLocks/>
          </p:cNvCxnSpPr>
          <p:nvPr/>
        </p:nvCxnSpPr>
        <p:spPr>
          <a:xfrm flipV="1">
            <a:off x="0" y="2921720"/>
            <a:ext cx="9144000" cy="494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588057C3-C2BB-410F-BF14-9C595E7F8843}"/>
              </a:ext>
            </a:extLst>
          </p:cNvPr>
          <p:cNvSpPr/>
          <p:nvPr/>
        </p:nvSpPr>
        <p:spPr>
          <a:xfrm>
            <a:off x="631566" y="4052220"/>
            <a:ext cx="4489073" cy="17081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 </a:t>
            </a:r>
            <a:r>
              <a:rPr lang="en-US" altLang="zh-TW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6-37</a:t>
            </a:r>
          </a:p>
          <a:p>
            <a:r>
              <a:rPr lang="zh-TW" altLang="en-US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阿爾岡燈</a:t>
            </a:r>
          </a:p>
          <a:p>
            <a:r>
              <a:rPr lang="zh-TW" altLang="en-US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現藏於美國溫特圖爾博物館</a:t>
            </a:r>
          </a:p>
          <a:p>
            <a:r>
              <a:rPr lang="en-US" altLang="zh-TW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(Winterthur Museum, Garden</a:t>
            </a:r>
          </a:p>
          <a:p>
            <a:r>
              <a:rPr lang="en-US" altLang="zh-TW" sz="2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and Library)</a:t>
            </a:r>
            <a:endParaRPr lang="zh-TW" altLang="en-US" sz="21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六邊形 8">
            <a:extLst>
              <a:ext uri="{FF2B5EF4-FFF2-40B4-BE49-F238E27FC236}">
                <a16:creationId xmlns:a16="http://schemas.microsoft.com/office/drawing/2014/main" id="{0D936D31-EA07-4F35-A7B8-A4E533542073}"/>
              </a:ext>
            </a:extLst>
          </p:cNvPr>
          <p:cNvSpPr/>
          <p:nvPr/>
        </p:nvSpPr>
        <p:spPr>
          <a:xfrm>
            <a:off x="3896804" y="2476303"/>
            <a:ext cx="1124147" cy="952697"/>
          </a:xfrm>
          <a:prstGeom prst="hexagon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8066ACC-5030-44D1-829B-468BA32E0D4F}"/>
              </a:ext>
            </a:extLst>
          </p:cNvPr>
          <p:cNvSpPr txBox="1"/>
          <p:nvPr/>
        </p:nvSpPr>
        <p:spPr>
          <a:xfrm>
            <a:off x="3880833" y="2593100"/>
            <a:ext cx="11560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世紀</a:t>
            </a:r>
          </a:p>
          <a:p>
            <a:pPr algn="ctr"/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後半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C02CC19-06A4-4D01-883D-E1A49C359611}"/>
              </a:ext>
            </a:extLst>
          </p:cNvPr>
          <p:cNvSpPr/>
          <p:nvPr/>
        </p:nvSpPr>
        <p:spPr>
          <a:xfrm>
            <a:off x="3351538" y="1117770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953AF2A7-4F3D-489A-A392-1CC2D53E6B53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P.193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AAAF437-0CAD-4090-8322-26184C4FE158}"/>
              </a:ext>
            </a:extLst>
          </p:cNvPr>
          <p:cNvSpPr/>
          <p:nvPr/>
        </p:nvSpPr>
        <p:spPr>
          <a:xfrm>
            <a:off x="982171" y="3827663"/>
            <a:ext cx="73684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至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世紀初時，阿爾岡燈廣受歡迎，不過此時仍是以鯨油作為主要燃料，直到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世紀中期，鯨油才被更為便宜的煤油取代。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00339B90-B37A-4654-9955-F57E5290DE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80" t="56610" r="36653" b="14312"/>
          <a:stretch/>
        </p:blipFill>
        <p:spPr>
          <a:xfrm>
            <a:off x="5217114" y="3180017"/>
            <a:ext cx="1767790" cy="359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49199"/>
      </p:ext>
    </p:extLst>
  </p:cSld>
  <p:clrMapOvr>
    <a:masterClrMapping/>
  </p:clrMapOvr>
  <p:transition spd="slow" advTm="30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4" grpId="0"/>
      <p:bldP spid="2" grpId="0"/>
      <p:bldP spid="2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9016DAEB-9F96-4DC2-BB23-E2C71C4F8073}"/>
              </a:ext>
            </a:extLst>
          </p:cNvPr>
          <p:cNvCxnSpPr>
            <a:cxnSpLocks/>
          </p:cNvCxnSpPr>
          <p:nvPr/>
        </p:nvCxnSpPr>
        <p:spPr>
          <a:xfrm flipV="1">
            <a:off x="0" y="2921720"/>
            <a:ext cx="9144000" cy="494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588057C3-C2BB-410F-BF14-9C595E7F8843}"/>
              </a:ext>
            </a:extLst>
          </p:cNvPr>
          <p:cNvSpPr/>
          <p:nvPr/>
        </p:nvSpPr>
        <p:spPr>
          <a:xfrm>
            <a:off x="798082" y="3575323"/>
            <a:ext cx="785638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世紀發明煤氣燈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(gas lamp)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，英國由於工業革命後工廠林立，開始設立煤氣供應系統和煤氣燈作為工廠夜間照明之用，之後廣設到街道、醫院、劇院、民宅等。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1813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年西敏寺橋上裝設煤氣燈，是全球公共照明之始。直到今天倫敦街頭仍有煤氣燈佇立。</a:t>
            </a:r>
          </a:p>
        </p:txBody>
      </p:sp>
      <p:sp>
        <p:nvSpPr>
          <p:cNvPr id="9" name="六邊形 8">
            <a:extLst>
              <a:ext uri="{FF2B5EF4-FFF2-40B4-BE49-F238E27FC236}">
                <a16:creationId xmlns:a16="http://schemas.microsoft.com/office/drawing/2014/main" id="{0D936D31-EA07-4F35-A7B8-A4E533542073}"/>
              </a:ext>
            </a:extLst>
          </p:cNvPr>
          <p:cNvSpPr/>
          <p:nvPr/>
        </p:nvSpPr>
        <p:spPr>
          <a:xfrm>
            <a:off x="3896804" y="2476303"/>
            <a:ext cx="1124147" cy="952697"/>
          </a:xfrm>
          <a:prstGeom prst="hexagon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8066ACC-5030-44D1-829B-468BA32E0D4F}"/>
              </a:ext>
            </a:extLst>
          </p:cNvPr>
          <p:cNvSpPr txBox="1"/>
          <p:nvPr/>
        </p:nvSpPr>
        <p:spPr>
          <a:xfrm>
            <a:off x="3892910" y="2736123"/>
            <a:ext cx="1156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世紀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3573332-4252-4816-8EB9-88CA93977D74}"/>
              </a:ext>
            </a:extLst>
          </p:cNvPr>
          <p:cNvSpPr/>
          <p:nvPr/>
        </p:nvSpPr>
        <p:spPr>
          <a:xfrm>
            <a:off x="3845722" y="3639707"/>
            <a:ext cx="5330671" cy="31085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6-38</a:t>
            </a: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諷刺煤氣燈危險性的漫畫</a:t>
            </a:r>
          </a:p>
          <a:p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1813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年倫敦街頭裝設了第一盞公共煤氣街燈，不過也在同年發生第一起有記錄的煤氣爆炸事件。於是有人畫漫畫諷刺煤氣燈的危險性。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CC516E39-80DB-4BE8-BFCF-796697443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53" y="3108724"/>
            <a:ext cx="2572898" cy="3610854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13E2285A-0468-44E2-8925-BDA446701FD2}"/>
              </a:ext>
            </a:extLst>
          </p:cNvPr>
          <p:cNvSpPr/>
          <p:nvPr/>
        </p:nvSpPr>
        <p:spPr>
          <a:xfrm>
            <a:off x="3351538" y="1117770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5BB7FBA-0E0F-44FC-816D-768166208002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P.193</a:t>
            </a:r>
          </a:p>
        </p:txBody>
      </p:sp>
    </p:spTree>
    <p:extLst>
      <p:ext uri="{BB962C8B-B14F-4D97-AF65-F5344CB8AC3E}">
        <p14:creationId xmlns:p14="http://schemas.microsoft.com/office/powerpoint/2010/main" val="2908158340"/>
      </p:ext>
    </p:extLst>
  </p:cSld>
  <p:clrMapOvr>
    <a:masterClrMapping/>
  </p:clrMapOvr>
  <p:transition spd="slow" advTm="30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9" grpId="0" animBg="1"/>
      <p:bldP spid="4" grpId="0"/>
      <p:bldP spid="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圓角 4">
            <a:extLst>
              <a:ext uri="{FF2B5EF4-FFF2-40B4-BE49-F238E27FC236}">
                <a16:creationId xmlns:a16="http://schemas.microsoft.com/office/drawing/2014/main" id="{309EECCA-3481-4134-812B-17F24E4780EE}"/>
              </a:ext>
            </a:extLst>
          </p:cNvPr>
          <p:cNvSpPr/>
          <p:nvPr/>
        </p:nvSpPr>
        <p:spPr>
          <a:xfrm>
            <a:off x="1170932" y="2021841"/>
            <a:ext cx="7354172" cy="4338320"/>
          </a:xfrm>
          <a:prstGeom prst="roundRect">
            <a:avLst/>
          </a:prstGeom>
          <a:solidFill>
            <a:srgbClr val="F9C3E3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21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C882C18-A5B6-484B-AB13-FFB93387970D}"/>
              </a:ext>
            </a:extLst>
          </p:cNvPr>
          <p:cNvSpPr txBox="1"/>
          <p:nvPr/>
        </p:nvSpPr>
        <p:spPr>
          <a:xfrm>
            <a:off x="781456" y="2240985"/>
            <a:ext cx="80949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• Q × A •</a:t>
            </a: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歐盟在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2018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年開始實施鹵素燈禁令，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2009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年歐盟由於環保考量，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開始逐漸淘汰愛迪生當年發明的白熾燈，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2018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年起要求歐洲民眾改用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LED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燈，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以減少碳排放。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想一想，在歷史中還有哪些例子，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讓大家改換物品的使用習慣？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請舉例說明並分析其中的緣由。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BA42D5C-40B3-49B1-AFC6-8017C23CBD7C}"/>
              </a:ext>
            </a:extLst>
          </p:cNvPr>
          <p:cNvSpPr/>
          <p:nvPr/>
        </p:nvSpPr>
        <p:spPr>
          <a:xfrm>
            <a:off x="3351538" y="1117770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58EDB71C-03E4-46CD-995D-9406C6CA885D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P.193</a:t>
            </a:r>
          </a:p>
        </p:txBody>
      </p:sp>
    </p:spTree>
    <p:extLst>
      <p:ext uri="{BB962C8B-B14F-4D97-AF65-F5344CB8AC3E}">
        <p14:creationId xmlns:p14="http://schemas.microsoft.com/office/powerpoint/2010/main" val="37531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:split orient="vert"/>
      </p:transition>
    </mc:Choice>
    <mc:Fallback xmlns="">
      <p:transition spd="slow" advTm="3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019B434D-9DD5-42C5-B166-97A8E1D06425}"/>
              </a:ext>
            </a:extLst>
          </p:cNvPr>
          <p:cNvSpPr/>
          <p:nvPr/>
        </p:nvSpPr>
        <p:spPr>
          <a:xfrm>
            <a:off x="3436447" y="1126051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rgbClr val="D4A728"/>
                </a:solidFill>
                <a:effectLst>
                  <a:reflection blurRad="6350" stA="55000" endA="300" endPos="45500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歷史體驗去</a:t>
            </a:r>
          </a:p>
        </p:txBody>
      </p:sp>
      <p:sp>
        <p:nvSpPr>
          <p:cNvPr id="9" name="iŝ1ídé">
            <a:extLst>
              <a:ext uri="{FF2B5EF4-FFF2-40B4-BE49-F238E27FC236}">
                <a16:creationId xmlns:a16="http://schemas.microsoft.com/office/drawing/2014/main" id="{4CB8844D-A108-4FF5-83C0-5C43C73A7783}"/>
              </a:ext>
            </a:extLst>
          </p:cNvPr>
          <p:cNvSpPr/>
          <p:nvPr/>
        </p:nvSpPr>
        <p:spPr>
          <a:xfrm>
            <a:off x="329776" y="2185172"/>
            <a:ext cx="2853929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被遺忘的權利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9EEA69D-67D3-4505-B4F8-EF4975B264B9}"/>
              </a:ext>
            </a:extLst>
          </p:cNvPr>
          <p:cNvSpPr/>
          <p:nvPr/>
        </p:nvSpPr>
        <p:spPr>
          <a:xfrm>
            <a:off x="687464" y="3472303"/>
            <a:ext cx="7990956" cy="1952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000">
              <a:lnSpc>
                <a:spcPct val="150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住在加拿大溫哥華，年近七十的心理醫師費德瑪，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2006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年打算跨過美加邊境，去西雅圖機場接朋友，他這樣進出美加邊境超過百次。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7BA57F0E-3CFB-41B8-AD45-A645FB90D8F8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P.194</a:t>
            </a:r>
          </a:p>
        </p:txBody>
      </p:sp>
    </p:spTree>
    <p:extLst>
      <p:ext uri="{BB962C8B-B14F-4D97-AF65-F5344CB8AC3E}">
        <p14:creationId xmlns:p14="http://schemas.microsoft.com/office/powerpoint/2010/main" val="243683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019B434D-9DD5-42C5-B166-97A8E1D06425}"/>
              </a:ext>
            </a:extLst>
          </p:cNvPr>
          <p:cNvSpPr/>
          <p:nvPr/>
        </p:nvSpPr>
        <p:spPr>
          <a:xfrm>
            <a:off x="3436447" y="1126051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rgbClr val="D4A728"/>
                </a:solidFill>
                <a:effectLst>
                  <a:reflection blurRad="6350" stA="55000" endA="300" endPos="45500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歷史體驗去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9EEA69D-67D3-4505-B4F8-EF4975B264B9}"/>
              </a:ext>
            </a:extLst>
          </p:cNvPr>
          <p:cNvSpPr/>
          <p:nvPr/>
        </p:nvSpPr>
        <p:spPr>
          <a:xfrm>
            <a:off x="687464" y="3152988"/>
            <a:ext cx="799095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000">
              <a:lnSpc>
                <a:spcPct val="150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但這次邊防員在網路搜尋，發現他在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2001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年一份期刊上的文章，講到他曾在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1960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年代服過迷幻藥。他因而被留置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小時，採了指紋，簽一份文件承認自己曾在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40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年前吸毒，接著被禁止入境美國。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7BA57F0E-3CFB-41B8-AD45-A645FB90D8F8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P.194</a:t>
            </a:r>
          </a:p>
        </p:txBody>
      </p:sp>
      <p:sp>
        <p:nvSpPr>
          <p:cNvPr id="7" name="iŝ1ídé">
            <a:extLst>
              <a:ext uri="{FF2B5EF4-FFF2-40B4-BE49-F238E27FC236}">
                <a16:creationId xmlns:a16="http://schemas.microsoft.com/office/drawing/2014/main" id="{4CB8844D-A108-4FF5-83C0-5C43C73A7783}"/>
              </a:ext>
            </a:extLst>
          </p:cNvPr>
          <p:cNvSpPr/>
          <p:nvPr/>
        </p:nvSpPr>
        <p:spPr>
          <a:xfrm>
            <a:off x="329776" y="2185172"/>
            <a:ext cx="2853929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被遺忘的權利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7635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29EEA69D-67D3-4505-B4F8-EF4975B264B9}"/>
              </a:ext>
            </a:extLst>
          </p:cNvPr>
          <p:cNvSpPr/>
          <p:nvPr/>
        </p:nvSpPr>
        <p:spPr>
          <a:xfrm>
            <a:off x="414443" y="3053267"/>
            <a:ext cx="853699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000">
              <a:lnSpc>
                <a:spcPct val="150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「凡走過必留下痕跡」，這句話幾乎成了網路世界的真理，我們在網路上留下的照片、文章以及相關留下的資料，往往留在伺服器上不會消失。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720000">
              <a:lnSpc>
                <a:spcPct val="150000"/>
              </a:lnSpc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年前發生的過錯，卻在網路搜尋後重新暴露在人前。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AB152FF-1B97-42F9-A009-A116FAFF3947}"/>
              </a:ext>
            </a:extLst>
          </p:cNvPr>
          <p:cNvSpPr/>
          <p:nvPr/>
        </p:nvSpPr>
        <p:spPr>
          <a:xfrm>
            <a:off x="3436447" y="1126051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rgbClr val="D4A728"/>
                </a:solidFill>
                <a:effectLst>
                  <a:reflection blurRad="6350" stA="55000" endA="300" endPos="45500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歷史體驗去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85595A3-AB53-4F3F-8DB9-63AB5542AB33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P.194</a:t>
            </a:r>
          </a:p>
        </p:txBody>
      </p:sp>
      <p:sp>
        <p:nvSpPr>
          <p:cNvPr id="6" name="iŝ1ídé">
            <a:extLst>
              <a:ext uri="{FF2B5EF4-FFF2-40B4-BE49-F238E27FC236}">
                <a16:creationId xmlns:a16="http://schemas.microsoft.com/office/drawing/2014/main" id="{4CB8844D-A108-4FF5-83C0-5C43C73A7783}"/>
              </a:ext>
            </a:extLst>
          </p:cNvPr>
          <p:cNvSpPr/>
          <p:nvPr/>
        </p:nvSpPr>
        <p:spPr>
          <a:xfrm>
            <a:off x="329776" y="2185172"/>
            <a:ext cx="2853929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被遺忘的權利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7064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29EEA69D-67D3-4505-B4F8-EF4975B264B9}"/>
              </a:ext>
            </a:extLst>
          </p:cNvPr>
          <p:cNvSpPr/>
          <p:nvPr/>
        </p:nvSpPr>
        <p:spPr>
          <a:xfrm>
            <a:off x="414443" y="3430638"/>
            <a:ext cx="85369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000">
              <a:lnSpc>
                <a:spcPct val="150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歐盟法院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2014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年裁定，如果網路上的個人資料已經過時，民眾可以行使「被遺忘權」，要求搜尋引擎移除有關自己過去網路上的相關資訊；而之後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Google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也收到上百萬件的請求案件。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AB152FF-1B97-42F9-A009-A116FAFF3947}"/>
              </a:ext>
            </a:extLst>
          </p:cNvPr>
          <p:cNvSpPr/>
          <p:nvPr/>
        </p:nvSpPr>
        <p:spPr>
          <a:xfrm>
            <a:off x="3436447" y="1126051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rgbClr val="D4A728"/>
                </a:solidFill>
                <a:effectLst>
                  <a:reflection blurRad="6350" stA="55000" endA="300" endPos="45500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歷史體驗去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85595A3-AB53-4F3F-8DB9-63AB5542AB33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P.194</a:t>
            </a:r>
          </a:p>
        </p:txBody>
      </p:sp>
      <p:sp>
        <p:nvSpPr>
          <p:cNvPr id="6" name="iŝ1ídé">
            <a:extLst>
              <a:ext uri="{FF2B5EF4-FFF2-40B4-BE49-F238E27FC236}">
                <a16:creationId xmlns:a16="http://schemas.microsoft.com/office/drawing/2014/main" id="{4CB8844D-A108-4FF5-83C0-5C43C73A7783}"/>
              </a:ext>
            </a:extLst>
          </p:cNvPr>
          <p:cNvSpPr/>
          <p:nvPr/>
        </p:nvSpPr>
        <p:spPr>
          <a:xfrm>
            <a:off x="329776" y="2185172"/>
            <a:ext cx="2853929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被遺忘的權利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2323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29EEA69D-67D3-4505-B4F8-EF4975B264B9}"/>
              </a:ext>
            </a:extLst>
          </p:cNvPr>
          <p:cNvSpPr/>
          <p:nvPr/>
        </p:nvSpPr>
        <p:spPr>
          <a:xfrm>
            <a:off x="555384" y="2729129"/>
            <a:ext cx="8255116" cy="3891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「被遺忘權」是否應該立法保護？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誰有權決定移除這些資料？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當負面資料被移除後，是否會妨礙人們知的權利，甚而影響公共利益？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當網路上的言論自由和個資保護產生衝突，要如何取得平衡？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1C86BA8-2527-4A73-9215-E585DA3121F9}"/>
              </a:ext>
            </a:extLst>
          </p:cNvPr>
          <p:cNvSpPr/>
          <p:nvPr/>
        </p:nvSpPr>
        <p:spPr>
          <a:xfrm>
            <a:off x="3436447" y="1126051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rgbClr val="D4A728"/>
                </a:solidFill>
                <a:effectLst>
                  <a:reflection blurRad="6350" stA="55000" endA="300" endPos="45500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歷史體驗去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8359628-3CB7-4773-A7AC-802F14B19A99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P.194</a:t>
            </a:r>
          </a:p>
        </p:txBody>
      </p:sp>
      <p:sp>
        <p:nvSpPr>
          <p:cNvPr id="6" name="iŝ1ídé">
            <a:extLst>
              <a:ext uri="{FF2B5EF4-FFF2-40B4-BE49-F238E27FC236}">
                <a16:creationId xmlns:a16="http://schemas.microsoft.com/office/drawing/2014/main" id="{4CB8844D-A108-4FF5-83C0-5C43C73A7783}"/>
              </a:ext>
            </a:extLst>
          </p:cNvPr>
          <p:cNvSpPr/>
          <p:nvPr/>
        </p:nvSpPr>
        <p:spPr>
          <a:xfrm>
            <a:off x="329776" y="2185172"/>
            <a:ext cx="2853929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被遺忘的權利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528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29EEA69D-67D3-4505-B4F8-EF4975B264B9}"/>
              </a:ext>
            </a:extLst>
          </p:cNvPr>
          <p:cNvSpPr/>
          <p:nvPr/>
        </p:nvSpPr>
        <p:spPr>
          <a:xfrm>
            <a:off x="555384" y="2816213"/>
            <a:ext cx="825511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請同學們分組討論遺忘好？還是記憶好？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請同學合作繪製插畫，來表達你們的看法。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不過也請留意，若是你們想將作品上傳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Facebook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Instagram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，作品可能會一直在網路上流傳。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1C86BA8-2527-4A73-9215-E585DA3121F9}"/>
              </a:ext>
            </a:extLst>
          </p:cNvPr>
          <p:cNvSpPr/>
          <p:nvPr/>
        </p:nvSpPr>
        <p:spPr>
          <a:xfrm>
            <a:off x="3436447" y="1126051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rgbClr val="D4A728"/>
                </a:solidFill>
                <a:effectLst>
                  <a:reflection blurRad="6350" stA="55000" endA="300" endPos="45500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歷史體驗去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8359628-3CB7-4773-A7AC-802F14B19A99}"/>
              </a:ext>
            </a:extLst>
          </p:cNvPr>
          <p:cNvSpPr txBox="1"/>
          <p:nvPr/>
        </p:nvSpPr>
        <p:spPr>
          <a:xfrm>
            <a:off x="1230714" y="376851"/>
            <a:ext cx="73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P.194</a:t>
            </a:r>
          </a:p>
        </p:txBody>
      </p:sp>
      <p:sp>
        <p:nvSpPr>
          <p:cNvPr id="6" name="iŝ1ídé">
            <a:extLst>
              <a:ext uri="{FF2B5EF4-FFF2-40B4-BE49-F238E27FC236}">
                <a16:creationId xmlns:a16="http://schemas.microsoft.com/office/drawing/2014/main" id="{4CB8844D-A108-4FF5-83C0-5C43C73A7783}"/>
              </a:ext>
            </a:extLst>
          </p:cNvPr>
          <p:cNvSpPr/>
          <p:nvPr/>
        </p:nvSpPr>
        <p:spPr>
          <a:xfrm>
            <a:off x="329776" y="2185172"/>
            <a:ext cx="2853929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被遺忘的權利</a:t>
            </a:r>
            <a:endParaRPr lang="en-US" altLang="zh-CN" sz="32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6285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>
            <a:extLst>
              <a:ext uri="{FF2B5EF4-FFF2-40B4-BE49-F238E27FC236}">
                <a16:creationId xmlns:a16="http://schemas.microsoft.com/office/drawing/2014/main" id="{7F80730C-E667-44A2-A605-52F6EB9EFAAD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093322" y="1080904"/>
            <a:ext cx="1538883" cy="5122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>
              <a:defRPr/>
            </a:pPr>
            <a:r>
              <a:rPr lang="en-US" altLang="zh-CN" sz="8800" b="1" dirty="0">
                <a:solidFill>
                  <a:srgbClr val="6D986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方正清刻本悦宋简体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59629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第二三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第二三" id="{809F4CA3-71E5-49B7-8118-6A91F0C16CF1}" vid="{C3F259A6-677A-43ED-9646-A836A0507B8F}"/>
    </a:ext>
  </a:extLst>
</a:theme>
</file>

<file path=ppt/theme/theme6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1100</TotalTime>
  <Words>4581</Words>
  <Application>Microsoft Office PowerPoint</Application>
  <PresentationFormat>如螢幕大小 (4:3)</PresentationFormat>
  <Paragraphs>429</Paragraphs>
  <Slides>68</Slides>
  <Notes>6</Notes>
  <HiddenSlides>4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5</vt:i4>
      </vt:variant>
      <vt:variant>
        <vt:lpstr>投影片標題</vt:lpstr>
      </vt:variant>
      <vt:variant>
        <vt:i4>68</vt:i4>
      </vt:variant>
    </vt:vector>
  </HeadingPairs>
  <TitlesOfParts>
    <vt:vector size="78" baseType="lpstr">
      <vt:lpstr>微軟正黑體</vt:lpstr>
      <vt:lpstr>Arial</vt:lpstr>
      <vt:lpstr>Calibri</vt:lpstr>
      <vt:lpstr>Calibri Light</vt:lpstr>
      <vt:lpstr>Wingdings</vt:lpstr>
      <vt:lpstr>Office 主题</vt:lpstr>
      <vt:lpstr>4_Office 主题</vt:lpstr>
      <vt:lpstr>3_Office 主题</vt:lpstr>
      <vt:lpstr>2_Office 主题</vt:lpstr>
      <vt:lpstr>3_第二三</vt:lpstr>
      <vt:lpstr>PowerPoint 簡報</vt:lpstr>
      <vt:lpstr>PowerPoint 簡報</vt:lpstr>
      <vt:lpstr>PowerPoint 簡報</vt:lpstr>
      <vt:lpstr>6-2.1臺灣現代科技產業的發展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6-2.2 臺灣科技與社會生活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gilbert2230@gmail.com</dc:creator>
  <cp:lastModifiedBy>JiRen Shen</cp:lastModifiedBy>
  <cp:revision>91</cp:revision>
  <dcterms:created xsi:type="dcterms:W3CDTF">2019-02-26T17:53:30Z</dcterms:created>
  <dcterms:modified xsi:type="dcterms:W3CDTF">2021-02-14T05:22:01Z</dcterms:modified>
</cp:coreProperties>
</file>