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sldIdLst>
    <p:sldId id="257" r:id="rId2"/>
    <p:sldId id="336" r:id="rId3"/>
    <p:sldId id="354" r:id="rId4"/>
    <p:sldId id="337" r:id="rId5"/>
    <p:sldId id="338" r:id="rId6"/>
    <p:sldId id="339" r:id="rId7"/>
    <p:sldId id="340" r:id="rId8"/>
    <p:sldId id="341" r:id="rId9"/>
    <p:sldId id="342" r:id="rId10"/>
    <p:sldId id="258" r:id="rId11"/>
    <p:sldId id="330" r:id="rId12"/>
    <p:sldId id="355" r:id="rId13"/>
    <p:sldId id="332" r:id="rId14"/>
    <p:sldId id="356" r:id="rId15"/>
    <p:sldId id="331" r:id="rId16"/>
    <p:sldId id="259" r:id="rId17"/>
    <p:sldId id="283" r:id="rId18"/>
    <p:sldId id="284" r:id="rId19"/>
    <p:sldId id="285" r:id="rId20"/>
    <p:sldId id="314" r:id="rId21"/>
    <p:sldId id="286" r:id="rId22"/>
    <p:sldId id="315" r:id="rId23"/>
    <p:sldId id="357" r:id="rId24"/>
    <p:sldId id="262" r:id="rId25"/>
    <p:sldId id="288" r:id="rId26"/>
    <p:sldId id="316" r:id="rId27"/>
    <p:sldId id="333" r:id="rId28"/>
    <p:sldId id="317" r:id="rId29"/>
    <p:sldId id="358" r:id="rId30"/>
    <p:sldId id="289" r:id="rId31"/>
    <p:sldId id="318" r:id="rId32"/>
    <p:sldId id="319" r:id="rId33"/>
    <p:sldId id="290" r:id="rId34"/>
    <p:sldId id="343" r:id="rId35"/>
    <p:sldId id="344" r:id="rId36"/>
    <p:sldId id="345" r:id="rId37"/>
    <p:sldId id="346" r:id="rId38"/>
    <p:sldId id="347" r:id="rId39"/>
    <p:sldId id="359" r:id="rId40"/>
    <p:sldId id="292" r:id="rId41"/>
    <p:sldId id="320" r:id="rId42"/>
    <p:sldId id="321" r:id="rId43"/>
    <p:sldId id="360" r:id="rId44"/>
    <p:sldId id="293" r:id="rId45"/>
    <p:sldId id="322" r:id="rId46"/>
    <p:sldId id="294" r:id="rId47"/>
    <p:sldId id="295" r:id="rId48"/>
    <p:sldId id="296" r:id="rId49"/>
    <p:sldId id="297" r:id="rId50"/>
    <p:sldId id="361" r:id="rId51"/>
    <p:sldId id="298" r:id="rId52"/>
    <p:sldId id="299" r:id="rId53"/>
    <p:sldId id="300" r:id="rId54"/>
    <p:sldId id="323" r:id="rId55"/>
    <p:sldId id="304" r:id="rId56"/>
    <p:sldId id="302" r:id="rId57"/>
    <p:sldId id="329" r:id="rId58"/>
    <p:sldId id="324" r:id="rId59"/>
    <p:sldId id="325" r:id="rId60"/>
    <p:sldId id="305" r:id="rId61"/>
    <p:sldId id="326" r:id="rId62"/>
    <p:sldId id="307" r:id="rId63"/>
    <p:sldId id="308" r:id="rId64"/>
    <p:sldId id="327" r:id="rId65"/>
    <p:sldId id="334" r:id="rId66"/>
    <p:sldId id="309" r:id="rId67"/>
    <p:sldId id="328" r:id="rId68"/>
    <p:sldId id="310" r:id="rId69"/>
    <p:sldId id="312" r:id="rId70"/>
    <p:sldId id="313" r:id="rId71"/>
    <p:sldId id="348" r:id="rId72"/>
    <p:sldId id="349" r:id="rId73"/>
    <p:sldId id="350" r:id="rId74"/>
    <p:sldId id="351" r:id="rId75"/>
    <p:sldId id="352" r:id="rId76"/>
    <p:sldId id="353" r:id="rId77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6CDF88B1-73AD-4047-89C2-C7DEFCD98188}">
          <p14:sldIdLst>
            <p14:sldId id="257"/>
            <p14:sldId id="336"/>
            <p14:sldId id="354"/>
            <p14:sldId id="337"/>
            <p14:sldId id="338"/>
            <p14:sldId id="339"/>
            <p14:sldId id="340"/>
            <p14:sldId id="341"/>
            <p14:sldId id="342"/>
            <p14:sldId id="258"/>
            <p14:sldId id="330"/>
            <p14:sldId id="355"/>
            <p14:sldId id="332"/>
            <p14:sldId id="356"/>
            <p14:sldId id="331"/>
            <p14:sldId id="259"/>
            <p14:sldId id="283"/>
            <p14:sldId id="284"/>
            <p14:sldId id="285"/>
            <p14:sldId id="314"/>
            <p14:sldId id="286"/>
            <p14:sldId id="315"/>
            <p14:sldId id="357"/>
            <p14:sldId id="262"/>
            <p14:sldId id="288"/>
            <p14:sldId id="316"/>
            <p14:sldId id="333"/>
            <p14:sldId id="317"/>
            <p14:sldId id="358"/>
            <p14:sldId id="289"/>
            <p14:sldId id="318"/>
            <p14:sldId id="319"/>
            <p14:sldId id="290"/>
            <p14:sldId id="343"/>
            <p14:sldId id="344"/>
            <p14:sldId id="345"/>
            <p14:sldId id="346"/>
            <p14:sldId id="347"/>
            <p14:sldId id="359"/>
            <p14:sldId id="292"/>
            <p14:sldId id="320"/>
            <p14:sldId id="321"/>
            <p14:sldId id="360"/>
            <p14:sldId id="293"/>
            <p14:sldId id="322"/>
            <p14:sldId id="294"/>
            <p14:sldId id="295"/>
            <p14:sldId id="296"/>
            <p14:sldId id="297"/>
            <p14:sldId id="361"/>
            <p14:sldId id="298"/>
            <p14:sldId id="299"/>
            <p14:sldId id="300"/>
            <p14:sldId id="323"/>
            <p14:sldId id="304"/>
            <p14:sldId id="302"/>
            <p14:sldId id="329"/>
            <p14:sldId id="324"/>
            <p14:sldId id="325"/>
            <p14:sldId id="305"/>
            <p14:sldId id="326"/>
            <p14:sldId id="307"/>
            <p14:sldId id="308"/>
            <p14:sldId id="327"/>
            <p14:sldId id="334"/>
            <p14:sldId id="309"/>
            <p14:sldId id="328"/>
            <p14:sldId id="310"/>
            <p14:sldId id="312"/>
            <p14:sldId id="313"/>
            <p14:sldId id="348"/>
            <p14:sldId id="349"/>
            <p14:sldId id="350"/>
            <p14:sldId id="351"/>
            <p14:sldId id="352"/>
            <p14:sldId id="3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2231"/>
    <a:srgbClr val="EC1802"/>
    <a:srgbClr val="EB2A03"/>
    <a:srgbClr val="169E71"/>
    <a:srgbClr val="FDEA5D"/>
    <a:srgbClr val="F9E445"/>
    <a:srgbClr val="F8E02C"/>
    <a:srgbClr val="F7DB09"/>
    <a:srgbClr val="1E2D9A"/>
    <a:srgbClr val="FF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8069" autoAdjust="0"/>
  </p:normalViewPr>
  <p:slideViewPr>
    <p:cSldViewPr>
      <p:cViewPr>
        <p:scale>
          <a:sx n="110" d="100"/>
          <a:sy n="110" d="100"/>
        </p:scale>
        <p:origin x="132" y="306"/>
      </p:cViewPr>
      <p:guideLst>
        <p:guide orient="horz" pos="180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8CA1C-04B5-D74B-9A55-80D70C96EBAC}" type="datetimeFigureOut">
              <a:rPr kumimoji="1" lang="zh-TW" altLang="en-US" smtClean="0"/>
              <a:t>2020/7/30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1143000"/>
            <a:ext cx="4933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6221-0537-1C47-B6DC-56B41D1D3E5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5046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54027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1822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49468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69957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60166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8682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2762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0283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12776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77379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60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19034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64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47526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2762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27623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2762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27623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2762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https://read01.com/yQ7LKK.html</a:t>
            </a:r>
          </a:p>
          <a:p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https://www.cw.com.tw/article/article.action?id=5081874</a:t>
            </a:r>
          </a:p>
          <a:p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https://www.cheers.com.tw/article/article.action?id=5021501&amp;eturec=1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2762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35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3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1561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111868"/>
            <a:ext cx="4038600" cy="3147644"/>
          </a:xfrm>
        </p:spPr>
        <p:txBody>
          <a:bodyPr/>
          <a:lstStyle>
            <a:lvl1pPr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111868"/>
            <a:ext cx="4038600" cy="31476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418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638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95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143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388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964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4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90606"/>
            <a:ext cx="2057400" cy="406890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90606"/>
            <a:ext cx="6019800" cy="406890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58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14C90-CAF7-4E64-BAE3-0E08C589EEC1}" type="datetimeFigureOut">
              <a:rPr lang="zh-TW" altLang="en-US" smtClean="0"/>
              <a:t>2020/7/30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058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slide" Target="slide3.xml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aw.moj.gov.tw/index.aspx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5" Type="http://schemas.openxmlformats.org/officeDocument/2006/relationships/image" Target="../media/image18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slide" Target="slide2.xml"/><Relationship Id="rId2" Type="http://schemas.openxmlformats.org/officeDocument/2006/relationships/video" Target="file:///C:\Users\user\Desktop\%5b&#31532;1&#24335;%5d%20&#27861;&#24459;&#39636;&#31995;&#30340;&#32210;&#35542;-&#23391;&#32173;(200409-4&#26657;)-OK\01-&#20840;&#22283;&#27861;&#35215;&#36039;&#26009;&#24235;&#32178;&#31449;&#25945;&#23416;(01_19).wmv" TargetMode="External"/><Relationship Id="rId1" Type="http://schemas.microsoft.com/office/2007/relationships/media" Target="file:///C:\Users\user\Desktop\%5b&#31532;1&#24335;%5d%20&#27861;&#24459;&#39636;&#31995;&#30340;&#32210;&#35542;-&#23391;&#32173;(200409-4&#26657;)-OK\01-&#20840;&#22283;&#27861;&#35215;&#36039;&#26009;&#24235;&#32178;&#31449;&#25945;&#23416;(01_19).wmv" TargetMode="External"/><Relationship Id="rId6" Type="http://schemas.openxmlformats.org/officeDocument/2006/relationships/image" Target="../media/image20.png"/><Relationship Id="rId5" Type="http://schemas.openxmlformats.org/officeDocument/2006/relationships/hyperlink" Target="01-&#20840;&#22283;&#27861;&#35215;&#36039;&#26009;&#24235;&#32178;&#31449;&#25945;&#23416;(01_19).wmv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hyperlink" Target="https://www.laf.org.tw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openxmlformats.org/officeDocument/2006/relationships/image" Target="../media/image26.png"/><Relationship Id="rId4" Type="http://schemas.openxmlformats.org/officeDocument/2006/relationships/image" Target="../media/image14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27.png"/><Relationship Id="rId10" Type="http://schemas.openxmlformats.org/officeDocument/2006/relationships/image" Target="../media/image29.png"/><Relationship Id="rId4" Type="http://schemas.openxmlformats.org/officeDocument/2006/relationships/hyperlink" Target="https://www.consumers.org.tw/home.html" TargetMode="External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hyperlink" Target="https://www.moj.gov.tw/mp-001.html" TargetMode="External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34.png"/><Relationship Id="rId10" Type="http://schemas.openxmlformats.org/officeDocument/2006/relationships/image" Target="../media/image36.png"/><Relationship Id="rId4" Type="http://schemas.openxmlformats.org/officeDocument/2006/relationships/hyperlink" Target="https://www.mol.gov.tw/" TargetMode="External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37.png"/><Relationship Id="rId10" Type="http://schemas.openxmlformats.org/officeDocument/2006/relationships/image" Target="../media/image39.png"/><Relationship Id="rId4" Type="http://schemas.openxmlformats.org/officeDocument/2006/relationships/hyperlink" Target="https://dep.mohw.gov.tw/DOPS/cp-1143-36478-105.html" TargetMode="External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40.png"/><Relationship Id="rId10" Type="http://schemas.openxmlformats.org/officeDocument/2006/relationships/image" Target="../media/image42.png"/><Relationship Id="rId4" Type="http://schemas.openxmlformats.org/officeDocument/2006/relationships/hyperlink" Target="https://www.facebook.com/TIPO.gov.tw/" TargetMode="External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17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1.xml"/><Relationship Id="rId2" Type="http://schemas.openxmlformats.org/officeDocument/2006/relationships/video" Target="file:///C:\Users\user\Desktop\%5b&#31532;1&#24335;%5d%20&#27861;&#24459;&#39636;&#31995;&#30340;&#32210;&#35542;-&#23391;&#32173;(200409-4&#26657;)-OK\02-&#39318;&#27425;&#22240;&#20572;&#38651;&#19979;&#21488;%20&#26446;&#19990;&#20809;(02_33).wmv" TargetMode="External"/><Relationship Id="rId1" Type="http://schemas.microsoft.com/office/2007/relationships/media" Target="file:///C:\Users\user\Desktop\%5b&#31532;1&#24335;%5d%20&#27861;&#24459;&#39636;&#31995;&#30340;&#32210;&#35542;-&#23391;&#32173;(200409-4&#26657;)-OK\02-&#39318;&#27425;&#22240;&#20572;&#38651;&#19979;&#21488;%20&#26446;&#19990;&#20809;(02_33).wmv" TargetMode="External"/><Relationship Id="rId6" Type="http://schemas.openxmlformats.org/officeDocument/2006/relationships/image" Target="../media/image20.png"/><Relationship Id="rId5" Type="http://schemas.openxmlformats.org/officeDocument/2006/relationships/hyperlink" Target="02-&#39318;&#27425;&#22240;&#20572;&#38651;&#19979;&#21488;%20&#26446;&#19990;&#20809;(02_33).wmv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7" Type="http://schemas.openxmlformats.org/officeDocument/2006/relationships/image" Target="../media/image1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3.xml"/><Relationship Id="rId2" Type="http://schemas.openxmlformats.org/officeDocument/2006/relationships/video" Target="file:///C:\Users\user\Desktop\%5b&#31532;1&#24335;%5d%20&#27861;&#24459;&#39636;&#31995;&#30340;&#32210;&#35542;-&#23391;&#32173;(200409-4&#26657;)-OK\03-&#20843;&#20185;&#22645;&#29190;&#20027;&#36774;&#20154;&#21028;&#21009;(01_57).wmv" TargetMode="External"/><Relationship Id="rId1" Type="http://schemas.microsoft.com/office/2007/relationships/media" Target="file:///C:\Users\user\Desktop\%5b&#31532;1&#24335;%5d%20&#27861;&#24459;&#39636;&#31995;&#30340;&#32210;&#35542;-&#23391;&#32173;(200409-4&#26657;)-OK\03-&#20843;&#20185;&#22645;&#29190;&#20027;&#36774;&#20154;&#21028;&#21009;(01_57).wmv" TargetMode="External"/><Relationship Id="rId6" Type="http://schemas.openxmlformats.org/officeDocument/2006/relationships/image" Target="../media/image20.png"/><Relationship Id="rId5" Type="http://schemas.openxmlformats.org/officeDocument/2006/relationships/hyperlink" Target="03-&#20843;&#20185;&#22645;&#29190;&#20027;&#36774;&#20154;&#21028;&#21009;(01_57).wmv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63.jpeg"/><Relationship Id="rId7" Type="http://schemas.openxmlformats.org/officeDocument/2006/relationships/image" Target="../media/image1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slide" Target="slide22.xml"/><Relationship Id="rId2" Type="http://schemas.openxmlformats.org/officeDocument/2006/relationships/video" Target="file:///C:\Users\user\Desktop\%5b&#31532;1&#24335;%5d%20&#27861;&#24459;&#39636;&#31995;&#30340;&#32210;&#35542;-&#23391;&#32173;(200409-4&#26657;)-OK\04-&#19981;&#25104;&#25991;&#27861;&#22283;&#23478;&#23601;&#27794;&#26377;&#21046;&#23450;&#27861;&#20856;&#65311;(04_10).wmv" TargetMode="External"/><Relationship Id="rId1" Type="http://schemas.microsoft.com/office/2007/relationships/media" Target="file:///C:\Users\user\Desktop\%5b&#31532;1&#24335;%5d%20&#27861;&#24459;&#39636;&#31995;&#30340;&#32210;&#35542;-&#23391;&#32173;(200409-4&#26657;)-OK\04-&#19981;&#25104;&#25991;&#27861;&#22283;&#23478;&#23601;&#27794;&#26377;&#21046;&#23450;&#27861;&#20856;&#65311;(04_10).wmv" TargetMode="External"/><Relationship Id="rId6" Type="http://schemas.openxmlformats.org/officeDocument/2006/relationships/image" Target="../media/image20.png"/><Relationship Id="rId5" Type="http://schemas.openxmlformats.org/officeDocument/2006/relationships/hyperlink" Target="04-&#19981;&#25104;&#25991;&#27861;&#22283;&#23478;&#23601;&#27794;&#26377;&#21046;&#23450;&#27861;&#20856;&#65311;(04_10).wmv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1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tiff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9.png"/><Relationship Id="rId7" Type="http://schemas.openxmlformats.org/officeDocument/2006/relationships/image" Target="../media/image7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70.png"/><Relationship Id="rId4" Type="http://schemas.openxmlformats.org/officeDocument/2006/relationships/image" Target="../media/image65.png"/><Relationship Id="rId9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5.png"/><Relationship Id="rId7" Type="http://schemas.microsoft.com/office/2007/relationships/hdphoto" Target="../media/hdphoto1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72.tiff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tiff"/><Relationship Id="rId5" Type="http://schemas.openxmlformats.org/officeDocument/2006/relationships/image" Target="../media/image67.png"/><Relationship Id="rId4" Type="http://schemas.openxmlformats.org/officeDocument/2006/relationships/image" Target="../media/image65.png"/><Relationship Id="rId9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5.png"/><Relationship Id="rId7" Type="http://schemas.microsoft.com/office/2007/relationships/hdphoto" Target="../media/hdphoto1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17.png"/><Relationship Id="rId5" Type="http://schemas.openxmlformats.org/officeDocument/2006/relationships/image" Target="../media/image74.tiff"/><Relationship Id="rId10" Type="http://schemas.openxmlformats.org/officeDocument/2006/relationships/slide" Target="slide29.xml"/><Relationship Id="rId4" Type="http://schemas.openxmlformats.org/officeDocument/2006/relationships/image" Target="../media/image67.png"/><Relationship Id="rId9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slide" Target="slide28.xml"/><Relationship Id="rId2" Type="http://schemas.openxmlformats.org/officeDocument/2006/relationships/video" Target="file:///C:\Users\user\Desktop\%5b&#31532;1&#24335;%5d%20&#27861;&#24459;&#39636;&#31995;&#30340;&#32210;&#35542;-&#23391;&#32173;(200409-4&#26657;)-OK\05-&#38506;&#23529;&#22296;&#21046;&#24230;(00_55).wmv" TargetMode="External"/><Relationship Id="rId1" Type="http://schemas.microsoft.com/office/2007/relationships/media" Target="file:///C:\Users\user\Desktop\%5b&#31532;1&#24335;%5d%20&#27861;&#24459;&#39636;&#31995;&#30340;&#32210;&#35542;-&#23391;&#32173;(200409-4&#26657;)-OK\05-&#38506;&#23529;&#22296;&#21046;&#24230;(00_55).wmv" TargetMode="External"/><Relationship Id="rId6" Type="http://schemas.openxmlformats.org/officeDocument/2006/relationships/image" Target="../media/image20.png"/><Relationship Id="rId5" Type="http://schemas.openxmlformats.org/officeDocument/2006/relationships/hyperlink" Target="05-&#38506;&#23529;&#22296;&#21046;&#24230;(00_55).wmv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77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78.tiff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1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80.tif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5.png"/><Relationship Id="rId7" Type="http://schemas.openxmlformats.org/officeDocument/2006/relationships/image" Target="../media/image8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15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5.png"/><Relationship Id="rId7" Type="http://schemas.openxmlformats.org/officeDocument/2006/relationships/image" Target="../media/image8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15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5.png"/><Relationship Id="rId7" Type="http://schemas.openxmlformats.org/officeDocument/2006/relationships/image" Target="../media/image8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15.png"/><Relationship Id="rId4" Type="http://schemas.openxmlformats.org/officeDocument/2006/relationships/image" Target="../media/image56.png"/><Relationship Id="rId9" Type="http://schemas.openxmlformats.org/officeDocument/2006/relationships/image" Target="../media/image8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55.png"/><Relationship Id="rId7" Type="http://schemas.openxmlformats.org/officeDocument/2006/relationships/image" Target="../media/image8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56.png"/><Relationship Id="rId9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55.png"/><Relationship Id="rId7" Type="http://schemas.openxmlformats.org/officeDocument/2006/relationships/image" Target="../media/image87.png"/><Relationship Id="rId12" Type="http://schemas.openxmlformats.org/officeDocument/2006/relationships/image" Target="../media/image1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slide" Target="slide39.xml"/><Relationship Id="rId5" Type="http://schemas.openxmlformats.org/officeDocument/2006/relationships/image" Target="../media/image85.png"/><Relationship Id="rId10" Type="http://schemas.openxmlformats.org/officeDocument/2006/relationships/image" Target="../media/image16.png"/><Relationship Id="rId4" Type="http://schemas.openxmlformats.org/officeDocument/2006/relationships/image" Target="../media/image56.png"/><Relationship Id="rId9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8.xml"/><Relationship Id="rId2" Type="http://schemas.openxmlformats.org/officeDocument/2006/relationships/video" Target="file:///C:\Users\user\Desktop\%5b&#31532;1&#24335;%5d%20&#27861;&#24459;&#39636;&#31995;&#30340;&#32210;&#35542;-&#23391;&#32173;(200409-4&#26657;)-OK\06-&#27665;&#20107;&#36012;&#20219;(01_37).wmv" TargetMode="External"/><Relationship Id="rId1" Type="http://schemas.microsoft.com/office/2007/relationships/media" Target="file:///C:\Users\user\Desktop\%5b&#31532;1&#24335;%5d%20&#27861;&#24459;&#39636;&#31995;&#30340;&#32210;&#35542;-&#23391;&#32173;(200409-4&#26657;)-OK\06-&#27665;&#20107;&#36012;&#20219;(01_37).wmv" TargetMode="External"/><Relationship Id="rId6" Type="http://schemas.openxmlformats.org/officeDocument/2006/relationships/image" Target="../media/image20.png"/><Relationship Id="rId5" Type="http://schemas.openxmlformats.org/officeDocument/2006/relationships/hyperlink" Target="06-&#27665;&#20107;&#36012;&#20219;(01_37).wmv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9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1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9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3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93.tif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emf"/><Relationship Id="rId11" Type="http://schemas.openxmlformats.org/officeDocument/2006/relationships/slide" Target="slide43.xml"/><Relationship Id="rId5" Type="http://schemas.openxmlformats.org/officeDocument/2006/relationships/image" Target="../media/image96.emf"/><Relationship Id="rId10" Type="http://schemas.openxmlformats.org/officeDocument/2006/relationships/image" Target="../media/image16.png"/><Relationship Id="rId4" Type="http://schemas.openxmlformats.org/officeDocument/2006/relationships/image" Target="../media/image95.png"/><Relationship Id="rId9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2.xml"/><Relationship Id="rId2" Type="http://schemas.openxmlformats.org/officeDocument/2006/relationships/video" Target="file:///C:\Users\user\Desktop\%5b&#31532;1&#24335;%5d%20&#27861;&#24459;&#39636;&#31995;&#30340;&#32210;&#35542;-&#23391;&#32173;(200409-4&#26657;)-OK\08-&#21508;&#31278;&#35380;&#35359;&#33287;&#35380;&#35359;&#27969;&#31243;(04_40).wmv" TargetMode="External"/><Relationship Id="rId1" Type="http://schemas.microsoft.com/office/2007/relationships/media" Target="file:///C:\Users\user\Desktop\%5b&#31532;1&#24335;%5d%20&#27861;&#24459;&#39636;&#31995;&#30340;&#32210;&#35542;-&#23391;&#32173;(200409-4&#26657;)-OK\08-&#21508;&#31278;&#35380;&#35359;&#33287;&#35380;&#35359;&#27969;&#31243;(04_40).wmv" TargetMode="External"/><Relationship Id="rId6" Type="http://schemas.openxmlformats.org/officeDocument/2006/relationships/image" Target="../media/image20.png"/><Relationship Id="rId5" Type="http://schemas.openxmlformats.org/officeDocument/2006/relationships/hyperlink" Target="08-&#21508;&#31278;&#35380;&#35359;&#33287;&#35380;&#35359;&#27969;&#31243;(04_40).wmv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10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1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101.tif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1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102.tif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03.tiff"/><Relationship Id="rId4" Type="http://schemas.openxmlformats.org/officeDocument/2006/relationships/image" Target="../media/image9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104.tif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image" Target="../media/image106.emf"/><Relationship Id="rId7" Type="http://schemas.openxmlformats.org/officeDocument/2006/relationships/image" Target="../media/image16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9.xml"/><Relationship Id="rId2" Type="http://schemas.openxmlformats.org/officeDocument/2006/relationships/video" Target="file:///C:\Users\user\Desktop\%5b&#31532;1&#24335;%5d%20&#27861;&#24459;&#39636;&#31995;&#30340;&#32210;&#35542;-&#23391;&#32173;(200409-4&#26657;)-OK\07-&#20415;&#27665;&#30340;&#34892;&#25919;&#27861;&#38498;(02_14).wmv" TargetMode="External"/><Relationship Id="rId1" Type="http://schemas.microsoft.com/office/2007/relationships/media" Target="file:///C:\Users\user\Desktop\%5b&#31532;1&#24335;%5d%20&#27861;&#24459;&#39636;&#31995;&#30340;&#32210;&#35542;-&#23391;&#32173;(200409-4&#26657;)-OK\07-&#20415;&#27665;&#30340;&#34892;&#25919;&#27861;&#38498;(02_14).wmv" TargetMode="External"/><Relationship Id="rId6" Type="http://schemas.openxmlformats.org/officeDocument/2006/relationships/image" Target="../media/image20.png"/><Relationship Id="rId5" Type="http://schemas.openxmlformats.org/officeDocument/2006/relationships/hyperlink" Target="07-&#20415;&#27665;&#30340;&#34892;&#25919;&#27861;&#38498;(02_14).wmv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10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tif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1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tiff"/><Relationship Id="rId5" Type="http://schemas.openxmlformats.org/officeDocument/2006/relationships/image" Target="../media/image67.png"/><Relationship Id="rId4" Type="http://schemas.openxmlformats.org/officeDocument/2006/relationships/image" Target="../media/image10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4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112.tiff"/><Relationship Id="rId4" Type="http://schemas.openxmlformats.org/officeDocument/2006/relationships/image" Target="../media/image1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tif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tif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tif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1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tiff"/><Relationship Id="rId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119.tif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tif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21.png"/><Relationship Id="rId4" Type="http://schemas.openxmlformats.org/officeDocument/2006/relationships/image" Target="../media/image9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tif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123.tif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23.tiff"/><Relationship Id="rId4" Type="http://schemas.openxmlformats.org/officeDocument/2006/relationships/image" Target="../media/image9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tif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5.png"/><Relationship Id="rId4" Type="http://schemas.openxmlformats.org/officeDocument/2006/relationships/image" Target="../media/image9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tif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27.png"/><Relationship Id="rId4" Type="http://schemas.openxmlformats.org/officeDocument/2006/relationships/image" Target="../media/image9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29.emf"/><Relationship Id="rId4" Type="http://schemas.openxmlformats.org/officeDocument/2006/relationships/image" Target="../media/image12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image" Target="../media/image138.png"/><Relationship Id="rId4" Type="http://schemas.openxmlformats.org/officeDocument/2006/relationships/image" Target="../media/image13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5" Type="http://schemas.openxmlformats.org/officeDocument/2006/relationships/image" Target="../media/image138.png"/><Relationship Id="rId4" Type="http://schemas.openxmlformats.org/officeDocument/2006/relationships/image" Target="../media/image1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9347" y="337624"/>
            <a:ext cx="2135128" cy="5042926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6600" y="1994991"/>
            <a:ext cx="4050800" cy="2766066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8734" y="1002470"/>
            <a:ext cx="3721616" cy="3694184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473" y="1234653"/>
            <a:ext cx="379477" cy="379477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4961" y="1234653"/>
            <a:ext cx="379477" cy="379477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5713" y="2452141"/>
            <a:ext cx="420625" cy="271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8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19" y="3075111"/>
            <a:ext cx="2994438" cy="2657484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6242"/>
            <a:ext cx="3374143" cy="717805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683567" y="1603194"/>
            <a:ext cx="7560841" cy="3560149"/>
            <a:chOff x="683567" y="1603194"/>
            <a:chExt cx="7560841" cy="3560149"/>
          </a:xfrm>
        </p:grpSpPr>
        <p:pic>
          <p:nvPicPr>
            <p:cNvPr id="4" name="圖片 3">
              <a:hlinkClick r:id="rId6"/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68" y="1603194"/>
              <a:ext cx="1097282" cy="1097282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67" y="2859087"/>
              <a:ext cx="4783657" cy="2304256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4125" y="1603194"/>
              <a:ext cx="2002540" cy="539497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1979712" y="1994991"/>
              <a:ext cx="6264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提供法規之最新動態資訊及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資料檢索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。</a:t>
              </a: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26" y="39687"/>
            <a:ext cx="2066548" cy="562357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5435518" y="4403853"/>
            <a:ext cx="3034630" cy="900000"/>
            <a:chOff x="3481586" y="3006572"/>
            <a:chExt cx="3034630" cy="900000"/>
          </a:xfrm>
        </p:grpSpPr>
        <p:grpSp>
          <p:nvGrpSpPr>
            <p:cNvPr id="17" name="群組 16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9" name="圖片 18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20" name="文字方塊 19"/>
              <p:cNvSpPr txBox="1"/>
              <p:nvPr/>
            </p:nvSpPr>
            <p:spPr>
              <a:xfrm>
                <a:off x="4753876" y="2201948"/>
                <a:ext cx="21962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全國法規資料庫網站教學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(01_19)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8" name="圖片 17">
              <a:hlinkClick r:id="rId13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093" y="2330647"/>
            <a:ext cx="1395714" cy="6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全國法規資料庫網站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教學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01:19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01-全國法規資料庫網站教學(01_19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183" y="0"/>
            <a:ext cx="8899634" cy="500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75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5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19" y="3075111"/>
            <a:ext cx="2994438" cy="2657484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26" y="39687"/>
            <a:ext cx="2066548" cy="562357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5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6242"/>
            <a:ext cx="2295149" cy="717805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683568" y="1603194"/>
            <a:ext cx="7704856" cy="3560149"/>
            <a:chOff x="683568" y="1603194"/>
            <a:chExt cx="7704856" cy="3560149"/>
          </a:xfrm>
        </p:grpSpPr>
        <p:pic>
          <p:nvPicPr>
            <p:cNvPr id="4" name="圖片 3">
              <a:hlinkClick r:id="rId7"/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68" y="1603194"/>
              <a:ext cx="1097282" cy="1097282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1979712" y="1915432"/>
              <a:ext cx="64087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對於需要專業性法律幫助而又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無力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負擔訴訟費用及律師報酬的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人民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，提供「法律諮詢」及「</a:t>
              </a:r>
              <a:r>
                <a:rPr lang="zh-TW" altLang="en-US" sz="2000" dirty="0" smtClean="0">
                  <a:latin typeface="微軟正黑體" pitchFamily="34" charset="-120"/>
                  <a:ea typeface="微軟正黑體" pitchFamily="34" charset="-120"/>
                </a:rPr>
                <a:t>申請扶助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律師」的服務。</a:t>
              </a: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4125" y="1603194"/>
              <a:ext cx="3150114" cy="539497"/>
            </a:xfrm>
            <a:prstGeom prst="rect">
              <a:avLst/>
            </a:prstGeom>
          </p:spPr>
        </p:pic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76" y="2886694"/>
              <a:ext cx="4906322" cy="2276649"/>
            </a:xfrm>
            <a:prstGeom prst="rect">
              <a:avLst/>
            </a:prstGeom>
          </p:spPr>
        </p:pic>
      </p:grpSp>
      <p:pic>
        <p:nvPicPr>
          <p:cNvPr id="17" name="圖片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093" y="2330647"/>
            <a:ext cx="1395714" cy="6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19" y="3075111"/>
            <a:ext cx="2994438" cy="2657484"/>
          </a:xfrm>
          <a:prstGeom prst="rect">
            <a:avLst/>
          </a:prstGeom>
        </p:spPr>
      </p:pic>
      <p:pic>
        <p:nvPicPr>
          <p:cNvPr id="4" name="圖片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03194"/>
            <a:ext cx="1097282" cy="109728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979712" y="1994991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提供消費糾紛申訴管道及辦理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團體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訴訟。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26" y="39687"/>
            <a:ext cx="2066548" cy="562357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5" name="圖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6242"/>
            <a:ext cx="2295149" cy="717805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76" y="2886694"/>
            <a:ext cx="4906322" cy="227664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923" y="1603194"/>
            <a:ext cx="4581153" cy="53949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50" y="2248594"/>
            <a:ext cx="1395714" cy="6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9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19" y="3075111"/>
            <a:ext cx="2994438" cy="2657484"/>
          </a:xfrm>
          <a:prstGeom prst="rect">
            <a:avLst/>
          </a:prstGeom>
        </p:spPr>
      </p:pic>
      <p:pic>
        <p:nvPicPr>
          <p:cNvPr id="4" name="圖片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03194"/>
            <a:ext cx="1097282" cy="109728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979712" y="1994991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掌理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全國檢察、矯正、司法保護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、政</a:t>
            </a: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風及行政院的法律事務。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26" y="39687"/>
            <a:ext cx="2066548" cy="562357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77" y="2886694"/>
            <a:ext cx="4906320" cy="2276648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6242"/>
            <a:ext cx="2295149" cy="71780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125" y="1603194"/>
            <a:ext cx="859538" cy="539497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623" y="2462336"/>
            <a:ext cx="1395714" cy="6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77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19" y="3075111"/>
            <a:ext cx="2994438" cy="2657484"/>
          </a:xfrm>
          <a:prstGeom prst="rect">
            <a:avLst/>
          </a:prstGeom>
        </p:spPr>
      </p:pic>
      <p:pic>
        <p:nvPicPr>
          <p:cNvPr id="4" name="圖片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03194"/>
            <a:ext cx="1097282" cy="109728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979712" y="1994991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辦理全國勞動業務。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26" y="39687"/>
            <a:ext cx="2066548" cy="562357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77" y="2886694"/>
            <a:ext cx="4906320" cy="2276647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6242"/>
            <a:ext cx="2295149" cy="71780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125" y="1603194"/>
            <a:ext cx="859538" cy="539497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367751"/>
            <a:ext cx="1395714" cy="6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8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19" y="3075111"/>
            <a:ext cx="2994438" cy="2657484"/>
          </a:xfrm>
          <a:prstGeom prst="rect">
            <a:avLst/>
          </a:prstGeom>
        </p:spPr>
      </p:pic>
      <p:pic>
        <p:nvPicPr>
          <p:cNvPr id="4" name="圖片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03194"/>
            <a:ext cx="1097282" cy="109728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979712" y="1994991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掌理家庭暴力、性侵害、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性騷擾防治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與老人、身心障礙者、兒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少保護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及兒少性剝削防制政策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規劃等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相關事項。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26" y="39687"/>
            <a:ext cx="2066548" cy="562357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6242"/>
            <a:ext cx="2295149" cy="71780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125" y="1603194"/>
            <a:ext cx="2290577" cy="539497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78" y="2886694"/>
            <a:ext cx="4906317" cy="227664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409662"/>
            <a:ext cx="1395714" cy="6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0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19" y="3075111"/>
            <a:ext cx="2994438" cy="2657484"/>
          </a:xfrm>
          <a:prstGeom prst="rect">
            <a:avLst/>
          </a:prstGeom>
        </p:spPr>
      </p:pic>
      <p:pic>
        <p:nvPicPr>
          <p:cNvPr id="4" name="圖片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03194"/>
            <a:ext cx="1097282" cy="109728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979712" y="1994991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負責專利權、商標專用權、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著作權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、積體電路電路布局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營業秘密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及其他智慧財產權相關事項。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26" y="39687"/>
            <a:ext cx="2066548" cy="562357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6242"/>
            <a:ext cx="2295149" cy="717805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78" y="2886694"/>
            <a:ext cx="4906317" cy="227664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125" y="1603194"/>
            <a:ext cx="2290577" cy="53949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96" y="2439896"/>
            <a:ext cx="1395714" cy="6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6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135" y="1587"/>
            <a:ext cx="6871730" cy="5216663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6730" y="1587"/>
            <a:ext cx="6510541" cy="50337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2147" y="4371255"/>
            <a:ext cx="6679706" cy="113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778967"/>
            <a:ext cx="7666484" cy="325358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642" y="770855"/>
            <a:ext cx="3168352" cy="864096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5292080" y="4392119"/>
            <a:ext cx="3034630" cy="900000"/>
            <a:chOff x="3481586" y="3006572"/>
            <a:chExt cx="3034630" cy="900000"/>
          </a:xfrm>
        </p:grpSpPr>
        <p:grpSp>
          <p:nvGrpSpPr>
            <p:cNvPr id="10" name="群組 9"/>
            <p:cNvGrpSpPr/>
            <p:nvPr/>
          </p:nvGrpSpPr>
          <p:grpSpPr>
            <a:xfrm>
              <a:off x="4066091" y="3141655"/>
              <a:ext cx="2450125" cy="596726"/>
              <a:chOff x="4500000" y="2122073"/>
              <a:chExt cx="2450125" cy="596726"/>
            </a:xfrm>
          </p:grpSpPr>
          <p:pic>
            <p:nvPicPr>
              <p:cNvPr id="12" name="圖片 1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22073"/>
                <a:ext cx="2450125" cy="596726"/>
              </a:xfrm>
              <a:prstGeom prst="rect">
                <a:avLst/>
              </a:prstGeom>
            </p:spPr>
          </p:pic>
          <p:sp>
            <p:nvSpPr>
              <p:cNvPr id="13" name="文字方塊 12"/>
              <p:cNvSpPr txBox="1"/>
              <p:nvPr/>
            </p:nvSpPr>
            <p:spPr>
              <a:xfrm>
                <a:off x="4753876" y="2157440"/>
                <a:ext cx="204193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首次因停電下台 李世光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(02_33)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1" name="圖片 10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76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首次因停電下台 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李世光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02:33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02-首次因停電下台 李世光(02_33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982" y="-4093"/>
            <a:ext cx="8906036" cy="500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5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1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642" y="770855"/>
            <a:ext cx="3168352" cy="86409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139007"/>
            <a:ext cx="7666484" cy="2106725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5292080" y="4392119"/>
            <a:ext cx="2880320" cy="900000"/>
            <a:chOff x="3481586" y="3006572"/>
            <a:chExt cx="2880320" cy="900000"/>
          </a:xfrm>
        </p:grpSpPr>
        <p:grpSp>
          <p:nvGrpSpPr>
            <p:cNvPr id="9" name="群組 8"/>
            <p:cNvGrpSpPr/>
            <p:nvPr/>
          </p:nvGrpSpPr>
          <p:grpSpPr>
            <a:xfrm>
              <a:off x="4066091" y="3141655"/>
              <a:ext cx="2295815" cy="596726"/>
              <a:chOff x="4500000" y="2122073"/>
              <a:chExt cx="2295815" cy="596726"/>
            </a:xfrm>
          </p:grpSpPr>
          <p:pic>
            <p:nvPicPr>
              <p:cNvPr id="11" name="圖片 10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22073"/>
                <a:ext cx="2079791" cy="596726"/>
              </a:xfrm>
              <a:prstGeom prst="rect">
                <a:avLst/>
              </a:prstGeom>
            </p:spPr>
          </p:pic>
          <p:sp>
            <p:nvSpPr>
              <p:cNvPr id="12" name="文字方塊 11"/>
              <p:cNvSpPr txBox="1"/>
              <p:nvPr/>
            </p:nvSpPr>
            <p:spPr>
              <a:xfrm>
                <a:off x="4753876" y="2157440"/>
                <a:ext cx="204193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八仙塵爆主辦人判刑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(01_57)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0" name="圖片 9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164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八仙塵爆主辦人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判刑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01:57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03-八仙塵爆主辦人判刑(01_57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846" y="-4246"/>
            <a:ext cx="8906308" cy="500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642" y="770855"/>
            <a:ext cx="3168352" cy="86409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16" y="1778967"/>
            <a:ext cx="7840024" cy="3168352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517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683568" y="1694760"/>
            <a:ext cx="3456384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現今社會法治化的狀況儼然已經成熟穩定，身為國家的國民對於我國的法律制度應當要有充分的認識與尊重，建立起守法的好習慣。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1328" y="1234383"/>
            <a:ext cx="3816424" cy="3816424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221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28423" y="1922983"/>
            <a:ext cx="4590389" cy="321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世界各國都會依照自己國家的習慣與制度沿革，制訂出適合自己國家的法律制度，因此各國的法律其實也是有分派系的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，究竟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這些有什麼不同呢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？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以下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就來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介紹吧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！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423" y="1195610"/>
            <a:ext cx="4347633" cy="7747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6096" y="1823474"/>
            <a:ext cx="2808312" cy="322376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61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35043"/>
            <a:ext cx="3842048" cy="191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法律系統。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某一種文化或宗教的影響下，所形成法律制度的獨特系統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18069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一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法系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685" y="1341365"/>
            <a:ext cx="3255264" cy="3681984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755576" y="3879259"/>
            <a:ext cx="3842048" cy="1284084"/>
            <a:chOff x="1306016" y="3917043"/>
            <a:chExt cx="3842048" cy="1284084"/>
          </a:xfrm>
        </p:grpSpPr>
        <p:sp>
          <p:nvSpPr>
            <p:cNvPr id="6" name="圓角矩形 5"/>
            <p:cNvSpPr/>
            <p:nvPr/>
          </p:nvSpPr>
          <p:spPr>
            <a:xfrm>
              <a:off x="1306016" y="3917043"/>
              <a:ext cx="3842048" cy="1284084"/>
            </a:xfrm>
            <a:prstGeom prst="roundRect">
              <a:avLst>
                <a:gd name="adj" fmla="val 12014"/>
              </a:avLst>
            </a:prstGeom>
            <a:solidFill>
              <a:srgbClr val="FFCD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文字方塊 8"/>
            <p:cNvSpPr txBox="1">
              <a:spLocks noChangeArrowheads="1"/>
            </p:cNvSpPr>
            <p:nvPr/>
          </p:nvSpPr>
          <p:spPr bwMode="auto">
            <a:xfrm>
              <a:off x="1375073" y="3990895"/>
              <a:ext cx="3698032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zh-TW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charset="-120"/>
                  <a:ea typeface="微軟正黑體" charset="-120"/>
                </a:rPr>
                <a:t>目前對</a:t>
              </a:r>
              <a:r>
                <a:rPr lang="zh-TW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charset="-120"/>
                  <a:ea typeface="微軟正黑體" charset="-120"/>
                </a:rPr>
                <a:t>世界各國的法律制訂影響最為</a:t>
              </a:r>
              <a:r>
                <a:rPr lang="zh-TW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charset="-120"/>
                  <a:ea typeface="微軟正黑體" charset="-120"/>
                </a:rPr>
                <a:t>深遠：</a:t>
              </a:r>
              <a:r>
                <a:rPr lang="en-US" altLang="zh-TW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charset="-120"/>
                  <a:ea typeface="微軟正黑體" charset="-120"/>
                </a:rPr>
                <a:t/>
              </a:r>
              <a:br>
                <a:rPr lang="en-US" altLang="zh-TW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charset="-120"/>
                  <a:ea typeface="微軟正黑體" charset="-120"/>
                </a:rPr>
              </a:br>
              <a:r>
                <a:rPr lang="zh-TW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charset="-120"/>
                  <a:ea typeface="微軟正黑體" charset="-120"/>
                </a:rPr>
                <a:t>大陸法系、英</a:t>
              </a:r>
              <a:r>
                <a:rPr lang="zh-TW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charset="-120"/>
                  <a:ea typeface="微軟正黑體" charset="-120"/>
                </a:rPr>
                <a:t>美</a:t>
              </a:r>
              <a:r>
                <a:rPr lang="zh-TW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charset="-120"/>
                  <a:ea typeface="微軟正黑體" charset="-120"/>
                </a:rPr>
                <a:t>法系。</a:t>
              </a:r>
              <a:endParaRPr lang="zh-TW" altLang="zh-TW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endParaRPr>
            </a:p>
          </p:txBody>
        </p:sp>
      </p:grp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437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3744416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歐洲大陸發展出來並由羅馬法演變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而來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，又稱「羅馬法系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影響國家：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德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、法、日、澳等，甚至我國也受其影響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5576" y="1346919"/>
            <a:ext cx="22781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1. </a:t>
            </a:r>
            <a:r>
              <a:rPr lang="zh-TW" altLang="en-US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大陸法系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5260" y="1396327"/>
            <a:ext cx="3561384" cy="340697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76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5" y="1922983"/>
            <a:ext cx="4459551" cy="2687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重視成文法。</a:t>
            </a:r>
            <a:r>
              <a:rPr lang="zh-TW" altLang="en-US" sz="2200" dirty="0" smtClean="0">
                <a:solidFill>
                  <a:srgbClr val="3D1F00"/>
                </a:solidFill>
                <a:latin typeface="微軟正黑體" charset="-120"/>
                <a:ea typeface="微軟正黑體" charset="-120"/>
              </a:rPr>
              <a:t>（即</a:t>
            </a:r>
            <a:r>
              <a:rPr lang="zh-TW" altLang="en-US" sz="2200" dirty="0">
                <a:solidFill>
                  <a:srgbClr val="3D1F00"/>
                </a:solidFill>
                <a:latin typeface="微軟正黑體" charset="-120"/>
                <a:ea typeface="微軟正黑體" charset="-120"/>
              </a:rPr>
              <a:t>有</a:t>
            </a:r>
            <a:r>
              <a:rPr lang="zh-TW" altLang="en-US" sz="2200" dirty="0" smtClean="0">
                <a:solidFill>
                  <a:srgbClr val="3D1F00"/>
                </a:solidFill>
                <a:latin typeface="微軟正黑體" charset="-120"/>
                <a:ea typeface="微軟正黑體" charset="-120"/>
              </a:rPr>
              <a:t>文字記載</a:t>
            </a:r>
            <a:r>
              <a:rPr lang="zh-TW" altLang="en-US" sz="2200" dirty="0">
                <a:solidFill>
                  <a:srgbClr val="3D1F00"/>
                </a:solidFill>
                <a:latin typeface="微軟正黑體" charset="-120"/>
                <a:ea typeface="微軟正黑體" charset="-120"/>
              </a:rPr>
              <a:t>和形式的抽象法律</a:t>
            </a:r>
            <a:r>
              <a:rPr lang="zh-TW" altLang="en-US" sz="2200" dirty="0" smtClean="0">
                <a:solidFill>
                  <a:srgbClr val="3D1F00"/>
                </a:solidFill>
                <a:latin typeface="微軟正黑體" charset="-120"/>
                <a:ea typeface="微軟正黑體" charset="-120"/>
              </a:rPr>
              <a:t>條文。）</a:t>
            </a:r>
            <a:endParaRPr lang="en-US" altLang="zh-TW" sz="2200" dirty="0" smtClean="0">
              <a:solidFill>
                <a:srgbClr val="3D1F00"/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法條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有明文規定者，職業法官在判案的時候，要先適用法條，無法條可以適用時，才可以引用習慣及法理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5576" y="1346919"/>
            <a:ext cx="22781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1. </a:t>
            </a:r>
            <a:r>
              <a:rPr lang="zh-TW" altLang="en-US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大陸法系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9530" y="1340742"/>
            <a:ext cx="2834878" cy="360007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880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4130080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algn="just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海洋法系是指由英美兩國所發展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出來。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algn="just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主要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以不成文法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、陪審團制度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為審判主軸，主要國家有英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、美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，所以海洋法系常被稱為「英美法系」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5576" y="1346919"/>
            <a:ext cx="21755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2.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英美法系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465"/>
          <a:stretch/>
        </p:blipFill>
        <p:spPr>
          <a:xfrm>
            <a:off x="5118504" y="1180856"/>
            <a:ext cx="3240360" cy="3744416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439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4562128" cy="321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algn="just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主要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以習慣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法</a:t>
            </a:r>
            <a:r>
              <a:rPr lang="en-US" altLang="zh-TW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判例法</a:t>
            </a:r>
            <a:r>
              <a:rPr lang="en-US" altLang="zh-TW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為其特色。</a:t>
            </a:r>
            <a:r>
              <a:rPr lang="zh-TW" altLang="en-US" sz="2200" dirty="0">
                <a:solidFill>
                  <a:srgbClr val="3D1F00"/>
                </a:solidFill>
                <a:latin typeface="微軟正黑體" charset="-120"/>
                <a:ea typeface="微軟正黑體" charset="-120"/>
              </a:rPr>
              <a:t>不重視成文法典的制定。</a:t>
            </a:r>
            <a:endParaRPr lang="en-US" altLang="zh-TW" sz="2200" dirty="0">
              <a:solidFill>
                <a:srgbClr val="3D1F00"/>
              </a:solidFill>
              <a:latin typeface="微軟正黑體" charset="-120"/>
              <a:ea typeface="微軟正黑體" charset="-120"/>
            </a:endParaRPr>
          </a:p>
          <a:p>
            <a:pPr marL="0" algn="just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法官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判案是採用過去法院累積下來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的判例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做為審判的依據，該依據主要是透過某相同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類型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的案例，形成一種法律見解或立場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5576" y="1346919"/>
            <a:ext cx="21755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2.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英美法系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1294" y="1433365"/>
            <a:ext cx="2711106" cy="357691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292080" y="4392119"/>
            <a:ext cx="2880320" cy="900000"/>
            <a:chOff x="3481586" y="3006572"/>
            <a:chExt cx="2880320" cy="900000"/>
          </a:xfrm>
        </p:grpSpPr>
        <p:grpSp>
          <p:nvGrpSpPr>
            <p:cNvPr id="15" name="群組 14"/>
            <p:cNvGrpSpPr/>
            <p:nvPr/>
          </p:nvGrpSpPr>
          <p:grpSpPr>
            <a:xfrm>
              <a:off x="4066091" y="3141655"/>
              <a:ext cx="2295815" cy="596726"/>
              <a:chOff x="4500000" y="2122073"/>
              <a:chExt cx="2295815" cy="596726"/>
            </a:xfrm>
          </p:grpSpPr>
          <p:pic>
            <p:nvPicPr>
              <p:cNvPr id="17" name="圖片 1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22073"/>
                <a:ext cx="2295815" cy="596726"/>
              </a:xfrm>
              <a:prstGeom prst="rect">
                <a:avLst/>
              </a:prstGeom>
            </p:spPr>
          </p:pic>
          <p:sp>
            <p:nvSpPr>
              <p:cNvPr id="18" name="文字方塊 17"/>
              <p:cNvSpPr txBox="1"/>
              <p:nvPr/>
            </p:nvSpPr>
            <p:spPr>
              <a:xfrm>
                <a:off x="4753876" y="2157440"/>
                <a:ext cx="196993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不成文法國家就沒有制定法典？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(04_10)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6" name="圖片 1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068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不成文法國家就沒有制定法典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？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04:10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04-不成文法國家就沒有制定法典？(04_10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4007" y="4700"/>
            <a:ext cx="8875986" cy="499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92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4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90" y="-21233"/>
            <a:ext cx="9168937" cy="581141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303560"/>
            <a:ext cx="2734733" cy="558800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755575" y="1922983"/>
            <a:ext cx="4550681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史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上第一部成文法典就是「漢摩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拉比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法典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其中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最有名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的規定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「以牙還牙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，以眼還眼」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的概念就是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源自於此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，顯示當時的正義是建立在公正的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基礎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上。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5911" y="1547067"/>
            <a:ext cx="2886148" cy="3176051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562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90" y="-21233"/>
            <a:ext cx="9168937" cy="5811415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755576" y="1850975"/>
            <a:ext cx="398606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從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一般市民中隨機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選出陪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審員，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通常有６至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12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名陪審員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303560"/>
            <a:ext cx="1761067" cy="5588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76" b="-1230"/>
          <a:stretch/>
        </p:blipFill>
        <p:spPr>
          <a:xfrm>
            <a:off x="5436096" y="1465935"/>
            <a:ext cx="2934258" cy="3540352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755576" y="3291135"/>
            <a:ext cx="398606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刑事案件：</a:t>
            </a:r>
            <a:r>
              <a:rPr lang="en-US" altLang="zh-TW" sz="2800" b="1" dirty="0" smtClean="0">
                <a:solidFill>
                  <a:srgbClr val="3D1F0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3D1F0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會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就被告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有罪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或無罪做出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判斷。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745332" y="5849683"/>
            <a:ext cx="398606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民事訴訟：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會就被告有無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責任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或損害賠償金額等做出判斷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914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7651E-7 L -8.33333E-7 -0.43615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82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1" grpId="1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90" y="-21233"/>
            <a:ext cx="9168937" cy="5811415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755576" y="1922983"/>
            <a:ext cx="3600400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對象：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8400" indent="-514350">
              <a:spcBef>
                <a:spcPts val="75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成年公民都可能被選為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陪審員。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8400" indent="-514350">
              <a:spcBef>
                <a:spcPts val="75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却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不是所有成人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都有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資格出任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陪審員。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316" y="1248742"/>
            <a:ext cx="3794054" cy="364135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303560"/>
            <a:ext cx="1761067" cy="558800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93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90" y="-21233"/>
            <a:ext cx="9168937" cy="5811415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755576" y="1922983"/>
            <a:ext cx="43461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可能不符合或可獲豁免出任陪審員的對象：</a:t>
            </a:r>
            <a:endParaRPr lang="zh-TW" altLang="zh-TW" sz="2800" b="1" dirty="0">
              <a:solidFill>
                <a:srgbClr val="3D1F00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6660" y="1922983"/>
            <a:ext cx="2960323" cy="2960323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755576" y="2877090"/>
            <a:ext cx="434610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警察、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軍人、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律師、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教授、 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835696" y="2877090"/>
            <a:ext cx="434610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神職人員、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市（省）長、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法學系的學生等。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303560"/>
            <a:ext cx="1761067" cy="558800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017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90" y="-21233"/>
            <a:ext cx="9168937" cy="5811415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755576" y="1922983"/>
            <a:ext cx="3410000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陪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審員如無合理原因而缺席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審訊是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違法的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例如：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美國，無故缺席最重可能會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坐牢２年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756" y="1277655"/>
            <a:ext cx="3652936" cy="360593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303560"/>
            <a:ext cx="1761067" cy="558800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292080" y="4392119"/>
            <a:ext cx="2808312" cy="900000"/>
            <a:chOff x="3481586" y="3006572"/>
            <a:chExt cx="2808312" cy="900000"/>
          </a:xfrm>
        </p:grpSpPr>
        <p:grpSp>
          <p:nvGrpSpPr>
            <p:cNvPr id="14" name="群組 13"/>
            <p:cNvGrpSpPr/>
            <p:nvPr/>
          </p:nvGrpSpPr>
          <p:grpSpPr>
            <a:xfrm>
              <a:off x="4129658" y="3192352"/>
              <a:ext cx="2160240" cy="495332"/>
              <a:chOff x="4563567" y="2172770"/>
              <a:chExt cx="2160240" cy="495332"/>
            </a:xfrm>
          </p:grpSpPr>
          <p:pic>
            <p:nvPicPr>
              <p:cNvPr id="19" name="圖片 18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63567" y="2172770"/>
                <a:ext cx="1944216" cy="495332"/>
              </a:xfrm>
              <a:prstGeom prst="rect">
                <a:avLst/>
              </a:prstGeom>
            </p:spPr>
          </p:pic>
          <p:sp>
            <p:nvSpPr>
              <p:cNvPr id="20" name="文字方塊 19"/>
              <p:cNvSpPr txBox="1"/>
              <p:nvPr/>
            </p:nvSpPr>
            <p:spPr>
              <a:xfrm>
                <a:off x="4753876" y="2254158"/>
                <a:ext cx="19699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陪審團制度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(00_55)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5" name="圖片 14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23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陪審團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制度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00:55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05-陪審團制度(00_55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990" y="-4093"/>
            <a:ext cx="8892021" cy="50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3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5" y="1922983"/>
            <a:ext cx="4198085" cy="288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我國是屬於大陸法系國家，以成文法為法治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基礎。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適用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的法律以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中央法規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標準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第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2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條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規定。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分為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四種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、律、條例、通則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34483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二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我國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法律體系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638" y="1382786"/>
            <a:ext cx="3255054" cy="353422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556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9654" y="1922983"/>
            <a:ext cx="398606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成文法國家除了以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成文法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為基礎，也是有不成文法的適用，例如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：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9654" y="1346919"/>
            <a:ext cx="34483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二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我國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法律體系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746051" y="3435151"/>
            <a:ext cx="1839427" cy="105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習慣法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解釋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41462" y="3435151"/>
            <a:ext cx="1961780" cy="1056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判例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indent="-45720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法理等。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660" y="1183177"/>
            <a:ext cx="3304032" cy="373075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485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3626024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已無絕對的大陸法系國家或英美法系國家，英美法系逐漸有法典化的趨勢。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而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德國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亦相當重視判例所累積的法律效果。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34483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二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我國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法律體系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5304" y="1140493"/>
            <a:ext cx="3499104" cy="3675888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053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865391"/>
            <a:ext cx="4056444" cy="344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法律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責任：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違反法律的後果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必須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承擔一定的後果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大致上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分為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…</a:t>
            </a:r>
          </a:p>
          <a:p>
            <a:pPr marL="0">
              <a:spcBef>
                <a:spcPts val="30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行政責任</a:t>
            </a:r>
            <a:endParaRPr lang="en-US" altLang="zh-TW" sz="2800" b="1" dirty="0" smtClean="0">
              <a:solidFill>
                <a:srgbClr val="169E71"/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30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刑事責任</a:t>
            </a:r>
            <a:endParaRPr lang="en-US" altLang="zh-TW" sz="2800" b="1" dirty="0" smtClean="0">
              <a:solidFill>
                <a:srgbClr val="169E71"/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30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民事責任</a:t>
            </a:r>
            <a:endParaRPr lang="zh-TW" altLang="zh-TW" sz="2800" b="1" dirty="0">
              <a:solidFill>
                <a:srgbClr val="169E71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642" y="1289327"/>
            <a:ext cx="4127500" cy="5588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1891311"/>
            <a:ext cx="3167176" cy="311567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743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" name="圓角矩形 3"/>
          <p:cNvSpPr/>
          <p:nvPr/>
        </p:nvSpPr>
        <p:spPr>
          <a:xfrm>
            <a:off x="3059832" y="5163343"/>
            <a:ext cx="3168352" cy="319242"/>
          </a:xfrm>
          <a:prstGeom prst="roundRect">
            <a:avLst>
              <a:gd name="adj" fmla="val 50000"/>
            </a:avLst>
          </a:prstGeom>
          <a:solidFill>
            <a:srgbClr val="1E2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latin typeface="微軟正黑體" pitchFamily="34" charset="-120"/>
                <a:ea typeface="微軟正黑體" pitchFamily="34" charset="-120"/>
              </a:rPr>
              <a:t>行政責任、刑事責任與民事責任的比較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190" y="3038903"/>
            <a:ext cx="951180" cy="244144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145" y="986879"/>
            <a:ext cx="2203709" cy="60350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43" y="1631278"/>
            <a:ext cx="6743714" cy="379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4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009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" name="圓角矩形 3"/>
          <p:cNvSpPr/>
          <p:nvPr/>
        </p:nvSpPr>
        <p:spPr>
          <a:xfrm>
            <a:off x="3059832" y="5163343"/>
            <a:ext cx="3168352" cy="319242"/>
          </a:xfrm>
          <a:prstGeom prst="roundRect">
            <a:avLst>
              <a:gd name="adj" fmla="val 50000"/>
            </a:avLst>
          </a:prstGeom>
          <a:solidFill>
            <a:srgbClr val="1E2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latin typeface="微軟正黑體" pitchFamily="34" charset="-120"/>
                <a:ea typeface="微軟正黑體" pitchFamily="34" charset="-120"/>
              </a:rPr>
              <a:t>行政責任、刑事責任與民事責任的比較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190" y="3038903"/>
            <a:ext cx="951180" cy="244144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145" y="986879"/>
            <a:ext cx="2203709" cy="60350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43" y="1875932"/>
            <a:ext cx="6743714" cy="165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932040" y="1338902"/>
            <a:ext cx="3456384" cy="3680425"/>
          </a:xfrm>
          <a:prstGeom prst="rect">
            <a:avLst/>
          </a:prstGeom>
          <a:noFill/>
          <a:ln w="28575">
            <a:solidFill>
              <a:srgbClr val="FFC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705340" y="1338902"/>
            <a:ext cx="3456384" cy="3680425"/>
          </a:xfrm>
          <a:prstGeom prst="rect">
            <a:avLst/>
          </a:prstGeom>
          <a:noFill/>
          <a:ln w="28575">
            <a:solidFill>
              <a:srgbClr val="FFC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" name="圓角矩形 3"/>
          <p:cNvSpPr/>
          <p:nvPr/>
        </p:nvSpPr>
        <p:spPr>
          <a:xfrm>
            <a:off x="3059832" y="5163343"/>
            <a:ext cx="3168352" cy="319242"/>
          </a:xfrm>
          <a:prstGeom prst="roundRect">
            <a:avLst>
              <a:gd name="adj" fmla="val 50000"/>
            </a:avLst>
          </a:prstGeom>
          <a:solidFill>
            <a:srgbClr val="1E2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latin typeface="微軟正黑體" pitchFamily="34" charset="-120"/>
                <a:ea typeface="微軟正黑體" pitchFamily="34" charset="-120"/>
              </a:rPr>
              <a:t>行政責任、刑事責任與民事責任的比較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3809051"/>
            <a:ext cx="986018" cy="175032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028006"/>
            <a:ext cx="2267717" cy="62179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43" y="1028006"/>
            <a:ext cx="2267717" cy="62179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08" y="1994991"/>
            <a:ext cx="7059183" cy="223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932040" y="1338902"/>
            <a:ext cx="3456384" cy="3680425"/>
          </a:xfrm>
          <a:prstGeom prst="rect">
            <a:avLst/>
          </a:prstGeom>
          <a:noFill/>
          <a:ln w="28575">
            <a:solidFill>
              <a:srgbClr val="FFC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705340" y="1338902"/>
            <a:ext cx="3456384" cy="3680425"/>
          </a:xfrm>
          <a:prstGeom prst="rect">
            <a:avLst/>
          </a:prstGeom>
          <a:noFill/>
          <a:ln w="28575">
            <a:solidFill>
              <a:srgbClr val="FFC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sp>
        <p:nvSpPr>
          <p:cNvPr id="4" name="圓角矩形 3"/>
          <p:cNvSpPr/>
          <p:nvPr/>
        </p:nvSpPr>
        <p:spPr>
          <a:xfrm>
            <a:off x="3059832" y="5163343"/>
            <a:ext cx="3168352" cy="319242"/>
          </a:xfrm>
          <a:prstGeom prst="roundRect">
            <a:avLst>
              <a:gd name="adj" fmla="val 50000"/>
            </a:avLst>
          </a:prstGeom>
          <a:solidFill>
            <a:srgbClr val="1E2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latin typeface="微軟正黑體" pitchFamily="34" charset="-120"/>
                <a:ea typeface="微軟正黑體" pitchFamily="34" charset="-120"/>
              </a:rPr>
              <a:t>行政責任、刑事責任與民事責任的比較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3809051"/>
            <a:ext cx="986018" cy="175032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028006"/>
            <a:ext cx="2267717" cy="62179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43" y="1028006"/>
            <a:ext cx="2267717" cy="62179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48" y="1850975"/>
            <a:ext cx="7104903" cy="2752350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0" name="文字方塊 1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23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932040" y="1338902"/>
            <a:ext cx="3456384" cy="3680425"/>
          </a:xfrm>
          <a:prstGeom prst="rect">
            <a:avLst/>
          </a:prstGeom>
          <a:noFill/>
          <a:ln w="28575">
            <a:solidFill>
              <a:srgbClr val="FFC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705340" y="1338902"/>
            <a:ext cx="3456384" cy="3680425"/>
          </a:xfrm>
          <a:prstGeom prst="rect">
            <a:avLst/>
          </a:prstGeom>
          <a:noFill/>
          <a:ln w="28575">
            <a:solidFill>
              <a:srgbClr val="FFC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sp>
        <p:nvSpPr>
          <p:cNvPr id="4" name="圓角矩形 3"/>
          <p:cNvSpPr/>
          <p:nvPr/>
        </p:nvSpPr>
        <p:spPr>
          <a:xfrm>
            <a:off x="3059832" y="5163343"/>
            <a:ext cx="3168352" cy="319242"/>
          </a:xfrm>
          <a:prstGeom prst="roundRect">
            <a:avLst>
              <a:gd name="adj" fmla="val 50000"/>
            </a:avLst>
          </a:prstGeom>
          <a:solidFill>
            <a:srgbClr val="1E2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latin typeface="微軟正黑體" pitchFamily="34" charset="-120"/>
                <a:ea typeface="微軟正黑體" pitchFamily="34" charset="-120"/>
              </a:rPr>
              <a:t>行政責任、刑事責任與民事責任的比較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3809051"/>
            <a:ext cx="986018" cy="175032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028006"/>
            <a:ext cx="2267717" cy="62179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43" y="1028006"/>
            <a:ext cx="2267717" cy="62179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08" y="1850975"/>
            <a:ext cx="7059183" cy="2761494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984212" y="4437906"/>
            <a:ext cx="2808312" cy="900000"/>
            <a:chOff x="3481586" y="3006572"/>
            <a:chExt cx="2808312" cy="900000"/>
          </a:xfrm>
        </p:grpSpPr>
        <p:grpSp>
          <p:nvGrpSpPr>
            <p:cNvPr id="20" name="群組 19"/>
            <p:cNvGrpSpPr/>
            <p:nvPr/>
          </p:nvGrpSpPr>
          <p:grpSpPr>
            <a:xfrm>
              <a:off x="4129658" y="3192352"/>
              <a:ext cx="2160240" cy="495332"/>
              <a:chOff x="4563567" y="2172770"/>
              <a:chExt cx="2160240" cy="495332"/>
            </a:xfrm>
          </p:grpSpPr>
          <p:pic>
            <p:nvPicPr>
              <p:cNvPr id="22" name="圖片 21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63567" y="2172770"/>
                <a:ext cx="1944216" cy="495332"/>
              </a:xfrm>
              <a:prstGeom prst="rect">
                <a:avLst/>
              </a:prstGeom>
            </p:spPr>
          </p:pic>
          <p:sp>
            <p:nvSpPr>
              <p:cNvPr id="23" name="文字方塊 22"/>
              <p:cNvSpPr txBox="1"/>
              <p:nvPr/>
            </p:nvSpPr>
            <p:spPr>
              <a:xfrm>
                <a:off x="4753876" y="2254158"/>
                <a:ext cx="19699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民事責任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(01_37)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21" name="圖片 20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363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民事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責任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06-民事責任(01_37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183" y="-4093"/>
            <a:ext cx="8899634" cy="500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8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9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4653788" cy="288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一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個違法行為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，可能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只有一種責任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，也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可能同時有兩種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責任。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例如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竊取他人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財物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責任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賠償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失主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損害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)</a:t>
            </a:r>
          </a:p>
          <a:p>
            <a:pPr marL="57150" indent="-514350"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刑事責任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(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犯竊盜罪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642" y="1303560"/>
            <a:ext cx="4127500" cy="5588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636"/>
          <a:stretch/>
        </p:blipFill>
        <p:spPr>
          <a:xfrm>
            <a:off x="5409364" y="1183236"/>
            <a:ext cx="2952328" cy="362659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941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3825" y="2164587"/>
            <a:ext cx="3037257" cy="251674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36016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5" y="377072"/>
            <a:ext cx="778933" cy="249767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755576" y="2051655"/>
            <a:ext cx="4872892" cy="289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也有可能三種責任都有。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例如未成年人偷偷騎乘機車，因欠缺技術撞傷路人，則有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…</a:t>
            </a:r>
          </a:p>
          <a:p>
            <a:pPr marL="57150" indent="-514350">
              <a:spcBef>
                <a:spcPts val="3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民事責任（賠償）、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spcBef>
                <a:spcPts val="3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刑事責任（過失傷害罪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)</a:t>
            </a:r>
          </a:p>
          <a:p>
            <a:pPr marL="57150" indent="-514350">
              <a:spcBef>
                <a:spcPts val="3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行政責任等。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642" y="1303560"/>
            <a:ext cx="4127500" cy="558800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264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2190191"/>
            <a:ext cx="391405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我國的法院，依據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辦理案件性質的不同，可區分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642" y="1303560"/>
            <a:ext cx="4127500" cy="558800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755576" y="3602587"/>
            <a:ext cx="3193976" cy="105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普通法院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行政法院。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0293" y="1971163"/>
            <a:ext cx="2230452" cy="2694592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1239" y="1971162"/>
            <a:ext cx="1766059" cy="2701031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984212" y="4437906"/>
            <a:ext cx="3188188" cy="900000"/>
            <a:chOff x="3481586" y="3006572"/>
            <a:chExt cx="3188188" cy="900000"/>
          </a:xfrm>
        </p:grpSpPr>
        <p:grpSp>
          <p:nvGrpSpPr>
            <p:cNvPr id="16" name="群組 15"/>
            <p:cNvGrpSpPr/>
            <p:nvPr/>
          </p:nvGrpSpPr>
          <p:grpSpPr>
            <a:xfrm>
              <a:off x="4129658" y="3192352"/>
              <a:ext cx="2540116" cy="495332"/>
              <a:chOff x="4563567" y="2172770"/>
              <a:chExt cx="2540116" cy="495332"/>
            </a:xfrm>
          </p:grpSpPr>
          <p:pic>
            <p:nvPicPr>
              <p:cNvPr id="18" name="圖片 17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63567" y="2172770"/>
                <a:ext cx="2540116" cy="495332"/>
              </a:xfrm>
              <a:prstGeom prst="rect">
                <a:avLst/>
              </a:prstGeom>
            </p:spPr>
          </p:pic>
          <p:sp>
            <p:nvSpPr>
              <p:cNvPr id="19" name="文字方塊 18"/>
              <p:cNvSpPr txBox="1"/>
              <p:nvPr/>
            </p:nvSpPr>
            <p:spPr>
              <a:xfrm>
                <a:off x="4722344" y="2254158"/>
                <a:ext cx="23498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各種訴訟與訴訟流程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(04_40)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7" name="圖片 16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437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各種訴訟與訴訟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流程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04:40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08-各種訴訟與訴訟流程(04_40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0940" y="-9774"/>
            <a:ext cx="8902121" cy="500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4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8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4235524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普通法院所辦理的案件，是與人民生活息息相關的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民事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刑事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其他訴訟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案件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642" y="1303560"/>
            <a:ext cx="4127500" cy="558800"/>
          </a:xfrm>
          <a:prstGeom prst="rect">
            <a:avLst/>
          </a:prstGeom>
        </p:spPr>
      </p:pic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2613625" y="2858721"/>
            <a:ext cx="1958375" cy="159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家事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少年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5007" y="1542927"/>
            <a:ext cx="3072277" cy="3260376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085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4032448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行政法院所辦理的案件，則是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一般民眾和政府機關之間發生公法上糾紛的案件。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642" y="1303560"/>
            <a:ext cx="4127500" cy="5588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7165" y="1418711"/>
            <a:ext cx="2877243" cy="340726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816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095" y="1028647"/>
            <a:ext cx="7309809" cy="4033996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661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331033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普通法院原則上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是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級三審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制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26276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一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 普通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法院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313" y="1320815"/>
            <a:ext cx="3789692" cy="372642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755576" y="6315471"/>
            <a:ext cx="179697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三審：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①第一審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②第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審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③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第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三審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755576" y="2923582"/>
            <a:ext cx="2952328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三級：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①地方法院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</a:t>
            </a: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②高等法院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③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最高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法院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01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88173E-6 L -2.77778E-6 -0.5869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4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3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206" y="1155913"/>
            <a:ext cx="7040202" cy="380318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70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4490120" cy="3190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我國行政法院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採三級二審制。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三級：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①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地方法院行政訴訟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庭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②高等行政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法院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③最高行政法院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；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二審：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第一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審、第二審。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26276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二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 行政法院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765" y="1161040"/>
            <a:ext cx="2082800" cy="38862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082876" y="4803125"/>
            <a:ext cx="2873500" cy="900000"/>
            <a:chOff x="3481586" y="3006572"/>
            <a:chExt cx="2873500" cy="900000"/>
          </a:xfrm>
        </p:grpSpPr>
        <p:grpSp>
          <p:nvGrpSpPr>
            <p:cNvPr id="15" name="群組 14"/>
            <p:cNvGrpSpPr/>
            <p:nvPr/>
          </p:nvGrpSpPr>
          <p:grpSpPr>
            <a:xfrm>
              <a:off x="4129658" y="3192352"/>
              <a:ext cx="2225428" cy="495332"/>
              <a:chOff x="4563567" y="2172770"/>
              <a:chExt cx="2225428" cy="495332"/>
            </a:xfrm>
          </p:grpSpPr>
          <p:pic>
            <p:nvPicPr>
              <p:cNvPr id="17" name="圖片 1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63567" y="2172770"/>
                <a:ext cx="2225428" cy="495332"/>
              </a:xfrm>
              <a:prstGeom prst="rect">
                <a:avLst/>
              </a:prstGeom>
            </p:spPr>
          </p:pic>
          <p:sp>
            <p:nvSpPr>
              <p:cNvPr id="18" name="文字方塊 17"/>
              <p:cNvSpPr txBox="1"/>
              <p:nvPr/>
            </p:nvSpPr>
            <p:spPr>
              <a:xfrm>
                <a:off x="4722344" y="2254158"/>
                <a:ext cx="206665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便民的行政法院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(02_14)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6" name="圖片 1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350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便民的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行政法院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02:14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07-便民的行政法院(02_14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0066" y="3509"/>
            <a:ext cx="8883869" cy="499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8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5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374441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公務員懲戒委員會，負責懲戒公務員相關事項，採「一審終結制」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沒有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上訴的機會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4166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三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公務員懲戒委員會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899" y="1949459"/>
            <a:ext cx="3557793" cy="277693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35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90" y="-21233"/>
            <a:ext cx="9168937" cy="5811415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729952" y="1922983"/>
            <a:ext cx="4274096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公務員是指包括通過考試而任命為公務員的各級文武官員、政務官和各級民選地方首長。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各級民意代表（縣市議員、立法委員）則不包括在內。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189980"/>
            <a:ext cx="1972733" cy="7747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249" y="1753066"/>
            <a:ext cx="2709439" cy="2950165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887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3672408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民主進步國家重視法治、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人權。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因此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給予人民相當的保障與權益，當這些權益遭受侵害時，就必須給予救濟的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管道。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642" y="1303560"/>
            <a:ext cx="4127500" cy="5588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997" y="2039907"/>
            <a:ext cx="3390411" cy="289247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479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4274096" cy="321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官司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國家設立的法院民事法庭，依當事人的請求，就民事糾紛事件利用國家公權力強制解決的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程序。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權紛爭解決的訴訟程序，就叫做民事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訴訟。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35509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一</a:t>
            </a:r>
            <a:r>
              <a:rPr lang="en-US" altLang="zh-TW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民事訴訟程序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765" y="1490935"/>
            <a:ext cx="2910363" cy="344145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25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7" y="1468720"/>
            <a:ext cx="7488832" cy="3350596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32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880200"/>
            <a:ext cx="4392488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民事糾紛，提起訴訟並非唯一的途徑。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當事人於糾紛發生時，可自行和解，若無法和解而提起訴訟，法院亦得隨時試行和解來解決爭端。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35509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一</a:t>
            </a:r>
            <a:r>
              <a:rPr lang="en-US" altLang="zh-TW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民事訴訟程序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7936" y="1346919"/>
            <a:ext cx="2910363" cy="344145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106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1183567"/>
            <a:ext cx="5143500" cy="37338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703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446449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當事人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也可以請人調解或向當地調解委員會申請調解；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或訂立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仲裁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協議。無論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…</a:t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●和解  ●調解  ●仲裁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其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結果都與法院之確定判決有同一效力。</a:t>
            </a:r>
            <a:endParaRPr lang="zh-TW" altLang="zh-TW" sz="2800" b="1" dirty="0">
              <a:solidFill>
                <a:srgbClr val="169E71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35509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一</a:t>
            </a:r>
            <a:r>
              <a:rPr lang="en-US" altLang="zh-TW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民事訴訟程序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962"/>
          <a:stretch/>
        </p:blipFill>
        <p:spPr>
          <a:xfrm>
            <a:off x="5754178" y="1495613"/>
            <a:ext cx="2607514" cy="333750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560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90" y="-21233"/>
            <a:ext cx="9168937" cy="581141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292" y="1263773"/>
            <a:ext cx="2691116" cy="3766016"/>
          </a:xfrm>
          <a:prstGeom prst="rect">
            <a:avLst/>
          </a:prstGeom>
        </p:spPr>
      </p:pic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725018" y="1922983"/>
            <a:ext cx="442304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若沒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錢繳納的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情況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，原告可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依同法第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107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條第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項規定寫「民事聲請訴訟救助狀」，向法官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聲請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准許「訴訟救助」，讓原告暫時先不用繳納費用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84" y="1263773"/>
            <a:ext cx="2937933" cy="5588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811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2002729"/>
            <a:ext cx="470103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國家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為實踐刑罰而進行的一切訴訟程序的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總稱。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包括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…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34483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二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 刑事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訴訟程序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5295" y="1420810"/>
            <a:ext cx="2507744" cy="360450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872860" y="3387724"/>
            <a:ext cx="4701033" cy="14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法律規定什麼樣的行為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構成「犯罪」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觸犯什麼罪名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872860" y="6027833"/>
            <a:ext cx="4701033" cy="14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該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受到什麼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處罰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如何確定刑事案件的被告、追訴及處罰等範圍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814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-5.55556E-7 -0.45778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88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5" grpId="1"/>
      <p:bldP spid="1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4368704" cy="321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刑事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訴訟可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分為兩種。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公訴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en-US" altLang="zh-TW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: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國家來追訴犯罪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，案件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由警檢調機關調查，並由檢察官擔任追訴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主體。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自訴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en-US" altLang="zh-TW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: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由當事人進行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訴訟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程序。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34483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二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 刑事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訴訟程序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455" y="1284106"/>
            <a:ext cx="3157728" cy="384048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770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289753" y="4766658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002060"/>
                </a:solidFill>
                <a:latin typeface="微軟正黑體" charset="-120"/>
                <a:ea typeface="微軟正黑體" charset="-120"/>
              </a:rPr>
              <a:t>簡要刑事訴訟流程圖</a:t>
            </a:r>
            <a:endParaRPr lang="zh-TW" altLang="en-US" sz="2400" dirty="0">
              <a:solidFill>
                <a:srgbClr val="00206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76494"/>
            <a:ext cx="7182627" cy="3758192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178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4850160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行政權泛指所有國家政府機關對於人民各種事項的管理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我們的生活中隨處可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見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酒醉罰鍰吊銷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駕駛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執照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向戶政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事務所報戶口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必須繳納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所得稅等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46794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三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 訴願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法及行政訴訟法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7632" y="1174814"/>
            <a:ext cx="2015791" cy="381239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11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2134165"/>
            <a:ext cx="3744416" cy="202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的行政權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具有以下的力量：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維持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社會順利運作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穩定秩序。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46794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三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 訴願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法及行政訴訟法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b="7828"/>
          <a:stretch/>
        </p:blipFill>
        <p:spPr>
          <a:xfrm>
            <a:off x="4932040" y="2000735"/>
            <a:ext cx="3505138" cy="305357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108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2066999"/>
            <a:ext cx="4176464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行政權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如果過度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濫用，</a:t>
            </a:r>
            <a:r>
              <a:rPr lang="en-US" altLang="zh-TW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的權利受到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行政權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侵害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可以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採用以下方式救濟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：</a:t>
            </a:r>
            <a:endParaRPr lang="en-US" altLang="zh-TW" sz="2800" b="1" dirty="0" smtClean="0">
              <a:solidFill>
                <a:srgbClr val="169E71"/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訴願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行政訴訟。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346919"/>
            <a:ext cx="46794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三</a:t>
            </a:r>
            <a:r>
              <a:rPr lang="en-US" altLang="zh-TW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32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 訴願</a:t>
            </a:r>
            <a:r>
              <a:rPr lang="zh-TW" altLang="en-US" sz="32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法及行政訴訟法</a:t>
            </a:r>
            <a:endParaRPr lang="zh-TW" altLang="en-US" sz="3200" dirty="0">
              <a:solidFill>
                <a:srgbClr val="C00000"/>
              </a:solidFill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5"/>
          <a:srcRect b="7828"/>
          <a:stretch/>
        </p:blipFill>
        <p:spPr>
          <a:xfrm>
            <a:off x="4932040" y="2000735"/>
            <a:ext cx="3505138" cy="3053578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375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5040560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人民因為中央或地方機關的行政處分違法或不當，造成權利或利益損害時，可提起訴願請求撤銷該行政處分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強化行政機關自我反省功能，以確實保障人民的權益。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5576" y="1346919"/>
            <a:ext cx="14574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1. 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訴願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087" y="1226726"/>
            <a:ext cx="2184606" cy="383034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851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94991"/>
            <a:ext cx="4202088" cy="288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如：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itchFamily="2" charset="2"/>
              <a:buChar char="u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民眾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不服稅捐稽徵機關的課稅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核定。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itchFamily="2" charset="2"/>
              <a:buChar char="u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依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課稅的法律規定程序申請複查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之後。對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複查不服，可以提起訴願。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5576" y="1346919"/>
            <a:ext cx="14574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1. 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訴願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339" y="1828354"/>
            <a:ext cx="3394781" cy="303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93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755576" y="1922983"/>
            <a:ext cx="4752528" cy="3313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我國</a:t>
            </a:r>
            <a:r>
              <a:rPr lang="en-US" altLang="zh-TW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憲法</a:t>
            </a:r>
            <a:r>
              <a:rPr lang="en-US" altLang="zh-TW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規定人民可以提起</a:t>
            </a: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行政訴訟。</a:t>
            </a:r>
            <a:endParaRPr lang="en-US" altLang="zh-TW" sz="2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因訴願由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行政機關審理，有可能「官官相護</a:t>
            </a: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」。</a:t>
            </a:r>
            <a:endParaRPr lang="en-US" altLang="zh-TW" sz="2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所以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有必要由公正的第三人</a:t>
            </a: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，因此則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</a:t>
            </a:r>
            <a:r>
              <a:rPr lang="zh-TW" altLang="en-US" sz="2700" b="1" dirty="0">
                <a:solidFill>
                  <a:srgbClr val="F22231"/>
                </a:solidFill>
                <a:latin typeface="微軟正黑體" charset="-120"/>
                <a:ea typeface="微軟正黑體" charset="-120"/>
              </a:rPr>
              <a:t>提起行政訴訟程序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700" b="1" dirty="0">
                <a:solidFill>
                  <a:srgbClr val="F22231"/>
                </a:solidFill>
                <a:latin typeface="微軟正黑體" charset="-120"/>
                <a:ea typeface="微軟正黑體" charset="-120"/>
              </a:rPr>
              <a:t>進入司法體系審判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7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5576" y="1346919"/>
            <a:ext cx="21755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2.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行政訴訟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2892" y="1687757"/>
            <a:ext cx="2637540" cy="311554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968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34" y="271322"/>
            <a:ext cx="4614333" cy="49953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9" y="396204"/>
            <a:ext cx="778933" cy="24976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27584" y="1346919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行政訴訟流程圖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98" y="1850975"/>
            <a:ext cx="7676404" cy="2880366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289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90" y="-21233"/>
            <a:ext cx="9168937" cy="5811415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756717" y="1922983"/>
            <a:ext cx="377004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algn="just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訴訟標的金額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在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150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萬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以下的民事訴訟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，以及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最重本刑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在３年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以下有期徒刑的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刑事訴訟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，只能上訴到高等法院。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297930"/>
            <a:ext cx="2167467" cy="55880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2120" y="1181652"/>
            <a:ext cx="1955800" cy="37338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28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763" y="66292"/>
            <a:ext cx="3712472" cy="85953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098" y="1080659"/>
            <a:ext cx="3413803" cy="83380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53" y="2355031"/>
            <a:ext cx="2684784" cy="268478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98121"/>
            <a:ext cx="3511303" cy="37490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39552" y="338807"/>
            <a:ext cx="936104" cy="365367"/>
          </a:xfrm>
          <a:prstGeom prst="rect">
            <a:avLst/>
          </a:prstGeom>
          <a:solidFill>
            <a:srgbClr val="FDEA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3635896" y="2355031"/>
            <a:ext cx="4608512" cy="241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謝震武律師原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是電視臺法務員，因為口才好、外型佳，成為各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大電視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臺爭相邀約的節目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主持人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以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律師身分所代表的專業、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正義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、中立形象，主持節目都相當受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歡迎。</a:t>
            </a:r>
            <a:endParaRPr lang="zh-TW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008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763" y="66292"/>
            <a:ext cx="3712472" cy="85953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098" y="1080659"/>
            <a:ext cx="3413803" cy="83380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53" y="2355031"/>
            <a:ext cx="2684784" cy="268478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98131"/>
            <a:ext cx="3511303" cy="37488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39552" y="338807"/>
            <a:ext cx="936104" cy="365367"/>
          </a:xfrm>
          <a:prstGeom prst="rect">
            <a:avLst/>
          </a:prstGeom>
          <a:solidFill>
            <a:srgbClr val="FDEA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3635896" y="2355031"/>
            <a:ext cx="4608512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algn="just">
              <a:spcBef>
                <a:spcPts val="750"/>
              </a:spcBef>
            </a:pPr>
            <a:r>
              <a:rPr lang="en-US" altLang="zh-TW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71 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年次的許峰源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，三重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豆干厝長大的孩子，父親在生前賣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臭豆腐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維持全家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生計。</a:t>
            </a:r>
            <a:endParaRPr lang="en-US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algn="just">
              <a:spcBef>
                <a:spcPts val="750"/>
              </a:spcBef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他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努力向上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，應屆考取律師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資格、創辦律師事務所，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未滿 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30 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歲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就成功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開創個人事業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版圖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，激勵無數迷惘的學子、年輕人。</a:t>
            </a:r>
            <a:endParaRPr lang="zh-TW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448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763" y="66292"/>
            <a:ext cx="3712472" cy="85953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098" y="1080659"/>
            <a:ext cx="3413803" cy="83380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53" y="2355031"/>
            <a:ext cx="2684784" cy="268478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39552" y="338807"/>
            <a:ext cx="936104" cy="365367"/>
          </a:xfrm>
          <a:prstGeom prst="rect">
            <a:avLst/>
          </a:prstGeom>
          <a:solidFill>
            <a:srgbClr val="FDEA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3635896" y="2355031"/>
            <a:ext cx="4608512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賴芳玉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，催生</a:t>
            </a:r>
            <a:r>
              <a:rPr lang="en-US" altLang="zh-TW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家庭暴力防治法</a:t>
            </a:r>
            <a:r>
              <a:rPr lang="en-US" altLang="zh-TW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，專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擅於家事與婚姻案件，長期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為弱勢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婦女權益奔走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同時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也是內政部家庭暴力及性侵害防治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委員會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委員、現代婦女基金會受暴婦女訴訟扶助委員會召集人。</a:t>
            </a:r>
            <a:endParaRPr lang="zh-TW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98131"/>
            <a:ext cx="3967045" cy="3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3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763" y="66292"/>
            <a:ext cx="3712472" cy="85953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39552" y="338807"/>
            <a:ext cx="936104" cy="365367"/>
          </a:xfrm>
          <a:prstGeom prst="rect">
            <a:avLst/>
          </a:prstGeom>
          <a:solidFill>
            <a:srgbClr val="FDEA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43" y="1080659"/>
            <a:ext cx="6286513" cy="836678"/>
          </a:xfrm>
          <a:prstGeom prst="rect">
            <a:avLst/>
          </a:prstGeom>
        </p:spPr>
      </p:pic>
      <p:sp>
        <p:nvSpPr>
          <p:cNvPr id="19" name="文字方塊 18"/>
          <p:cNvSpPr txBox="1">
            <a:spLocks noChangeArrowheads="1"/>
          </p:cNvSpPr>
          <p:nvPr/>
        </p:nvSpPr>
        <p:spPr bwMode="auto">
          <a:xfrm>
            <a:off x="1007604" y="1800019"/>
            <a:ext cx="72368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algn="ctr">
              <a:spcBef>
                <a:spcPts val="750"/>
              </a:spcBef>
            </a:pPr>
            <a:r>
              <a:rPr lang="zh-TW" altLang="en-US" sz="20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一名優秀的律師應當具有五顆星以上，看看你擁有幾顆</a:t>
            </a:r>
            <a:r>
              <a:rPr lang="zh-TW" altLang="en-US" sz="20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星吧</a:t>
            </a:r>
            <a:r>
              <a:rPr lang="zh-TW" altLang="en-US" sz="20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～</a:t>
            </a:r>
            <a:endParaRPr lang="zh-TW" altLang="zh-TW" sz="2000" b="1" dirty="0">
              <a:solidFill>
                <a:srgbClr val="169E71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75931"/>
            <a:ext cx="7842078" cy="294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5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763" y="66292"/>
            <a:ext cx="3712472" cy="85953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39552" y="338807"/>
            <a:ext cx="936104" cy="365367"/>
          </a:xfrm>
          <a:prstGeom prst="rect">
            <a:avLst/>
          </a:prstGeom>
          <a:solidFill>
            <a:srgbClr val="FDEA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43" y="1080659"/>
            <a:ext cx="6286513" cy="836678"/>
          </a:xfrm>
          <a:prstGeom prst="rect">
            <a:avLst/>
          </a:prstGeom>
        </p:spPr>
      </p:pic>
      <p:sp>
        <p:nvSpPr>
          <p:cNvPr id="19" name="文字方塊 18"/>
          <p:cNvSpPr txBox="1">
            <a:spLocks noChangeArrowheads="1"/>
          </p:cNvSpPr>
          <p:nvPr/>
        </p:nvSpPr>
        <p:spPr bwMode="auto">
          <a:xfrm>
            <a:off x="1007604" y="1800019"/>
            <a:ext cx="72368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algn="ctr">
              <a:spcBef>
                <a:spcPts val="750"/>
              </a:spcBef>
            </a:pPr>
            <a:r>
              <a:rPr lang="zh-TW" altLang="en-US" sz="20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一名優秀的律師應當具有五顆星以上，看看你擁有幾顆</a:t>
            </a:r>
            <a:r>
              <a:rPr lang="zh-TW" altLang="en-US" sz="20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星吧</a:t>
            </a:r>
            <a:r>
              <a:rPr lang="zh-TW" altLang="en-US" sz="20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～</a:t>
            </a:r>
            <a:endParaRPr lang="zh-TW" altLang="zh-TW" sz="2000" b="1" dirty="0">
              <a:solidFill>
                <a:srgbClr val="169E71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333259"/>
            <a:ext cx="7704856" cy="285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6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群組 1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763" y="66292"/>
            <a:ext cx="3712472" cy="85953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39552" y="338807"/>
            <a:ext cx="936104" cy="365367"/>
          </a:xfrm>
          <a:prstGeom prst="rect">
            <a:avLst/>
          </a:prstGeom>
          <a:solidFill>
            <a:srgbClr val="FDEA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43" y="1080659"/>
            <a:ext cx="6286513" cy="836678"/>
          </a:xfrm>
          <a:prstGeom prst="rect">
            <a:avLst/>
          </a:prstGeom>
        </p:spPr>
      </p:pic>
      <p:sp>
        <p:nvSpPr>
          <p:cNvPr id="19" name="文字方塊 18"/>
          <p:cNvSpPr txBox="1">
            <a:spLocks noChangeArrowheads="1"/>
          </p:cNvSpPr>
          <p:nvPr/>
        </p:nvSpPr>
        <p:spPr bwMode="auto">
          <a:xfrm>
            <a:off x="1007604" y="1800019"/>
            <a:ext cx="72368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algn="ctr">
              <a:spcBef>
                <a:spcPts val="750"/>
              </a:spcBef>
            </a:pPr>
            <a:r>
              <a:rPr lang="zh-TW" altLang="en-US" sz="20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一名優秀的律師應當具有五顆星以上，看看你擁有幾顆</a:t>
            </a:r>
            <a:r>
              <a:rPr lang="zh-TW" altLang="en-US" sz="20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星吧</a:t>
            </a:r>
            <a:r>
              <a:rPr lang="zh-TW" altLang="en-US" sz="20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～</a:t>
            </a:r>
            <a:endParaRPr lang="zh-TW" altLang="zh-TW" sz="2000" b="1" dirty="0">
              <a:solidFill>
                <a:srgbClr val="169E71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83023"/>
            <a:ext cx="7704000" cy="346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9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7446</TotalTime>
  <Words>1804</Words>
  <Application>Microsoft Office PowerPoint</Application>
  <PresentationFormat>自訂</PresentationFormat>
  <Paragraphs>275</Paragraphs>
  <Slides>76</Slides>
  <Notes>18</Notes>
  <HiddenSlides>8</HiddenSlides>
  <MMClips>8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76</vt:i4>
      </vt:variant>
    </vt:vector>
  </HeadingPairs>
  <TitlesOfParts>
    <vt:vector size="82" baseType="lpstr">
      <vt:lpstr>微軟正黑體</vt:lpstr>
      <vt:lpstr>新細明體</vt:lpstr>
      <vt:lpstr>Arial</vt:lpstr>
      <vt:lpstr>Calibri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YUIDA</dc:creator>
  <cp:lastModifiedBy>user</cp:lastModifiedBy>
  <cp:revision>125</cp:revision>
  <dcterms:created xsi:type="dcterms:W3CDTF">2020-02-26T07:44:30Z</dcterms:created>
  <dcterms:modified xsi:type="dcterms:W3CDTF">2020-07-30T06:20:22Z</dcterms:modified>
</cp:coreProperties>
</file>