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7"/>
  </p:notesMasterIdLst>
  <p:sldIdLst>
    <p:sldId id="257" r:id="rId2"/>
    <p:sldId id="423" r:id="rId3"/>
    <p:sldId id="424" r:id="rId4"/>
    <p:sldId id="425" r:id="rId5"/>
    <p:sldId id="511" r:id="rId6"/>
    <p:sldId id="465" r:id="rId7"/>
    <p:sldId id="466" r:id="rId8"/>
    <p:sldId id="467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512" r:id="rId18"/>
    <p:sldId id="434" r:id="rId19"/>
    <p:sldId id="435" r:id="rId20"/>
    <p:sldId id="436" r:id="rId21"/>
    <p:sldId id="437" r:id="rId22"/>
    <p:sldId id="526" r:id="rId23"/>
    <p:sldId id="438" r:id="rId24"/>
    <p:sldId id="439" r:id="rId25"/>
    <p:sldId id="513" r:id="rId26"/>
    <p:sldId id="440" r:id="rId27"/>
    <p:sldId id="441" r:id="rId28"/>
    <p:sldId id="514" r:id="rId29"/>
    <p:sldId id="442" r:id="rId30"/>
    <p:sldId id="443" r:id="rId31"/>
    <p:sldId id="515" r:id="rId32"/>
    <p:sldId id="444" r:id="rId33"/>
    <p:sldId id="527" r:id="rId34"/>
    <p:sldId id="445" r:id="rId35"/>
    <p:sldId id="528" r:id="rId36"/>
    <p:sldId id="446" r:id="rId37"/>
    <p:sldId id="516" r:id="rId38"/>
    <p:sldId id="447" r:id="rId39"/>
    <p:sldId id="517" r:id="rId40"/>
    <p:sldId id="448" r:id="rId41"/>
    <p:sldId id="449" r:id="rId42"/>
    <p:sldId id="454" r:id="rId43"/>
    <p:sldId id="455" r:id="rId44"/>
    <p:sldId id="456" r:id="rId45"/>
    <p:sldId id="529" r:id="rId46"/>
    <p:sldId id="457" r:id="rId47"/>
    <p:sldId id="530" r:id="rId48"/>
    <p:sldId id="458" r:id="rId49"/>
    <p:sldId id="518" r:id="rId50"/>
    <p:sldId id="459" r:id="rId51"/>
    <p:sldId id="460" r:id="rId52"/>
    <p:sldId id="519" r:id="rId53"/>
    <p:sldId id="461" r:id="rId54"/>
    <p:sldId id="462" r:id="rId55"/>
    <p:sldId id="532" r:id="rId56"/>
    <p:sldId id="463" r:id="rId57"/>
    <p:sldId id="520" r:id="rId58"/>
    <p:sldId id="464" r:id="rId59"/>
    <p:sldId id="450" r:id="rId60"/>
    <p:sldId id="451" r:id="rId61"/>
    <p:sldId id="452" r:id="rId62"/>
    <p:sldId id="523" r:id="rId63"/>
    <p:sldId id="453" r:id="rId64"/>
    <p:sldId id="521" r:id="rId65"/>
    <p:sldId id="468" r:id="rId66"/>
    <p:sldId id="469" r:id="rId67"/>
    <p:sldId id="470" r:id="rId68"/>
    <p:sldId id="471" r:id="rId69"/>
    <p:sldId id="472" r:id="rId70"/>
    <p:sldId id="473" r:id="rId71"/>
    <p:sldId id="474" r:id="rId72"/>
    <p:sldId id="533" r:id="rId73"/>
    <p:sldId id="475" r:id="rId74"/>
    <p:sldId id="476" r:id="rId75"/>
    <p:sldId id="477" r:id="rId76"/>
    <p:sldId id="478" r:id="rId77"/>
    <p:sldId id="525" r:id="rId78"/>
    <p:sldId id="479" r:id="rId79"/>
    <p:sldId id="480" r:id="rId80"/>
    <p:sldId id="481" r:id="rId81"/>
    <p:sldId id="524" r:id="rId82"/>
    <p:sldId id="482" r:id="rId83"/>
    <p:sldId id="483" r:id="rId84"/>
    <p:sldId id="484" r:id="rId85"/>
    <p:sldId id="485" r:id="rId86"/>
    <p:sldId id="486" r:id="rId87"/>
    <p:sldId id="487" r:id="rId88"/>
    <p:sldId id="488" r:id="rId89"/>
    <p:sldId id="489" r:id="rId90"/>
    <p:sldId id="490" r:id="rId91"/>
    <p:sldId id="491" r:id="rId92"/>
    <p:sldId id="492" r:id="rId93"/>
    <p:sldId id="493" r:id="rId94"/>
    <p:sldId id="534" r:id="rId95"/>
    <p:sldId id="494" r:id="rId96"/>
    <p:sldId id="495" r:id="rId97"/>
    <p:sldId id="496" r:id="rId98"/>
    <p:sldId id="497" r:id="rId99"/>
    <p:sldId id="498" r:id="rId100"/>
    <p:sldId id="499" r:id="rId101"/>
    <p:sldId id="500" r:id="rId102"/>
    <p:sldId id="501" r:id="rId103"/>
    <p:sldId id="502" r:id="rId104"/>
    <p:sldId id="503" r:id="rId105"/>
    <p:sldId id="504" r:id="rId106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428C"/>
    <a:srgbClr val="E2AACC"/>
    <a:srgbClr val="7030A0"/>
    <a:srgbClr val="680000"/>
    <a:srgbClr val="8A0000"/>
    <a:srgbClr val="CC0000"/>
    <a:srgbClr val="F6B540"/>
    <a:srgbClr val="FFA200"/>
    <a:srgbClr val="1D2088"/>
    <a:srgbClr val="0E3D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/>
    <p:restoredTop sz="95826" autoAdjust="0"/>
  </p:normalViewPr>
  <p:slideViewPr>
    <p:cSldViewPr>
      <p:cViewPr>
        <p:scale>
          <a:sx n="66" d="100"/>
          <a:sy n="66" d="100"/>
        </p:scale>
        <p:origin x="-749" y="-557"/>
      </p:cViewPr>
      <p:guideLst>
        <p:guide orient="horz" pos="180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8CA1C-04B5-D74B-9A55-80D70C96EBAC}" type="datetimeFigureOut">
              <a:rPr kumimoji="1" lang="zh-TW" altLang="en-US" smtClean="0"/>
              <a:t>2020/7/31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62025" y="1143000"/>
            <a:ext cx="4933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36221-0537-1C47-B6DC-56B41D1D3E5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5046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37912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31056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356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3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1561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111868"/>
            <a:ext cx="4038600" cy="3147644"/>
          </a:xfrm>
        </p:spPr>
        <p:txBody>
          <a:bodyPr/>
          <a:lstStyle>
            <a:lvl1pPr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111868"/>
            <a:ext cx="4038600" cy="31476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418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638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95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0143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388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964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34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190606"/>
            <a:ext cx="2057400" cy="406890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90606"/>
            <a:ext cx="6019800" cy="406890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58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058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67&#19968;&#24180;&#20839;&#38626;&#32887;&#36064;&#19968;&#26376;&#34218;(01&#717;44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67&#19968;&#24180;&#20839;&#38626;&#32887;&#36064;&#19968;&#26376;&#34218;(01&#717;44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10P167&#19968;&#24180;&#20839;&#38626;&#32887;&#36064;&#19968;&#26376;&#34218;(01&#717;44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slide" Target="slide17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4.jpe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6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68&#32654;&#21830;&#32654;&#20809;2&#20027;&#31649;&#25237;&#38752;&#32879;&#38651;%20&#29151;&#26989;&#31192;&#23494;&#32618;&#36215;&#35380;(01&#717;42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68&#32654;&#21830;&#32654;&#20809;2&#20027;&#31649;&#25237;&#38752;&#32879;&#38651;%20&#29151;&#26989;&#31192;&#23494;&#32618;&#36215;&#35380;(01&#717;42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10P168&#32654;&#21830;&#32654;&#20809;2&#20027;&#31649;&#25237;&#38752;&#32879;&#38651;%20&#29151;&#26989;&#31192;&#23494;&#32618;&#36215;&#35380;(01&#717;42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7.png"/><Relationship Id="rId5" Type="http://schemas.openxmlformats.org/officeDocument/2006/relationships/image" Target="../media/image42.png"/><Relationship Id="rId10" Type="http://schemas.openxmlformats.org/officeDocument/2006/relationships/image" Target="../media/image46.png"/><Relationship Id="rId4" Type="http://schemas.openxmlformats.org/officeDocument/2006/relationships/image" Target="../media/image8.png"/><Relationship Id="rId9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slide" Target="slide25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9.jpe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24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0&#21214;&#21205;&#22865;&#32004;&#31085;&#12300;&#36949;&#32004;&#37329;&#12301;&#32129;&#35703;&#29702;&#24107;&#65281;(01&#717;54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0&#21214;&#21205;&#22865;&#32004;&#31085;&#12300;&#36949;&#32004;&#37329;&#12301;&#32129;&#35703;&#29702;&#24107;&#65281;(01&#717;54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10P170&#21214;&#21205;&#22865;&#32004;&#31085;&#12300;&#36949;&#32004;&#37329;&#12301;&#32129;&#35703;&#29702;&#24107;&#65281;(01&#717;54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image" Target="../media/image52.png"/><Relationship Id="rId7" Type="http://schemas.openxmlformats.org/officeDocument/2006/relationships/image" Target="../media/image1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27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0&#21214;&#21205;&#37096;&#26368;&#26032;&#20989;&#37323;&#25171;&#24037;&#26063;&#21487;&#32013;&#24392;&#24615;&#24037;&#26178;(02&#717;03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0&#21214;&#21205;&#37096;&#26368;&#26032;&#20989;&#37323;&#25171;&#24037;&#26063;&#21487;&#32013;&#24392;&#24615;&#24037;&#26178;(02&#717;03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10P170&#21214;&#21205;&#37096;&#26368;&#26032;&#20989;&#37323;&#25171;&#24037;&#26063;&#21487;&#32013;&#24392;&#24615;&#24037;&#26178;(02&#717;03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slide" Target="slide31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58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0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0&#35531;&#21930;&#20551;&#36973;&#35201;&#27714;&#25913;&#26399;(01&#717;38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0&#35531;&#21930;&#20551;&#36973;&#35201;&#27714;&#25913;&#26399;(01&#717;38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10P170&#35531;&#21930;&#20551;&#36973;&#35201;&#27714;&#25913;&#26399;(01&#717;38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37.xml"/><Relationship Id="rId3" Type="http://schemas.openxmlformats.org/officeDocument/2006/relationships/image" Target="../media/image4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46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6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1&#19977;&#21313;&#31186;&#25630;&#25026;&#21214;&#24037;&#36864;&#20241;&#37329;(02&#717;01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1&#19977;&#21313;&#31186;&#25630;&#25026;&#21214;&#24037;&#36864;&#20241;&#37329;(02&#717;01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10P171&#19977;&#21313;&#31186;&#25630;&#25026;&#21214;&#24037;&#36864;&#20241;&#37329;(02&#717;01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slide" Target="slide39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2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8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1&#21214;&#24037;&#36864;&#20241;&#37329;(01&#717;37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1&#21214;&#24037;&#36864;&#20241;&#37329;(01&#717;37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10P171&#21214;&#24037;&#36864;&#20241;&#37329;(01&#717;37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7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7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7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7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8.png"/><Relationship Id="rId7" Type="http://schemas.openxmlformats.org/officeDocument/2006/relationships/image" Target="../media/image7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49.xml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8.xml"/><Relationship Id="rId2" Type="http://schemas.openxmlformats.org/officeDocument/2006/relationships/video" Target="file:///F:\&#35486;&#23267;\&#27861;&#24459;&#33287;&#29983;&#27963;\&#31532;&#21313;&#24335;\&#24433;&#29255;\010P172&#21332;&#35519;&#19981;&#25104;&#35299;&#38599;5&#21729;&#24037;(01&#717;48).wmv" TargetMode="External"/><Relationship Id="rId1" Type="http://schemas.microsoft.com/office/2007/relationships/media" Target="file:///F:\&#35486;&#23267;\&#27861;&#24459;&#33287;&#29983;&#27963;\&#31532;&#21313;&#24335;\&#24433;&#29255;\010P172&#21332;&#35519;&#19981;&#25104;&#35299;&#38599;5&#21729;&#24037;(01&#717;48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10P172&#21332;&#35519;&#19981;&#25104;&#35299;&#38599;5&#21729;&#24037;(01&#717;48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7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7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slide" Target="slide5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6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51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2&#25079;&#23381;&#34987;&#36039;&#36963;(02&#717;01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2&#25079;&#23381;&#34987;&#36039;&#36963;(02&#717;01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10P172&#25079;&#23381;&#34987;&#36039;&#36963;(02&#717;01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7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2.png"/><Relationship Id="rId7" Type="http://schemas.openxmlformats.org/officeDocument/2006/relationships/slide" Target="slide57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8.png"/><Relationship Id="rId4" Type="http://schemas.openxmlformats.org/officeDocument/2006/relationships/image" Target="../media/image8.png"/><Relationship Id="rId9" Type="http://schemas.openxmlformats.org/officeDocument/2006/relationships/image" Target="../media/image7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56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3&#27966;&#36963;&#20445;&#38556;&#39318;&#20837;&#27861;(01&#717;21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3&#27966;&#36963;&#20445;&#38556;&#39318;&#20837;&#27861;(01&#717;21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10P173&#27966;&#36963;&#20445;&#38556;&#39318;&#20837;&#27861;(01&#717;21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8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78.png"/><Relationship Id="rId4" Type="http://schemas.openxmlformats.org/officeDocument/2006/relationships/image" Target="../media/image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slide" Target="slide62.xm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84.png"/><Relationship Id="rId4" Type="http://schemas.openxmlformats.org/officeDocument/2006/relationships/image" Target="../media/image6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61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4&#38263;&#27054;&#33322;&#32631;&#24037;%20&#21214;&#36039;&#26377;&#26395;&#37323;&#21892;&#24847;(02&#717;02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4&#38263;&#27054;&#33322;&#32631;&#24037;%20&#21214;&#36039;&#26377;&#26395;&#37323;&#21892;&#24847;(02&#717;02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10P174&#38263;&#27054;&#33322;&#32631;&#24037;%20&#21214;&#36039;&#26377;&#26395;&#37323;&#21892;&#24847;(02&#717;02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8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64.xml"/><Relationship Id="rId5" Type="http://schemas.openxmlformats.org/officeDocument/2006/relationships/image" Target="../media/image12.png"/><Relationship Id="rId4" Type="http://schemas.openxmlformats.org/officeDocument/2006/relationships/image" Target="../media/image86.png"/><Relationship Id="rId9" Type="http://schemas.openxmlformats.org/officeDocument/2006/relationships/image" Target="../media/image6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63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4&#38263;&#27054;117&#33322;&#29677;&#20572;&#39131;%20&#23458;&#26292;&#36208;(01&#717;49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4&#38263;&#27054;117&#33322;&#29677;&#20572;&#39131;%20&#23458;&#26292;&#36208;(01&#717;49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10P174&#38263;&#27054;117&#33322;&#29677;&#20572;&#39131;%20&#23458;&#26292;&#36208;(01&#717;49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8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png"/><Relationship Id="rId4" Type="http://schemas.openxmlformats.org/officeDocument/2006/relationships/image" Target="../media/image8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png"/><Relationship Id="rId4" Type="http://schemas.openxmlformats.org/officeDocument/2006/relationships/image" Target="../media/image8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png"/><Relationship Id="rId4" Type="http://schemas.openxmlformats.org/officeDocument/2006/relationships/image" Target="../media/image8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png"/><Relationship Id="rId4" Type="http://schemas.openxmlformats.org/officeDocument/2006/relationships/image" Target="../media/image8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10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103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81.xml"/><Relationship Id="rId5" Type="http://schemas.openxmlformats.org/officeDocument/2006/relationships/image" Target="../media/image12.png"/><Relationship Id="rId4" Type="http://schemas.openxmlformats.org/officeDocument/2006/relationships/image" Target="../media/image104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slide" Target="slide80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7&#21516;&#24037;&#19981;&#21516;&#37228;%20&#21488;&#28771;&#37109;&#25919;&#29986;&#24037;&#19978;&#34903;&#38957;(01&#717;40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2-&#20462;&#25913;&#27284;&#26696;\CH10\%5b&#31532;10&#24335;%5d%20&#21214;&#21205;&#38364;&#20418;\010P177&#21516;&#24037;&#19981;&#21516;&#37228;%20&#21488;&#28771;&#37109;&#25919;&#29986;&#24037;&#19978;&#34903;&#38957;(01&#717;40).wmv" TargetMode="External"/><Relationship Id="rId6" Type="http://schemas.openxmlformats.org/officeDocument/2006/relationships/image" Target="../media/image15.png"/><Relationship Id="rId5" Type="http://schemas.openxmlformats.org/officeDocument/2006/relationships/hyperlink" Target="010P177&#21516;&#24037;&#19981;&#21516;&#37228;%20&#21488;&#28771;&#37109;&#25919;&#29986;&#24037;&#19978;&#34903;&#38957;(01&#717;40).wmv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10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108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5" Type="http://schemas.openxmlformats.org/officeDocument/2006/relationships/image" Target="../media/image109.png"/><Relationship Id="rId4" Type="http://schemas.openxmlformats.org/officeDocument/2006/relationships/image" Target="../media/image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11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11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openxmlformats.org/officeDocument/2006/relationships/image" Target="../media/image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openxmlformats.org/officeDocument/2006/relationships/image" Target="../media/image8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openxmlformats.org/officeDocument/2006/relationships/image" Target="../media/image117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8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8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8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2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8.png"/><Relationship Id="rId4" Type="http://schemas.openxmlformats.org/officeDocument/2006/relationships/image" Target="../media/image5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4.png"/><Relationship Id="rId4" Type="http://schemas.openxmlformats.org/officeDocument/2006/relationships/image" Target="../media/image12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4.png"/><Relationship Id="rId4" Type="http://schemas.openxmlformats.org/officeDocument/2006/relationships/image" Target="../media/image12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png"/><Relationship Id="rId4" Type="http://schemas.openxmlformats.org/officeDocument/2006/relationships/image" Target="../media/image12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png"/><Relationship Id="rId4" Type="http://schemas.openxmlformats.org/officeDocument/2006/relationships/image" Target="../media/image12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png"/><Relationship Id="rId4" Type="http://schemas.openxmlformats.org/officeDocument/2006/relationships/image" Target="../media/image127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0.png"/><Relationship Id="rId4" Type="http://schemas.openxmlformats.org/officeDocument/2006/relationships/image" Target="../media/image128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" y="0"/>
            <a:ext cx="9139032" cy="571817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621" y="316205"/>
            <a:ext cx="2137059" cy="504748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646" y="2465185"/>
            <a:ext cx="697861" cy="274331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123" y="1410802"/>
            <a:ext cx="4346448" cy="329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8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勞動契約怎麼看</a:t>
            </a:r>
            <a:r>
              <a:rPr lang="en-US" altLang="zh-TW" sz="3500" b="1" dirty="0"/>
              <a:t>?</a:t>
            </a:r>
            <a:endParaRPr lang="zh-TW" altLang="en-US" sz="3500" b="1" dirty="0"/>
          </a:p>
        </p:txBody>
      </p:sp>
      <p:sp>
        <p:nvSpPr>
          <p:cNvPr id="4" name="文字方塊 3"/>
          <p:cNvSpPr txBox="1"/>
          <p:nvPr/>
        </p:nvSpPr>
        <p:spPr>
          <a:xfrm>
            <a:off x="367184" y="2691411"/>
            <a:ext cx="492489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大雄在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107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月中旬應徵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公司工作，順利錄取。</a:t>
            </a:r>
          </a:p>
          <a:p>
            <a:pPr algn="just">
              <a:spcBef>
                <a:spcPts val="1200"/>
              </a:spcBef>
            </a:pP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107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日是他的第一天上班日，主管就要他簽署「最低服務年限同意書」。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3" y="301639"/>
            <a:ext cx="2243326" cy="29819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943" y="986879"/>
            <a:ext cx="3274592" cy="4508090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1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勞動契約怎麼看</a:t>
            </a:r>
            <a:r>
              <a:rPr lang="en-US" altLang="zh-TW" sz="3500" b="1" dirty="0"/>
              <a:t>?</a:t>
            </a:r>
            <a:endParaRPr lang="zh-TW" altLang="en-US" sz="3500" b="1" dirty="0"/>
          </a:p>
        </p:txBody>
      </p:sp>
      <p:sp>
        <p:nvSpPr>
          <p:cNvPr id="4" name="文字方塊 3"/>
          <p:cNvSpPr txBox="1"/>
          <p:nvPr/>
        </p:nvSpPr>
        <p:spPr>
          <a:xfrm>
            <a:off x="349962" y="2729734"/>
            <a:ext cx="386199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保證會在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公司工作至少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年，否則就要賠償違約金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個月薪水及制服費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萬元。</a:t>
            </a:r>
          </a:p>
          <a:p>
            <a:pPr algn="just">
              <a:spcBef>
                <a:spcPts val="1200"/>
              </a:spcBef>
            </a:pP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108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年初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公司以沒有獲利為由，要求員工簽署願意配合減薪一成的同意</a:t>
            </a:r>
            <a:r>
              <a:rPr lang="zh-TW" altLang="en-US" sz="2400" dirty="0">
                <a:latin typeface="微軟正黑體" panose="020B0604030504040204" pitchFamily="34" charset="-120"/>
              </a:rPr>
              <a:t>書。</a:t>
            </a:r>
          </a:p>
        </p:txBody>
      </p:sp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11960" y="1685357"/>
            <a:ext cx="5529752" cy="380842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004" y="2441788"/>
            <a:ext cx="2144272" cy="1572771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3" y="301639"/>
            <a:ext cx="2243326" cy="29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3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勞動契約怎麼看</a:t>
            </a:r>
            <a:r>
              <a:rPr lang="en-US" altLang="zh-TW" sz="3500" b="1" dirty="0"/>
              <a:t>?</a:t>
            </a:r>
            <a:endParaRPr lang="zh-TW" altLang="en-US" sz="3500" b="1" dirty="0"/>
          </a:p>
        </p:txBody>
      </p:sp>
      <p:sp>
        <p:nvSpPr>
          <p:cNvPr id="4" name="文字方塊 3"/>
          <p:cNvSpPr txBox="1"/>
          <p:nvPr/>
        </p:nvSpPr>
        <p:spPr>
          <a:xfrm>
            <a:off x="367184" y="2691411"/>
            <a:ext cx="514092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大雄於是萌生辭意，在朋友阿順介紹下，於同年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日跳槽別家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spcBef>
                <a:spcPts val="1200"/>
              </a:spcBef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個禮拜後，大雄就接到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公司的存證信函，要求他賠償違約金及制服費。</a:t>
            </a:r>
          </a:p>
        </p:txBody>
      </p:sp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2160" y="1783870"/>
            <a:ext cx="2681063" cy="393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251520" y="4426765"/>
            <a:ext cx="3324016" cy="900000"/>
            <a:chOff x="3481586" y="3006572"/>
            <a:chExt cx="3324016" cy="900000"/>
          </a:xfrm>
        </p:grpSpPr>
        <p:grpSp>
          <p:nvGrpSpPr>
            <p:cNvPr id="15" name="群組 14"/>
            <p:cNvGrpSpPr/>
            <p:nvPr/>
          </p:nvGrpSpPr>
          <p:grpSpPr>
            <a:xfrm>
              <a:off x="4066091" y="3189998"/>
              <a:ext cx="2739511" cy="576064"/>
              <a:chOff x="4500000" y="2170416"/>
              <a:chExt cx="2739511" cy="576064"/>
            </a:xfrm>
          </p:grpSpPr>
          <p:pic>
            <p:nvPicPr>
              <p:cNvPr id="17" name="圖片 1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337"/>
              <a:stretch/>
            </p:blipFill>
            <p:spPr>
              <a:xfrm>
                <a:off x="4500000" y="2170416"/>
                <a:ext cx="2655855" cy="576064"/>
              </a:xfrm>
              <a:prstGeom prst="rect">
                <a:avLst/>
              </a:prstGeom>
            </p:spPr>
          </p:pic>
          <p:sp>
            <p:nvSpPr>
              <p:cNvPr id="18" name="文字方塊 17"/>
              <p:cNvSpPr txBox="1"/>
              <p:nvPr/>
            </p:nvSpPr>
            <p:spPr>
              <a:xfrm>
                <a:off x="4693516" y="2304559"/>
                <a:ext cx="25459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一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年內離職賠一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月薪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01ˍ44)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6" name="圖片 15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19" name="圖片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3" y="301639"/>
            <a:ext cx="2243326" cy="29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7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一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年內離職賠一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月薪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01:44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10P167一年內離職賠一月薪(01ˍ44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3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611560" y="163786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最低服務年限條款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59534" y="2233328"/>
            <a:ext cx="3247246" cy="234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勞工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常為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爭取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工作機會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，被迫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簽訂。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提前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離職或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被迫離職會面臨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無力償還巨額違約金之困境。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814" y="1670332"/>
            <a:ext cx="3425081" cy="316872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2305"/>
            <a:ext cx="3187710" cy="84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82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611560" y="1551544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勞動基準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法明定：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3" y="2135373"/>
            <a:ext cx="3103229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雇主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有意約定最低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服務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年限。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 algn="just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須對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勞工有投入專業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培訓，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或提供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勞工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合理補償，違反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者約定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無效。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170651"/>
            <a:ext cx="3960440" cy="366401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2305"/>
            <a:ext cx="3187710" cy="84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49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676680" y="1553389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不用負擔違約相關責任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115617" y="2145525"/>
            <a:ext cx="324036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發生不可歸責勞工事由導致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勞工提前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終止勞動契約時，勞工不用負擔違約相關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責任。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2305"/>
            <a:ext cx="3187710" cy="84730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170651"/>
            <a:ext cx="3960440" cy="3664014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115617" y="5722384"/>
            <a:ext cx="324036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包含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違約金、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損害賠償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或返還訓練費用等責任，以保障勞工職業選擇自由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673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53692E-6 L -1.94444E-6 -0.62187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9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135" y="1587"/>
            <a:ext cx="6871730" cy="521666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81" y="14294"/>
            <a:ext cx="6479038" cy="500836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93" y="4367317"/>
            <a:ext cx="6681213" cy="11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7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27584" y="1334721"/>
            <a:ext cx="36004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我們在第九課「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LINE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上法律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」提到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小明找到學校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附近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餐廳的打工機會，以及畢業之後找到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工作。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215920"/>
            <a:ext cx="3534163" cy="353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6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27584" y="1443315"/>
            <a:ext cx="3456384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個別勞動關係 </a:t>
            </a:r>
            <a:r>
              <a:rPr lang="en-US" altLang="zh-TW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:</a:t>
            </a: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勞工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個人與雇主之間會以口頭或書面方式約定勞動契約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，以規範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工作期間各種權利義務的法律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關係。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238953"/>
            <a:ext cx="4058918" cy="3740105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123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2903"/>
            <a:ext cx="4943792" cy="554400"/>
          </a:xfrm>
          <a:prstGeom prst="rect">
            <a:avLst/>
          </a:prstGeom>
        </p:spPr>
      </p:pic>
      <p:sp>
        <p:nvSpPr>
          <p:cNvPr id="21" name="文字方塊 20"/>
          <p:cNvSpPr txBox="1"/>
          <p:nvPr/>
        </p:nvSpPr>
        <p:spPr>
          <a:xfrm>
            <a:off x="938747" y="1986814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l"/>
            </a:pP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雙務契約</a:t>
            </a: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zh-TW" altLang="en-US" sz="2800" b="1" dirty="0">
              <a:solidFill>
                <a:schemeClr val="accent6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430655" y="2528192"/>
            <a:ext cx="39334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勞工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有提供勞務之義務，雇主則有請求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勞工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履行義務之權利。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139007"/>
            <a:ext cx="2916942" cy="251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8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2903"/>
            <a:ext cx="4943792" cy="554400"/>
          </a:xfrm>
          <a:prstGeom prst="rect">
            <a:avLst/>
          </a:prstGeom>
        </p:spPr>
      </p:pic>
      <p:sp>
        <p:nvSpPr>
          <p:cNvPr id="22" name="文字方塊 21"/>
          <p:cNvSpPr txBox="1"/>
          <p:nvPr/>
        </p:nvSpPr>
        <p:spPr>
          <a:xfrm>
            <a:off x="1430655" y="2541319"/>
            <a:ext cx="37894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雇主工資給付義務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方面，由國家制定勞動保護性質之法律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—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以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勞動基準法</a:t>
            </a:r>
            <a:r>
              <a:rPr lang="en-US" altLang="zh-TW" sz="2800" dirty="0"/>
              <a:t>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限制。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938747" y="1986814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l"/>
            </a:pP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雙務契約</a:t>
            </a: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zh-TW" altLang="en-US" sz="2800" b="1" dirty="0">
              <a:solidFill>
                <a:schemeClr val="accent6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003629"/>
            <a:ext cx="2098552" cy="414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7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2903"/>
            <a:ext cx="4943792" cy="554400"/>
          </a:xfrm>
          <a:prstGeom prst="rect">
            <a:avLst/>
          </a:prstGeom>
        </p:spPr>
      </p:pic>
      <p:sp>
        <p:nvSpPr>
          <p:cNvPr id="22" name="文字方塊 21"/>
          <p:cNvSpPr txBox="1"/>
          <p:nvPr/>
        </p:nvSpPr>
        <p:spPr>
          <a:xfrm>
            <a:off x="1430655" y="2528192"/>
            <a:ext cx="34293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基於工資乃勞工及其家屬維持生活的重要資源，為了保護經濟上弱勢的勞工不會受到不當剝削之故。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938747" y="1986814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l"/>
            </a:pP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雙務契約</a:t>
            </a: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zh-TW" altLang="en-US" sz="2800" b="1" dirty="0">
              <a:solidFill>
                <a:schemeClr val="accent6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001" y="1922983"/>
            <a:ext cx="3019334" cy="301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6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2903"/>
            <a:ext cx="4943792" cy="554400"/>
          </a:xfrm>
          <a:prstGeom prst="rect">
            <a:avLst/>
          </a:prstGeom>
        </p:spPr>
      </p:pic>
      <p:sp>
        <p:nvSpPr>
          <p:cNvPr id="22" name="文字方塊 21"/>
          <p:cNvSpPr txBox="1"/>
          <p:nvPr/>
        </p:nvSpPr>
        <p:spPr>
          <a:xfrm>
            <a:off x="1071012" y="2620761"/>
            <a:ext cx="3933035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5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保護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照顧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義務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5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職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場性騷擾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預防補救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5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</a:rPr>
              <a:t>投保</a:t>
            </a:r>
            <a:r>
              <a:rPr lang="zh-TW" altLang="en-US" sz="2800" b="1" dirty="0">
                <a:latin typeface="微軟正黑體" pitchFamily="34" charset="-120"/>
              </a:rPr>
              <a:t>勞、</a:t>
            </a:r>
            <a:r>
              <a:rPr lang="zh-TW" altLang="en-US" sz="2800" b="1" dirty="0" smtClean="0">
                <a:latin typeface="微軟正黑體" pitchFamily="34" charset="-120"/>
              </a:rPr>
              <a:t>健保、就業保險 等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938747" y="1986814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l"/>
            </a:pP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</a:rPr>
              <a:t>雇主對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</a:rPr>
              <a:t>勞工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</a:rPr>
              <a:t>之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</a:rPr>
              <a:t>義務</a:t>
            </a: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zh-TW" altLang="en-US" sz="2800" b="1" dirty="0">
              <a:solidFill>
                <a:schemeClr val="accent6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001" y="1922983"/>
            <a:ext cx="3019334" cy="301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0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2903"/>
            <a:ext cx="4943792" cy="554400"/>
          </a:xfrm>
          <a:prstGeom prst="rect">
            <a:avLst/>
          </a:prstGeom>
        </p:spPr>
      </p:pic>
      <p:sp>
        <p:nvSpPr>
          <p:cNvPr id="21" name="文字方塊 20"/>
          <p:cNvSpPr txBox="1"/>
          <p:nvPr/>
        </p:nvSpPr>
        <p:spPr>
          <a:xfrm>
            <a:off x="938747" y="1986814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l"/>
            </a:pP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勞工對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雇主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之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義務</a:t>
            </a: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zh-TW" altLang="en-US" sz="2800" b="1" dirty="0">
              <a:solidFill>
                <a:schemeClr val="accent6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078446" y="2693460"/>
            <a:ext cx="3933433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勤勉忠誠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indent="-45720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保守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營業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秘密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001" y="1922983"/>
            <a:ext cx="3019334" cy="3019334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1187624" y="3897493"/>
            <a:ext cx="3310659" cy="900000"/>
            <a:chOff x="3565178" y="3006572"/>
            <a:chExt cx="3310659" cy="900000"/>
          </a:xfrm>
        </p:grpSpPr>
        <p:grpSp>
          <p:nvGrpSpPr>
            <p:cNvPr id="12" name="群組 11"/>
            <p:cNvGrpSpPr/>
            <p:nvPr/>
          </p:nvGrpSpPr>
          <p:grpSpPr>
            <a:xfrm>
              <a:off x="4066092" y="3189998"/>
              <a:ext cx="2809745" cy="576064"/>
              <a:chOff x="4500001" y="2170416"/>
              <a:chExt cx="2809745" cy="576064"/>
            </a:xfrm>
          </p:grpSpPr>
          <p:pic>
            <p:nvPicPr>
              <p:cNvPr id="17" name="圖片 16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337"/>
              <a:stretch/>
            </p:blipFill>
            <p:spPr>
              <a:xfrm>
                <a:off x="4500001" y="2170416"/>
                <a:ext cx="2447892" cy="576064"/>
              </a:xfrm>
              <a:prstGeom prst="rect">
                <a:avLst/>
              </a:prstGeom>
            </p:spPr>
          </p:pic>
          <p:sp>
            <p:nvSpPr>
              <p:cNvPr id="18" name="文字方塊 17"/>
              <p:cNvSpPr txBox="1"/>
              <p:nvPr/>
            </p:nvSpPr>
            <p:spPr>
              <a:xfrm>
                <a:off x="4763751" y="2204272"/>
                <a:ext cx="25459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美商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美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光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2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 主管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投靠聯電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/>
                </a:r>
                <a:b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</a:b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營業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秘密罪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起訴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01ˍ42)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3" name="圖片 12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5178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620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071844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美商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美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光 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2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 主管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投靠聯電 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營業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秘密罪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起訴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10P168美商美光2主管投靠聯電 營業秘密罪起訴(01ˍ4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54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5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98" y="1202903"/>
            <a:ext cx="4064073" cy="554399"/>
          </a:xfrm>
          <a:prstGeom prst="rect">
            <a:avLst/>
          </a:prstGeom>
        </p:spPr>
      </p:pic>
      <p:sp>
        <p:nvSpPr>
          <p:cNvPr id="22" name="文字方塊 21"/>
          <p:cNvSpPr txBox="1"/>
          <p:nvPr/>
        </p:nvSpPr>
        <p:spPr>
          <a:xfrm>
            <a:off x="1388779" y="2066999"/>
            <a:ext cx="345638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從「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大明印刷公司勞動契約」的範例中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了解：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</a:rPr>
              <a:t>《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</a:rPr>
              <a:t>勞動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</a:rPr>
              <a:t>基準法</a:t>
            </a: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</a:rPr>
              <a:t>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對各項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勞動條件的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保護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547" y="1908956"/>
            <a:ext cx="3846904" cy="286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1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770855"/>
            <a:ext cx="5829510" cy="5502151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98" y="1202903"/>
            <a:ext cx="4064073" cy="554399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921894" y="1952719"/>
            <a:ext cx="30495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大明印刷公司與勞工王曉華所約定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的契約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內容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，大致上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與其他常見勞動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契約一樣！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958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98" y="1202903"/>
            <a:ext cx="4064073" cy="554399"/>
          </a:xfrm>
          <a:prstGeom prst="rect">
            <a:avLst/>
          </a:prstGeom>
        </p:spPr>
      </p:pic>
      <p:sp>
        <p:nvSpPr>
          <p:cNvPr id="21" name="文字方塊 20"/>
          <p:cNvSpPr txBox="1"/>
          <p:nvPr/>
        </p:nvSpPr>
        <p:spPr>
          <a:xfrm>
            <a:off x="971600" y="1868483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內容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包括 </a:t>
            </a: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:</a:t>
            </a:r>
            <a:endParaRPr lang="zh-TW" altLang="en-US" sz="2800" b="1" dirty="0">
              <a:solidFill>
                <a:schemeClr val="accent6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958527" y="2424729"/>
            <a:ext cx="43335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工資約定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及發放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日期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工作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時間及休息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、請假 等規定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福利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事項、考核及獎懲、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離職 等規定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240" y="1850975"/>
            <a:ext cx="3730760" cy="302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14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98" y="1202903"/>
            <a:ext cx="4064073" cy="554399"/>
          </a:xfrm>
          <a:prstGeom prst="rect">
            <a:avLst/>
          </a:prstGeom>
        </p:spPr>
      </p:pic>
      <p:sp>
        <p:nvSpPr>
          <p:cNvPr id="22" name="文字方塊 21"/>
          <p:cNvSpPr txBox="1"/>
          <p:nvPr/>
        </p:nvSpPr>
        <p:spPr>
          <a:xfrm>
            <a:off x="1244764" y="1986627"/>
            <a:ext cx="378660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於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勞工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健康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需求、保障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勞工從事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家庭等考量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…</a:t>
            </a:r>
          </a:p>
          <a:p>
            <a:pPr algn="just">
              <a:spcBef>
                <a:spcPts val="1200"/>
              </a:spcBef>
            </a:pPr>
            <a:r>
              <a:rPr lang="zh-TW" altLang="en-US" sz="2800" b="1" dirty="0" smtClean="0"/>
              <a:t>而有了</a:t>
            </a: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</a:rPr>
              <a:t>《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</a:rPr>
              <a:t>勞動基準法</a:t>
            </a:r>
            <a:r>
              <a:rPr lang="en-US" altLang="zh-TW" sz="2800" b="1" dirty="0" smtClean="0">
                <a:solidFill>
                  <a:schemeClr val="accent6">
                    <a:lumMod val="50000"/>
                  </a:schemeClr>
                </a:solidFill>
              </a:rPr>
              <a:t>》</a:t>
            </a:r>
            <a:r>
              <a:rPr lang="zh-TW" altLang="en-US" sz="2800" b="1" dirty="0" smtClean="0"/>
              <a:t>關於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相關的工作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時間及休息、休假的法律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規範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240" y="1850975"/>
            <a:ext cx="3730760" cy="302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31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113790"/>
            <a:ext cx="9684568" cy="3104381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65" y="2256071"/>
            <a:ext cx="3681206" cy="64485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65" y="3188489"/>
            <a:ext cx="3681206" cy="644856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94053"/>
            <a:ext cx="6344200" cy="1315618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65" y="4120906"/>
            <a:ext cx="3681205" cy="64485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551" y="2683031"/>
            <a:ext cx="3681205" cy="644855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554" y="3615451"/>
            <a:ext cx="3681200" cy="64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9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8807"/>
            <a:ext cx="4567437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938747" y="1346919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工資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924561" y="1994991"/>
            <a:ext cx="4295511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800"/>
              </a:spcBef>
              <a:buFont typeface="+mj-lt"/>
              <a:buAutoNum type="arabicParenR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工資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議定不得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低於：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基本工資」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  <a:p>
            <a:pPr marL="514350" indent="-514350" algn="just">
              <a:spcBef>
                <a:spcPts val="1800"/>
              </a:spcBef>
              <a:buFont typeface="+mj-lt"/>
              <a:buAutoNum type="arabicParenR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雇主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應該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「全額、直接、定期」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給付勞工工資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555" y="2046173"/>
            <a:ext cx="1984252" cy="195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7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8807"/>
            <a:ext cx="4567437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938747" y="1346919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工資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926599" y="1903013"/>
            <a:ext cx="433779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arenR" startAt="3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雇主不得預扣勞工工資作為違約金或賠償費用</a:t>
            </a:r>
            <a:r>
              <a:rPr lang="en-US" altLang="zh-TW" sz="20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 </a:t>
            </a:r>
            <a:r>
              <a:rPr lang="zh-TW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禁止預扣工資）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arenR" startAt="3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雇主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不可以因為性別不同而對勞工有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差別待遇</a:t>
            </a:r>
            <a:r>
              <a:rPr lang="en-US" altLang="zh-TW" sz="20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 </a:t>
            </a:r>
            <a:r>
              <a:rPr lang="zh-TW" altLang="en-US" sz="20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同工同酬</a:t>
            </a:r>
            <a:r>
              <a:rPr lang="zh-TW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原則</a:t>
            </a:r>
            <a:r>
              <a:rPr lang="zh-TW" altLang="en-US" sz="20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724" y="1957821"/>
            <a:ext cx="2862692" cy="2781435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785956" y="4669118"/>
            <a:ext cx="2727074" cy="900000"/>
            <a:chOff x="3593724" y="3006572"/>
            <a:chExt cx="2727074" cy="900000"/>
          </a:xfrm>
        </p:grpSpPr>
        <p:grpSp>
          <p:nvGrpSpPr>
            <p:cNvPr id="11" name="群組 10"/>
            <p:cNvGrpSpPr/>
            <p:nvPr/>
          </p:nvGrpSpPr>
          <p:grpSpPr>
            <a:xfrm>
              <a:off x="4066091" y="3189998"/>
              <a:ext cx="2254707" cy="576064"/>
              <a:chOff x="4500000" y="2170416"/>
              <a:chExt cx="2254707" cy="576064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337"/>
              <a:stretch/>
            </p:blipFill>
            <p:spPr>
              <a:xfrm>
                <a:off x="4500000" y="2170416"/>
                <a:ext cx="2224971" cy="576064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4783612" y="2204272"/>
                <a:ext cx="19710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勞動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契約祭「違約金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」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/>
                </a:r>
                <a:b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</a:b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綁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護理師！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(01ˍ54)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2" name="圖片 11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3724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057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01:54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勞動契約祭「違約金」綁護理師！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010P170勞動契約祭「違約金」綁護理師！(01ˍ54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8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1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2150239" cy="651713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60148" y="1994991"/>
            <a:ext cx="31683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產業不同的變異</a:t>
            </a:r>
            <a:endParaRPr lang="en-US" altLang="zh-TW" sz="2800" b="1" dirty="0" smtClean="0">
              <a:solidFill>
                <a:srgbClr val="7030A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827584" y="2548753"/>
            <a:ext cx="316835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部分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工作無法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規劃成每天上班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8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小時，每週固定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上班五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天，因此勞基法設計了變形工時制度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410" y="2016403"/>
            <a:ext cx="3886208" cy="267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9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2150239" cy="651713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827584" y="2573387"/>
            <a:ext cx="3391262" cy="234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允許企業彈性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調整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工作時間，安排符合需求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型態的班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表。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由於有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別於一般勞工，因此被稱為變形工時。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209" y="1706102"/>
            <a:ext cx="4195154" cy="3128656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3131840" y="1068556"/>
            <a:ext cx="2787665" cy="900000"/>
            <a:chOff x="3574241" y="3006572"/>
            <a:chExt cx="2787665" cy="900000"/>
          </a:xfrm>
        </p:grpSpPr>
        <p:grpSp>
          <p:nvGrpSpPr>
            <p:cNvPr id="12" name="群組 11"/>
            <p:cNvGrpSpPr/>
            <p:nvPr/>
          </p:nvGrpSpPr>
          <p:grpSpPr>
            <a:xfrm>
              <a:off x="4066091" y="3189998"/>
              <a:ext cx="2295815" cy="576064"/>
              <a:chOff x="4500000" y="2170416"/>
              <a:chExt cx="2295815" cy="576064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337"/>
              <a:stretch/>
            </p:blipFill>
            <p:spPr>
              <a:xfrm>
                <a:off x="4500000" y="2170416"/>
                <a:ext cx="2195591" cy="576064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753876" y="2204272"/>
                <a:ext cx="204193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勞動部最新函釋打工族可納彈性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工時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02ˍ03)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3" name="圖片 12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4241" y="3006572"/>
              <a:ext cx="861677" cy="900000"/>
            </a:xfrm>
            <a:prstGeom prst="rect">
              <a:avLst/>
            </a:prstGeom>
          </p:spPr>
        </p:pic>
      </p:grpSp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860148" y="1994991"/>
            <a:ext cx="31683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產業不同的變異</a:t>
            </a:r>
            <a:endParaRPr lang="en-US" altLang="zh-TW" sz="2800" b="1" dirty="0" smtClean="0">
              <a:solidFill>
                <a:srgbClr val="7030A0"/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542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02:03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勞動部最新函釋打工族可納彈性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工時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10P170勞動部最新函釋打工族可納彈性工時(02ˍ03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69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47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8807"/>
            <a:ext cx="4567437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899592" y="1418927"/>
            <a:ext cx="36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200"/>
              </a:spcBef>
              <a:buFont typeface="+mj-lt"/>
              <a:buAutoNum type="arabicParenR"/>
            </a:pPr>
            <a:r>
              <a:rPr lang="zh-TW" altLang="en-US" sz="2800" b="1" dirty="0" smtClean="0">
                <a:latin typeface="+mn-ea"/>
              </a:rPr>
              <a:t>繼續</a:t>
            </a:r>
            <a:r>
              <a:rPr lang="zh-TW" altLang="en-US" sz="2800" b="1" dirty="0">
                <a:latin typeface="+mn-ea"/>
              </a:rPr>
              <a:t>工作 </a:t>
            </a:r>
            <a:r>
              <a:rPr lang="en-US" altLang="zh-TW" sz="2800" b="1" dirty="0">
                <a:latin typeface="+mn-ea"/>
              </a:rPr>
              <a:t>4 </a:t>
            </a:r>
            <a:r>
              <a:rPr lang="zh-TW" altLang="en-US" sz="2800" b="1" dirty="0">
                <a:latin typeface="+mn-ea"/>
              </a:rPr>
              <a:t>小時</a:t>
            </a:r>
            <a:r>
              <a:rPr lang="zh-TW" altLang="en-US" sz="2800" b="1" dirty="0" smtClean="0">
                <a:latin typeface="+mn-ea"/>
              </a:rPr>
              <a:t>，至少</a:t>
            </a:r>
            <a:r>
              <a:rPr lang="zh-TW" altLang="en-US" sz="2800" b="1" dirty="0">
                <a:latin typeface="+mn-ea"/>
              </a:rPr>
              <a:t>應有 </a:t>
            </a:r>
            <a:r>
              <a:rPr lang="en-US" altLang="zh-TW" sz="2800" b="1" dirty="0">
                <a:latin typeface="+mn-ea"/>
              </a:rPr>
              <a:t>30 </a:t>
            </a:r>
            <a:r>
              <a:rPr lang="zh-TW" altLang="en-US" sz="2800" b="1" dirty="0">
                <a:latin typeface="+mn-ea"/>
              </a:rPr>
              <a:t>分鐘之休息</a:t>
            </a:r>
            <a:r>
              <a:rPr lang="zh-TW" altLang="en-US" sz="2800" b="1" dirty="0" smtClean="0">
                <a:latin typeface="+mn-ea"/>
              </a:rPr>
              <a:t>。</a:t>
            </a:r>
            <a:endParaRPr lang="zh-TW" altLang="en-US" sz="2800" b="1" dirty="0">
              <a:latin typeface="+mn-ea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965" y="1202903"/>
            <a:ext cx="3032910" cy="3866495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898724" y="5739407"/>
            <a:ext cx="36004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200"/>
              </a:spcBef>
              <a:buFont typeface="+mj-lt"/>
              <a:buAutoNum type="arabicParenR" startAt="2"/>
            </a:pPr>
            <a:r>
              <a:rPr lang="zh-TW" altLang="en-US" sz="2800" b="1" dirty="0" smtClean="0">
                <a:latin typeface="+mn-ea"/>
              </a:rPr>
              <a:t>勞工每 </a:t>
            </a:r>
            <a:r>
              <a:rPr lang="en-US" altLang="zh-TW" sz="2800" b="1" dirty="0" smtClean="0">
                <a:latin typeface="+mn-ea"/>
              </a:rPr>
              <a:t>7 </a:t>
            </a:r>
            <a:r>
              <a:rPr lang="zh-TW" altLang="en-US" sz="2800" b="1" dirty="0" smtClean="0">
                <a:latin typeface="+mn-ea"/>
              </a:rPr>
              <a:t>日中應有 </a:t>
            </a:r>
            <a:r>
              <a:rPr lang="en-US" altLang="zh-TW" sz="2800" b="1" dirty="0" smtClean="0">
                <a:latin typeface="+mn-ea"/>
              </a:rPr>
              <a:t>2 </a:t>
            </a:r>
            <a:r>
              <a:rPr lang="zh-TW" altLang="en-US" sz="2800" b="1" dirty="0" smtClean="0">
                <a:latin typeface="+mn-ea"/>
              </a:rPr>
              <a:t>日之休息，其中 </a:t>
            </a:r>
            <a:r>
              <a:rPr lang="en-US" altLang="zh-TW" sz="2800" b="1" dirty="0" smtClean="0">
                <a:latin typeface="+mn-ea"/>
              </a:rPr>
              <a:t>1 </a:t>
            </a:r>
            <a:r>
              <a:rPr lang="zh-TW" altLang="en-US" sz="2800" b="1" dirty="0" smtClean="0">
                <a:latin typeface="+mn-ea"/>
              </a:rPr>
              <a:t>日為例假，</a:t>
            </a:r>
            <a:r>
              <a:rPr lang="en-US" altLang="zh-TW" sz="2800" b="1" dirty="0" smtClean="0">
                <a:latin typeface="+mn-ea"/>
              </a:rPr>
              <a:t>1 </a:t>
            </a:r>
            <a:r>
              <a:rPr lang="zh-TW" altLang="en-US" sz="2800" b="1" dirty="0" smtClean="0">
                <a:latin typeface="+mn-ea"/>
              </a:rPr>
              <a:t>日為休息日。</a:t>
            </a:r>
            <a:endParaRPr lang="en-US" altLang="zh-TW" sz="2800" b="1" dirty="0" smtClean="0">
              <a:latin typeface="+mn-ea"/>
            </a:endParaRPr>
          </a:p>
          <a:p>
            <a:pPr marL="504000" lvl="1" algn="just">
              <a:spcBef>
                <a:spcPts val="1200"/>
              </a:spcBef>
            </a:pPr>
            <a:r>
              <a:rPr lang="zh-TW" altLang="en-US" sz="2800" b="1" dirty="0" smtClean="0">
                <a:latin typeface="+mn-ea"/>
              </a:rPr>
              <a:t>但</a:t>
            </a:r>
            <a:r>
              <a:rPr lang="zh-TW" altLang="en-US" sz="2800" b="1" dirty="0">
                <a:latin typeface="+mn-ea"/>
              </a:rPr>
              <a:t>特定情況之行業得</a:t>
            </a:r>
            <a:r>
              <a:rPr lang="zh-TW" altLang="en-US" sz="2800" b="1" dirty="0" smtClean="0">
                <a:latin typeface="+mn-ea"/>
              </a:rPr>
              <a:t>於每 </a:t>
            </a:r>
            <a:r>
              <a:rPr lang="en-US" altLang="zh-TW" sz="2800" b="1" dirty="0">
                <a:latin typeface="+mn-ea"/>
              </a:rPr>
              <a:t>7 </a:t>
            </a:r>
            <a:r>
              <a:rPr lang="zh-TW" altLang="en-US" sz="2800" b="1" dirty="0">
                <a:latin typeface="+mn-ea"/>
              </a:rPr>
              <a:t>日之週期內彈性調整</a:t>
            </a:r>
            <a:r>
              <a:rPr lang="zh-TW" altLang="en-US" sz="2800" b="1" dirty="0" smtClean="0">
                <a:latin typeface="+mn-ea"/>
              </a:rPr>
              <a:t>例假。</a:t>
            </a:r>
            <a:endParaRPr lang="zh-TW" altLang="en-US" sz="2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6802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51582E-6 L 1.11111E-6 -0.75097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5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8807"/>
            <a:ext cx="4567437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780126" y="1515767"/>
            <a:ext cx="356124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200"/>
              </a:spcBef>
              <a:buFont typeface="+mj-lt"/>
              <a:buAutoNum type="arabicParenR" startAt="3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工作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期間有請婚假、喪假、病假、事假、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公假的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權利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504000" lvl="1" algn="just"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依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「勞工請假規則」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辦理。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710" y="1562943"/>
            <a:ext cx="3557132" cy="3202493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1027268" y="4011215"/>
            <a:ext cx="3310364" cy="900000"/>
            <a:chOff x="3481586" y="3006572"/>
            <a:chExt cx="3310364" cy="900000"/>
          </a:xfrm>
        </p:grpSpPr>
        <p:grpSp>
          <p:nvGrpSpPr>
            <p:cNvPr id="10" name="群組 9"/>
            <p:cNvGrpSpPr/>
            <p:nvPr/>
          </p:nvGrpSpPr>
          <p:grpSpPr>
            <a:xfrm>
              <a:off x="4066092" y="3189998"/>
              <a:ext cx="2725858" cy="576064"/>
              <a:chOff x="4500001" y="2170416"/>
              <a:chExt cx="2725858" cy="576064"/>
            </a:xfrm>
          </p:grpSpPr>
          <p:pic>
            <p:nvPicPr>
              <p:cNvPr id="12" name="圖片 1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337"/>
              <a:stretch/>
            </p:blipFill>
            <p:spPr>
              <a:xfrm>
                <a:off x="4500001" y="2170416"/>
                <a:ext cx="2459367" cy="576064"/>
              </a:xfrm>
              <a:prstGeom prst="rect">
                <a:avLst/>
              </a:prstGeom>
            </p:spPr>
          </p:pic>
          <p:sp>
            <p:nvSpPr>
              <p:cNvPr id="13" name="文字方塊 12"/>
              <p:cNvSpPr txBox="1"/>
              <p:nvPr/>
            </p:nvSpPr>
            <p:spPr>
              <a:xfrm>
                <a:off x="4679864" y="2304559"/>
                <a:ext cx="25459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請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喪假遭要求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改期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01ˍ38)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1" name="圖片 1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563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01:38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請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喪假遭要求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改期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10P170請喪假遭要求改期(01ˍ38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6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8807"/>
            <a:ext cx="4567437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83568" y="1457978"/>
            <a:ext cx="388843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latin typeface="+mn-ea"/>
              </a:rPr>
              <a:t>雇主依據</a:t>
            </a:r>
            <a:r>
              <a:rPr lang="en-US" altLang="zh-TW" sz="2800" b="1" dirty="0">
                <a:latin typeface="+mn-ea"/>
              </a:rPr>
              <a:t>《</a:t>
            </a:r>
            <a:r>
              <a:rPr lang="zh-TW" altLang="en-US" sz="2800" b="1" dirty="0">
                <a:latin typeface="+mn-ea"/>
              </a:rPr>
              <a:t>勞動基準法</a:t>
            </a:r>
            <a:r>
              <a:rPr lang="en-US" altLang="zh-TW" sz="2800" b="1" dirty="0">
                <a:latin typeface="+mn-ea"/>
              </a:rPr>
              <a:t>》</a:t>
            </a:r>
            <a:r>
              <a:rPr lang="zh-TW" altLang="en-US" sz="2800" b="1" dirty="0">
                <a:latin typeface="+mn-ea"/>
              </a:rPr>
              <a:t>規定資遣</a:t>
            </a:r>
            <a:r>
              <a:rPr lang="zh-TW" altLang="en-US" sz="2800" b="1" dirty="0" smtClean="0">
                <a:latin typeface="+mn-ea"/>
              </a:rPr>
              <a:t>勞工：</a:t>
            </a:r>
            <a:endParaRPr lang="en-US" altLang="zh-TW" sz="2800" b="1" dirty="0" smtClean="0">
              <a:latin typeface="+mn-ea"/>
            </a:endParaRPr>
          </a:p>
          <a:p>
            <a:pPr lvl="1">
              <a:spcBef>
                <a:spcPts val="1200"/>
              </a:spcBef>
            </a:pPr>
            <a:r>
              <a:rPr lang="zh-TW" altLang="en-US" sz="2800" b="1" dirty="0" smtClean="0">
                <a:latin typeface="+mn-ea"/>
              </a:rPr>
              <a:t>應</a:t>
            </a:r>
            <a:r>
              <a:rPr lang="zh-TW" altLang="en-US" sz="2800" b="1" dirty="0">
                <a:latin typeface="+mn-ea"/>
              </a:rPr>
              <a:t>依同</a:t>
            </a:r>
            <a:r>
              <a:rPr lang="zh-TW" altLang="en-US" sz="2800" b="1" dirty="0" smtClean="0">
                <a:latin typeface="+mn-ea"/>
              </a:rPr>
              <a:t>法第 </a:t>
            </a:r>
            <a:r>
              <a:rPr lang="en-US" altLang="zh-TW" sz="2800" b="1" dirty="0" smtClean="0">
                <a:latin typeface="+mn-ea"/>
              </a:rPr>
              <a:t>17 </a:t>
            </a:r>
            <a:r>
              <a:rPr lang="zh-TW" altLang="en-US" sz="2800" b="1" dirty="0">
                <a:latin typeface="+mn-ea"/>
              </a:rPr>
              <a:t>條規定發給勞工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資遣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+mn-ea"/>
              </a:rPr>
              <a:t>費</a:t>
            </a:r>
            <a:r>
              <a:rPr lang="zh-TW" altLang="en-US" sz="2800" b="1" dirty="0" smtClean="0">
                <a:latin typeface="+mn-ea"/>
              </a:rPr>
              <a:t>。</a:t>
            </a:r>
            <a:endParaRPr lang="en-US" altLang="zh-TW" sz="2800" b="1" dirty="0" smtClean="0">
              <a:latin typeface="+mn-ea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590" y="1496150"/>
            <a:ext cx="3569796" cy="332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42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8807"/>
            <a:ext cx="4567437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725840" y="1461261"/>
            <a:ext cx="352839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+mn-ea"/>
              </a:rPr>
              <a:t>選勞退</a:t>
            </a:r>
            <a:r>
              <a:rPr lang="zh-TW" altLang="en-US" sz="2800" b="1" dirty="0">
                <a:latin typeface="+mn-ea"/>
              </a:rPr>
              <a:t>新制的</a:t>
            </a:r>
            <a:r>
              <a:rPr lang="zh-TW" altLang="en-US" sz="2800" b="1" dirty="0" smtClean="0">
                <a:latin typeface="+mn-ea"/>
              </a:rPr>
              <a:t>勞工：</a:t>
            </a:r>
            <a:endParaRPr lang="en-US" altLang="zh-TW" sz="2800" b="1" dirty="0" smtClean="0">
              <a:latin typeface="+mn-ea"/>
            </a:endParaRPr>
          </a:p>
          <a:p>
            <a:pPr lvl="1" algn="just">
              <a:spcBef>
                <a:spcPts val="1200"/>
              </a:spcBef>
            </a:pPr>
            <a:r>
              <a:rPr lang="zh-TW" altLang="en-US" sz="2800" b="1" dirty="0" smtClean="0">
                <a:latin typeface="+mn-ea"/>
              </a:rPr>
              <a:t>資遣</a:t>
            </a:r>
            <a:r>
              <a:rPr lang="zh-TW" altLang="en-US" sz="2800" b="1" dirty="0">
                <a:latin typeface="+mn-ea"/>
              </a:rPr>
              <a:t>費</a:t>
            </a:r>
            <a:r>
              <a:rPr lang="zh-TW" altLang="en-US" sz="2800" b="1" dirty="0" smtClean="0">
                <a:latin typeface="+mn-ea"/>
              </a:rPr>
              <a:t>計算另</a:t>
            </a:r>
            <a:r>
              <a:rPr lang="zh-TW" altLang="en-US" sz="2800" b="1" dirty="0">
                <a:latin typeface="+mn-ea"/>
              </a:rPr>
              <a:t>依</a:t>
            </a:r>
            <a:r>
              <a:rPr lang="en-US" altLang="zh-TW" sz="28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《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勞工退休金條例</a:t>
            </a:r>
            <a:r>
              <a:rPr lang="en-US" altLang="zh-TW" sz="28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》</a:t>
            </a:r>
            <a:r>
              <a:rPr lang="zh-TW" altLang="en-US" sz="2800" b="1" dirty="0" smtClean="0">
                <a:latin typeface="+mn-ea"/>
              </a:rPr>
              <a:t>第 </a:t>
            </a:r>
            <a:r>
              <a:rPr lang="en-US" altLang="zh-TW" sz="2800" b="1" dirty="0" smtClean="0">
                <a:latin typeface="+mn-ea"/>
              </a:rPr>
              <a:t>12 </a:t>
            </a:r>
            <a:r>
              <a:rPr lang="zh-TW" altLang="en-US" sz="2800" b="1" dirty="0">
                <a:latin typeface="+mn-ea"/>
              </a:rPr>
              <a:t>條</a:t>
            </a:r>
            <a:r>
              <a:rPr lang="zh-TW" altLang="en-US" sz="2800" b="1" dirty="0" smtClean="0">
                <a:latin typeface="+mn-ea"/>
              </a:rPr>
              <a:t>規定辦理。</a:t>
            </a:r>
            <a:endParaRPr lang="en-US" altLang="zh-TW" sz="2000" b="1" dirty="0" smtClean="0">
              <a:latin typeface="+mn-ea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590" y="1496150"/>
            <a:ext cx="3569796" cy="332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1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8807"/>
            <a:ext cx="4567437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899592" y="1415430"/>
            <a:ext cx="42484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+mn-ea"/>
              </a:rPr>
              <a:t>雇主依法終止勞動契約</a:t>
            </a:r>
            <a:r>
              <a:rPr lang="zh-TW" altLang="en-US" sz="2800" b="1" dirty="0" smtClean="0">
                <a:latin typeface="+mn-ea"/>
              </a:rPr>
              <a:t>，須</a:t>
            </a:r>
            <a:r>
              <a:rPr lang="zh-TW" altLang="en-US" sz="2800" b="1" dirty="0">
                <a:latin typeface="+mn-ea"/>
              </a:rPr>
              <a:t>依</a:t>
            </a:r>
            <a:r>
              <a:rPr lang="en-US" altLang="zh-TW" sz="2800" b="1" dirty="0">
                <a:latin typeface="+mn-ea"/>
              </a:rPr>
              <a:t>《</a:t>
            </a:r>
            <a:r>
              <a:rPr lang="zh-TW" altLang="en-US" sz="2800" b="1" dirty="0">
                <a:latin typeface="+mn-ea"/>
              </a:rPr>
              <a:t>勞動</a:t>
            </a:r>
            <a:r>
              <a:rPr lang="zh-TW" altLang="en-US" sz="2800" b="1" dirty="0" smtClean="0">
                <a:latin typeface="+mn-ea"/>
              </a:rPr>
              <a:t>基準</a:t>
            </a:r>
            <a:r>
              <a:rPr lang="zh-TW" altLang="en-US" sz="2800" b="1" dirty="0">
                <a:latin typeface="+mn-ea"/>
              </a:rPr>
              <a:t>法</a:t>
            </a:r>
            <a:r>
              <a:rPr lang="en-US" altLang="zh-TW" sz="2800" b="1" dirty="0">
                <a:latin typeface="+mn-ea"/>
              </a:rPr>
              <a:t>》</a:t>
            </a:r>
            <a:r>
              <a:rPr lang="zh-TW" altLang="en-US" sz="2800" b="1" dirty="0" smtClean="0">
                <a:latin typeface="+mn-ea"/>
              </a:rPr>
              <a:t>第 </a:t>
            </a:r>
            <a:r>
              <a:rPr lang="en-US" altLang="zh-TW" sz="2800" b="1" dirty="0" smtClean="0">
                <a:latin typeface="+mn-ea"/>
              </a:rPr>
              <a:t>16 </a:t>
            </a:r>
            <a:r>
              <a:rPr lang="zh-TW" altLang="en-US" sz="2800" b="1" dirty="0">
                <a:latin typeface="+mn-ea"/>
              </a:rPr>
              <a:t>條</a:t>
            </a:r>
            <a:r>
              <a:rPr lang="zh-TW" altLang="en-US" sz="2800" b="1" dirty="0" smtClean="0">
                <a:latin typeface="+mn-ea"/>
              </a:rPr>
              <a:t>規定</a:t>
            </a:r>
            <a:endParaRPr lang="en-US" altLang="zh-TW" sz="2800" b="1" dirty="0" smtClean="0">
              <a:latin typeface="+mn-ea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638" y="1451275"/>
            <a:ext cx="2736304" cy="3255791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869280" y="2903692"/>
            <a:ext cx="37747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+mn-ea"/>
              </a:rPr>
              <a:t>按</a:t>
            </a:r>
            <a:r>
              <a:rPr lang="zh-TW" altLang="en-US" sz="2800" b="1" dirty="0">
                <a:latin typeface="+mn-ea"/>
              </a:rPr>
              <a:t>工作年資</a:t>
            </a:r>
            <a:r>
              <a:rPr lang="zh-TW" altLang="en-US" sz="2800" b="1" dirty="0" smtClean="0">
                <a:latin typeface="+mn-ea"/>
              </a:rPr>
              <a:t>長短預告</a:t>
            </a:r>
            <a:r>
              <a:rPr lang="zh-TW" altLang="en-US" sz="2800" b="1" dirty="0">
                <a:latin typeface="+mn-ea"/>
              </a:rPr>
              <a:t>勞工，</a:t>
            </a:r>
            <a:r>
              <a:rPr lang="zh-TW" altLang="en-US" sz="2800" b="1" dirty="0" smtClean="0">
                <a:latin typeface="+mn-ea"/>
              </a:rPr>
              <a:t>接到預告後請假</a:t>
            </a:r>
            <a:r>
              <a:rPr lang="zh-TW" altLang="en-US" sz="2800" b="1" dirty="0">
                <a:latin typeface="+mn-ea"/>
              </a:rPr>
              <a:t>外出</a:t>
            </a:r>
            <a:r>
              <a:rPr lang="zh-TW" altLang="en-US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（此即謀職假）</a:t>
            </a:r>
            <a:r>
              <a:rPr lang="zh-TW" altLang="en-US" sz="2800" b="1" dirty="0" smtClean="0">
                <a:latin typeface="+mn-ea"/>
              </a:rPr>
              <a:t>，請假</a:t>
            </a:r>
            <a:r>
              <a:rPr lang="zh-TW" altLang="en-US" sz="2800" b="1" dirty="0">
                <a:latin typeface="+mn-ea"/>
              </a:rPr>
              <a:t>期間工資照</a:t>
            </a:r>
            <a:r>
              <a:rPr lang="zh-TW" altLang="en-US" sz="2800" b="1" dirty="0" smtClean="0">
                <a:latin typeface="+mn-ea"/>
              </a:rPr>
              <a:t>給。</a:t>
            </a:r>
            <a:endParaRPr lang="en-US" altLang="zh-TW" sz="2800" b="1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7778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8807"/>
            <a:ext cx="4567437" cy="80010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869281" y="3003103"/>
            <a:ext cx="37747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+mn-ea"/>
              </a:rPr>
              <a:t>若未預告</a:t>
            </a:r>
            <a:r>
              <a:rPr lang="zh-TW" altLang="en-US" sz="2800" b="1" dirty="0">
                <a:latin typeface="+mn-ea"/>
              </a:rPr>
              <a:t>而終止契約</a:t>
            </a:r>
            <a:r>
              <a:rPr lang="zh-TW" altLang="en-US" sz="2800" b="1" dirty="0" smtClean="0">
                <a:latin typeface="+mn-ea"/>
              </a:rPr>
              <a:t>，應</a:t>
            </a:r>
            <a:r>
              <a:rPr lang="zh-TW" altLang="en-US" sz="2800" b="1" dirty="0">
                <a:latin typeface="+mn-ea"/>
              </a:rPr>
              <a:t>給付預告</a:t>
            </a:r>
            <a:r>
              <a:rPr lang="zh-TW" altLang="en-US" sz="2800" b="1" dirty="0" smtClean="0">
                <a:latin typeface="+mn-ea"/>
              </a:rPr>
              <a:t>期間</a:t>
            </a:r>
            <a:r>
              <a:rPr lang="zh-TW" altLang="en-US" sz="2800" b="1" dirty="0">
                <a:latin typeface="+mn-ea"/>
              </a:rPr>
              <a:t>之工資。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899592" y="1415430"/>
            <a:ext cx="42484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+mn-ea"/>
              </a:rPr>
              <a:t>雇主依法終止勞動契約</a:t>
            </a:r>
            <a:r>
              <a:rPr lang="zh-TW" altLang="en-US" sz="2800" b="1" dirty="0" smtClean="0">
                <a:latin typeface="+mn-ea"/>
              </a:rPr>
              <a:t>，須</a:t>
            </a:r>
            <a:r>
              <a:rPr lang="zh-TW" altLang="en-US" sz="2800" b="1" dirty="0">
                <a:latin typeface="+mn-ea"/>
              </a:rPr>
              <a:t>依</a:t>
            </a:r>
            <a:r>
              <a:rPr lang="en-US" altLang="zh-TW" sz="2800" b="1" dirty="0">
                <a:latin typeface="+mn-ea"/>
              </a:rPr>
              <a:t>《</a:t>
            </a:r>
            <a:r>
              <a:rPr lang="zh-TW" altLang="en-US" sz="2800" b="1" dirty="0">
                <a:latin typeface="+mn-ea"/>
              </a:rPr>
              <a:t>勞動</a:t>
            </a:r>
            <a:r>
              <a:rPr lang="zh-TW" altLang="en-US" sz="2800" b="1" dirty="0" smtClean="0">
                <a:latin typeface="+mn-ea"/>
              </a:rPr>
              <a:t>基準</a:t>
            </a:r>
            <a:r>
              <a:rPr lang="zh-TW" altLang="en-US" sz="2800" b="1" dirty="0">
                <a:latin typeface="+mn-ea"/>
              </a:rPr>
              <a:t>法</a:t>
            </a:r>
            <a:r>
              <a:rPr lang="en-US" altLang="zh-TW" sz="2800" b="1" dirty="0">
                <a:latin typeface="+mn-ea"/>
              </a:rPr>
              <a:t>》</a:t>
            </a:r>
            <a:r>
              <a:rPr lang="zh-TW" altLang="en-US" sz="2800" b="1" dirty="0" smtClean="0">
                <a:latin typeface="+mn-ea"/>
              </a:rPr>
              <a:t>第 </a:t>
            </a:r>
            <a:r>
              <a:rPr lang="en-US" altLang="zh-TW" sz="2800" b="1" dirty="0" smtClean="0">
                <a:latin typeface="+mn-ea"/>
              </a:rPr>
              <a:t>16 </a:t>
            </a:r>
            <a:r>
              <a:rPr lang="zh-TW" altLang="en-US" sz="2800" b="1" dirty="0">
                <a:latin typeface="+mn-ea"/>
              </a:rPr>
              <a:t>條</a:t>
            </a:r>
            <a:r>
              <a:rPr lang="zh-TW" altLang="en-US" sz="2800" b="1" dirty="0" smtClean="0">
                <a:latin typeface="+mn-ea"/>
              </a:rPr>
              <a:t>規定</a:t>
            </a:r>
            <a:endParaRPr lang="en-US" altLang="zh-TW" sz="2800" b="1" dirty="0" smtClean="0">
              <a:latin typeface="+mn-ea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638" y="1451275"/>
            <a:ext cx="2736304" cy="325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8807"/>
            <a:ext cx="4567437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771042" y="1538296"/>
            <a:ext cx="367240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雇主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應按月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提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繳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勞工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退休金</a:t>
            </a:r>
            <a:r>
              <a:rPr lang="zh-TW" altLang="en-US" sz="20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zh-TW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每月不得</a:t>
            </a:r>
            <a:r>
              <a:rPr lang="zh-TW" altLang="en-US" sz="20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低於勞工每月工資的 </a:t>
            </a:r>
            <a:r>
              <a:rPr lang="en-US" altLang="zh-TW" sz="20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en-US" altLang="zh-TW" sz="20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%</a:t>
            </a:r>
            <a:r>
              <a:rPr lang="zh-TW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514350" indent="-51435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不得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因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勞工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離職，扣留其工資作為賠償或要求勞工繳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回！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20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270" y="1538296"/>
            <a:ext cx="3357138" cy="326774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971600" y="4319227"/>
            <a:ext cx="3376029" cy="900000"/>
            <a:chOff x="3531461" y="3006572"/>
            <a:chExt cx="3376029" cy="900000"/>
          </a:xfrm>
        </p:grpSpPr>
        <p:grpSp>
          <p:nvGrpSpPr>
            <p:cNvPr id="11" name="群組 10"/>
            <p:cNvGrpSpPr/>
            <p:nvPr/>
          </p:nvGrpSpPr>
          <p:grpSpPr>
            <a:xfrm>
              <a:off x="4066091" y="3189998"/>
              <a:ext cx="2841399" cy="576064"/>
              <a:chOff x="4500000" y="2170416"/>
              <a:chExt cx="2841399" cy="576064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337"/>
              <a:stretch/>
            </p:blipFill>
            <p:spPr>
              <a:xfrm>
                <a:off x="4500000" y="2170416"/>
                <a:ext cx="2799871" cy="576064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4707583" y="2300653"/>
                <a:ext cx="26338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三十秒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搞懂勞工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退休金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02ˍ01)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2" name="圖片 11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461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081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02:01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三十秒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搞懂勞工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退休金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10P171三十秒搞懂勞工退休金(02ˍ0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9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8807"/>
            <a:ext cx="4567437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768735" y="1568045"/>
            <a:ext cx="373125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如未依法，勞工可向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雇主請求損害賠償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，也可申訴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檢舉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514350" indent="-51435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個人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退休金專戶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累積之退休金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及收益，於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年滿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60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歲時始得請領。</a:t>
            </a:r>
            <a:endParaRPr lang="en-US" altLang="zh-TW" sz="20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270" y="1538296"/>
            <a:ext cx="3357138" cy="3267740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70401" y="4713343"/>
            <a:ext cx="3354291" cy="900000"/>
            <a:chOff x="3511671" y="3006572"/>
            <a:chExt cx="3354291" cy="900000"/>
          </a:xfrm>
        </p:grpSpPr>
        <p:grpSp>
          <p:nvGrpSpPr>
            <p:cNvPr id="10" name="群組 9"/>
            <p:cNvGrpSpPr/>
            <p:nvPr/>
          </p:nvGrpSpPr>
          <p:grpSpPr>
            <a:xfrm>
              <a:off x="4066091" y="3189998"/>
              <a:ext cx="2799871" cy="576064"/>
              <a:chOff x="4500000" y="2170416"/>
              <a:chExt cx="2799871" cy="576064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337"/>
              <a:stretch/>
            </p:blipFill>
            <p:spPr>
              <a:xfrm>
                <a:off x="4500000" y="2170416"/>
                <a:ext cx="2049285" cy="576064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4753876" y="2302214"/>
                <a:ext cx="25459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勞工退休金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01ˍ37)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1" name="圖片 1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1671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502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01:37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勞工退休金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10P171勞工退休金(01ˍ37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8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4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8807"/>
            <a:ext cx="4567437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784264" y="1562943"/>
            <a:ext cx="360136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雇主應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提供安全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衛生的工作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環境。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  <a:p>
            <a:pPr marL="514350" indent="-51435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萬一發生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職業災害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，雇主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不可違法擅自終止勞動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契約。</a:t>
            </a:r>
            <a:endParaRPr lang="en-US" altLang="zh-TW" sz="20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920" y="1322960"/>
            <a:ext cx="3702888" cy="439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3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8807"/>
            <a:ext cx="4567437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899592" y="1489654"/>
            <a:ext cx="3740144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800" b="1" dirty="0" smtClean="0">
                <a:latin typeface="+mn-ea"/>
              </a:rPr>
              <a:t>萬一發生</a:t>
            </a:r>
            <a:r>
              <a:rPr lang="zh-TW" altLang="en-US" sz="2800" b="1" dirty="0">
                <a:latin typeface="+mn-ea"/>
              </a:rPr>
              <a:t>職業災害</a:t>
            </a:r>
            <a:r>
              <a:rPr lang="zh-TW" altLang="en-US" sz="2800" b="1" dirty="0" smtClean="0">
                <a:latin typeface="+mn-ea"/>
              </a:rPr>
              <a:t>，</a:t>
            </a:r>
            <a:r>
              <a:rPr lang="en-US" altLang="zh-TW" sz="2800" b="1" dirty="0" smtClean="0">
                <a:latin typeface="+mn-ea"/>
              </a:rPr>
              <a:t>《</a:t>
            </a:r>
            <a:r>
              <a:rPr lang="zh-TW" altLang="en-US" sz="2800" b="1" dirty="0" smtClean="0">
                <a:latin typeface="+mn-ea"/>
              </a:rPr>
              <a:t>職業</a:t>
            </a:r>
            <a:r>
              <a:rPr lang="zh-TW" altLang="en-US" sz="2800" b="1" dirty="0">
                <a:latin typeface="+mn-ea"/>
              </a:rPr>
              <a:t>災害勞工保護法</a:t>
            </a:r>
            <a:r>
              <a:rPr lang="en-US" altLang="zh-TW" sz="2800" b="1" dirty="0">
                <a:latin typeface="+mn-ea"/>
              </a:rPr>
              <a:t>》</a:t>
            </a:r>
            <a:r>
              <a:rPr lang="zh-TW" altLang="en-US" sz="2800" b="1" dirty="0" smtClean="0">
                <a:latin typeface="+mn-ea"/>
              </a:rPr>
              <a:t>規定雇主</a:t>
            </a:r>
            <a:r>
              <a:rPr lang="zh-TW" altLang="en-US" sz="2800" b="1" dirty="0">
                <a:latin typeface="+mn-ea"/>
              </a:rPr>
              <a:t>不可違法擅自終止勞動</a:t>
            </a:r>
            <a:r>
              <a:rPr lang="zh-TW" altLang="en-US" sz="2800" b="1" dirty="0" smtClean="0">
                <a:latin typeface="+mn-ea"/>
              </a:rPr>
              <a:t>契約。</a:t>
            </a:r>
            <a:endParaRPr lang="en-US" altLang="zh-TW" sz="2800" b="1" dirty="0" smtClean="0">
              <a:latin typeface="+mn-ea"/>
            </a:endParaRPr>
          </a:p>
          <a:p>
            <a:pPr algn="just">
              <a:spcBef>
                <a:spcPts val="1200"/>
              </a:spcBef>
            </a:pPr>
            <a:r>
              <a:rPr lang="zh-TW" altLang="en-US" sz="2800" b="1" dirty="0" smtClean="0">
                <a:latin typeface="+mn-ea"/>
              </a:rPr>
              <a:t>應依規定負擔</a:t>
            </a:r>
            <a:r>
              <a:rPr lang="zh-TW" altLang="en-US" sz="2800" b="1" dirty="0">
                <a:latin typeface="+mn-ea"/>
              </a:rPr>
              <a:t>職災</a:t>
            </a:r>
            <a:r>
              <a:rPr lang="zh-TW" altLang="en-US" sz="2800" b="1" dirty="0" smtClean="0">
                <a:latin typeface="+mn-ea"/>
              </a:rPr>
              <a:t>勞工醫療費用、醫療間</a:t>
            </a:r>
            <a:r>
              <a:rPr lang="zh-TW" altLang="en-US" sz="2800" b="1" dirty="0">
                <a:latin typeface="+mn-ea"/>
              </a:rPr>
              <a:t>無法工作之原領</a:t>
            </a:r>
            <a:r>
              <a:rPr lang="zh-TW" altLang="en-US" sz="2800" b="1" dirty="0" smtClean="0">
                <a:latin typeface="+mn-ea"/>
              </a:rPr>
              <a:t>薪資 等</a:t>
            </a:r>
            <a:r>
              <a:rPr lang="zh-TW" altLang="en-US" sz="2800" b="1" dirty="0">
                <a:latin typeface="+mn-ea"/>
              </a:rPr>
              <a:t>。</a:t>
            </a:r>
            <a:endParaRPr lang="en-US" altLang="zh-TW" sz="2000" b="1" dirty="0">
              <a:latin typeface="+mn-ea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0" b="8935"/>
          <a:stretch/>
        </p:blipFill>
        <p:spPr>
          <a:xfrm>
            <a:off x="5062141" y="1460444"/>
            <a:ext cx="3170718" cy="2837043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5101897" y="3992597"/>
            <a:ext cx="3274183" cy="1032385"/>
            <a:chOff x="4650472" y="3682166"/>
            <a:chExt cx="3274183" cy="1032385"/>
          </a:xfrm>
        </p:grpSpPr>
        <p:sp>
          <p:nvSpPr>
            <p:cNvPr id="10" name="矩形 9"/>
            <p:cNvSpPr/>
            <p:nvPr/>
          </p:nvSpPr>
          <p:spPr>
            <a:xfrm>
              <a:off x="4650472" y="3939209"/>
              <a:ext cx="3274183" cy="77534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9535360">
              <a:off x="7394036" y="3682166"/>
              <a:ext cx="273335" cy="514082"/>
            </a:xfrm>
            <a:prstGeom prst="triangle">
              <a:avLst>
                <a:gd name="adj" fmla="val 49045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712716" y="3998152"/>
              <a:ext cx="3145367" cy="660092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4803927" y="4047689"/>
              <a:ext cx="2964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 smtClean="0">
                  <a:solidFill>
                    <a:schemeClr val="bg1"/>
                  </a:solidFill>
                </a:rPr>
                <a:t>因公移動時非本人疏失、違規遭受意外，也算職災的一種喔</a:t>
              </a:r>
              <a:r>
                <a:rPr lang="zh-TW" altLang="en-US" sz="1600" dirty="0">
                  <a:solidFill>
                    <a:schemeClr val="bg1"/>
                  </a:solidFill>
                </a:rPr>
                <a:t>！</a:t>
              </a:r>
              <a:endParaRPr lang="en-US" altLang="zh-TW" sz="1600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996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4689"/>
            <a:ext cx="4654278" cy="554400"/>
          </a:xfrm>
          <a:prstGeom prst="rect">
            <a:avLst/>
          </a:prstGeom>
        </p:spPr>
      </p:pic>
      <p:sp>
        <p:nvSpPr>
          <p:cNvPr id="22" name="文字方塊 21"/>
          <p:cNvSpPr txBox="1"/>
          <p:nvPr/>
        </p:nvSpPr>
        <p:spPr>
          <a:xfrm>
            <a:off x="919521" y="2715071"/>
            <a:ext cx="365247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再過幾個月就要生產的明娟最近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心情很煩。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因為老闆這陣子一直挑剔她的工作表現，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21" y="1972908"/>
            <a:ext cx="1853762" cy="59814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72907"/>
            <a:ext cx="3326130" cy="305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2" name="文字方塊 21"/>
          <p:cNvSpPr txBox="1"/>
          <p:nvPr/>
        </p:nvSpPr>
        <p:spPr>
          <a:xfrm>
            <a:off x="919521" y="2635559"/>
            <a:ext cx="365247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明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娟覺得公司的動作是在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暗示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她自己請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辭。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她擔心最後被老闆藉故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逼退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，不知如何是好？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21" y="1972908"/>
            <a:ext cx="1853762" cy="59814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72907"/>
            <a:ext cx="3326130" cy="3059037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4689"/>
            <a:ext cx="4654278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7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938747" y="1886918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資遣或解僱勞工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403648" y="2504322"/>
            <a:ext cx="31683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如事業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經營有虧損或業務緊縮等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情形有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進行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組織調整、裁員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需要。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917815"/>
            <a:ext cx="3228311" cy="298668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4689"/>
            <a:ext cx="4654278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0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938747" y="1886918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資遣或解僱勞工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403648" y="2442305"/>
            <a:ext cx="31683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/>
              <a:t>或以</a:t>
            </a:r>
            <a:r>
              <a:rPr lang="zh-TW" altLang="en-US" sz="2800" b="1" dirty="0"/>
              <a:t>維護企業內部秩序為</a:t>
            </a:r>
            <a:r>
              <a:rPr lang="zh-TW" altLang="en-US" sz="2800" b="1" dirty="0" smtClean="0"/>
              <a:t>由</a:t>
            </a:r>
            <a:r>
              <a:rPr lang="en-US" altLang="zh-TW" sz="2800" b="1" dirty="0"/>
              <a:t>…</a:t>
            </a:r>
            <a:endParaRPr lang="en-US" altLang="zh-TW" sz="2800" b="1" dirty="0" smtClean="0"/>
          </a:p>
          <a:p>
            <a:pPr>
              <a:spcBef>
                <a:spcPts val="1200"/>
              </a:spcBef>
            </a:pPr>
            <a:r>
              <a:rPr lang="zh-TW" altLang="en-US" sz="2800" b="1" dirty="0" smtClean="0"/>
              <a:t>對於</a:t>
            </a:r>
            <a:r>
              <a:rPr lang="zh-TW" altLang="en-US" sz="2800" b="1" dirty="0"/>
              <a:t>不遵守公司紀律之</a:t>
            </a:r>
            <a:r>
              <a:rPr lang="zh-TW" altLang="en-US" sz="2800" b="1" dirty="0" smtClean="0"/>
              <a:t>勞工</a:t>
            </a:r>
            <a:r>
              <a:rPr lang="zh-TW" altLang="en-US" sz="2800" b="1" dirty="0"/>
              <a:t>予以懲戒</a:t>
            </a:r>
            <a:r>
              <a:rPr lang="zh-TW" altLang="en-US" sz="2800" b="1" dirty="0" smtClean="0"/>
              <a:t>解僱。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917815"/>
            <a:ext cx="3228311" cy="298668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4689"/>
            <a:ext cx="4654278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65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938747" y="1886918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資遣或解僱勞工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998607" y="2539111"/>
            <a:ext cx="328536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雇主：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可依法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終止勞動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契約</a:t>
            </a:r>
            <a:r>
              <a:rPr lang="zh-TW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（即資遣或解僱）</a:t>
            </a:r>
            <a:endParaRPr lang="en-US" altLang="zh-TW" sz="2000" b="1" dirty="0" smtClean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23" y="1883227"/>
            <a:ext cx="3200326" cy="301569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4689"/>
            <a:ext cx="4654278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0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938747" y="1886918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資遣或解僱勞工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998607" y="2539111"/>
            <a:ext cx="350138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雇主：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採用對勞工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權益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影響較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輕的措施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396000" lvl="1">
              <a:spcBef>
                <a:spcPts val="1200"/>
              </a:spcBef>
            </a:pPr>
            <a:r>
              <a:rPr lang="zh-TW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（例如：調職</a:t>
            </a:r>
            <a:r>
              <a:rPr lang="zh-TW" altLang="en-US" sz="20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、記過</a:t>
            </a:r>
            <a:r>
              <a:rPr lang="zh-TW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等）</a:t>
            </a:r>
            <a:endParaRPr lang="zh-TW" altLang="en-US" sz="2800" b="1" dirty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23" y="1883227"/>
            <a:ext cx="3200326" cy="301569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4689"/>
            <a:ext cx="4654278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6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938747" y="1886918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資遣或解僱勞工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430656" y="2485295"/>
            <a:ext cx="31413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+mn-ea"/>
              </a:rPr>
              <a:t>資遣</a:t>
            </a:r>
            <a:r>
              <a:rPr lang="zh-TW" altLang="en-US" sz="2800" b="1" dirty="0">
                <a:latin typeface="+mn-ea"/>
              </a:rPr>
              <a:t>或解僱應為雇主無法避免</a:t>
            </a:r>
            <a:r>
              <a:rPr lang="zh-TW" altLang="en-US" sz="2800" b="1" dirty="0" smtClean="0">
                <a:latin typeface="+mn-ea"/>
              </a:rPr>
              <a:t>或不得已</a:t>
            </a:r>
            <a:r>
              <a:rPr lang="zh-TW" altLang="en-US" sz="2800" b="1" dirty="0">
                <a:latin typeface="+mn-ea"/>
              </a:rPr>
              <a:t>之</a:t>
            </a:r>
            <a:r>
              <a:rPr lang="zh-TW" altLang="en-US" sz="2800" b="1" dirty="0" smtClean="0">
                <a:latin typeface="+mn-ea"/>
              </a:rPr>
              <a:t>手段，即為：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+mn-ea"/>
              </a:rPr>
              <a:t>「解雇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最後手段性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+mn-ea"/>
              </a:rPr>
              <a:t>原則」</a:t>
            </a:r>
            <a:endParaRPr lang="zh-TW" altLang="en-US" sz="2800" b="1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964410" y="4627051"/>
            <a:ext cx="3301810" cy="900000"/>
            <a:chOff x="3502118" y="3006572"/>
            <a:chExt cx="3301810" cy="900000"/>
          </a:xfrm>
        </p:grpSpPr>
        <p:grpSp>
          <p:nvGrpSpPr>
            <p:cNvPr id="17" name="群組 16"/>
            <p:cNvGrpSpPr/>
            <p:nvPr/>
          </p:nvGrpSpPr>
          <p:grpSpPr>
            <a:xfrm>
              <a:off x="4066091" y="3189998"/>
              <a:ext cx="2737837" cy="576064"/>
              <a:chOff x="4500000" y="2170416"/>
              <a:chExt cx="2737837" cy="576064"/>
            </a:xfrm>
          </p:grpSpPr>
          <p:pic>
            <p:nvPicPr>
              <p:cNvPr id="19" name="圖片 1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337"/>
              <a:stretch/>
            </p:blipFill>
            <p:spPr>
              <a:xfrm>
                <a:off x="4500000" y="2170416"/>
                <a:ext cx="2652507" cy="576064"/>
              </a:xfrm>
              <a:prstGeom prst="rect">
                <a:avLst/>
              </a:prstGeom>
            </p:spPr>
          </p:pic>
          <p:sp>
            <p:nvSpPr>
              <p:cNvPr id="20" name="文字方塊 19"/>
              <p:cNvSpPr txBox="1"/>
              <p:nvPr/>
            </p:nvSpPr>
            <p:spPr>
              <a:xfrm>
                <a:off x="4691842" y="2327285"/>
                <a:ext cx="25459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協調不成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解雇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5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 員工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01ˍ48)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8" name="圖片 17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2118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21" name="圖片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23" y="1883227"/>
            <a:ext cx="3200326" cy="3015691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4689"/>
            <a:ext cx="4654278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05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01:48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協調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不成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解雇 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5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 員工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10P172協調不成解雇5員工(01ˍ48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9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767723" y="1916735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避免雇主濫行解僱權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269571" y="2545434"/>
            <a:ext cx="34563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勞工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在產假停止工作期間或是發生職業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災害醫療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期間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，雇主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不得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任意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資遣或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解僱。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170" y="1978158"/>
            <a:ext cx="3168352" cy="293121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4689"/>
            <a:ext cx="4654278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7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1273136" y="2493545"/>
            <a:ext cx="344287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得以受僱者有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結婚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懷孕等理由解僱。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若違反，勞動契約的終止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不生效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力。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170" y="1978158"/>
            <a:ext cx="3168352" cy="2931212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9729">
            <a:off x="5478865" y="1325444"/>
            <a:ext cx="1296837" cy="951199"/>
          </a:xfrm>
          <a:prstGeom prst="rect">
            <a:avLst/>
          </a:prstGeom>
        </p:spPr>
      </p:pic>
      <p:sp>
        <p:nvSpPr>
          <p:cNvPr id="22" name="文字方塊 21"/>
          <p:cNvSpPr txBox="1"/>
          <p:nvPr/>
        </p:nvSpPr>
        <p:spPr>
          <a:xfrm>
            <a:off x="767723" y="1916735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避免雇主濫行解僱權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1029196" y="4463315"/>
            <a:ext cx="2622807" cy="900000"/>
            <a:chOff x="3481586" y="3006572"/>
            <a:chExt cx="2622807" cy="900000"/>
          </a:xfrm>
        </p:grpSpPr>
        <p:grpSp>
          <p:nvGrpSpPr>
            <p:cNvPr id="17" name="群組 16"/>
            <p:cNvGrpSpPr/>
            <p:nvPr/>
          </p:nvGrpSpPr>
          <p:grpSpPr>
            <a:xfrm>
              <a:off x="4066092" y="3189998"/>
              <a:ext cx="2038301" cy="576064"/>
              <a:chOff x="4500001" y="2170416"/>
              <a:chExt cx="2038301" cy="576064"/>
            </a:xfrm>
          </p:grpSpPr>
          <p:pic>
            <p:nvPicPr>
              <p:cNvPr id="19" name="圖片 18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589"/>
              <a:stretch/>
            </p:blipFill>
            <p:spPr>
              <a:xfrm>
                <a:off x="4500001" y="2170416"/>
                <a:ext cx="1989078" cy="576064"/>
              </a:xfrm>
              <a:prstGeom prst="rect">
                <a:avLst/>
              </a:prstGeom>
            </p:spPr>
          </p:pic>
          <p:sp>
            <p:nvSpPr>
              <p:cNvPr id="20" name="文字方塊 19"/>
              <p:cNvSpPr txBox="1"/>
              <p:nvPr/>
            </p:nvSpPr>
            <p:spPr>
              <a:xfrm>
                <a:off x="4727950" y="2324245"/>
                <a:ext cx="181035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懷孕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被資遣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02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ˍ01)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8" name="圖片 17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23" name="圖片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4689"/>
            <a:ext cx="4654278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40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02:01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懷孕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被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資遣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10P172懷孕被資遣(02ˍ0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5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4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1261460" y="2528723"/>
            <a:ext cx="34545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明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娟若是因為懷孕之事由而被老闆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解僱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，則老闆即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違法。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明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娟可蒐集事實證據向勞工局申訴。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80289"/>
            <a:ext cx="3177660" cy="2939822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767723" y="1916735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避免雇主濫行解僱權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1" y="1204689"/>
            <a:ext cx="4654278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4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248742"/>
            <a:ext cx="7488833" cy="594586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契約</a:t>
            </a:r>
            <a:endParaRPr lang="zh-TW" altLang="zh-TW" sz="2800" b="1" dirty="0">
              <a:solidFill>
                <a:srgbClr val="7030A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2519810"/>
            <a:ext cx="3535278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1800"/>
              </a:spcBef>
            </a:pPr>
            <a:r>
              <a:rPr lang="en-US" altLang="zh-TW" sz="2800" b="1" dirty="0">
                <a:latin typeface="+mn-ea"/>
                <a:ea typeface="+mn-ea"/>
              </a:rPr>
              <a:t>《</a:t>
            </a:r>
            <a:r>
              <a:rPr lang="zh-TW" altLang="en-US" sz="2800" b="1" dirty="0">
                <a:latin typeface="+mn-ea"/>
                <a:ea typeface="+mn-ea"/>
              </a:rPr>
              <a:t>勞動基準法</a:t>
            </a:r>
            <a:r>
              <a:rPr lang="en-US" altLang="zh-TW" sz="2800" b="1" dirty="0" smtClean="0">
                <a:latin typeface="+mn-ea"/>
                <a:ea typeface="+mn-ea"/>
              </a:rPr>
              <a:t>》</a:t>
            </a:r>
            <a:r>
              <a:rPr lang="zh-TW" altLang="en-US" sz="2800" b="1" dirty="0" smtClean="0">
                <a:latin typeface="+mn-ea"/>
                <a:ea typeface="+mn-ea"/>
              </a:rPr>
              <a:t>規定</a:t>
            </a:r>
            <a:r>
              <a:rPr lang="zh-TW" altLang="en-US" sz="2800" b="1" dirty="0">
                <a:latin typeface="+mn-ea"/>
                <a:ea typeface="+mn-ea"/>
              </a:rPr>
              <a:t>，勞動</a:t>
            </a:r>
            <a:r>
              <a:rPr lang="zh-TW" altLang="en-US" sz="2800" b="1" dirty="0" smtClean="0">
                <a:latin typeface="+mn-ea"/>
                <a:ea typeface="+mn-ea"/>
              </a:rPr>
              <a:t>契約分為：</a:t>
            </a:r>
            <a:endParaRPr lang="en-US" altLang="zh-TW" sz="2800" b="1" dirty="0" smtClean="0">
              <a:latin typeface="+mn-ea"/>
              <a:ea typeface="+mn-ea"/>
            </a:endParaRPr>
          </a:p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rgbClr val="7030A0"/>
                </a:solidFill>
                <a:latin typeface="+mn-ea"/>
                <a:ea typeface="+mn-ea"/>
              </a:rPr>
              <a:t>定期契約</a:t>
            </a:r>
            <a:endParaRPr lang="en-US" altLang="zh-TW" sz="2800" b="1" dirty="0" smtClean="0">
              <a:solidFill>
                <a:srgbClr val="7030A0"/>
              </a:solidFill>
              <a:latin typeface="+mn-ea"/>
              <a:ea typeface="+mn-ea"/>
            </a:endParaRPr>
          </a:p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rgbClr val="7030A0"/>
                </a:solidFill>
                <a:latin typeface="+mn-ea"/>
                <a:ea typeface="+mn-ea"/>
              </a:rPr>
              <a:t>不</a:t>
            </a:r>
            <a:r>
              <a:rPr lang="zh-TW" altLang="en-US" sz="2800" b="1" dirty="0">
                <a:solidFill>
                  <a:srgbClr val="7030A0"/>
                </a:solidFill>
                <a:latin typeface="+mn-ea"/>
                <a:ea typeface="+mn-ea"/>
              </a:rPr>
              <a:t>定期</a:t>
            </a:r>
            <a:r>
              <a:rPr lang="zh-TW" altLang="en-US" sz="2800" b="1" dirty="0" smtClean="0">
                <a:solidFill>
                  <a:srgbClr val="7030A0"/>
                </a:solidFill>
                <a:latin typeface="+mn-ea"/>
                <a:ea typeface="+mn-ea"/>
              </a:rPr>
              <a:t>契約</a:t>
            </a:r>
            <a:endParaRPr lang="zh-TW" altLang="zh-TW" sz="2800" b="1" dirty="0">
              <a:latin typeface="+mn-ea"/>
              <a:ea typeface="+mn-ea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200" y="2052883"/>
            <a:ext cx="3047933" cy="281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3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248742"/>
            <a:ext cx="7488833" cy="594586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971600" y="2026689"/>
            <a:ext cx="3751302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rgbClr val="7030A0"/>
                </a:solidFill>
                <a:latin typeface="+mn-ea"/>
                <a:ea typeface="+mn-ea"/>
              </a:rPr>
              <a:t>定期契約</a:t>
            </a:r>
            <a:r>
              <a:rPr lang="en-US" altLang="zh-TW" sz="2800" b="1" dirty="0" smtClean="0">
                <a:solidFill>
                  <a:srgbClr val="7030A0"/>
                </a:solidFill>
                <a:latin typeface="+mn-ea"/>
                <a:ea typeface="+mn-ea"/>
              </a:rPr>
              <a:t/>
            </a:r>
            <a:br>
              <a:rPr lang="en-US" altLang="zh-TW" sz="2800" b="1" dirty="0" smtClean="0">
                <a:solidFill>
                  <a:srgbClr val="7030A0"/>
                </a:solidFill>
                <a:latin typeface="+mn-ea"/>
                <a:ea typeface="+mn-ea"/>
              </a:rPr>
            </a:br>
            <a:r>
              <a:rPr lang="zh-TW" altLang="en-US" sz="2800" b="1" dirty="0">
                <a:latin typeface="微軟正黑體" charset="-120"/>
                <a:ea typeface="微軟正黑體" charset="-120"/>
              </a:rPr>
              <a:t>臨時性、短期性、季節性及特定性工作得為定期契約</a:t>
            </a:r>
            <a:endParaRPr lang="en-US" altLang="zh-TW" sz="2800" b="1" dirty="0" smtClean="0">
              <a:solidFill>
                <a:srgbClr val="7030A0"/>
              </a:solidFill>
              <a:latin typeface="+mn-ea"/>
              <a:ea typeface="+mn-ea"/>
            </a:endParaRPr>
          </a:p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rgbClr val="7030A0"/>
                </a:solidFill>
                <a:latin typeface="+mn-ea"/>
                <a:ea typeface="+mn-ea"/>
              </a:rPr>
              <a:t>不</a:t>
            </a:r>
            <a:r>
              <a:rPr lang="zh-TW" altLang="en-US" sz="2800" b="1" dirty="0">
                <a:solidFill>
                  <a:srgbClr val="7030A0"/>
                </a:solidFill>
                <a:latin typeface="+mn-ea"/>
                <a:ea typeface="+mn-ea"/>
              </a:rPr>
              <a:t>定期</a:t>
            </a:r>
            <a:r>
              <a:rPr lang="zh-TW" altLang="en-US" sz="2800" b="1" dirty="0" smtClean="0">
                <a:solidFill>
                  <a:srgbClr val="7030A0"/>
                </a:solidFill>
                <a:latin typeface="+mn-ea"/>
                <a:ea typeface="+mn-ea"/>
              </a:rPr>
              <a:t>契約</a:t>
            </a:r>
            <a:r>
              <a:rPr lang="en-US" altLang="zh-TW" sz="2800" b="1" dirty="0" smtClean="0">
                <a:solidFill>
                  <a:srgbClr val="7030A0"/>
                </a:solidFill>
                <a:latin typeface="+mn-ea"/>
                <a:ea typeface="+mn-ea"/>
              </a:rPr>
              <a:t/>
            </a:r>
            <a:br>
              <a:rPr lang="en-US" altLang="zh-TW" sz="2800" b="1" dirty="0" smtClean="0">
                <a:solidFill>
                  <a:srgbClr val="7030A0"/>
                </a:solidFill>
                <a:latin typeface="+mn-ea"/>
                <a:ea typeface="+mn-ea"/>
              </a:rPr>
            </a:br>
            <a:r>
              <a:rPr lang="zh-TW" altLang="en-US" sz="2800" b="1" dirty="0">
                <a:latin typeface="微軟正黑體" charset="-120"/>
                <a:ea typeface="微軟正黑體" charset="-120"/>
              </a:rPr>
              <a:t>有繼續性工作</a:t>
            </a:r>
            <a:endParaRPr lang="zh-TW" altLang="zh-TW" sz="2800" b="1" dirty="0">
              <a:latin typeface="+mn-ea"/>
              <a:ea typeface="+mn-ea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200" y="2052883"/>
            <a:ext cx="3047933" cy="281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42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248742"/>
            <a:ext cx="7488833" cy="594586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定期</a:t>
            </a: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契約</a:t>
            </a:r>
            <a:endParaRPr lang="zh-TW" altLang="zh-TW" sz="2800" b="1" dirty="0">
              <a:solidFill>
                <a:srgbClr val="7030A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987027" y="2585079"/>
            <a:ext cx="367929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如果定期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契約期滿離職者，勞工不得向雇主請求加發預告期間工資及資遣費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27583" y="4392119"/>
            <a:ext cx="3328073" cy="900000"/>
            <a:chOff x="3481586" y="3006572"/>
            <a:chExt cx="3328073" cy="900000"/>
          </a:xfrm>
        </p:grpSpPr>
        <p:grpSp>
          <p:nvGrpSpPr>
            <p:cNvPr id="12" name="群組 11"/>
            <p:cNvGrpSpPr/>
            <p:nvPr/>
          </p:nvGrpSpPr>
          <p:grpSpPr>
            <a:xfrm>
              <a:off x="4066091" y="3189998"/>
              <a:ext cx="2743568" cy="576064"/>
              <a:chOff x="4500000" y="2170416"/>
              <a:chExt cx="2743568" cy="576064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337"/>
              <a:stretch/>
            </p:blipFill>
            <p:spPr>
              <a:xfrm>
                <a:off x="4500000" y="2170416"/>
                <a:ext cx="2299987" cy="576064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697573" y="2314498"/>
                <a:ext cx="25459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派遣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保障首入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法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01ˍ21)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3" name="圖片 12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17" name="圖片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200" y="2052883"/>
            <a:ext cx="3047933" cy="281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01:21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派遣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保障首入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法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10P173派遣保障首入法(01ˍ2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49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248742"/>
            <a:ext cx="7488833" cy="594586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不</a:t>
            </a: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定期契約</a:t>
            </a:r>
            <a:endParaRPr lang="zh-TW" altLang="zh-TW" sz="2800" b="1" dirty="0">
              <a:solidFill>
                <a:srgbClr val="7030A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06904" y="2589487"/>
            <a:ext cx="3781120" cy="191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派遣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勞工受僱於派遣公司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，仍從事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繼續性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工作。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 algn="just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派遣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公司與派遣勞工所訂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定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的為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不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定期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契約。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065443"/>
            <a:ext cx="2951596" cy="273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6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1043608" y="1334721"/>
            <a:ext cx="324036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集體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勞動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關係的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一方是</a:t>
            </a:r>
            <a:r>
              <a:rPr lang="zh-TW" altLang="en-US" sz="2800" b="1" dirty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工會</a:t>
            </a:r>
            <a:r>
              <a:rPr lang="zh-TW" altLang="en-US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組織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另一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方為雇主或</a:t>
            </a:r>
            <a:r>
              <a:rPr lang="zh-TW" altLang="en-US" sz="2800" b="1" dirty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雇主組織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，是團體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對團體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的關係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530" y="1348179"/>
            <a:ext cx="3734650" cy="34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1050221" y="1334721"/>
            <a:ext cx="3377763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本節將帶領同學學習如何透過勞動三權的行使，改善及保障勞動條件。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創造良好、友善的勞動環境！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530" y="1348179"/>
            <a:ext cx="3734650" cy="34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70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6879"/>
            <a:ext cx="2019772" cy="651713"/>
          </a:xfrm>
          <a:prstGeom prst="rect">
            <a:avLst/>
          </a:prstGeom>
        </p:spPr>
      </p:pic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842012" y="1778967"/>
            <a:ext cx="387400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這幾年，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臺灣航空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業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空服員及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機師接連三次罷工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行動，爭取合理休息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時間及工作津貼、提升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飛航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安全及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合理管理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制度等訴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求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406" y="1794884"/>
            <a:ext cx="3337260" cy="3087477"/>
          </a:xfrm>
          <a:prstGeom prst="rect">
            <a:avLst/>
          </a:prstGeom>
        </p:spPr>
      </p:pic>
      <p:grpSp>
        <p:nvGrpSpPr>
          <p:cNvPr id="19" name="群組 18"/>
          <p:cNvGrpSpPr/>
          <p:nvPr/>
        </p:nvGrpSpPr>
        <p:grpSpPr>
          <a:xfrm>
            <a:off x="685621" y="4456623"/>
            <a:ext cx="3192436" cy="900000"/>
            <a:chOff x="3551541" y="3006572"/>
            <a:chExt cx="3192436" cy="900000"/>
          </a:xfrm>
        </p:grpSpPr>
        <p:grpSp>
          <p:nvGrpSpPr>
            <p:cNvPr id="20" name="群組 19"/>
            <p:cNvGrpSpPr/>
            <p:nvPr/>
          </p:nvGrpSpPr>
          <p:grpSpPr>
            <a:xfrm>
              <a:off x="4066091" y="3189998"/>
              <a:ext cx="2677886" cy="576064"/>
              <a:chOff x="4500000" y="2170416"/>
              <a:chExt cx="2677886" cy="576064"/>
            </a:xfrm>
          </p:grpSpPr>
          <p:pic>
            <p:nvPicPr>
              <p:cNvPr id="22" name="圖片 2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337"/>
              <a:stretch/>
            </p:blipFill>
            <p:spPr>
              <a:xfrm>
                <a:off x="4500000" y="2170416"/>
                <a:ext cx="2667947" cy="576064"/>
              </a:xfrm>
              <a:prstGeom prst="rect">
                <a:avLst/>
              </a:prstGeom>
            </p:spPr>
          </p:pic>
          <p:sp>
            <p:nvSpPr>
              <p:cNvPr id="23" name="文字方塊 22"/>
              <p:cNvSpPr txBox="1"/>
              <p:nvPr/>
            </p:nvSpPr>
            <p:spPr>
              <a:xfrm>
                <a:off x="4763815" y="2219001"/>
                <a:ext cx="24140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長榮航罷工 勞資有望釋善意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(02ˍ02)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21" name="圖片 2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1541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325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02:02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長榮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航罷工 勞資有望釋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善意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10P174長榮航罷工 勞資有望釋善意(02ˍ0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4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0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629" y="1940619"/>
            <a:ext cx="3950994" cy="2502411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604970" y="4263343"/>
            <a:ext cx="3085997" cy="900000"/>
            <a:chOff x="3553675" y="3006572"/>
            <a:chExt cx="3085997" cy="900000"/>
          </a:xfrm>
        </p:grpSpPr>
        <p:grpSp>
          <p:nvGrpSpPr>
            <p:cNvPr id="16" name="群組 15"/>
            <p:cNvGrpSpPr/>
            <p:nvPr/>
          </p:nvGrpSpPr>
          <p:grpSpPr>
            <a:xfrm>
              <a:off x="4066092" y="3189998"/>
              <a:ext cx="2573580" cy="576064"/>
              <a:chOff x="4500001" y="2170416"/>
              <a:chExt cx="2573580" cy="576064"/>
            </a:xfrm>
          </p:grpSpPr>
          <p:pic>
            <p:nvPicPr>
              <p:cNvPr id="18" name="圖片 17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337"/>
              <a:stretch/>
            </p:blipFill>
            <p:spPr>
              <a:xfrm>
                <a:off x="4500001" y="2170416"/>
                <a:ext cx="2476916" cy="576064"/>
              </a:xfrm>
              <a:prstGeom prst="rect">
                <a:avLst/>
              </a:prstGeom>
            </p:spPr>
          </p:pic>
          <p:sp>
            <p:nvSpPr>
              <p:cNvPr id="19" name="文字方塊 18"/>
              <p:cNvSpPr txBox="1"/>
              <p:nvPr/>
            </p:nvSpPr>
            <p:spPr>
              <a:xfrm>
                <a:off x="4753877" y="2210304"/>
                <a:ext cx="23197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長榮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117 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航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班停飛 客暴走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(01ˍ49)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7" name="圖片 16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675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27" name="圖片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343" y="1991193"/>
            <a:ext cx="4082569" cy="2481425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6879"/>
            <a:ext cx="2019772" cy="651713"/>
          </a:xfrm>
          <a:prstGeom prst="rect">
            <a:avLst/>
          </a:prstGeom>
        </p:spPr>
      </p:pic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767950" y="1940619"/>
            <a:ext cx="348620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1200"/>
              </a:spcBef>
            </a:pP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你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知道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工會這些主張嗎？</a:t>
            </a:r>
            <a:endParaRPr lang="en-US" altLang="zh-TW" sz="2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 algn="just">
              <a:spcBef>
                <a:spcPts val="1200"/>
              </a:spcBef>
            </a:pP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但在罷工期間因為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航班取消，不少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民眾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及乘客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抱怨，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你對於這些反對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罷工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行動的人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有何看法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？</a:t>
            </a:r>
            <a:endParaRPr lang="zh-TW" altLang="zh-TW" sz="26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489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01:49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長榮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117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航班停飛 客暴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走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10P174長榮117航班停飛 客暴走(01ˍ49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6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05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6" y="1202903"/>
            <a:ext cx="4943782" cy="554400"/>
          </a:xfrm>
          <a:prstGeom prst="rect">
            <a:avLst/>
          </a:prstGeom>
        </p:spPr>
      </p:pic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什麼是勞資關係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1036721" y="2576790"/>
            <a:ext cx="3823311" cy="234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企業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內個別勞工和雇主之間的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關係。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 algn="just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廣義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而言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，就是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所有影響勞工個人或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團體與雇主之間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的關係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125" y="2062385"/>
            <a:ext cx="3073964" cy="284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43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6" y="1202903"/>
            <a:ext cx="4943782" cy="554400"/>
          </a:xfrm>
          <a:prstGeom prst="rect">
            <a:avLst/>
          </a:prstGeom>
        </p:spPr>
      </p:pic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什麼是勞資關係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1016843" y="2581396"/>
            <a:ext cx="3843189" cy="234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例如：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團體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協商制度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、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集體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勞資爭議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處理、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罷工 等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爭議行為的法律規範等。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125" y="2062385"/>
            <a:ext cx="3073964" cy="284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4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6" y="1202903"/>
            <a:ext cx="4943782" cy="554400"/>
          </a:xfrm>
          <a:prstGeom prst="rect">
            <a:avLst/>
          </a:prstGeom>
        </p:spPr>
      </p:pic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1036722" y="1994991"/>
            <a:ext cx="5191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 startAt="2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什麼是勞動基本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權</a:t>
            </a:r>
            <a:r>
              <a:rPr lang="zh-TW" altLang="en-US" sz="20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（勞動</a:t>
            </a:r>
            <a:r>
              <a:rPr lang="zh-TW" altLang="en-US" sz="20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三</a:t>
            </a:r>
            <a:r>
              <a:rPr lang="zh-TW" altLang="en-US" sz="20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權）</a:t>
            </a:r>
            <a:endParaRPr lang="zh-TW" altLang="zh-TW" sz="20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1036721" y="2665916"/>
            <a:ext cx="353527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由於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資方的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剝削壓榨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勞工經過長期爭取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最後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終於由國家透過立法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保障而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獲得確立。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449" y="2066999"/>
            <a:ext cx="3809747" cy="307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7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6" y="1202903"/>
            <a:ext cx="4943782" cy="554400"/>
          </a:xfrm>
          <a:prstGeom prst="rect">
            <a:avLst/>
          </a:prstGeom>
        </p:spPr>
      </p:pic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1036721" y="2647726"/>
            <a:ext cx="3535277" cy="14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保障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勞工經濟及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社會地位所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需，所以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稱為：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勞動基本權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」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449" y="2066999"/>
            <a:ext cx="3809747" cy="3070401"/>
          </a:xfrm>
          <a:prstGeom prst="rect">
            <a:avLst/>
          </a:prstGeom>
        </p:spPr>
      </p:pic>
      <p:sp>
        <p:nvSpPr>
          <p:cNvPr id="18" name="文字方塊 17"/>
          <p:cNvSpPr txBox="1">
            <a:spLocks noChangeArrowheads="1"/>
          </p:cNvSpPr>
          <p:nvPr/>
        </p:nvSpPr>
        <p:spPr bwMode="auto">
          <a:xfrm>
            <a:off x="1036722" y="1994991"/>
            <a:ext cx="5191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 startAt="2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什麼是勞動基本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權</a:t>
            </a:r>
            <a:r>
              <a:rPr lang="zh-TW" altLang="en-US" sz="20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（勞動</a:t>
            </a:r>
            <a:r>
              <a:rPr lang="zh-TW" altLang="en-US" sz="20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三</a:t>
            </a:r>
            <a:r>
              <a:rPr lang="zh-TW" altLang="en-US" sz="20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權）</a:t>
            </a:r>
            <a:endParaRPr lang="zh-TW" altLang="zh-TW" sz="20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5858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6" y="1202903"/>
            <a:ext cx="4943782" cy="554400"/>
          </a:xfrm>
          <a:prstGeom prst="rect">
            <a:avLst/>
          </a:prstGeom>
        </p:spPr>
      </p:pic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1066538" y="2735275"/>
            <a:ext cx="3535277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8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團結權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協商權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爭議權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665994"/>
            <a:ext cx="3333497" cy="2441832"/>
          </a:xfrm>
          <a:prstGeom prst="rect">
            <a:avLst/>
          </a:prstGeom>
        </p:spPr>
      </p:pic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036722" y="1994991"/>
            <a:ext cx="5191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 startAt="2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什麼是勞動基本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權</a:t>
            </a:r>
            <a:r>
              <a:rPr lang="zh-TW" altLang="en-US" sz="20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（勞動</a:t>
            </a:r>
            <a:r>
              <a:rPr lang="zh-TW" altLang="en-US" sz="20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三</a:t>
            </a:r>
            <a:r>
              <a:rPr lang="zh-TW" altLang="en-US" sz="20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權）</a:t>
            </a:r>
            <a:endParaRPr lang="zh-TW" altLang="zh-TW" sz="20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1031651" y="5708661"/>
            <a:ext cx="390038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8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是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為了強化提升勞工的集體力量，保障生存權及工作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權。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4884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7674E-6 L -1.66667E-6 -0.518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6" y="1202903"/>
            <a:ext cx="4943782" cy="5544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13650"/>
            <a:ext cx="6912768" cy="2373504"/>
          </a:xfrm>
          <a:prstGeom prst="rect">
            <a:avLst/>
          </a:prstGeom>
        </p:spPr>
      </p:pic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036722" y="1994991"/>
            <a:ext cx="5191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 startAt="2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什麼是勞動基本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權</a:t>
            </a:r>
            <a:r>
              <a:rPr lang="zh-TW" altLang="en-US" sz="20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（勞動</a:t>
            </a:r>
            <a:r>
              <a:rPr lang="zh-TW" altLang="en-US" sz="20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三</a:t>
            </a:r>
            <a:r>
              <a:rPr lang="zh-TW" altLang="en-US" sz="20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權）</a:t>
            </a:r>
            <a:endParaRPr lang="zh-TW" altLang="zh-TW" sz="20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428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9" y="1241586"/>
            <a:ext cx="5745601" cy="554400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集體勞動關係法制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98232" y="2668612"/>
            <a:ext cx="3535277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800"/>
              </a:spcBef>
              <a:buFont typeface="Wingdings" panose="05000000000000000000" pitchFamily="2" charset="2"/>
              <a:buChar char="l"/>
            </a:pPr>
            <a:r>
              <a:rPr lang="en-US" altLang="zh-TW" sz="2800" b="1" dirty="0"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工會法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》</a:t>
            </a:r>
            <a:endParaRPr lang="en-US" altLang="zh-TW" sz="2800" b="1" dirty="0">
              <a:latin typeface="微軟正黑體" charset="-120"/>
              <a:ea typeface="微軟正黑體" charset="-120"/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l"/>
            </a:pP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團體協約法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》</a:t>
            </a:r>
            <a:endParaRPr lang="en-US" altLang="zh-TW" sz="2800" b="1" dirty="0">
              <a:latin typeface="微軟正黑體" charset="-120"/>
              <a:ea typeface="微軟正黑體" charset="-120"/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l"/>
            </a:pP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勞資爭議處理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法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》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876" y="2036030"/>
            <a:ext cx="3066527" cy="283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7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9" y="1241586"/>
            <a:ext cx="5745601" cy="554400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集體勞動關係法制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03051" y="2569042"/>
            <a:ext cx="3784973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1200"/>
              </a:spcBef>
            </a:pPr>
            <a:r>
              <a:rPr lang="en-US" altLang="zh-TW" sz="2800" b="1" dirty="0" smtClean="0">
                <a:latin typeface="+mn-ea"/>
                <a:ea typeface="+mn-ea"/>
              </a:rPr>
              <a:t>2011 </a:t>
            </a:r>
            <a:r>
              <a:rPr lang="zh-TW" altLang="en-US" sz="2800" b="1" dirty="0">
                <a:latin typeface="+mn-ea"/>
                <a:ea typeface="+mn-ea"/>
              </a:rPr>
              <a:t>年 </a:t>
            </a:r>
            <a:r>
              <a:rPr lang="en-US" altLang="zh-TW" sz="2800" b="1" dirty="0">
                <a:latin typeface="+mn-ea"/>
                <a:ea typeface="+mn-ea"/>
              </a:rPr>
              <a:t>5 </a:t>
            </a:r>
            <a:r>
              <a:rPr lang="zh-TW" altLang="en-US" sz="2800" b="1" dirty="0">
                <a:latin typeface="+mn-ea"/>
                <a:ea typeface="+mn-ea"/>
              </a:rPr>
              <a:t>月 </a:t>
            </a:r>
            <a:r>
              <a:rPr lang="en-US" altLang="zh-TW" sz="2800" b="1" dirty="0">
                <a:latin typeface="+mn-ea"/>
                <a:ea typeface="+mn-ea"/>
              </a:rPr>
              <a:t>1 </a:t>
            </a:r>
            <a:r>
              <a:rPr lang="zh-TW" altLang="en-US" sz="2800" b="1" dirty="0" smtClean="0">
                <a:latin typeface="+mn-ea"/>
                <a:ea typeface="+mn-ea"/>
              </a:rPr>
              <a:t>日大幅</a:t>
            </a:r>
            <a:r>
              <a:rPr lang="zh-TW" altLang="en-US" sz="2800" b="1" dirty="0">
                <a:latin typeface="+mn-ea"/>
                <a:ea typeface="+mn-ea"/>
              </a:rPr>
              <a:t>修正</a:t>
            </a:r>
            <a:r>
              <a:rPr lang="zh-TW" altLang="en-US" sz="2800" b="1" dirty="0" smtClean="0">
                <a:latin typeface="+mn-ea"/>
                <a:ea typeface="+mn-ea"/>
              </a:rPr>
              <a:t>實施。</a:t>
            </a:r>
            <a:endParaRPr lang="en-US" altLang="zh-TW" sz="2800" b="1" dirty="0" smtClean="0">
              <a:latin typeface="+mn-ea"/>
              <a:ea typeface="+mn-ea"/>
            </a:endParaRPr>
          </a:p>
          <a:p>
            <a:pPr marL="0" indent="0" algn="just">
              <a:spcBef>
                <a:spcPts val="1200"/>
              </a:spcBef>
            </a:pPr>
            <a:r>
              <a:rPr lang="zh-TW" altLang="en-US" sz="2800" b="1" dirty="0" smtClean="0">
                <a:latin typeface="+mn-ea"/>
                <a:ea typeface="+mn-ea"/>
              </a:rPr>
              <a:t>對於</a:t>
            </a:r>
            <a:r>
              <a:rPr lang="zh-TW" altLang="en-US" sz="2800" b="1" dirty="0">
                <a:latin typeface="+mn-ea"/>
                <a:ea typeface="+mn-ea"/>
              </a:rPr>
              <a:t>集體勞動關係法制</a:t>
            </a:r>
            <a:r>
              <a:rPr lang="zh-TW" altLang="en-US" sz="2800" b="1" dirty="0" smtClean="0">
                <a:latin typeface="+mn-ea"/>
                <a:ea typeface="+mn-ea"/>
              </a:rPr>
              <a:t>的影響</a:t>
            </a:r>
            <a:r>
              <a:rPr lang="zh-TW" altLang="en-US" sz="2800" b="1" dirty="0">
                <a:latin typeface="+mn-ea"/>
                <a:ea typeface="+mn-ea"/>
              </a:rPr>
              <a:t>深遠，</a:t>
            </a:r>
            <a:r>
              <a:rPr lang="zh-TW" altLang="en-US" sz="2800" b="1" dirty="0" smtClean="0">
                <a:latin typeface="+mn-ea"/>
                <a:ea typeface="+mn-ea"/>
              </a:rPr>
              <a:t>也改變</a:t>
            </a:r>
            <a:r>
              <a:rPr lang="zh-TW" altLang="en-US" sz="2800" b="1" dirty="0">
                <a:latin typeface="+mn-ea"/>
                <a:ea typeface="+mn-ea"/>
              </a:rPr>
              <a:t>臺灣的</a:t>
            </a:r>
            <a:r>
              <a:rPr lang="zh-TW" altLang="en-US" sz="2800" b="1" dirty="0" smtClean="0">
                <a:latin typeface="+mn-ea"/>
                <a:ea typeface="+mn-ea"/>
              </a:rPr>
              <a:t>勞資關係</a:t>
            </a:r>
            <a:r>
              <a:rPr lang="zh-TW" altLang="en-US" sz="2800" b="1" dirty="0">
                <a:latin typeface="+mn-ea"/>
                <a:ea typeface="+mn-ea"/>
              </a:rPr>
              <a:t>面貌。</a:t>
            </a:r>
            <a:endParaRPr lang="zh-TW" altLang="zh-TW" sz="2800" b="1" dirty="0">
              <a:latin typeface="+mn-ea"/>
              <a:ea typeface="+mn-ea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876" y="2036030"/>
            <a:ext cx="3066527" cy="283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69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9" y="1241586"/>
            <a:ext cx="5745601" cy="554400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什麼是工會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22521" y="2536853"/>
            <a:ext cx="35352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rgbClr val="1D2088"/>
                </a:solidFill>
                <a:latin typeface="微軟正黑體" charset="-120"/>
                <a:ea typeface="微軟正黑體" charset="-120"/>
              </a:rPr>
              <a:t>工會的組織類型</a:t>
            </a: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036720" y="3127241"/>
            <a:ext cx="3535277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Font typeface="+mj-lt"/>
              <a:buAutoNum type="arabicParenR"/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企業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工會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arenR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產業工會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arenR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職業工會</a:t>
            </a:r>
            <a:endParaRPr lang="zh-TW" altLang="en-US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942" y="2066999"/>
            <a:ext cx="3149954" cy="291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1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arenR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企業工會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36721" y="2717216"/>
            <a:ext cx="3391263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120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同一家公司的勞工所組織之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工會，例如：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臺灣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高鐵企業工會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、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中華電信工會　等</a:t>
            </a:r>
            <a:endParaRPr lang="zh-TW" altLang="en-US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802" y="2057060"/>
            <a:ext cx="3042676" cy="2818251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9" y="1241586"/>
            <a:ext cx="5745601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9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arenR" startAt="2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產業工會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984844" y="2544135"/>
            <a:ext cx="380318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結合相關產業內的勞工所組織之工會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全國傳播媒體產業工會、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臺灣高等教育產業工會等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等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205" y="2054625"/>
            <a:ext cx="3095870" cy="2867521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9" y="1241586"/>
            <a:ext cx="5745601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5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arenR" startAt="3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職業工會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984043" y="2600158"/>
            <a:ext cx="353527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結合相關職業技能的勞工所組織之工會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743" y="2004930"/>
            <a:ext cx="3148657" cy="2916415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984043" y="5731194"/>
            <a:ext cx="380398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桃園市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空服員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職業工會：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華航</a:t>
            </a:r>
            <a:endParaRPr lang="en-US" altLang="zh-TW" sz="2800" b="1" dirty="0" smtClean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長榮航空公司</a:t>
            </a:r>
            <a:endParaRPr lang="en-US" altLang="zh-TW" sz="2800" b="1" dirty="0" smtClean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的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空服員組成。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9" y="1241586"/>
            <a:ext cx="5745601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0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3826E-6 L 5E-6 -0.54608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31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0" grpId="1"/>
      <p:bldP spid="1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28" y="2283023"/>
            <a:ext cx="6908061" cy="2696345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0" y="1706959"/>
            <a:ext cx="7941580" cy="48920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9" y="1058887"/>
            <a:ext cx="5745601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1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什麼是工會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36721" y="2519810"/>
            <a:ext cx="35352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rgbClr val="1D2088"/>
                </a:solidFill>
                <a:latin typeface="微軟正黑體" charset="-120"/>
                <a:ea typeface="微軟正黑體" charset="-120"/>
              </a:rPr>
              <a:t>工會的功能</a:t>
            </a: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955016" y="3084443"/>
            <a:ext cx="4297308" cy="14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爭取集體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勞動條件改善。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透過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團體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協商，要求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雇主簽訂團體協約。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942" y="2067000"/>
            <a:ext cx="3109689" cy="2880320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9" y="1241586"/>
            <a:ext cx="5745601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2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什麼是工會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36721" y="2519810"/>
            <a:ext cx="35352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rgbClr val="1D2088"/>
                </a:solidFill>
                <a:latin typeface="微軟正黑體" charset="-120"/>
                <a:ea typeface="微軟正黑體" charset="-120"/>
              </a:rPr>
              <a:t>工會的功能</a:t>
            </a: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987349" y="3163291"/>
            <a:ext cx="383049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強調勞工參與企業經營決策的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權利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987349" y="5784870"/>
            <a:ext cx="3830492" cy="14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例如：</a:t>
            </a:r>
            <a:endParaRPr lang="en-US" altLang="zh-TW" sz="2800" b="1" dirty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企業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內的勞資會議舉辦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、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勞工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董事推派及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參與 等</a:t>
            </a:r>
            <a:endParaRPr lang="zh-TW" altLang="en-US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00" y="2024809"/>
            <a:ext cx="3148656" cy="2916414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9" y="1241586"/>
            <a:ext cx="5745601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99334E-6 L -1.11111E-6 -0.48612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32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什麼是工會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36721" y="2519810"/>
            <a:ext cx="35352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rgbClr val="1D2088"/>
                </a:solidFill>
                <a:latin typeface="微軟正黑體" charset="-120"/>
                <a:ea typeface="微軟正黑體" charset="-120"/>
              </a:rPr>
              <a:t>工會的功能</a:t>
            </a: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971600" y="3100459"/>
            <a:ext cx="374441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為會員爭取更多生活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福利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，以及協助處理勞資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爭議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664" y="1994992"/>
            <a:ext cx="3476663" cy="3726270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755576" y="4545694"/>
            <a:ext cx="3102298" cy="900000"/>
            <a:chOff x="3555696" y="3006572"/>
            <a:chExt cx="3102298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1" y="3189998"/>
              <a:ext cx="2591903" cy="576064"/>
              <a:chOff x="4500000" y="2170416"/>
              <a:chExt cx="2591903" cy="576064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337"/>
              <a:stretch/>
            </p:blipFill>
            <p:spPr>
              <a:xfrm>
                <a:off x="4500000" y="2170416"/>
                <a:ext cx="2439831" cy="576064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6" y="2219001"/>
                <a:ext cx="23380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同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工不同酬 台灣郵政產工上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街頭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01ˍ40)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4" name="圖片 13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569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18" name="圖片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9" y="1241586"/>
            <a:ext cx="5745601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85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01:40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同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工不同酬 台灣郵政產工上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街頭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10P177同工不同酬 台灣郵政產工上街頭(01ˍ40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71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637" y="1382053"/>
            <a:ext cx="4974346" cy="436169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56196"/>
            <a:ext cx="2019772" cy="651713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27584" y="1888046"/>
            <a:ext cx="3744416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早期有「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單身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孕條款」的陋規，一旦結婚或懷孕就必須離職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 algn="just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工會及女權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團體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的努力爭取下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，終於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廢除。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64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27584" y="1898590"/>
            <a:ext cx="3168352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也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促成國家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立法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明文禁止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因此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，這也說明了勞工加入工會的重要性。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951147"/>
            <a:ext cx="3791298" cy="297915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56196"/>
            <a:ext cx="2019772" cy="65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7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66" y="1248742"/>
            <a:ext cx="5759131" cy="594586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231" y="1706959"/>
            <a:ext cx="6768752" cy="330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2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66" y="1248742"/>
            <a:ext cx="5759131" cy="594586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66" y="1840867"/>
            <a:ext cx="7362358" cy="319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2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910404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 startAt="2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實施勞資會議的功能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910403" y="2595155"/>
            <a:ext cx="3895319" cy="234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勞資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會議至少每三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個月舉辦一次。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 algn="just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可對公司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未來業務拓展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計畫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及現階段企業營運概況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，交換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意見。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881" y="2082449"/>
            <a:ext cx="3079251" cy="2852128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9" y="1241586"/>
            <a:ext cx="5745601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7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940221" y="2634458"/>
            <a:ext cx="387762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+mn-ea"/>
                <a:ea typeface="+mn-ea"/>
              </a:rPr>
              <a:t>企業</a:t>
            </a:r>
            <a:r>
              <a:rPr lang="zh-TW" altLang="en-US" sz="2800" b="1" dirty="0">
                <a:latin typeface="+mn-ea"/>
                <a:ea typeface="+mn-ea"/>
              </a:rPr>
              <a:t>的</a:t>
            </a:r>
            <a:r>
              <a:rPr lang="zh-TW" altLang="en-US" sz="2800" b="1" dirty="0" smtClean="0">
                <a:latin typeface="+mn-ea"/>
                <a:ea typeface="+mn-ea"/>
              </a:rPr>
              <a:t>工作規則：</a:t>
            </a:r>
            <a:endParaRPr lang="en-US" altLang="zh-TW" sz="2800" b="1" dirty="0" smtClean="0">
              <a:latin typeface="+mn-ea"/>
              <a:ea typeface="+mn-ea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latin typeface="+mn-ea"/>
                <a:ea typeface="+mn-ea"/>
              </a:rPr>
              <a:t>勞動條件</a:t>
            </a:r>
            <a:r>
              <a:rPr lang="zh-TW" altLang="en-US" sz="2800" b="1" dirty="0">
                <a:latin typeface="+mn-ea"/>
                <a:ea typeface="+mn-ea"/>
              </a:rPr>
              <a:t>變更</a:t>
            </a:r>
            <a:r>
              <a:rPr lang="zh-TW" altLang="en-US" sz="2800" b="1" dirty="0" smtClean="0">
                <a:latin typeface="+mn-ea"/>
                <a:ea typeface="+mn-ea"/>
              </a:rPr>
              <a:t>調整</a:t>
            </a:r>
            <a:endParaRPr lang="en-US" altLang="zh-TW" sz="2800" b="1" dirty="0">
              <a:latin typeface="+mn-ea"/>
              <a:ea typeface="+mn-ea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latin typeface="+mn-ea"/>
                <a:ea typeface="+mn-ea"/>
              </a:rPr>
              <a:t>工廠安全衛生設備</a:t>
            </a:r>
            <a:r>
              <a:rPr lang="zh-TW" altLang="en-US" sz="2800" b="1" dirty="0">
                <a:latin typeface="+mn-ea"/>
                <a:ea typeface="+mn-ea"/>
              </a:rPr>
              <a:t>的維護及</a:t>
            </a:r>
            <a:r>
              <a:rPr lang="zh-TW" altLang="en-US" sz="2800" b="1" dirty="0" smtClean="0">
                <a:latin typeface="+mn-ea"/>
                <a:ea typeface="+mn-ea"/>
              </a:rPr>
              <a:t>改善 等</a:t>
            </a:r>
            <a:endParaRPr lang="en-US" altLang="zh-TW" sz="2800" b="1" dirty="0" smtClean="0">
              <a:latin typeface="+mn-ea"/>
              <a:ea typeface="+mn-ea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696" y="2076938"/>
            <a:ext cx="3079251" cy="2852128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9" y="1241586"/>
            <a:ext cx="5745601" cy="554400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910404" y="1994991"/>
            <a:ext cx="42553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 startAt="2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實施勞資會議的功能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1403648" y="5731948"/>
            <a:ext cx="363461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latin typeface="+mn-ea"/>
                <a:ea typeface="+mn-ea"/>
              </a:rPr>
              <a:t>也是勞資</a:t>
            </a:r>
            <a:r>
              <a:rPr lang="zh-TW" altLang="en-US" sz="2800" b="1" dirty="0">
                <a:latin typeface="+mn-ea"/>
                <a:ea typeface="+mn-ea"/>
              </a:rPr>
              <a:t>會議</a:t>
            </a:r>
            <a:r>
              <a:rPr lang="zh-TW" altLang="en-US" sz="2800" b="1" dirty="0" smtClean="0">
                <a:latin typeface="+mn-ea"/>
                <a:ea typeface="+mn-ea"/>
              </a:rPr>
              <a:t>常見的討論議題。</a:t>
            </a:r>
            <a:endParaRPr lang="zh-TW" altLang="en-US" sz="28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8726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32537E-6 L 3.05556E-6 -0.52277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4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688" y="1006757"/>
            <a:ext cx="5580622" cy="397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0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739" y="1706959"/>
            <a:ext cx="4449260" cy="404175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7" y="1253638"/>
            <a:ext cx="6006764" cy="554400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036722" y="1994991"/>
            <a:ext cx="46874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立法禁止「不當勞動行為」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26782" y="2628988"/>
            <a:ext cx="353527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當雇主支配介入工會活動之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行為，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或對於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勞工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、工會幹部有不利之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待遇，或雙方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有違反誠實信用原則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en-US" sz="2800" b="1" dirty="0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3396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739" y="1706959"/>
            <a:ext cx="4449260" cy="404175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7" y="1253638"/>
            <a:ext cx="6006764" cy="554400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036722" y="1994991"/>
            <a:ext cx="46874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立法禁止「不當勞動行為」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26782" y="2675347"/>
            <a:ext cx="3977266" cy="14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這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類雇主打壓工會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、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不與工會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誠信協商即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是：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不當勞動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行為」</a:t>
            </a:r>
            <a:endParaRPr lang="zh-TW" altLang="en-US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558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036722" y="1994991"/>
            <a:ext cx="46874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 startAt="2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工會活動的權利保障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1" y="2698836"/>
            <a:ext cx="396732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工會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是勞工集體發聲、行動的基礎，也是與雇主進行團體協商的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主體。</a:t>
            </a:r>
            <a:endParaRPr lang="zh-TW" altLang="en-US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1" y="5762882"/>
            <a:ext cx="382331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很多國家透過立法規範及制度運作。</a:t>
            </a:r>
            <a:endParaRPr lang="zh-TW" altLang="en-US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958" y="2073149"/>
            <a:ext cx="3067783" cy="2841506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7" y="1253638"/>
            <a:ext cx="6006764" cy="5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4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5.21932E-7 L 4.16667E-6 -0.52804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40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9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036722" y="1994991"/>
            <a:ext cx="46874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ea"/>
              <a:buAutoNum type="ea1ChtPeriod" startAt="2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工會活動的權利保障</a:t>
            </a:r>
            <a:endParaRPr lang="zh-TW" altLang="zh-TW" sz="2800" b="1" dirty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76479" y="2593048"/>
            <a:ext cx="385556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algn="just"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不當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勞動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行為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裁決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charset="-120"/>
                <a:ea typeface="微軟正黑體" charset="-120"/>
              </a:rPr>
              <a:t>委員會：</a:t>
            </a:r>
            <a:endParaRPr lang="en-US" altLang="zh-TW" sz="2800" b="1" dirty="0" smtClean="0">
              <a:solidFill>
                <a:schemeClr val="accent6">
                  <a:lumMod val="50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7" y="1253638"/>
            <a:ext cx="6006764" cy="554400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517527" y="3621992"/>
            <a:ext cx="34145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由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裁決委員會認定是否構成不當勞動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行為。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509211" y="5791423"/>
            <a:ext cx="34145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若屬實可依法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開罰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，並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限期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雇主改正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958" y="2073149"/>
            <a:ext cx="3067783" cy="284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01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2543E-6 L 3.88889E-6 -0.38201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2" grpId="1"/>
      <p:bldP spid="1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48742"/>
            <a:ext cx="3302164" cy="594586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937253" y="2066999"/>
            <a:ext cx="3634746" cy="234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rgbClr val="FF0000"/>
                </a:solidFill>
                <a:latin typeface="微軟正黑體" charset="-120"/>
                <a:ea typeface="微軟正黑體" charset="-120"/>
              </a:rPr>
              <a:t>源自：</a:t>
            </a:r>
            <a:r>
              <a:rPr lang="en-US" altLang="zh-TW" sz="2800" b="1" dirty="0" smtClean="0">
                <a:solidFill>
                  <a:srgbClr val="FF000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FF000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美國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514350" indent="-514350"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rgbClr val="FF0000"/>
                </a:solidFill>
                <a:latin typeface="微軟正黑體" charset="-120"/>
                <a:ea typeface="微軟正黑體" charset="-120"/>
              </a:rPr>
              <a:t>目的：</a:t>
            </a:r>
            <a:r>
              <a:rPr lang="en-US" altLang="zh-TW" sz="2800" b="1" dirty="0" smtClean="0">
                <a:solidFill>
                  <a:srgbClr val="FF000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FF000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凝聚工會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團結、保障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工會會員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權利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033191"/>
            <a:ext cx="3223267" cy="298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12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48742"/>
            <a:ext cx="3302164" cy="594586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971601" y="2058678"/>
            <a:ext cx="352839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工會經由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協商、罷工所取得的權利，經由團體協約約定後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成立，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有權利要求非本會會員不得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享有。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033191"/>
            <a:ext cx="3223267" cy="298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2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48742"/>
            <a:ext cx="3302164" cy="594586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1" y="2066999"/>
            <a:ext cx="367929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藉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此鼓勵勞工加入工會，共同爭取福利。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033191"/>
            <a:ext cx="3223267" cy="298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1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699807"/>
            <a:ext cx="3918212" cy="390906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48742"/>
            <a:ext cx="3302164" cy="59458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39007"/>
            <a:ext cx="4997206" cy="196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5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22" y="1166991"/>
            <a:ext cx="5899497" cy="828000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1" y="2211015"/>
            <a:ext cx="3391263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團體</a:t>
            </a:r>
            <a:r>
              <a:rPr lang="zh-TW" altLang="en-US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協商：</a:t>
            </a:r>
            <a:endParaRPr lang="en-US" altLang="zh-TW" sz="2800" b="1" dirty="0" smtClean="0">
              <a:solidFill>
                <a:srgbClr val="BE428C"/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是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由工會和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雇主所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進行的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協商。</a:t>
            </a:r>
            <a:endParaRPr lang="zh-TW" altLang="en-US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1" y="5783271"/>
            <a:ext cx="3741364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協商內容：</a:t>
            </a:r>
            <a:endParaRPr lang="en-US" altLang="zh-TW" sz="2800" b="1" dirty="0">
              <a:solidFill>
                <a:srgbClr val="BE428C"/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雇用及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解僱條件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、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職業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保障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、  工資、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>
                <a:latin typeface="微軟正黑體" charset="-120"/>
                <a:ea typeface="微軟正黑體" charset="-120"/>
              </a:rPr>
              <a:t>職災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補償、  休假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 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等</a:t>
            </a:r>
            <a:endParaRPr lang="zh-TW" altLang="en-US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327" y="2260710"/>
            <a:ext cx="3419006" cy="268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2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8.38423E-7 L -1.94444E-6 -0.61993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1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22" y="1166991"/>
            <a:ext cx="5899497" cy="828000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1" y="2211015"/>
            <a:ext cx="3177524" cy="118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8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協商的結果稱為：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團體協約</a:t>
            </a:r>
            <a:endParaRPr lang="zh-TW" altLang="en-US" sz="2800" b="1" dirty="0">
              <a:solidFill>
                <a:srgbClr val="BE428C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1" y="5771079"/>
            <a:ext cx="3679295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en-US" altLang="zh-TW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團體協約</a:t>
            </a:r>
            <a:r>
              <a:rPr lang="zh-TW" altLang="en-US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法</a:t>
            </a:r>
            <a:r>
              <a:rPr lang="en-US" altLang="zh-TW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：</a:t>
            </a:r>
            <a:endParaRPr lang="en-US" altLang="zh-TW" sz="2800" b="1" dirty="0" smtClean="0">
              <a:solidFill>
                <a:srgbClr val="BE428C"/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保障</a:t>
            </a:r>
            <a:r>
              <a:rPr lang="zh-TW" altLang="en-US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協商權」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的重要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法律。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勞資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雙方均有進行團體協約協商的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義務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905" y="2260710"/>
            <a:ext cx="2887837" cy="265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3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04831E-6 L -3.33333E-6 -0.62271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14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1" y="2220954"/>
            <a:ext cx="3823311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12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如雇主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沒有正當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理由拒絕協商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，或者違反誠信協商規定的話，工會可向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勞動部申請：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裁決</a:t>
            </a:r>
            <a:r>
              <a:rPr lang="zh-TW" altLang="en-US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」</a:t>
            </a:r>
            <a:endParaRPr lang="zh-TW" altLang="en-US" sz="2800" b="1" dirty="0">
              <a:solidFill>
                <a:srgbClr val="BE428C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22" y="1166991"/>
            <a:ext cx="5899497" cy="828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905" y="2260710"/>
            <a:ext cx="2887837" cy="265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6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941783" y="2266593"/>
            <a:ext cx="4044003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一旦雇主被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認定不當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勞動行為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就會因此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受罰。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工會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此時也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可依法要求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雇主繼續進行談判，答應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工會協商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訴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求。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22" y="1166991"/>
            <a:ext cx="5899497" cy="8280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32922"/>
            <a:ext cx="2808312" cy="298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3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909531" y="2195665"/>
            <a:ext cx="3535279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工會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也透過團體協商的方式，與雇主簽訂團體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協約。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保障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員工的勞動權益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，也提升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勞工加入工會的意願。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040" y="2211015"/>
            <a:ext cx="3397798" cy="295232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22" y="1166991"/>
            <a:ext cx="5899497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30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99592" y="2201076"/>
            <a:ext cx="4104456" cy="234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l"/>
            </a:pP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2019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年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6 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月：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長榮航空空服員在工會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領導下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，要求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雇主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提高津貼、改善不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合理航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班等，雙方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數度談判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，簽訂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團體協約。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026" y="2273084"/>
            <a:ext cx="2927341" cy="270824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22" y="1166991"/>
            <a:ext cx="5899497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7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180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33952"/>
            <a:ext cx="4624367" cy="594000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115616" y="2160245"/>
            <a:ext cx="3607287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爭議行為：</a:t>
            </a:r>
            <a:endParaRPr lang="en-US" altLang="zh-TW" sz="2800" b="1" dirty="0">
              <a:solidFill>
                <a:srgbClr val="BE428C"/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是勞工行使</a:t>
            </a:r>
            <a:r>
              <a:rPr lang="zh-TW" altLang="en-US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「爭議權」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的重要依據。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罷工就是最強烈的</a:t>
            </a:r>
            <a:r>
              <a:rPr lang="zh-TW" altLang="en-US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「爭議行為」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150980"/>
            <a:ext cx="2995675" cy="277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180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33952"/>
            <a:ext cx="4624367" cy="594000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36720" y="2119129"/>
            <a:ext cx="4223312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罷工：</a:t>
            </a:r>
            <a:endParaRPr lang="en-US" altLang="zh-TW" sz="2800" b="1" dirty="0">
              <a:solidFill>
                <a:srgbClr val="BE428C"/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可能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造成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公司損失，工會事先做好準備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，包括審慎評估勞資雙方實力、社會輿論反應等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條件。</a:t>
            </a:r>
            <a:endParaRPr lang="zh-TW" altLang="en-US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400" y="1852233"/>
            <a:ext cx="3435231" cy="329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9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33952"/>
            <a:ext cx="4624367" cy="594000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187624" y="2116061"/>
            <a:ext cx="3744416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12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按照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爭議行為的法律程序進行罷工行動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 algn="just">
              <a:spcBef>
                <a:spcPts val="12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法律賦予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勞工</a:t>
            </a:r>
            <a:r>
              <a:rPr lang="zh-TW" altLang="en-US" sz="2800" b="1" dirty="0">
                <a:solidFill>
                  <a:srgbClr val="BE428C"/>
                </a:solidFill>
                <a:latin typeface="微軟正黑體" charset="-120"/>
                <a:ea typeface="微軟正黑體" charset="-120"/>
              </a:rPr>
              <a:t>「罷工免責權」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，讓勞工不會因為停止提供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勞務引發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衝突時吃上官司。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834" y="1333952"/>
            <a:ext cx="3935982" cy="4384223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180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465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16794</TotalTime>
  <Words>2632</Words>
  <Application>Microsoft Office PowerPoint</Application>
  <PresentationFormat>自訂</PresentationFormat>
  <Paragraphs>369</Paragraphs>
  <Slides>105</Slides>
  <Notes>2</Notes>
  <HiddenSlides>13</HiddenSlides>
  <MMClips>13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105</vt:i4>
      </vt:variant>
    </vt:vector>
  </HeadingPairs>
  <TitlesOfParts>
    <vt:vector size="106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YUIDA</dc:creator>
  <cp:lastModifiedBy>YUIDA</cp:lastModifiedBy>
  <cp:revision>551</cp:revision>
  <dcterms:created xsi:type="dcterms:W3CDTF">2020-02-26T07:44:30Z</dcterms:created>
  <dcterms:modified xsi:type="dcterms:W3CDTF">2020-07-31T03:44:07Z</dcterms:modified>
</cp:coreProperties>
</file>