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7" r:id="rId2"/>
    <p:sldId id="423" r:id="rId3"/>
    <p:sldId id="424" r:id="rId4"/>
    <p:sldId id="425" r:id="rId5"/>
    <p:sldId id="427" r:id="rId6"/>
    <p:sldId id="429" r:id="rId7"/>
    <p:sldId id="421" r:id="rId8"/>
    <p:sldId id="258" r:id="rId9"/>
    <p:sldId id="259" r:id="rId10"/>
    <p:sldId id="379" r:id="rId11"/>
    <p:sldId id="380" r:id="rId12"/>
    <p:sldId id="430" r:id="rId13"/>
    <p:sldId id="381" r:id="rId14"/>
    <p:sldId id="382" r:id="rId15"/>
    <p:sldId id="409" r:id="rId16"/>
    <p:sldId id="383" r:id="rId17"/>
    <p:sldId id="384" r:id="rId18"/>
    <p:sldId id="385" r:id="rId19"/>
    <p:sldId id="386" r:id="rId20"/>
    <p:sldId id="387" r:id="rId21"/>
    <p:sldId id="388" r:id="rId22"/>
    <p:sldId id="389" r:id="rId23"/>
    <p:sldId id="390" r:id="rId24"/>
    <p:sldId id="391" r:id="rId25"/>
    <p:sldId id="392" r:id="rId26"/>
    <p:sldId id="360" r:id="rId27"/>
    <p:sldId id="393" r:id="rId28"/>
    <p:sldId id="394" r:id="rId29"/>
    <p:sldId id="395" r:id="rId30"/>
    <p:sldId id="396" r:id="rId31"/>
    <p:sldId id="397" r:id="rId32"/>
    <p:sldId id="399" r:id="rId33"/>
    <p:sldId id="431" r:id="rId34"/>
    <p:sldId id="400" r:id="rId35"/>
    <p:sldId id="401" r:id="rId36"/>
    <p:sldId id="402" r:id="rId37"/>
    <p:sldId id="353" r:id="rId38"/>
    <p:sldId id="403" r:id="rId39"/>
    <p:sldId id="432" r:id="rId40"/>
    <p:sldId id="404" r:id="rId41"/>
    <p:sldId id="406" r:id="rId42"/>
    <p:sldId id="262" r:id="rId43"/>
    <p:sldId id="408" r:id="rId44"/>
    <p:sldId id="410" r:id="rId45"/>
    <p:sldId id="411" r:id="rId46"/>
    <p:sldId id="434" r:id="rId47"/>
    <p:sldId id="412" r:id="rId48"/>
    <p:sldId id="433" r:id="rId49"/>
    <p:sldId id="413" r:id="rId50"/>
    <p:sldId id="414" r:id="rId51"/>
    <p:sldId id="428" r:id="rId52"/>
    <p:sldId id="416" r:id="rId53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9E71"/>
    <a:srgbClr val="B50B3C"/>
    <a:srgbClr val="008EC0"/>
    <a:srgbClr val="CC0000"/>
    <a:srgbClr val="680000"/>
    <a:srgbClr val="0E3DA6"/>
    <a:srgbClr val="1D2088"/>
    <a:srgbClr val="FFCD2F"/>
    <a:srgbClr val="1E2D9A"/>
    <a:srgbClr val="FFA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82"/>
    <p:restoredTop sz="88141" autoAdjust="0"/>
  </p:normalViewPr>
  <p:slideViewPr>
    <p:cSldViewPr>
      <p:cViewPr varScale="1">
        <p:scale>
          <a:sx n="121" d="100"/>
          <a:sy n="121" d="100"/>
        </p:scale>
        <p:origin x="1188" y="102"/>
      </p:cViewPr>
      <p:guideLst>
        <p:guide orient="horz" pos="18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8CA1C-04B5-D74B-9A55-80D70C96EBAC}" type="datetimeFigureOut">
              <a:rPr kumimoji="1" lang="zh-TW" altLang="en-US" smtClean="0"/>
              <a:t>2020/7/29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1143000"/>
            <a:ext cx="4933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6221-0537-1C47-B6DC-56B41D1D3E5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046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37912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23959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1822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16544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9222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17293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35177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63060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08446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95397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0124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24700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41704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66340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1735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37853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00137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3651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42058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755102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44035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172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5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561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11868"/>
            <a:ext cx="4038600" cy="3147644"/>
          </a:xfrm>
        </p:spPr>
        <p:txBody>
          <a:bodyPr/>
          <a:lstStyle>
            <a:lvl1pPr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11868"/>
            <a:ext cx="4038600" cy="31476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418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638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9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14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88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64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4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90606"/>
            <a:ext cx="2057400" cy="406890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90606"/>
            <a:ext cx="6019800" cy="406890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58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14C90-CAF7-4E64-BAE3-0E08C589EEC1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58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iff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tiff"/><Relationship Id="rId5" Type="http://schemas.openxmlformats.org/officeDocument/2006/relationships/image" Target="../media/image9.tif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tiff"/><Relationship Id="rId5" Type="http://schemas.openxmlformats.org/officeDocument/2006/relationships/image" Target="../media/image9.tif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tiff"/><Relationship Id="rId11" Type="http://schemas.openxmlformats.org/officeDocument/2006/relationships/image" Target="../media/image12.png"/><Relationship Id="rId5" Type="http://schemas.openxmlformats.org/officeDocument/2006/relationships/image" Target="../media/image9.tiff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.xml"/><Relationship Id="rId2" Type="http://schemas.openxmlformats.org/officeDocument/2006/relationships/video" Target="file:///G:\%5b&#31532;2&#24335;%5d%20&#20844;&#27861;&#33287;&#29983;&#27963;\002P021-&#24235;&#24503;&#26063;&#36953;&#36960;&#30340;&#24314;&#22283;&#22818;(04_19)%20.wmv" TargetMode="External"/><Relationship Id="rId1" Type="http://schemas.microsoft.com/office/2007/relationships/media" Target="file:///G:\%5b&#31532;2&#24335;%5d%20&#20844;&#27861;&#33287;&#29983;&#27963;\002P021-&#24235;&#24503;&#26063;&#36953;&#36960;&#30340;&#24314;&#22283;&#22818;(04_19)%20.wmv" TargetMode="External"/><Relationship Id="rId6" Type="http://schemas.openxmlformats.org/officeDocument/2006/relationships/image" Target="../media/image19.png"/><Relationship Id="rId5" Type="http://schemas.openxmlformats.org/officeDocument/2006/relationships/hyperlink" Target="002P021-&#24235;&#24503;&#26063;&#36953;&#36960;&#30340;&#24314;&#22283;&#22818;(04_19)%20.wmv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tif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tiff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0.jpg"/><Relationship Id="rId7" Type="http://schemas.openxmlformats.org/officeDocument/2006/relationships/slide" Target="slide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1.xml"/><Relationship Id="rId2" Type="http://schemas.openxmlformats.org/officeDocument/2006/relationships/video" Target="file:///G:\%5b&#31532;2&#24335;%5d%20&#20844;&#27861;&#33287;&#29983;&#27963;\002P022-&#27665;&#20027;&#25919;&#27835;&#30340;&#29305;&#33394;(02_18).wmv" TargetMode="External"/><Relationship Id="rId1" Type="http://schemas.microsoft.com/office/2007/relationships/media" Target="file:///G:\%5b&#31532;2&#24335;%5d%20&#20844;&#27861;&#33287;&#29983;&#27963;\002P022-&#27665;&#20027;&#25919;&#27835;&#30340;&#29305;&#33394;(02_18).wmv" TargetMode="External"/><Relationship Id="rId6" Type="http://schemas.openxmlformats.org/officeDocument/2006/relationships/image" Target="../media/image19.png"/><Relationship Id="rId5" Type="http://schemas.openxmlformats.org/officeDocument/2006/relationships/hyperlink" Target="002P022-&#27665;&#20027;&#25919;&#27835;&#30340;&#29305;&#33394;(02_18).wmv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0.jpg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tiff"/><Relationship Id="rId5" Type="http://schemas.openxmlformats.org/officeDocument/2006/relationships/image" Target="../media/image39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41.tiff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0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36.png"/><Relationship Id="rId4" Type="http://schemas.openxmlformats.org/officeDocument/2006/relationships/image" Target="../media/image12.pn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0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7.emf"/><Relationship Id="rId4" Type="http://schemas.openxmlformats.org/officeDocument/2006/relationships/image" Target="../media/image12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0.jpg"/><Relationship Id="rId7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7.tiff"/><Relationship Id="rId4" Type="http://schemas.openxmlformats.org/officeDocument/2006/relationships/image" Target="../media/image12.png"/><Relationship Id="rId9" Type="http://schemas.openxmlformats.org/officeDocument/2006/relationships/image" Target="../media/image4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tiff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0.jpg"/><Relationship Id="rId7" Type="http://schemas.openxmlformats.org/officeDocument/2006/relationships/image" Target="../media/image5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emf"/><Relationship Id="rId5" Type="http://schemas.openxmlformats.org/officeDocument/2006/relationships/image" Target="../media/image50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30.jp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52.tiff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tiff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0.jp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7.emf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30.jp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5.tiff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tiff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6.jpg"/><Relationship Id="rId7" Type="http://schemas.openxmlformats.org/officeDocument/2006/relationships/slide" Target="slide3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7.tiff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2.xml"/><Relationship Id="rId2" Type="http://schemas.openxmlformats.org/officeDocument/2006/relationships/video" Target="file:///G:\%5b&#31532;2&#24335;%5d%20&#20844;&#27861;&#33287;&#29983;&#27963;\002P026-&#28858;&#20160;&#40636;&#35201;&#26377;&#34892;&#25919;&#27861;&#65311;(02_24).wmv" TargetMode="External"/><Relationship Id="rId1" Type="http://schemas.microsoft.com/office/2007/relationships/media" Target="file:///G:\%5b&#31532;2&#24335;%5d%20&#20844;&#27861;&#33287;&#29983;&#27963;\002P026-&#28858;&#20160;&#40636;&#35201;&#26377;&#34892;&#25919;&#27861;&#65311;(02_24).wmv" TargetMode="External"/><Relationship Id="rId6" Type="http://schemas.openxmlformats.org/officeDocument/2006/relationships/image" Target="../media/image19.png"/><Relationship Id="rId5" Type="http://schemas.openxmlformats.org/officeDocument/2006/relationships/hyperlink" Target="002P026-&#28858;&#20160;&#40636;&#35201;&#26377;&#34892;&#25919;&#27861;&#65311;(02_24).wmv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tiff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tiff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9.xml"/><Relationship Id="rId5" Type="http://schemas.openxmlformats.org/officeDocument/2006/relationships/image" Target="../media/image16.png"/><Relationship Id="rId4" Type="http://schemas.openxmlformats.org/officeDocument/2006/relationships/image" Target="../media/image74.tif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8.xml"/><Relationship Id="rId2" Type="http://schemas.openxmlformats.org/officeDocument/2006/relationships/video" Target="file:///G:\%5b&#31532;2&#24335;%5d%20&#20844;&#27861;&#33287;&#29983;&#27963;\002P027-24&#22825;&#22826;&#38525;&#33457;&#23416;&#36939;(04_51).wmv" TargetMode="External"/><Relationship Id="rId1" Type="http://schemas.microsoft.com/office/2007/relationships/media" Target="file:///G:\%5b&#31532;2&#24335;%5d%20&#20844;&#27861;&#33287;&#29983;&#27963;\002P027-24&#22825;&#22826;&#38525;&#33457;&#23416;&#36939;(04_51).wmv" TargetMode="External"/><Relationship Id="rId6" Type="http://schemas.openxmlformats.org/officeDocument/2006/relationships/image" Target="../media/image19.png"/><Relationship Id="rId5" Type="http://schemas.openxmlformats.org/officeDocument/2006/relationships/hyperlink" Target="002P027-24&#22825;&#22826;&#38525;&#33457;&#23416;&#36939;(04_51).wmv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tif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8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tiff"/><Relationship Id="rId5" Type="http://schemas.openxmlformats.org/officeDocument/2006/relationships/image" Target="../media/image81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12.png"/><Relationship Id="rId7" Type="http://schemas.openxmlformats.org/officeDocument/2006/relationships/image" Target="../media/image86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png"/><Relationship Id="rId4" Type="http://schemas.openxmlformats.org/officeDocument/2006/relationships/image" Target="../media/image88.tif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slide" Target="slide46.xml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89.png"/><Relationship Id="rId4" Type="http://schemas.openxmlformats.org/officeDocument/2006/relationships/image" Target="../media/image90.tif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5.xml"/><Relationship Id="rId2" Type="http://schemas.openxmlformats.org/officeDocument/2006/relationships/video" Target="file:///G:\%5b&#31532;2&#24335;%5d%20&#20844;&#27861;&#33287;&#29983;&#27963;\002P029-&#29976;&#22320;-&#19981;&#21512;&#20316;&#36939;&#21205;(05_06).wmv" TargetMode="External"/><Relationship Id="rId1" Type="http://schemas.microsoft.com/office/2007/relationships/media" Target="file:///G:\%5b&#31532;2&#24335;%5d%20&#20844;&#27861;&#33287;&#29983;&#27963;\002P029-&#29976;&#22320;-&#19981;&#21512;&#20316;&#36939;&#21205;(05_06).wmv" TargetMode="External"/><Relationship Id="rId6" Type="http://schemas.openxmlformats.org/officeDocument/2006/relationships/image" Target="../media/image19.png"/><Relationship Id="rId5" Type="http://schemas.openxmlformats.org/officeDocument/2006/relationships/hyperlink" Target="002P029-&#29976;&#22320;-&#19981;&#21512;&#20316;&#36939;&#21205;(05_06).wmv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9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slide" Target="slide48.xml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89.png"/><Relationship Id="rId4" Type="http://schemas.openxmlformats.org/officeDocument/2006/relationships/image" Target="../media/image92.tif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7.xml"/><Relationship Id="rId2" Type="http://schemas.openxmlformats.org/officeDocument/2006/relationships/video" Target="file:///G:\%5b&#31532;2&#24335;%5d%20&#20844;&#27861;&#33287;&#29983;&#27963;\002P029-&#27665;&#27402;&#36939;&#21205;(04_51).wmv" TargetMode="External"/><Relationship Id="rId1" Type="http://schemas.microsoft.com/office/2007/relationships/media" Target="file:///G:\%5b&#31532;2&#24335;%5d%20&#20844;&#27861;&#33287;&#29983;&#27963;\002P029-&#27665;&#27402;&#36939;&#21205;(04_51).wmv" TargetMode="External"/><Relationship Id="rId6" Type="http://schemas.openxmlformats.org/officeDocument/2006/relationships/image" Target="../media/image19.png"/><Relationship Id="rId5" Type="http://schemas.openxmlformats.org/officeDocument/2006/relationships/hyperlink" Target="002P029-&#27665;&#27402;&#36939;&#21205;(04_51).wmv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9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png"/><Relationship Id="rId4" Type="http://schemas.openxmlformats.org/officeDocument/2006/relationships/image" Target="../media/image94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tiff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tiff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7.tiff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554" cy="5718175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03" y="333062"/>
            <a:ext cx="2139696" cy="5047488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452141"/>
            <a:ext cx="426720" cy="271272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735" y="749871"/>
            <a:ext cx="4346448" cy="421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8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1499319"/>
            <a:ext cx="8784976" cy="4024064"/>
          </a:xfrm>
          <a:prstGeom prst="rect">
            <a:avLst/>
          </a:prstGeom>
          <a:solidFill>
            <a:schemeClr val="bg1"/>
          </a:solidFill>
          <a:ln w="15875" cmpd="sng">
            <a:solidFill>
              <a:schemeClr val="bg2">
                <a:lumMod val="75000"/>
              </a:schemeClr>
            </a:solidFill>
            <a:prstDash val="lgDashDot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庫德族遙遠的建國夢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400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/>
              <a:t>位於庫德自治區首府艾比爾的老城古蹟，是庫德人</a:t>
            </a:r>
            <a:r>
              <a:rPr lang="zh-TW" altLang="en-US" sz="2400" dirty="0" smtClean="0"/>
              <a:t>存在五千年</a:t>
            </a:r>
            <a:r>
              <a:rPr lang="zh-TW" altLang="en-US" sz="2400" dirty="0"/>
              <a:t>的歷史</a:t>
            </a:r>
            <a:r>
              <a:rPr lang="zh-TW" altLang="en-US" sz="2400" dirty="0" smtClean="0"/>
              <a:t>證明。</a:t>
            </a:r>
            <a:endParaRPr lang="en-US" altLang="zh-TW" sz="2400" dirty="0" smtClean="0"/>
          </a:p>
          <a:p>
            <a:pPr>
              <a:spcBef>
                <a:spcPts val="1200"/>
              </a:spcBef>
            </a:pPr>
            <a:r>
              <a:rPr lang="zh-TW" altLang="en-US" sz="2400" dirty="0" smtClean="0"/>
              <a:t>他們</a:t>
            </a:r>
            <a:r>
              <a:rPr lang="zh-TW" altLang="en-US" sz="2400" dirty="0"/>
              <a:t>最經常游移在托魯斯山脈和札格</a:t>
            </a:r>
            <a:r>
              <a:rPr lang="zh-TW" altLang="en-US" sz="2400" dirty="0" smtClean="0"/>
              <a:t>羅斯山</a:t>
            </a:r>
            <a:r>
              <a:rPr lang="zh-TW" altLang="en-US" sz="2400" dirty="0"/>
              <a:t>脈</a:t>
            </a:r>
            <a:r>
              <a:rPr lang="zh-TW" altLang="en-US" sz="2400" dirty="0" smtClean="0"/>
              <a:t>間。</a:t>
            </a:r>
            <a:endParaRPr lang="en-US" altLang="zh-TW" sz="2400" dirty="0" smtClean="0"/>
          </a:p>
          <a:p>
            <a:pPr>
              <a:spcBef>
                <a:spcPts val="1200"/>
              </a:spcBef>
            </a:pPr>
            <a:r>
              <a:rPr lang="zh-TW" altLang="en-US" sz="2400" dirty="0" smtClean="0"/>
              <a:t>直到</a:t>
            </a:r>
            <a:r>
              <a:rPr lang="zh-TW" altLang="en-US" sz="2400" dirty="0"/>
              <a:t>近百年來，鄰近的土耳其、敘利亞、伊拉克、</a:t>
            </a:r>
            <a:r>
              <a:rPr lang="zh-TW" altLang="en-US" sz="2400" dirty="0" smtClean="0"/>
              <a:t>以及</a:t>
            </a:r>
            <a:r>
              <a:rPr lang="zh-TW" altLang="en-US" sz="2400" dirty="0"/>
              <a:t>伊朗，陸續建國。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40" y="266799"/>
            <a:ext cx="2376264" cy="36787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/>
          <a:stretch/>
        </p:blipFill>
        <p:spPr>
          <a:xfrm>
            <a:off x="0" y="762792"/>
            <a:ext cx="9144000" cy="913807"/>
          </a:xfrm>
          <a:prstGeom prst="rect">
            <a:avLst/>
          </a:prstGeom>
        </p:spPr>
      </p:pic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009" y="2020684"/>
            <a:ext cx="1123776" cy="343787"/>
          </a:xfrm>
          <a:prstGeom prst="rect">
            <a:avLst/>
          </a:prstGeom>
        </p:spPr>
      </p:pic>
      <p:pic>
        <p:nvPicPr>
          <p:cNvPr id="1026" name="Picture 2" descr="是要獨立，就在925！國際社會幾乎無人支持伊拉克庫德自治區堅持辦公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309" y="2224413"/>
            <a:ext cx="3000251" cy="306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98336"/>
            <a:ext cx="2243328" cy="304800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1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1499319"/>
            <a:ext cx="8784976" cy="4024064"/>
          </a:xfrm>
          <a:prstGeom prst="rect">
            <a:avLst/>
          </a:prstGeom>
          <a:solidFill>
            <a:schemeClr val="bg1"/>
          </a:solidFill>
          <a:ln w="15875" cmpd="sng">
            <a:solidFill>
              <a:schemeClr val="bg2">
                <a:lumMod val="75000"/>
              </a:schemeClr>
            </a:solidFill>
            <a:prstDash val="lgDashDot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庫德族遙遠的建國夢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400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/>
              <a:t>但庫德人幾度建國不成，到了</a:t>
            </a:r>
            <a:r>
              <a:rPr lang="en-US" altLang="zh-TW" sz="2400" dirty="0"/>
              <a:t>21 </a:t>
            </a:r>
            <a:r>
              <a:rPr lang="zh-TW" altLang="en-US" sz="2400" dirty="0"/>
              <a:t>世紀，依然分散在敘利亞、伊拉克、伊朗、土耳其的國境內。</a:t>
            </a:r>
            <a:endParaRPr lang="en-US" altLang="zh-TW" sz="2400" dirty="0"/>
          </a:p>
          <a:p>
            <a:pPr>
              <a:spcBef>
                <a:spcPts val="1200"/>
              </a:spcBef>
            </a:pPr>
            <a:r>
              <a:rPr lang="zh-TW" altLang="en-US" sz="2400" dirty="0"/>
              <a:t>唯有伊拉克北部庫德人在</a:t>
            </a:r>
            <a:r>
              <a:rPr lang="en-US" altLang="zh-TW" sz="2400" dirty="0"/>
              <a:t>1991 </a:t>
            </a:r>
            <a:r>
              <a:rPr lang="zh-TW" altLang="en-US" sz="2400" dirty="0"/>
              <a:t>年，開始成立自治區，其他地方的庫德人還是頻遭四周強國驅趕。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40" y="266799"/>
            <a:ext cx="2376264" cy="36787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/>
          <a:stretch/>
        </p:blipFill>
        <p:spPr>
          <a:xfrm>
            <a:off x="0" y="762792"/>
            <a:ext cx="9144000" cy="913807"/>
          </a:xfrm>
          <a:prstGeom prst="rect">
            <a:avLst/>
          </a:prstGeom>
        </p:spPr>
      </p:pic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9" y="2020684"/>
            <a:ext cx="1123776" cy="34378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160" y="2020684"/>
            <a:ext cx="3052400" cy="333783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98336"/>
            <a:ext cx="2243328" cy="304800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83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1499319"/>
            <a:ext cx="8784976" cy="4024064"/>
          </a:xfrm>
          <a:prstGeom prst="rect">
            <a:avLst/>
          </a:prstGeom>
          <a:solidFill>
            <a:schemeClr val="bg1"/>
          </a:solidFill>
          <a:ln w="15875" cmpd="sng">
            <a:solidFill>
              <a:schemeClr val="bg2">
                <a:lumMod val="75000"/>
              </a:schemeClr>
            </a:solidFill>
            <a:prstDash val="lgDashDot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庫德族遙遠的建國夢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400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/>
              <a:t>總數已達三千萬的庫德人，是當今全世界最大的無國家遊牧民族，他們始終懷抱著建國的夢想。</a:t>
            </a:r>
            <a:endParaRPr lang="en-US" altLang="zh-TW" sz="2400" dirty="0"/>
          </a:p>
          <a:p>
            <a:pPr>
              <a:spcBef>
                <a:spcPts val="1200"/>
              </a:spcBef>
            </a:pPr>
            <a:r>
              <a:rPr lang="zh-TW" altLang="en-US" sz="2400" dirty="0"/>
              <a:t>庫德的歷史、地理位置、語言和文化，都自成一格；他們堅持獨立有理。</a:t>
            </a:r>
            <a:endParaRPr lang="en-US" altLang="zh-TW" sz="24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40" y="266799"/>
            <a:ext cx="2376264" cy="36787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/>
          <a:stretch/>
        </p:blipFill>
        <p:spPr>
          <a:xfrm>
            <a:off x="0" y="762792"/>
            <a:ext cx="9144000" cy="913807"/>
          </a:xfrm>
          <a:prstGeom prst="rect">
            <a:avLst/>
          </a:prstGeom>
        </p:spPr>
      </p:pic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9" y="2020684"/>
            <a:ext cx="1123776" cy="34378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1926" y="1868533"/>
            <a:ext cx="2925577" cy="362366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98336"/>
            <a:ext cx="2243328" cy="304800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88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9512" y="1499319"/>
            <a:ext cx="8784976" cy="4024064"/>
          </a:xfrm>
          <a:prstGeom prst="rect">
            <a:avLst/>
          </a:prstGeom>
          <a:solidFill>
            <a:schemeClr val="bg1"/>
          </a:solidFill>
          <a:ln w="15875" cmpd="sng">
            <a:solidFill>
              <a:schemeClr val="bg2">
                <a:lumMod val="75000"/>
              </a:schemeClr>
            </a:solidFill>
            <a:prstDash val="lgDashDot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庫德族遙遠的建國夢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400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/>
              <a:t>近年來，各地庫德人期盼建立一個從伊拉克北部、貫通敘利亞，抵達地中海東岸的國家。</a:t>
            </a:r>
            <a:endParaRPr lang="en-US" altLang="zh-TW" sz="2400" dirty="0"/>
          </a:p>
          <a:p>
            <a:pPr>
              <a:spcBef>
                <a:spcPts val="1200"/>
              </a:spcBef>
            </a:pPr>
            <a:r>
              <a:rPr lang="zh-TW" altLang="en-US" sz="2400" dirty="0"/>
              <a:t>但觸碰到相關國家的利益，範圍所及的周遭伊拉克、敘利亞、伊朗和土耳其通通反對，庫德人的建國夢想，猶如火窯中的炸彈，隨時會在中東地區引爆。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40" y="266799"/>
            <a:ext cx="2376264" cy="36787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/>
          <a:stretch/>
        </p:blipFill>
        <p:spPr>
          <a:xfrm>
            <a:off x="0" y="762792"/>
            <a:ext cx="9144000" cy="913807"/>
          </a:xfrm>
          <a:prstGeom prst="rect">
            <a:avLst/>
          </a:prstGeom>
        </p:spPr>
      </p:pic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9" y="2020684"/>
            <a:ext cx="1123776" cy="34378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159" y="1948457"/>
            <a:ext cx="2828988" cy="3478608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98336"/>
            <a:ext cx="2243328" cy="304800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4502299" y="795071"/>
            <a:ext cx="3238053" cy="900000"/>
            <a:chOff x="3481586" y="3006572"/>
            <a:chExt cx="3238053" cy="900000"/>
          </a:xfrm>
        </p:grpSpPr>
        <p:grpSp>
          <p:nvGrpSpPr>
            <p:cNvPr id="16" name="群組 15"/>
            <p:cNvGrpSpPr/>
            <p:nvPr/>
          </p:nvGrpSpPr>
          <p:grpSpPr>
            <a:xfrm>
              <a:off x="4066091" y="3272680"/>
              <a:ext cx="2653548" cy="453770"/>
              <a:chOff x="4500000" y="2253098"/>
              <a:chExt cx="2653548" cy="453770"/>
            </a:xfrm>
          </p:grpSpPr>
          <p:pic>
            <p:nvPicPr>
              <p:cNvPr id="18" name="圖片 17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253098"/>
                <a:ext cx="2653548" cy="453770"/>
              </a:xfrm>
              <a:prstGeom prst="rect">
                <a:avLst/>
              </a:prstGeom>
            </p:spPr>
          </p:pic>
          <p:sp>
            <p:nvSpPr>
              <p:cNvPr id="19" name="文字方塊 18"/>
              <p:cNvSpPr txBox="1"/>
              <p:nvPr/>
            </p:nvSpPr>
            <p:spPr>
              <a:xfrm>
                <a:off x="4753876" y="2346830"/>
                <a:ext cx="23757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庫德族遙遠的建國夢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(04_19)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7" name="圖片 16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20" name="群組 1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020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庫德族遙遠的建國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夢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04:19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002P021-庫德族遙遠的建國夢(04_19) 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8318" y="-8042"/>
            <a:ext cx="8887364" cy="499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2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8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79512" y="1499319"/>
            <a:ext cx="8784976" cy="4024064"/>
          </a:xfrm>
          <a:prstGeom prst="rect">
            <a:avLst/>
          </a:prstGeom>
          <a:solidFill>
            <a:schemeClr val="bg1"/>
          </a:solidFill>
          <a:ln w="15875" cmpd="sng">
            <a:solidFill>
              <a:schemeClr val="bg2">
                <a:lumMod val="75000"/>
              </a:schemeClr>
            </a:solidFill>
            <a:prstDash val="lgDashDot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40" y="266799"/>
            <a:ext cx="2376264" cy="367874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/>
          <a:stretch/>
        </p:blipFill>
        <p:spPr>
          <a:xfrm>
            <a:off x="0" y="762792"/>
            <a:ext cx="9144000" cy="91380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2" y="2414184"/>
            <a:ext cx="926592" cy="92659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94991"/>
            <a:ext cx="7095744" cy="1365504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1907704" y="2115511"/>
            <a:ext cx="6444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680000"/>
                </a:solidFill>
              </a:rPr>
              <a:t>庫德族於 </a:t>
            </a:r>
            <a:r>
              <a:rPr lang="en-US" altLang="zh-TW" sz="2400" b="1" dirty="0">
                <a:solidFill>
                  <a:srgbClr val="680000"/>
                </a:solidFill>
              </a:rPr>
              <a:t>2017 </a:t>
            </a:r>
            <a:r>
              <a:rPr lang="zh-TW" altLang="en-US" sz="2400" b="1" dirty="0">
                <a:solidFill>
                  <a:srgbClr val="680000"/>
                </a:solidFill>
              </a:rPr>
              <a:t>年９月 </a:t>
            </a:r>
            <a:r>
              <a:rPr lang="en-US" altLang="zh-TW" sz="2400" b="1" dirty="0">
                <a:solidFill>
                  <a:srgbClr val="680000"/>
                </a:solidFill>
              </a:rPr>
              <a:t>25 </a:t>
            </a:r>
            <a:r>
              <a:rPr lang="zh-TW" altLang="en-US" sz="2400" b="1" dirty="0">
                <a:solidFill>
                  <a:srgbClr val="680000"/>
                </a:solidFill>
              </a:rPr>
              <a:t>日通過公民投票宣布從目前所屬的國家分離出去，同學們看完這篇文章，認為怎樣算是一個國家</a:t>
            </a:r>
            <a:r>
              <a:rPr lang="zh-TW" altLang="en-US" sz="2400" b="1" dirty="0" smtClean="0">
                <a:solidFill>
                  <a:srgbClr val="680000"/>
                </a:solidFill>
              </a:rPr>
              <a:t>？</a:t>
            </a:r>
            <a:endParaRPr lang="zh-TW" altLang="en-US" sz="2400" b="1" dirty="0">
              <a:solidFill>
                <a:srgbClr val="680000"/>
              </a:solidFill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489552" y="3672090"/>
            <a:ext cx="8009840" cy="1365504"/>
            <a:chOff x="489552" y="3672090"/>
            <a:chExt cx="8009840" cy="1365504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552" y="3672090"/>
              <a:ext cx="7095744" cy="1365504"/>
            </a:xfrm>
            <a:prstGeom prst="rect">
              <a:avLst/>
            </a:prstGeom>
          </p:spPr>
        </p:pic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2800" y="4111002"/>
              <a:ext cx="926592" cy="92659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27584" y="3939343"/>
              <a:ext cx="61206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有自己的歷史和語言文化應該就可以算一個國家吧？！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7635986" y="4340882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bg1"/>
                  </a:solidFill>
                </a:rPr>
                <a:t>大華</a:t>
              </a:r>
              <a:endParaRPr lang="zh-TW" altLang="en-US" sz="2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98336"/>
            <a:ext cx="2243328" cy="304800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20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135" y="1587"/>
            <a:ext cx="6871730" cy="521666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666" y="3174"/>
            <a:ext cx="6516624" cy="504139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2" y="4363637"/>
            <a:ext cx="6681216" cy="114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170" y="1274428"/>
            <a:ext cx="3602575" cy="3168836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27584" y="1274427"/>
            <a:ext cx="374441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歷史上國家的型態歷經了各種演變，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國家是人類由早期的部落社會演變而來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，主要的目的是在適應環境，以增加族群的生存機會。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221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022</a:t>
              </a:r>
            </a:p>
          </p:txBody>
        </p:sp>
      </p:grp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69112" y="3651175"/>
            <a:ext cx="413493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決定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國家施政方向與作為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，同時人民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也要服從國家統治權的支配。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27584" y="1130895"/>
            <a:ext cx="482453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民主政治中，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強調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主權在民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人民可透過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選舉</a:t>
            </a:r>
            <a:endParaRPr lang="en-US" altLang="zh-TW" sz="2800" b="1" dirty="0" smtClean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罷免</a:t>
            </a:r>
            <a:endParaRPr lang="en-US" altLang="zh-TW" sz="2800" b="1" dirty="0" smtClean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  <a:buFont typeface="Wingdings" charset="2"/>
              <a:buChar char="l"/>
            </a:pP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公民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投票等權利</a:t>
            </a:r>
            <a:endParaRPr lang="zh-TW" altLang="zh-TW" sz="2800" b="1" dirty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5576" y="1634951"/>
            <a:ext cx="3277093" cy="259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022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56" y="2571055"/>
            <a:ext cx="6809512" cy="1976227"/>
          </a:xfrm>
          <a:prstGeom prst="rect">
            <a:avLst/>
          </a:prstGeom>
        </p:spPr>
      </p:pic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979984" y="1427311"/>
            <a:ext cx="7200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在民主政治國家，政府代表國家行使公權力，有以下幾點原則：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5591571" y="4392119"/>
            <a:ext cx="2940869" cy="900000"/>
            <a:chOff x="3481586" y="3006572"/>
            <a:chExt cx="2940869" cy="900000"/>
          </a:xfrm>
        </p:grpSpPr>
        <p:grpSp>
          <p:nvGrpSpPr>
            <p:cNvPr id="8" name="群組 7"/>
            <p:cNvGrpSpPr/>
            <p:nvPr/>
          </p:nvGrpSpPr>
          <p:grpSpPr>
            <a:xfrm>
              <a:off x="4066091" y="3272680"/>
              <a:ext cx="2356364" cy="453770"/>
              <a:chOff x="4500000" y="2253098"/>
              <a:chExt cx="2356364" cy="453770"/>
            </a:xfrm>
          </p:grpSpPr>
          <p:pic>
            <p:nvPicPr>
              <p:cNvPr id="10" name="圖片 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253098"/>
                <a:ext cx="2356364" cy="453770"/>
              </a:xfrm>
              <a:prstGeom prst="rect">
                <a:avLst/>
              </a:prstGeom>
            </p:spPr>
          </p:pic>
          <p:sp>
            <p:nvSpPr>
              <p:cNvPr id="11" name="文字方塊 10"/>
              <p:cNvSpPr txBox="1"/>
              <p:nvPr/>
            </p:nvSpPr>
            <p:spPr>
              <a:xfrm>
                <a:off x="4753876" y="2346830"/>
                <a:ext cx="21024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民主政治的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特色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(02_18)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9" name="圖片 8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747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民主政治的特色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02:18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22515" y="5166706"/>
            <a:ext cx="823676" cy="40011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YOUTUBE</a:t>
            </a:r>
            <a:br>
              <a:rPr lang="en-US" altLang="zh-TW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詹曼玉</a:t>
            </a:r>
            <a:endParaRPr lang="zh-TW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002P022-民主政治的特色(02_18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" y="-9774"/>
            <a:ext cx="8915400" cy="501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6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9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023</a:t>
              </a: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99592" y="2559026"/>
            <a:ext cx="244827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國家的法律、政策的制訂是由人民選出的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「民意代表」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共同決定。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3401870" y="2537581"/>
            <a:ext cx="234026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政策由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多數人民意見決定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，一切必須以人民的意見或利益為優先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考量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6056117" y="2537581"/>
            <a:ext cx="237626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政府的組成必須獲得人民的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授權或同意，政策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必須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以「民意」依歸</a:t>
            </a:r>
            <a:endParaRPr lang="zh-TW" altLang="zh-TW" sz="2800" b="1" dirty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54" y="1132031"/>
            <a:ext cx="1731264" cy="487680"/>
          </a:xfrm>
          <a:prstGeom prst="rect">
            <a:avLst/>
          </a:prstGeom>
        </p:spPr>
      </p:pic>
      <p:grpSp>
        <p:nvGrpSpPr>
          <p:cNvPr id="23" name="群組 22"/>
          <p:cNvGrpSpPr/>
          <p:nvPr/>
        </p:nvGrpSpPr>
        <p:grpSpPr>
          <a:xfrm>
            <a:off x="899592" y="1850975"/>
            <a:ext cx="1953217" cy="591314"/>
            <a:chOff x="809582" y="1668425"/>
            <a:chExt cx="1953217" cy="591314"/>
          </a:xfrm>
        </p:grpSpPr>
        <p:sp>
          <p:nvSpPr>
            <p:cNvPr id="15" name="文字方塊 14"/>
            <p:cNvSpPr txBox="1">
              <a:spLocks noChangeArrowheads="1"/>
            </p:cNvSpPr>
            <p:nvPr/>
          </p:nvSpPr>
          <p:spPr bwMode="auto">
            <a:xfrm>
              <a:off x="809582" y="1668425"/>
              <a:ext cx="19532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1.</a:t>
              </a:r>
              <a:r>
                <a:rPr lang="zh-TW" altLang="en-US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主權</a:t>
              </a:r>
              <a:r>
                <a:rPr lang="zh-TW" altLang="en-US" sz="2800" b="1" dirty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在民</a:t>
              </a:r>
              <a:endParaRPr lang="zh-TW" altLang="zh-TW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endParaRPr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174" y="2150011"/>
              <a:ext cx="1780032" cy="109728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3418638" y="1840758"/>
            <a:ext cx="1953217" cy="591314"/>
            <a:chOff x="3328628" y="1658208"/>
            <a:chExt cx="1953217" cy="591314"/>
          </a:xfrm>
        </p:grpSpPr>
        <p:sp>
          <p:nvSpPr>
            <p:cNvPr id="16" name="文字方塊 15"/>
            <p:cNvSpPr txBox="1">
              <a:spLocks noChangeArrowheads="1"/>
            </p:cNvSpPr>
            <p:nvPr/>
          </p:nvSpPr>
          <p:spPr bwMode="auto">
            <a:xfrm>
              <a:off x="3328628" y="1658208"/>
              <a:ext cx="19532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2.</a:t>
              </a:r>
              <a:r>
                <a:rPr lang="zh-TW" altLang="en-US" sz="2800" b="1" dirty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多數政治</a:t>
              </a:r>
              <a:endParaRPr lang="zh-TW" altLang="zh-TW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5220" y="2139794"/>
              <a:ext cx="1780032" cy="109728"/>
            </a:xfrm>
            <a:prstGeom prst="rect">
              <a:avLst/>
            </a:prstGeom>
          </p:spPr>
        </p:pic>
      </p:grpSp>
      <p:grpSp>
        <p:nvGrpSpPr>
          <p:cNvPr id="25" name="群組 24"/>
          <p:cNvGrpSpPr/>
          <p:nvPr/>
        </p:nvGrpSpPr>
        <p:grpSpPr>
          <a:xfrm>
            <a:off x="6174178" y="1837745"/>
            <a:ext cx="1953217" cy="591314"/>
            <a:chOff x="6084168" y="1655195"/>
            <a:chExt cx="1953217" cy="591314"/>
          </a:xfrm>
        </p:grpSpPr>
        <p:sp>
          <p:nvSpPr>
            <p:cNvPr id="18" name="文字方塊 17"/>
            <p:cNvSpPr txBox="1">
              <a:spLocks noChangeArrowheads="1"/>
            </p:cNvSpPr>
            <p:nvPr/>
          </p:nvSpPr>
          <p:spPr bwMode="auto">
            <a:xfrm>
              <a:off x="6084168" y="1655195"/>
              <a:ext cx="19532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3.</a:t>
              </a:r>
              <a:r>
                <a:rPr lang="zh-TW" altLang="en-US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民意政治</a:t>
              </a:r>
              <a:endParaRPr lang="zh-TW" altLang="zh-TW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0760" y="2136781"/>
              <a:ext cx="1780032" cy="109728"/>
            </a:xfrm>
            <a:prstGeom prst="rect">
              <a:avLst/>
            </a:prstGeom>
          </p:spPr>
        </p:pic>
      </p:grpSp>
      <p:pic>
        <p:nvPicPr>
          <p:cNvPr id="21" name="圖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3711" y="2510609"/>
            <a:ext cx="38100" cy="224790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144" y="2510609"/>
            <a:ext cx="38100" cy="2247900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16791"/>
            <a:ext cx="2572512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4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023</a:t>
              </a: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530" y="1147271"/>
            <a:ext cx="1737360" cy="48768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40" y="1778967"/>
            <a:ext cx="3224109" cy="3024336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16791"/>
            <a:ext cx="2572512" cy="518160"/>
          </a:xfrm>
          <a:prstGeom prst="rect">
            <a:avLst/>
          </a:prstGeom>
        </p:spPr>
      </p:pic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962097" y="2060691"/>
            <a:ext cx="383442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7150" indent="-514350"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人民透過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定期選舉」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方式更換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政府公職人員，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故要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執政，必須探求民意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152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023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393" y="1274911"/>
            <a:ext cx="2893814" cy="3722285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530" y="1143874"/>
            <a:ext cx="1737360" cy="48768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16791"/>
            <a:ext cx="2572512" cy="518160"/>
          </a:xfrm>
          <a:prstGeom prst="rect">
            <a:avLst/>
          </a:prstGeom>
        </p:spPr>
      </p:pic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925025" y="1989378"/>
            <a:ext cx="397844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7150" indent="-514350"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必須提供多元的管道， 讓人民自由表達意見，並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以「數人頭 」代替「比拳頭」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的方式決定公共事務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061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023</a:t>
              </a:r>
            </a:p>
          </p:txBody>
        </p:sp>
      </p:grp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21205" y="1821201"/>
            <a:ext cx="63547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地方政府設置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1999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市民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專線，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讓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民眾能即時充分反應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市政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626" y="1128200"/>
            <a:ext cx="1731264" cy="48768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6"/>
          <a:srcRect t="3168" r="2876"/>
          <a:stretch/>
        </p:blipFill>
        <p:spPr>
          <a:xfrm>
            <a:off x="968149" y="3003103"/>
            <a:ext cx="7030365" cy="177521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16791"/>
            <a:ext cx="2572512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1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023</a:t>
              </a:r>
            </a:p>
          </p:txBody>
        </p:sp>
      </p:grp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63833" y="2715071"/>
            <a:ext cx="304233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國家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機關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包括議會本身）以及全體國民都要遵守「法律規範」。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981623" y="2012060"/>
            <a:ext cx="1953217" cy="591314"/>
            <a:chOff x="827372" y="1658208"/>
            <a:chExt cx="1953217" cy="591314"/>
          </a:xfrm>
        </p:grpSpPr>
        <p:sp>
          <p:nvSpPr>
            <p:cNvPr id="11" name="文字方塊 10"/>
            <p:cNvSpPr txBox="1">
              <a:spLocks noChangeArrowheads="1"/>
            </p:cNvSpPr>
            <p:nvPr/>
          </p:nvSpPr>
          <p:spPr bwMode="auto">
            <a:xfrm>
              <a:off x="827372" y="1658208"/>
              <a:ext cx="19532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zh-TW" altLang="en-US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政治平等</a:t>
              </a:r>
              <a:endParaRPr lang="zh-TW" altLang="zh-TW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964" y="2139794"/>
              <a:ext cx="1780032" cy="109728"/>
            </a:xfrm>
            <a:prstGeom prst="rect">
              <a:avLst/>
            </a:prstGeom>
          </p:spPr>
        </p:pic>
      </p:grp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778967"/>
            <a:ext cx="2664296" cy="3013548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33952"/>
            <a:ext cx="2572512" cy="524256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54" y="1132031"/>
            <a:ext cx="1731264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2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023</a:t>
              </a:r>
            </a:p>
          </p:txBody>
        </p:sp>
      </p:grp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47189" y="2627572"/>
            <a:ext cx="318635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政府的組成及權力行使，必須依憲法規定，一切施政作為應受法律的規範。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4403954" y="2627572"/>
            <a:ext cx="378130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人民的權利受到法律的保障，但同時也必須遵守法律，避免侵害他人的權益，危害社會秩序。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648" y="2643063"/>
            <a:ext cx="38100" cy="2247900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947189" y="1934778"/>
            <a:ext cx="1953217" cy="591314"/>
            <a:chOff x="809582" y="1668425"/>
            <a:chExt cx="1953217" cy="591314"/>
          </a:xfrm>
        </p:grpSpPr>
        <p:sp>
          <p:nvSpPr>
            <p:cNvPr id="15" name="文字方塊 14"/>
            <p:cNvSpPr txBox="1">
              <a:spLocks noChangeArrowheads="1"/>
            </p:cNvSpPr>
            <p:nvPr/>
          </p:nvSpPr>
          <p:spPr bwMode="auto">
            <a:xfrm>
              <a:off x="809582" y="1668425"/>
              <a:ext cx="19532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1.</a:t>
              </a:r>
              <a:r>
                <a:rPr lang="zh-TW" altLang="en-US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行政依法</a:t>
              </a:r>
              <a:endParaRPr lang="zh-TW" altLang="zh-TW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endParaRPr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174" y="2150011"/>
              <a:ext cx="1780032" cy="109728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4412747" y="1934778"/>
            <a:ext cx="1953217" cy="591314"/>
            <a:chOff x="4580792" y="1668425"/>
            <a:chExt cx="1953217" cy="591314"/>
          </a:xfrm>
        </p:grpSpPr>
        <p:sp>
          <p:nvSpPr>
            <p:cNvPr id="17" name="文字方塊 16"/>
            <p:cNvSpPr txBox="1">
              <a:spLocks noChangeArrowheads="1"/>
            </p:cNvSpPr>
            <p:nvPr/>
          </p:nvSpPr>
          <p:spPr bwMode="auto">
            <a:xfrm>
              <a:off x="4580792" y="1668425"/>
              <a:ext cx="19532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2.</a:t>
              </a:r>
              <a:r>
                <a:rPr lang="zh-TW" altLang="en-US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人民守法</a:t>
              </a:r>
              <a:endParaRPr lang="zh-TW" altLang="zh-TW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84" y="2150011"/>
              <a:ext cx="1780032" cy="109728"/>
            </a:xfrm>
            <a:prstGeom prst="rect">
              <a:avLst/>
            </a:prstGeom>
          </p:spPr>
        </p:pic>
      </p:grpSp>
      <p:pic>
        <p:nvPicPr>
          <p:cNvPr id="19" name="圖片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33952"/>
            <a:ext cx="2572512" cy="524256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530" y="1143874"/>
            <a:ext cx="173736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89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023</a:t>
              </a: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5"/>
          <a:srcRect r="4727"/>
          <a:stretch/>
        </p:blipFill>
        <p:spPr>
          <a:xfrm>
            <a:off x="5470677" y="1907897"/>
            <a:ext cx="2777255" cy="212251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33952"/>
            <a:ext cx="2572512" cy="524256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626" y="1128200"/>
            <a:ext cx="1731264" cy="487680"/>
          </a:xfrm>
          <a:prstGeom prst="rect">
            <a:avLst/>
          </a:prstGeom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925024" y="1989378"/>
            <a:ext cx="452486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核四議題公投，政府在公投結束後，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根據人民對於重大政策的複決結果，修改相關法律並據以進行經濟政策的規劃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，除了體現民意政治，也是法治政治的最佳表現。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9"/>
          <a:srcRect r="18211"/>
          <a:stretch/>
        </p:blipFill>
        <p:spPr>
          <a:xfrm>
            <a:off x="5361321" y="3981211"/>
            <a:ext cx="3034257" cy="822092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5748737" y="4155231"/>
            <a:ext cx="26468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1200" b="1" dirty="0" smtClean="0">
                <a:solidFill>
                  <a:srgbClr val="680000"/>
                </a:solidFill>
                <a:latin typeface="微軟正黑體" charset="-120"/>
                <a:ea typeface="微軟正黑體" charset="-120"/>
              </a:rPr>
              <a:t>人民</a:t>
            </a:r>
            <a:r>
              <a:rPr lang="zh-TW" altLang="en-US" sz="1200" b="1" dirty="0">
                <a:solidFill>
                  <a:srgbClr val="680000"/>
                </a:solidFill>
                <a:latin typeface="微軟正黑體" charset="-120"/>
                <a:ea typeface="微軟正黑體" charset="-120"/>
              </a:rPr>
              <a:t>依法行使複決權後，政府應依法定程序修法與施政，才能展現民意政治及法治政治的特色</a:t>
            </a:r>
            <a:endParaRPr lang="zh-TW" altLang="zh-TW" sz="1200" b="1" dirty="0">
              <a:solidFill>
                <a:srgbClr val="680000"/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080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024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6400" y="1850975"/>
            <a:ext cx="2416226" cy="2851147"/>
          </a:xfrm>
          <a:prstGeom prst="rect">
            <a:avLst/>
          </a:prstGeom>
        </p:spPr>
      </p:pic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925024" y="1989378"/>
            <a:ext cx="494312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由人民選出的民意代表或政府官員，在執政時提出的政策或施政一旦失敗或無法推動，就必須負責且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「辭職下台」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若涉及違法行為，更必須負擔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「法律責任」。</a:t>
            </a:r>
            <a:endParaRPr lang="zh-TW" altLang="zh-TW" sz="2800" b="1" dirty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33952"/>
            <a:ext cx="2572512" cy="52425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54" y="1132031"/>
            <a:ext cx="1731264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024</a:t>
              </a:r>
            </a:p>
          </p:txBody>
        </p:sp>
      </p:grpSp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925024" y="1989378"/>
            <a:ext cx="386299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責任政治的機制就是讓政治人物必須對自己的言行負責，同時也對選民負責。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33952"/>
            <a:ext cx="2572512" cy="524256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600" y="3795191"/>
            <a:ext cx="4732313" cy="1022560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4049" y="1850975"/>
            <a:ext cx="3199946" cy="2978280"/>
          </a:xfrm>
          <a:prstGeom prst="rect">
            <a:avLst/>
          </a:prstGeom>
        </p:spPr>
      </p:pic>
      <p:sp>
        <p:nvSpPr>
          <p:cNvPr id="26" name="文字方塊 25"/>
          <p:cNvSpPr txBox="1">
            <a:spLocks noChangeArrowheads="1"/>
          </p:cNvSpPr>
          <p:nvPr/>
        </p:nvSpPr>
        <p:spPr bwMode="auto">
          <a:xfrm>
            <a:off x="1529662" y="4097671"/>
            <a:ext cx="336637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en-US" altLang="zh-TW" sz="1700" b="1" dirty="0" smtClean="0">
                <a:solidFill>
                  <a:srgbClr val="680000"/>
                </a:solidFill>
                <a:latin typeface="微軟正黑體" charset="-120"/>
                <a:ea typeface="微軟正黑體" charset="-120"/>
              </a:rPr>
              <a:t>1974</a:t>
            </a:r>
            <a:r>
              <a:rPr lang="zh-TW" altLang="en-US" sz="1700" b="1" dirty="0" smtClean="0">
                <a:solidFill>
                  <a:srgbClr val="680000"/>
                </a:solidFill>
                <a:latin typeface="微軟正黑體" charset="-120"/>
                <a:ea typeface="微軟正黑體" charset="-120"/>
              </a:rPr>
              <a:t>年美國總統尼克森因水門案竊聽醜聞而辭職下台</a:t>
            </a:r>
            <a:endParaRPr lang="zh-TW" altLang="zh-TW" sz="1700" b="1" dirty="0">
              <a:solidFill>
                <a:srgbClr val="680000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530" y="1143874"/>
            <a:ext cx="173736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6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024</a:t>
              </a: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5"/>
          <a:srcRect r="16924"/>
          <a:stretch/>
        </p:blipFill>
        <p:spPr>
          <a:xfrm>
            <a:off x="4788024" y="1778967"/>
            <a:ext cx="3311946" cy="2484264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33952"/>
            <a:ext cx="2572512" cy="524256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626" y="1128200"/>
            <a:ext cx="1731264" cy="487680"/>
          </a:xfrm>
          <a:prstGeom prst="rect">
            <a:avLst/>
          </a:prstGeom>
        </p:spPr>
      </p:pic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925025" y="1989378"/>
            <a:ext cx="3574967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2018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年公投綁大選投票產生「邊投票邊開票」的選舉亂象。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中選會主委因此辭職下台，就是責任政治的表現。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919" y="4011215"/>
            <a:ext cx="3646481" cy="808045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5004048" y="4224535"/>
            <a:ext cx="2806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en-US" altLang="zh-TW" b="1" dirty="0" smtClean="0">
                <a:solidFill>
                  <a:srgbClr val="680000"/>
                </a:solidFill>
                <a:latin typeface="微軟正黑體" charset="-120"/>
                <a:ea typeface="微軟正黑體" charset="-120"/>
              </a:rPr>
              <a:t>2018 </a:t>
            </a:r>
            <a:r>
              <a:rPr lang="zh-TW" altLang="en-US" b="1" dirty="0">
                <a:solidFill>
                  <a:srgbClr val="680000"/>
                </a:solidFill>
                <a:latin typeface="微軟正黑體" charset="-120"/>
                <a:ea typeface="微軟正黑體" charset="-120"/>
              </a:rPr>
              <a:t>年公投綁大選投票造就選舉亂象，相關機關責無旁貸</a:t>
            </a:r>
            <a:endParaRPr lang="zh-TW" altLang="zh-TW" b="1" dirty="0">
              <a:solidFill>
                <a:srgbClr val="680000"/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580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024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/>
          <a:srcRect r="6885"/>
          <a:stretch/>
        </p:blipFill>
        <p:spPr>
          <a:xfrm>
            <a:off x="4537686" y="1832108"/>
            <a:ext cx="3895541" cy="2970475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43402"/>
            <a:ext cx="2572512" cy="524256"/>
          </a:xfrm>
          <a:prstGeom prst="rect">
            <a:avLst/>
          </a:prstGeom>
        </p:spPr>
      </p:pic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950791" y="1826329"/>
            <a:ext cx="3621209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開放兩個以上的政黨有「公平競爭」執政的機會。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「政黨輪替」、「政權移轉」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都是現代民主政治國家政黨政治的表現。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54" y="1132031"/>
            <a:ext cx="1731264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6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024</a:t>
              </a: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949049" y="2531868"/>
            <a:ext cx="318635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由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公民透過「自由選舉」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來決定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某個政黨執政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4495444" y="2531868"/>
            <a:ext cx="3960440" cy="259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執政黨：</a:t>
            </a:r>
            <a:r>
              <a:rPr lang="en-US" altLang="zh-TW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選舉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獲勝的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政黨，</a:t>
            </a:r>
            <a:r>
              <a:rPr lang="en-US" altLang="zh-TW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負責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領導政府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執行政策。</a:t>
            </a:r>
            <a:endParaRPr lang="en-US" altLang="zh-TW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>在野黨：</a:t>
            </a:r>
            <a:r>
              <a:rPr lang="en-US" altLang="zh-TW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 smtClean="0">
                <a:solidFill>
                  <a:srgbClr val="008EC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選舉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失敗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政黨，</a:t>
            </a:r>
            <a:r>
              <a:rPr lang="en-US" altLang="zh-TW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負責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監督</a:t>
            </a:r>
            <a:r>
              <a:rPr lang="zh-TW" altLang="en-US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執政者</a:t>
            </a:r>
            <a:r>
              <a:rPr lang="zh-TW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6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4460" y="2530737"/>
            <a:ext cx="38100" cy="2247900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949050" y="1839074"/>
            <a:ext cx="1953217" cy="591314"/>
            <a:chOff x="809582" y="1668425"/>
            <a:chExt cx="1953217" cy="591314"/>
          </a:xfrm>
        </p:grpSpPr>
        <p:sp>
          <p:nvSpPr>
            <p:cNvPr id="15" name="文字方塊 14"/>
            <p:cNvSpPr txBox="1">
              <a:spLocks noChangeArrowheads="1"/>
            </p:cNvSpPr>
            <p:nvPr/>
          </p:nvSpPr>
          <p:spPr bwMode="auto">
            <a:xfrm>
              <a:off x="809582" y="1668425"/>
              <a:ext cx="19532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1.</a:t>
              </a:r>
              <a:r>
                <a:rPr lang="zh-TW" altLang="en-US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自由選舉</a:t>
              </a:r>
              <a:endParaRPr lang="zh-TW" altLang="zh-TW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endParaRPr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174" y="2150011"/>
              <a:ext cx="1780032" cy="109728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4493188" y="1839074"/>
            <a:ext cx="1953217" cy="591314"/>
            <a:chOff x="4353720" y="1668425"/>
            <a:chExt cx="1953217" cy="591314"/>
          </a:xfrm>
        </p:grpSpPr>
        <p:sp>
          <p:nvSpPr>
            <p:cNvPr id="17" name="文字方塊 16"/>
            <p:cNvSpPr txBox="1">
              <a:spLocks noChangeArrowheads="1"/>
            </p:cNvSpPr>
            <p:nvPr/>
          </p:nvSpPr>
          <p:spPr bwMode="auto">
            <a:xfrm>
              <a:off x="4353720" y="1668425"/>
              <a:ext cx="19532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>
                <a:spcBef>
                  <a:spcPts val="750"/>
                </a:spcBef>
              </a:pPr>
              <a:r>
                <a:rPr lang="en-US" altLang="zh-TW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2.</a:t>
              </a:r>
              <a:r>
                <a:rPr lang="zh-TW" altLang="en-US" sz="2800" b="1" dirty="0" smtClean="0">
                  <a:solidFill>
                    <a:srgbClr val="1D2088"/>
                  </a:solidFill>
                  <a:latin typeface="微軟正黑體" charset="-120"/>
                  <a:ea typeface="微軟正黑體" charset="-120"/>
                </a:rPr>
                <a:t>政黨輪替</a:t>
              </a:r>
              <a:endParaRPr lang="zh-TW" altLang="zh-TW" sz="2800" b="1" dirty="0">
                <a:solidFill>
                  <a:srgbClr val="1D2088"/>
                </a:solidFill>
                <a:latin typeface="微軟正黑體" charset="-120"/>
                <a:ea typeface="微軟正黑體" charset="-120"/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0312" y="2150011"/>
              <a:ext cx="1780032" cy="109728"/>
            </a:xfrm>
            <a:prstGeom prst="rect">
              <a:avLst/>
            </a:prstGeom>
          </p:spPr>
        </p:pic>
      </p:grpSp>
      <p:pic>
        <p:nvPicPr>
          <p:cNvPr id="21" name="圖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43402"/>
            <a:ext cx="2572512" cy="524256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530" y="1143874"/>
            <a:ext cx="1737360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3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024</a:t>
              </a: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809582" y="1634951"/>
            <a:ext cx="419446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例如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…</a:t>
            </a: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美國：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民主黨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共和黨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英國：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工黨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保守黨。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常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不定期輪流執政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這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便是政黨政治的表現。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060" y="1706959"/>
            <a:ext cx="3399332" cy="2448272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33" y="1143402"/>
            <a:ext cx="2572512" cy="524256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626" y="1128200"/>
            <a:ext cx="1731264" cy="48768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4287" y="4173512"/>
            <a:ext cx="3308018" cy="733043"/>
          </a:xfrm>
          <a:prstGeom prst="rect">
            <a:avLst/>
          </a:prstGeom>
        </p:spPr>
      </p:pic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5436096" y="4443263"/>
            <a:ext cx="28061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b="1" smtClean="0">
                <a:solidFill>
                  <a:srgbClr val="680000"/>
                </a:solidFill>
                <a:latin typeface="微軟正黑體" charset="-120"/>
                <a:ea typeface="微軟正黑體" charset="-120"/>
              </a:rPr>
              <a:t>美國</a:t>
            </a:r>
            <a:r>
              <a:rPr lang="zh-TW" altLang="en-US" b="1">
                <a:solidFill>
                  <a:srgbClr val="680000"/>
                </a:solidFill>
                <a:latin typeface="微軟正黑體" charset="-120"/>
                <a:ea typeface="微軟正黑體" charset="-120"/>
              </a:rPr>
              <a:t>即是典型的兩黨制國家</a:t>
            </a:r>
            <a:endParaRPr lang="zh-TW" altLang="zh-TW" b="1" dirty="0">
              <a:solidFill>
                <a:srgbClr val="680000"/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395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/>
          <a:srcRect r="8201"/>
          <a:stretch/>
        </p:blipFill>
        <p:spPr>
          <a:xfrm>
            <a:off x="4141034" y="1418927"/>
            <a:ext cx="4247390" cy="3297936"/>
          </a:xfrm>
          <a:prstGeom prst="rect">
            <a:avLst/>
          </a:prstGeom>
        </p:spPr>
      </p:pic>
      <p:sp>
        <p:nvSpPr>
          <p:cNvPr id="18" name="文字方塊 17"/>
          <p:cNvSpPr txBox="1">
            <a:spLocks noChangeArrowheads="1"/>
          </p:cNvSpPr>
          <p:nvPr/>
        </p:nvSpPr>
        <p:spPr bwMode="auto">
          <a:xfrm>
            <a:off x="899592" y="1634951"/>
            <a:ext cx="3906434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民主法治的「法治」兩個字，來自於</a:t>
            </a:r>
            <a:r>
              <a:rPr lang="zh-TW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法治國原則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（</a:t>
            </a: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rule of law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）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概念。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  <a:tabLst>
                <a:tab pos="180975" algn="l"/>
              </a:tabLst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法治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國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原則：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國家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的運作都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必須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依照法律。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6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5614" y="1562943"/>
            <a:ext cx="3536769" cy="3186696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809582" y="1058887"/>
            <a:ext cx="396044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國家的行政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必須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…</a:t>
            </a:r>
          </a:p>
          <a:p>
            <a:pPr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依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客觀並具有民主正當性的法規做為統治權行使的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基礎。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Font typeface="Wingdings" pitchFamily="2" charset="2"/>
              <a:buChar char="l"/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所遵守的法律也應符合公平、正義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法治國原則的內涵可分為下列三項：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012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971600" y="1935043"/>
            <a:ext cx="4536504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指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依法行政都須符合法律規範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，不得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與上位階的法令規則「牴觸」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命令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不能牴觸法律憲法，法律不能抵觸憲法，牴觸者無效，又稱為消極的依法行政。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1424239"/>
            <a:ext cx="2875209" cy="334234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02" y="1046311"/>
            <a:ext cx="3904522" cy="86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5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969704" y="1935043"/>
            <a:ext cx="331426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行政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機關必須有法律或憲法的授權才可訂定法律或行政命令，又稱為積極的依法行政。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346919"/>
            <a:ext cx="3859897" cy="3435480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02" y="1046311"/>
            <a:ext cx="3931773" cy="92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0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188" y="2151578"/>
            <a:ext cx="3092902" cy="2592288"/>
          </a:xfrm>
          <a:prstGeom prst="rect">
            <a:avLst/>
          </a:prstGeom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971600" y="1951047"/>
            <a:ext cx="4536504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所採取的手段造成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人民基本權利的侵害，和國家所欲達成的目的之間，應該有相當的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平衡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不能為了達成很小的目的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，使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人民蒙受過大的損失。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78" y="1026068"/>
            <a:ext cx="3901446" cy="88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930072" y="1330076"/>
            <a:ext cx="75608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今日民主政治的真諦就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政府統治是基於人民的同意」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而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人民同意接受政府統治的條件有兩項：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986260"/>
            <a:ext cx="3054184" cy="1764874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003103"/>
            <a:ext cx="3059467" cy="176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2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09582" y="1346919"/>
            <a:ext cx="397844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「法律主治」又稱為「依法行政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」。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的行政作為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一定要依照立法機關所通過的法律來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辦理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沒有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法律的根據就不能任意限制或要求人民。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1478068"/>
            <a:ext cx="3193076" cy="3141155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4819556" y="4359000"/>
            <a:ext cx="3240360" cy="900000"/>
            <a:chOff x="3481586" y="3006572"/>
            <a:chExt cx="3240360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1" y="3272680"/>
              <a:ext cx="2655855" cy="453770"/>
              <a:chOff x="4500000" y="2253098"/>
              <a:chExt cx="2655855" cy="453770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253098"/>
                <a:ext cx="2655855" cy="453770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53876" y="2346830"/>
                <a:ext cx="23546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為什麼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要有行政法？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(02_24)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1" name="圖片 1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547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為什麼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要有行政法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02:24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235137"/>
            <a:ext cx="823676" cy="2769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zh-TW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公民叮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002P026-為什麼要有行政法？(02_24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8113" y="665"/>
            <a:ext cx="8867775" cy="498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7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1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1418927"/>
            <a:ext cx="3558097" cy="3267080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09582" y="1418927"/>
            <a:ext cx="3690410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以更嚴謹的意義來說，就是國家權力的行使必須完全符合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憲法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》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及法律的規定。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換句話說，就是以「法」來治理國家。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911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09582" y="1274427"/>
            <a:ext cx="3906434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現代民主國家依法行政，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立法權掌握在全民的手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凡是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對人民有害的法律，民意代表機關不會通過，即使通過，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人民也可以利用複決權加以廢除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668" y="1346919"/>
            <a:ext cx="3384048" cy="3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09582" y="1274427"/>
            <a:ext cx="3906434" cy="364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不論是要求人民負擔義務，或者限制人民自由權利的法律必定是人民直接或間接同意的，因此今日的法治才是真正的民主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法治。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和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民主結合的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法治</a:t>
            </a:r>
            <a:r>
              <a:rPr lang="en-US" altLang="zh-TW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才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是真正的法治。</a:t>
            </a:r>
            <a:endParaRPr lang="zh-TW" altLang="zh-TW" sz="2800" b="1" dirty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1310298"/>
            <a:ext cx="3574727" cy="330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3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027</a:t>
              </a: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5"/>
          <a:srcRect l="6139"/>
          <a:stretch/>
        </p:blipFill>
        <p:spPr>
          <a:xfrm>
            <a:off x="4892536" y="1424214"/>
            <a:ext cx="3414683" cy="3213485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09582" y="1396855"/>
            <a:ext cx="3762418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政府的施政若不符合法治國原則時該怎麼辦呢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？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對於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政府不公正的法令或行為，人民可否拒絕遵守法令或公權力行使，甚至可否積極的以人民的力量行使抵抗權？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68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027</a:t>
              </a: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09582" y="1239143"/>
            <a:ext cx="3978442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algn="just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B50B3C"/>
                </a:solidFill>
                <a:latin typeface="微軟正黑體" charset="-120"/>
                <a:ea typeface="微軟正黑體" charset="-120"/>
              </a:rPr>
              <a:t>抵抗</a:t>
            </a:r>
            <a:r>
              <a:rPr lang="zh-TW" altLang="en-US" sz="2800" b="1" dirty="0">
                <a:solidFill>
                  <a:srgbClr val="B50B3C"/>
                </a:solidFill>
                <a:latin typeface="微軟正黑體" charset="-120"/>
                <a:ea typeface="微軟正黑體" charset="-120"/>
              </a:rPr>
              <a:t>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</a:t>
            </a:r>
            <a:r>
              <a:rPr lang="zh-TW" altLang="en-US" sz="2800" b="1" dirty="0">
                <a:solidFill>
                  <a:srgbClr val="B50B3C"/>
                </a:solidFill>
                <a:latin typeface="微軟正黑體" charset="-120"/>
                <a:ea typeface="微軟正黑體" charset="-120"/>
              </a:rPr>
              <a:t>公民不服從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在德法日美等國都有相類似的規範及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判決。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algn="just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但是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我國法律卻沒有這兩個名詞，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直到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2014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年太陽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花學運才慢慢重視到這兩個概念。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4"/>
          <a:srcRect b="16276"/>
          <a:stretch/>
        </p:blipFill>
        <p:spPr>
          <a:xfrm>
            <a:off x="5004048" y="1286768"/>
            <a:ext cx="3240277" cy="3516535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4811854" y="4155231"/>
            <a:ext cx="3034630" cy="900000"/>
            <a:chOff x="3481586" y="3006572"/>
            <a:chExt cx="3034630" cy="900000"/>
          </a:xfrm>
        </p:grpSpPr>
        <p:grpSp>
          <p:nvGrpSpPr>
            <p:cNvPr id="9" name="群組 8"/>
            <p:cNvGrpSpPr/>
            <p:nvPr/>
          </p:nvGrpSpPr>
          <p:grpSpPr>
            <a:xfrm>
              <a:off x="4066091" y="3272680"/>
              <a:ext cx="2450125" cy="453770"/>
              <a:chOff x="4500000" y="2253098"/>
              <a:chExt cx="2450125" cy="453770"/>
            </a:xfrm>
          </p:grpSpPr>
          <p:pic>
            <p:nvPicPr>
              <p:cNvPr id="11" name="圖片 10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253098"/>
                <a:ext cx="2450125" cy="453770"/>
              </a:xfrm>
              <a:prstGeom prst="rect">
                <a:avLst/>
              </a:prstGeom>
            </p:spPr>
          </p:pic>
          <p:sp>
            <p:nvSpPr>
              <p:cNvPr id="13" name="文字方塊 12"/>
              <p:cNvSpPr txBox="1"/>
              <p:nvPr/>
            </p:nvSpPr>
            <p:spPr>
              <a:xfrm>
                <a:off x="4753876" y="2346830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24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天太陽花學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運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04_51)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0" name="圖片 9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423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24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天太陽花學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運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04:51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002P027-24天太陽花學運(04_5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638" y="21778"/>
            <a:ext cx="8848725" cy="49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4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027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1850722"/>
            <a:ext cx="2837360" cy="302433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58887"/>
            <a:ext cx="5760640" cy="583677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09582" y="1706959"/>
            <a:ext cx="433848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00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「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抵抗權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」</a:t>
            </a:r>
            <a:endParaRPr lang="en-US" altLang="zh-TW" sz="2800" b="1" dirty="0" smtClean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0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稱革命權，包含公民不服從與武裝革命。</a:t>
            </a:r>
            <a:endParaRPr lang="en-US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0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指人民對於統治者用不正當的法律嚴重侵害人性尊嚴時，人民為維護自身權利、自由，確保人性尊嚴。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714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027</a:t>
              </a: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530" y="1994991"/>
            <a:ext cx="3361301" cy="2785770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809582" y="1838776"/>
            <a:ext cx="4338482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「公民不服從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」</a:t>
            </a:r>
            <a:r>
              <a:rPr lang="en-US" altLang="zh-TW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=</a:t>
            </a:r>
            <a:endParaRPr lang="en-US" altLang="zh-TW" sz="2800" b="1" dirty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「當人民認為政府的政策或行為不正義時，出於良知發起公開的、非暴力的違反法律的政治行為，以促使政府修正不當的政策或作為」。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58887"/>
            <a:ext cx="5760640" cy="58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2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809582" y="1694760"/>
            <a:ext cx="5130570" cy="310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美國詩人梭羅</a:t>
            </a:r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（</a:t>
            </a:r>
            <a:r>
              <a:rPr lang="en-US" altLang="zh-TW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Henry Thoreau</a:t>
            </a:r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） 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現代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公民不服從運動的重要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起源者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之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一。</a:t>
            </a:r>
            <a:endParaRPr lang="en-US" altLang="zh-TW" sz="27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他認為當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人們基於良知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，反覆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思索政府的政策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，若發現政策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不符公平正義時</a:t>
            </a:r>
            <a:r>
              <a:rPr lang="zh-TW" altLang="en-US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7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應該秉持個人</a:t>
            </a:r>
            <a:r>
              <a:rPr lang="zh-TW" altLang="en-US" sz="27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良知，拒絕遵守配合此項政策</a:t>
            </a:r>
            <a:r>
              <a:rPr lang="zh-TW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7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8887"/>
            <a:ext cx="1761744" cy="56083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1694759"/>
            <a:ext cx="2475666" cy="310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2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028</a:t>
              </a: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913200" y="1971087"/>
            <a:ext cx="1826142" cy="2804160"/>
            <a:chOff x="913200" y="1971087"/>
            <a:chExt cx="1826142" cy="2804160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751" y="1971087"/>
              <a:ext cx="1743456" cy="280416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913200" y="3930496"/>
              <a:ext cx="1826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明確對社會表明</a:t>
              </a:r>
            </a:p>
            <a:p>
              <a:pPr algn="ctr"/>
              <a:r>
                <a:rPr lang="zh-TW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法律</a:t>
              </a:r>
              <a:r>
                <a:rPr lang="zh-TW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政策不</a:t>
              </a:r>
              <a:r>
                <a:rPr lang="zh-TW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公正處</a:t>
              </a:r>
              <a:endParaRPr lang="zh-TW" altLang="en-US" sz="1600" dirty="0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817632" y="1971087"/>
            <a:ext cx="1743456" cy="2804160"/>
            <a:chOff x="2817632" y="1971087"/>
            <a:chExt cx="1743456" cy="2804160"/>
          </a:xfrm>
        </p:grpSpPr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7632" y="1971087"/>
              <a:ext cx="1743456" cy="2804160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2978285" y="3930496"/>
              <a:ext cx="141577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必須</a:t>
              </a:r>
              <a:r>
                <a:rPr lang="zh-TW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是</a:t>
              </a:r>
              <a:endParaRPr lang="en-US" altLang="zh-TW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</a:endParaRPr>
            </a:p>
            <a:p>
              <a:pPr algn="ctr"/>
              <a:r>
                <a:rPr lang="zh-TW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非暴力</a:t>
              </a:r>
              <a:r>
                <a:rPr lang="zh-TW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的行為</a:t>
              </a:r>
              <a:endParaRPr lang="zh-TW" altLang="en-US" sz="1600" dirty="0"/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4621998" y="1947646"/>
            <a:ext cx="1826141" cy="2804160"/>
            <a:chOff x="4621998" y="1947646"/>
            <a:chExt cx="1826141" cy="2804160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2098" y="1947646"/>
              <a:ext cx="1737360" cy="2804160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4621998" y="393049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不服從的對象</a:t>
              </a:r>
              <a:r>
                <a:rPr lang="zh-TW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是</a:t>
              </a:r>
              <a:endParaRPr lang="en-US" altLang="zh-TW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</a:endParaRPr>
            </a:p>
            <a:p>
              <a:pPr algn="ctr"/>
              <a:r>
                <a:rPr lang="zh-TW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不</a:t>
              </a:r>
              <a:r>
                <a:rPr lang="zh-TW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公正的</a:t>
              </a:r>
              <a:r>
                <a:rPr lang="zh-TW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法律政策</a:t>
              </a:r>
              <a:endParaRPr lang="zh-TW" altLang="en-US" sz="1600" dirty="0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6516216" y="1913408"/>
            <a:ext cx="1743456" cy="2804160"/>
            <a:chOff x="6516216" y="1913408"/>
            <a:chExt cx="1743456" cy="2804160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6216" y="1913408"/>
              <a:ext cx="1743456" cy="2804160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6782650" y="3930494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願意</a:t>
              </a:r>
              <a:r>
                <a:rPr lang="zh-TW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接受</a:t>
              </a:r>
              <a:endParaRPr lang="en-US" altLang="zh-TW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</a:endParaRPr>
            </a:p>
            <a:p>
              <a:pPr algn="ctr"/>
              <a:r>
                <a:rPr lang="zh-TW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法律</a:t>
              </a:r>
              <a:r>
                <a:rPr lang="zh-TW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的</a:t>
              </a:r>
              <a:r>
                <a:rPr lang="zh-TW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charset="-120"/>
                </a:rPr>
                <a:t>懲罰</a:t>
              </a:r>
              <a:endParaRPr lang="zh-TW" altLang="en-US" sz="1600" dirty="0"/>
            </a:p>
          </p:txBody>
        </p:sp>
      </p:grpSp>
      <p:pic>
        <p:nvPicPr>
          <p:cNvPr id="29" name="圖片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23282"/>
            <a:ext cx="5760640" cy="58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7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028</a:t>
              </a: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809582" y="1838776"/>
            <a:ext cx="4122458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臺灣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的社會運動也曾採取這種方式，例如野草莓運動、太陽花學運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公民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不服從雖然採取的是違法的方式，但它所要達到的是一個公平公正而且合法的結果。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4"/>
          <a:srcRect b="20265"/>
          <a:stretch/>
        </p:blipFill>
        <p:spPr>
          <a:xfrm>
            <a:off x="5148064" y="1922983"/>
            <a:ext cx="3206391" cy="288032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23282"/>
            <a:ext cx="5760638" cy="58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1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/>
          <a:srcRect l="12967" r="7429"/>
          <a:stretch/>
        </p:blipFill>
        <p:spPr>
          <a:xfrm>
            <a:off x="4932039" y="1893241"/>
            <a:ext cx="3342039" cy="291006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23282"/>
            <a:ext cx="5760638" cy="583677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809582" y="1838776"/>
            <a:ext cx="3978442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印度 </a:t>
            </a:r>
            <a:r>
              <a:rPr lang="en-US" altLang="zh-TW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/ 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不合作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運動</a:t>
            </a:r>
            <a:endParaRPr lang="en-US" altLang="zh-TW" sz="2800" b="1" dirty="0" smtClean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印度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的不合作運動是史上第一個全國性的非暴力反抗運動，由律師出身的印度國民大會黨領袖聖雄甘地發起，抵制英國的統治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4811854" y="4155231"/>
            <a:ext cx="3034630" cy="900000"/>
            <a:chOff x="3481586" y="3006572"/>
            <a:chExt cx="3034630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1" y="3272680"/>
              <a:ext cx="2450125" cy="453770"/>
              <a:chOff x="4500000" y="2253098"/>
              <a:chExt cx="2450125" cy="453770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253098"/>
                <a:ext cx="2450125" cy="453770"/>
              </a:xfrm>
              <a:prstGeom prst="rect">
                <a:avLst/>
              </a:prstGeom>
            </p:spPr>
          </p:pic>
          <p:sp>
            <p:nvSpPr>
              <p:cNvPr id="17" name="文字方塊 16"/>
              <p:cNvSpPr txBox="1"/>
              <p:nvPr/>
            </p:nvSpPr>
            <p:spPr>
              <a:xfrm>
                <a:off x="4753876" y="2346830"/>
                <a:ext cx="2196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甘地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-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不合作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運動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05_06)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80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甘地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-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不合作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運動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05:06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002P029-甘地-不合作運動(05_06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013" y="-28030"/>
            <a:ext cx="8943975" cy="503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7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4"/>
          <a:srcRect l="11225" r="7693"/>
          <a:stretch/>
        </p:blipFill>
        <p:spPr>
          <a:xfrm>
            <a:off x="5004048" y="1994991"/>
            <a:ext cx="3332429" cy="273630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23282"/>
            <a:ext cx="5760638" cy="583677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09582" y="1838776"/>
            <a:ext cx="4122458" cy="32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美國 </a:t>
            </a:r>
            <a:r>
              <a:rPr lang="en-US" altLang="zh-TW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/ 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民權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運動</a:t>
            </a:r>
            <a:endParaRPr lang="en-US" altLang="zh-TW" sz="2800" b="1" dirty="0" smtClean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金恩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博士所發起的反種族隔離運動，發動大量的黑人違法進入禁止黑人進入的場所內靜坐，最後聯邦法院裁決種族隔離政策是違憲的。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4811854" y="4155231"/>
            <a:ext cx="2496450" cy="900000"/>
            <a:chOff x="3481586" y="3006572"/>
            <a:chExt cx="2496450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1" y="3272680"/>
              <a:ext cx="1911945" cy="453770"/>
              <a:chOff x="4500000" y="2253098"/>
              <a:chExt cx="1911945" cy="453770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39"/>
              <a:stretch/>
            </p:blipFill>
            <p:spPr>
              <a:xfrm>
                <a:off x="4500000" y="2253098"/>
                <a:ext cx="1911945" cy="453770"/>
              </a:xfrm>
              <a:prstGeom prst="rect">
                <a:avLst/>
              </a:prstGeom>
            </p:spPr>
          </p:pic>
          <p:sp>
            <p:nvSpPr>
              <p:cNvPr id="17" name="文字方塊 16"/>
              <p:cNvSpPr txBox="1"/>
              <p:nvPr/>
            </p:nvSpPr>
            <p:spPr>
              <a:xfrm>
                <a:off x="4753876" y="2346830"/>
                <a:ext cx="15140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民權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運動 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04_51)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3" name="圖片 1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245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5" name="圖片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6" name="圖片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民權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運動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04:51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002P029-民權運動(04_5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8588" y="1587"/>
            <a:ext cx="8886825" cy="499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9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2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/>
          <a:srcRect r="26853" b="923"/>
          <a:stretch/>
        </p:blipFill>
        <p:spPr>
          <a:xfrm>
            <a:off x="5499796" y="2139007"/>
            <a:ext cx="2744613" cy="254032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23282"/>
            <a:ext cx="5760638" cy="583677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09582" y="1838776"/>
            <a:ext cx="4482498" cy="288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台灣 </a:t>
            </a:r>
            <a:r>
              <a:rPr lang="en-US" altLang="zh-TW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/ 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太陽花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學運</a:t>
            </a:r>
            <a:endParaRPr lang="en-US" altLang="zh-TW" sz="2800" b="1" dirty="0">
              <a:solidFill>
                <a:srgbClr val="0070C0"/>
              </a:solidFill>
              <a:latin typeface="微軟正黑體" charset="-120"/>
              <a:ea typeface="微軟正黑體" charset="-120"/>
            </a:endParaRPr>
          </a:p>
          <a:p>
            <a:pPr marL="0" algn="just">
              <a:spcBef>
                <a:spcPts val="75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2014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年太陽花學運又被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稱作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318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學運、占領國會事件，是立法院首次遭到民眾占領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algn="just">
              <a:spcBef>
                <a:spcPts val="750"/>
              </a:spcBef>
            </a:pP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2018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年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3 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月， 臺灣高等法院宣判行動的主要人物無罪。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841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809582" y="2525950"/>
            <a:ext cx="3042338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動機：</a:t>
            </a:r>
            <a:r>
              <a:rPr lang="en-US" altLang="zh-TW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出於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對道義的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關注。</a:t>
            </a:r>
            <a:endParaRPr lang="en-US" altLang="zh-TW" sz="2800" b="1" dirty="0" smtClean="0">
              <a:solidFill>
                <a:srgbClr val="169E71"/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公民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不服從運動者不會主張自己的行為合法。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936" y="2066999"/>
            <a:ext cx="4324738" cy="2756826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809582" y="1956891"/>
            <a:ext cx="2322258" cy="523220"/>
            <a:chOff x="809582" y="1956891"/>
            <a:chExt cx="2322258" cy="523220"/>
          </a:xfrm>
        </p:grpSpPr>
        <p:sp>
          <p:nvSpPr>
            <p:cNvPr id="2" name="圓角矩形 1"/>
            <p:cNvSpPr/>
            <p:nvPr/>
          </p:nvSpPr>
          <p:spPr>
            <a:xfrm>
              <a:off x="809582" y="1975941"/>
              <a:ext cx="2322258" cy="451098"/>
            </a:xfrm>
            <a:prstGeom prst="roundRect">
              <a:avLst>
                <a:gd name="adj" fmla="val 50000"/>
              </a:avLst>
            </a:prstGeom>
            <a:solidFill>
              <a:srgbClr val="008E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文字方塊 13"/>
            <p:cNvSpPr txBox="1">
              <a:spLocks noChangeArrowheads="1"/>
            </p:cNvSpPr>
            <p:nvPr/>
          </p:nvSpPr>
          <p:spPr bwMode="auto">
            <a:xfrm>
              <a:off x="809582" y="1956891"/>
              <a:ext cx="23222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algn="ctr">
                <a:spcBef>
                  <a:spcPts val="750"/>
                </a:spcBef>
              </a:pPr>
              <a:r>
                <a:rPr lang="zh-TW" altLang="en-US" sz="28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公民不服從 </a:t>
              </a:r>
              <a:endParaRPr lang="zh-TW" altLang="zh-TW" sz="28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82" y="1059448"/>
            <a:ext cx="6084335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52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809582" y="2525950"/>
            <a:ext cx="3042338" cy="234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主張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「理性、和平、非暴力」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等。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讓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不正義的法律或行政得以改正為目標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936" y="2066999"/>
            <a:ext cx="4324738" cy="2756826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09582" y="1956891"/>
            <a:ext cx="2322258" cy="523220"/>
            <a:chOff x="809582" y="1956891"/>
            <a:chExt cx="2322258" cy="523220"/>
          </a:xfrm>
        </p:grpSpPr>
        <p:sp>
          <p:nvSpPr>
            <p:cNvPr id="12" name="圓角矩形 11"/>
            <p:cNvSpPr/>
            <p:nvPr/>
          </p:nvSpPr>
          <p:spPr>
            <a:xfrm>
              <a:off x="809582" y="1975941"/>
              <a:ext cx="2322258" cy="451098"/>
            </a:xfrm>
            <a:prstGeom prst="roundRect">
              <a:avLst>
                <a:gd name="adj" fmla="val 50000"/>
              </a:avLst>
            </a:prstGeom>
            <a:solidFill>
              <a:srgbClr val="008E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文字方塊 13"/>
            <p:cNvSpPr txBox="1">
              <a:spLocks noChangeArrowheads="1"/>
            </p:cNvSpPr>
            <p:nvPr/>
          </p:nvSpPr>
          <p:spPr bwMode="auto">
            <a:xfrm>
              <a:off x="809582" y="1956891"/>
              <a:ext cx="23222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algn="ctr">
                <a:spcBef>
                  <a:spcPts val="750"/>
                </a:spcBef>
              </a:pPr>
              <a:r>
                <a:rPr lang="zh-TW" altLang="en-US" sz="28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公民不服從 </a:t>
              </a:r>
              <a:endParaRPr lang="zh-TW" altLang="zh-TW" sz="28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82" y="1059448"/>
            <a:ext cx="6084335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6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809582" y="2571055"/>
            <a:ext cx="347438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>
              <a:spcBef>
                <a:spcPts val="75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出於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損人利己的行為動機。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9" y="2005999"/>
            <a:ext cx="3312368" cy="2869312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09582" y="1956891"/>
            <a:ext cx="2682298" cy="523220"/>
            <a:chOff x="809582" y="1956891"/>
            <a:chExt cx="2682298" cy="523220"/>
          </a:xfrm>
        </p:grpSpPr>
        <p:sp>
          <p:nvSpPr>
            <p:cNvPr id="11" name="圓角矩形 10"/>
            <p:cNvSpPr/>
            <p:nvPr/>
          </p:nvSpPr>
          <p:spPr>
            <a:xfrm>
              <a:off x="809582" y="1975941"/>
              <a:ext cx="2682298" cy="451098"/>
            </a:xfrm>
            <a:prstGeom prst="roundRect">
              <a:avLst>
                <a:gd name="adj" fmla="val 50000"/>
              </a:avLst>
            </a:prstGeom>
            <a:solidFill>
              <a:srgbClr val="B50B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11"/>
            <p:cNvSpPr txBox="1">
              <a:spLocks noChangeArrowheads="1"/>
            </p:cNvSpPr>
            <p:nvPr/>
          </p:nvSpPr>
          <p:spPr bwMode="auto">
            <a:xfrm>
              <a:off x="809582" y="1956891"/>
              <a:ext cx="26822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defTabSz="712788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marL="0" algn="ctr">
                <a:spcBef>
                  <a:spcPts val="750"/>
                </a:spcBef>
              </a:pPr>
              <a:r>
                <a:rPr lang="zh-TW" altLang="en-US" sz="2800" b="1" dirty="0" smtClean="0">
                  <a:solidFill>
                    <a:schemeClr val="bg1"/>
                  </a:solidFill>
                  <a:latin typeface="微軟正黑體" charset="-120"/>
                  <a:ea typeface="微軟正黑體" charset="-120"/>
                </a:rPr>
                <a:t>一般違法行為</a:t>
              </a:r>
              <a:endParaRPr lang="zh-TW" altLang="zh-TW" sz="2800" b="1" dirty="0">
                <a:solidFill>
                  <a:schemeClr val="bg1"/>
                </a:solidFill>
                <a:latin typeface="微軟正黑體" charset="-120"/>
                <a:ea typeface="微軟正黑體" charset="-120"/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82" y="1059448"/>
            <a:ext cx="6084335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5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14734</TotalTime>
  <Words>1759</Words>
  <Application>Microsoft Office PowerPoint</Application>
  <PresentationFormat>自訂</PresentationFormat>
  <Paragraphs>206</Paragraphs>
  <Slides>52</Slides>
  <Notes>22</Notes>
  <HiddenSlides>6</HiddenSlides>
  <MMClips>6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52</vt:i4>
      </vt:variant>
    </vt:vector>
  </HeadingPairs>
  <TitlesOfParts>
    <vt:vector size="58" baseType="lpstr">
      <vt:lpstr>微軟正黑體</vt:lpstr>
      <vt:lpstr>新細明體</vt:lpstr>
      <vt:lpstr>Arial</vt:lpstr>
      <vt:lpstr>Calibri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YUIDA</dc:creator>
  <cp:lastModifiedBy>user</cp:lastModifiedBy>
  <cp:revision>236</cp:revision>
  <dcterms:created xsi:type="dcterms:W3CDTF">2020-02-26T07:44:30Z</dcterms:created>
  <dcterms:modified xsi:type="dcterms:W3CDTF">2020-07-29T06:09:12Z</dcterms:modified>
</cp:coreProperties>
</file>