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sldIdLst>
    <p:sldId id="257" r:id="rId2"/>
    <p:sldId id="258" r:id="rId3"/>
    <p:sldId id="624" r:id="rId4"/>
    <p:sldId id="625" r:id="rId5"/>
    <p:sldId id="626" r:id="rId6"/>
    <p:sldId id="563" r:id="rId7"/>
    <p:sldId id="497" r:id="rId8"/>
    <p:sldId id="636" r:id="rId9"/>
    <p:sldId id="637" r:id="rId10"/>
    <p:sldId id="692" r:id="rId11"/>
    <p:sldId id="727" r:id="rId12"/>
    <p:sldId id="706" r:id="rId13"/>
    <p:sldId id="638" r:id="rId14"/>
    <p:sldId id="639" r:id="rId15"/>
    <p:sldId id="444" r:id="rId16"/>
    <p:sldId id="710" r:id="rId17"/>
    <p:sldId id="711" r:id="rId18"/>
    <p:sldId id="712" r:id="rId19"/>
    <p:sldId id="360" r:id="rId20"/>
    <p:sldId id="707" r:id="rId21"/>
    <p:sldId id="654" r:id="rId22"/>
    <p:sldId id="640" r:id="rId23"/>
    <p:sldId id="728" r:id="rId24"/>
    <p:sldId id="642" r:id="rId25"/>
    <p:sldId id="729" r:id="rId26"/>
    <p:sldId id="643" r:id="rId27"/>
    <p:sldId id="693" r:id="rId28"/>
    <p:sldId id="694" r:id="rId29"/>
    <p:sldId id="695" r:id="rId30"/>
    <p:sldId id="730" r:id="rId31"/>
    <p:sldId id="647" r:id="rId32"/>
    <p:sldId id="731" r:id="rId33"/>
    <p:sldId id="648" r:id="rId34"/>
    <p:sldId id="696" r:id="rId35"/>
    <p:sldId id="697" r:id="rId36"/>
    <p:sldId id="732" r:id="rId37"/>
    <p:sldId id="649" r:id="rId38"/>
    <p:sldId id="733" r:id="rId39"/>
    <p:sldId id="708" r:id="rId40"/>
    <p:sldId id="650" r:id="rId41"/>
    <p:sldId id="651" r:id="rId42"/>
    <p:sldId id="698" r:id="rId43"/>
    <p:sldId id="699" r:id="rId44"/>
    <p:sldId id="725" r:id="rId45"/>
    <p:sldId id="655" r:id="rId46"/>
    <p:sldId id="656" r:id="rId47"/>
    <p:sldId id="734" r:id="rId48"/>
    <p:sldId id="657" r:id="rId49"/>
    <p:sldId id="658" r:id="rId50"/>
    <p:sldId id="743" r:id="rId51"/>
    <p:sldId id="660" r:id="rId52"/>
    <p:sldId id="661" r:id="rId53"/>
    <p:sldId id="700" r:id="rId54"/>
    <p:sldId id="662" r:id="rId55"/>
    <p:sldId id="735" r:id="rId56"/>
    <p:sldId id="663" r:id="rId57"/>
    <p:sldId id="664" r:id="rId58"/>
    <p:sldId id="665" r:id="rId59"/>
    <p:sldId id="666" r:id="rId60"/>
    <p:sldId id="668" r:id="rId61"/>
    <p:sldId id="669" r:id="rId62"/>
    <p:sldId id="670" r:id="rId63"/>
    <p:sldId id="671" r:id="rId64"/>
    <p:sldId id="672" r:id="rId65"/>
    <p:sldId id="667" r:id="rId66"/>
    <p:sldId id="701" r:id="rId67"/>
    <p:sldId id="673" r:id="rId68"/>
    <p:sldId id="675" r:id="rId69"/>
    <p:sldId id="674" r:id="rId70"/>
    <p:sldId id="676" r:id="rId71"/>
    <p:sldId id="677" r:id="rId72"/>
    <p:sldId id="736" r:id="rId73"/>
    <p:sldId id="737" r:id="rId74"/>
    <p:sldId id="709" r:id="rId75"/>
    <p:sldId id="678" r:id="rId76"/>
    <p:sldId id="738" r:id="rId77"/>
    <p:sldId id="679" r:id="rId78"/>
    <p:sldId id="680" r:id="rId79"/>
    <p:sldId id="681" r:id="rId80"/>
    <p:sldId id="683" r:id="rId81"/>
    <p:sldId id="684" r:id="rId82"/>
    <p:sldId id="685" r:id="rId83"/>
    <p:sldId id="686" r:id="rId84"/>
    <p:sldId id="687" r:id="rId85"/>
    <p:sldId id="688" r:id="rId86"/>
    <p:sldId id="689" r:id="rId87"/>
    <p:sldId id="702" r:id="rId88"/>
    <p:sldId id="703" r:id="rId89"/>
    <p:sldId id="690" r:id="rId90"/>
    <p:sldId id="705" r:id="rId91"/>
    <p:sldId id="691" r:id="rId92"/>
    <p:sldId id="739" r:id="rId93"/>
    <p:sldId id="740" r:id="rId94"/>
    <p:sldId id="745" r:id="rId95"/>
    <p:sldId id="746" r:id="rId96"/>
    <p:sldId id="747" r:id="rId97"/>
    <p:sldId id="748" r:id="rId98"/>
    <p:sldId id="749" r:id="rId99"/>
    <p:sldId id="750" r:id="rId100"/>
  </p:sldIdLst>
  <p:sldSz cx="9144000" cy="5718175"/>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801">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AFD"/>
    <a:srgbClr val="1C7DD6"/>
    <a:srgbClr val="6A0FCF"/>
    <a:srgbClr val="FAF250"/>
    <a:srgbClr val="F1D823"/>
    <a:srgbClr val="F1E35D"/>
    <a:srgbClr val="ECDB27"/>
    <a:srgbClr val="B7271A"/>
    <a:srgbClr val="E46C0A"/>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8"/>
    <p:restoredTop sz="94904" autoAdjust="0"/>
  </p:normalViewPr>
  <p:slideViewPr>
    <p:cSldViewPr>
      <p:cViewPr>
        <p:scale>
          <a:sx n="75" d="100"/>
          <a:sy n="75" d="100"/>
        </p:scale>
        <p:origin x="-504" y="-379"/>
      </p:cViewPr>
      <p:guideLst>
        <p:guide orient="horz" pos="1801"/>
        <p:guide pos="2880"/>
      </p:guideLst>
    </p:cSldViewPr>
  </p:slideViewPr>
  <p:notesTextViewPr>
    <p:cViewPr>
      <p:scale>
        <a:sx n="1" d="1"/>
        <a:sy n="1" d="1"/>
      </p:scale>
      <p:origin x="0" y="0"/>
    </p:cViewPr>
  </p:notesTextViewPr>
  <p:notesViewPr>
    <p:cSldViewPr>
      <p:cViewPr varScale="1">
        <p:scale>
          <a:sx n="87" d="100"/>
          <a:sy n="87" d="100"/>
        </p:scale>
        <p:origin x="-22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8CA1C-04B5-D74B-9A55-80D70C96EBAC}" type="datetimeFigureOut">
              <a:rPr kumimoji="1" lang="zh-TW" altLang="en-US" smtClean="0"/>
              <a:t>2020/7/31</a:t>
            </a:fld>
            <a:endParaRPr kumimoji="1" lang="zh-TW" altLang="en-US"/>
          </a:p>
        </p:txBody>
      </p:sp>
      <p:sp>
        <p:nvSpPr>
          <p:cNvPr id="4" name="投影片影像版面配置區 3"/>
          <p:cNvSpPr>
            <a:spLocks noGrp="1" noRot="1" noChangeAspect="1"/>
          </p:cNvSpPr>
          <p:nvPr>
            <p:ph type="sldImg" idx="2"/>
          </p:nvPr>
        </p:nvSpPr>
        <p:spPr>
          <a:xfrm>
            <a:off x="962025" y="1143000"/>
            <a:ext cx="493395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smtClean="0"/>
              <a:t>按一下以編輯母片文字樣式</a:t>
            </a:r>
          </a:p>
          <a:p>
            <a:pPr lvl="1"/>
            <a:r>
              <a:rPr kumimoji="1" lang="zh-TW" altLang="en-US" smtClean="0"/>
              <a:t>第二層</a:t>
            </a:r>
          </a:p>
          <a:p>
            <a:pPr lvl="2"/>
            <a:r>
              <a:rPr kumimoji="1" lang="zh-TW" altLang="en-US" smtClean="0"/>
              <a:t>第三層</a:t>
            </a:r>
          </a:p>
          <a:p>
            <a:pPr lvl="3"/>
            <a:r>
              <a:rPr kumimoji="1" lang="zh-TW" altLang="en-US" smtClean="0"/>
              <a:t>第四層</a:t>
            </a:r>
          </a:p>
          <a:p>
            <a:pPr lvl="4"/>
            <a:r>
              <a:rPr kumimoji="1" lang="zh-TW" altLang="en-US" smtClean="0"/>
              <a:t>第五層</a:t>
            </a:r>
            <a:endParaRPr kumimoji="1"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C36221-0537-1C47-B6DC-56B41D1D3E5C}" type="slidenum">
              <a:rPr kumimoji="1" lang="zh-TW" altLang="en-US" smtClean="0"/>
              <a:t>‹#›</a:t>
            </a:fld>
            <a:endParaRPr kumimoji="1" lang="zh-TW" altLang="en-US"/>
          </a:p>
        </p:txBody>
      </p:sp>
    </p:spTree>
    <p:extLst>
      <p:ext uri="{BB962C8B-B14F-4D97-AF65-F5344CB8AC3E}">
        <p14:creationId xmlns:p14="http://schemas.microsoft.com/office/powerpoint/2010/main" val="1950463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a:t>
            </a:fld>
            <a:endParaRPr kumimoji="1" lang="zh-TW" altLang="en-US"/>
          </a:p>
        </p:txBody>
      </p:sp>
    </p:spTree>
    <p:extLst>
      <p:ext uri="{BB962C8B-B14F-4D97-AF65-F5344CB8AC3E}">
        <p14:creationId xmlns:p14="http://schemas.microsoft.com/office/powerpoint/2010/main" val="1695395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a:t>
            </a:fld>
            <a:endParaRPr kumimoji="1" lang="zh-TW" altLang="en-US"/>
          </a:p>
        </p:txBody>
      </p:sp>
    </p:spTree>
    <p:extLst>
      <p:ext uri="{BB962C8B-B14F-4D97-AF65-F5344CB8AC3E}">
        <p14:creationId xmlns:p14="http://schemas.microsoft.com/office/powerpoint/2010/main" val="461686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a:t>
            </a:fld>
            <a:endParaRPr kumimoji="1" lang="zh-TW" altLang="en-US"/>
          </a:p>
        </p:txBody>
      </p:sp>
    </p:spTree>
    <p:extLst>
      <p:ext uri="{BB962C8B-B14F-4D97-AF65-F5344CB8AC3E}">
        <p14:creationId xmlns:p14="http://schemas.microsoft.com/office/powerpoint/2010/main" val="90457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a:t>
            </a:fld>
            <a:endParaRPr kumimoji="1" lang="zh-TW" altLang="en-US"/>
          </a:p>
        </p:txBody>
      </p:sp>
    </p:spTree>
    <p:extLst>
      <p:ext uri="{BB962C8B-B14F-4D97-AF65-F5344CB8AC3E}">
        <p14:creationId xmlns:p14="http://schemas.microsoft.com/office/powerpoint/2010/main" val="1006528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a:t>
            </a:fld>
            <a:endParaRPr kumimoji="1" lang="zh-TW" altLang="en-US"/>
          </a:p>
        </p:txBody>
      </p:sp>
    </p:spTree>
    <p:extLst>
      <p:ext uri="{BB962C8B-B14F-4D97-AF65-F5344CB8AC3E}">
        <p14:creationId xmlns:p14="http://schemas.microsoft.com/office/powerpoint/2010/main" val="204421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10</a:t>
            </a:fld>
            <a:endParaRPr kumimoji="1" lang="zh-TW" altLang="en-US"/>
          </a:p>
        </p:txBody>
      </p:sp>
    </p:spTree>
    <p:extLst>
      <p:ext uri="{BB962C8B-B14F-4D97-AF65-F5344CB8AC3E}">
        <p14:creationId xmlns:p14="http://schemas.microsoft.com/office/powerpoint/2010/main" val="1195448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12</a:t>
            </a:fld>
            <a:endParaRPr kumimoji="1" lang="zh-TW" altLang="en-US"/>
          </a:p>
        </p:txBody>
      </p:sp>
    </p:spTree>
    <p:extLst>
      <p:ext uri="{BB962C8B-B14F-4D97-AF65-F5344CB8AC3E}">
        <p14:creationId xmlns:p14="http://schemas.microsoft.com/office/powerpoint/2010/main" val="1903501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13</a:t>
            </a:fld>
            <a:endParaRPr kumimoji="1" lang="zh-TW" altLang="en-US"/>
          </a:p>
        </p:txBody>
      </p:sp>
    </p:spTree>
    <p:extLst>
      <p:ext uri="{BB962C8B-B14F-4D97-AF65-F5344CB8AC3E}">
        <p14:creationId xmlns:p14="http://schemas.microsoft.com/office/powerpoint/2010/main" val="998270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14</a:t>
            </a:fld>
            <a:endParaRPr kumimoji="1" lang="zh-TW" altLang="en-US"/>
          </a:p>
        </p:txBody>
      </p:sp>
    </p:spTree>
    <p:extLst>
      <p:ext uri="{BB962C8B-B14F-4D97-AF65-F5344CB8AC3E}">
        <p14:creationId xmlns:p14="http://schemas.microsoft.com/office/powerpoint/2010/main" val="1753970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15</a:t>
            </a:fld>
            <a:endParaRPr kumimoji="1" lang="zh-TW" altLang="en-US"/>
          </a:p>
        </p:txBody>
      </p:sp>
    </p:spTree>
    <p:extLst>
      <p:ext uri="{BB962C8B-B14F-4D97-AF65-F5344CB8AC3E}">
        <p14:creationId xmlns:p14="http://schemas.microsoft.com/office/powerpoint/2010/main" val="1123306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16</a:t>
            </a:fld>
            <a:endParaRPr kumimoji="1" lang="zh-TW" altLang="en-US"/>
          </a:p>
        </p:txBody>
      </p:sp>
    </p:spTree>
    <p:extLst>
      <p:ext uri="{BB962C8B-B14F-4D97-AF65-F5344CB8AC3E}">
        <p14:creationId xmlns:p14="http://schemas.microsoft.com/office/powerpoint/2010/main" val="738470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17</a:t>
            </a:fld>
            <a:endParaRPr kumimoji="1" lang="zh-TW" altLang="en-US"/>
          </a:p>
        </p:txBody>
      </p:sp>
    </p:spTree>
    <p:extLst>
      <p:ext uri="{BB962C8B-B14F-4D97-AF65-F5344CB8AC3E}">
        <p14:creationId xmlns:p14="http://schemas.microsoft.com/office/powerpoint/2010/main" val="1781459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18</a:t>
            </a:fld>
            <a:endParaRPr kumimoji="1" lang="zh-TW" altLang="en-US"/>
          </a:p>
        </p:txBody>
      </p:sp>
    </p:spTree>
    <p:extLst>
      <p:ext uri="{BB962C8B-B14F-4D97-AF65-F5344CB8AC3E}">
        <p14:creationId xmlns:p14="http://schemas.microsoft.com/office/powerpoint/2010/main" val="2025759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19</a:t>
            </a:fld>
            <a:endParaRPr kumimoji="1" lang="zh-TW" altLang="en-US"/>
          </a:p>
        </p:txBody>
      </p:sp>
    </p:spTree>
    <p:extLst>
      <p:ext uri="{BB962C8B-B14F-4D97-AF65-F5344CB8AC3E}">
        <p14:creationId xmlns:p14="http://schemas.microsoft.com/office/powerpoint/2010/main" val="2142058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20</a:t>
            </a:fld>
            <a:endParaRPr kumimoji="1" lang="zh-TW" altLang="en-US"/>
          </a:p>
        </p:txBody>
      </p:sp>
    </p:spTree>
    <p:extLst>
      <p:ext uri="{BB962C8B-B14F-4D97-AF65-F5344CB8AC3E}">
        <p14:creationId xmlns:p14="http://schemas.microsoft.com/office/powerpoint/2010/main" val="1134495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21</a:t>
            </a:fld>
            <a:endParaRPr kumimoji="1" lang="zh-TW" altLang="en-US"/>
          </a:p>
        </p:txBody>
      </p:sp>
    </p:spTree>
    <p:extLst>
      <p:ext uri="{BB962C8B-B14F-4D97-AF65-F5344CB8AC3E}">
        <p14:creationId xmlns:p14="http://schemas.microsoft.com/office/powerpoint/2010/main" val="382576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22</a:t>
            </a:fld>
            <a:endParaRPr kumimoji="1" lang="zh-TW" altLang="en-US"/>
          </a:p>
        </p:txBody>
      </p:sp>
    </p:spTree>
    <p:extLst>
      <p:ext uri="{BB962C8B-B14F-4D97-AF65-F5344CB8AC3E}">
        <p14:creationId xmlns:p14="http://schemas.microsoft.com/office/powerpoint/2010/main" val="935561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24</a:t>
            </a:fld>
            <a:endParaRPr kumimoji="1" lang="zh-TW" altLang="en-US"/>
          </a:p>
        </p:txBody>
      </p:sp>
    </p:spTree>
    <p:extLst>
      <p:ext uri="{BB962C8B-B14F-4D97-AF65-F5344CB8AC3E}">
        <p14:creationId xmlns:p14="http://schemas.microsoft.com/office/powerpoint/2010/main" val="1447922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26</a:t>
            </a:fld>
            <a:endParaRPr kumimoji="1" lang="zh-TW" altLang="en-US"/>
          </a:p>
        </p:txBody>
      </p:sp>
    </p:spTree>
    <p:extLst>
      <p:ext uri="{BB962C8B-B14F-4D97-AF65-F5344CB8AC3E}">
        <p14:creationId xmlns:p14="http://schemas.microsoft.com/office/powerpoint/2010/main" val="1159962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27</a:t>
            </a:fld>
            <a:endParaRPr kumimoji="1" lang="zh-TW" altLang="en-US"/>
          </a:p>
        </p:txBody>
      </p:sp>
    </p:spTree>
    <p:extLst>
      <p:ext uri="{BB962C8B-B14F-4D97-AF65-F5344CB8AC3E}">
        <p14:creationId xmlns:p14="http://schemas.microsoft.com/office/powerpoint/2010/main" val="134797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28</a:t>
            </a:fld>
            <a:endParaRPr kumimoji="1" lang="zh-TW" altLang="en-US"/>
          </a:p>
        </p:txBody>
      </p:sp>
    </p:spTree>
    <p:extLst>
      <p:ext uri="{BB962C8B-B14F-4D97-AF65-F5344CB8AC3E}">
        <p14:creationId xmlns:p14="http://schemas.microsoft.com/office/powerpoint/2010/main" val="314202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29</a:t>
            </a:fld>
            <a:endParaRPr kumimoji="1" lang="zh-TW" altLang="en-US"/>
          </a:p>
        </p:txBody>
      </p:sp>
    </p:spTree>
    <p:extLst>
      <p:ext uri="{BB962C8B-B14F-4D97-AF65-F5344CB8AC3E}">
        <p14:creationId xmlns:p14="http://schemas.microsoft.com/office/powerpoint/2010/main" val="1418042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31</a:t>
            </a:fld>
            <a:endParaRPr kumimoji="1" lang="zh-TW" altLang="en-US"/>
          </a:p>
        </p:txBody>
      </p:sp>
    </p:spTree>
    <p:extLst>
      <p:ext uri="{BB962C8B-B14F-4D97-AF65-F5344CB8AC3E}">
        <p14:creationId xmlns:p14="http://schemas.microsoft.com/office/powerpoint/2010/main" val="1619546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33</a:t>
            </a:fld>
            <a:endParaRPr kumimoji="1" lang="zh-TW" altLang="en-US"/>
          </a:p>
        </p:txBody>
      </p:sp>
    </p:spTree>
    <p:extLst>
      <p:ext uri="{BB962C8B-B14F-4D97-AF65-F5344CB8AC3E}">
        <p14:creationId xmlns:p14="http://schemas.microsoft.com/office/powerpoint/2010/main" val="1361126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34</a:t>
            </a:fld>
            <a:endParaRPr kumimoji="1" lang="zh-TW" altLang="en-US"/>
          </a:p>
        </p:txBody>
      </p:sp>
    </p:spTree>
    <p:extLst>
      <p:ext uri="{BB962C8B-B14F-4D97-AF65-F5344CB8AC3E}">
        <p14:creationId xmlns:p14="http://schemas.microsoft.com/office/powerpoint/2010/main" val="1722465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35</a:t>
            </a:fld>
            <a:endParaRPr kumimoji="1" lang="zh-TW" altLang="en-US"/>
          </a:p>
        </p:txBody>
      </p:sp>
    </p:spTree>
    <p:extLst>
      <p:ext uri="{BB962C8B-B14F-4D97-AF65-F5344CB8AC3E}">
        <p14:creationId xmlns:p14="http://schemas.microsoft.com/office/powerpoint/2010/main" val="2335609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37</a:t>
            </a:fld>
            <a:endParaRPr kumimoji="1" lang="zh-TW" altLang="en-US"/>
          </a:p>
        </p:txBody>
      </p:sp>
    </p:spTree>
    <p:extLst>
      <p:ext uri="{BB962C8B-B14F-4D97-AF65-F5344CB8AC3E}">
        <p14:creationId xmlns:p14="http://schemas.microsoft.com/office/powerpoint/2010/main" val="779066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39</a:t>
            </a:fld>
            <a:endParaRPr kumimoji="1" lang="zh-TW" altLang="en-US"/>
          </a:p>
        </p:txBody>
      </p:sp>
    </p:spTree>
    <p:extLst>
      <p:ext uri="{BB962C8B-B14F-4D97-AF65-F5344CB8AC3E}">
        <p14:creationId xmlns:p14="http://schemas.microsoft.com/office/powerpoint/2010/main" val="1052776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40</a:t>
            </a:fld>
            <a:endParaRPr kumimoji="1" lang="zh-TW" altLang="en-US"/>
          </a:p>
        </p:txBody>
      </p:sp>
    </p:spTree>
    <p:extLst>
      <p:ext uri="{BB962C8B-B14F-4D97-AF65-F5344CB8AC3E}">
        <p14:creationId xmlns:p14="http://schemas.microsoft.com/office/powerpoint/2010/main" val="15957337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41</a:t>
            </a:fld>
            <a:endParaRPr kumimoji="1" lang="zh-TW" altLang="en-US"/>
          </a:p>
        </p:txBody>
      </p:sp>
    </p:spTree>
    <p:extLst>
      <p:ext uri="{BB962C8B-B14F-4D97-AF65-F5344CB8AC3E}">
        <p14:creationId xmlns:p14="http://schemas.microsoft.com/office/powerpoint/2010/main" val="375218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42</a:t>
            </a:fld>
            <a:endParaRPr kumimoji="1" lang="zh-TW" altLang="en-US"/>
          </a:p>
        </p:txBody>
      </p:sp>
    </p:spTree>
    <p:extLst>
      <p:ext uri="{BB962C8B-B14F-4D97-AF65-F5344CB8AC3E}">
        <p14:creationId xmlns:p14="http://schemas.microsoft.com/office/powerpoint/2010/main" val="394340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43</a:t>
            </a:fld>
            <a:endParaRPr kumimoji="1" lang="zh-TW" altLang="en-US"/>
          </a:p>
        </p:txBody>
      </p:sp>
    </p:spTree>
    <p:extLst>
      <p:ext uri="{BB962C8B-B14F-4D97-AF65-F5344CB8AC3E}">
        <p14:creationId xmlns:p14="http://schemas.microsoft.com/office/powerpoint/2010/main" val="605151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44</a:t>
            </a:fld>
            <a:endParaRPr kumimoji="1" lang="zh-TW" altLang="en-US"/>
          </a:p>
        </p:txBody>
      </p:sp>
    </p:spTree>
    <p:extLst>
      <p:ext uri="{BB962C8B-B14F-4D97-AF65-F5344CB8AC3E}">
        <p14:creationId xmlns:p14="http://schemas.microsoft.com/office/powerpoint/2010/main" val="1645527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45</a:t>
            </a:fld>
            <a:endParaRPr kumimoji="1" lang="zh-TW" altLang="en-US"/>
          </a:p>
        </p:txBody>
      </p:sp>
    </p:spTree>
    <p:extLst>
      <p:ext uri="{BB962C8B-B14F-4D97-AF65-F5344CB8AC3E}">
        <p14:creationId xmlns:p14="http://schemas.microsoft.com/office/powerpoint/2010/main" val="1971057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46</a:t>
            </a:fld>
            <a:endParaRPr kumimoji="1" lang="zh-TW" altLang="en-US"/>
          </a:p>
        </p:txBody>
      </p:sp>
    </p:spTree>
    <p:extLst>
      <p:ext uri="{BB962C8B-B14F-4D97-AF65-F5344CB8AC3E}">
        <p14:creationId xmlns:p14="http://schemas.microsoft.com/office/powerpoint/2010/main" val="1812498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48</a:t>
            </a:fld>
            <a:endParaRPr kumimoji="1" lang="zh-TW" altLang="en-US"/>
          </a:p>
        </p:txBody>
      </p:sp>
    </p:spTree>
    <p:extLst>
      <p:ext uri="{BB962C8B-B14F-4D97-AF65-F5344CB8AC3E}">
        <p14:creationId xmlns:p14="http://schemas.microsoft.com/office/powerpoint/2010/main" val="1249652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49</a:t>
            </a:fld>
            <a:endParaRPr kumimoji="1" lang="zh-TW" altLang="en-US"/>
          </a:p>
        </p:txBody>
      </p:sp>
    </p:spTree>
    <p:extLst>
      <p:ext uri="{BB962C8B-B14F-4D97-AF65-F5344CB8AC3E}">
        <p14:creationId xmlns:p14="http://schemas.microsoft.com/office/powerpoint/2010/main" val="1278103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50</a:t>
            </a:fld>
            <a:endParaRPr kumimoji="1" lang="zh-TW" altLang="en-US"/>
          </a:p>
        </p:txBody>
      </p:sp>
    </p:spTree>
    <p:extLst>
      <p:ext uri="{BB962C8B-B14F-4D97-AF65-F5344CB8AC3E}">
        <p14:creationId xmlns:p14="http://schemas.microsoft.com/office/powerpoint/2010/main" val="12781031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51</a:t>
            </a:fld>
            <a:endParaRPr kumimoji="1" lang="zh-TW" altLang="en-US"/>
          </a:p>
        </p:txBody>
      </p:sp>
    </p:spTree>
    <p:extLst>
      <p:ext uri="{BB962C8B-B14F-4D97-AF65-F5344CB8AC3E}">
        <p14:creationId xmlns:p14="http://schemas.microsoft.com/office/powerpoint/2010/main" val="454488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52</a:t>
            </a:fld>
            <a:endParaRPr kumimoji="1" lang="zh-TW" altLang="en-US"/>
          </a:p>
        </p:txBody>
      </p:sp>
    </p:spTree>
    <p:extLst>
      <p:ext uri="{BB962C8B-B14F-4D97-AF65-F5344CB8AC3E}">
        <p14:creationId xmlns:p14="http://schemas.microsoft.com/office/powerpoint/2010/main" val="576256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53</a:t>
            </a:fld>
            <a:endParaRPr kumimoji="1" lang="zh-TW" altLang="en-US"/>
          </a:p>
        </p:txBody>
      </p:sp>
    </p:spTree>
    <p:extLst>
      <p:ext uri="{BB962C8B-B14F-4D97-AF65-F5344CB8AC3E}">
        <p14:creationId xmlns:p14="http://schemas.microsoft.com/office/powerpoint/2010/main" val="1471286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54</a:t>
            </a:fld>
            <a:endParaRPr kumimoji="1" lang="zh-TW" altLang="en-US"/>
          </a:p>
        </p:txBody>
      </p:sp>
    </p:spTree>
    <p:extLst>
      <p:ext uri="{BB962C8B-B14F-4D97-AF65-F5344CB8AC3E}">
        <p14:creationId xmlns:p14="http://schemas.microsoft.com/office/powerpoint/2010/main" val="19749059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56</a:t>
            </a:fld>
            <a:endParaRPr kumimoji="1" lang="zh-TW" altLang="en-US"/>
          </a:p>
        </p:txBody>
      </p:sp>
    </p:spTree>
    <p:extLst>
      <p:ext uri="{BB962C8B-B14F-4D97-AF65-F5344CB8AC3E}">
        <p14:creationId xmlns:p14="http://schemas.microsoft.com/office/powerpoint/2010/main" val="18251682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57</a:t>
            </a:fld>
            <a:endParaRPr kumimoji="1" lang="zh-TW" altLang="en-US"/>
          </a:p>
        </p:txBody>
      </p:sp>
    </p:spTree>
    <p:extLst>
      <p:ext uri="{BB962C8B-B14F-4D97-AF65-F5344CB8AC3E}">
        <p14:creationId xmlns:p14="http://schemas.microsoft.com/office/powerpoint/2010/main" val="6112312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58</a:t>
            </a:fld>
            <a:endParaRPr kumimoji="1" lang="zh-TW" altLang="en-US"/>
          </a:p>
        </p:txBody>
      </p:sp>
    </p:spTree>
    <p:extLst>
      <p:ext uri="{BB962C8B-B14F-4D97-AF65-F5344CB8AC3E}">
        <p14:creationId xmlns:p14="http://schemas.microsoft.com/office/powerpoint/2010/main" val="20359060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59</a:t>
            </a:fld>
            <a:endParaRPr kumimoji="1" lang="zh-TW" altLang="en-US"/>
          </a:p>
        </p:txBody>
      </p:sp>
    </p:spTree>
    <p:extLst>
      <p:ext uri="{BB962C8B-B14F-4D97-AF65-F5344CB8AC3E}">
        <p14:creationId xmlns:p14="http://schemas.microsoft.com/office/powerpoint/2010/main" val="110133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60</a:t>
            </a:fld>
            <a:endParaRPr kumimoji="1" lang="zh-TW" altLang="en-US"/>
          </a:p>
        </p:txBody>
      </p:sp>
    </p:spTree>
    <p:extLst>
      <p:ext uri="{BB962C8B-B14F-4D97-AF65-F5344CB8AC3E}">
        <p14:creationId xmlns:p14="http://schemas.microsoft.com/office/powerpoint/2010/main" val="1994863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61</a:t>
            </a:fld>
            <a:endParaRPr kumimoji="1" lang="zh-TW" altLang="en-US"/>
          </a:p>
        </p:txBody>
      </p:sp>
    </p:spTree>
    <p:extLst>
      <p:ext uri="{BB962C8B-B14F-4D97-AF65-F5344CB8AC3E}">
        <p14:creationId xmlns:p14="http://schemas.microsoft.com/office/powerpoint/2010/main" val="1054399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62</a:t>
            </a:fld>
            <a:endParaRPr kumimoji="1" lang="zh-TW" altLang="en-US"/>
          </a:p>
        </p:txBody>
      </p:sp>
    </p:spTree>
    <p:extLst>
      <p:ext uri="{BB962C8B-B14F-4D97-AF65-F5344CB8AC3E}">
        <p14:creationId xmlns:p14="http://schemas.microsoft.com/office/powerpoint/2010/main" val="970230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63</a:t>
            </a:fld>
            <a:endParaRPr kumimoji="1" lang="zh-TW" altLang="en-US"/>
          </a:p>
        </p:txBody>
      </p:sp>
    </p:spTree>
    <p:extLst>
      <p:ext uri="{BB962C8B-B14F-4D97-AF65-F5344CB8AC3E}">
        <p14:creationId xmlns:p14="http://schemas.microsoft.com/office/powerpoint/2010/main" val="1922258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64</a:t>
            </a:fld>
            <a:endParaRPr kumimoji="1" lang="zh-TW" altLang="en-US"/>
          </a:p>
        </p:txBody>
      </p:sp>
    </p:spTree>
    <p:extLst>
      <p:ext uri="{BB962C8B-B14F-4D97-AF65-F5344CB8AC3E}">
        <p14:creationId xmlns:p14="http://schemas.microsoft.com/office/powerpoint/2010/main" val="16722627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65</a:t>
            </a:fld>
            <a:endParaRPr kumimoji="1" lang="zh-TW" altLang="en-US"/>
          </a:p>
        </p:txBody>
      </p:sp>
    </p:spTree>
    <p:extLst>
      <p:ext uri="{BB962C8B-B14F-4D97-AF65-F5344CB8AC3E}">
        <p14:creationId xmlns:p14="http://schemas.microsoft.com/office/powerpoint/2010/main" val="2387923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66</a:t>
            </a:fld>
            <a:endParaRPr kumimoji="1" lang="zh-TW" altLang="en-US"/>
          </a:p>
        </p:txBody>
      </p:sp>
    </p:spTree>
    <p:extLst>
      <p:ext uri="{BB962C8B-B14F-4D97-AF65-F5344CB8AC3E}">
        <p14:creationId xmlns:p14="http://schemas.microsoft.com/office/powerpoint/2010/main" val="14424001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67</a:t>
            </a:fld>
            <a:endParaRPr kumimoji="1" lang="zh-TW" altLang="en-US"/>
          </a:p>
        </p:txBody>
      </p:sp>
    </p:spTree>
    <p:extLst>
      <p:ext uri="{BB962C8B-B14F-4D97-AF65-F5344CB8AC3E}">
        <p14:creationId xmlns:p14="http://schemas.microsoft.com/office/powerpoint/2010/main" val="3867851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68</a:t>
            </a:fld>
            <a:endParaRPr kumimoji="1" lang="zh-TW" altLang="en-US"/>
          </a:p>
        </p:txBody>
      </p:sp>
    </p:spTree>
    <p:extLst>
      <p:ext uri="{BB962C8B-B14F-4D97-AF65-F5344CB8AC3E}">
        <p14:creationId xmlns:p14="http://schemas.microsoft.com/office/powerpoint/2010/main" val="9792003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69</a:t>
            </a:fld>
            <a:endParaRPr kumimoji="1" lang="zh-TW" altLang="en-US"/>
          </a:p>
        </p:txBody>
      </p:sp>
    </p:spTree>
    <p:extLst>
      <p:ext uri="{BB962C8B-B14F-4D97-AF65-F5344CB8AC3E}">
        <p14:creationId xmlns:p14="http://schemas.microsoft.com/office/powerpoint/2010/main" val="204389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70</a:t>
            </a:fld>
            <a:endParaRPr kumimoji="1" lang="zh-TW" altLang="en-US"/>
          </a:p>
        </p:txBody>
      </p:sp>
    </p:spTree>
    <p:extLst>
      <p:ext uri="{BB962C8B-B14F-4D97-AF65-F5344CB8AC3E}">
        <p14:creationId xmlns:p14="http://schemas.microsoft.com/office/powerpoint/2010/main" val="13080263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71</a:t>
            </a:fld>
            <a:endParaRPr kumimoji="1" lang="zh-TW" altLang="en-US"/>
          </a:p>
        </p:txBody>
      </p:sp>
    </p:spTree>
    <p:extLst>
      <p:ext uri="{BB962C8B-B14F-4D97-AF65-F5344CB8AC3E}">
        <p14:creationId xmlns:p14="http://schemas.microsoft.com/office/powerpoint/2010/main" val="15685026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74</a:t>
            </a:fld>
            <a:endParaRPr kumimoji="1" lang="zh-TW" altLang="en-US"/>
          </a:p>
        </p:txBody>
      </p:sp>
    </p:spTree>
    <p:extLst>
      <p:ext uri="{BB962C8B-B14F-4D97-AF65-F5344CB8AC3E}">
        <p14:creationId xmlns:p14="http://schemas.microsoft.com/office/powerpoint/2010/main" val="1369889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75</a:t>
            </a:fld>
            <a:endParaRPr kumimoji="1" lang="zh-TW" altLang="en-US"/>
          </a:p>
        </p:txBody>
      </p:sp>
    </p:spTree>
    <p:extLst>
      <p:ext uri="{BB962C8B-B14F-4D97-AF65-F5344CB8AC3E}">
        <p14:creationId xmlns:p14="http://schemas.microsoft.com/office/powerpoint/2010/main" val="8740187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77</a:t>
            </a:fld>
            <a:endParaRPr kumimoji="1" lang="zh-TW" altLang="en-US"/>
          </a:p>
        </p:txBody>
      </p:sp>
    </p:spTree>
    <p:extLst>
      <p:ext uri="{BB962C8B-B14F-4D97-AF65-F5344CB8AC3E}">
        <p14:creationId xmlns:p14="http://schemas.microsoft.com/office/powerpoint/2010/main" val="1926463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78</a:t>
            </a:fld>
            <a:endParaRPr kumimoji="1" lang="zh-TW" altLang="en-US"/>
          </a:p>
        </p:txBody>
      </p:sp>
    </p:spTree>
    <p:extLst>
      <p:ext uri="{BB962C8B-B14F-4D97-AF65-F5344CB8AC3E}">
        <p14:creationId xmlns:p14="http://schemas.microsoft.com/office/powerpoint/2010/main" val="13003275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79</a:t>
            </a:fld>
            <a:endParaRPr kumimoji="1" lang="zh-TW" altLang="en-US"/>
          </a:p>
        </p:txBody>
      </p:sp>
    </p:spTree>
    <p:extLst>
      <p:ext uri="{BB962C8B-B14F-4D97-AF65-F5344CB8AC3E}">
        <p14:creationId xmlns:p14="http://schemas.microsoft.com/office/powerpoint/2010/main" val="427708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80</a:t>
            </a:fld>
            <a:endParaRPr kumimoji="1" lang="zh-TW" altLang="en-US"/>
          </a:p>
        </p:txBody>
      </p:sp>
    </p:spTree>
    <p:extLst>
      <p:ext uri="{BB962C8B-B14F-4D97-AF65-F5344CB8AC3E}">
        <p14:creationId xmlns:p14="http://schemas.microsoft.com/office/powerpoint/2010/main" val="1197426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81</a:t>
            </a:fld>
            <a:endParaRPr kumimoji="1" lang="zh-TW" altLang="en-US"/>
          </a:p>
        </p:txBody>
      </p:sp>
    </p:spTree>
    <p:extLst>
      <p:ext uri="{BB962C8B-B14F-4D97-AF65-F5344CB8AC3E}">
        <p14:creationId xmlns:p14="http://schemas.microsoft.com/office/powerpoint/2010/main" val="12619522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82</a:t>
            </a:fld>
            <a:endParaRPr kumimoji="1" lang="zh-TW" altLang="en-US"/>
          </a:p>
        </p:txBody>
      </p:sp>
    </p:spTree>
    <p:extLst>
      <p:ext uri="{BB962C8B-B14F-4D97-AF65-F5344CB8AC3E}">
        <p14:creationId xmlns:p14="http://schemas.microsoft.com/office/powerpoint/2010/main" val="14461581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83</a:t>
            </a:fld>
            <a:endParaRPr kumimoji="1" lang="zh-TW" altLang="en-US"/>
          </a:p>
        </p:txBody>
      </p:sp>
    </p:spTree>
    <p:extLst>
      <p:ext uri="{BB962C8B-B14F-4D97-AF65-F5344CB8AC3E}">
        <p14:creationId xmlns:p14="http://schemas.microsoft.com/office/powerpoint/2010/main" val="14242646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84</a:t>
            </a:fld>
            <a:endParaRPr kumimoji="1" lang="zh-TW" altLang="en-US"/>
          </a:p>
        </p:txBody>
      </p:sp>
    </p:spTree>
    <p:extLst>
      <p:ext uri="{BB962C8B-B14F-4D97-AF65-F5344CB8AC3E}">
        <p14:creationId xmlns:p14="http://schemas.microsoft.com/office/powerpoint/2010/main" val="1657465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85</a:t>
            </a:fld>
            <a:endParaRPr kumimoji="1" lang="zh-TW" altLang="en-US"/>
          </a:p>
        </p:txBody>
      </p:sp>
    </p:spTree>
    <p:extLst>
      <p:ext uri="{BB962C8B-B14F-4D97-AF65-F5344CB8AC3E}">
        <p14:creationId xmlns:p14="http://schemas.microsoft.com/office/powerpoint/2010/main" val="1916643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86</a:t>
            </a:fld>
            <a:endParaRPr kumimoji="1" lang="zh-TW" altLang="en-US"/>
          </a:p>
        </p:txBody>
      </p:sp>
    </p:spTree>
    <p:extLst>
      <p:ext uri="{BB962C8B-B14F-4D97-AF65-F5344CB8AC3E}">
        <p14:creationId xmlns:p14="http://schemas.microsoft.com/office/powerpoint/2010/main" val="5267527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87</a:t>
            </a:fld>
            <a:endParaRPr kumimoji="1" lang="zh-TW" altLang="en-US"/>
          </a:p>
        </p:txBody>
      </p:sp>
    </p:spTree>
    <p:extLst>
      <p:ext uri="{BB962C8B-B14F-4D97-AF65-F5344CB8AC3E}">
        <p14:creationId xmlns:p14="http://schemas.microsoft.com/office/powerpoint/2010/main" val="18644503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88</a:t>
            </a:fld>
            <a:endParaRPr kumimoji="1" lang="zh-TW" altLang="en-US"/>
          </a:p>
        </p:txBody>
      </p:sp>
    </p:spTree>
    <p:extLst>
      <p:ext uri="{BB962C8B-B14F-4D97-AF65-F5344CB8AC3E}">
        <p14:creationId xmlns:p14="http://schemas.microsoft.com/office/powerpoint/2010/main" val="16928985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89</a:t>
            </a:fld>
            <a:endParaRPr kumimoji="1" lang="zh-TW" altLang="en-US"/>
          </a:p>
        </p:txBody>
      </p:sp>
    </p:spTree>
    <p:extLst>
      <p:ext uri="{BB962C8B-B14F-4D97-AF65-F5344CB8AC3E}">
        <p14:creationId xmlns:p14="http://schemas.microsoft.com/office/powerpoint/2010/main" val="15986871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90</a:t>
            </a:fld>
            <a:endParaRPr kumimoji="1" lang="zh-TW" altLang="en-US"/>
          </a:p>
        </p:txBody>
      </p:sp>
    </p:spTree>
    <p:extLst>
      <p:ext uri="{BB962C8B-B14F-4D97-AF65-F5344CB8AC3E}">
        <p14:creationId xmlns:p14="http://schemas.microsoft.com/office/powerpoint/2010/main" val="11192675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962025" y="1143000"/>
            <a:ext cx="4933950" cy="3086100"/>
          </a:xfrm>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91</a:t>
            </a:fld>
            <a:endParaRPr kumimoji="1" lang="zh-TW" altLang="en-US"/>
          </a:p>
        </p:txBody>
      </p:sp>
    </p:spTree>
    <p:extLst>
      <p:ext uri="{BB962C8B-B14F-4D97-AF65-F5344CB8AC3E}">
        <p14:creationId xmlns:p14="http://schemas.microsoft.com/office/powerpoint/2010/main" val="21391530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94</a:t>
            </a:fld>
            <a:endParaRPr kumimoji="1" lang="zh-TW" altLang="en-US"/>
          </a:p>
        </p:txBody>
      </p:sp>
    </p:spTree>
    <p:extLst>
      <p:ext uri="{BB962C8B-B14F-4D97-AF65-F5344CB8AC3E}">
        <p14:creationId xmlns:p14="http://schemas.microsoft.com/office/powerpoint/2010/main" val="25047274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95</a:t>
            </a:fld>
            <a:endParaRPr kumimoji="1" lang="zh-TW" altLang="en-US"/>
          </a:p>
        </p:txBody>
      </p:sp>
    </p:spTree>
    <p:extLst>
      <p:ext uri="{BB962C8B-B14F-4D97-AF65-F5344CB8AC3E}">
        <p14:creationId xmlns:p14="http://schemas.microsoft.com/office/powerpoint/2010/main" val="28138224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96</a:t>
            </a:fld>
            <a:endParaRPr kumimoji="1" lang="zh-TW" altLang="en-US"/>
          </a:p>
        </p:txBody>
      </p:sp>
    </p:spTree>
    <p:extLst>
      <p:ext uri="{BB962C8B-B14F-4D97-AF65-F5344CB8AC3E}">
        <p14:creationId xmlns:p14="http://schemas.microsoft.com/office/powerpoint/2010/main" val="41071374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97</a:t>
            </a:fld>
            <a:endParaRPr kumimoji="1" lang="zh-TW" altLang="en-US"/>
          </a:p>
        </p:txBody>
      </p:sp>
    </p:spTree>
    <p:extLst>
      <p:ext uri="{BB962C8B-B14F-4D97-AF65-F5344CB8AC3E}">
        <p14:creationId xmlns:p14="http://schemas.microsoft.com/office/powerpoint/2010/main" val="45173910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98</a:t>
            </a:fld>
            <a:endParaRPr kumimoji="1" lang="zh-TW" altLang="en-US"/>
          </a:p>
        </p:txBody>
      </p:sp>
    </p:spTree>
    <p:extLst>
      <p:ext uri="{BB962C8B-B14F-4D97-AF65-F5344CB8AC3E}">
        <p14:creationId xmlns:p14="http://schemas.microsoft.com/office/powerpoint/2010/main" val="46493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AAC36221-0537-1C47-B6DC-56B41D1D3E5C}" type="slidenum">
              <a:rPr kumimoji="1" lang="zh-TW" altLang="en-US" smtClean="0"/>
              <a:t>99</a:t>
            </a:fld>
            <a:endParaRPr kumimoji="1" lang="zh-TW" altLang="en-US"/>
          </a:p>
        </p:txBody>
      </p:sp>
    </p:spTree>
    <p:extLst>
      <p:ext uri="{BB962C8B-B14F-4D97-AF65-F5344CB8AC3E}">
        <p14:creationId xmlns:p14="http://schemas.microsoft.com/office/powerpoint/2010/main" val="993600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07" y="-93240"/>
            <a:ext cx="9252018" cy="5835796"/>
          </a:xfrm>
          <a:prstGeom prst="rect">
            <a:avLst/>
          </a:prstGeom>
        </p:spPr>
      </p:pic>
    </p:spTree>
    <p:extLst>
      <p:ext uri="{BB962C8B-B14F-4D97-AF65-F5344CB8AC3E}">
        <p14:creationId xmlns:p14="http://schemas.microsoft.com/office/powerpoint/2010/main" val="3183561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5" name="圖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54" y="-93554"/>
            <a:ext cx="9213865" cy="5811730"/>
          </a:xfrm>
          <a:prstGeom prst="rect">
            <a:avLst/>
          </a:prstGeom>
        </p:spPr>
      </p:pic>
    </p:spTree>
    <p:extLst>
      <p:ext uri="{BB962C8B-B14F-4D97-AF65-F5344CB8AC3E}">
        <p14:creationId xmlns:p14="http://schemas.microsoft.com/office/powerpoint/2010/main" val="2103381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93241"/>
            <a:ext cx="9247528" cy="5832964"/>
          </a:xfrm>
          <a:prstGeom prst="rect">
            <a:avLst/>
          </a:prstGeom>
        </p:spPr>
      </p:pic>
    </p:spTree>
    <p:extLst>
      <p:ext uri="{BB962C8B-B14F-4D97-AF65-F5344CB8AC3E}">
        <p14:creationId xmlns:p14="http://schemas.microsoft.com/office/powerpoint/2010/main" val="28115618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111868"/>
            <a:ext cx="4038600" cy="3147644"/>
          </a:xfrm>
        </p:spPr>
        <p:txBody>
          <a:bodyPr/>
          <a:lstStyle>
            <a:lvl1pPr>
              <a:defRPr sz="2800" b="1">
                <a:solidFill>
                  <a:schemeClr val="tx1">
                    <a:lumMod val="85000"/>
                    <a:lumOff val="15000"/>
                  </a:schemeClr>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內容版面配置區 3"/>
          <p:cNvSpPr>
            <a:spLocks noGrp="1"/>
          </p:cNvSpPr>
          <p:nvPr>
            <p:ph sz="half" idx="2"/>
          </p:nvPr>
        </p:nvSpPr>
        <p:spPr>
          <a:xfrm>
            <a:off x="4648200" y="1111868"/>
            <a:ext cx="4038600" cy="31476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10644187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992"/>
            <a:ext cx="8229600" cy="953029"/>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279972"/>
            <a:ext cx="4040188"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1813405"/>
            <a:ext cx="4040188"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30" y="1279972"/>
            <a:ext cx="4041775"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0" y="1813405"/>
            <a:ext cx="4041775"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586389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2297954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286014366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5" y="227670"/>
            <a:ext cx="3008313" cy="968913"/>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27668"/>
            <a:ext cx="5111750" cy="4880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5" y="1196583"/>
            <a:ext cx="3008313" cy="39113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382388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002723"/>
            <a:ext cx="5486400" cy="472544"/>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510930"/>
            <a:ext cx="5486400" cy="34309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4475267"/>
            <a:ext cx="5486400" cy="671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5596409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15634317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190608"/>
            <a:ext cx="2057400" cy="406890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90608"/>
            <a:ext cx="6019800" cy="406890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5514C90-CAF7-4E64-BAE3-0E08C589EEC1}" type="datetimeFigureOut">
              <a:rPr lang="zh-TW" altLang="en-US" smtClean="0"/>
              <a:t>2020/7/31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26658512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28992"/>
            <a:ext cx="8229600" cy="953029"/>
          </a:xfrm>
          <a:prstGeom prst="rect">
            <a:avLst/>
          </a:prstGeom>
        </p:spPr>
        <p:txBody>
          <a:bodyPr vert="horz" lIns="91440" tIns="45720" rIns="91440" bIns="45720" rtlCol="0" anchor="ctr">
            <a:normAutofit/>
          </a:bodyPr>
          <a:lstStyle/>
          <a:p>
            <a:r>
              <a:rPr lang="zh-TW" altLang="en-US" dirty="0" smtClean="0"/>
              <a:t>按一下以編輯母片標題樣式</a:t>
            </a:r>
            <a:endParaRPr lang="zh-TW" altLang="en-US" dirty="0"/>
          </a:p>
        </p:txBody>
      </p:sp>
      <p:sp>
        <p:nvSpPr>
          <p:cNvPr id="3" name="文字版面配置區 2"/>
          <p:cNvSpPr>
            <a:spLocks noGrp="1"/>
          </p:cNvSpPr>
          <p:nvPr>
            <p:ph type="body" idx="1"/>
          </p:nvPr>
        </p:nvSpPr>
        <p:spPr>
          <a:xfrm>
            <a:off x="457200" y="1334243"/>
            <a:ext cx="8229600" cy="3773731"/>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457200" y="5299901"/>
            <a:ext cx="2133600" cy="304440"/>
          </a:xfrm>
          <a:prstGeom prst="rect">
            <a:avLst/>
          </a:prstGeom>
        </p:spPr>
        <p:txBody>
          <a:bodyPr vert="horz" lIns="91440" tIns="45720" rIns="91440" bIns="45720" rtlCol="0" anchor="ctr"/>
          <a:lstStyle>
            <a:lvl1pPr algn="l">
              <a:defRPr sz="1200">
                <a:solidFill>
                  <a:schemeClr val="tx1">
                    <a:tint val="75000"/>
                  </a:schemeClr>
                </a:solidFill>
              </a:defRPr>
            </a:lvl1pPr>
          </a:lstStyle>
          <a:p>
            <a:fld id="{B5514C90-CAF7-4E64-BAE3-0E08C589EEC1}" type="datetimeFigureOut">
              <a:rPr lang="zh-TW" altLang="en-US" smtClean="0"/>
              <a:t>2020/7/31</a:t>
            </a:fld>
            <a:endParaRPr lang="zh-TW" altLang="en-US"/>
          </a:p>
        </p:txBody>
      </p:sp>
      <p:sp>
        <p:nvSpPr>
          <p:cNvPr id="5" name="頁尾版面配置區 4"/>
          <p:cNvSpPr>
            <a:spLocks noGrp="1"/>
          </p:cNvSpPr>
          <p:nvPr>
            <p:ph type="ftr" sz="quarter" idx="3"/>
          </p:nvPr>
        </p:nvSpPr>
        <p:spPr>
          <a:xfrm>
            <a:off x="3124200" y="5299901"/>
            <a:ext cx="2895600" cy="30444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5299901"/>
            <a:ext cx="2133600" cy="304440"/>
          </a:xfrm>
          <a:prstGeom prst="rect">
            <a:avLst/>
          </a:prstGeom>
        </p:spPr>
        <p:txBody>
          <a:bodyPr vert="horz" lIns="91440" tIns="45720" rIns="91440" bIns="45720" rtlCol="0" anchor="ctr"/>
          <a:lstStyle>
            <a:lvl1pPr algn="r">
              <a:defRPr sz="1200">
                <a:solidFill>
                  <a:schemeClr val="tx1">
                    <a:tint val="75000"/>
                  </a:schemeClr>
                </a:solidFill>
              </a:defRPr>
            </a:lvl1pPr>
          </a:lstStyle>
          <a:p>
            <a:fld id="{91335DE8-05DE-40E5-A4F5-8A952F54CC77}" type="slidenum">
              <a:rPr lang="zh-TW" altLang="en-US" smtClean="0"/>
              <a:t>‹#›</a:t>
            </a:fld>
            <a:endParaRPr lang="zh-TW" altLang="en-US"/>
          </a:p>
        </p:txBody>
      </p:sp>
    </p:spTree>
    <p:extLst>
      <p:ext uri="{BB962C8B-B14F-4D97-AF65-F5344CB8AC3E}">
        <p14:creationId xmlns:p14="http://schemas.microsoft.com/office/powerpoint/2010/main" val="3400583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800" b="1" kern="1200">
          <a:solidFill>
            <a:schemeClr val="tx1">
              <a:lumMod val="85000"/>
              <a:lumOff val="15000"/>
            </a:schemeClr>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tiff"/></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0.tiff"/><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1.tiff"/><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2.tiff"/><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9.png"/><Relationship Id="rId7" Type="http://schemas.openxmlformats.org/officeDocument/2006/relationships/slide" Target="slide1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tiff"/><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slide" Target="slide10.xml"/><Relationship Id="rId2" Type="http://schemas.openxmlformats.org/officeDocument/2006/relationships/video" Target="file:///H:\02-&#21508;&#31185;\&#12304;&#20844;&#27665;&#12305;\02-%5b&#20844;&#27665;&#37197;&#22871;%5d%20-%20&#27861;&#24459;&#33287;&#29983;&#27963;(&#24935;&#23291;)-&#35486;&#23267;-&#25913;&#23391;&#32173;\04-&#23436;&#25104;&#27284;&#26696;(&#23478;&#24344;&#24433;&#29255;-&#24050;&#36899;)\%5b&#31532;4&#24335;%5d%20&#34892;&#25919;&#27861;&#24459;-&#23391;&#32173;(200624-3&#26657;)-&#23567;&#21531;&#20197;&#27492;&#26657;&#23565;&#12289;&#20462;&#25913;&#12289;&#21152;&#24433;&#29255;-&#24118;CHECK\004P060&#12300;&#35686;&#22577;&#22120;&#20986;&#21253;&#12301;&#21202;&#20196;&#20572;&#26989;(01&#717;34).wmv" TargetMode="External"/><Relationship Id="rId1" Type="http://schemas.microsoft.com/office/2007/relationships/media" Target="file:///H:\02-&#21508;&#31185;\&#12304;&#20844;&#27665;&#12305;\02-%5b&#20844;&#27665;&#37197;&#22871;%5d%20-%20&#27861;&#24459;&#33287;&#29983;&#27963;(&#24935;&#23291;)-&#35486;&#23267;-&#25913;&#23391;&#32173;\04-&#23436;&#25104;&#27284;&#26696;(&#23478;&#24344;&#24433;&#29255;-&#24050;&#36899;)\%5b&#31532;4&#24335;%5d%20&#34892;&#25919;&#27861;&#24459;-&#23391;&#32173;(200624-3&#26657;)-&#23567;&#21531;&#20197;&#27492;&#26657;&#23565;&#12289;&#20462;&#25913;&#12289;&#21152;&#24433;&#29255;-&#24118;CHECK\004P060&#12300;&#35686;&#22577;&#22120;&#20986;&#21253;&#12301;&#21202;&#20196;&#20572;&#26989;(01&#717;34).wmv" TargetMode="External"/><Relationship Id="rId6" Type="http://schemas.openxmlformats.org/officeDocument/2006/relationships/image" Target="../media/image27.png"/><Relationship Id="rId5" Type="http://schemas.openxmlformats.org/officeDocument/2006/relationships/hyperlink" Target="004P060&#12300;&#35686;&#22577;&#22120;&#20986;&#21253;&#12301;&#21202;&#20196;&#20572;&#26989;(01&#717;34).wmv" TargetMode="External"/><Relationship Id="rId4" Type="http://schemas.openxmlformats.org/officeDocument/2006/relationships/image" Target="../media/image26.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tiff"/><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2.tiff"/><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3.tiff"/><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1.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1.png"/><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1.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2.tiff"/><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2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45.tiff"/><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22.xml"/><Relationship Id="rId2" Type="http://schemas.openxmlformats.org/officeDocument/2006/relationships/video" Target="file:///F:\&#35486;&#23267;\&#27861;&#24459;&#33287;&#29983;&#27963;\&#31532;&#22235;&#24335;\004P061&#27231;&#36554;&#21322;&#36335;&#20572;&#36554;&#36530;&#22826;&#38525;%20&#24656;&#21507;&#20132;&#36890;&#32624;&#21934;(01&#717;48).wmv" TargetMode="External"/><Relationship Id="rId1" Type="http://schemas.microsoft.com/office/2007/relationships/media" Target="file:///F:\&#35486;&#23267;\&#27861;&#24459;&#33287;&#29983;&#27963;\&#31532;&#22235;&#24335;\004P061&#27231;&#36554;&#21322;&#36335;&#20572;&#36554;&#36530;&#22826;&#38525;%20&#24656;&#21507;&#20132;&#36890;&#32624;&#21934;(01&#717;48).wmv" TargetMode="External"/><Relationship Id="rId6" Type="http://schemas.openxmlformats.org/officeDocument/2006/relationships/image" Target="../media/image27.png"/><Relationship Id="rId5" Type="http://schemas.openxmlformats.org/officeDocument/2006/relationships/hyperlink" Target="004P061&#27231;&#36554;&#21322;&#36335;&#20572;&#36554;&#36530;&#22826;&#38525;%20&#24656;&#21507;&#20132;&#36890;&#32624;&#21934;(01&#717;48).wmv" TargetMode="External"/><Relationship Id="rId4" Type="http://schemas.openxmlformats.org/officeDocument/2006/relationships/image" Target="../media/image26.pn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2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47.tiff"/><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24.xml"/><Relationship Id="rId2" Type="http://schemas.openxmlformats.org/officeDocument/2006/relationships/video" Target="file:///F:\&#35486;&#23267;\&#27861;&#24459;&#33287;&#29983;&#27963;\&#31532;&#22235;&#24335;\004P063&#20302;&#38957;&#19981;&#20998;&#24515;&#19981;&#19978;&#36947;(01&#717;30).wmv" TargetMode="External"/><Relationship Id="rId1" Type="http://schemas.microsoft.com/office/2007/relationships/media" Target="file:///F:\&#35486;&#23267;\&#27861;&#24459;&#33287;&#29983;&#27963;\&#31532;&#22235;&#24335;\004P063&#20302;&#38957;&#19981;&#20998;&#24515;&#19981;&#19978;&#36947;(01&#717;30).wmv" TargetMode="External"/><Relationship Id="rId6" Type="http://schemas.openxmlformats.org/officeDocument/2006/relationships/image" Target="../media/image27.png"/><Relationship Id="rId5" Type="http://schemas.openxmlformats.org/officeDocument/2006/relationships/hyperlink" Target="004P063&#20302;&#38957;&#19981;&#20998;&#24515;&#19981;&#19978;&#36947;(01&#717;30).wmv" TargetMode="External"/><Relationship Id="rId4" Type="http://schemas.openxmlformats.org/officeDocument/2006/relationships/image" Target="../media/image26.png"/><Relationship Id="rId9"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tiff"/><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tiff"/><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tiff"/><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tiff"/><Relationship Id="rId4" Type="http://schemas.openxmlformats.org/officeDocument/2006/relationships/image" Target="../media/image11.png"/><Relationship Id="rId9" Type="http://schemas.openxmlformats.org/officeDocument/2006/relationships/image" Target="../media/image25.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29.xml"/><Relationship Id="rId2" Type="http://schemas.openxmlformats.org/officeDocument/2006/relationships/video" Target="file:///F:\&#35486;&#23267;\&#27861;&#24459;&#33287;&#29983;&#27963;\&#31532;&#22235;&#24335;\004P063&#27794;&#25187;&#29872;&#19978;&#36335;&#12288;&#21487;&#32624;500&#20803;(01&#717;36).wmv" TargetMode="External"/><Relationship Id="rId1" Type="http://schemas.microsoft.com/office/2007/relationships/media" Target="file:///F:\&#35486;&#23267;\&#27861;&#24459;&#33287;&#29983;&#27963;\&#31532;&#22235;&#24335;\004P063&#27794;&#25187;&#29872;&#19978;&#36335;&#12288;&#21487;&#32624;500&#20803;(01&#717;36).wmv" TargetMode="External"/><Relationship Id="rId6" Type="http://schemas.openxmlformats.org/officeDocument/2006/relationships/image" Target="../media/image27.png"/><Relationship Id="rId5" Type="http://schemas.openxmlformats.org/officeDocument/2006/relationships/hyperlink" Target="004P063&#27794;&#25187;&#29872;&#19978;&#36335;&#12288;&#21487;&#32624;500&#20803;(01&#717;36).wmv" TargetMode="External"/><Relationship Id="rId4" Type="http://schemas.openxmlformats.org/officeDocument/2006/relationships/image" Target="../media/image26.png"/><Relationship Id="rId9" Type="http://schemas.openxmlformats.org/officeDocument/2006/relationships/image" Target="../media/image57.png"/></Relationships>
</file>

<file path=ppt/slides/_rels/slide31.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9.png"/><Relationship Id="rId4" Type="http://schemas.openxmlformats.org/officeDocument/2006/relationships/image" Target="../media/image58.tiff"/><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31.xml"/><Relationship Id="rId2" Type="http://schemas.openxmlformats.org/officeDocument/2006/relationships/video" Target="file:///F:\&#35486;&#23267;\&#27861;&#24459;&#33287;&#29983;&#27963;\&#31532;&#22235;&#24335;\004P063&#21462;&#32224;&#12300;&#39640;&#38596;&#24335;&#24038;&#36681;&#12301;(01&#717;55).wmv" TargetMode="External"/><Relationship Id="rId1" Type="http://schemas.microsoft.com/office/2007/relationships/media" Target="file:///F:\&#35486;&#23267;\&#27861;&#24459;&#33287;&#29983;&#27963;\&#31532;&#22235;&#24335;\004P063&#21462;&#32224;&#12300;&#39640;&#38596;&#24335;&#24038;&#36681;&#12301;(01&#717;55).wmv" TargetMode="External"/><Relationship Id="rId6" Type="http://schemas.openxmlformats.org/officeDocument/2006/relationships/image" Target="../media/image27.png"/><Relationship Id="rId5" Type="http://schemas.openxmlformats.org/officeDocument/2006/relationships/hyperlink" Target="004P063&#21462;&#32224;&#12300;&#39640;&#38596;&#24335;&#24038;&#36681;&#12301;(01&#717;55).wmv" TargetMode="External"/><Relationship Id="rId4" Type="http://schemas.openxmlformats.org/officeDocument/2006/relationships/image" Target="../media/image26.png"/><Relationship Id="rId9"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tiff"/><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3.tiff"/><Relationship Id="rId5" Type="http://schemas.openxmlformats.org/officeDocument/2006/relationships/image" Target="../media/image62.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36.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64.tiff"/><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35.xml"/><Relationship Id="rId2" Type="http://schemas.openxmlformats.org/officeDocument/2006/relationships/video" Target="file:///F:\&#35486;&#23267;\&#27861;&#24459;&#33287;&#29983;&#27963;\&#31532;&#22235;&#24335;\004P064&#37202;&#39381;&#32624;&#24456;&#22823;(00&#717;40).wmv" TargetMode="External"/><Relationship Id="rId1" Type="http://schemas.microsoft.com/office/2007/relationships/media" Target="file:///F:\&#35486;&#23267;\&#27861;&#24459;&#33287;&#29983;&#27963;\&#31532;&#22235;&#24335;\004P064&#37202;&#39381;&#32624;&#24456;&#22823;(00&#717;40).wmv" TargetMode="External"/><Relationship Id="rId6" Type="http://schemas.openxmlformats.org/officeDocument/2006/relationships/image" Target="../media/image27.png"/><Relationship Id="rId5" Type="http://schemas.openxmlformats.org/officeDocument/2006/relationships/hyperlink" Target="004P064&#37202;&#39381;&#32624;&#24456;&#22823;(00&#717;40).wmv" TargetMode="External"/><Relationship Id="rId4" Type="http://schemas.openxmlformats.org/officeDocument/2006/relationships/image" Target="../media/image26.png"/><Relationship Id="rId9" Type="http://schemas.openxmlformats.org/officeDocument/2006/relationships/image" Target="../media/image65.png"/></Relationships>
</file>

<file path=ppt/slides/_rels/slide3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3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66.tiff"/><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37.xml"/><Relationship Id="rId2" Type="http://schemas.openxmlformats.org/officeDocument/2006/relationships/video" Target="file:///F:\&#35486;&#23267;\&#27861;&#24459;&#33287;&#29983;&#27963;\&#31532;&#22235;&#24335;\004P064&#37202;&#39381;&#26032;&#21046;%20&#21516;&#36554;&#36899;&#22352;(02&#717;04).wmv" TargetMode="External"/><Relationship Id="rId1" Type="http://schemas.microsoft.com/office/2007/relationships/media" Target="file:///F:\&#35486;&#23267;\&#27861;&#24459;&#33287;&#29983;&#27963;\&#31532;&#22235;&#24335;\004P064&#37202;&#39381;&#26032;&#21046;%20&#21516;&#36554;&#36899;&#22352;(02&#717;04).wmv" TargetMode="External"/><Relationship Id="rId6" Type="http://schemas.openxmlformats.org/officeDocument/2006/relationships/image" Target="../media/image27.png"/><Relationship Id="rId5" Type="http://schemas.openxmlformats.org/officeDocument/2006/relationships/hyperlink" Target="004P064&#37202;&#39381;&#26032;&#21046;%20&#21516;&#36554;&#36899;&#22352;(02&#717;04).wmv" TargetMode="External"/><Relationship Id="rId4" Type="http://schemas.openxmlformats.org/officeDocument/2006/relationships/image" Target="../media/image26.png"/><Relationship Id="rId9" Type="http://schemas.openxmlformats.org/officeDocument/2006/relationships/image" Target="../media/image67.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68.tiff"/><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9.tiff"/><Relationship Id="rId5" Type="http://schemas.openxmlformats.org/officeDocument/2006/relationships/image" Target="../media/image35.png"/><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1.tif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35.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2.tiff"/><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3.tiff"/><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4.tiff"/><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tiff"/><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47.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77.tiff"/><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46.xml"/><Relationship Id="rId2" Type="http://schemas.openxmlformats.org/officeDocument/2006/relationships/video" Target="file:///F:\&#35486;&#23267;\&#27861;&#24459;&#33287;&#29983;&#27963;\&#31532;&#22235;&#24335;\004P066&#31038;&#26371;&#31209;&#24207;&#32173;&#35703;&#27861;-&#22952;&#31001;&#23433;&#23527;(01&#717;33).wmv" TargetMode="External"/><Relationship Id="rId1" Type="http://schemas.microsoft.com/office/2007/relationships/media" Target="file:///F:\&#35486;&#23267;\&#27861;&#24459;&#33287;&#29983;&#27963;\&#31532;&#22235;&#24335;\004P066&#31038;&#26371;&#31209;&#24207;&#32173;&#35703;&#27861;-&#22952;&#31001;&#23433;&#23527;(01&#717;33).wmv" TargetMode="External"/><Relationship Id="rId6" Type="http://schemas.openxmlformats.org/officeDocument/2006/relationships/image" Target="../media/image27.png"/><Relationship Id="rId5" Type="http://schemas.openxmlformats.org/officeDocument/2006/relationships/hyperlink" Target="004P066&#31038;&#26371;&#31209;&#24207;&#32173;&#35703;&#27861;-&#22952;&#31001;&#23433;&#23527;(01&#717;33).wmv" TargetMode="External"/><Relationship Id="rId4" Type="http://schemas.openxmlformats.org/officeDocument/2006/relationships/image" Target="../media/image26.png"/><Relationship Id="rId9"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tiff"/><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1.tiff"/><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81.tiff"/><Relationship Id="rId4" Type="http://schemas.openxmlformats.org/officeDocument/2006/relationships/image" Target="../media/image11.pn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84.tiff"/><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84.tiff"/><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43.png"/><Relationship Id="rId7"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tiff"/><Relationship Id="rId4" Type="http://schemas.openxmlformats.org/officeDocument/2006/relationships/image" Target="../media/image11.png"/><Relationship Id="rId9" Type="http://schemas.openxmlformats.org/officeDocument/2006/relationships/image" Target="../media/image25.png"/></Relationships>
</file>

<file path=ppt/slides/_rels/slide5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54.xml"/><Relationship Id="rId2" Type="http://schemas.openxmlformats.org/officeDocument/2006/relationships/video" Target="file:///F:\&#35486;&#23267;\&#27861;&#24459;&#33287;&#29983;&#27963;\&#31532;&#22235;&#24335;\004P067&#21152;&#37325;&#22952;&#23475;&#20844;&#21209;&#32618;%20&#35186;&#35686;&#23559;&#37325;&#32624;(02&#717;05).wmv" TargetMode="External"/><Relationship Id="rId1" Type="http://schemas.microsoft.com/office/2007/relationships/media" Target="file:///F:\&#35486;&#23267;\&#27861;&#24459;&#33287;&#29983;&#27963;\&#31532;&#22235;&#24335;\004P067&#21152;&#37325;&#22952;&#23475;&#20844;&#21209;&#32618;%20&#35186;&#35686;&#23559;&#37325;&#32624;(02&#717;05).wmv" TargetMode="External"/><Relationship Id="rId6" Type="http://schemas.openxmlformats.org/officeDocument/2006/relationships/image" Target="../media/image27.png"/><Relationship Id="rId5" Type="http://schemas.openxmlformats.org/officeDocument/2006/relationships/hyperlink" Target="004P067&#21152;&#37325;&#22952;&#23475;&#20844;&#21209;&#32618;%20&#35186;&#35686;&#23559;&#37325;&#32624;(02&#717;05).wmv" TargetMode="External"/><Relationship Id="rId4" Type="http://schemas.openxmlformats.org/officeDocument/2006/relationships/image" Target="../media/image26.png"/><Relationship Id="rId9" Type="http://schemas.openxmlformats.org/officeDocument/2006/relationships/image" Target="../media/image87.png"/></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88.tiff"/><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89.tiff"/><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tiff"/><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92.tiff"/><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tiff"/><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tiff"/><Relationship Id="rId4"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tiff"/><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tiff"/><Relationship Id="rId4" Type="http://schemas.openxmlformats.org/officeDocument/2006/relationships/image" Target="../media/image11.png"/></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tiff"/><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03.tiff"/><Relationship Id="rId4" Type="http://schemas.openxmlformats.org/officeDocument/2006/relationships/image" Target="../media/image11.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5.tiff"/><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35.png"/><Relationship Id="rId4" Type="http://schemas.openxmlformats.org/officeDocument/2006/relationships/image" Target="../media/image11.png"/></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4.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106.tiff"/><Relationship Id="rId5" Type="http://schemas.openxmlformats.org/officeDocument/2006/relationships/image" Target="../media/image35.png"/><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7.tiff"/><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35.png"/><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4.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108.tiff"/><Relationship Id="rId5" Type="http://schemas.openxmlformats.org/officeDocument/2006/relationships/image" Target="../media/image35.png"/><Relationship Id="rId4" Type="http://schemas.openxmlformats.org/officeDocument/2006/relationships/image" Target="../media/image11.png"/></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tiff"/><Relationship Id="rId4" Type="http://schemas.openxmlformats.org/officeDocument/2006/relationships/image" Target="../media/image11.png"/></Relationships>
</file>

<file path=ppt/slides/_rels/slide7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112.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11.tiff"/><Relationship Id="rId11" Type="http://schemas.openxmlformats.org/officeDocument/2006/relationships/slide" Target="slide73.xml"/><Relationship Id="rId5" Type="http://schemas.openxmlformats.org/officeDocument/2006/relationships/image" Target="../media/image35.png"/><Relationship Id="rId10"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slide" Target="slide72.xml"/></Relationships>
</file>

<file path=ppt/slides/_rels/slide7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slide" Target="slide71.xml"/><Relationship Id="rId2" Type="http://schemas.openxmlformats.org/officeDocument/2006/relationships/video" Target="file:///F:\&#35486;&#23267;\&#27861;&#24459;&#33287;&#29983;&#27963;\&#31532;&#22235;&#24335;\004P070&#19977;&#25163;&#33784;&#26356;&#33268;&#21629;(02&#717;28).wmv" TargetMode="External"/><Relationship Id="rId1" Type="http://schemas.microsoft.com/office/2007/relationships/media" Target="file:///F:\&#35486;&#23267;\&#27861;&#24459;&#33287;&#29983;&#27963;\&#31532;&#22235;&#24335;\004P070&#19977;&#25163;&#33784;&#26356;&#33268;&#21629;(02&#717;28).wmv" TargetMode="External"/><Relationship Id="rId6" Type="http://schemas.openxmlformats.org/officeDocument/2006/relationships/image" Target="../media/image27.png"/><Relationship Id="rId5" Type="http://schemas.openxmlformats.org/officeDocument/2006/relationships/hyperlink" Target="004P070&#19977;&#25163;&#33784;&#26356;&#33268;&#21629;(02&#717;28).wmv" TargetMode="External"/><Relationship Id="rId4" Type="http://schemas.openxmlformats.org/officeDocument/2006/relationships/image" Target="../media/image26.png"/><Relationship Id="rId9" Type="http://schemas.openxmlformats.org/officeDocument/2006/relationships/image" Target="../media/image113.png"/></Relationships>
</file>

<file path=ppt/slides/_rels/slide7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slide" Target="slide71.xml"/><Relationship Id="rId2" Type="http://schemas.openxmlformats.org/officeDocument/2006/relationships/video" Target="file:///F:\&#35486;&#23267;\&#27861;&#24459;&#33287;&#29983;&#27963;\&#31532;&#22235;&#24335;\004P070&#21560;&#33784;&#23565;&#36523;&#39636;&#30340;&#24433;&#38911;(01&#717;04).wmv" TargetMode="External"/><Relationship Id="rId1" Type="http://schemas.microsoft.com/office/2007/relationships/media" Target="file:///F:\&#35486;&#23267;\&#27861;&#24459;&#33287;&#29983;&#27963;\&#31532;&#22235;&#24335;\004P070&#21560;&#33784;&#23565;&#36523;&#39636;&#30340;&#24433;&#38911;(01&#717;04).wmv" TargetMode="External"/><Relationship Id="rId6" Type="http://schemas.openxmlformats.org/officeDocument/2006/relationships/image" Target="../media/image27.png"/><Relationship Id="rId5" Type="http://schemas.openxmlformats.org/officeDocument/2006/relationships/hyperlink" Target="004P070&#21560;&#33784;&#23565;&#36523;&#39636;&#30340;&#24433;&#38911;(01&#717;04).wmv" TargetMode="External"/><Relationship Id="rId4" Type="http://schemas.openxmlformats.org/officeDocument/2006/relationships/image" Target="../media/image26.png"/><Relationship Id="rId9" Type="http://schemas.openxmlformats.org/officeDocument/2006/relationships/image" Target="../media/image114.png"/></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2.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15.tiff"/><Relationship Id="rId5" Type="http://schemas.openxmlformats.org/officeDocument/2006/relationships/image" Target="../media/image35.png"/><Relationship Id="rId4" Type="http://schemas.openxmlformats.org/officeDocument/2006/relationships/image" Target="../media/image11.png"/></Relationships>
</file>

<file path=ppt/slides/_rels/slide7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3.png"/><Relationship Id="rId7" Type="http://schemas.openxmlformats.org/officeDocument/2006/relationships/slide" Target="slide76.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16.tiff"/><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slide" Target="slide75.xml"/><Relationship Id="rId2" Type="http://schemas.openxmlformats.org/officeDocument/2006/relationships/video" Target="file:///F:\&#35486;&#23267;\&#27861;&#24459;&#33287;&#29983;&#27963;\&#31532;&#22235;&#24335;\004P070&#35531;&#21247;&#36009;&#36067;&#33784;&#12289;&#37202;&#32102;&#26410;&#28415;18&#27506;&#32773;(00&#717;59).wmv" TargetMode="External"/><Relationship Id="rId1" Type="http://schemas.microsoft.com/office/2007/relationships/media" Target="file:///F:\&#35486;&#23267;\&#27861;&#24459;&#33287;&#29983;&#27963;\&#31532;&#22235;&#24335;\004P070&#35531;&#21247;&#36009;&#36067;&#33784;&#12289;&#37202;&#32102;&#26410;&#28415;18&#27506;&#32773;(00&#717;59).wmv" TargetMode="External"/><Relationship Id="rId6" Type="http://schemas.openxmlformats.org/officeDocument/2006/relationships/image" Target="../media/image27.png"/><Relationship Id="rId5" Type="http://schemas.openxmlformats.org/officeDocument/2006/relationships/hyperlink" Target="004P070&#35531;&#21247;&#36009;&#36067;&#33784;&#12289;&#37202;&#32102;&#26410;&#28415;18&#27506;&#32773;(00&#717;59).wmv" TargetMode="External"/><Relationship Id="rId4" Type="http://schemas.openxmlformats.org/officeDocument/2006/relationships/image" Target="../media/image26.png"/><Relationship Id="rId9" Type="http://schemas.openxmlformats.org/officeDocument/2006/relationships/image" Target="../media/image117.png"/></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png"/></Relationships>
</file>

<file path=ppt/slides/_rels/slide7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19.tiff"/><Relationship Id="rId4" Type="http://schemas.openxmlformats.org/officeDocument/2006/relationships/image" Target="../media/image11.png"/></Relationships>
</file>

<file path=ppt/slides/_rels/slide7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120.tiff"/><Relationship Id="rId4" Type="http://schemas.openxmlformats.org/officeDocument/2006/relationships/image" Target="../media/image11.png"/></Relationships>
</file>

<file path=ppt/slides/_rels/slide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tiff"/><Relationship Id="rId4" Type="http://schemas.openxmlformats.org/officeDocument/2006/relationships/image" Target="../media/image11.png"/></Relationships>
</file>

<file path=ppt/slides/_rels/slide8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1.png"/></Relationships>
</file>

<file path=ppt/slides/_rels/slide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24.tiff"/><Relationship Id="rId5" Type="http://schemas.openxmlformats.org/officeDocument/2006/relationships/image" Target="../media/image31.png"/><Relationship Id="rId4" Type="http://schemas.openxmlformats.org/officeDocument/2006/relationships/image" Target="../media/image11.png"/></Relationships>
</file>

<file path=ppt/slides/_rels/slide8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125.tiff"/><Relationship Id="rId4" Type="http://schemas.openxmlformats.org/officeDocument/2006/relationships/image" Target="../media/image11.png"/></Relationships>
</file>

<file path=ppt/slides/_rels/slide8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26.tiff"/><Relationship Id="rId4" Type="http://schemas.openxmlformats.org/officeDocument/2006/relationships/image" Target="../media/image11.png"/></Relationships>
</file>

<file path=ppt/slides/_rels/slide8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28.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27.tiff"/><Relationship Id="rId5" Type="http://schemas.openxmlformats.org/officeDocument/2006/relationships/image" Target="../media/image35.png"/><Relationship Id="rId4" Type="http://schemas.openxmlformats.org/officeDocument/2006/relationships/image" Target="../media/image11.png"/></Relationships>
</file>

<file path=ppt/slides/_rels/slide8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9.tiff"/><Relationship Id="rId4" Type="http://schemas.openxmlformats.org/officeDocument/2006/relationships/image" Target="../media/image11.png"/></Relationships>
</file>

<file path=ppt/slides/_rels/slide8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30.tiff"/><Relationship Id="rId4" Type="http://schemas.openxmlformats.org/officeDocument/2006/relationships/image" Target="../media/image11.png"/></Relationships>
</file>

<file path=ppt/slides/_rels/slide8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31.tiff"/><Relationship Id="rId4" Type="http://schemas.openxmlformats.org/officeDocument/2006/relationships/image" Target="../media/image11.png"/></Relationships>
</file>

<file path=ppt/slides/_rels/slide8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32.png"/><Relationship Id="rId4" Type="http://schemas.openxmlformats.org/officeDocument/2006/relationships/image" Target="../media/image11.png"/></Relationships>
</file>

<file path=ppt/slides/_rels/slide9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34.pn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133.tiff"/><Relationship Id="rId5" Type="http://schemas.openxmlformats.org/officeDocument/2006/relationships/image" Target="../media/image35.png"/><Relationship Id="rId4" Type="http://schemas.openxmlformats.org/officeDocument/2006/relationships/image" Target="../media/image11.png"/></Relationships>
</file>

<file path=ppt/slides/_rels/slide9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135.tiff"/><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34.png"/><Relationship Id="rId11" Type="http://schemas.openxmlformats.org/officeDocument/2006/relationships/slide" Target="slide93.xml"/><Relationship Id="rId5" Type="http://schemas.openxmlformats.org/officeDocument/2006/relationships/image" Target="../media/image35.png"/><Relationship Id="rId10"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slide" Target="slide92.xml"/></Relationships>
</file>

<file path=ppt/slides/_rels/slide9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slide" Target="slide91.xml"/><Relationship Id="rId2" Type="http://schemas.openxmlformats.org/officeDocument/2006/relationships/video" Target="file:///F:\&#35486;&#23267;\&#27861;&#24459;&#33287;&#29983;&#27963;\&#31532;&#22235;&#24335;\004P072&#38651;&#23376;&#29017;&#21361;&#23475;&#19981;&#20126;&#26044;&#32025;&#33784;(00&#717;59).wmv" TargetMode="External"/><Relationship Id="rId1" Type="http://schemas.microsoft.com/office/2007/relationships/media" Target="file:///F:\&#35486;&#23267;\&#27861;&#24459;&#33287;&#29983;&#27963;\&#31532;&#22235;&#24335;\004P072&#38651;&#23376;&#29017;&#21361;&#23475;&#19981;&#20126;&#26044;&#32025;&#33784;(00&#717;59).wmv" TargetMode="External"/><Relationship Id="rId6" Type="http://schemas.openxmlformats.org/officeDocument/2006/relationships/image" Target="../media/image27.png"/><Relationship Id="rId5" Type="http://schemas.openxmlformats.org/officeDocument/2006/relationships/hyperlink" Target="004P072&#38651;&#23376;&#29017;&#21361;&#23475;&#19981;&#20126;&#26044;&#32025;&#33784;(00&#717;59).wmv" TargetMode="External"/><Relationship Id="rId4" Type="http://schemas.openxmlformats.org/officeDocument/2006/relationships/image" Target="../media/image26.png"/><Relationship Id="rId9" Type="http://schemas.openxmlformats.org/officeDocument/2006/relationships/image" Target="../media/image136.png"/></Relationships>
</file>

<file path=ppt/slides/_rels/slide9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slide" Target="slide91.xml"/><Relationship Id="rId2" Type="http://schemas.openxmlformats.org/officeDocument/2006/relationships/video" Target="file:///F:\&#35486;&#23267;\&#27861;&#24459;&#33287;&#29983;&#27963;\&#31532;&#22235;&#24335;\004P072&#38651;&#21152;&#29105;&#24335;&#33784;&#21697;&#65311;&#38651;&#23376;&#29017;&#65311;&#20667;&#20667;&#20998;&#19981;&#28165;&#26970;(03&#717;55).wmv" TargetMode="External"/><Relationship Id="rId1" Type="http://schemas.microsoft.com/office/2007/relationships/media" Target="file:///F:\&#35486;&#23267;\&#27861;&#24459;&#33287;&#29983;&#27963;\&#31532;&#22235;&#24335;\004P072&#38651;&#21152;&#29105;&#24335;&#33784;&#21697;&#65311;&#38651;&#23376;&#29017;&#65311;&#20667;&#20667;&#20998;&#19981;&#28165;&#26970;(03&#717;55).wmv" TargetMode="External"/><Relationship Id="rId6" Type="http://schemas.openxmlformats.org/officeDocument/2006/relationships/image" Target="../media/image27.png"/><Relationship Id="rId5" Type="http://schemas.openxmlformats.org/officeDocument/2006/relationships/hyperlink" Target="004P072&#38651;&#21152;&#29105;&#24335;&#33784;&#21697;&#65311;&#38651;&#23376;&#29017;&#65311;&#20667;&#20667;&#20998;&#19981;&#28165;&#26970;(03&#717;55).wmv" TargetMode="External"/><Relationship Id="rId4" Type="http://schemas.openxmlformats.org/officeDocument/2006/relationships/image" Target="../media/image26.png"/><Relationship Id="rId9" Type="http://schemas.openxmlformats.org/officeDocument/2006/relationships/image" Target="../media/image137.png"/></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40.emf"/><Relationship Id="rId5" Type="http://schemas.openxmlformats.org/officeDocument/2006/relationships/image" Target="../media/image139.png"/><Relationship Id="rId4" Type="http://schemas.openxmlformats.org/officeDocument/2006/relationships/image" Target="../media/image138.png"/></Relationships>
</file>

<file path=ppt/slides/_rels/slide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141.emf"/><Relationship Id="rId4" Type="http://schemas.openxmlformats.org/officeDocument/2006/relationships/image" Target="../media/image138.png"/></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38.png"/></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45.png"/><Relationship Id="rId5" Type="http://schemas.openxmlformats.org/officeDocument/2006/relationships/image" Target="../media/image143.png"/><Relationship Id="rId4" Type="http://schemas.openxmlformats.org/officeDocument/2006/relationships/image" Target="../media/image138.png"/></Relationships>
</file>

<file path=ppt/slides/_rels/slide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43.png"/><Relationship Id="rId4" Type="http://schemas.openxmlformats.org/officeDocument/2006/relationships/image" Target="../media/image138.png"/></Relationships>
</file>

<file path=ppt/slides/_rels/slide99.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1.png"/><Relationship Id="rId7" Type="http://schemas.openxmlformats.org/officeDocument/2006/relationships/image" Target="../media/image147.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hyperlink" Target="http://www.nhk.or.jp/sougou/houtei/shiryou/" TargetMode="External"/><Relationship Id="rId5" Type="http://schemas.openxmlformats.org/officeDocument/2006/relationships/image" Target="../media/image139.png"/><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9139774" cy="5718175"/>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71176" y="332232"/>
            <a:ext cx="2139696" cy="5047488"/>
          </a:xfrm>
          <a:prstGeom prst="rect">
            <a:avLst/>
          </a:prstGeom>
        </p:spPr>
      </p:pic>
      <p:pic>
        <p:nvPicPr>
          <p:cNvPr id="11" name="圖片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1176" y="703563"/>
            <a:ext cx="426720" cy="4645152"/>
          </a:xfrm>
          <a:prstGeom prst="rect">
            <a:avLst/>
          </a:prstGeom>
        </p:spPr>
      </p:pic>
      <p:pic>
        <p:nvPicPr>
          <p:cNvPr id="2" name="圖片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29903" y="703561"/>
            <a:ext cx="427567" cy="4580467"/>
          </a:xfrm>
          <a:prstGeom prst="rect">
            <a:avLst/>
          </a:prstGeom>
        </p:spPr>
      </p:pic>
    </p:spTree>
    <p:extLst>
      <p:ext uri="{BB962C8B-B14F-4D97-AF65-F5344CB8AC3E}">
        <p14:creationId xmlns:p14="http://schemas.microsoft.com/office/powerpoint/2010/main" val="3554781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C:\Users\Chia\Desktop\簡報\法律與生活-CH04 (1)-65.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 y="8096"/>
            <a:ext cx="9147175" cy="5721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013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群組 7"/>
          <p:cNvGrpSpPr/>
          <p:nvPr/>
        </p:nvGrpSpPr>
        <p:grpSpPr>
          <a:xfrm>
            <a:off x="8490916" y="5163345"/>
            <a:ext cx="512445" cy="521209"/>
            <a:chOff x="8490912" y="5163343"/>
            <a:chExt cx="512445" cy="521209"/>
          </a:xfrm>
        </p:grpSpPr>
        <p:pic>
          <p:nvPicPr>
            <p:cNvPr id="9" name="圖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0" name="文字方塊 9"/>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059</a:t>
              </a:r>
              <a:endParaRPr lang="zh-TW" altLang="en-US" sz="1200" dirty="0">
                <a:solidFill>
                  <a:schemeClr val="tx1">
                    <a:lumMod val="75000"/>
                    <a:lumOff val="25000"/>
                  </a:schemeClr>
                </a:solidFill>
              </a:endParaRPr>
            </a:p>
          </p:txBody>
        </p:sp>
      </p:grpSp>
      <p:pic>
        <p:nvPicPr>
          <p:cNvPr id="11" name="圖片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68252" y="630184"/>
            <a:ext cx="4559300" cy="969433"/>
          </a:xfrm>
          <a:prstGeom prst="rect">
            <a:avLst/>
          </a:prstGeom>
        </p:spPr>
      </p:pic>
      <p:pic>
        <p:nvPicPr>
          <p:cNvPr id="3" name="圖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0404" y="2066999"/>
            <a:ext cx="7818967" cy="1286933"/>
          </a:xfrm>
          <a:prstGeom prst="rect">
            <a:avLst/>
          </a:prstGeom>
        </p:spPr>
      </p:pic>
      <p:pic>
        <p:nvPicPr>
          <p:cNvPr id="7" name="圖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3904" y="3450242"/>
            <a:ext cx="7675033" cy="1240367"/>
          </a:xfrm>
          <a:prstGeom prst="rect">
            <a:avLst/>
          </a:prstGeom>
        </p:spPr>
      </p:pic>
    </p:spTree>
    <p:extLst>
      <p:ext uri="{BB962C8B-B14F-4D97-AF65-F5344CB8AC3E}">
        <p14:creationId xmlns:p14="http://schemas.microsoft.com/office/powerpoint/2010/main" val="83361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群組 7"/>
          <p:cNvGrpSpPr/>
          <p:nvPr/>
        </p:nvGrpSpPr>
        <p:grpSpPr>
          <a:xfrm>
            <a:off x="8490916" y="5163345"/>
            <a:ext cx="512445" cy="521209"/>
            <a:chOff x="8490912" y="5163343"/>
            <a:chExt cx="512445" cy="521209"/>
          </a:xfrm>
        </p:grpSpPr>
        <p:pic>
          <p:nvPicPr>
            <p:cNvPr id="9" name="圖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0" name="文字方塊 9"/>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059</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3477" y="1563877"/>
            <a:ext cx="7818967" cy="3484033"/>
          </a:xfrm>
          <a:prstGeom prst="rect">
            <a:avLst/>
          </a:prstGeom>
        </p:spPr>
      </p:pic>
      <p:pic>
        <p:nvPicPr>
          <p:cNvPr id="12" name="圖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68252" y="630184"/>
            <a:ext cx="4559300" cy="969433"/>
          </a:xfrm>
          <a:prstGeom prst="rect">
            <a:avLst/>
          </a:prstGeom>
        </p:spPr>
      </p:pic>
    </p:spTree>
    <p:extLst>
      <p:ext uri="{BB962C8B-B14F-4D97-AF65-F5344CB8AC3E}">
        <p14:creationId xmlns:p14="http://schemas.microsoft.com/office/powerpoint/2010/main" val="120001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群組 6"/>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059</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68252" y="630184"/>
            <a:ext cx="4559300" cy="969433"/>
          </a:xfrm>
          <a:prstGeom prst="rect">
            <a:avLst/>
          </a:prstGeom>
        </p:spPr>
      </p:pic>
      <p:pic>
        <p:nvPicPr>
          <p:cNvPr id="2" name="圖片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8880" y="2038691"/>
            <a:ext cx="7818967" cy="2129367"/>
          </a:xfrm>
          <a:prstGeom prst="rect">
            <a:avLst/>
          </a:prstGeom>
        </p:spPr>
      </p:pic>
    </p:spTree>
    <p:extLst>
      <p:ext uri="{BB962C8B-B14F-4D97-AF65-F5344CB8AC3E}">
        <p14:creationId xmlns:p14="http://schemas.microsoft.com/office/powerpoint/2010/main" val="181323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p:cNvSpPr txBox="1">
            <a:spLocks noChangeArrowheads="1"/>
          </p:cNvSpPr>
          <p:nvPr/>
        </p:nvSpPr>
        <p:spPr bwMode="auto">
          <a:xfrm>
            <a:off x="840669" y="1966244"/>
            <a:ext cx="396044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800">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與</a:t>
            </a:r>
            <a:r>
              <a:rPr lang="zh-TW" altLang="en-US" sz="2600" b="1" dirty="0">
                <a:solidFill>
                  <a:schemeClr val="tx1">
                    <a:lumMod val="85000"/>
                    <a:lumOff val="15000"/>
                  </a:schemeClr>
                </a:solidFill>
                <a:latin typeface="微軟正黑體" charset="-120"/>
                <a:ea typeface="微軟正黑體" charset="-120"/>
              </a:rPr>
              <a:t>刑法都是</a:t>
            </a:r>
            <a:r>
              <a:rPr lang="zh-TW" altLang="en-US" sz="2600" b="1" dirty="0" smtClean="0">
                <a:solidFill>
                  <a:schemeClr val="tx1">
                    <a:lumMod val="85000"/>
                    <a:lumOff val="15000"/>
                  </a:schemeClr>
                </a:solidFill>
                <a:latin typeface="微軟正黑體" charset="-120"/>
                <a:ea typeface="微軟正黑體" charset="-120"/>
              </a:rPr>
              <a:t>公法。</a:t>
            </a:r>
            <a:endParaRPr lang="en-US" altLang="zh-TW" sz="2600" b="1" dirty="0">
              <a:solidFill>
                <a:schemeClr val="tx1">
                  <a:lumMod val="85000"/>
                  <a:lumOff val="15000"/>
                </a:schemeClr>
              </a:solidFill>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法典並沒有</a:t>
            </a:r>
            <a:r>
              <a:rPr lang="zh-TW" altLang="en-US" sz="2600" b="1" dirty="0">
                <a:solidFill>
                  <a:schemeClr val="tx1">
                    <a:lumMod val="85000"/>
                    <a:lumOff val="15000"/>
                  </a:schemeClr>
                </a:solidFill>
                <a:latin typeface="微軟正黑體" charset="-120"/>
                <a:ea typeface="微軟正黑體" charset="-120"/>
              </a:rPr>
              <a:t>一個法典叫做「行政法」</a:t>
            </a:r>
            <a:r>
              <a:rPr lang="zh-TW" altLang="en-US" sz="2600" b="1" dirty="0" smtClean="0">
                <a:solidFill>
                  <a:schemeClr val="tx1">
                    <a:lumMod val="85000"/>
                    <a:lumOff val="15000"/>
                  </a:schemeClr>
                </a:solidFill>
                <a:latin typeface="微軟正黑體" charset="-120"/>
                <a:ea typeface="微軟正黑體" charset="-120"/>
              </a:rPr>
              <a:t>，</a:t>
            </a:r>
            <a:endParaRPr lang="en-US" altLang="zh-TW" sz="2600" b="1" dirty="0" smtClean="0">
              <a:solidFill>
                <a:schemeClr val="tx1">
                  <a:lumMod val="85000"/>
                  <a:lumOff val="15000"/>
                </a:schemeClr>
              </a:solidFill>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是</a:t>
            </a:r>
            <a:r>
              <a:rPr lang="zh-TW" altLang="en-US" sz="2600" b="1" dirty="0">
                <a:solidFill>
                  <a:schemeClr val="tx1">
                    <a:lumMod val="85000"/>
                    <a:lumOff val="15000"/>
                  </a:schemeClr>
                </a:solidFill>
                <a:latin typeface="微軟正黑體" charset="-120"/>
                <a:ea typeface="微軟正黑體" charset="-120"/>
              </a:rPr>
              <a:t>法律中有關國家行政權運作的國內公法總稱。</a:t>
            </a:r>
          </a:p>
        </p:txBody>
      </p:sp>
      <p:grpSp>
        <p:nvGrpSpPr>
          <p:cNvPr id="8" name="群組 7"/>
          <p:cNvGrpSpPr/>
          <p:nvPr/>
        </p:nvGrpSpPr>
        <p:grpSpPr>
          <a:xfrm>
            <a:off x="8490916" y="5163345"/>
            <a:ext cx="512445" cy="521209"/>
            <a:chOff x="8490912" y="5163343"/>
            <a:chExt cx="512445" cy="521209"/>
          </a:xfrm>
        </p:grpSpPr>
        <p:pic>
          <p:nvPicPr>
            <p:cNvPr id="9" name="圖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0" name="文字方塊 9"/>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060</a:t>
              </a:r>
              <a:endParaRPr lang="zh-TW" altLang="en-US" sz="1200" dirty="0">
                <a:solidFill>
                  <a:schemeClr val="tx1">
                    <a:lumMod val="75000"/>
                    <a:lumOff val="25000"/>
                  </a:schemeClr>
                </a:solidFill>
              </a:endParaRPr>
            </a:p>
          </p:txBody>
        </p:sp>
      </p:grpSp>
      <p:sp>
        <p:nvSpPr>
          <p:cNvPr id="11" name="文字方塊 10"/>
          <p:cNvSpPr txBox="1">
            <a:spLocks noChangeArrowheads="1"/>
          </p:cNvSpPr>
          <p:nvPr/>
        </p:nvSpPr>
        <p:spPr bwMode="auto">
          <a:xfrm>
            <a:off x="840669" y="5883423"/>
            <a:ext cx="4379403"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514800">
              <a:spcBef>
                <a:spcPts val="1200"/>
              </a:spcBef>
            </a:pPr>
            <a:r>
              <a:rPr lang="zh-TW" altLang="en-US" sz="2800" b="1" dirty="0" smtClean="0">
                <a:solidFill>
                  <a:schemeClr val="tx1">
                    <a:lumMod val="85000"/>
                    <a:lumOff val="15000"/>
                  </a:schemeClr>
                </a:solidFill>
                <a:latin typeface="微軟正黑體" charset="-120"/>
                <a:ea typeface="微軟正黑體" charset="-120"/>
              </a:rPr>
              <a:t>例如：</a:t>
            </a:r>
            <a:r>
              <a:rPr lang="en-US" altLang="zh-TW" sz="2800" b="1" dirty="0">
                <a:solidFill>
                  <a:schemeClr val="tx1">
                    <a:lumMod val="85000"/>
                    <a:lumOff val="15000"/>
                  </a:schemeClr>
                </a:solidFill>
                <a:latin typeface="微軟正黑體" charset="-120"/>
                <a:ea typeface="微軟正黑體" charset="-120"/>
              </a:rPr>
              <a:t/>
            </a:r>
            <a:br>
              <a:rPr lang="en-US" altLang="zh-TW" sz="2800" b="1" dirty="0">
                <a:solidFill>
                  <a:schemeClr val="tx1">
                    <a:lumMod val="85000"/>
                    <a:lumOff val="15000"/>
                  </a:schemeClr>
                </a:solidFill>
                <a:latin typeface="微軟正黑體" charset="-120"/>
                <a:ea typeface="微軟正黑體" charset="-120"/>
              </a:rPr>
            </a:b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a:solidFill>
                  <a:schemeClr val="tx1">
                    <a:lumMod val="85000"/>
                    <a:lumOff val="15000"/>
                  </a:schemeClr>
                </a:solidFill>
                <a:latin typeface="微軟正黑體" charset="-120"/>
                <a:ea typeface="微軟正黑體" charset="-120"/>
              </a:rPr>
              <a:t>行政程序法</a:t>
            </a:r>
            <a:r>
              <a:rPr lang="en-US" altLang="zh-TW" sz="2600" b="1" dirty="0">
                <a:solidFill>
                  <a:schemeClr val="tx1">
                    <a:lumMod val="85000"/>
                    <a:lumOff val="15000"/>
                  </a:schemeClr>
                </a:solidFill>
                <a:latin typeface="微軟正黑體" charset="-120"/>
                <a:ea typeface="微軟正黑體" charset="-120"/>
              </a:rPr>
              <a:t>》</a:t>
            </a:r>
            <a:r>
              <a:rPr lang="zh-TW" altLang="en-US" sz="2600" b="1" dirty="0" smtClean="0">
                <a:solidFill>
                  <a:schemeClr val="tx1">
                    <a:lumMod val="85000"/>
                    <a:lumOff val="15000"/>
                  </a:schemeClr>
                </a:solidFill>
                <a:latin typeface="微軟正黑體" charset="-120"/>
                <a:ea typeface="微軟正黑體" charset="-120"/>
              </a:rPr>
              <a:t>、</a:t>
            </a:r>
            <a:r>
              <a:rPr lang="en-US" altLang="zh-TW" sz="2600" b="1" dirty="0" smtClean="0">
                <a:solidFill>
                  <a:schemeClr val="tx1">
                    <a:lumMod val="85000"/>
                    <a:lumOff val="15000"/>
                  </a:schemeClr>
                </a:solidFill>
                <a:latin typeface="微軟正黑體" charset="-120"/>
                <a:ea typeface="微軟正黑體" charset="-120"/>
              </a:rPr>
              <a:t/>
            </a:r>
            <a:br>
              <a:rPr lang="en-US" altLang="zh-TW" sz="2600" b="1" dirty="0" smtClean="0">
                <a:solidFill>
                  <a:schemeClr val="tx1">
                    <a:lumMod val="85000"/>
                    <a:lumOff val="15000"/>
                  </a:schemeClr>
                </a:solidFill>
                <a:latin typeface="微軟正黑體" charset="-120"/>
                <a:ea typeface="微軟正黑體" charset="-120"/>
              </a:rPr>
            </a:b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a:solidFill>
                  <a:schemeClr val="tx1">
                    <a:lumMod val="85000"/>
                    <a:lumOff val="15000"/>
                  </a:schemeClr>
                </a:solidFill>
                <a:latin typeface="微軟正黑體" charset="-120"/>
                <a:ea typeface="微軟正黑體" charset="-120"/>
              </a:rPr>
              <a:t>社會秩序維護法</a:t>
            </a: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smtClean="0">
                <a:solidFill>
                  <a:schemeClr val="tx1">
                    <a:lumMod val="85000"/>
                    <a:lumOff val="15000"/>
                  </a:schemeClr>
                </a:solidFill>
                <a:latin typeface="微軟正黑體" charset="-120"/>
                <a:ea typeface="微軟正黑體" charset="-120"/>
              </a:rPr>
              <a:t>、</a:t>
            </a:r>
            <a:r>
              <a:rPr lang="en-US" altLang="zh-TW" sz="2600" b="1" dirty="0" smtClean="0">
                <a:solidFill>
                  <a:schemeClr val="tx1">
                    <a:lumMod val="85000"/>
                    <a:lumOff val="15000"/>
                  </a:schemeClr>
                </a:solidFill>
                <a:latin typeface="微軟正黑體" charset="-120"/>
                <a:ea typeface="微軟正黑體" charset="-120"/>
              </a:rPr>
              <a:t/>
            </a:r>
            <a:br>
              <a:rPr lang="en-US" altLang="zh-TW" sz="2600" b="1" dirty="0" smtClean="0">
                <a:solidFill>
                  <a:schemeClr val="tx1">
                    <a:lumMod val="85000"/>
                    <a:lumOff val="15000"/>
                  </a:schemeClr>
                </a:solidFill>
                <a:latin typeface="微軟正黑體" charset="-120"/>
                <a:ea typeface="微軟正黑體" charset="-120"/>
              </a:rPr>
            </a:b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a:solidFill>
                  <a:schemeClr val="tx1">
                    <a:lumMod val="85000"/>
                    <a:lumOff val="15000"/>
                  </a:schemeClr>
                </a:solidFill>
                <a:latin typeface="微軟正黑體" charset="-120"/>
                <a:ea typeface="微軟正黑體" charset="-120"/>
              </a:rPr>
              <a:t>兒童及少年福利</a:t>
            </a:r>
            <a:r>
              <a:rPr lang="zh-TW" altLang="en-US" sz="2600" b="1" dirty="0" smtClean="0">
                <a:solidFill>
                  <a:schemeClr val="tx1">
                    <a:lumMod val="85000"/>
                    <a:lumOff val="15000"/>
                  </a:schemeClr>
                </a:solidFill>
                <a:latin typeface="微軟正黑體" charset="-120"/>
                <a:ea typeface="微軟正黑體" charset="-120"/>
              </a:rPr>
              <a:t>與</a:t>
            </a:r>
            <a:r>
              <a:rPr lang="en-US" altLang="zh-TW" sz="2600" b="1" dirty="0" smtClean="0">
                <a:solidFill>
                  <a:schemeClr val="tx1">
                    <a:lumMod val="85000"/>
                    <a:lumOff val="15000"/>
                  </a:schemeClr>
                </a:solidFill>
                <a:latin typeface="微軟正黑體" charset="-120"/>
                <a:ea typeface="微軟正黑體" charset="-120"/>
              </a:rPr>
              <a:t/>
            </a:r>
            <a:br>
              <a:rPr lang="en-US" altLang="zh-TW" sz="2600" b="1" dirty="0" smtClean="0">
                <a:solidFill>
                  <a:schemeClr val="tx1">
                    <a:lumMod val="85000"/>
                    <a:lumOff val="15000"/>
                  </a:schemeClr>
                </a:solidFill>
                <a:latin typeface="微軟正黑體" charset="-120"/>
                <a:ea typeface="微軟正黑體" charset="-120"/>
              </a:rPr>
            </a:br>
            <a:r>
              <a:rPr lang="zh-TW" altLang="en-US" sz="2600" b="1" dirty="0" smtClean="0">
                <a:solidFill>
                  <a:schemeClr val="tx1">
                    <a:lumMod val="85000"/>
                    <a:lumOff val="15000"/>
                  </a:schemeClr>
                </a:solidFill>
                <a:latin typeface="微軟正黑體" charset="-120"/>
                <a:ea typeface="微軟正黑體" charset="-120"/>
              </a:rPr>
              <a:t>　權益</a:t>
            </a:r>
            <a:r>
              <a:rPr lang="zh-TW" altLang="en-US" sz="2600" b="1" dirty="0">
                <a:solidFill>
                  <a:schemeClr val="tx1">
                    <a:lumMod val="85000"/>
                    <a:lumOff val="15000"/>
                  </a:schemeClr>
                </a:solidFill>
                <a:latin typeface="微軟正黑體" charset="-120"/>
                <a:ea typeface="微軟正黑體" charset="-120"/>
              </a:rPr>
              <a:t>保障法</a:t>
            </a: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smtClean="0">
                <a:solidFill>
                  <a:schemeClr val="tx1">
                    <a:lumMod val="85000"/>
                    <a:lumOff val="15000"/>
                  </a:schemeClr>
                </a:solidFill>
                <a:latin typeface="微軟正黑體" charset="-120"/>
                <a:ea typeface="微軟正黑體" charset="-120"/>
              </a:rPr>
              <a:t>、</a:t>
            </a:r>
            <a:r>
              <a:rPr lang="en-US" altLang="zh-TW" sz="2600" b="1" dirty="0" smtClean="0">
                <a:solidFill>
                  <a:schemeClr val="tx1">
                    <a:lumMod val="85000"/>
                    <a:lumOff val="15000"/>
                  </a:schemeClr>
                </a:solidFill>
                <a:latin typeface="微軟正黑體" charset="-120"/>
                <a:ea typeface="微軟正黑體" charset="-120"/>
              </a:rPr>
              <a:t/>
            </a:r>
            <a:br>
              <a:rPr lang="en-US" altLang="zh-TW" sz="2600" b="1" dirty="0" smtClean="0">
                <a:solidFill>
                  <a:schemeClr val="tx1">
                    <a:lumMod val="85000"/>
                    <a:lumOff val="15000"/>
                  </a:schemeClr>
                </a:solidFill>
                <a:latin typeface="微軟正黑體" charset="-120"/>
                <a:ea typeface="微軟正黑體" charset="-120"/>
              </a:rPr>
            </a:br>
            <a:r>
              <a:rPr lang="en-US" altLang="zh-TW" sz="2600" b="1" dirty="0" smtClean="0">
                <a:solidFill>
                  <a:schemeClr val="tx1">
                    <a:lumMod val="85000"/>
                    <a:lumOff val="15000"/>
                  </a:schemeClr>
                </a:solidFill>
                <a:latin typeface="微軟正黑體" charset="-120"/>
                <a:ea typeface="微軟正黑體" charset="-120"/>
              </a:rPr>
              <a:t>《</a:t>
            </a:r>
            <a:r>
              <a:rPr lang="zh-TW" altLang="en-US" sz="2600" b="1" dirty="0">
                <a:solidFill>
                  <a:schemeClr val="tx1">
                    <a:lumMod val="85000"/>
                    <a:lumOff val="15000"/>
                  </a:schemeClr>
                </a:solidFill>
                <a:latin typeface="微軟正黑體" charset="-120"/>
                <a:ea typeface="微軟正黑體" charset="-120"/>
              </a:rPr>
              <a:t>道路交通管理</a:t>
            </a:r>
            <a:r>
              <a:rPr lang="zh-TW" altLang="en-US" sz="2600" b="1" dirty="0" smtClean="0">
                <a:solidFill>
                  <a:schemeClr val="tx1">
                    <a:lumMod val="85000"/>
                    <a:lumOff val="15000"/>
                  </a:schemeClr>
                </a:solidFill>
                <a:latin typeface="微軟正黑體" charset="-120"/>
                <a:ea typeface="微軟正黑體" charset="-120"/>
              </a:rPr>
              <a:t>處罰條例</a:t>
            </a:r>
            <a:r>
              <a:rPr lang="en-US" altLang="zh-TW" sz="2600" b="1" dirty="0" smtClean="0">
                <a:solidFill>
                  <a:schemeClr val="tx1">
                    <a:lumMod val="85000"/>
                    <a:lumOff val="15000"/>
                  </a:schemeClr>
                </a:solidFill>
                <a:latin typeface="微軟正黑體" charset="-120"/>
                <a:ea typeface="微軟正黑體" charset="-120"/>
              </a:rPr>
              <a:t>》</a:t>
            </a:r>
            <a:endParaRPr lang="zh-TW" altLang="en-US" sz="26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83371" y="1922983"/>
            <a:ext cx="3640047" cy="2807570"/>
          </a:xfrm>
          <a:prstGeom prst="rect">
            <a:avLst/>
          </a:prstGeom>
        </p:spPr>
      </p:pic>
      <p:pic>
        <p:nvPicPr>
          <p:cNvPr id="13" name="Picture 2" descr="C:\Users\Chia\Desktop\簡報\小圖\法律與生活-CH04-11.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17792" y="1098503"/>
            <a:ext cx="6130436" cy="62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39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2" nodeType="clickEffect">
                                  <p:stCondLst>
                                    <p:cond delay="0"/>
                                  </p:stCondLst>
                                  <p:childTnLst>
                                    <p:animEffect transition="out" filter="wipe(down)">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par>
                          <p:cTn id="21" fill="hold">
                            <p:stCondLst>
                              <p:cond delay="500"/>
                            </p:stCondLst>
                            <p:childTnLst>
                              <p:par>
                                <p:cTn id="22" presetID="0" presetClass="path" presetSubtype="0" accel="50000" decel="50000" fill="hold" grpId="0" nodeType="afterEffect">
                                  <p:stCondLst>
                                    <p:cond delay="0"/>
                                  </p:stCondLst>
                                  <p:childTnLst>
                                    <p:animMotion origin="layout" path="M 3.61111E-6 3.56469E-6 L 0.0033 -0.67491 " pathEditMode="relative" rAng="0" ptsTypes="AA">
                                      <p:cBhvr>
                                        <p:cTn id="23" dur="1000" fill="hold"/>
                                        <p:tgtEl>
                                          <p:spTgt spid="11"/>
                                        </p:tgtEl>
                                        <p:attrNameLst>
                                          <p:attrName>ppt_x</p:attrName>
                                          <p:attrName>ppt_y</p:attrName>
                                        </p:attrNameLst>
                                      </p:cBhvr>
                                      <p:rCtr x="156" y="-33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060</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27584" y="1346919"/>
            <a:ext cx="3600400"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chemeClr val="tx1">
                    <a:lumMod val="85000"/>
                    <a:lumOff val="15000"/>
                  </a:schemeClr>
                </a:solidFill>
                <a:latin typeface="微軟正黑體" charset="-120"/>
                <a:ea typeface="微軟正黑體" charset="-120"/>
              </a:rPr>
              <a:t>行政</a:t>
            </a:r>
            <a:r>
              <a:rPr lang="zh-TW" altLang="en-US" sz="2800" b="1" dirty="0">
                <a:solidFill>
                  <a:schemeClr val="tx1">
                    <a:lumMod val="85000"/>
                    <a:lumOff val="15000"/>
                  </a:schemeClr>
                </a:solidFill>
                <a:latin typeface="微軟正黑體" charset="-120"/>
                <a:ea typeface="微軟正黑體" charset="-120"/>
              </a:rPr>
              <a:t>法規</a:t>
            </a:r>
            <a:r>
              <a:rPr lang="zh-TW" altLang="en-US" sz="2800" b="1" dirty="0" smtClean="0">
                <a:solidFill>
                  <a:schemeClr val="tx1">
                    <a:lumMod val="85000"/>
                    <a:lumOff val="15000"/>
                  </a:schemeClr>
                </a:solidFill>
                <a:latin typeface="微軟正黑體" charset="-120"/>
                <a:ea typeface="微軟正黑體" charset="-120"/>
              </a:rPr>
              <a:t>主要規範：</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機關</a:t>
            </a:r>
            <a:r>
              <a:rPr lang="zh-TW" altLang="en-US" sz="2800" b="1" dirty="0">
                <a:solidFill>
                  <a:schemeClr val="tx1">
                    <a:lumMod val="85000"/>
                    <a:lumOff val="15000"/>
                  </a:schemeClr>
                </a:solidFill>
                <a:latin typeface="微軟正黑體" charset="-120"/>
                <a:ea typeface="微軟正黑體" charset="-120"/>
              </a:rPr>
              <a:t>的組織與</a:t>
            </a:r>
            <a:r>
              <a:rPr lang="zh-TW" altLang="en-US" sz="2800" b="1" dirty="0" smtClean="0">
                <a:solidFill>
                  <a:schemeClr val="tx1">
                    <a:lumMod val="85000"/>
                    <a:lumOff val="15000"/>
                  </a:schemeClr>
                </a:solidFill>
                <a:latin typeface="微軟正黑體" charset="-120"/>
                <a:ea typeface="微軟正黑體" charset="-120"/>
              </a:rPr>
              <a:t>職權、</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行使</a:t>
            </a:r>
            <a:r>
              <a:rPr lang="zh-TW" altLang="en-US" sz="2800" b="1" dirty="0">
                <a:solidFill>
                  <a:schemeClr val="tx1">
                    <a:lumMod val="85000"/>
                    <a:lumOff val="15000"/>
                  </a:schemeClr>
                </a:solidFill>
                <a:latin typeface="微軟正黑體" charset="-120"/>
                <a:ea typeface="微軟正黑體" charset="-120"/>
              </a:rPr>
              <a:t>職權的程序、</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人民</a:t>
            </a:r>
            <a:r>
              <a:rPr lang="zh-TW" altLang="en-US" sz="2800" b="1" dirty="0">
                <a:solidFill>
                  <a:schemeClr val="tx1">
                    <a:lumMod val="85000"/>
                    <a:lumOff val="15000"/>
                  </a:schemeClr>
                </a:solidFill>
                <a:latin typeface="微軟正黑體" charset="-120"/>
                <a:ea typeface="微軟正黑體" charset="-120"/>
              </a:rPr>
              <a:t>違反行政</a:t>
            </a:r>
            <a:r>
              <a:rPr lang="zh-TW" altLang="en-US" sz="2800" b="1" dirty="0" smtClean="0">
                <a:solidFill>
                  <a:schemeClr val="tx1">
                    <a:lumMod val="85000"/>
                    <a:lumOff val="15000"/>
                  </a:schemeClr>
                </a:solidFill>
                <a:latin typeface="微軟正黑體" charset="-120"/>
                <a:ea typeface="微軟正黑體" charset="-120"/>
              </a:rPr>
              <a:t>法規</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時的</a:t>
            </a:r>
            <a:r>
              <a:rPr lang="zh-TW" altLang="en-US" sz="2800" b="1" dirty="0">
                <a:solidFill>
                  <a:schemeClr val="tx1">
                    <a:lumMod val="85000"/>
                    <a:lumOff val="15000"/>
                  </a:schemeClr>
                </a:solidFill>
                <a:latin typeface="微軟正黑體" charset="-120"/>
                <a:ea typeface="微軟正黑體" charset="-120"/>
              </a:rPr>
              <a:t>處罰</a:t>
            </a:r>
            <a:r>
              <a:rPr lang="zh-TW" altLang="en-US" sz="2800" b="1" dirty="0" smtClean="0">
                <a:solidFill>
                  <a:schemeClr val="tx1">
                    <a:lumMod val="85000"/>
                    <a:lumOff val="15000"/>
                  </a:schemeClr>
                </a:solidFill>
                <a:latin typeface="微軟正黑體" charset="-120"/>
                <a:ea typeface="微軟正黑體" charset="-120"/>
              </a:rPr>
              <a:t>。</a:t>
            </a:r>
            <a:endParaRPr lang="zh-TW" altLang="en-US" sz="2800" b="1" dirty="0">
              <a:solidFill>
                <a:schemeClr val="tx1">
                  <a:lumMod val="85000"/>
                  <a:lumOff val="15000"/>
                </a:schemeClr>
              </a:solidFill>
              <a:latin typeface="微軟正黑體" charset="-120"/>
              <a:ea typeface="微軟正黑體" charset="-120"/>
            </a:endParaRPr>
          </a:p>
        </p:txBody>
      </p:sp>
      <p:sp>
        <p:nvSpPr>
          <p:cNvPr id="8" name="文字方塊 7"/>
          <p:cNvSpPr txBox="1">
            <a:spLocks noChangeArrowheads="1"/>
          </p:cNvSpPr>
          <p:nvPr/>
        </p:nvSpPr>
        <p:spPr bwMode="auto">
          <a:xfrm>
            <a:off x="832742" y="5955431"/>
            <a:ext cx="381126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chemeClr val="tx1">
                    <a:lumMod val="85000"/>
                    <a:lumOff val="15000"/>
                  </a:schemeClr>
                </a:solidFill>
                <a:latin typeface="微軟正黑體" charset="-120"/>
                <a:ea typeface="微軟正黑體" charset="-120"/>
              </a:rPr>
              <a:t>所有</a:t>
            </a:r>
            <a:r>
              <a:rPr lang="zh-TW" altLang="en-US" sz="2800" b="1" dirty="0">
                <a:solidFill>
                  <a:schemeClr val="tx1">
                    <a:lumMod val="85000"/>
                    <a:lumOff val="15000"/>
                  </a:schemeClr>
                </a:solidFill>
                <a:latin typeface="微軟正黑體" charset="-120"/>
                <a:ea typeface="微軟正黑體" charset="-120"/>
              </a:rPr>
              <a:t>行政活動的基準</a:t>
            </a:r>
            <a:r>
              <a:rPr lang="zh-TW" altLang="en-US" sz="2800" b="1" dirty="0" smtClean="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具有：</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行為規範的</a:t>
            </a:r>
            <a:r>
              <a:rPr lang="zh-TW" altLang="en-US" sz="2800" b="1" dirty="0">
                <a:solidFill>
                  <a:schemeClr val="tx1">
                    <a:lumMod val="85000"/>
                    <a:lumOff val="15000"/>
                  </a:schemeClr>
                </a:solidFill>
                <a:latin typeface="微軟正黑體" charset="-120"/>
                <a:ea typeface="微軟正黑體" charset="-120"/>
              </a:rPr>
              <a:t>性質、</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裁判</a:t>
            </a:r>
            <a:r>
              <a:rPr lang="zh-TW" altLang="en-US" sz="2800" b="1" dirty="0">
                <a:solidFill>
                  <a:schemeClr val="tx1">
                    <a:lumMod val="85000"/>
                    <a:lumOff val="15000"/>
                  </a:schemeClr>
                </a:solidFill>
                <a:latin typeface="微軟正黑體" charset="-120"/>
                <a:ea typeface="微軟正黑體" charset="-120"/>
              </a:rPr>
              <a:t>準則的特性。</a:t>
            </a: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73387" y="1346919"/>
            <a:ext cx="3682655" cy="3293368"/>
          </a:xfrm>
          <a:prstGeom prst="rect">
            <a:avLst/>
          </a:prstGeom>
        </p:spPr>
      </p:pic>
    </p:spTree>
    <p:extLst>
      <p:ext uri="{BB962C8B-B14F-4D97-AF65-F5344CB8AC3E}">
        <p14:creationId xmlns:p14="http://schemas.microsoft.com/office/powerpoint/2010/main" val="68964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0 0 L 0 -0.75542 " pathEditMode="relative" ptsTypes="AA">
                                      <p:cBhvr>
                                        <p:cTn id="19" dur="1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060</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683568" y="1418927"/>
            <a:ext cx="3744413"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a:solidFill>
                  <a:schemeClr val="tx1">
                    <a:lumMod val="85000"/>
                    <a:lumOff val="15000"/>
                  </a:schemeClr>
                </a:solidFill>
                <a:latin typeface="微軟正黑體" charset="-120"/>
                <a:ea typeface="微軟正黑體" charset="-120"/>
              </a:rPr>
              <a:t>行政處分</a:t>
            </a:r>
            <a:r>
              <a:rPr lang="zh-TW" altLang="en-US" sz="2800" b="1" dirty="0" smtClean="0">
                <a:solidFill>
                  <a:schemeClr val="tx1">
                    <a:lumMod val="85000"/>
                    <a:lumOff val="15000"/>
                  </a:schemeClr>
                </a:solidFill>
                <a:latin typeface="微軟正黑體" charset="-120"/>
                <a:ea typeface="微軟正黑體" charset="-120"/>
              </a:rPr>
              <a:t>，人民</a:t>
            </a:r>
            <a:r>
              <a:rPr lang="zh-TW" altLang="en-US" sz="2800" b="1" dirty="0">
                <a:solidFill>
                  <a:schemeClr val="tx1">
                    <a:lumMod val="85000"/>
                    <a:lumOff val="15000"/>
                  </a:schemeClr>
                </a:solidFill>
                <a:latin typeface="微軟正黑體" charset="-120"/>
                <a:ea typeface="微軟正黑體" charset="-120"/>
              </a:rPr>
              <a:t>有遵守</a:t>
            </a:r>
            <a:r>
              <a:rPr lang="zh-TW" altLang="en-US" sz="2800" b="1" dirty="0" smtClean="0">
                <a:solidFill>
                  <a:schemeClr val="tx1">
                    <a:lumMod val="85000"/>
                    <a:lumOff val="15000"/>
                  </a:schemeClr>
                </a:solidFill>
                <a:latin typeface="微軟正黑體" charset="-120"/>
                <a:ea typeface="微軟正黑體" charset="-120"/>
              </a:rPr>
              <a:t>的義務</a:t>
            </a:r>
            <a:r>
              <a:rPr lang="zh-TW" altLang="en-US" sz="2800" b="1" dirty="0">
                <a:solidFill>
                  <a:schemeClr val="tx1">
                    <a:lumMod val="85000"/>
                    <a:lumOff val="15000"/>
                  </a:schemeClr>
                </a:solidFill>
                <a:latin typeface="微軟正黑體" charset="-120"/>
                <a:ea typeface="微軟正黑體" charset="-120"/>
              </a:rPr>
              <a:t>，例如：</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徵召</a:t>
            </a:r>
            <a:r>
              <a:rPr lang="zh-TW" altLang="en-US" sz="2800" b="1" dirty="0">
                <a:solidFill>
                  <a:schemeClr val="tx1">
                    <a:lumMod val="85000"/>
                    <a:lumOff val="15000"/>
                  </a:schemeClr>
                </a:solidFill>
                <a:latin typeface="微軟正黑體" charset="-120"/>
                <a:ea typeface="微軟正黑體" charset="-120"/>
              </a:rPr>
              <a:t>服兵役、</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警察</a:t>
            </a:r>
            <a:r>
              <a:rPr lang="zh-TW" altLang="en-US" sz="2800" b="1" dirty="0">
                <a:solidFill>
                  <a:schemeClr val="tx1">
                    <a:lumMod val="85000"/>
                    <a:lumOff val="15000"/>
                  </a:schemeClr>
                </a:solidFill>
                <a:latin typeface="微軟正黑體" charset="-120"/>
                <a:ea typeface="微軟正黑體" charset="-120"/>
              </a:rPr>
              <a:t>開立交通罰單、</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稅捐</a:t>
            </a:r>
            <a:r>
              <a:rPr lang="zh-TW" altLang="en-US" sz="2800" b="1" dirty="0">
                <a:solidFill>
                  <a:schemeClr val="tx1">
                    <a:lumMod val="85000"/>
                    <a:lumOff val="15000"/>
                  </a:schemeClr>
                </a:solidFill>
                <a:latin typeface="微軟正黑體" charset="-120"/>
                <a:ea typeface="微軟正黑體" charset="-120"/>
              </a:rPr>
              <a:t>機關補稅通知。</a:t>
            </a:r>
          </a:p>
        </p:txBody>
      </p:sp>
      <p:sp>
        <p:nvSpPr>
          <p:cNvPr id="8" name="文字方塊 7"/>
          <p:cNvSpPr txBox="1">
            <a:spLocks noChangeArrowheads="1"/>
          </p:cNvSpPr>
          <p:nvPr/>
        </p:nvSpPr>
        <p:spPr bwMode="auto">
          <a:xfrm>
            <a:off x="827587" y="6027439"/>
            <a:ext cx="30963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chemeClr val="tx1">
                    <a:lumMod val="85000"/>
                    <a:lumOff val="15000"/>
                  </a:schemeClr>
                </a:solidFill>
                <a:latin typeface="微軟正黑體" charset="-120"/>
                <a:ea typeface="微軟正黑體" charset="-120"/>
              </a:rPr>
              <a:t>行政機關依法對個人所做的行政處分並不一定只有處罰。</a:t>
            </a:r>
            <a:endParaRPr lang="zh-TW" altLang="en-US" sz="2800" b="1" dirty="0">
              <a:solidFill>
                <a:schemeClr val="tx1">
                  <a:lumMod val="85000"/>
                  <a:lumOff val="15000"/>
                </a:schemeClr>
              </a:solidFill>
              <a:latin typeface="微軟正黑體" charset="-120"/>
              <a:ea typeface="微軟正黑體" charset="-120"/>
            </a:endParaRPr>
          </a:p>
        </p:txBody>
      </p:sp>
      <p:pic>
        <p:nvPicPr>
          <p:cNvPr id="10" name="圖片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44012" y="1287593"/>
            <a:ext cx="3698325" cy="3534781"/>
          </a:xfrm>
          <a:prstGeom prst="rect">
            <a:avLst/>
          </a:prstGeom>
        </p:spPr>
      </p:pic>
    </p:spTree>
    <p:extLst>
      <p:ext uri="{BB962C8B-B14F-4D97-AF65-F5344CB8AC3E}">
        <p14:creationId xmlns:p14="http://schemas.microsoft.com/office/powerpoint/2010/main" val="142179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2.22222E-6 2.74292E-6 L -2.22222E-6 -0.7382 " pathEditMode="relative" rAng="0" ptsTypes="AA">
                                      <p:cBhvr>
                                        <p:cTn id="19" dur="1000" fill="hold"/>
                                        <p:tgtEl>
                                          <p:spTgt spid="8"/>
                                        </p:tgtEl>
                                        <p:attrNameLst>
                                          <p:attrName>ppt_x</p:attrName>
                                          <p:attrName>ppt_y</p:attrName>
                                        </p:attrNameLst>
                                      </p:cBhvr>
                                      <p:rCtr x="0" y="-369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060</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27584" y="1346921"/>
            <a:ext cx="34563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誰可以</a:t>
            </a:r>
            <a:r>
              <a:rPr lang="zh-TW" altLang="en-US" sz="2800" b="1" dirty="0" smtClean="0">
                <a:solidFill>
                  <a:schemeClr val="tx1">
                    <a:lumMod val="85000"/>
                    <a:lumOff val="15000"/>
                  </a:schemeClr>
                </a:solidFill>
                <a:latin typeface="微軟正黑體" charset="-120"/>
                <a:ea typeface="微軟正黑體" charset="-120"/>
              </a:rPr>
              <a:t>發布</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行政</a:t>
            </a:r>
            <a:r>
              <a:rPr lang="zh-TW" altLang="en-US" sz="2800" b="1" dirty="0">
                <a:solidFill>
                  <a:schemeClr val="tx1">
                    <a:lumMod val="85000"/>
                    <a:lumOff val="15000"/>
                  </a:schemeClr>
                </a:solidFill>
                <a:latin typeface="微軟正黑體" charset="-120"/>
                <a:ea typeface="微軟正黑體" charset="-120"/>
              </a:rPr>
              <a:t>處分呢</a:t>
            </a:r>
            <a:r>
              <a:rPr lang="zh-TW" altLang="en-US" sz="2800" b="1" dirty="0" smtClean="0">
                <a:solidFill>
                  <a:schemeClr val="tx1">
                    <a:lumMod val="85000"/>
                    <a:lumOff val="15000"/>
                  </a:schemeClr>
                </a:solidFill>
                <a:latin typeface="微軟正黑體" charset="-120"/>
                <a:ea typeface="微軟正黑體" charset="-120"/>
              </a:rPr>
              <a:t>？</a:t>
            </a:r>
            <a:endParaRPr lang="zh-TW" altLang="en-US"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a:stretch>
            <a:fillRect/>
          </a:stretch>
        </p:blipFill>
        <p:spPr>
          <a:xfrm>
            <a:off x="4355980" y="1040640"/>
            <a:ext cx="3801533" cy="3721100"/>
          </a:xfrm>
          <a:prstGeom prst="rect">
            <a:avLst/>
          </a:prstGeom>
        </p:spPr>
      </p:pic>
      <p:sp>
        <p:nvSpPr>
          <p:cNvPr id="2" name="文字方塊 1"/>
          <p:cNvSpPr txBox="1"/>
          <p:nvPr/>
        </p:nvSpPr>
        <p:spPr>
          <a:xfrm>
            <a:off x="827584" y="2499047"/>
            <a:ext cx="3312368" cy="2400657"/>
          </a:xfrm>
          <a:prstGeom prst="rect">
            <a:avLst/>
          </a:prstGeom>
          <a:noFill/>
        </p:spPr>
        <p:txBody>
          <a:bodyPr wrap="square" rtlCol="0">
            <a:spAutoFit/>
          </a:bodyPr>
          <a:lstStyle/>
          <a:p>
            <a:pPr marL="457200" indent="-457200">
              <a:spcBef>
                <a:spcPts val="1200"/>
              </a:spcBef>
              <a:buFont typeface="Wingdings" pitchFamily="2" charset="2"/>
              <a:buChar char="ü"/>
            </a:pPr>
            <a:r>
              <a:rPr lang="zh-TW" altLang="en-US" sz="2800" b="1" dirty="0">
                <a:solidFill>
                  <a:schemeClr val="tx1">
                    <a:lumMod val="85000"/>
                    <a:lumOff val="15000"/>
                  </a:schemeClr>
                </a:solidFill>
              </a:rPr>
              <a:t>中央或地方的行政機關都可對個人做出行政處分。</a:t>
            </a:r>
          </a:p>
          <a:p>
            <a:pPr marL="457200" indent="-457200">
              <a:spcBef>
                <a:spcPts val="1200"/>
              </a:spcBef>
              <a:buFont typeface="Wingdings" pitchFamily="2" charset="2"/>
              <a:buChar char="ü"/>
            </a:pPr>
            <a:r>
              <a:rPr lang="zh-TW" altLang="en-US" sz="2800" b="1" dirty="0">
                <a:solidFill>
                  <a:schemeClr val="tx1">
                    <a:lumMod val="85000"/>
                    <a:lumOff val="15000"/>
                  </a:schemeClr>
                </a:solidFill>
              </a:rPr>
              <a:t>人們要有遵守的義務</a:t>
            </a:r>
          </a:p>
        </p:txBody>
      </p:sp>
    </p:spTree>
    <p:extLst>
      <p:ext uri="{BB962C8B-B14F-4D97-AF65-F5344CB8AC3E}">
        <p14:creationId xmlns:p14="http://schemas.microsoft.com/office/powerpoint/2010/main" val="84610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060</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27584" y="1156237"/>
            <a:ext cx="273630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如果不遵守</a:t>
            </a:r>
            <a:r>
              <a:rPr lang="zh-TW" altLang="en-US" sz="2000" b="1" dirty="0" smtClean="0">
                <a:solidFill>
                  <a:schemeClr val="tx1">
                    <a:lumMod val="65000"/>
                    <a:lumOff val="35000"/>
                  </a:schemeClr>
                </a:solidFill>
                <a:latin typeface="微軟正黑體" charset="-120"/>
                <a:ea typeface="微軟正黑體" charset="-120"/>
              </a:rPr>
              <a:t>（違反</a:t>
            </a:r>
            <a:r>
              <a:rPr lang="zh-TW" altLang="en-US" sz="2000" b="1" dirty="0">
                <a:solidFill>
                  <a:schemeClr val="tx1">
                    <a:lumMod val="65000"/>
                    <a:lumOff val="35000"/>
                  </a:schemeClr>
                </a:solidFill>
                <a:latin typeface="微軟正黑體" charset="-120"/>
                <a:ea typeface="微軟正黑體" charset="-120"/>
              </a:rPr>
              <a:t>行政上的</a:t>
            </a:r>
            <a:r>
              <a:rPr lang="zh-TW" altLang="en-US" sz="2000" b="1" dirty="0" smtClean="0">
                <a:solidFill>
                  <a:schemeClr val="tx1">
                    <a:lumMod val="65000"/>
                    <a:lumOff val="35000"/>
                  </a:schemeClr>
                </a:solidFill>
                <a:latin typeface="微軟正黑體" charset="-120"/>
                <a:ea typeface="微軟正黑體" charset="-120"/>
              </a:rPr>
              <a:t>義務）</a:t>
            </a:r>
            <a:r>
              <a:rPr lang="zh-TW" altLang="en-US" sz="2800" b="1" dirty="0" smtClean="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而被施以行政罰</a:t>
            </a:r>
            <a:r>
              <a:rPr lang="zh-TW" altLang="en-US" sz="2800" b="1" dirty="0" smtClean="0">
                <a:solidFill>
                  <a:schemeClr val="tx1">
                    <a:lumMod val="85000"/>
                    <a:lumOff val="15000"/>
                  </a:schemeClr>
                </a:solidFill>
                <a:latin typeface="微軟正黑體" charset="-120"/>
                <a:ea typeface="微軟正黑體" charset="-120"/>
              </a:rPr>
              <a:t>，即所謂</a:t>
            </a:r>
            <a:r>
              <a:rPr lang="zh-TW" altLang="en-US" sz="2800" b="1" dirty="0">
                <a:solidFill>
                  <a:schemeClr val="tx1">
                    <a:lumMod val="85000"/>
                    <a:lumOff val="15000"/>
                  </a:schemeClr>
                </a:solidFill>
                <a:latin typeface="微軟正黑體" charset="-120"/>
                <a:ea typeface="微軟正黑體" charset="-120"/>
              </a:rPr>
              <a:t>的行政責任，</a:t>
            </a:r>
            <a:r>
              <a:rPr lang="zh-TW" altLang="en-US" sz="2800" b="1" dirty="0" smtClean="0">
                <a:solidFill>
                  <a:schemeClr val="tx1">
                    <a:lumMod val="85000"/>
                    <a:lumOff val="15000"/>
                  </a:schemeClr>
                </a:solidFill>
                <a:latin typeface="微軟正黑體" charset="-120"/>
                <a:ea typeface="微軟正黑體" charset="-120"/>
              </a:rPr>
              <a:t>例如：</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accent5"/>
                </a:solidFill>
                <a:latin typeface="微軟正黑體" charset="-120"/>
                <a:ea typeface="微軟正黑體" charset="-120"/>
              </a:rPr>
              <a:t>罰</a:t>
            </a:r>
            <a:r>
              <a:rPr lang="zh-TW" altLang="en-US" sz="2800" b="1" dirty="0">
                <a:solidFill>
                  <a:schemeClr val="accent5"/>
                </a:solidFill>
                <a:latin typeface="微軟正黑體" charset="-120"/>
                <a:ea typeface="微軟正黑體" charset="-120"/>
              </a:rPr>
              <a:t>緩、吊銷執照、停止營業、勒令歇業、</a:t>
            </a:r>
            <a:r>
              <a:rPr lang="zh-TW" altLang="en-US" sz="2800" b="1" dirty="0" smtClean="0">
                <a:solidFill>
                  <a:schemeClr val="accent5"/>
                </a:solidFill>
                <a:latin typeface="微軟正黑體" charset="-120"/>
                <a:ea typeface="微軟正黑體" charset="-120"/>
              </a:rPr>
              <a:t>申誡</a:t>
            </a:r>
            <a:r>
              <a:rPr lang="zh-TW" altLang="en-US" sz="2800" b="1" dirty="0" smtClean="0">
                <a:solidFill>
                  <a:schemeClr val="tx1">
                    <a:lumMod val="85000"/>
                    <a:lumOff val="15000"/>
                  </a:schemeClr>
                </a:solidFill>
                <a:latin typeface="微軟正黑體" charset="-120"/>
                <a:ea typeface="微軟正黑體" charset="-120"/>
              </a:rPr>
              <a:t>。</a:t>
            </a:r>
            <a:endParaRPr lang="zh-TW" altLang="en-US"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3779912" y="1346919"/>
            <a:ext cx="4638992" cy="3158067"/>
          </a:xfrm>
          <a:prstGeom prst="rect">
            <a:avLst/>
          </a:prstGeom>
        </p:spPr>
      </p:pic>
      <p:grpSp>
        <p:nvGrpSpPr>
          <p:cNvPr id="8" name="群組 7"/>
          <p:cNvGrpSpPr/>
          <p:nvPr/>
        </p:nvGrpSpPr>
        <p:grpSpPr>
          <a:xfrm>
            <a:off x="4857613" y="4504986"/>
            <a:ext cx="3600400" cy="900000"/>
            <a:chOff x="3481586" y="3006572"/>
            <a:chExt cx="3600400" cy="900000"/>
          </a:xfrm>
        </p:grpSpPr>
        <p:grpSp>
          <p:nvGrpSpPr>
            <p:cNvPr id="9" name="群組 8"/>
            <p:cNvGrpSpPr/>
            <p:nvPr/>
          </p:nvGrpSpPr>
          <p:grpSpPr>
            <a:xfrm>
              <a:off x="4066091" y="3189998"/>
              <a:ext cx="3015895" cy="576064"/>
              <a:chOff x="4500000" y="2170416"/>
              <a:chExt cx="3015895" cy="576064"/>
            </a:xfrm>
          </p:grpSpPr>
          <p:pic>
            <p:nvPicPr>
              <p:cNvPr id="11" name="圖片 10"/>
              <p:cNvPicPr>
                <a:picLocks noChangeAspect="1"/>
              </p:cNvPicPr>
              <p:nvPr/>
            </p:nvPicPr>
            <p:blipFill rotWithShape="1">
              <a:blip r:embed="rId6" cstate="print">
                <a:extLst>
                  <a:ext uri="{28A0092B-C50C-407E-A947-70E740481C1C}">
                    <a14:useLocalDpi xmlns:a14="http://schemas.microsoft.com/office/drawing/2010/main" val="0"/>
                  </a:ext>
                </a:extLst>
              </a:blip>
              <a:srcRect r="29271"/>
              <a:stretch/>
            </p:blipFill>
            <p:spPr>
              <a:xfrm>
                <a:off x="4500000" y="2170416"/>
                <a:ext cx="3015895" cy="576064"/>
              </a:xfrm>
              <a:prstGeom prst="rect">
                <a:avLst/>
              </a:prstGeom>
            </p:spPr>
          </p:pic>
          <p:sp>
            <p:nvSpPr>
              <p:cNvPr id="15" name="文字方塊 14"/>
              <p:cNvSpPr txBox="1"/>
              <p:nvPr/>
            </p:nvSpPr>
            <p:spPr>
              <a:xfrm>
                <a:off x="4753876" y="2327285"/>
                <a:ext cx="2762019" cy="307777"/>
              </a:xfrm>
              <a:prstGeom prst="rect">
                <a:avLst/>
              </a:prstGeom>
              <a:noFill/>
            </p:spPr>
            <p:txBody>
              <a:bodyPr wrap="square" rtlCol="0">
                <a:spAutoFit/>
              </a:bodyPr>
              <a:lstStyle/>
              <a:p>
                <a:r>
                  <a:rPr lang="zh-TW" altLang="en-US" sz="1400" dirty="0">
                    <a:solidFill>
                      <a:schemeClr val="bg1"/>
                    </a:solidFill>
                    <a:latin typeface="微軟正黑體" panose="020B0604030504040204" pitchFamily="34" charset="-120"/>
                  </a:rPr>
                  <a:t>「警報器出包」勒令停業</a:t>
                </a:r>
                <a:r>
                  <a:rPr lang="en-US" altLang="zh-TW" sz="1400" dirty="0">
                    <a:solidFill>
                      <a:schemeClr val="bg1"/>
                    </a:solidFill>
                    <a:latin typeface="微軟正黑體" panose="020B0604030504040204" pitchFamily="34" charset="-120"/>
                  </a:rPr>
                  <a:t>(01ˍ34)</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0" name="圖片 9">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81892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9"/>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9"/>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9"/>
            <a:ext cx="647002" cy="683313"/>
          </a:xfrm>
          <a:prstGeom prst="rect">
            <a:avLst/>
          </a:prstGeom>
        </p:spPr>
      </p:pic>
      <p:sp>
        <p:nvSpPr>
          <p:cNvPr id="5" name="文字方塊 4"/>
          <p:cNvSpPr txBox="1"/>
          <p:nvPr/>
        </p:nvSpPr>
        <p:spPr>
          <a:xfrm>
            <a:off x="611564" y="5188971"/>
            <a:ext cx="3878907" cy="369332"/>
          </a:xfrm>
          <a:prstGeom prst="rect">
            <a:avLst/>
          </a:prstGeom>
          <a:noFill/>
        </p:spPr>
        <p:txBody>
          <a:bodyPr wrap="square" rtlCol="0">
            <a:spAutoFit/>
          </a:bodyPr>
          <a:lstStyle/>
          <a:p>
            <a:r>
              <a:rPr lang="zh-TW" altLang="en-US" dirty="0">
                <a:solidFill>
                  <a:schemeClr val="tx1">
                    <a:lumMod val="85000"/>
                    <a:lumOff val="15000"/>
                  </a:schemeClr>
                </a:solidFill>
                <a:latin typeface="微軟正黑體" panose="020B0604030504040204" pitchFamily="34" charset="-120"/>
              </a:rPr>
              <a:t>「警報器出包」勒令</a:t>
            </a:r>
            <a:r>
              <a:rPr lang="zh-TW" altLang="en-US" dirty="0" smtClean="0">
                <a:solidFill>
                  <a:schemeClr val="tx1">
                    <a:lumMod val="85000"/>
                    <a:lumOff val="15000"/>
                  </a:schemeClr>
                </a:solidFill>
                <a:latin typeface="微軟正黑體" panose="020B0604030504040204" pitchFamily="34" charset="-120"/>
              </a:rPr>
              <a:t>停業</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01:34</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8"/>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0「警報器出包」勒令停業(01ˍ34).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2320604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37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061</a:t>
              </a:r>
              <a:endParaRPr lang="zh-TW" altLang="en-US" sz="1200" dirty="0">
                <a:solidFill>
                  <a:schemeClr val="tx1">
                    <a:lumMod val="75000"/>
                    <a:lumOff val="25000"/>
                  </a:schemeClr>
                </a:solidFill>
              </a:endParaRPr>
            </a:p>
          </p:txBody>
        </p:sp>
      </p:grpSp>
      <p:pic>
        <p:nvPicPr>
          <p:cNvPr id="7" name="圖片 6"/>
          <p:cNvPicPr>
            <a:picLocks noChangeAspect="1"/>
          </p:cNvPicPr>
          <p:nvPr/>
        </p:nvPicPr>
        <p:blipFill>
          <a:blip r:embed="rId5"/>
          <a:stretch>
            <a:fillRect/>
          </a:stretch>
        </p:blipFill>
        <p:spPr>
          <a:xfrm>
            <a:off x="3368206" y="1346919"/>
            <a:ext cx="5040560" cy="3429292"/>
          </a:xfrm>
          <a:prstGeom prst="rect">
            <a:avLst/>
          </a:prstGeom>
        </p:spPr>
      </p:pic>
      <p:grpSp>
        <p:nvGrpSpPr>
          <p:cNvPr id="5" name="群組 4"/>
          <p:cNvGrpSpPr/>
          <p:nvPr/>
        </p:nvGrpSpPr>
        <p:grpSpPr>
          <a:xfrm>
            <a:off x="510524" y="1380935"/>
            <a:ext cx="2855566" cy="2041432"/>
            <a:chOff x="611560" y="1380935"/>
            <a:chExt cx="2855566" cy="2041432"/>
          </a:xfrm>
        </p:grpSpPr>
        <p:sp>
          <p:nvSpPr>
            <p:cNvPr id="10" name="矩形 9"/>
            <p:cNvSpPr/>
            <p:nvPr/>
          </p:nvSpPr>
          <p:spPr>
            <a:xfrm>
              <a:off x="710480" y="1476421"/>
              <a:ext cx="2756646" cy="1945946"/>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611560" y="1380935"/>
              <a:ext cx="2756646" cy="1945946"/>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a:spLocks noChangeArrowheads="1"/>
            </p:cNvSpPr>
            <p:nvPr/>
          </p:nvSpPr>
          <p:spPr bwMode="auto">
            <a:xfrm>
              <a:off x="785438" y="1490935"/>
              <a:ext cx="2376264"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400" dirty="0" smtClean="0">
                  <a:solidFill>
                    <a:schemeClr val="tx1">
                      <a:lumMod val="85000"/>
                      <a:lumOff val="15000"/>
                    </a:schemeClr>
                  </a:solidFill>
                  <a:latin typeface="微軟正黑體" charset="-120"/>
                  <a:ea typeface="微軟正黑體" charset="-120"/>
                </a:rPr>
                <a:t>用</a:t>
              </a:r>
              <a:r>
                <a:rPr lang="zh-TW" altLang="en-US" sz="2400" dirty="0">
                  <a:solidFill>
                    <a:schemeClr val="tx1">
                      <a:lumMod val="85000"/>
                      <a:lumOff val="15000"/>
                    </a:schemeClr>
                  </a:solidFill>
                  <a:latin typeface="微軟正黑體" charset="-120"/>
                  <a:ea typeface="微軟正黑體" charset="-120"/>
                </a:rPr>
                <a:t>路人</a:t>
              </a:r>
              <a:r>
                <a:rPr lang="zh-TW" altLang="en-US" sz="2400" dirty="0" smtClean="0">
                  <a:solidFill>
                    <a:schemeClr val="tx1">
                      <a:lumMod val="85000"/>
                      <a:lumOff val="15000"/>
                    </a:schemeClr>
                  </a:solidFill>
                  <a:latin typeface="微軟正黑體" charset="-120"/>
                  <a:ea typeface="微軟正黑體" charset="-120"/>
                </a:rPr>
                <a:t>違規就會</a:t>
              </a:r>
              <a:r>
                <a:rPr lang="zh-TW" altLang="en-US" sz="2400" dirty="0">
                  <a:solidFill>
                    <a:schemeClr val="tx1">
                      <a:lumMod val="85000"/>
                      <a:lumOff val="15000"/>
                    </a:schemeClr>
                  </a:solidFill>
                  <a:latin typeface="微軟正黑體" charset="-120"/>
                  <a:ea typeface="微軟正黑體" charset="-120"/>
                </a:rPr>
                <a:t>收到「紅單</a:t>
              </a:r>
              <a:r>
                <a:rPr lang="zh-TW" altLang="en-US" sz="2400" dirty="0" smtClean="0">
                  <a:solidFill>
                    <a:schemeClr val="tx1">
                      <a:lumMod val="85000"/>
                      <a:lumOff val="15000"/>
                    </a:schemeClr>
                  </a:solidFill>
                  <a:latin typeface="微軟正黑體" charset="-120"/>
                  <a:ea typeface="微軟正黑體" charset="-120"/>
                </a:rPr>
                <a:t>」</a:t>
              </a:r>
              <a:endParaRPr lang="en-US" altLang="zh-TW" sz="2400" dirty="0">
                <a:solidFill>
                  <a:schemeClr val="tx1">
                    <a:lumMod val="85000"/>
                    <a:lumOff val="15000"/>
                  </a:schemeClr>
                </a:solidFill>
                <a:latin typeface="微軟正黑體" charset="-120"/>
                <a:ea typeface="微軟正黑體" charset="-120"/>
              </a:endParaRPr>
            </a:p>
            <a:p>
              <a:pPr marL="0">
                <a:spcBef>
                  <a:spcPts val="1200"/>
                </a:spcBef>
              </a:pPr>
              <a:r>
                <a:rPr lang="zh-TW" altLang="en-US" sz="2400" dirty="0" smtClean="0">
                  <a:solidFill>
                    <a:schemeClr val="tx1">
                      <a:lumMod val="85000"/>
                      <a:lumOff val="15000"/>
                    </a:schemeClr>
                  </a:solidFill>
                  <a:latin typeface="微軟正黑體" charset="-120"/>
                  <a:ea typeface="微軟正黑體" charset="-120"/>
                </a:rPr>
                <a:t>即</a:t>
              </a:r>
              <a:r>
                <a:rPr lang="zh-TW" altLang="en-US" sz="2400" dirty="0">
                  <a:solidFill>
                    <a:schemeClr val="tx1">
                      <a:lumMod val="85000"/>
                      <a:lumOff val="15000"/>
                    </a:schemeClr>
                  </a:solidFill>
                  <a:latin typeface="微軟正黑體" charset="-120"/>
                  <a:ea typeface="微軟正黑體" charset="-120"/>
                </a:rPr>
                <a:t>警察開立的交通罰單。</a:t>
              </a:r>
            </a:p>
          </p:txBody>
        </p:sp>
      </p:grpSp>
      <p:pic>
        <p:nvPicPr>
          <p:cNvPr id="3" name="圖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497857"/>
            <a:ext cx="2859798" cy="2256063"/>
          </a:xfrm>
          <a:prstGeom prst="rect">
            <a:avLst/>
          </a:prstGeom>
        </p:spPr>
      </p:pic>
    </p:spTree>
    <p:extLst>
      <p:ext uri="{BB962C8B-B14F-4D97-AF65-F5344CB8AC3E}">
        <p14:creationId xmlns:p14="http://schemas.microsoft.com/office/powerpoint/2010/main" val="40183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pic>
        <p:nvPicPr>
          <p:cNvPr id="3" name="圖片 2"/>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067944" y="1346919"/>
            <a:ext cx="4253040" cy="3456384"/>
          </a:xfrm>
          <a:prstGeom prst="rect">
            <a:avLst/>
          </a:prstGeom>
        </p:spPr>
      </p:pic>
      <p:grpSp>
        <p:nvGrpSpPr>
          <p:cNvPr id="7" name="群組 6"/>
          <p:cNvGrpSpPr/>
          <p:nvPr/>
        </p:nvGrpSpPr>
        <p:grpSpPr>
          <a:xfrm>
            <a:off x="510524" y="1380935"/>
            <a:ext cx="3413404" cy="2774296"/>
            <a:chOff x="611560" y="1380935"/>
            <a:chExt cx="3413404" cy="2774296"/>
          </a:xfrm>
        </p:grpSpPr>
        <p:sp>
          <p:nvSpPr>
            <p:cNvPr id="9" name="矩形 8"/>
            <p:cNvSpPr/>
            <p:nvPr/>
          </p:nvSpPr>
          <p:spPr>
            <a:xfrm>
              <a:off x="710480" y="1476421"/>
              <a:ext cx="3314484" cy="2678810"/>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11560" y="1380935"/>
              <a:ext cx="3341396" cy="2702288"/>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a:spLocks noChangeArrowheads="1"/>
            </p:cNvSpPr>
            <p:nvPr/>
          </p:nvSpPr>
          <p:spPr bwMode="auto">
            <a:xfrm>
              <a:off x="785438" y="1490935"/>
              <a:ext cx="2951494"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400" dirty="0">
                  <a:solidFill>
                    <a:schemeClr val="tx1">
                      <a:lumMod val="85000"/>
                      <a:lumOff val="15000"/>
                    </a:schemeClr>
                  </a:solidFill>
                  <a:latin typeface="微軟正黑體" charset="-120"/>
                  <a:ea typeface="微軟正黑體" charset="-120"/>
                </a:rPr>
                <a:t>行政機關前往店家張貼勒令歇業之</a:t>
              </a:r>
              <a:r>
                <a:rPr lang="zh-TW" altLang="en-US" sz="2400" dirty="0" smtClean="0">
                  <a:solidFill>
                    <a:schemeClr val="tx1">
                      <a:lumMod val="85000"/>
                      <a:lumOff val="15000"/>
                    </a:schemeClr>
                  </a:solidFill>
                  <a:latin typeface="微軟正黑體" charset="-120"/>
                  <a:ea typeface="微軟正黑體" charset="-120"/>
                </a:rPr>
                <a:t>公告。</a:t>
              </a:r>
              <a:endParaRPr lang="en-US" altLang="zh-TW" sz="2400" dirty="0" smtClean="0">
                <a:solidFill>
                  <a:schemeClr val="tx1">
                    <a:lumMod val="85000"/>
                    <a:lumOff val="15000"/>
                  </a:schemeClr>
                </a:solidFill>
                <a:latin typeface="微軟正黑體" charset="-120"/>
                <a:ea typeface="微軟正黑體" charset="-120"/>
              </a:endParaRPr>
            </a:p>
            <a:p>
              <a:pPr marL="0">
                <a:spcBef>
                  <a:spcPts val="1200"/>
                </a:spcBef>
              </a:pPr>
              <a:r>
                <a:rPr lang="zh-TW" altLang="en-US" sz="2400" dirty="0" smtClean="0">
                  <a:solidFill>
                    <a:schemeClr val="tx1">
                      <a:lumMod val="85000"/>
                      <a:lumOff val="15000"/>
                    </a:schemeClr>
                  </a:solidFill>
                  <a:latin typeface="微軟正黑體" charset="-120"/>
                  <a:ea typeface="微軟正黑體" charset="-120"/>
                </a:rPr>
                <a:t>成為</a:t>
              </a:r>
              <a:r>
                <a:rPr lang="zh-TW" altLang="en-US" sz="2400" dirty="0">
                  <a:solidFill>
                    <a:schemeClr val="tx1">
                      <a:lumMod val="85000"/>
                      <a:lumOff val="15000"/>
                    </a:schemeClr>
                  </a:solidFill>
                  <a:latin typeface="微軟正黑體" charset="-120"/>
                  <a:ea typeface="微軟正黑體" charset="-120"/>
                </a:rPr>
                <a:t>全國首例因深夜容留青少年而不即時通報警察機關，遭勒令停業之 </a:t>
              </a:r>
              <a:r>
                <a:rPr lang="en-US" altLang="zh-TW" sz="2400" dirty="0">
                  <a:solidFill>
                    <a:schemeClr val="tx1">
                      <a:lumMod val="85000"/>
                      <a:lumOff val="15000"/>
                    </a:schemeClr>
                  </a:solidFill>
                  <a:latin typeface="微軟正黑體" charset="-120"/>
                  <a:ea typeface="微軟正黑體" charset="-120"/>
                </a:rPr>
                <a:t>KTV</a:t>
              </a:r>
              <a:r>
                <a:rPr lang="zh-TW" altLang="en-US" sz="2400" dirty="0">
                  <a:solidFill>
                    <a:schemeClr val="tx1">
                      <a:lumMod val="85000"/>
                      <a:lumOff val="15000"/>
                    </a:schemeClr>
                  </a:solidFill>
                  <a:latin typeface="微軟正黑體" charset="-120"/>
                  <a:ea typeface="微軟正黑體" charset="-120"/>
                </a:rPr>
                <a:t>。</a:t>
              </a:r>
            </a:p>
          </p:txBody>
        </p:sp>
      </p:grpSp>
      <p:pic>
        <p:nvPicPr>
          <p:cNvPr id="15" name="圖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965756"/>
            <a:ext cx="2266686" cy="1788164"/>
          </a:xfrm>
          <a:prstGeom prst="rect">
            <a:avLst/>
          </a:prstGeom>
        </p:spPr>
      </p:pic>
    </p:spTree>
    <p:extLst>
      <p:ext uri="{BB962C8B-B14F-4D97-AF65-F5344CB8AC3E}">
        <p14:creationId xmlns:p14="http://schemas.microsoft.com/office/powerpoint/2010/main" val="149168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圓角矩形 1"/>
          <p:cNvSpPr/>
          <p:nvPr/>
        </p:nvSpPr>
        <p:spPr>
          <a:xfrm>
            <a:off x="539552" y="1058887"/>
            <a:ext cx="7992892" cy="3888432"/>
          </a:xfrm>
          <a:prstGeom prst="roundRect">
            <a:avLst>
              <a:gd name="adj" fmla="val 4582"/>
            </a:avLst>
          </a:prstGeom>
          <a:solidFill>
            <a:srgbClr val="ECDB27"/>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2" name="群組 11"/>
          <p:cNvGrpSpPr/>
          <p:nvPr/>
        </p:nvGrpSpPr>
        <p:grpSpPr>
          <a:xfrm>
            <a:off x="8490916" y="5163345"/>
            <a:ext cx="512445" cy="521209"/>
            <a:chOff x="8490912" y="5163343"/>
            <a:chExt cx="512445" cy="521209"/>
          </a:xfrm>
        </p:grpSpPr>
        <p:pic>
          <p:nvPicPr>
            <p:cNvPr id="13" name="圖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4" name="文字方塊 13"/>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27584" y="1276934"/>
            <a:ext cx="374441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600" dirty="0">
                <a:solidFill>
                  <a:schemeClr val="tx1">
                    <a:lumMod val="85000"/>
                    <a:lumOff val="15000"/>
                  </a:schemeClr>
                </a:solidFill>
                <a:latin typeface="微軟正黑體" charset="-120"/>
                <a:ea typeface="微軟正黑體" charset="-120"/>
              </a:rPr>
              <a:t>違反</a:t>
            </a:r>
            <a:r>
              <a:rPr lang="en-US" altLang="zh-TW" sz="2600" dirty="0">
                <a:solidFill>
                  <a:schemeClr val="tx1">
                    <a:lumMod val="85000"/>
                    <a:lumOff val="15000"/>
                  </a:schemeClr>
                </a:solidFill>
                <a:latin typeface="微軟正黑體" charset="-120"/>
                <a:ea typeface="微軟正黑體" charset="-120"/>
              </a:rPr>
              <a:t>《</a:t>
            </a:r>
            <a:r>
              <a:rPr lang="zh-TW" altLang="en-US" sz="2600" dirty="0">
                <a:solidFill>
                  <a:schemeClr val="tx1">
                    <a:lumMod val="85000"/>
                    <a:lumOff val="15000"/>
                  </a:schemeClr>
                </a:solidFill>
                <a:latin typeface="微軟正黑體" charset="-120"/>
                <a:ea typeface="微軟正黑體" charset="-120"/>
              </a:rPr>
              <a:t>社會秩序維護法</a:t>
            </a:r>
            <a:r>
              <a:rPr lang="en-US" altLang="zh-TW" sz="2600" dirty="0">
                <a:solidFill>
                  <a:schemeClr val="tx1">
                    <a:lumMod val="85000"/>
                    <a:lumOff val="15000"/>
                  </a:schemeClr>
                </a:solidFill>
                <a:latin typeface="微軟正黑體" charset="-120"/>
                <a:ea typeface="微軟正黑體" charset="-120"/>
              </a:rPr>
              <a:t>》</a:t>
            </a:r>
            <a:r>
              <a:rPr lang="zh-TW" altLang="en-US" sz="2600" dirty="0" smtClean="0">
                <a:solidFill>
                  <a:schemeClr val="tx1">
                    <a:lumMod val="85000"/>
                    <a:lumOff val="15000"/>
                  </a:schemeClr>
                </a:solidFill>
                <a:latin typeface="微軟正黑體" charset="-120"/>
                <a:ea typeface="微軟正黑體" charset="-120"/>
              </a:rPr>
              <a:t>第 </a:t>
            </a:r>
            <a:r>
              <a:rPr lang="en-US" altLang="zh-TW" sz="2600" dirty="0" smtClean="0">
                <a:solidFill>
                  <a:schemeClr val="tx1">
                    <a:lumMod val="85000"/>
                    <a:lumOff val="15000"/>
                  </a:schemeClr>
                </a:solidFill>
                <a:latin typeface="微軟正黑體" charset="-120"/>
                <a:ea typeface="微軟正黑體" charset="-120"/>
              </a:rPr>
              <a:t>77 </a:t>
            </a:r>
            <a:r>
              <a:rPr lang="zh-TW" altLang="en-US" sz="2600" dirty="0">
                <a:solidFill>
                  <a:schemeClr val="tx1">
                    <a:lumMod val="85000"/>
                    <a:lumOff val="15000"/>
                  </a:schemeClr>
                </a:solidFill>
                <a:latin typeface="微軟正黑體" charset="-120"/>
                <a:ea typeface="微軟正黑體" charset="-120"/>
              </a:rPr>
              <a:t>條：「公共</a:t>
            </a:r>
            <a:r>
              <a:rPr lang="zh-TW" altLang="en-US" sz="2600" dirty="0" smtClean="0">
                <a:solidFill>
                  <a:schemeClr val="tx1">
                    <a:lumMod val="85000"/>
                    <a:lumOff val="15000"/>
                  </a:schemeClr>
                </a:solidFill>
                <a:latin typeface="微軟正黑體" charset="-120"/>
                <a:ea typeface="微軟正黑體" charset="-120"/>
              </a:rPr>
              <a:t>遊樂場所</a:t>
            </a:r>
            <a:r>
              <a:rPr lang="zh-TW" altLang="en-US" sz="2600" dirty="0">
                <a:solidFill>
                  <a:schemeClr val="tx1">
                    <a:lumMod val="85000"/>
                    <a:lumOff val="15000"/>
                  </a:schemeClr>
                </a:solidFill>
                <a:latin typeface="微軟正黑體" charset="-120"/>
                <a:ea typeface="微軟正黑體" charset="-120"/>
              </a:rPr>
              <a:t>之負責人或管理人，縱容兒童、少年於</a:t>
            </a:r>
            <a:r>
              <a:rPr lang="zh-TW" altLang="en-US" sz="2600" dirty="0" smtClean="0">
                <a:solidFill>
                  <a:schemeClr val="tx1">
                    <a:lumMod val="85000"/>
                    <a:lumOff val="15000"/>
                  </a:schemeClr>
                </a:solidFill>
                <a:latin typeface="微軟正黑體" charset="-120"/>
                <a:ea typeface="微軟正黑體" charset="-120"/>
              </a:rPr>
              <a:t>深夜聚集</a:t>
            </a:r>
            <a:r>
              <a:rPr lang="zh-TW" altLang="en-US" sz="2600" dirty="0">
                <a:solidFill>
                  <a:schemeClr val="tx1">
                    <a:lumMod val="85000"/>
                    <a:lumOff val="15000"/>
                  </a:schemeClr>
                </a:solidFill>
                <a:latin typeface="微軟正黑體" charset="-120"/>
                <a:ea typeface="微軟正黑體" charset="-120"/>
              </a:rPr>
              <a:t>其內，而不即時報告警察機關者，處新</a:t>
            </a:r>
            <a:r>
              <a:rPr lang="zh-TW" altLang="en-US" sz="2600" dirty="0" smtClean="0">
                <a:solidFill>
                  <a:schemeClr val="tx1">
                    <a:lumMod val="85000"/>
                    <a:lumOff val="15000"/>
                  </a:schemeClr>
                </a:solidFill>
                <a:latin typeface="微軟正黑體" charset="-120"/>
                <a:ea typeface="微軟正黑體" charset="-120"/>
              </a:rPr>
              <a:t>臺幣 </a:t>
            </a:r>
            <a:r>
              <a:rPr lang="en-US" altLang="zh-TW" sz="2600" dirty="0" smtClean="0">
                <a:solidFill>
                  <a:schemeClr val="tx1">
                    <a:lumMod val="85000"/>
                    <a:lumOff val="15000"/>
                  </a:schemeClr>
                </a:solidFill>
                <a:latin typeface="微軟正黑體" charset="-120"/>
                <a:ea typeface="微軟正黑體" charset="-120"/>
              </a:rPr>
              <a:t>1 </a:t>
            </a:r>
            <a:r>
              <a:rPr lang="zh-TW" altLang="en-US" sz="2600" dirty="0" smtClean="0">
                <a:solidFill>
                  <a:schemeClr val="tx1">
                    <a:lumMod val="85000"/>
                    <a:lumOff val="15000"/>
                  </a:schemeClr>
                </a:solidFill>
                <a:latin typeface="微軟正黑體" charset="-120"/>
                <a:ea typeface="微軟正黑體" charset="-120"/>
              </a:rPr>
              <a:t>萬 </a:t>
            </a:r>
            <a:r>
              <a:rPr lang="en-US" altLang="zh-TW" sz="2600" dirty="0" smtClean="0">
                <a:solidFill>
                  <a:schemeClr val="tx1">
                    <a:lumMod val="85000"/>
                    <a:lumOff val="15000"/>
                  </a:schemeClr>
                </a:solidFill>
                <a:latin typeface="微軟正黑體" charset="-120"/>
                <a:ea typeface="微軟正黑體" charset="-120"/>
              </a:rPr>
              <a:t>5 </a:t>
            </a:r>
            <a:r>
              <a:rPr lang="zh-TW" altLang="en-US" sz="2600" dirty="0">
                <a:solidFill>
                  <a:schemeClr val="tx1">
                    <a:lumMod val="85000"/>
                    <a:lumOff val="15000"/>
                  </a:schemeClr>
                </a:solidFill>
                <a:latin typeface="微軟正黑體" charset="-120"/>
                <a:ea typeface="微軟正黑體" charset="-120"/>
              </a:rPr>
              <a:t>千元以下罰鍰。</a:t>
            </a:r>
            <a:r>
              <a:rPr lang="zh-TW" altLang="en-US" sz="2600" dirty="0" smtClean="0">
                <a:solidFill>
                  <a:schemeClr val="tx1">
                    <a:lumMod val="85000"/>
                    <a:lumOff val="15000"/>
                  </a:schemeClr>
                </a:solidFill>
                <a:latin typeface="微軟正黑體" charset="-120"/>
                <a:ea typeface="微軟正黑體" charset="-120"/>
              </a:rPr>
              <a:t>」</a:t>
            </a:r>
            <a:endParaRPr lang="zh-TW" altLang="en-US" sz="2600"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27584" y="6099449"/>
            <a:ext cx="374441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600" dirty="0" smtClean="0">
                <a:solidFill>
                  <a:schemeClr val="tx1">
                    <a:lumMod val="85000"/>
                    <a:lumOff val="15000"/>
                  </a:schemeClr>
                </a:solidFill>
                <a:latin typeface="微軟正黑體" charset="-120"/>
                <a:ea typeface="微軟正黑體" charset="-120"/>
              </a:rPr>
              <a:t>警方的執行依據→</a:t>
            </a:r>
            <a:endParaRPr lang="en-US" altLang="zh-TW" sz="2600" dirty="0" smtClean="0">
              <a:solidFill>
                <a:schemeClr val="tx1">
                  <a:lumMod val="85000"/>
                  <a:lumOff val="15000"/>
                </a:schemeClr>
              </a:solidFill>
              <a:latin typeface="微軟正黑體" charset="-120"/>
              <a:ea typeface="微軟正黑體" charset="-120"/>
            </a:endParaRPr>
          </a:p>
          <a:p>
            <a:pPr marL="0">
              <a:spcBef>
                <a:spcPts val="1200"/>
              </a:spcBef>
            </a:pPr>
            <a:r>
              <a:rPr lang="en-US" altLang="zh-TW" sz="2600" dirty="0">
                <a:solidFill>
                  <a:schemeClr val="tx1">
                    <a:lumMod val="85000"/>
                    <a:lumOff val="15000"/>
                  </a:schemeClr>
                </a:solidFill>
                <a:latin typeface="微軟正黑體" charset="-120"/>
                <a:ea typeface="微軟正黑體" charset="-120"/>
              </a:rPr>
              <a:t>《</a:t>
            </a:r>
            <a:r>
              <a:rPr lang="zh-TW" altLang="en-US" sz="2600" dirty="0">
                <a:solidFill>
                  <a:schemeClr val="tx1">
                    <a:lumMod val="85000"/>
                    <a:lumOff val="15000"/>
                  </a:schemeClr>
                </a:solidFill>
                <a:latin typeface="微軟正黑體" charset="-120"/>
                <a:ea typeface="微軟正黑體" charset="-120"/>
              </a:rPr>
              <a:t>違反</a:t>
            </a:r>
            <a:r>
              <a:rPr lang="zh-TW" altLang="en-US" sz="2600" dirty="0" smtClean="0">
                <a:solidFill>
                  <a:schemeClr val="tx1">
                    <a:lumMod val="85000"/>
                    <a:lumOff val="15000"/>
                  </a:schemeClr>
                </a:solidFill>
                <a:latin typeface="微軟正黑體" charset="-120"/>
                <a:ea typeface="微軟正黑體" charset="-120"/>
              </a:rPr>
              <a:t>社會秩序</a:t>
            </a:r>
            <a:r>
              <a:rPr lang="zh-TW" altLang="en-US" sz="2600" dirty="0">
                <a:solidFill>
                  <a:schemeClr val="tx1">
                    <a:lumMod val="85000"/>
                    <a:lumOff val="15000"/>
                  </a:schemeClr>
                </a:solidFill>
                <a:latin typeface="微軟正黑體" charset="-120"/>
                <a:ea typeface="微軟正黑體" charset="-120"/>
              </a:rPr>
              <a:t>維護法案件處理辦法</a:t>
            </a:r>
            <a:r>
              <a:rPr lang="en-US" altLang="zh-TW" sz="2600" dirty="0">
                <a:solidFill>
                  <a:schemeClr val="tx1">
                    <a:lumMod val="85000"/>
                    <a:lumOff val="15000"/>
                  </a:schemeClr>
                </a:solidFill>
                <a:latin typeface="微軟正黑體" charset="-120"/>
                <a:ea typeface="微軟正黑體" charset="-120"/>
              </a:rPr>
              <a:t>》57 </a:t>
            </a:r>
            <a:r>
              <a:rPr lang="zh-TW" altLang="en-US" sz="2600" dirty="0">
                <a:solidFill>
                  <a:schemeClr val="tx1">
                    <a:lumMod val="85000"/>
                    <a:lumOff val="15000"/>
                  </a:schemeClr>
                </a:solidFill>
                <a:latin typeface="微軟正黑體" charset="-120"/>
                <a:ea typeface="微軟正黑體" charset="-120"/>
              </a:rPr>
              <a:t>條：停止營業</a:t>
            </a:r>
            <a:r>
              <a:rPr lang="zh-TW" altLang="en-US" sz="2600" dirty="0" smtClean="0">
                <a:solidFill>
                  <a:schemeClr val="tx1">
                    <a:lumMod val="85000"/>
                    <a:lumOff val="15000"/>
                  </a:schemeClr>
                </a:solidFill>
                <a:latin typeface="微軟正黑體" charset="-120"/>
                <a:ea typeface="微軟正黑體" charset="-120"/>
              </a:rPr>
              <a:t>或勒令</a:t>
            </a:r>
            <a:r>
              <a:rPr lang="zh-TW" altLang="en-US" sz="2600" dirty="0">
                <a:solidFill>
                  <a:schemeClr val="tx1">
                    <a:lumMod val="85000"/>
                    <a:lumOff val="15000"/>
                  </a:schemeClr>
                </a:solidFill>
                <a:latin typeface="微軟正黑體" charset="-120"/>
                <a:ea typeface="微軟正黑體" charset="-120"/>
              </a:rPr>
              <a:t>歇業之</a:t>
            </a:r>
            <a:r>
              <a:rPr lang="zh-TW" altLang="en-US" sz="2600" dirty="0" smtClean="0">
                <a:solidFill>
                  <a:schemeClr val="tx1">
                    <a:lumMod val="85000"/>
                    <a:lumOff val="15000"/>
                  </a:schemeClr>
                </a:solidFill>
                <a:latin typeface="微軟正黑體" charset="-120"/>
                <a:ea typeface="微軟正黑體" charset="-120"/>
              </a:rPr>
              <a:t>執行。</a:t>
            </a:r>
            <a:endParaRPr lang="zh-TW" altLang="en-US" sz="2600"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a:stretch>
            <a:fillRect/>
          </a:stretch>
        </p:blipFill>
        <p:spPr>
          <a:xfrm>
            <a:off x="4860032" y="1276936"/>
            <a:ext cx="3467100" cy="3475567"/>
          </a:xfrm>
          <a:prstGeom prst="rect">
            <a:avLst/>
          </a:prstGeom>
        </p:spPr>
      </p:pic>
    </p:spTree>
    <p:extLst>
      <p:ext uri="{BB962C8B-B14F-4D97-AF65-F5344CB8AC3E}">
        <p14:creationId xmlns:p14="http://schemas.microsoft.com/office/powerpoint/2010/main" val="89170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0 0 L 0 -0.81843 " pathEditMode="relative" ptsTypes="AA">
                                      <p:cBhvr>
                                        <p:cTn id="19" dur="10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grpSp>
        <p:nvGrpSpPr>
          <p:cNvPr id="12" name="群組 11"/>
          <p:cNvGrpSpPr/>
          <p:nvPr/>
        </p:nvGrpSpPr>
        <p:grpSpPr>
          <a:xfrm>
            <a:off x="4197049" y="1202903"/>
            <a:ext cx="1496615" cy="558363"/>
            <a:chOff x="1290505" y="1929162"/>
            <a:chExt cx="1224136" cy="558363"/>
          </a:xfrm>
        </p:grpSpPr>
        <p:sp>
          <p:nvSpPr>
            <p:cNvPr id="13" name="矩形 12"/>
            <p:cNvSpPr/>
            <p:nvPr/>
          </p:nvSpPr>
          <p:spPr>
            <a:xfrm>
              <a:off x="1377428" y="1931344"/>
              <a:ext cx="1095076" cy="553998"/>
            </a:xfrm>
            <a:prstGeom prst="rect">
              <a:avLst/>
            </a:prstGeom>
          </p:spPr>
          <p:txBody>
            <a:bodyPr wrap="none">
              <a:spAutoFit/>
            </a:bodyPr>
            <a:lstStyle/>
            <a:p>
              <a:r>
                <a:rPr lang="zh-TW" altLang="en-US" sz="3000" b="1" dirty="0" smtClean="0">
                  <a:solidFill>
                    <a:schemeClr val="accent2"/>
                  </a:solidFill>
                  <a:latin typeface="微軟正黑體" charset="-120"/>
                </a:rPr>
                <a:t>共同點</a:t>
              </a:r>
              <a:endParaRPr lang="zh-TW" altLang="en-US" sz="3000" dirty="0">
                <a:solidFill>
                  <a:schemeClr val="accent2"/>
                </a:solidFill>
              </a:endParaRPr>
            </a:p>
          </p:txBody>
        </p:sp>
        <p:sp>
          <p:nvSpPr>
            <p:cNvPr id="14" name="圓角矩形 13"/>
            <p:cNvSpPr/>
            <p:nvPr/>
          </p:nvSpPr>
          <p:spPr>
            <a:xfrm>
              <a:off x="1290505" y="1929162"/>
              <a:ext cx="1224136" cy="558363"/>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pSp>
      <p:pic>
        <p:nvPicPr>
          <p:cNvPr id="15" name="圖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7584" y="1064646"/>
            <a:ext cx="3060700" cy="719667"/>
          </a:xfrm>
          <a:prstGeom prst="rect">
            <a:avLst/>
          </a:prstGeom>
        </p:spPr>
      </p:pic>
      <p:pic>
        <p:nvPicPr>
          <p:cNvPr id="3" name="圖片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71600" y="2526162"/>
            <a:ext cx="1933394" cy="543619"/>
          </a:xfrm>
          <a:prstGeom prst="rect">
            <a:avLst/>
          </a:prstGeom>
        </p:spPr>
      </p:pic>
      <p:pic>
        <p:nvPicPr>
          <p:cNvPr id="4" name="圖片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1600" y="3296542"/>
            <a:ext cx="1933394" cy="543619"/>
          </a:xfrm>
          <a:prstGeom prst="rect">
            <a:avLst/>
          </a:prstGeom>
        </p:spPr>
      </p:pic>
      <p:sp>
        <p:nvSpPr>
          <p:cNvPr id="16" name="文字方塊 15"/>
          <p:cNvSpPr txBox="1">
            <a:spLocks noChangeArrowheads="1"/>
          </p:cNvSpPr>
          <p:nvPr/>
        </p:nvSpPr>
        <p:spPr bwMode="auto">
          <a:xfrm>
            <a:off x="3131844" y="2523434"/>
            <a:ext cx="417838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都是政府為了實施公權力，依據法律對於行為違法的人民施以處罰的方式</a:t>
            </a:r>
          </a:p>
        </p:txBody>
      </p:sp>
      <p:pic>
        <p:nvPicPr>
          <p:cNvPr id="5" name="圖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63692" y="4020548"/>
            <a:ext cx="5256585" cy="1271571"/>
          </a:xfrm>
          <a:prstGeom prst="rect">
            <a:avLst/>
          </a:prstGeom>
        </p:spPr>
      </p:pic>
    </p:spTree>
    <p:extLst>
      <p:ext uri="{BB962C8B-B14F-4D97-AF65-F5344CB8AC3E}">
        <p14:creationId xmlns:p14="http://schemas.microsoft.com/office/powerpoint/2010/main" val="20683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grpSp>
        <p:nvGrpSpPr>
          <p:cNvPr id="12" name="群組 11"/>
          <p:cNvGrpSpPr/>
          <p:nvPr/>
        </p:nvGrpSpPr>
        <p:grpSpPr>
          <a:xfrm>
            <a:off x="4197049" y="1202903"/>
            <a:ext cx="1095035" cy="558363"/>
            <a:chOff x="1290505" y="1929162"/>
            <a:chExt cx="1224136" cy="558363"/>
          </a:xfrm>
        </p:grpSpPr>
        <p:sp>
          <p:nvSpPr>
            <p:cNvPr id="13" name="矩形 12"/>
            <p:cNvSpPr/>
            <p:nvPr/>
          </p:nvSpPr>
          <p:spPr>
            <a:xfrm>
              <a:off x="1377428" y="1931344"/>
              <a:ext cx="1066593" cy="553998"/>
            </a:xfrm>
            <a:prstGeom prst="rect">
              <a:avLst/>
            </a:prstGeom>
          </p:spPr>
          <p:txBody>
            <a:bodyPr wrap="none">
              <a:spAutoFit/>
            </a:bodyPr>
            <a:lstStyle/>
            <a:p>
              <a:r>
                <a:rPr lang="zh-TW" altLang="en-US" sz="3000" b="1" dirty="0" smtClean="0">
                  <a:solidFill>
                    <a:schemeClr val="accent2"/>
                  </a:solidFill>
                  <a:latin typeface="微軟正黑體" charset="-120"/>
                </a:rPr>
                <a:t>定義</a:t>
              </a:r>
              <a:endParaRPr lang="zh-TW" altLang="en-US" sz="3000" dirty="0">
                <a:solidFill>
                  <a:schemeClr val="accent2"/>
                </a:solidFill>
              </a:endParaRPr>
            </a:p>
          </p:txBody>
        </p:sp>
        <p:sp>
          <p:nvSpPr>
            <p:cNvPr id="14" name="圓角矩形 13"/>
            <p:cNvSpPr/>
            <p:nvPr/>
          </p:nvSpPr>
          <p:spPr>
            <a:xfrm>
              <a:off x="1290505" y="1929162"/>
              <a:ext cx="1224136" cy="558363"/>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pSp>
      <p:pic>
        <p:nvPicPr>
          <p:cNvPr id="15" name="圖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7584" y="1064646"/>
            <a:ext cx="3060700" cy="719667"/>
          </a:xfrm>
          <a:prstGeom prst="rect">
            <a:avLst/>
          </a:prstGeom>
        </p:spPr>
      </p:pic>
      <p:pic>
        <p:nvPicPr>
          <p:cNvPr id="3" name="圖片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71600" y="1982039"/>
            <a:ext cx="1933394" cy="543619"/>
          </a:xfrm>
          <a:prstGeom prst="rect">
            <a:avLst/>
          </a:prstGeom>
        </p:spPr>
      </p:pic>
      <p:pic>
        <p:nvPicPr>
          <p:cNvPr id="4" name="圖片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1600" y="3283897"/>
            <a:ext cx="1933394" cy="543619"/>
          </a:xfrm>
          <a:prstGeom prst="rect">
            <a:avLst/>
          </a:prstGeom>
        </p:spPr>
      </p:pic>
      <p:sp>
        <p:nvSpPr>
          <p:cNvPr id="16" name="文字方塊 15"/>
          <p:cNvSpPr txBox="1">
            <a:spLocks noChangeArrowheads="1"/>
          </p:cNvSpPr>
          <p:nvPr/>
        </p:nvSpPr>
        <p:spPr bwMode="auto">
          <a:xfrm>
            <a:off x="3131840" y="1979309"/>
            <a:ext cx="49685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專科罰金、選科罰金、併科罰金、易科罰金等四種</a:t>
            </a:r>
          </a:p>
        </p:txBody>
      </p:sp>
      <p:sp>
        <p:nvSpPr>
          <p:cNvPr id="17" name="文字方塊 16"/>
          <p:cNvSpPr txBox="1">
            <a:spLocks noChangeArrowheads="1"/>
          </p:cNvSpPr>
          <p:nvPr/>
        </p:nvSpPr>
        <p:spPr bwMode="auto">
          <a:xfrm>
            <a:off x="3131840" y="3283897"/>
            <a:ext cx="51845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a:solidFill>
                  <a:schemeClr val="tx1">
                    <a:lumMod val="85000"/>
                    <a:lumOff val="15000"/>
                  </a:schemeClr>
                </a:solidFill>
                <a:latin typeface="微軟正黑體" charset="-120"/>
                <a:ea typeface="微軟正黑體" charset="-120"/>
              </a:rPr>
              <a:t>罰鍰、沒入、其他（如限制或停止營業、命令歇業、撤銷或廢止許可或登記）等三種行政罰</a:t>
            </a:r>
            <a:endParaRPr lang="zh-TW" altLang="en-US"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504" y="3664194"/>
            <a:ext cx="2106414" cy="1911376"/>
          </a:xfrm>
          <a:prstGeom prst="rect">
            <a:avLst/>
          </a:prstGeom>
        </p:spPr>
      </p:pic>
    </p:spTree>
    <p:extLst>
      <p:ext uri="{BB962C8B-B14F-4D97-AF65-F5344CB8AC3E}">
        <p14:creationId xmlns:p14="http://schemas.microsoft.com/office/powerpoint/2010/main" val="92972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grpSp>
        <p:nvGrpSpPr>
          <p:cNvPr id="12" name="群組 11"/>
          <p:cNvGrpSpPr/>
          <p:nvPr/>
        </p:nvGrpSpPr>
        <p:grpSpPr>
          <a:xfrm>
            <a:off x="4197049" y="1202903"/>
            <a:ext cx="2014647" cy="558363"/>
            <a:chOff x="1290505" y="1929162"/>
            <a:chExt cx="1224136" cy="558363"/>
          </a:xfrm>
        </p:grpSpPr>
        <p:sp>
          <p:nvSpPr>
            <p:cNvPr id="13" name="矩形 12"/>
            <p:cNvSpPr/>
            <p:nvPr/>
          </p:nvSpPr>
          <p:spPr>
            <a:xfrm>
              <a:off x="1377428" y="1931344"/>
              <a:ext cx="1047260" cy="553998"/>
            </a:xfrm>
            <a:prstGeom prst="rect">
              <a:avLst/>
            </a:prstGeom>
          </p:spPr>
          <p:txBody>
            <a:bodyPr wrap="none">
              <a:spAutoFit/>
            </a:bodyPr>
            <a:lstStyle/>
            <a:p>
              <a:r>
                <a:rPr lang="zh-TW" altLang="en-US" sz="3000" b="1" dirty="0">
                  <a:solidFill>
                    <a:schemeClr val="accent2"/>
                  </a:solidFill>
                  <a:latin typeface="微軟正黑體" charset="-120"/>
                </a:rPr>
                <a:t>科處方式</a:t>
              </a:r>
              <a:endParaRPr lang="zh-TW" altLang="en-US" sz="3000" dirty="0">
                <a:solidFill>
                  <a:schemeClr val="accent2"/>
                </a:solidFill>
              </a:endParaRPr>
            </a:p>
          </p:txBody>
        </p:sp>
        <p:sp>
          <p:nvSpPr>
            <p:cNvPr id="14" name="圓角矩形 13"/>
            <p:cNvSpPr/>
            <p:nvPr/>
          </p:nvSpPr>
          <p:spPr>
            <a:xfrm>
              <a:off x="1290505" y="1929162"/>
              <a:ext cx="1224136" cy="558363"/>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pSp>
      <p:pic>
        <p:nvPicPr>
          <p:cNvPr id="15" name="圖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7584" y="1064646"/>
            <a:ext cx="3060700" cy="719667"/>
          </a:xfrm>
          <a:prstGeom prst="rect">
            <a:avLst/>
          </a:prstGeom>
        </p:spPr>
      </p:pic>
      <p:pic>
        <p:nvPicPr>
          <p:cNvPr id="3" name="圖片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71600" y="1982039"/>
            <a:ext cx="1933394" cy="543619"/>
          </a:xfrm>
          <a:prstGeom prst="rect">
            <a:avLst/>
          </a:prstGeom>
        </p:spPr>
      </p:pic>
      <p:pic>
        <p:nvPicPr>
          <p:cNvPr id="4" name="圖片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1600" y="6264491"/>
            <a:ext cx="1933394" cy="543619"/>
          </a:xfrm>
          <a:prstGeom prst="rect">
            <a:avLst/>
          </a:prstGeom>
        </p:spPr>
      </p:pic>
      <p:sp>
        <p:nvSpPr>
          <p:cNvPr id="16" name="文字方塊 15"/>
          <p:cNvSpPr txBox="1">
            <a:spLocks noChangeArrowheads="1"/>
          </p:cNvSpPr>
          <p:nvPr/>
        </p:nvSpPr>
        <p:spPr bwMode="auto">
          <a:xfrm>
            <a:off x="3131840" y="1979309"/>
            <a:ext cx="49685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刑法所規定的刑法（財產刑）用來處罰一些與財產有關或者情節</a:t>
            </a:r>
            <a:r>
              <a:rPr lang="zh-TW" altLang="en-US" sz="2800" b="1" dirty="0" smtClean="0">
                <a:solidFill>
                  <a:schemeClr val="tx1">
                    <a:lumMod val="85000"/>
                    <a:lumOff val="15000"/>
                  </a:schemeClr>
                </a:solidFill>
                <a:latin typeface="微軟正黑體" charset="-120"/>
                <a:ea typeface="微軟正黑體" charset="-120"/>
              </a:rPr>
              <a:t>比較輕微</a:t>
            </a:r>
            <a:r>
              <a:rPr lang="zh-TW" altLang="en-US" sz="2800" b="1" dirty="0">
                <a:solidFill>
                  <a:schemeClr val="tx1">
                    <a:lumMod val="85000"/>
                    <a:lumOff val="15000"/>
                  </a:schemeClr>
                </a:solidFill>
                <a:latin typeface="微軟正黑體" charset="-120"/>
                <a:ea typeface="微軟正黑體" charset="-120"/>
              </a:rPr>
              <a:t>的違反國家刑罰法律的犯罪行為</a:t>
            </a:r>
          </a:p>
        </p:txBody>
      </p:sp>
      <p:sp>
        <p:nvSpPr>
          <p:cNvPr id="17" name="文字方塊 16"/>
          <p:cNvSpPr txBox="1">
            <a:spLocks noChangeArrowheads="1"/>
          </p:cNvSpPr>
          <p:nvPr/>
        </p:nvSpPr>
        <p:spPr bwMode="auto">
          <a:xfrm>
            <a:off x="3131840" y="6171455"/>
            <a:ext cx="496855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性質上屬於行政</a:t>
            </a:r>
            <a:r>
              <a:rPr lang="zh-TW" altLang="en-US" sz="2800" b="1" dirty="0" smtClean="0">
                <a:solidFill>
                  <a:schemeClr val="tx1">
                    <a:lumMod val="85000"/>
                    <a:lumOff val="15000"/>
                  </a:schemeClr>
                </a:solidFill>
                <a:latin typeface="微軟正黑體" charset="-120"/>
                <a:ea typeface="微軟正黑體" charset="-120"/>
              </a:rPr>
              <a:t>罰</a:t>
            </a:r>
            <a:r>
              <a:rPr lang="en-US" altLang="zh-TW" sz="2800" b="1" dirty="0">
                <a:solidFill>
                  <a:schemeClr val="tx1">
                    <a:lumMod val="85000"/>
                    <a:lumOff val="15000"/>
                  </a:schemeClr>
                </a:solidFill>
                <a:latin typeface="微軟正黑體" charset="-120"/>
                <a:ea typeface="微軟正黑體" charset="-120"/>
              </a:rPr>
              <a:t/>
            </a:r>
            <a:br>
              <a:rPr lang="en-US" altLang="zh-TW" sz="2800" b="1" dirty="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行政</a:t>
            </a:r>
            <a:r>
              <a:rPr lang="zh-TW" altLang="en-US" sz="2800" b="1" dirty="0">
                <a:solidFill>
                  <a:schemeClr val="tx1">
                    <a:lumMod val="85000"/>
                    <a:lumOff val="15000"/>
                  </a:schemeClr>
                </a:solidFill>
                <a:latin typeface="微軟正黑體" charset="-120"/>
                <a:ea typeface="微軟正黑體" charset="-120"/>
              </a:rPr>
              <a:t>罰是政府為維持行政上的秩序，達成國家行政的目的，對於違反行政義務的人民所科的制裁</a:t>
            </a:r>
          </a:p>
        </p:txBody>
      </p:sp>
      <p:pic>
        <p:nvPicPr>
          <p:cNvPr id="19" name="圖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9641" y="3075111"/>
            <a:ext cx="2106414" cy="1911376"/>
          </a:xfrm>
          <a:prstGeom prst="rect">
            <a:avLst/>
          </a:prstGeom>
        </p:spPr>
      </p:pic>
    </p:spTree>
    <p:extLst>
      <p:ext uri="{BB962C8B-B14F-4D97-AF65-F5344CB8AC3E}">
        <p14:creationId xmlns:p14="http://schemas.microsoft.com/office/powerpoint/2010/main" val="45740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nodeType="clickEffect">
                                  <p:stCondLst>
                                    <p:cond delay="0"/>
                                  </p:stCondLst>
                                  <p:childTnLst>
                                    <p:animEffect transition="out" filter="wipe(down)">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22" presetClass="exit" presetSubtype="4" fill="hold" grpId="2" nodeType="withEffect">
                                  <p:stCondLst>
                                    <p:cond delay="0"/>
                                  </p:stCondLst>
                                  <p:childTnLst>
                                    <p:animEffect transition="out" filter="wipe(down)">
                                      <p:cBhvr>
                                        <p:cTn id="22" dur="500"/>
                                        <p:tgtEl>
                                          <p:spTgt spid="16"/>
                                        </p:tgtEl>
                                      </p:cBhvr>
                                    </p:animEffect>
                                    <p:set>
                                      <p:cBhvr>
                                        <p:cTn id="23" dur="1" fill="hold">
                                          <p:stCondLst>
                                            <p:cond delay="499"/>
                                          </p:stCondLst>
                                        </p:cTn>
                                        <p:tgtEl>
                                          <p:spTgt spid="16"/>
                                        </p:tgtEl>
                                        <p:attrNameLst>
                                          <p:attrName>style.visibility</p:attrName>
                                        </p:attrNameLst>
                                      </p:cBhvr>
                                      <p:to>
                                        <p:strVal val="hidden"/>
                                      </p:to>
                                    </p:set>
                                  </p:childTnLst>
                                </p:cTn>
                              </p:par>
                            </p:childTnLst>
                          </p:cTn>
                        </p:par>
                        <p:par>
                          <p:cTn id="24" fill="hold">
                            <p:stCondLst>
                              <p:cond delay="500"/>
                            </p:stCondLst>
                            <p:childTnLst>
                              <p:par>
                                <p:cTn id="25" presetID="0" presetClass="path" presetSubtype="0" accel="50000" decel="50000" fill="hold" nodeType="afterEffect">
                                  <p:stCondLst>
                                    <p:cond delay="0"/>
                                  </p:stCondLst>
                                  <p:childTnLst>
                                    <p:animMotion origin="layout" path="M 8.33333E-7 3.87562E-6 L 8.33333E-7 -0.74376 " pathEditMode="relative" rAng="0" ptsTypes="AA">
                                      <p:cBhvr>
                                        <p:cTn id="26" dur="1000" fill="hold"/>
                                        <p:tgtEl>
                                          <p:spTgt spid="4"/>
                                        </p:tgtEl>
                                        <p:attrNameLst>
                                          <p:attrName>ppt_x</p:attrName>
                                          <p:attrName>ppt_y</p:attrName>
                                        </p:attrNameLst>
                                      </p:cBhvr>
                                      <p:rCtr x="0" y="-37202"/>
                                    </p:animMotion>
                                  </p:childTnLst>
                                </p:cTn>
                              </p:par>
                              <p:par>
                                <p:cTn id="27" presetID="0" presetClass="path" presetSubtype="0" accel="50000" decel="50000" fill="hold" grpId="0" nodeType="withEffect">
                                  <p:stCondLst>
                                    <p:cond delay="0"/>
                                  </p:stCondLst>
                                  <p:childTnLst>
                                    <p:animMotion origin="layout" path="M 3.88889E-6 -1.77679E-7 L 3.88889E-6 -0.72543 " pathEditMode="relative" rAng="0" ptsTypes="AA">
                                      <p:cBhvr>
                                        <p:cTn id="28" dur="1000" fill="hold"/>
                                        <p:tgtEl>
                                          <p:spTgt spid="17"/>
                                        </p:tgtEl>
                                        <p:attrNameLst>
                                          <p:attrName>ppt_x</p:attrName>
                                          <p:attrName>ppt_y</p:attrName>
                                        </p:attrNameLst>
                                      </p:cBhvr>
                                      <p:rCtr x="0" y="-362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6" grpId="2"/>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pic>
        <p:nvPicPr>
          <p:cNvPr id="10" name="圖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pic>
        <p:nvPicPr>
          <p:cNvPr id="2" name="圖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325" y="3030152"/>
            <a:ext cx="2290577" cy="2560325"/>
          </a:xfrm>
          <a:prstGeom prst="rect">
            <a:avLst/>
          </a:prstGeom>
        </p:spPr>
      </p:pic>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061</a:t>
              </a:r>
              <a:endParaRPr lang="zh-TW" altLang="en-US" sz="1200" dirty="0">
                <a:solidFill>
                  <a:schemeClr val="tx1">
                    <a:lumMod val="75000"/>
                    <a:lumOff val="25000"/>
                  </a:schemeClr>
                </a:solidFill>
              </a:endParaRPr>
            </a:p>
          </p:txBody>
        </p:sp>
      </p:grpSp>
      <p:grpSp>
        <p:nvGrpSpPr>
          <p:cNvPr id="12" name="群組 11"/>
          <p:cNvGrpSpPr/>
          <p:nvPr/>
        </p:nvGrpSpPr>
        <p:grpSpPr>
          <a:xfrm>
            <a:off x="4197049" y="1202903"/>
            <a:ext cx="1239051" cy="558363"/>
            <a:chOff x="1290505" y="1929162"/>
            <a:chExt cx="1224136" cy="558363"/>
          </a:xfrm>
        </p:grpSpPr>
        <p:sp>
          <p:nvSpPr>
            <p:cNvPr id="13" name="矩形 12"/>
            <p:cNvSpPr/>
            <p:nvPr/>
          </p:nvSpPr>
          <p:spPr>
            <a:xfrm>
              <a:off x="1377428" y="1931344"/>
              <a:ext cx="1037645" cy="553998"/>
            </a:xfrm>
            <a:prstGeom prst="rect">
              <a:avLst/>
            </a:prstGeom>
          </p:spPr>
          <p:txBody>
            <a:bodyPr wrap="none">
              <a:spAutoFit/>
            </a:bodyPr>
            <a:lstStyle/>
            <a:p>
              <a:r>
                <a:rPr lang="zh-TW" altLang="en-US" sz="3000" b="1" dirty="0" smtClean="0">
                  <a:solidFill>
                    <a:schemeClr val="accent2"/>
                  </a:solidFill>
                  <a:latin typeface="微軟正黑體" charset="-120"/>
                </a:rPr>
                <a:t>結 果</a:t>
              </a:r>
              <a:endParaRPr lang="zh-TW" altLang="en-US" sz="3000" dirty="0">
                <a:solidFill>
                  <a:schemeClr val="accent2"/>
                </a:solidFill>
              </a:endParaRPr>
            </a:p>
          </p:txBody>
        </p:sp>
        <p:sp>
          <p:nvSpPr>
            <p:cNvPr id="14" name="圓角矩形 13"/>
            <p:cNvSpPr/>
            <p:nvPr/>
          </p:nvSpPr>
          <p:spPr>
            <a:xfrm>
              <a:off x="1290505" y="1929162"/>
              <a:ext cx="1224136" cy="558363"/>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pSp>
      <p:pic>
        <p:nvPicPr>
          <p:cNvPr id="15" name="圖片 1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27584" y="1064646"/>
            <a:ext cx="3060700" cy="719667"/>
          </a:xfrm>
          <a:prstGeom prst="rect">
            <a:avLst/>
          </a:prstGeom>
        </p:spPr>
      </p:pic>
      <p:pic>
        <p:nvPicPr>
          <p:cNvPr id="3" name="圖片 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71600" y="1982039"/>
            <a:ext cx="1933394" cy="543619"/>
          </a:xfrm>
          <a:prstGeom prst="rect">
            <a:avLst/>
          </a:prstGeom>
        </p:spPr>
      </p:pic>
      <p:pic>
        <p:nvPicPr>
          <p:cNvPr id="4" name="圖片 3"/>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71600" y="3710853"/>
            <a:ext cx="1933394" cy="543619"/>
          </a:xfrm>
          <a:prstGeom prst="rect">
            <a:avLst/>
          </a:prstGeom>
        </p:spPr>
      </p:pic>
      <p:sp>
        <p:nvSpPr>
          <p:cNvPr id="16" name="文字方塊 15"/>
          <p:cNvSpPr txBox="1">
            <a:spLocks noChangeArrowheads="1"/>
          </p:cNvSpPr>
          <p:nvPr/>
        </p:nvSpPr>
        <p:spPr bwMode="auto">
          <a:xfrm>
            <a:off x="3131840" y="1979311"/>
            <a:ext cx="496855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除了金錢上的損失外，還有刑事前科的紀錄，是一輩子都無法抹去的紀錄</a:t>
            </a:r>
          </a:p>
        </p:txBody>
      </p:sp>
      <p:sp>
        <p:nvSpPr>
          <p:cNvPr id="17" name="文字方塊 16"/>
          <p:cNvSpPr txBox="1">
            <a:spLocks noChangeArrowheads="1"/>
          </p:cNvSpPr>
          <p:nvPr/>
        </p:nvSpPr>
        <p:spPr bwMode="auto">
          <a:xfrm>
            <a:off x="3131840" y="3617819"/>
            <a:ext cx="324036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與受罰金處罰相較，受罰者只會感受到金錢損失的痛苦</a:t>
            </a:r>
          </a:p>
        </p:txBody>
      </p:sp>
    </p:spTree>
    <p:extLst>
      <p:ext uri="{BB962C8B-B14F-4D97-AF65-F5344CB8AC3E}">
        <p14:creationId xmlns:p14="http://schemas.microsoft.com/office/powerpoint/2010/main" val="196079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062</a:t>
              </a:r>
              <a:endParaRPr lang="zh-TW" altLang="en-US" sz="1200" dirty="0">
                <a:solidFill>
                  <a:schemeClr val="tx1">
                    <a:lumMod val="75000"/>
                    <a:lumOff val="25000"/>
                  </a:schemeClr>
                </a:solidFill>
              </a:endParaRPr>
            </a:p>
          </p:txBody>
        </p:sp>
      </p:grpSp>
      <p:sp>
        <p:nvSpPr>
          <p:cNvPr id="9" name="文字方塊 8"/>
          <p:cNvSpPr txBox="1">
            <a:spLocks noChangeArrowheads="1"/>
          </p:cNvSpPr>
          <p:nvPr/>
        </p:nvSpPr>
        <p:spPr bwMode="auto">
          <a:xfrm>
            <a:off x="798463" y="1346919"/>
            <a:ext cx="345638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為讓</a:t>
            </a:r>
            <a:r>
              <a:rPr lang="zh-TW" altLang="en-US" sz="2800" b="1" dirty="0">
                <a:solidFill>
                  <a:schemeClr val="tx1">
                    <a:lumMod val="85000"/>
                    <a:lumOff val="15000"/>
                  </a:schemeClr>
                </a:solidFill>
                <a:latin typeface="微軟正黑體" charset="-120"/>
                <a:ea typeface="微軟正黑體" charset="-120"/>
              </a:rPr>
              <a:t>行政機關在行使</a:t>
            </a:r>
            <a:r>
              <a:rPr lang="zh-TW" altLang="en-US" sz="2800" b="1" dirty="0" smtClean="0">
                <a:solidFill>
                  <a:schemeClr val="tx1">
                    <a:lumMod val="85000"/>
                    <a:lumOff val="15000"/>
                  </a:schemeClr>
                </a:solidFill>
                <a:latin typeface="微軟正黑體" charset="-120"/>
                <a:ea typeface="微軟正黑體" charset="-120"/>
              </a:rPr>
              <a:t>職權及</a:t>
            </a:r>
            <a:r>
              <a:rPr lang="zh-TW" altLang="en-US" sz="2800" b="1" dirty="0">
                <a:solidFill>
                  <a:schemeClr val="tx1">
                    <a:lumMod val="85000"/>
                    <a:lumOff val="15000"/>
                  </a:schemeClr>
                </a:solidFill>
                <a:latin typeface="微軟正黑體" charset="-120"/>
                <a:ea typeface="微軟正黑體" charset="-120"/>
              </a:rPr>
              <a:t>達成行政目標</a:t>
            </a:r>
            <a:r>
              <a:rPr lang="zh-TW" altLang="en-US" sz="2800" b="1" dirty="0" smtClean="0">
                <a:solidFill>
                  <a:schemeClr val="tx1">
                    <a:lumMod val="85000"/>
                    <a:lumOff val="15000"/>
                  </a:schemeClr>
                </a:solidFill>
                <a:latin typeface="微軟正黑體" charset="-120"/>
                <a:ea typeface="微軟正黑體" charset="-120"/>
              </a:rPr>
              <a:t>能有所</a:t>
            </a:r>
            <a:r>
              <a:rPr lang="zh-TW" altLang="en-US" sz="2800" b="1" dirty="0">
                <a:solidFill>
                  <a:schemeClr val="tx1">
                    <a:lumMod val="85000"/>
                    <a:lumOff val="15000"/>
                  </a:schemeClr>
                </a:solidFill>
                <a:latin typeface="微軟正黑體" charset="-120"/>
                <a:ea typeface="微軟正黑體" charset="-120"/>
              </a:rPr>
              <a:t>依據</a:t>
            </a:r>
            <a:r>
              <a:rPr lang="zh-TW" altLang="en-US" sz="2800" b="1" dirty="0" smtClean="0">
                <a:solidFill>
                  <a:schemeClr val="tx1">
                    <a:lumMod val="85000"/>
                    <a:lumOff val="15000"/>
                  </a:schemeClr>
                </a:solidFill>
                <a:latin typeface="微軟正黑體" charset="-120"/>
                <a:ea typeface="微軟正黑體" charset="-120"/>
              </a:rPr>
              <a:t>，讓</a:t>
            </a:r>
            <a:r>
              <a:rPr lang="zh-TW" altLang="en-US" sz="2800" b="1" dirty="0">
                <a:solidFill>
                  <a:schemeClr val="tx1">
                    <a:lumMod val="85000"/>
                    <a:lumOff val="15000"/>
                  </a:schemeClr>
                </a:solidFill>
                <a:latin typeface="微軟正黑體" charset="-120"/>
                <a:ea typeface="微軟正黑體" charset="-120"/>
              </a:rPr>
              <a:t>人民對於他平日的活動能依循行政</a:t>
            </a:r>
            <a:r>
              <a:rPr lang="zh-TW" altLang="en-US" sz="2800" b="1" dirty="0" smtClean="0">
                <a:solidFill>
                  <a:schemeClr val="tx1">
                    <a:lumMod val="85000"/>
                    <a:lumOff val="15000"/>
                  </a:schemeClr>
                </a:solidFill>
                <a:latin typeface="微軟正黑體" charset="-120"/>
                <a:ea typeface="微軟正黑體" charset="-120"/>
              </a:rPr>
              <a:t>規範，</a:t>
            </a:r>
            <a:r>
              <a:rPr lang="zh-TW" altLang="en-US" sz="2800" b="1" dirty="0">
                <a:solidFill>
                  <a:schemeClr val="tx1">
                    <a:lumMod val="85000"/>
                    <a:lumOff val="15000"/>
                  </a:schemeClr>
                </a:solidFill>
                <a:latin typeface="微軟正黑體" charset="-120"/>
                <a:ea typeface="微軟正黑體" charset="-120"/>
              </a:rPr>
              <a:t>我國</a:t>
            </a:r>
            <a:r>
              <a:rPr lang="zh-TW" altLang="en-US" sz="2800" b="1" dirty="0" smtClean="0">
                <a:solidFill>
                  <a:schemeClr val="tx1">
                    <a:lumMod val="85000"/>
                    <a:lumOff val="15000"/>
                  </a:schemeClr>
                </a:solidFill>
                <a:latin typeface="微軟正黑體" charset="-120"/>
                <a:ea typeface="微軟正黑體" charset="-120"/>
              </a:rPr>
              <a:t>制訂各種</a:t>
            </a:r>
            <a:r>
              <a:rPr lang="zh-TW" altLang="en-US" sz="2800" b="1" dirty="0">
                <a:solidFill>
                  <a:schemeClr val="tx1">
                    <a:lumMod val="85000"/>
                    <a:lumOff val="15000"/>
                  </a:schemeClr>
                </a:solidFill>
                <a:latin typeface="微軟正黑體" charset="-120"/>
                <a:ea typeface="微軟正黑體" charset="-120"/>
              </a:rPr>
              <a:t>行政法令</a:t>
            </a:r>
            <a:r>
              <a:rPr lang="zh-TW" altLang="en-US" sz="2800" b="1" dirty="0" smtClean="0">
                <a:solidFill>
                  <a:schemeClr val="tx1">
                    <a:lumMod val="85000"/>
                    <a:lumOff val="15000"/>
                  </a:schemeClr>
                </a:solidFill>
                <a:latin typeface="微軟正黑體" charset="-120"/>
                <a:ea typeface="微軟正黑體" charset="-120"/>
              </a:rPr>
              <a:t>。</a:t>
            </a:r>
            <a:endParaRPr lang="zh-TW" altLang="en-US" sz="2800" b="1" dirty="0">
              <a:solidFill>
                <a:schemeClr val="tx1">
                  <a:lumMod val="85000"/>
                  <a:lumOff val="15000"/>
                </a:schemeClr>
              </a:solidFill>
              <a:latin typeface="微軟正黑體" charset="-120"/>
              <a:ea typeface="微軟正黑體" charset="-120"/>
            </a:endParaRPr>
          </a:p>
        </p:txBody>
      </p:sp>
      <p:sp>
        <p:nvSpPr>
          <p:cNvPr id="8" name="文字方塊 7"/>
          <p:cNvSpPr txBox="1">
            <a:spLocks noChangeArrowheads="1"/>
          </p:cNvSpPr>
          <p:nvPr/>
        </p:nvSpPr>
        <p:spPr bwMode="auto">
          <a:xfrm>
            <a:off x="798463" y="5718177"/>
            <a:ext cx="345638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介紹</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a:solidFill>
                  <a:schemeClr val="accent6">
                    <a:lumMod val="75000"/>
                  </a:schemeClr>
                </a:solidFill>
                <a:latin typeface="微軟正黑體" charset="-120"/>
                <a:ea typeface="微軟正黑體" charset="-120"/>
              </a:rPr>
              <a:t>道路交通管理處罰條例</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accent6">
                    <a:lumMod val="75000"/>
                  </a:schemeClr>
                </a:solidFill>
                <a:latin typeface="微軟正黑體" charset="-120"/>
                <a:ea typeface="微軟正黑體" charset="-120"/>
              </a:rPr>
              <a:t>社會秩序維護法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accent6">
                    <a:lumMod val="75000"/>
                  </a:schemeClr>
                </a:solidFill>
                <a:latin typeface="微軟正黑體" charset="-120"/>
                <a:ea typeface="微軟正黑體" charset="-120"/>
              </a:rPr>
              <a:t>菸害防制法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三種生活</a:t>
            </a:r>
            <a:r>
              <a:rPr lang="zh-TW" altLang="en-US" sz="2800" b="1" dirty="0" smtClean="0">
                <a:solidFill>
                  <a:schemeClr val="tx1">
                    <a:lumMod val="85000"/>
                    <a:lumOff val="15000"/>
                  </a:schemeClr>
                </a:solidFill>
                <a:latin typeface="微軟正黑體" charset="-120"/>
                <a:ea typeface="微軟正黑體" charset="-120"/>
              </a:rPr>
              <a:t>中常見</a:t>
            </a:r>
            <a:r>
              <a:rPr lang="zh-TW" altLang="en-US" sz="2800" b="1" dirty="0">
                <a:solidFill>
                  <a:schemeClr val="tx1">
                    <a:lumMod val="85000"/>
                    <a:lumOff val="15000"/>
                  </a:schemeClr>
                </a:solidFill>
                <a:latin typeface="微軟正黑體" charset="-120"/>
                <a:ea typeface="微軟正黑體" charset="-120"/>
              </a:rPr>
              <a:t>的行政法規，包含其相關罰則與行政救濟。</a:t>
            </a: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55976" y="1346919"/>
            <a:ext cx="4032448" cy="3383156"/>
          </a:xfrm>
          <a:prstGeom prst="rect">
            <a:avLst/>
          </a:prstGeom>
        </p:spPr>
      </p:pic>
    </p:spTree>
    <p:extLst>
      <p:ext uri="{BB962C8B-B14F-4D97-AF65-F5344CB8AC3E}">
        <p14:creationId xmlns:p14="http://schemas.microsoft.com/office/powerpoint/2010/main" val="33860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0 0 L -0.00798 -0.76818 " pathEditMode="relative" ptsTypes="AA">
                                      <p:cBhvr>
                                        <p:cTn id="19" dur="1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062</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980878" y="1850975"/>
            <a:ext cx="354959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阿明某</a:t>
            </a:r>
            <a:r>
              <a:rPr lang="zh-TW" altLang="en-US" sz="2800" b="1" dirty="0" smtClean="0">
                <a:solidFill>
                  <a:schemeClr val="tx1">
                    <a:lumMod val="85000"/>
                    <a:lumOff val="15000"/>
                  </a:schemeClr>
                </a:solidFill>
                <a:latin typeface="微軟正黑體" charset="-120"/>
                <a:ea typeface="微軟正黑體" charset="-120"/>
              </a:rPr>
              <a:t>天趕著</a:t>
            </a:r>
            <a:r>
              <a:rPr lang="zh-TW" altLang="en-US" sz="2800" b="1" dirty="0">
                <a:solidFill>
                  <a:schemeClr val="tx1">
                    <a:lumMod val="85000"/>
                    <a:lumOff val="15000"/>
                  </a:schemeClr>
                </a:solidFill>
                <a:latin typeface="微軟正黑體" charset="-120"/>
                <a:ea typeface="微軟正黑體" charset="-120"/>
              </a:rPr>
              <a:t>上班</a:t>
            </a:r>
            <a:r>
              <a:rPr lang="zh-TW" altLang="en-US" sz="2800" b="1" dirty="0" smtClean="0">
                <a:solidFill>
                  <a:schemeClr val="tx1">
                    <a:lumMod val="85000"/>
                    <a:lumOff val="15000"/>
                  </a:schemeClr>
                </a:solidFill>
                <a:latin typeface="微軟正黑體" charset="-120"/>
                <a:ea typeface="微軟正黑體" charset="-120"/>
              </a:rPr>
              <a:t>，以</a:t>
            </a:r>
            <a:r>
              <a:rPr lang="zh-TW" altLang="en-US" sz="2800" b="1" dirty="0">
                <a:solidFill>
                  <a:schemeClr val="tx1">
                    <a:lumMod val="85000"/>
                    <a:lumOff val="15000"/>
                  </a:schemeClr>
                </a:solidFill>
                <a:latin typeface="微軟正黑體" charset="-120"/>
                <a:ea typeface="微軟正黑體" charset="-120"/>
              </a:rPr>
              <a:t>時數 </a:t>
            </a:r>
            <a:r>
              <a:rPr lang="en-US" altLang="zh-TW" sz="2800" b="1" dirty="0">
                <a:solidFill>
                  <a:schemeClr val="tx1">
                    <a:lumMod val="85000"/>
                    <a:lumOff val="15000"/>
                  </a:schemeClr>
                </a:solidFill>
                <a:latin typeface="微軟正黑體" charset="-120"/>
                <a:ea typeface="微軟正黑體" charset="-120"/>
              </a:rPr>
              <a:t>120 </a:t>
            </a:r>
            <a:r>
              <a:rPr lang="zh-TW" altLang="en-US" sz="2800" b="1" dirty="0" smtClean="0">
                <a:solidFill>
                  <a:schemeClr val="tx1">
                    <a:lumMod val="85000"/>
                    <a:lumOff val="15000"/>
                  </a:schemeClr>
                </a:solidFill>
                <a:latin typeface="微軟正黑體" charset="-120"/>
                <a:ea typeface="微軟正黑體" charset="-120"/>
              </a:rPr>
              <a:t>公里速度</a:t>
            </a:r>
            <a:r>
              <a:rPr lang="zh-TW" altLang="en-US" sz="2800" b="1" dirty="0">
                <a:solidFill>
                  <a:schemeClr val="tx1">
                    <a:lumMod val="85000"/>
                    <a:lumOff val="15000"/>
                  </a:schemeClr>
                </a:solidFill>
                <a:latin typeface="微軟正黑體" charset="-120"/>
                <a:ea typeface="微軟正黑體" charset="-120"/>
              </a:rPr>
              <a:t>飆車行駛</a:t>
            </a:r>
            <a:r>
              <a:rPr lang="zh-TW" altLang="en-US" sz="2800" b="1" dirty="0" smtClean="0">
                <a:solidFill>
                  <a:schemeClr val="tx1">
                    <a:lumMod val="85000"/>
                    <a:lumOff val="15000"/>
                  </a:schemeClr>
                </a:solidFill>
                <a:latin typeface="微軟正黑體" charset="-120"/>
                <a:ea typeface="微軟正黑體" charset="-120"/>
              </a:rPr>
              <a:t>，看到紅燈標誌</a:t>
            </a:r>
            <a:r>
              <a:rPr lang="zh-TW" altLang="en-US" sz="2800" b="1" dirty="0">
                <a:solidFill>
                  <a:schemeClr val="tx1">
                    <a:lumMod val="85000"/>
                    <a:lumOff val="15000"/>
                  </a:schemeClr>
                </a:solidFill>
                <a:latin typeface="微軟正黑體" charset="-120"/>
                <a:ea typeface="微軟正黑體" charset="-120"/>
              </a:rPr>
              <a:t>也沒有停下來繼續往前，</a:t>
            </a:r>
            <a:r>
              <a:rPr lang="zh-TW" altLang="en-US" sz="2800" b="1" dirty="0" smtClean="0">
                <a:solidFill>
                  <a:schemeClr val="tx1">
                    <a:lumMod val="85000"/>
                    <a:lumOff val="15000"/>
                  </a:schemeClr>
                </a:solidFill>
                <a:latin typeface="微軟正黑體" charset="-120"/>
                <a:ea typeface="微軟正黑體" charset="-120"/>
              </a:rPr>
              <a:t>請問這樣</a:t>
            </a:r>
            <a:r>
              <a:rPr lang="zh-TW" altLang="en-US" sz="2800" b="1" dirty="0">
                <a:solidFill>
                  <a:schemeClr val="tx1">
                    <a:lumMod val="85000"/>
                    <a:lumOff val="15000"/>
                  </a:schemeClr>
                </a:solidFill>
                <a:latin typeface="微軟正黑體" charset="-120"/>
                <a:ea typeface="微軟正黑體" charset="-120"/>
              </a:rPr>
              <a:t>的行為犯法了嗎？</a:t>
            </a:r>
            <a:endParaRPr lang="zh-TW" altLang="zh-TW" sz="2800" b="1" dirty="0">
              <a:solidFill>
                <a:schemeClr val="tx1">
                  <a:lumMod val="85000"/>
                  <a:lumOff val="15000"/>
                </a:schemeClr>
              </a:solidFill>
              <a:latin typeface="微軟正黑體" charset="-120"/>
              <a:ea typeface="微軟正黑體" charset="-120"/>
            </a:endParaRPr>
          </a:p>
        </p:txBody>
      </p:sp>
      <p:grpSp>
        <p:nvGrpSpPr>
          <p:cNvPr id="6" name="群組 5"/>
          <p:cNvGrpSpPr/>
          <p:nvPr/>
        </p:nvGrpSpPr>
        <p:grpSpPr>
          <a:xfrm>
            <a:off x="971600" y="1202903"/>
            <a:ext cx="576064" cy="576064"/>
            <a:chOff x="971600" y="1202903"/>
            <a:chExt cx="576064" cy="576064"/>
          </a:xfrm>
          <a:solidFill>
            <a:schemeClr val="accent6">
              <a:lumMod val="50000"/>
            </a:schemeClr>
          </a:solidFill>
        </p:grpSpPr>
        <p:sp>
          <p:nvSpPr>
            <p:cNvPr id="4" name="圓角矩形 3"/>
            <p:cNvSpPr/>
            <p:nvPr/>
          </p:nvSpPr>
          <p:spPr>
            <a:xfrm>
              <a:off x="971600" y="1202903"/>
              <a:ext cx="576064"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1026235" y="1275492"/>
              <a:ext cx="466794" cy="430887"/>
            </a:xfrm>
            <a:prstGeom prst="rect">
              <a:avLst/>
            </a:prstGeom>
            <a:grpFill/>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pic>
        <p:nvPicPr>
          <p:cNvPr id="10" name="圖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1251" y="1760927"/>
            <a:ext cx="3672407" cy="3576605"/>
          </a:xfrm>
          <a:prstGeom prst="rect">
            <a:avLst/>
          </a:prstGeom>
        </p:spPr>
      </p:pic>
    </p:spTree>
    <p:extLst>
      <p:ext uri="{BB962C8B-B14F-4D97-AF65-F5344CB8AC3E}">
        <p14:creationId xmlns:p14="http://schemas.microsoft.com/office/powerpoint/2010/main" val="1795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圓角矩形 1"/>
          <p:cNvSpPr/>
          <p:nvPr/>
        </p:nvSpPr>
        <p:spPr>
          <a:xfrm>
            <a:off x="755576" y="1346919"/>
            <a:ext cx="7632848" cy="3671685"/>
          </a:xfrm>
          <a:prstGeom prst="roundRect">
            <a:avLst>
              <a:gd name="adj" fmla="val 6705"/>
            </a:avLst>
          </a:prstGeom>
          <a:solidFill>
            <a:srgbClr val="D3EA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065</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999290" y="1994991"/>
            <a:ext cx="340557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時速飆車 </a:t>
            </a:r>
            <a:r>
              <a:rPr lang="en-US" altLang="zh-TW" sz="2800" b="1" dirty="0">
                <a:solidFill>
                  <a:schemeClr val="tx1">
                    <a:lumMod val="85000"/>
                    <a:lumOff val="15000"/>
                  </a:schemeClr>
                </a:solidFill>
                <a:latin typeface="微軟正黑體" charset="-120"/>
                <a:ea typeface="微軟正黑體" charset="-120"/>
              </a:rPr>
              <a:t>120 </a:t>
            </a:r>
            <a:r>
              <a:rPr lang="zh-TW" altLang="en-US" sz="2800" b="1" dirty="0">
                <a:solidFill>
                  <a:schemeClr val="tx1">
                    <a:lumMod val="85000"/>
                    <a:lumOff val="15000"/>
                  </a:schemeClr>
                </a:solidFill>
                <a:latin typeface="微軟正黑體" charset="-120"/>
                <a:ea typeface="微軟正黑體" charset="-120"/>
              </a:rPr>
              <a:t>公里顯然</a:t>
            </a:r>
            <a:r>
              <a:rPr lang="zh-TW" altLang="en-US" sz="2800" b="1" dirty="0" smtClean="0">
                <a:solidFill>
                  <a:schemeClr val="tx1">
                    <a:lumMod val="85000"/>
                    <a:lumOff val="15000"/>
                  </a:schemeClr>
                </a:solidFill>
                <a:latin typeface="微軟正黑體" charset="-120"/>
                <a:ea typeface="微軟正黑體" charset="-120"/>
              </a:rPr>
              <a:t>已違反</a:t>
            </a:r>
            <a:r>
              <a:rPr lang="zh-TW" altLang="en-US" sz="2800" b="1" dirty="0">
                <a:solidFill>
                  <a:schemeClr val="tx1">
                    <a:lumMod val="85000"/>
                    <a:lumOff val="15000"/>
                  </a:schemeClr>
                </a:solidFill>
                <a:latin typeface="微軟正黑體" charset="-120"/>
                <a:ea typeface="微軟正黑體" charset="-120"/>
              </a:rPr>
              <a:t>了</a:t>
            </a:r>
            <a:r>
              <a:rPr lang="en-US" altLang="zh-TW" sz="2800" b="1" dirty="0">
                <a:solidFill>
                  <a:schemeClr val="accent5"/>
                </a:solidFill>
                <a:latin typeface="微軟正黑體" charset="-120"/>
                <a:ea typeface="微軟正黑體" charset="-120"/>
              </a:rPr>
              <a:t>《</a:t>
            </a:r>
            <a:r>
              <a:rPr lang="zh-TW" altLang="en-US" sz="2800" b="1" dirty="0">
                <a:solidFill>
                  <a:schemeClr val="accent5"/>
                </a:solidFill>
                <a:latin typeface="微軟正黑體" charset="-120"/>
                <a:ea typeface="微軟正黑體" charset="-120"/>
              </a:rPr>
              <a:t>道路交通管理處罰條例</a:t>
            </a:r>
            <a:r>
              <a:rPr lang="en-US" altLang="zh-TW" sz="2800" b="1" dirty="0">
                <a:solidFill>
                  <a:schemeClr val="accent5"/>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第 </a:t>
            </a:r>
            <a:r>
              <a:rPr lang="en-US" altLang="zh-TW" sz="2800" b="1" dirty="0">
                <a:solidFill>
                  <a:schemeClr val="tx1">
                    <a:lumMod val="85000"/>
                    <a:lumOff val="15000"/>
                  </a:schemeClr>
                </a:solidFill>
                <a:latin typeface="微軟正黑體" charset="-120"/>
                <a:ea typeface="微軟正黑體" charset="-120"/>
              </a:rPr>
              <a:t>33 </a:t>
            </a:r>
            <a:r>
              <a:rPr lang="zh-TW" altLang="en-US" sz="2800" b="1" dirty="0">
                <a:solidFill>
                  <a:schemeClr val="tx1">
                    <a:lumMod val="85000"/>
                    <a:lumOff val="15000"/>
                  </a:schemeClr>
                </a:solidFill>
                <a:latin typeface="微軟正黑體" charset="-120"/>
                <a:ea typeface="微軟正黑體" charset="-120"/>
              </a:rPr>
              <a:t>條的規定，可處以新臺幣 </a:t>
            </a:r>
            <a:r>
              <a:rPr lang="en-US" altLang="zh-TW" sz="2800" b="1" dirty="0" smtClean="0">
                <a:solidFill>
                  <a:schemeClr val="tx1">
                    <a:lumMod val="85000"/>
                    <a:lumOff val="15000"/>
                  </a:schemeClr>
                </a:solidFill>
                <a:latin typeface="微軟正黑體" charset="-120"/>
                <a:ea typeface="微軟正黑體" charset="-120"/>
              </a:rPr>
              <a:t>3</a:t>
            </a:r>
            <a:r>
              <a:rPr lang="zh-TW" altLang="en-US" sz="2800" b="1" dirty="0" smtClean="0">
                <a:solidFill>
                  <a:schemeClr val="tx1">
                    <a:lumMod val="85000"/>
                    <a:lumOff val="15000"/>
                  </a:schemeClr>
                </a:solidFill>
                <a:latin typeface="微軟正黑體" charset="-120"/>
                <a:ea typeface="微軟正黑體" charset="-120"/>
              </a:rPr>
              <a:t>千元</a:t>
            </a:r>
            <a:r>
              <a:rPr lang="zh-TW" altLang="en-US" sz="2800" b="1" dirty="0">
                <a:solidFill>
                  <a:schemeClr val="tx1">
                    <a:lumMod val="85000"/>
                    <a:lumOff val="15000"/>
                  </a:schemeClr>
                </a:solidFill>
                <a:latin typeface="微軟正黑體" charset="-120"/>
                <a:ea typeface="微軟正黑體" charset="-120"/>
              </a:rPr>
              <a:t>以上 </a:t>
            </a:r>
            <a:r>
              <a:rPr lang="en-US" altLang="zh-TW" sz="2800" b="1" dirty="0" smtClean="0">
                <a:solidFill>
                  <a:schemeClr val="tx1">
                    <a:lumMod val="85000"/>
                    <a:lumOff val="15000"/>
                  </a:schemeClr>
                </a:solidFill>
                <a:latin typeface="微軟正黑體" charset="-120"/>
                <a:ea typeface="微軟正黑體" charset="-120"/>
              </a:rPr>
              <a:t>6</a:t>
            </a:r>
            <a:r>
              <a:rPr lang="zh-TW" altLang="en-US" sz="2800" b="1" dirty="0" smtClean="0">
                <a:solidFill>
                  <a:schemeClr val="tx1">
                    <a:lumMod val="85000"/>
                    <a:lumOff val="15000"/>
                  </a:schemeClr>
                </a:solidFill>
                <a:latin typeface="微軟正黑體" charset="-120"/>
                <a:ea typeface="微軟正黑體" charset="-120"/>
              </a:rPr>
              <a:t>千元</a:t>
            </a:r>
            <a:r>
              <a:rPr lang="zh-TW" altLang="en-US" sz="2800" b="1" dirty="0">
                <a:solidFill>
                  <a:schemeClr val="tx1">
                    <a:lumMod val="85000"/>
                    <a:lumOff val="15000"/>
                  </a:schemeClr>
                </a:solidFill>
                <a:latin typeface="微軟正黑體" charset="-120"/>
                <a:ea typeface="微軟正黑體" charset="-120"/>
              </a:rPr>
              <a:t>以下罰鍰</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11" name="文字方塊 10"/>
          <p:cNvSpPr txBox="1">
            <a:spLocks noChangeArrowheads="1"/>
          </p:cNvSpPr>
          <p:nvPr/>
        </p:nvSpPr>
        <p:spPr bwMode="auto">
          <a:xfrm>
            <a:off x="1009193" y="5883424"/>
            <a:ext cx="3532058"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另阿明</a:t>
            </a:r>
            <a:r>
              <a:rPr lang="zh-TW" altLang="en-US" sz="2800" b="1" dirty="0">
                <a:solidFill>
                  <a:schemeClr val="tx1">
                    <a:lumMod val="85000"/>
                    <a:lumOff val="15000"/>
                  </a:schemeClr>
                </a:solidFill>
                <a:latin typeface="微軟正黑體" charset="-120"/>
                <a:ea typeface="微軟正黑體" charset="-120"/>
              </a:rPr>
              <a:t>又闖紅燈</a:t>
            </a:r>
            <a:r>
              <a:rPr lang="zh-TW" altLang="en-US" sz="2800" b="1" dirty="0" smtClean="0">
                <a:solidFill>
                  <a:schemeClr val="tx1">
                    <a:lumMod val="85000"/>
                    <a:lumOff val="15000"/>
                  </a:schemeClr>
                </a:solidFill>
                <a:latin typeface="微軟正黑體" charset="-120"/>
                <a:ea typeface="微軟正黑體" charset="-120"/>
              </a:rPr>
              <a:t>，可依第 </a:t>
            </a:r>
            <a:r>
              <a:rPr lang="en-US" altLang="zh-TW" sz="2800" b="1" dirty="0">
                <a:solidFill>
                  <a:schemeClr val="tx1">
                    <a:lumMod val="85000"/>
                    <a:lumOff val="15000"/>
                  </a:schemeClr>
                </a:solidFill>
                <a:latin typeface="微軟正黑體" charset="-120"/>
                <a:ea typeface="微軟正黑體" charset="-120"/>
              </a:rPr>
              <a:t>53 </a:t>
            </a:r>
            <a:r>
              <a:rPr lang="zh-TW" altLang="en-US" sz="2800" b="1" dirty="0">
                <a:solidFill>
                  <a:schemeClr val="tx1">
                    <a:lumMod val="85000"/>
                    <a:lumOff val="15000"/>
                  </a:schemeClr>
                </a:solidFill>
                <a:latin typeface="微軟正黑體" charset="-120"/>
                <a:ea typeface="微軟正黑體" charset="-120"/>
              </a:rPr>
              <a:t>條第 </a:t>
            </a:r>
            <a:r>
              <a:rPr lang="en-US" altLang="zh-TW" sz="2800" b="1" dirty="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項規定，汽車駕駛人，行經有燈光號誌管制之交岔路口闖紅燈者，處新臺幣 </a:t>
            </a:r>
            <a:r>
              <a:rPr lang="en-US" altLang="zh-TW" sz="2800" b="1" dirty="0">
                <a:solidFill>
                  <a:schemeClr val="tx1">
                    <a:lumMod val="85000"/>
                    <a:lumOff val="15000"/>
                  </a:schemeClr>
                </a:solidFill>
                <a:latin typeface="微軟正黑體" charset="-120"/>
                <a:ea typeface="微軟正黑體" charset="-120"/>
              </a:rPr>
              <a:t>1800 </a:t>
            </a:r>
            <a:r>
              <a:rPr lang="zh-TW" altLang="en-US" sz="2800" b="1" dirty="0">
                <a:solidFill>
                  <a:schemeClr val="tx1">
                    <a:lumMod val="85000"/>
                    <a:lumOff val="15000"/>
                  </a:schemeClr>
                </a:solidFill>
                <a:latin typeface="微軟正黑體" charset="-120"/>
                <a:ea typeface="微軟正黑體" charset="-120"/>
              </a:rPr>
              <a:t>元以上 </a:t>
            </a:r>
            <a:r>
              <a:rPr lang="en-US" altLang="zh-TW" sz="2800" b="1" dirty="0">
                <a:solidFill>
                  <a:schemeClr val="tx1">
                    <a:lumMod val="85000"/>
                    <a:lumOff val="15000"/>
                  </a:schemeClr>
                </a:solidFill>
                <a:latin typeface="微軟正黑體" charset="-120"/>
                <a:ea typeface="微軟正黑體" charset="-120"/>
              </a:rPr>
              <a:t>5400 </a:t>
            </a:r>
            <a:r>
              <a:rPr lang="zh-TW" altLang="en-US" sz="2800" b="1" dirty="0">
                <a:solidFill>
                  <a:schemeClr val="tx1">
                    <a:lumMod val="85000"/>
                    <a:lumOff val="15000"/>
                  </a:schemeClr>
                </a:solidFill>
                <a:latin typeface="微軟正黑體" charset="-120"/>
                <a:ea typeface="微軟正黑體" charset="-120"/>
              </a:rPr>
              <a:t>元以下罰鍰。</a:t>
            </a:r>
            <a:endParaRPr lang="zh-TW" altLang="zh-TW" sz="2800" b="1" dirty="0">
              <a:solidFill>
                <a:schemeClr val="tx1">
                  <a:lumMod val="85000"/>
                  <a:lumOff val="15000"/>
                </a:schemeClr>
              </a:solidFill>
              <a:latin typeface="微軟正黑體" charset="-120"/>
              <a:ea typeface="微軟正黑體" charset="-120"/>
            </a:endParaRPr>
          </a:p>
        </p:txBody>
      </p:sp>
      <p:grpSp>
        <p:nvGrpSpPr>
          <p:cNvPr id="9" name="群組 8"/>
          <p:cNvGrpSpPr/>
          <p:nvPr/>
        </p:nvGrpSpPr>
        <p:grpSpPr>
          <a:xfrm>
            <a:off x="755576" y="1202903"/>
            <a:ext cx="6120680" cy="576064"/>
            <a:chOff x="971599" y="1202903"/>
            <a:chExt cx="6120680" cy="576064"/>
          </a:xfrm>
          <a:solidFill>
            <a:schemeClr val="accent6">
              <a:lumMod val="50000"/>
            </a:schemeClr>
          </a:solidFill>
        </p:grpSpPr>
        <p:sp>
          <p:nvSpPr>
            <p:cNvPr id="10" name="圓角矩形 9"/>
            <p:cNvSpPr/>
            <p:nvPr/>
          </p:nvSpPr>
          <p:spPr>
            <a:xfrm>
              <a:off x="971599" y="1202903"/>
              <a:ext cx="6120680" cy="576064"/>
            </a:xfrm>
            <a:prstGeom prst="roundRect">
              <a:avLst/>
            </a:prstGeom>
            <a:solidFill>
              <a:srgbClr val="1C7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4" name="矩形 13"/>
            <p:cNvSpPr/>
            <p:nvPr/>
          </p:nvSpPr>
          <p:spPr>
            <a:xfrm>
              <a:off x="1011121" y="1237707"/>
              <a:ext cx="5929828" cy="523220"/>
            </a:xfrm>
            <a:prstGeom prst="rect">
              <a:avLst/>
            </a:prstGeom>
            <a:noFill/>
          </p:spPr>
          <p:txBody>
            <a:bodyPr wrap="none">
              <a:spAutoFit/>
            </a:bodyPr>
            <a:lstStyle/>
            <a:p>
              <a:r>
                <a:rPr lang="en-US" altLang="zh-TW" sz="2800" b="1" dirty="0">
                  <a:solidFill>
                    <a:schemeClr val="bg1"/>
                  </a:solidFill>
                  <a:latin typeface="微軟正黑體" charset="-120"/>
                </a:rPr>
                <a:t>《</a:t>
              </a:r>
              <a:r>
                <a:rPr lang="zh-TW" altLang="en-US" sz="2800" b="1" dirty="0">
                  <a:solidFill>
                    <a:schemeClr val="bg1"/>
                  </a:solidFill>
                  <a:latin typeface="微軟正黑體" charset="-120"/>
                </a:rPr>
                <a:t>道路交通管理處罰條例</a:t>
              </a:r>
              <a:r>
                <a:rPr lang="en-US" altLang="zh-TW" sz="2800" b="1" dirty="0">
                  <a:solidFill>
                    <a:schemeClr val="bg1"/>
                  </a:solidFill>
                  <a:latin typeface="微軟正黑體" charset="-120"/>
                </a:rPr>
                <a:t>》</a:t>
              </a:r>
              <a:r>
                <a:rPr lang="zh-TW" altLang="en-US" sz="2800" b="1" dirty="0">
                  <a:solidFill>
                    <a:schemeClr val="bg1"/>
                  </a:solidFill>
                  <a:latin typeface="微軟正黑體" charset="-120"/>
                </a:rPr>
                <a:t>案例分析</a:t>
              </a:r>
            </a:p>
          </p:txBody>
        </p:sp>
      </p:grpSp>
      <p:sp>
        <p:nvSpPr>
          <p:cNvPr id="4" name="矩形 3"/>
          <p:cNvSpPr/>
          <p:nvPr/>
        </p:nvSpPr>
        <p:spPr>
          <a:xfrm>
            <a:off x="4788024" y="2025471"/>
            <a:ext cx="3240360"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1251" y="1760927"/>
            <a:ext cx="3672407" cy="3576605"/>
          </a:xfrm>
          <a:prstGeom prst="rect">
            <a:avLst/>
          </a:prstGeom>
        </p:spPr>
      </p:pic>
    </p:spTree>
    <p:extLst>
      <p:ext uri="{BB962C8B-B14F-4D97-AF65-F5344CB8AC3E}">
        <p14:creationId xmlns:p14="http://schemas.microsoft.com/office/powerpoint/2010/main" val="88676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2.77778E-7 0.03859 L -0.00799 -0.69184 " pathEditMode="relative" rAng="0" ptsTypes="AA">
                                      <p:cBhvr>
                                        <p:cTn id="19" dur="500" fill="hold"/>
                                        <p:tgtEl>
                                          <p:spTgt spid="11"/>
                                        </p:tgtEl>
                                        <p:attrNameLst>
                                          <p:attrName>ppt_x</p:attrName>
                                          <p:attrName>ppt_y</p:attrName>
                                        </p:attrNameLst>
                                      </p:cBhvr>
                                      <p:rCtr x="-399" y="-365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062</a:t>
              </a:r>
              <a:endParaRPr lang="zh-TW" altLang="en-US" sz="1200" dirty="0">
                <a:solidFill>
                  <a:schemeClr val="tx1">
                    <a:lumMod val="75000"/>
                    <a:lumOff val="25000"/>
                  </a:schemeClr>
                </a:solidFill>
              </a:endParaRPr>
            </a:p>
          </p:txBody>
        </p:sp>
      </p:grpSp>
      <p:sp>
        <p:nvSpPr>
          <p:cNvPr id="6" name="矩形 5"/>
          <p:cNvSpPr/>
          <p:nvPr/>
        </p:nvSpPr>
        <p:spPr>
          <a:xfrm>
            <a:off x="814016" y="1130897"/>
            <a:ext cx="7023076" cy="584775"/>
          </a:xfrm>
          <a:prstGeom prst="rect">
            <a:avLst/>
          </a:prstGeom>
        </p:spPr>
        <p:txBody>
          <a:bodyPr wrap="none">
            <a:spAutoFit/>
          </a:bodyPr>
          <a:lstStyle/>
          <a:p>
            <a:r>
              <a:rPr lang="en-US" altLang="zh-TW" sz="3200" b="1" dirty="0">
                <a:solidFill>
                  <a:srgbClr val="CC0000"/>
                </a:solidFill>
              </a:rPr>
              <a:t>(</a:t>
            </a:r>
            <a:r>
              <a:rPr lang="zh-TW" altLang="en-US" sz="3200" b="1" dirty="0" smtClean="0">
                <a:solidFill>
                  <a:srgbClr val="CC0000"/>
                </a:solidFill>
              </a:rPr>
              <a:t>一</a:t>
            </a:r>
            <a:r>
              <a:rPr lang="en-US" altLang="zh-TW" sz="3200" b="1" dirty="0" smtClean="0">
                <a:solidFill>
                  <a:srgbClr val="CC0000"/>
                </a:solidFill>
              </a:rPr>
              <a:t>)《</a:t>
            </a:r>
            <a:r>
              <a:rPr lang="zh-TW" altLang="en-US" sz="3200" b="1" dirty="0">
                <a:solidFill>
                  <a:srgbClr val="CC0000"/>
                </a:solidFill>
              </a:rPr>
              <a:t>道路交通管理處罰條例</a:t>
            </a:r>
            <a:r>
              <a:rPr lang="en-US" altLang="zh-TW" sz="3200" b="1" dirty="0">
                <a:solidFill>
                  <a:srgbClr val="CC0000"/>
                </a:solidFill>
              </a:rPr>
              <a:t>》</a:t>
            </a:r>
            <a:r>
              <a:rPr lang="zh-TW" altLang="en-US" sz="3200" b="1" dirty="0">
                <a:solidFill>
                  <a:srgbClr val="CC0000"/>
                </a:solidFill>
              </a:rPr>
              <a:t>的內容</a:t>
            </a:r>
          </a:p>
        </p:txBody>
      </p:sp>
      <p:sp>
        <p:nvSpPr>
          <p:cNvPr id="7" name="文字方塊 6"/>
          <p:cNvSpPr txBox="1">
            <a:spLocks noChangeArrowheads="1"/>
          </p:cNvSpPr>
          <p:nvPr/>
        </p:nvSpPr>
        <p:spPr bwMode="auto">
          <a:xfrm>
            <a:off x="806382" y="1850976"/>
            <a:ext cx="362160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為了</a:t>
            </a:r>
            <a:r>
              <a:rPr lang="zh-TW" altLang="en-US" sz="2800" b="1" dirty="0">
                <a:solidFill>
                  <a:schemeClr val="tx1">
                    <a:lumMod val="85000"/>
                    <a:lumOff val="15000"/>
                  </a:schemeClr>
                </a:solidFill>
                <a:latin typeface="微軟正黑體" charset="-120"/>
                <a:ea typeface="微軟正黑體" charset="-120"/>
              </a:rPr>
              <a:t>加強道路交通管理，維護交通秩序、確保交通安全，特別訂立</a:t>
            </a:r>
            <a:r>
              <a:rPr lang="en-US" altLang="zh-TW" sz="2800" b="1" dirty="0">
                <a:solidFill>
                  <a:schemeClr val="accent5"/>
                </a:solidFill>
                <a:latin typeface="微軟正黑體" charset="-120"/>
                <a:ea typeface="微軟正黑體" charset="-120"/>
              </a:rPr>
              <a:t>《</a:t>
            </a:r>
            <a:r>
              <a:rPr lang="zh-TW" altLang="en-US" sz="2800" b="1" dirty="0">
                <a:solidFill>
                  <a:schemeClr val="accent5"/>
                </a:solidFill>
                <a:latin typeface="微軟正黑體" charset="-120"/>
                <a:ea typeface="微軟正黑體" charset="-120"/>
              </a:rPr>
              <a:t>道路交通管理處罰條例</a:t>
            </a:r>
            <a:r>
              <a:rPr lang="en-US" altLang="zh-TW" sz="2800" b="1" dirty="0">
                <a:solidFill>
                  <a:schemeClr val="accent5"/>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加以規範。 </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a:stretch>
            <a:fillRect/>
          </a:stretch>
        </p:blipFill>
        <p:spPr>
          <a:xfrm>
            <a:off x="4403402" y="1850975"/>
            <a:ext cx="3962400" cy="3035300"/>
          </a:xfrm>
          <a:prstGeom prst="rect">
            <a:avLst/>
          </a:prstGeom>
        </p:spPr>
      </p:pic>
      <p:grpSp>
        <p:nvGrpSpPr>
          <p:cNvPr id="8" name="群組 7"/>
          <p:cNvGrpSpPr/>
          <p:nvPr/>
        </p:nvGrpSpPr>
        <p:grpSpPr>
          <a:xfrm>
            <a:off x="852225" y="4097744"/>
            <a:ext cx="3083286" cy="900000"/>
            <a:chOff x="3481586" y="3006572"/>
            <a:chExt cx="3083286" cy="900000"/>
          </a:xfrm>
        </p:grpSpPr>
        <p:grpSp>
          <p:nvGrpSpPr>
            <p:cNvPr id="9" name="群組 8"/>
            <p:cNvGrpSpPr/>
            <p:nvPr/>
          </p:nvGrpSpPr>
          <p:grpSpPr>
            <a:xfrm>
              <a:off x="4066092" y="3189998"/>
              <a:ext cx="2498780" cy="576064"/>
              <a:chOff x="4500001" y="2170416"/>
              <a:chExt cx="2498780" cy="576064"/>
            </a:xfrm>
          </p:grpSpPr>
          <p:pic>
            <p:nvPicPr>
              <p:cNvPr id="11" name="圖片 10"/>
              <p:cNvPicPr>
                <a:picLocks noChangeAspect="1"/>
              </p:cNvPicPr>
              <p:nvPr/>
            </p:nvPicPr>
            <p:blipFill rotWithShape="1">
              <a:blip r:embed="rId6" cstate="print">
                <a:extLst>
                  <a:ext uri="{28A0092B-C50C-407E-A947-70E740481C1C}">
                    <a14:useLocalDpi xmlns:a14="http://schemas.microsoft.com/office/drawing/2010/main" val="0"/>
                  </a:ext>
                </a:extLst>
              </a:blip>
              <a:srcRect l="1" r="41398"/>
              <a:stretch/>
            </p:blipFill>
            <p:spPr>
              <a:xfrm>
                <a:off x="4500001" y="2170416"/>
                <a:ext cx="2498780" cy="576064"/>
              </a:xfrm>
              <a:prstGeom prst="rect">
                <a:avLst/>
              </a:prstGeom>
            </p:spPr>
          </p:pic>
          <p:sp>
            <p:nvSpPr>
              <p:cNvPr id="13" name="文字方塊 12"/>
              <p:cNvSpPr txBox="1"/>
              <p:nvPr/>
            </p:nvSpPr>
            <p:spPr>
              <a:xfrm>
                <a:off x="4753877" y="2198147"/>
                <a:ext cx="1920508" cy="523220"/>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機車</a:t>
                </a:r>
                <a:r>
                  <a:rPr lang="zh-TW" altLang="en-US" sz="1400" dirty="0">
                    <a:solidFill>
                      <a:schemeClr val="bg1"/>
                    </a:solidFill>
                    <a:latin typeface="微軟正黑體" panose="020B0604030504040204" pitchFamily="34" charset="-120"/>
                  </a:rPr>
                  <a:t>半路停車躲太陽 恐吃交通罰單</a:t>
                </a:r>
                <a:r>
                  <a:rPr lang="en-US" altLang="zh-TW" sz="1400" dirty="0">
                    <a:solidFill>
                      <a:schemeClr val="bg1"/>
                    </a:solidFill>
                    <a:latin typeface="微軟正黑體" panose="020B0604030504040204" pitchFamily="34" charset="-120"/>
                  </a:rPr>
                  <a:t>(01ˍ48)</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0" name="圖片 9">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48393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9"/>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9"/>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9"/>
            <a:ext cx="647002" cy="683313"/>
          </a:xfrm>
          <a:prstGeom prst="rect">
            <a:avLst/>
          </a:prstGeom>
        </p:spPr>
      </p:pic>
      <p:sp>
        <p:nvSpPr>
          <p:cNvPr id="5" name="文字方塊 4"/>
          <p:cNvSpPr txBox="1"/>
          <p:nvPr/>
        </p:nvSpPr>
        <p:spPr>
          <a:xfrm>
            <a:off x="611564"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機車</a:t>
            </a:r>
            <a:r>
              <a:rPr lang="zh-TW" altLang="en-US" dirty="0">
                <a:solidFill>
                  <a:schemeClr val="tx1">
                    <a:lumMod val="85000"/>
                    <a:lumOff val="15000"/>
                  </a:schemeClr>
                </a:solidFill>
                <a:latin typeface="微軟正黑體" panose="020B0604030504040204" pitchFamily="34" charset="-120"/>
              </a:rPr>
              <a:t>半路停車躲太陽 恐吃交通</a:t>
            </a:r>
            <a:r>
              <a:rPr lang="zh-TW" altLang="en-US" dirty="0" smtClean="0">
                <a:solidFill>
                  <a:schemeClr val="tx1">
                    <a:lumMod val="85000"/>
                    <a:lumOff val="15000"/>
                  </a:schemeClr>
                </a:solidFill>
                <a:latin typeface="微軟正黑體" panose="020B0604030504040204" pitchFamily="34" charset="-120"/>
              </a:rPr>
              <a:t>罰單</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01:48</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8"/>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1機車半路停車躲太陽 恐吃交通罰單(01ˍ48).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071054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92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683568" y="1255747"/>
            <a:ext cx="4842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7150" indent="-514350">
              <a:spcBef>
                <a:spcPts val="1200"/>
              </a:spcBef>
              <a:buFont typeface="+mj-lt"/>
              <a:buAutoNum type="arabicParenR"/>
            </a:pPr>
            <a:r>
              <a:rPr lang="zh-TW" altLang="en-US" sz="2800" b="1" dirty="0" smtClean="0">
                <a:solidFill>
                  <a:srgbClr val="B50B3C"/>
                </a:solidFill>
                <a:latin typeface="微軟正黑體" charset="-120"/>
                <a:ea typeface="微軟正黑體" charset="-120"/>
              </a:rPr>
              <a:t>高中生</a:t>
            </a:r>
            <a:r>
              <a:rPr lang="zh-TW" altLang="en-US" sz="2800" b="1" dirty="0">
                <a:solidFill>
                  <a:srgbClr val="B50B3C"/>
                </a:solidFill>
                <a:latin typeface="微軟正黑體" charset="-120"/>
                <a:ea typeface="微軟正黑體" charset="-120"/>
              </a:rPr>
              <a:t>容易違反的</a:t>
            </a:r>
            <a:r>
              <a:rPr lang="zh-TW" altLang="en-US" sz="2800" b="1" dirty="0" smtClean="0">
                <a:solidFill>
                  <a:srgbClr val="B50B3C"/>
                </a:solidFill>
                <a:latin typeface="微軟正黑體" charset="-120"/>
                <a:ea typeface="微軟正黑體" charset="-120"/>
              </a:rPr>
              <a:t>規定：</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21880" y="1862589"/>
            <a:ext cx="48425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800">
              <a:spcBef>
                <a:spcPts val="1200"/>
              </a:spcBef>
              <a:buFont typeface="Wingdings" panose="05000000000000000000" pitchFamily="2" charset="2"/>
              <a:buChar char="l"/>
            </a:pPr>
            <a:r>
              <a:rPr lang="zh-TW" altLang="en-US" sz="2800" b="1" dirty="0" smtClean="0">
                <a:latin typeface="微軟正黑體" charset="-120"/>
                <a:ea typeface="微軟正黑體" charset="-120"/>
              </a:rPr>
              <a:t>無照駕駛、</a:t>
            </a:r>
            <a:r>
              <a:rPr lang="en-US" altLang="zh-TW" sz="2800" b="1" dirty="0" smtClean="0">
                <a:latin typeface="微軟正黑體" charset="-120"/>
                <a:ea typeface="微軟正黑體" charset="-120"/>
              </a:rPr>
              <a:t>   </a:t>
            </a:r>
          </a:p>
          <a:p>
            <a:pPr marL="514800" indent="-514800">
              <a:spcBef>
                <a:spcPts val="1200"/>
              </a:spcBef>
              <a:buFont typeface="Wingdings" panose="05000000000000000000" pitchFamily="2" charset="2"/>
              <a:buChar char="l"/>
            </a:pPr>
            <a:r>
              <a:rPr lang="zh-TW" altLang="en-US" sz="2800" b="1" dirty="0" smtClean="0">
                <a:latin typeface="微軟正黑體" charset="-120"/>
                <a:ea typeface="微軟正黑體" charset="-120"/>
              </a:rPr>
              <a:t>未</a:t>
            </a:r>
            <a:r>
              <a:rPr lang="zh-TW" altLang="en-US" sz="2800" b="1" dirty="0">
                <a:latin typeface="微軟正黑體" charset="-120"/>
                <a:ea typeface="微軟正黑體" charset="-120"/>
              </a:rPr>
              <a:t>戴安全帽、</a:t>
            </a:r>
            <a:endParaRPr lang="en-US" altLang="zh-TW" sz="2800" b="1" dirty="0" smtClean="0">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800" b="1" dirty="0">
                <a:latin typeface="微軟正黑體" charset="-120"/>
                <a:ea typeface="微軟正黑體" charset="-120"/>
              </a:rPr>
              <a:t>行人違規、</a:t>
            </a:r>
            <a:r>
              <a:rPr lang="en-US" altLang="zh-TW" sz="2800" b="1" dirty="0" smtClean="0">
                <a:latin typeface="微軟正黑體" charset="-120"/>
                <a:ea typeface="微軟正黑體" charset="-120"/>
              </a:rPr>
              <a:t>   </a:t>
            </a:r>
          </a:p>
          <a:p>
            <a:pPr marL="514800" indent="-514800">
              <a:spcBef>
                <a:spcPts val="1200"/>
              </a:spcBef>
              <a:buFont typeface="Wingdings" panose="05000000000000000000" pitchFamily="2" charset="2"/>
              <a:buChar char="l"/>
            </a:pPr>
            <a:r>
              <a:rPr lang="zh-TW" altLang="en-US" sz="2800" b="1" dirty="0" smtClean="0">
                <a:latin typeface="微軟正黑體" charset="-120"/>
                <a:ea typeface="微軟正黑體" charset="-120"/>
              </a:rPr>
              <a:t>慢車</a:t>
            </a:r>
            <a:r>
              <a:rPr lang="zh-TW" altLang="en-US" sz="2800" b="1" dirty="0">
                <a:latin typeface="微軟正黑體" charset="-120"/>
                <a:ea typeface="微軟正黑體" charset="-120"/>
              </a:rPr>
              <a:t>的規範、</a:t>
            </a:r>
            <a:endParaRPr lang="en-US" altLang="zh-TW" sz="2800" b="1" dirty="0">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800" b="1" dirty="0" smtClean="0">
                <a:latin typeface="微軟正黑體" charset="-120"/>
                <a:ea typeface="微軟正黑體" charset="-120"/>
              </a:rPr>
              <a:t>禁止手持使用 </a:t>
            </a:r>
            <a:r>
              <a:rPr lang="en-US" altLang="zh-TW" sz="2800" b="1" dirty="0">
                <a:latin typeface="微軟正黑體" charset="-120"/>
                <a:ea typeface="微軟正黑體" charset="-120"/>
              </a:rPr>
              <a:t>3C </a:t>
            </a:r>
            <a:r>
              <a:rPr lang="zh-TW" altLang="en-US" sz="2800" b="1" dirty="0" smtClean="0">
                <a:latin typeface="微軟正黑體" charset="-120"/>
                <a:ea typeface="微軟正黑體" charset="-120"/>
              </a:rPr>
              <a:t>產品等 ，</a:t>
            </a:r>
            <a:endParaRPr lang="zh-TW" altLang="zh-TW" sz="2800" b="1" dirty="0">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83339" y="1374993"/>
            <a:ext cx="2633081" cy="3443758"/>
          </a:xfrm>
          <a:prstGeom prst="rect">
            <a:avLst/>
          </a:prstGeom>
        </p:spPr>
      </p:pic>
      <p:sp>
        <p:nvSpPr>
          <p:cNvPr id="9" name="文字方塊 8"/>
          <p:cNvSpPr txBox="1">
            <a:spLocks noChangeArrowheads="1"/>
          </p:cNvSpPr>
          <p:nvPr/>
        </p:nvSpPr>
        <p:spPr bwMode="auto">
          <a:xfrm>
            <a:off x="821880" y="5786888"/>
            <a:ext cx="411016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chemeClr val="tx1">
                    <a:lumMod val="85000"/>
                    <a:lumOff val="15000"/>
                  </a:schemeClr>
                </a:solidFill>
                <a:latin typeface="微軟正黑體" charset="-120"/>
                <a:ea typeface="微軟正黑體" charset="-120"/>
              </a:rPr>
              <a:t>讓</a:t>
            </a:r>
            <a:r>
              <a:rPr lang="zh-TW" altLang="en-US" sz="2800" b="1" dirty="0">
                <a:solidFill>
                  <a:schemeClr val="tx1">
                    <a:lumMod val="85000"/>
                    <a:lumOff val="15000"/>
                  </a:schemeClr>
                </a:solidFill>
                <a:latin typeface="微軟正黑體" charset="-120"/>
                <a:ea typeface="微軟正黑體" charset="-120"/>
              </a:rPr>
              <a:t>我們來了解在</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道路交通管理處罰條例</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中的規定與罰則，提醒自己要多加注意。</a:t>
            </a:r>
            <a:endParaRPr lang="zh-TW" altLang="zh-TW" sz="2800" b="1" dirty="0">
              <a:solidFill>
                <a:schemeClr val="tx1">
                  <a:lumMod val="85000"/>
                  <a:lumOff val="15000"/>
                </a:schemeClr>
              </a:solidFill>
              <a:latin typeface="微軟正黑體" charset="-120"/>
              <a:ea typeface="微軟正黑體" charset="-120"/>
            </a:endParaRPr>
          </a:p>
        </p:txBody>
      </p:sp>
      <p:grpSp>
        <p:nvGrpSpPr>
          <p:cNvPr id="23" name="群組 22"/>
          <p:cNvGrpSpPr/>
          <p:nvPr/>
        </p:nvGrpSpPr>
        <p:grpSpPr>
          <a:xfrm>
            <a:off x="5285561" y="4570511"/>
            <a:ext cx="3083286" cy="900000"/>
            <a:chOff x="3481586" y="3006572"/>
            <a:chExt cx="3083286" cy="900000"/>
          </a:xfrm>
        </p:grpSpPr>
        <p:grpSp>
          <p:nvGrpSpPr>
            <p:cNvPr id="24" name="群組 23"/>
            <p:cNvGrpSpPr/>
            <p:nvPr/>
          </p:nvGrpSpPr>
          <p:grpSpPr>
            <a:xfrm>
              <a:off x="4066092" y="3189998"/>
              <a:ext cx="2498780" cy="576064"/>
              <a:chOff x="4500001" y="2170416"/>
              <a:chExt cx="2498780" cy="576064"/>
            </a:xfrm>
          </p:grpSpPr>
          <p:pic>
            <p:nvPicPr>
              <p:cNvPr id="26" name="圖片 25"/>
              <p:cNvPicPr>
                <a:picLocks noChangeAspect="1"/>
              </p:cNvPicPr>
              <p:nvPr/>
            </p:nvPicPr>
            <p:blipFill rotWithShape="1">
              <a:blip r:embed="rId6" cstate="print">
                <a:extLst>
                  <a:ext uri="{28A0092B-C50C-407E-A947-70E740481C1C}">
                    <a14:useLocalDpi xmlns:a14="http://schemas.microsoft.com/office/drawing/2010/main" val="0"/>
                  </a:ext>
                </a:extLst>
              </a:blip>
              <a:srcRect l="1" r="41398"/>
              <a:stretch/>
            </p:blipFill>
            <p:spPr>
              <a:xfrm>
                <a:off x="4500001" y="2170416"/>
                <a:ext cx="2498780" cy="576064"/>
              </a:xfrm>
              <a:prstGeom prst="rect">
                <a:avLst/>
              </a:prstGeom>
            </p:spPr>
          </p:pic>
          <p:sp>
            <p:nvSpPr>
              <p:cNvPr id="27" name="文字方塊 26"/>
              <p:cNvSpPr txBox="1"/>
              <p:nvPr/>
            </p:nvSpPr>
            <p:spPr>
              <a:xfrm>
                <a:off x="4753876" y="2304559"/>
                <a:ext cx="2244905"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低頭</a:t>
                </a:r>
                <a:r>
                  <a:rPr lang="zh-TW" altLang="en-US" sz="1400" dirty="0">
                    <a:solidFill>
                      <a:schemeClr val="bg1"/>
                    </a:solidFill>
                    <a:latin typeface="微軟正黑體" panose="020B0604030504040204" pitchFamily="34" charset="-120"/>
                  </a:rPr>
                  <a:t>不分心不</a:t>
                </a:r>
                <a:r>
                  <a:rPr lang="zh-TW" altLang="en-US" sz="1400" dirty="0" smtClean="0">
                    <a:solidFill>
                      <a:schemeClr val="bg1"/>
                    </a:solidFill>
                    <a:latin typeface="微軟正黑體" panose="020B0604030504040204" pitchFamily="34" charset="-120"/>
                  </a:rPr>
                  <a:t>上道</a:t>
                </a:r>
                <a:r>
                  <a:rPr lang="en-US" altLang="zh-TW" sz="1400" dirty="0" smtClean="0">
                    <a:solidFill>
                      <a:schemeClr val="bg1"/>
                    </a:solidFill>
                    <a:latin typeface="微軟正黑體" panose="020B0604030504040204" pitchFamily="34" charset="-120"/>
                  </a:rPr>
                  <a:t>(</a:t>
                </a:r>
                <a:r>
                  <a:rPr lang="en-US" altLang="zh-TW" sz="1400" dirty="0">
                    <a:solidFill>
                      <a:schemeClr val="bg1"/>
                    </a:solidFill>
                    <a:latin typeface="微軟正黑體" panose="020B0604030504040204" pitchFamily="34" charset="-120"/>
                  </a:rPr>
                  <a:t>01ˍ30)</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25" name="圖片 2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33736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3.33333E-6 -0.03778 L -3.33333E-6 -0.68361 " pathEditMode="relative" rAng="0" ptsTypes="AA">
                                      <p:cBhvr>
                                        <p:cTn id="19" dur="500" fill="hold"/>
                                        <p:tgtEl>
                                          <p:spTgt spid="9"/>
                                        </p:tgtEl>
                                        <p:attrNameLst>
                                          <p:attrName>ppt_x</p:attrName>
                                          <p:attrName>ppt_y</p:attrName>
                                        </p:attrNameLst>
                                      </p:cBhvr>
                                      <p:rCtr x="0" y="-32306"/>
                                    </p:animMotion>
                                  </p:childTnLst>
                                </p:cTn>
                              </p:par>
                              <p:par>
                                <p:cTn id="20" presetID="1" presetClass="exit" presetSubtype="0" fill="hold" grpId="2"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6" grpId="1"/>
      <p:bldP spid="6" grpId="2"/>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9"/>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9"/>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9"/>
            <a:ext cx="647002" cy="683313"/>
          </a:xfrm>
          <a:prstGeom prst="rect">
            <a:avLst/>
          </a:prstGeom>
        </p:spPr>
      </p:pic>
      <p:sp>
        <p:nvSpPr>
          <p:cNvPr id="5" name="文字方塊 4"/>
          <p:cNvSpPr txBox="1"/>
          <p:nvPr/>
        </p:nvSpPr>
        <p:spPr>
          <a:xfrm>
            <a:off x="611564"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低頭</a:t>
            </a:r>
            <a:r>
              <a:rPr lang="zh-TW" altLang="en-US" dirty="0">
                <a:solidFill>
                  <a:schemeClr val="tx1">
                    <a:lumMod val="85000"/>
                    <a:lumOff val="15000"/>
                  </a:schemeClr>
                </a:solidFill>
                <a:latin typeface="微軟正黑體" panose="020B0604030504040204" pitchFamily="34" charset="-120"/>
              </a:rPr>
              <a:t>不分心不上</a:t>
            </a:r>
            <a:r>
              <a:rPr lang="zh-TW" altLang="en-US" dirty="0" smtClean="0">
                <a:solidFill>
                  <a:schemeClr val="tx1">
                    <a:lumMod val="85000"/>
                    <a:lumOff val="15000"/>
                  </a:schemeClr>
                </a:solidFill>
                <a:latin typeface="微軟正黑體" panose="020B0604030504040204" pitchFamily="34" charset="-120"/>
              </a:rPr>
              <a:t>道</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01:30</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8"/>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3低頭不分心不上道(01ˍ30).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1142166" y="-137456"/>
            <a:ext cx="6859677" cy="5144400"/>
          </a:xfrm>
          <a:prstGeom prst="rect">
            <a:avLst/>
          </a:prstGeom>
        </p:spPr>
      </p:pic>
    </p:spTree>
    <p:extLst>
      <p:ext uri="{BB962C8B-B14F-4D97-AF65-F5344CB8AC3E}">
        <p14:creationId xmlns:p14="http://schemas.microsoft.com/office/powerpoint/2010/main" val="2790970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3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2022452"/>
            <a:ext cx="4626514"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a:spcBef>
                <a:spcPts val="1200"/>
              </a:spcBef>
              <a:buFont typeface="Wingdings" panose="05000000000000000000" pitchFamily="2" charset="2"/>
              <a:buChar char="l"/>
            </a:pPr>
            <a:r>
              <a:rPr lang="zh-TW" altLang="en-US" sz="2800" b="1" dirty="0" smtClean="0">
                <a:solidFill>
                  <a:srgbClr val="B7271A"/>
                </a:solidFill>
                <a:latin typeface="微軟正黑體" charset="-120"/>
                <a:ea typeface="微軟正黑體" charset="-120"/>
              </a:rPr>
              <a:t>未</a:t>
            </a:r>
            <a:r>
              <a:rPr lang="zh-TW" altLang="en-US" sz="2800" b="1" dirty="0">
                <a:solidFill>
                  <a:srgbClr val="B7271A"/>
                </a:solidFill>
                <a:latin typeface="微軟正黑體" charset="-120"/>
                <a:ea typeface="微軟正黑體" charset="-120"/>
              </a:rPr>
              <a:t>取得駕駛執照而</a:t>
            </a:r>
            <a:r>
              <a:rPr lang="zh-TW" altLang="en-US" sz="2800" b="1" dirty="0" smtClean="0">
                <a:solidFill>
                  <a:srgbClr val="B7271A"/>
                </a:solidFill>
                <a:latin typeface="微軟正黑體" charset="-120"/>
                <a:ea typeface="微軟正黑體" charset="-120"/>
              </a:rPr>
              <a:t>駕駛者：</a:t>
            </a:r>
            <a:endParaRPr lang="en-US" altLang="zh-TW" sz="2800" b="1" dirty="0" smtClean="0">
              <a:solidFill>
                <a:srgbClr val="B7271A"/>
              </a:solidFill>
              <a:latin typeface="微軟正黑體" charset="-120"/>
              <a:ea typeface="微軟正黑體" charset="-120"/>
            </a:endParaRPr>
          </a:p>
          <a:p>
            <a:pPr marL="514800" indent="0">
              <a:spcBef>
                <a:spcPts val="1200"/>
              </a:spcBef>
            </a:pPr>
            <a:r>
              <a:rPr lang="zh-TW" altLang="en-US" sz="2800" b="1" dirty="0" smtClean="0">
                <a:solidFill>
                  <a:schemeClr val="tx1">
                    <a:lumMod val="85000"/>
                    <a:lumOff val="15000"/>
                  </a:schemeClr>
                </a:solidFill>
                <a:latin typeface="微軟正黑體" charset="-120"/>
                <a:ea typeface="微軟正黑體" charset="-120"/>
              </a:rPr>
              <a:t>處新臺幣 </a:t>
            </a:r>
            <a:r>
              <a:rPr lang="en-US" altLang="zh-TW" sz="2800" b="1" dirty="0" smtClean="0">
                <a:solidFill>
                  <a:schemeClr val="tx1">
                    <a:lumMod val="85000"/>
                    <a:lumOff val="15000"/>
                  </a:schemeClr>
                </a:solidFill>
                <a:latin typeface="微軟正黑體" charset="-120"/>
                <a:ea typeface="微軟正黑體" charset="-120"/>
              </a:rPr>
              <a:t>6000 </a:t>
            </a:r>
            <a:r>
              <a:rPr lang="zh-TW" altLang="en-US" sz="2800" b="1" dirty="0" smtClean="0">
                <a:solidFill>
                  <a:schemeClr val="tx1">
                    <a:lumMod val="85000"/>
                    <a:lumOff val="15000"/>
                  </a:schemeClr>
                </a:solidFill>
                <a:latin typeface="微軟正黑體" charset="-120"/>
                <a:ea typeface="微軟正黑體" charset="-120"/>
              </a:rPr>
              <a:t>元 以 上 </a:t>
            </a:r>
            <a:r>
              <a:rPr lang="en-US" altLang="zh-TW" sz="2800" b="1" dirty="0" smtClean="0">
                <a:solidFill>
                  <a:schemeClr val="tx1">
                    <a:lumMod val="85000"/>
                    <a:lumOff val="15000"/>
                  </a:schemeClr>
                </a:solidFill>
                <a:latin typeface="微軟正黑體" charset="-120"/>
                <a:ea typeface="微軟正黑體" charset="-120"/>
              </a:rPr>
              <a:t>12000</a:t>
            </a:r>
            <a:r>
              <a:rPr lang="zh-TW" altLang="en-US" sz="2800" b="1" dirty="0" smtClean="0">
                <a:solidFill>
                  <a:schemeClr val="tx1">
                    <a:lumMod val="85000"/>
                    <a:lumOff val="15000"/>
                  </a:schemeClr>
                </a:solidFill>
                <a:latin typeface="微軟正黑體" charset="-120"/>
                <a:ea typeface="微軟正黑體" charset="-120"/>
              </a:rPr>
              <a:t>千元以下罰鍰，並當場禁止其駕駛。</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764379" y="1130895"/>
            <a:ext cx="2624045" cy="3776947"/>
          </a:xfrm>
          <a:prstGeom prst="rect">
            <a:avLst/>
          </a:prstGeom>
        </p:spPr>
      </p:pic>
      <p:pic>
        <p:nvPicPr>
          <p:cNvPr id="9" name="Picture 2" descr="C:\Users\Chia\Desktop\簡報\小圖\法律與生活-CH04-25.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1603" y="1130895"/>
            <a:ext cx="2932061" cy="584241"/>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9"/>
          <p:cNvSpPr txBox="1">
            <a:spLocks noChangeArrowheads="1"/>
          </p:cNvSpPr>
          <p:nvPr/>
        </p:nvSpPr>
        <p:spPr bwMode="auto">
          <a:xfrm>
            <a:off x="809582" y="5886522"/>
            <a:ext cx="4626514"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a:spcBef>
                <a:spcPts val="1200"/>
              </a:spcBef>
              <a:buFont typeface="Wingdings" panose="05000000000000000000" pitchFamily="2" charset="2"/>
              <a:buChar char="l"/>
            </a:pPr>
            <a:r>
              <a:rPr lang="en-US" altLang="zh-TW" sz="2800" b="1" dirty="0" smtClean="0">
                <a:solidFill>
                  <a:srgbClr val="B7271A"/>
                </a:solidFill>
                <a:latin typeface="微軟正黑體" charset="-120"/>
                <a:ea typeface="微軟正黑體" charset="-120"/>
              </a:rPr>
              <a:t>18 </a:t>
            </a:r>
            <a:r>
              <a:rPr lang="zh-TW" altLang="en-US" sz="2800" b="1" dirty="0">
                <a:solidFill>
                  <a:srgbClr val="B7271A"/>
                </a:solidFill>
                <a:latin typeface="微軟正黑體" charset="-120"/>
                <a:ea typeface="微軟正黑體" charset="-120"/>
              </a:rPr>
              <a:t>歲無照駕駛</a:t>
            </a:r>
            <a:r>
              <a:rPr lang="zh-TW" altLang="en-US" sz="2800" b="1" dirty="0" smtClean="0">
                <a:solidFill>
                  <a:srgbClr val="B7271A"/>
                </a:solidFill>
                <a:latin typeface="微軟正黑體" charset="-120"/>
                <a:ea typeface="微軟正黑體" charset="-120"/>
              </a:rPr>
              <a:t>者</a:t>
            </a:r>
            <a:r>
              <a:rPr lang="zh-TW" altLang="en-US" sz="2800" b="1" dirty="0">
                <a:solidFill>
                  <a:srgbClr val="B7271A"/>
                </a:solidFill>
                <a:latin typeface="微軟正黑體" charset="-120"/>
                <a:ea typeface="微軟正黑體" charset="-120"/>
              </a:rPr>
              <a:t>：</a:t>
            </a:r>
            <a:endParaRPr lang="en-US" altLang="zh-TW" sz="2800" b="1" dirty="0">
              <a:solidFill>
                <a:srgbClr val="B7271A"/>
              </a:solidFill>
              <a:latin typeface="微軟正黑體" charset="-120"/>
              <a:ea typeface="微軟正黑體" charset="-120"/>
            </a:endParaRPr>
          </a:p>
          <a:p>
            <a:pPr marL="514800" indent="0">
              <a:spcBef>
                <a:spcPts val="1200"/>
              </a:spcBef>
            </a:pPr>
            <a:r>
              <a:rPr lang="zh-TW" altLang="en-US" sz="2800" b="1" dirty="0" smtClean="0">
                <a:solidFill>
                  <a:srgbClr val="0070C0"/>
                </a:solidFill>
                <a:latin typeface="微軟正黑體" charset="-120"/>
                <a:ea typeface="微軟正黑體" charset="-120"/>
              </a:rPr>
              <a:t>駕駛人</a:t>
            </a:r>
            <a:r>
              <a:rPr lang="zh-TW" altLang="en-US" sz="2800" b="1" dirty="0">
                <a:solidFill>
                  <a:schemeClr val="tx1">
                    <a:lumMod val="85000"/>
                    <a:lumOff val="15000"/>
                  </a:schemeClr>
                </a:solidFill>
                <a:latin typeface="微軟正黑體" charset="-120"/>
                <a:ea typeface="微軟正黑體" charset="-120"/>
              </a:rPr>
              <a:t>及其</a:t>
            </a:r>
            <a:r>
              <a:rPr lang="zh-TW" altLang="en-US" sz="2800" b="1" dirty="0">
                <a:solidFill>
                  <a:srgbClr val="0070C0"/>
                </a:solidFill>
                <a:latin typeface="微軟正黑體" charset="-120"/>
                <a:ea typeface="微軟正黑體" charset="-120"/>
              </a:rPr>
              <a:t>法定代理人</a:t>
            </a:r>
            <a:r>
              <a:rPr lang="zh-TW" altLang="en-US" sz="2800" b="1" dirty="0">
                <a:solidFill>
                  <a:schemeClr val="tx1">
                    <a:lumMod val="85000"/>
                    <a:lumOff val="15000"/>
                  </a:schemeClr>
                </a:solidFill>
                <a:latin typeface="微軟正黑體" charset="-120"/>
                <a:ea typeface="微軟正黑體" charset="-120"/>
              </a:rPr>
              <a:t>或</a:t>
            </a:r>
            <a:r>
              <a:rPr lang="zh-TW" altLang="en-US" sz="2800" b="1" dirty="0">
                <a:solidFill>
                  <a:srgbClr val="0070C0"/>
                </a:solidFill>
                <a:latin typeface="微軟正黑體" charset="-120"/>
                <a:ea typeface="微軟正黑體" charset="-120"/>
              </a:rPr>
              <a:t>監護人</a:t>
            </a:r>
            <a:r>
              <a:rPr lang="zh-TW" altLang="en-US" sz="2800" b="1" dirty="0">
                <a:solidFill>
                  <a:schemeClr val="tx1">
                    <a:lumMod val="85000"/>
                    <a:lumOff val="15000"/>
                  </a:schemeClr>
                </a:solidFill>
                <a:latin typeface="微軟正黑體" charset="-120"/>
                <a:ea typeface="微軟正黑體" charset="-120"/>
              </a:rPr>
              <a:t>，都要接受道路交通安全講習。</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12102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3.05556E-6 -4.69184E-6 L -3.05556E-6 -0.67629 " pathEditMode="relative" rAng="0" ptsTypes="AA">
                                      <p:cBhvr>
                                        <p:cTn id="19" dur="500" fill="hold"/>
                                        <p:tgtEl>
                                          <p:spTgt spid="10"/>
                                        </p:tgtEl>
                                        <p:attrNameLst>
                                          <p:attrName>ppt_x</p:attrName>
                                          <p:attrName>ppt_y</p:attrName>
                                        </p:attrNameLst>
                                      </p:cBhvr>
                                      <p:rCtr x="0" y="-33815"/>
                                    </p:animMotion>
                                  </p:childTnLst>
                                </p:cTn>
                              </p:par>
                              <p:par>
                                <p:cTn id="20" presetID="1" presetClass="exit" presetSubtype="0" fill="hold" grpId="2"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1778969"/>
            <a:ext cx="49325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在道路上有下列情形之一者，處新臺幣</a:t>
            </a:r>
            <a:r>
              <a:rPr lang="en-US" altLang="zh-TW" sz="2800" b="1" dirty="0">
                <a:solidFill>
                  <a:schemeClr val="tx1">
                    <a:lumMod val="85000"/>
                    <a:lumOff val="15000"/>
                  </a:schemeClr>
                </a:solidFill>
                <a:latin typeface="微軟正黑體" charset="-120"/>
                <a:ea typeface="微軟正黑體" charset="-120"/>
              </a:rPr>
              <a:t>300 </a:t>
            </a:r>
            <a:r>
              <a:rPr lang="zh-TW" altLang="en-US" sz="2800" b="1" dirty="0">
                <a:solidFill>
                  <a:schemeClr val="tx1">
                    <a:lumMod val="85000"/>
                    <a:lumOff val="15000"/>
                  </a:schemeClr>
                </a:solidFill>
                <a:latin typeface="微軟正黑體" charset="-120"/>
                <a:ea typeface="微軟正黑體" charset="-120"/>
              </a:rPr>
              <a:t>元罰鍰：</a:t>
            </a:r>
            <a:endParaRPr lang="zh-TW" altLang="zh-TW"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827584" y="2715073"/>
            <a:ext cx="4536504"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350">
              <a:spcBef>
                <a:spcPts val="1200"/>
              </a:spcBef>
              <a:buFont typeface="+mj-lt"/>
              <a:buAutoNum type="arabicPeriod"/>
            </a:pPr>
            <a:r>
              <a:rPr lang="zh-TW" altLang="en-US" sz="2800" b="1" dirty="0" smtClean="0">
                <a:solidFill>
                  <a:schemeClr val="tx1">
                    <a:lumMod val="85000"/>
                    <a:lumOff val="15000"/>
                  </a:schemeClr>
                </a:solidFill>
                <a:latin typeface="微軟正黑體" charset="-120"/>
                <a:ea typeface="微軟正黑體" charset="-120"/>
              </a:rPr>
              <a:t>不依</a:t>
            </a:r>
            <a:r>
              <a:rPr lang="zh-TW" altLang="en-US" sz="2800" b="1" dirty="0">
                <a:solidFill>
                  <a:schemeClr val="tx1">
                    <a:lumMod val="85000"/>
                    <a:lumOff val="15000"/>
                  </a:schemeClr>
                </a:solidFill>
                <a:latin typeface="微軟正黑體" charset="-120"/>
                <a:ea typeface="微軟正黑體" charset="-120"/>
              </a:rPr>
              <a:t>標誌、標線、號誌</a:t>
            </a:r>
            <a:r>
              <a:rPr lang="zh-TW" altLang="en-US" sz="2800" b="1" dirty="0" smtClean="0">
                <a:solidFill>
                  <a:schemeClr val="tx1">
                    <a:lumMod val="85000"/>
                    <a:lumOff val="15000"/>
                  </a:schemeClr>
                </a:solidFill>
                <a:latin typeface="微軟正黑體" charset="-120"/>
                <a:ea typeface="微軟正黑體" charset="-120"/>
              </a:rPr>
              <a:t>之指示</a:t>
            </a:r>
            <a:r>
              <a:rPr lang="zh-TW" altLang="en-US" sz="2800" b="1" dirty="0">
                <a:solidFill>
                  <a:schemeClr val="tx1">
                    <a:lumMod val="85000"/>
                    <a:lumOff val="15000"/>
                  </a:schemeClr>
                </a:solidFill>
                <a:latin typeface="微軟正黑體" charset="-120"/>
                <a:ea typeface="微軟正黑體" charset="-120"/>
              </a:rPr>
              <a:t>或警察指揮。</a:t>
            </a:r>
          </a:p>
          <a:p>
            <a:pPr marL="514800" indent="-514350">
              <a:spcBef>
                <a:spcPts val="1200"/>
              </a:spcBef>
              <a:buFont typeface="+mj-lt"/>
              <a:buAutoNum type="arabicPeriod"/>
            </a:pPr>
            <a:r>
              <a:rPr lang="zh-TW" altLang="en-US" sz="2800" b="1" dirty="0" smtClean="0">
                <a:solidFill>
                  <a:schemeClr val="tx1">
                    <a:lumMod val="85000"/>
                    <a:lumOff val="15000"/>
                  </a:schemeClr>
                </a:solidFill>
                <a:latin typeface="微軟正黑體" charset="-120"/>
                <a:ea typeface="微軟正黑體" charset="-120"/>
              </a:rPr>
              <a:t>未劃設人行道</a:t>
            </a:r>
            <a:r>
              <a:rPr lang="zh-TW" altLang="en-US" sz="2800" b="1" dirty="0">
                <a:solidFill>
                  <a:schemeClr val="tx1">
                    <a:lumMod val="85000"/>
                    <a:lumOff val="15000"/>
                  </a:schemeClr>
                </a:solidFill>
                <a:latin typeface="微軟正黑體" charset="-120"/>
                <a:ea typeface="微軟正黑體" charset="-120"/>
              </a:rPr>
              <a:t>之道路不靠邊通行</a:t>
            </a:r>
            <a:r>
              <a:rPr lang="zh-TW" altLang="en-US" sz="2000" b="1" dirty="0">
                <a:solidFill>
                  <a:schemeClr val="tx1">
                    <a:lumMod val="65000"/>
                    <a:lumOff val="35000"/>
                  </a:schemeClr>
                </a:solidFill>
                <a:latin typeface="微軟正黑體" charset="-120"/>
                <a:ea typeface="微軟正黑體" charset="-120"/>
              </a:rPr>
              <a:t>（不在劃設之人行道</a:t>
            </a:r>
            <a:r>
              <a:rPr lang="zh-TW" altLang="en-US" sz="2000" b="1" dirty="0" smtClean="0">
                <a:solidFill>
                  <a:schemeClr val="tx1">
                    <a:lumMod val="65000"/>
                    <a:lumOff val="35000"/>
                  </a:schemeClr>
                </a:solidFill>
                <a:latin typeface="微軟正黑體" charset="-120"/>
                <a:ea typeface="微軟正黑體" charset="-120"/>
              </a:rPr>
              <a:t>通行，或</a:t>
            </a:r>
            <a:r>
              <a:rPr lang="zh-TW" altLang="en-US" sz="2000" b="1" dirty="0">
                <a:solidFill>
                  <a:schemeClr val="tx1">
                    <a:lumMod val="65000"/>
                    <a:lumOff val="35000"/>
                  </a:schemeClr>
                </a:solidFill>
                <a:latin typeface="微軟正黑體" charset="-120"/>
                <a:ea typeface="微軟正黑體" charset="-120"/>
              </a:rPr>
              <a:t>無正當</a:t>
            </a:r>
            <a:r>
              <a:rPr lang="zh-TW" altLang="en-US" sz="2000" b="1" dirty="0" smtClean="0">
                <a:solidFill>
                  <a:schemeClr val="tx1">
                    <a:lumMod val="65000"/>
                    <a:lumOff val="35000"/>
                  </a:schemeClr>
                </a:solidFill>
                <a:latin typeface="微軟正黑體" charset="-120"/>
                <a:ea typeface="微軟正黑體" charset="-120"/>
              </a:rPr>
              <a:t>理由）</a:t>
            </a:r>
            <a:r>
              <a:rPr lang="zh-TW" altLang="en-US" sz="2800" b="1" dirty="0">
                <a:solidFill>
                  <a:schemeClr val="tx1">
                    <a:lumMod val="85000"/>
                    <a:lumOff val="15000"/>
                  </a:schemeClr>
                </a:solidFill>
                <a:latin typeface="微軟正黑體" charset="-120"/>
                <a:ea typeface="微軟正黑體" charset="-120"/>
              </a:rPr>
              <a:t>。</a:t>
            </a:r>
          </a:p>
        </p:txBody>
      </p:sp>
      <p:sp>
        <p:nvSpPr>
          <p:cNvPr id="9" name="文字方塊 8"/>
          <p:cNvSpPr txBox="1">
            <a:spLocks noChangeArrowheads="1"/>
          </p:cNvSpPr>
          <p:nvPr/>
        </p:nvSpPr>
        <p:spPr bwMode="auto">
          <a:xfrm>
            <a:off x="809582" y="5955431"/>
            <a:ext cx="419446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350">
              <a:spcBef>
                <a:spcPts val="1200"/>
              </a:spcBef>
              <a:buFont typeface="+mj-lt"/>
              <a:buAutoNum type="arabicPeriod" startAt="3"/>
            </a:pPr>
            <a:r>
              <a:rPr lang="zh-TW" altLang="en-US" sz="2800" b="1" dirty="0" smtClean="0">
                <a:solidFill>
                  <a:schemeClr val="tx1">
                    <a:lumMod val="85000"/>
                    <a:lumOff val="15000"/>
                  </a:schemeClr>
                </a:solidFill>
                <a:latin typeface="微軟正黑體" charset="-120"/>
                <a:ea typeface="微軟正黑體" charset="-120"/>
              </a:rPr>
              <a:t>不依</a:t>
            </a:r>
            <a:r>
              <a:rPr lang="zh-TW" altLang="en-US" sz="2800" b="1" dirty="0">
                <a:solidFill>
                  <a:schemeClr val="tx1">
                    <a:lumMod val="85000"/>
                    <a:lumOff val="15000"/>
                  </a:schemeClr>
                </a:solidFill>
                <a:latin typeface="微軟正黑體" charset="-120"/>
                <a:ea typeface="微軟正黑體" charset="-120"/>
              </a:rPr>
              <a:t>規定</a:t>
            </a:r>
            <a:r>
              <a:rPr lang="zh-TW" altLang="en-US" sz="2800" b="1" dirty="0" smtClean="0">
                <a:solidFill>
                  <a:schemeClr val="tx1">
                    <a:lumMod val="85000"/>
                    <a:lumOff val="15000"/>
                  </a:schemeClr>
                </a:solidFill>
                <a:latin typeface="微軟正黑體" charset="-120"/>
                <a:ea typeface="微軟正黑體" charset="-120"/>
              </a:rPr>
              <a:t>，擅自穿越</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車道</a:t>
            </a:r>
            <a:r>
              <a:rPr lang="zh-TW" altLang="en-US" sz="2800" b="1" dirty="0">
                <a:solidFill>
                  <a:schemeClr val="tx1">
                    <a:lumMod val="85000"/>
                    <a:lumOff val="15000"/>
                  </a:schemeClr>
                </a:solidFill>
                <a:latin typeface="微軟正黑體" charset="-120"/>
                <a:ea typeface="微軟正黑體" charset="-120"/>
              </a:rPr>
              <a:t>。</a:t>
            </a:r>
          </a:p>
          <a:p>
            <a:pPr marL="514800" indent="-514350">
              <a:spcBef>
                <a:spcPts val="1200"/>
              </a:spcBef>
              <a:buFont typeface="+mj-lt"/>
              <a:buAutoNum type="arabicPeriod" startAt="3"/>
            </a:pPr>
            <a:r>
              <a:rPr lang="zh-TW" altLang="en-US" sz="2800" b="1" dirty="0" smtClean="0">
                <a:solidFill>
                  <a:schemeClr val="tx1">
                    <a:lumMod val="85000"/>
                    <a:lumOff val="15000"/>
                  </a:schemeClr>
                </a:solidFill>
                <a:latin typeface="微軟正黑體" charset="-120"/>
                <a:ea typeface="微軟正黑體" charset="-120"/>
              </a:rPr>
              <a:t>交通</a:t>
            </a:r>
            <a:r>
              <a:rPr lang="zh-TW" altLang="en-US" sz="2800" b="1" dirty="0">
                <a:solidFill>
                  <a:schemeClr val="tx1">
                    <a:lumMod val="85000"/>
                    <a:lumOff val="15000"/>
                  </a:schemeClr>
                </a:solidFill>
                <a:latin typeface="微軟正黑體" charset="-120"/>
                <a:ea typeface="微軟正黑體" charset="-120"/>
              </a:rPr>
              <a:t>頻繁之道路或鐵路平交道附近任意奔跑、追逐、嬉遊或坐、臥、蹲、立，足以阻礙交通。</a:t>
            </a: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80335" y="1346541"/>
            <a:ext cx="2908093" cy="3672786"/>
          </a:xfrm>
          <a:prstGeom prst="rect">
            <a:avLst/>
          </a:prstGeom>
        </p:spPr>
      </p:pic>
      <p:pic>
        <p:nvPicPr>
          <p:cNvPr id="14" name="Picture 3" descr="C:\Users\Chia\Desktop\簡報\小圖\法律與生活-CH04-26.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1603" y="1108871"/>
            <a:ext cx="3036005" cy="60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09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22" presetClass="exit" presetSubtype="4" fill="hold" grpId="1" nodeType="withEffect">
                                  <p:stCondLst>
                                    <p:cond delay="0"/>
                                  </p:stCondLst>
                                  <p:childTnLst>
                                    <p:animEffect transition="out" filter="wipe(down)">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par>
                          <p:cTn id="24" fill="hold">
                            <p:stCondLst>
                              <p:cond delay="500"/>
                            </p:stCondLst>
                            <p:childTnLst>
                              <p:par>
                                <p:cTn id="25" presetID="0" presetClass="path" presetSubtype="0" accel="50000" decel="50000" fill="hold" grpId="0" nodeType="afterEffect">
                                  <p:stCondLst>
                                    <p:cond delay="0"/>
                                  </p:stCondLst>
                                  <p:childTnLst>
                                    <p:animMotion origin="layout" path="M -1.94444E-6 -2.90949E-6 L -1.94444E-6 -0.72598 " pathEditMode="relative" rAng="0" ptsTypes="AA">
                                      <p:cBhvr>
                                        <p:cTn id="26" dur="1000" fill="hold"/>
                                        <p:tgtEl>
                                          <p:spTgt spid="9"/>
                                        </p:tgtEl>
                                        <p:attrNameLst>
                                          <p:attrName>ppt_x</p:attrName>
                                          <p:attrName>ppt_y</p:attrName>
                                        </p:attrNameLst>
                                      </p:cBhvr>
                                      <p:rCtr x="0" y="-363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7" grpId="0"/>
      <p:bldP spid="7" grpId="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1778969"/>
            <a:ext cx="397844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●規範</a:t>
            </a:r>
            <a:r>
              <a:rPr lang="zh-TW" altLang="en-US" sz="2800" b="1" dirty="0">
                <a:solidFill>
                  <a:schemeClr val="tx1">
                    <a:lumMod val="85000"/>
                    <a:lumOff val="15000"/>
                  </a:schemeClr>
                </a:solidFill>
                <a:latin typeface="微軟正黑體" charset="-120"/>
                <a:ea typeface="微軟正黑體" charset="-120"/>
              </a:rPr>
              <a:t>與處罰</a:t>
            </a:r>
            <a:r>
              <a:rPr lang="zh-TW" altLang="en-US" sz="2800" b="1" dirty="0" smtClean="0">
                <a:solidFill>
                  <a:schemeClr val="tx1">
                    <a:lumMod val="85000"/>
                    <a:lumOff val="15000"/>
                  </a:schemeClr>
                </a:solidFill>
                <a:latin typeface="微軟正黑體" charset="-120"/>
                <a:ea typeface="微軟正黑體" charset="-120"/>
              </a:rPr>
              <a:t>對象</a:t>
            </a:r>
            <a:r>
              <a:rPr lang="en-US" altLang="zh-TW" sz="2800" b="1" dirty="0" smtClean="0">
                <a:solidFill>
                  <a:schemeClr val="tx1">
                    <a:lumMod val="85000"/>
                    <a:lumOff val="15000"/>
                  </a:schemeClr>
                </a:solidFill>
                <a:latin typeface="微軟正黑體" charset="-120"/>
                <a:ea typeface="微軟正黑體" charset="-120"/>
              </a:rPr>
              <a:t>: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汽</a:t>
            </a:r>
            <a:r>
              <a:rPr lang="zh-TW" altLang="en-US" sz="2800" b="1" dirty="0">
                <a:solidFill>
                  <a:schemeClr val="tx1">
                    <a:lumMod val="85000"/>
                    <a:lumOff val="15000"/>
                  </a:schemeClr>
                </a:solidFill>
                <a:latin typeface="微軟正黑體" charset="-120"/>
                <a:ea typeface="微軟正黑體" charset="-120"/>
              </a:rPr>
              <a:t>、機車駕駛人</a:t>
            </a:r>
          </a:p>
          <a:p>
            <a:pPr marL="514800" indent="-514350">
              <a:spcBef>
                <a:spcPts val="1200"/>
              </a:spcBef>
              <a:buFont typeface="+mj-lt"/>
              <a:buAutoNum type="arabicPeriod"/>
            </a:pPr>
            <a:r>
              <a:rPr lang="zh-TW" altLang="en-US" sz="2800" b="1" dirty="0" smtClean="0">
                <a:solidFill>
                  <a:schemeClr val="accent6">
                    <a:lumMod val="75000"/>
                  </a:schemeClr>
                </a:solidFill>
                <a:latin typeface="微軟正黑體" charset="-120"/>
                <a:ea typeface="微軟正黑體" charset="-120"/>
              </a:rPr>
              <a:t>汽車：</a:t>
            </a:r>
            <a:r>
              <a:rPr lang="en-US" altLang="zh-TW" sz="2800" b="1" dirty="0" smtClean="0">
                <a:solidFill>
                  <a:schemeClr val="tx1">
                    <a:lumMod val="85000"/>
                    <a:lumOff val="15000"/>
                  </a:schemeClr>
                </a:solidFill>
                <a:latin typeface="微軟正黑體" charset="-120"/>
                <a:ea typeface="微軟正黑體" charset="-120"/>
              </a:rPr>
              <a:t>3,000 </a:t>
            </a:r>
            <a:r>
              <a:rPr lang="zh-TW" altLang="en-US" sz="2800" b="1" dirty="0">
                <a:solidFill>
                  <a:schemeClr val="tx1">
                    <a:lumMod val="85000"/>
                    <a:lumOff val="15000"/>
                  </a:schemeClr>
                </a:solidFill>
                <a:latin typeface="微軟正黑體" charset="-120"/>
                <a:ea typeface="微軟正黑體" charset="-120"/>
              </a:rPr>
              <a:t>元罰鍰</a:t>
            </a:r>
          </a:p>
          <a:p>
            <a:pPr marL="514800" indent="-514350">
              <a:spcBef>
                <a:spcPts val="1200"/>
              </a:spcBef>
              <a:buFont typeface="+mj-lt"/>
              <a:buAutoNum type="arabicPeriod"/>
            </a:pPr>
            <a:r>
              <a:rPr lang="zh-TW" altLang="en-US" sz="2800" b="1" dirty="0" smtClean="0">
                <a:solidFill>
                  <a:schemeClr val="accent6">
                    <a:lumMod val="75000"/>
                  </a:schemeClr>
                </a:solidFill>
                <a:latin typeface="微軟正黑體" charset="-120"/>
                <a:ea typeface="微軟正黑體" charset="-120"/>
              </a:rPr>
              <a:t>機車：</a:t>
            </a:r>
            <a:r>
              <a:rPr lang="en-US" altLang="zh-TW" sz="2800" b="1" dirty="0" smtClean="0">
                <a:solidFill>
                  <a:schemeClr val="tx1">
                    <a:lumMod val="85000"/>
                    <a:lumOff val="15000"/>
                  </a:schemeClr>
                </a:solidFill>
                <a:latin typeface="微軟正黑體" charset="-120"/>
                <a:ea typeface="微軟正黑體" charset="-120"/>
              </a:rPr>
              <a:t>1,000 </a:t>
            </a:r>
            <a:r>
              <a:rPr lang="zh-TW" altLang="en-US" sz="2800" b="1" dirty="0">
                <a:solidFill>
                  <a:schemeClr val="tx1">
                    <a:lumMod val="85000"/>
                    <a:lumOff val="15000"/>
                  </a:schemeClr>
                </a:solidFill>
                <a:latin typeface="微軟正黑體" charset="-120"/>
                <a:ea typeface="微軟正黑體" charset="-120"/>
              </a:rPr>
              <a:t>元罰鍰</a:t>
            </a: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 </a:t>
            </a:r>
            <a:r>
              <a:rPr lang="zh-TW" altLang="en-US" sz="2800" b="1" dirty="0">
                <a:solidFill>
                  <a:schemeClr val="tx1">
                    <a:lumMod val="85000"/>
                    <a:lumOff val="15000"/>
                  </a:schemeClr>
                </a:solidFill>
                <a:latin typeface="微軟正黑體" charset="-120"/>
                <a:ea typeface="微軟正黑體" charset="-120"/>
              </a:rPr>
              <a:t>停紅綠燈或塞車</a:t>
            </a:r>
            <a:r>
              <a:rPr lang="zh-TW" altLang="en-US" sz="2800" b="1" dirty="0" smtClean="0">
                <a:solidFill>
                  <a:schemeClr val="tx1">
                    <a:lumMod val="85000"/>
                    <a:lumOff val="15000"/>
                  </a:schemeClr>
                </a:solidFill>
                <a:latin typeface="微軟正黑體" charset="-120"/>
                <a:ea typeface="微軟正黑體" charset="-120"/>
              </a:rPr>
              <a:t>時</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也</a:t>
            </a:r>
            <a:r>
              <a:rPr lang="zh-TW" altLang="en-US" sz="2800" b="1" dirty="0">
                <a:solidFill>
                  <a:schemeClr val="tx1">
                    <a:lumMod val="85000"/>
                    <a:lumOff val="15000"/>
                  </a:schemeClr>
                </a:solidFill>
                <a:latin typeface="微軟正黑體" charset="-120"/>
                <a:ea typeface="微軟正黑體" charset="-120"/>
              </a:rPr>
              <a:t>等同行駛途中</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50247" y="1778969"/>
            <a:ext cx="3582197" cy="3139321"/>
          </a:xfrm>
          <a:prstGeom prst="rect">
            <a:avLst/>
          </a:prstGeom>
        </p:spPr>
      </p:pic>
      <p:pic>
        <p:nvPicPr>
          <p:cNvPr id="9" name="Picture 2" descr="C:\Users\Chia\Desktop\簡報\小圖\法律與生活-CH04-27.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99592" y="1067064"/>
            <a:ext cx="7467714" cy="57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33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1897451"/>
            <a:ext cx="361840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rgbClr val="0070C0"/>
                </a:solidFill>
                <a:latin typeface="微軟正黑體" charset="-120"/>
                <a:ea typeface="微軟正黑體" charset="-120"/>
              </a:rPr>
              <a:t>機車駕駛人</a:t>
            </a:r>
            <a:r>
              <a:rPr lang="zh-TW" altLang="en-US" sz="2800" b="1" dirty="0">
                <a:solidFill>
                  <a:schemeClr val="tx1">
                    <a:lumMod val="85000"/>
                    <a:lumOff val="15000"/>
                  </a:schemeClr>
                </a:solidFill>
                <a:latin typeface="微軟正黑體" charset="-120"/>
                <a:ea typeface="微軟正黑體" charset="-120"/>
              </a:rPr>
              <a:t>或</a:t>
            </a:r>
            <a:r>
              <a:rPr lang="zh-TW" altLang="en-US" sz="2800" b="1" dirty="0">
                <a:solidFill>
                  <a:srgbClr val="0070C0"/>
                </a:solidFill>
                <a:latin typeface="微軟正黑體" charset="-120"/>
                <a:ea typeface="微軟正黑體" charset="-120"/>
              </a:rPr>
              <a:t>附載座人</a:t>
            </a:r>
            <a:r>
              <a:rPr lang="zh-TW" altLang="en-US" sz="2800" b="1" dirty="0">
                <a:solidFill>
                  <a:schemeClr val="tx1">
                    <a:lumMod val="85000"/>
                    <a:lumOff val="15000"/>
                  </a:schemeClr>
                </a:solidFill>
                <a:latin typeface="微軟正黑體" charset="-120"/>
                <a:ea typeface="微軟正黑體" charset="-120"/>
              </a:rPr>
              <a:t>未依規定戴安全帽者，處</a:t>
            </a:r>
            <a:r>
              <a:rPr lang="zh-TW" altLang="en-US" sz="2800" b="1" dirty="0">
                <a:solidFill>
                  <a:srgbClr val="0070C0"/>
                </a:solidFill>
                <a:latin typeface="微軟正黑體" charset="-120"/>
                <a:ea typeface="微軟正黑體" charset="-120"/>
              </a:rPr>
              <a:t>駕駛人</a:t>
            </a:r>
            <a:r>
              <a:rPr lang="zh-TW" altLang="en-US" sz="2800" b="1" dirty="0">
                <a:solidFill>
                  <a:schemeClr val="tx1">
                    <a:lumMod val="85000"/>
                    <a:lumOff val="15000"/>
                  </a:schemeClr>
                </a:solidFill>
                <a:latin typeface="微軟正黑體" charset="-120"/>
                <a:ea typeface="微軟正黑體" charset="-120"/>
              </a:rPr>
              <a:t>新臺幣 </a:t>
            </a:r>
            <a:r>
              <a:rPr lang="en-US" altLang="zh-TW" sz="2800" b="1" dirty="0">
                <a:solidFill>
                  <a:schemeClr val="tx1">
                    <a:lumMod val="85000"/>
                    <a:lumOff val="15000"/>
                  </a:schemeClr>
                </a:solidFill>
                <a:latin typeface="微軟正黑體" charset="-120"/>
                <a:ea typeface="微軟正黑體" charset="-120"/>
              </a:rPr>
              <a:t>500 </a:t>
            </a:r>
            <a:r>
              <a:rPr lang="zh-TW" altLang="en-US" sz="2800" b="1" dirty="0">
                <a:solidFill>
                  <a:schemeClr val="tx1">
                    <a:lumMod val="85000"/>
                    <a:lumOff val="15000"/>
                  </a:schemeClr>
                </a:solidFill>
                <a:latin typeface="微軟正黑體" charset="-120"/>
                <a:ea typeface="微軟正黑體" charset="-120"/>
              </a:rPr>
              <a:t>元罰鍰。</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27984" y="1130895"/>
            <a:ext cx="3826768" cy="3748028"/>
          </a:xfrm>
          <a:prstGeom prst="rect">
            <a:avLst/>
          </a:prstGeom>
        </p:spPr>
      </p:pic>
      <p:pic>
        <p:nvPicPr>
          <p:cNvPr id="10" name="Picture 2" descr="C:\Users\Chia\Desktop\簡報\小圖\法律與生活-CH04-28.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2186" y="1130897"/>
            <a:ext cx="3144641" cy="597131"/>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群組 17"/>
          <p:cNvGrpSpPr/>
          <p:nvPr/>
        </p:nvGrpSpPr>
        <p:grpSpPr>
          <a:xfrm>
            <a:off x="659436" y="3713333"/>
            <a:ext cx="3384376" cy="900000"/>
            <a:chOff x="3481586" y="3006572"/>
            <a:chExt cx="3384376" cy="900000"/>
          </a:xfrm>
        </p:grpSpPr>
        <p:grpSp>
          <p:nvGrpSpPr>
            <p:cNvPr id="19" name="群組 18"/>
            <p:cNvGrpSpPr/>
            <p:nvPr/>
          </p:nvGrpSpPr>
          <p:grpSpPr>
            <a:xfrm>
              <a:off x="4066091" y="3189998"/>
              <a:ext cx="2799871" cy="576064"/>
              <a:chOff x="4500000" y="2170416"/>
              <a:chExt cx="2799871" cy="576064"/>
            </a:xfrm>
          </p:grpSpPr>
          <p:pic>
            <p:nvPicPr>
              <p:cNvPr id="21" name="圖片 20"/>
              <p:cNvPicPr>
                <a:picLocks noChangeAspect="1"/>
              </p:cNvPicPr>
              <p:nvPr/>
            </p:nvPicPr>
            <p:blipFill rotWithShape="1">
              <a:blip r:embed="rId7" cstate="print">
                <a:extLst>
                  <a:ext uri="{28A0092B-C50C-407E-A947-70E740481C1C}">
                    <a14:useLocalDpi xmlns:a14="http://schemas.microsoft.com/office/drawing/2010/main" val="0"/>
                  </a:ext>
                </a:extLst>
              </a:blip>
              <a:srcRect r="34337"/>
              <a:stretch/>
            </p:blipFill>
            <p:spPr>
              <a:xfrm>
                <a:off x="4500000" y="2170416"/>
                <a:ext cx="2799871" cy="576064"/>
              </a:xfrm>
              <a:prstGeom prst="rect">
                <a:avLst/>
              </a:prstGeom>
            </p:spPr>
          </p:pic>
          <p:sp>
            <p:nvSpPr>
              <p:cNvPr id="22" name="文字方塊 21"/>
              <p:cNvSpPr txBox="1"/>
              <p:nvPr/>
            </p:nvSpPr>
            <p:spPr>
              <a:xfrm>
                <a:off x="4753876" y="2327285"/>
                <a:ext cx="2545995"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沒</a:t>
                </a:r>
                <a:r>
                  <a:rPr lang="zh-TW" altLang="en-US" sz="1400" dirty="0">
                    <a:solidFill>
                      <a:schemeClr val="bg1"/>
                    </a:solidFill>
                    <a:latin typeface="微軟正黑體" panose="020B0604030504040204" pitchFamily="34" charset="-120"/>
                  </a:rPr>
                  <a:t>扣環</a:t>
                </a:r>
                <a:r>
                  <a:rPr lang="zh-TW" altLang="en-US" sz="1400" dirty="0" smtClean="0">
                    <a:solidFill>
                      <a:schemeClr val="bg1"/>
                    </a:solidFill>
                    <a:latin typeface="微軟正黑體" panose="020B0604030504040204" pitchFamily="34" charset="-120"/>
                  </a:rPr>
                  <a:t>上路 可</a:t>
                </a:r>
                <a:r>
                  <a:rPr lang="zh-TW" altLang="en-US" sz="1400" dirty="0">
                    <a:solidFill>
                      <a:schemeClr val="bg1"/>
                    </a:solidFill>
                    <a:latin typeface="微軟正黑體" panose="020B0604030504040204" pitchFamily="34" charset="-120"/>
                  </a:rPr>
                  <a:t>罰</a:t>
                </a:r>
                <a:r>
                  <a:rPr lang="en-US" altLang="zh-TW" sz="1400" dirty="0">
                    <a:solidFill>
                      <a:schemeClr val="bg1"/>
                    </a:solidFill>
                    <a:latin typeface="微軟正黑體" panose="020B0604030504040204" pitchFamily="34" charset="-120"/>
                  </a:rPr>
                  <a:t>500</a:t>
                </a:r>
                <a:r>
                  <a:rPr lang="zh-TW" altLang="en-US" sz="1400" dirty="0">
                    <a:solidFill>
                      <a:schemeClr val="bg1"/>
                    </a:solidFill>
                    <a:latin typeface="微軟正黑體" panose="020B0604030504040204" pitchFamily="34" charset="-120"/>
                  </a:rPr>
                  <a:t>元</a:t>
                </a:r>
                <a:r>
                  <a:rPr lang="en-US" altLang="zh-TW" sz="1400" dirty="0">
                    <a:solidFill>
                      <a:schemeClr val="bg1"/>
                    </a:solidFill>
                    <a:latin typeface="微軟正黑體" panose="020B0604030504040204" pitchFamily="34" charset="-120"/>
                  </a:rPr>
                  <a:t>(01ˍ36)</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20" name="圖片 19">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33876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沒</a:t>
            </a:r>
            <a:r>
              <a:rPr lang="zh-TW" altLang="en-US" dirty="0">
                <a:solidFill>
                  <a:schemeClr val="tx1">
                    <a:lumMod val="85000"/>
                    <a:lumOff val="15000"/>
                  </a:schemeClr>
                </a:solidFill>
                <a:latin typeface="微軟正黑體" panose="020B0604030504040204" pitchFamily="34" charset="-120"/>
              </a:rPr>
              <a:t>扣環上路　可罰</a:t>
            </a:r>
            <a:r>
              <a:rPr lang="en-US" altLang="zh-TW" dirty="0">
                <a:solidFill>
                  <a:schemeClr val="tx1">
                    <a:lumMod val="85000"/>
                    <a:lumOff val="15000"/>
                  </a:schemeClr>
                </a:solidFill>
                <a:latin typeface="微軟正黑體" panose="020B0604030504040204" pitchFamily="34" charset="-120"/>
              </a:rPr>
              <a:t>500</a:t>
            </a:r>
            <a:r>
              <a:rPr lang="zh-TW" altLang="en-US" dirty="0" smtClean="0">
                <a:solidFill>
                  <a:schemeClr val="tx1">
                    <a:lumMod val="85000"/>
                    <a:lumOff val="15000"/>
                  </a:schemeClr>
                </a:solidFill>
                <a:latin typeface="微軟正黑體" panose="020B0604030504040204" pitchFamily="34" charset="-120"/>
              </a:rPr>
              <a:t>元</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01:36</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3沒扣環上路　可罰500元(01ˍ36).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261117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2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字方塊 7"/>
          <p:cNvSpPr txBox="1">
            <a:spLocks noChangeArrowheads="1"/>
          </p:cNvSpPr>
          <p:nvPr/>
        </p:nvSpPr>
        <p:spPr bwMode="auto">
          <a:xfrm>
            <a:off x="809582" y="1922983"/>
            <a:ext cx="376241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smtClean="0">
                <a:solidFill>
                  <a:schemeClr val="tx1">
                    <a:lumMod val="85000"/>
                    <a:lumOff val="15000"/>
                  </a:schemeClr>
                </a:solidFill>
                <a:latin typeface="微軟正黑體" charset="-120"/>
                <a:ea typeface="微軟正黑體" charset="-120"/>
              </a:rPr>
              <a:t>慢車</a:t>
            </a:r>
            <a:r>
              <a:rPr lang="zh-TW" altLang="en-US" sz="2800" b="1" dirty="0">
                <a:solidFill>
                  <a:schemeClr val="tx1">
                    <a:lumMod val="85000"/>
                    <a:lumOff val="15000"/>
                  </a:schemeClr>
                </a:solidFill>
                <a:latin typeface="微軟正黑體" charset="-120"/>
                <a:ea typeface="微軟正黑體" charset="-120"/>
              </a:rPr>
              <a:t>駕駛人，</a:t>
            </a:r>
            <a:r>
              <a:rPr lang="zh-TW" altLang="en-US" sz="2800" b="1" dirty="0" smtClean="0">
                <a:solidFill>
                  <a:schemeClr val="tx1">
                    <a:lumMod val="85000"/>
                    <a:lumOff val="15000"/>
                  </a:schemeClr>
                </a:solidFill>
                <a:latin typeface="微軟正黑體" charset="-120"/>
                <a:ea typeface="微軟正黑體" charset="-120"/>
              </a:rPr>
              <a:t>如不</a:t>
            </a:r>
            <a:r>
              <a:rPr lang="zh-TW" altLang="en-US" sz="2800" b="1" dirty="0">
                <a:solidFill>
                  <a:schemeClr val="tx1">
                    <a:lumMod val="85000"/>
                    <a:lumOff val="15000"/>
                  </a:schemeClr>
                </a:solidFill>
                <a:latin typeface="微軟正黑體" charset="-120"/>
                <a:ea typeface="微軟正黑體" charset="-120"/>
              </a:rPr>
              <a:t>靠右邊行駛、違規轉彎、不依標誌指示等，也可處新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300 </a:t>
            </a:r>
            <a:r>
              <a:rPr lang="zh-TW" altLang="en-US" sz="2800" b="1" dirty="0">
                <a:solidFill>
                  <a:schemeClr val="tx1">
                    <a:lumMod val="85000"/>
                    <a:lumOff val="15000"/>
                  </a:schemeClr>
                </a:solidFill>
                <a:latin typeface="微軟正黑體" charset="-120"/>
                <a:ea typeface="微軟正黑體" charset="-120"/>
              </a:rPr>
              <a:t>元以上 </a:t>
            </a:r>
            <a:r>
              <a:rPr lang="en-US" altLang="zh-TW" sz="2800" b="1" dirty="0">
                <a:solidFill>
                  <a:schemeClr val="tx1">
                    <a:lumMod val="85000"/>
                    <a:lumOff val="15000"/>
                  </a:schemeClr>
                </a:solidFill>
                <a:latin typeface="微軟正黑體" charset="-120"/>
                <a:ea typeface="微軟正黑體" charset="-120"/>
              </a:rPr>
              <a:t>600 </a:t>
            </a:r>
            <a:r>
              <a:rPr lang="zh-TW" altLang="en-US" sz="2800" b="1" dirty="0">
                <a:solidFill>
                  <a:schemeClr val="tx1">
                    <a:lumMod val="85000"/>
                    <a:lumOff val="15000"/>
                  </a:schemeClr>
                </a:solidFill>
                <a:latin typeface="微軟正黑體" charset="-120"/>
                <a:ea typeface="微軟正黑體" charset="-120"/>
              </a:rPr>
              <a:t>元以下罰鍰或施</a:t>
            </a:r>
            <a:r>
              <a:rPr lang="zh-TW" altLang="en-US" sz="2800" b="1" dirty="0" smtClean="0">
                <a:solidFill>
                  <a:schemeClr val="tx1">
                    <a:lumMod val="85000"/>
                    <a:lumOff val="15000"/>
                  </a:schemeClr>
                </a:solidFill>
                <a:latin typeface="微軟正黑體" charset="-120"/>
                <a:ea typeface="微軟正黑體" charset="-120"/>
              </a:rPr>
              <a:t>以道路交通安全</a:t>
            </a:r>
            <a:r>
              <a:rPr lang="zh-TW" altLang="en-US" sz="2800" b="1" dirty="0">
                <a:solidFill>
                  <a:schemeClr val="tx1">
                    <a:lumMod val="85000"/>
                    <a:lumOff val="15000"/>
                  </a:schemeClr>
                </a:solidFill>
                <a:latin typeface="微軟正黑體" charset="-120"/>
                <a:ea typeface="微軟正黑體" charset="-120"/>
              </a:rPr>
              <a:t>講習。</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44012" y="1713720"/>
            <a:ext cx="3707863" cy="3019260"/>
          </a:xfrm>
          <a:prstGeom prst="rect">
            <a:avLst/>
          </a:prstGeom>
        </p:spPr>
      </p:pic>
      <p:pic>
        <p:nvPicPr>
          <p:cNvPr id="9" name="Picture 2" descr="C:\Users\Chia\Desktop\簡報\小圖\法律與生活-CH04-29.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9582" y="1130895"/>
            <a:ext cx="2988690" cy="59552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群組 9"/>
          <p:cNvGrpSpPr/>
          <p:nvPr/>
        </p:nvGrpSpPr>
        <p:grpSpPr>
          <a:xfrm>
            <a:off x="8490916" y="5163345"/>
            <a:ext cx="512445" cy="521209"/>
            <a:chOff x="8490912" y="5163343"/>
            <a:chExt cx="512445" cy="521209"/>
          </a:xfrm>
        </p:grpSpPr>
        <p:pic>
          <p:nvPicPr>
            <p:cNvPr id="11" name="圖片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3" name="文字方塊 12"/>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grpSp>
        <p:nvGrpSpPr>
          <p:cNvPr id="12" name="群組 11"/>
          <p:cNvGrpSpPr/>
          <p:nvPr/>
        </p:nvGrpSpPr>
        <p:grpSpPr>
          <a:xfrm>
            <a:off x="659436" y="4515065"/>
            <a:ext cx="3384376" cy="900000"/>
            <a:chOff x="3481586" y="3006572"/>
            <a:chExt cx="3384376" cy="900000"/>
          </a:xfrm>
        </p:grpSpPr>
        <p:grpSp>
          <p:nvGrpSpPr>
            <p:cNvPr id="14" name="群組 13"/>
            <p:cNvGrpSpPr/>
            <p:nvPr/>
          </p:nvGrpSpPr>
          <p:grpSpPr>
            <a:xfrm>
              <a:off x="4066091" y="3189998"/>
              <a:ext cx="2799871" cy="576064"/>
              <a:chOff x="4500000" y="2170416"/>
              <a:chExt cx="2799871" cy="576064"/>
            </a:xfrm>
          </p:grpSpPr>
          <p:pic>
            <p:nvPicPr>
              <p:cNvPr id="16" name="圖片 15"/>
              <p:cNvPicPr>
                <a:picLocks noChangeAspect="1"/>
              </p:cNvPicPr>
              <p:nvPr/>
            </p:nvPicPr>
            <p:blipFill rotWithShape="1">
              <a:blip r:embed="rId7" cstate="print">
                <a:extLst>
                  <a:ext uri="{28A0092B-C50C-407E-A947-70E740481C1C}">
                    <a14:useLocalDpi xmlns:a14="http://schemas.microsoft.com/office/drawing/2010/main" val="0"/>
                  </a:ext>
                </a:extLst>
              </a:blip>
              <a:srcRect r="34337"/>
              <a:stretch/>
            </p:blipFill>
            <p:spPr>
              <a:xfrm>
                <a:off x="4500000" y="2170416"/>
                <a:ext cx="2799871" cy="576064"/>
              </a:xfrm>
              <a:prstGeom prst="rect">
                <a:avLst/>
              </a:prstGeom>
            </p:spPr>
          </p:pic>
          <p:sp>
            <p:nvSpPr>
              <p:cNvPr id="17" name="文字方塊 16"/>
              <p:cNvSpPr txBox="1"/>
              <p:nvPr/>
            </p:nvSpPr>
            <p:spPr>
              <a:xfrm>
                <a:off x="4753876" y="2327285"/>
                <a:ext cx="2545995"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取締</a:t>
                </a:r>
                <a:r>
                  <a:rPr lang="zh-TW" altLang="en-US" sz="1400" dirty="0">
                    <a:solidFill>
                      <a:schemeClr val="bg1"/>
                    </a:solidFill>
                    <a:latin typeface="微軟正黑體" panose="020B0604030504040204" pitchFamily="34" charset="-120"/>
                  </a:rPr>
                  <a:t>「高雄式左轉」</a:t>
                </a:r>
                <a:r>
                  <a:rPr lang="en-US" altLang="zh-TW" sz="1400" dirty="0">
                    <a:solidFill>
                      <a:schemeClr val="bg1"/>
                    </a:solidFill>
                    <a:latin typeface="微軟正黑體" panose="020B0604030504040204" pitchFamily="34" charset="-120"/>
                  </a:rPr>
                  <a:t>(01ˍ55)</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5" name="圖片 14">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35568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取締</a:t>
            </a:r>
            <a:r>
              <a:rPr lang="zh-TW" altLang="en-US" dirty="0">
                <a:solidFill>
                  <a:schemeClr val="tx1">
                    <a:lumMod val="85000"/>
                    <a:lumOff val="15000"/>
                  </a:schemeClr>
                </a:solidFill>
                <a:latin typeface="微軟正黑體" panose="020B0604030504040204" pitchFamily="34" charset="-120"/>
              </a:rPr>
              <a:t>「高雄式左轉</a:t>
            </a:r>
            <a:r>
              <a:rPr lang="zh-TW" altLang="en-US" dirty="0" smtClean="0">
                <a:solidFill>
                  <a:schemeClr val="tx1">
                    <a:lumMod val="85000"/>
                    <a:lumOff val="15000"/>
                  </a:schemeClr>
                </a:solidFill>
                <a:latin typeface="微軟正黑體" panose="020B0604030504040204" pitchFamily="34" charset="-120"/>
              </a:rPr>
              <a:t>」</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01:55</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3取締「高雄式左轉」(01ˍ55).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3978160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8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pic>
        <p:nvPicPr>
          <p:cNvPr id="10" name="圖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2132851"/>
            <a:ext cx="354639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dist">
              <a:spcBef>
                <a:spcPts val="1200"/>
              </a:spcBef>
            </a:pPr>
            <a:r>
              <a:rPr lang="zh-TW" altLang="en-US" sz="2800" b="1" dirty="0">
                <a:solidFill>
                  <a:schemeClr val="tx1">
                    <a:lumMod val="85000"/>
                    <a:lumOff val="15000"/>
                  </a:schemeClr>
                </a:solidFill>
                <a:latin typeface="微軟正黑體" charset="-120"/>
                <a:ea typeface="微軟正黑體" charset="-120"/>
              </a:rPr>
              <a:t>美國夏威夷州首府檀香山， </a:t>
            </a:r>
            <a:r>
              <a:rPr lang="en-US" altLang="zh-TW" sz="2800" b="1" dirty="0">
                <a:solidFill>
                  <a:schemeClr val="tx1">
                    <a:lumMod val="85000"/>
                    <a:lumOff val="15000"/>
                  </a:schemeClr>
                </a:solidFill>
                <a:latin typeface="微軟正黑體" charset="-120"/>
                <a:ea typeface="微軟正黑體" charset="-120"/>
              </a:rPr>
              <a:t>2017 </a:t>
            </a:r>
            <a:r>
              <a:rPr lang="zh-TW" altLang="en-US" sz="2800" b="1" dirty="0">
                <a:solidFill>
                  <a:schemeClr val="tx1">
                    <a:lumMod val="85000"/>
                    <a:lumOff val="15000"/>
                  </a:schemeClr>
                </a:solidFill>
                <a:latin typeface="微軟正黑體" charset="-120"/>
                <a:ea typeface="微軟正黑體" charset="-120"/>
              </a:rPr>
              <a:t>年 </a:t>
            </a:r>
            <a:r>
              <a:rPr lang="zh-TW" altLang="en-US" sz="2800" b="1" dirty="0" smtClean="0">
                <a:solidFill>
                  <a:schemeClr val="tx1">
                    <a:lumMod val="85000"/>
                    <a:lumOff val="15000"/>
                  </a:schemeClr>
                </a:solidFill>
                <a:latin typeface="微軟正黑體" charset="-120"/>
                <a:ea typeface="微軟正黑體" charset="-120"/>
              </a:rPr>
              <a:t>起 </a:t>
            </a:r>
            <a:r>
              <a:rPr lang="zh-TW" altLang="en-US" sz="2800" b="1" dirty="0">
                <a:solidFill>
                  <a:schemeClr val="tx1">
                    <a:lumMod val="85000"/>
                    <a:lumOff val="15000"/>
                  </a:schemeClr>
                </a:solidFill>
                <a:latin typeface="微軟正黑體" charset="-120"/>
                <a:ea typeface="微軟正黑體" charset="-120"/>
              </a:rPr>
              <a:t>簽 署「</a:t>
            </a:r>
            <a:r>
              <a:rPr lang="en-US" altLang="zh-TW" sz="2800" b="1" dirty="0" smtClean="0">
                <a:solidFill>
                  <a:schemeClr val="tx1">
                    <a:lumMod val="85000"/>
                    <a:lumOff val="15000"/>
                  </a:schemeClr>
                </a:solidFill>
                <a:latin typeface="微軟正黑體" charset="-120"/>
                <a:ea typeface="微軟正黑體" charset="-120"/>
              </a:rPr>
              <a:t>6 </a:t>
            </a:r>
            <a:r>
              <a:rPr lang="zh-TW" altLang="en-US" sz="2800" b="1" dirty="0" smtClean="0">
                <a:solidFill>
                  <a:schemeClr val="tx1">
                    <a:lumMod val="85000"/>
                    <a:lumOff val="15000"/>
                  </a:schemeClr>
                </a:solidFill>
                <a:latin typeface="微軟正黑體" charset="-120"/>
                <a:ea typeface="微軟正黑體" charset="-120"/>
              </a:rPr>
              <a:t>號</a:t>
            </a:r>
            <a:r>
              <a:rPr lang="zh-TW" altLang="en-US" sz="2800" b="1" dirty="0">
                <a:solidFill>
                  <a:schemeClr val="tx1">
                    <a:lumMod val="85000"/>
                    <a:lumOff val="15000"/>
                  </a:schemeClr>
                </a:solidFill>
                <a:latin typeface="微軟正黑體" charset="-120"/>
                <a:ea typeface="微軟正黑體" charset="-120"/>
              </a:rPr>
              <a:t>法案」也被稱為「走路分心法」</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4463400" y="2137022"/>
            <a:ext cx="3900336" cy="2824480"/>
          </a:xfrm>
          <a:prstGeom prst="rect">
            <a:avLst/>
          </a:prstGeom>
        </p:spPr>
      </p:pic>
      <p:pic>
        <p:nvPicPr>
          <p:cNvPr id="17" name="圖片 1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7584" y="1131310"/>
            <a:ext cx="4965700" cy="719667"/>
          </a:xfrm>
          <a:prstGeom prst="rect">
            <a:avLst/>
          </a:prstGeom>
        </p:spPr>
      </p:pic>
      <p:grpSp>
        <p:nvGrpSpPr>
          <p:cNvPr id="11" name="群組 10"/>
          <p:cNvGrpSpPr/>
          <p:nvPr/>
        </p:nvGrpSpPr>
        <p:grpSpPr>
          <a:xfrm>
            <a:off x="8490916" y="5163345"/>
            <a:ext cx="512445" cy="521209"/>
            <a:chOff x="8490912" y="5163343"/>
            <a:chExt cx="512445" cy="521209"/>
          </a:xfrm>
        </p:grpSpPr>
        <p:pic>
          <p:nvPicPr>
            <p:cNvPr id="12" name="圖片 1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3" name="文字方塊 12"/>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sp>
        <p:nvSpPr>
          <p:cNvPr id="9" name="文字方塊 8"/>
          <p:cNvSpPr txBox="1">
            <a:spLocks noChangeArrowheads="1"/>
          </p:cNvSpPr>
          <p:nvPr/>
        </p:nvSpPr>
        <p:spPr bwMode="auto">
          <a:xfrm>
            <a:off x="809582" y="5841279"/>
            <a:ext cx="364888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規定</a:t>
            </a:r>
            <a:r>
              <a:rPr lang="zh-TW" altLang="en-US" sz="2800" b="1" dirty="0">
                <a:solidFill>
                  <a:schemeClr val="tx1">
                    <a:lumMod val="85000"/>
                    <a:lumOff val="15000"/>
                  </a:schemeClr>
                </a:solidFill>
                <a:latin typeface="微軟正黑體" charset="-120"/>
                <a:ea typeface="微軟正黑體" charset="-120"/>
              </a:rPr>
              <a:t>「行人不得在穿越馬路或快速道路時瀏覽行動電子裝置」</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65606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8.33333E-7 1.49917E-6 L -8.33333E-7 -0.56719 " pathEditMode="relative" rAng="0" ptsTypes="AA">
                                      <p:cBhvr>
                                        <p:cTn id="19" dur="500" fill="hold"/>
                                        <p:tgtEl>
                                          <p:spTgt spid="9"/>
                                        </p:tgtEl>
                                        <p:attrNameLst>
                                          <p:attrName>ppt_x</p:attrName>
                                          <p:attrName>ppt_y</p:attrName>
                                        </p:attrNameLst>
                                      </p:cBhvr>
                                      <p:rCtr x="0" y="-28373"/>
                                    </p:animMotion>
                                  </p:childTnLst>
                                </p:cTn>
                              </p:par>
                              <p:par>
                                <p:cTn id="20" presetID="1" presetClass="exit" presetSubtype="0" fill="hold" grpId="1" nodeType="withEffect">
                                  <p:stCondLst>
                                    <p:cond delay="0"/>
                                  </p:stCondLst>
                                  <p:childTnLst>
                                    <p:set>
                                      <p:cBhvr>
                                        <p:cTn id="21"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pic>
        <p:nvPicPr>
          <p:cNvPr id="10" name="圖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1994991"/>
            <a:ext cx="331709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正式</a:t>
            </a:r>
            <a:r>
              <a:rPr lang="zh-TW" altLang="en-US" sz="2800" b="1" dirty="0">
                <a:solidFill>
                  <a:schemeClr val="tx1">
                    <a:lumMod val="85000"/>
                    <a:lumOff val="15000"/>
                  </a:schemeClr>
                </a:solidFill>
                <a:latin typeface="微軟正黑體" charset="-120"/>
                <a:ea typeface="微軟正黑體" charset="-120"/>
              </a:rPr>
              <a:t>對過馬路還盯著手機的「低頭族」開罰，平板電腦和遊戲機也在處罰範圍內，初犯最重處 </a:t>
            </a:r>
            <a:r>
              <a:rPr lang="en-US" altLang="zh-TW" sz="2800" b="1" dirty="0">
                <a:solidFill>
                  <a:schemeClr val="tx1">
                    <a:lumMod val="85000"/>
                    <a:lumOff val="15000"/>
                  </a:schemeClr>
                </a:solidFill>
                <a:latin typeface="微軟正黑體" charset="-120"/>
                <a:ea typeface="微軟正黑體" charset="-120"/>
              </a:rPr>
              <a:t>35 </a:t>
            </a:r>
            <a:r>
              <a:rPr lang="zh-TW" altLang="en-US" sz="2800" b="1" dirty="0" smtClean="0">
                <a:solidFill>
                  <a:schemeClr val="tx1">
                    <a:lumMod val="85000"/>
                    <a:lumOff val="15000"/>
                  </a:schemeClr>
                </a:solidFill>
                <a:latin typeface="微軟正黑體" charset="-120"/>
                <a:ea typeface="微軟正黑體" charset="-120"/>
              </a:rPr>
              <a:t>美元。</a:t>
            </a:r>
            <a:endParaRPr lang="zh-TW" altLang="zh-TW" sz="2800" b="1" dirty="0">
              <a:solidFill>
                <a:schemeClr val="tx1">
                  <a:lumMod val="85000"/>
                  <a:lumOff val="15000"/>
                </a:schemeClr>
              </a:solidFill>
              <a:latin typeface="微軟正黑體" charset="-120"/>
              <a:ea typeface="微軟正黑體" charset="-120"/>
            </a:endParaRPr>
          </a:p>
        </p:txBody>
      </p:sp>
      <p:pic>
        <p:nvPicPr>
          <p:cNvPr id="11" name="圖片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27584" y="1131310"/>
            <a:ext cx="4965700" cy="719667"/>
          </a:xfrm>
          <a:prstGeom prst="rect">
            <a:avLst/>
          </a:prstGeom>
        </p:spPr>
      </p:pic>
      <p:pic>
        <p:nvPicPr>
          <p:cNvPr id="3" name="圖片 2"/>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168204" y="1994992"/>
            <a:ext cx="4187066" cy="2880320"/>
          </a:xfrm>
          <a:prstGeom prst="rect">
            <a:avLst/>
          </a:prstGeom>
        </p:spPr>
      </p:pic>
      <p:grpSp>
        <p:nvGrpSpPr>
          <p:cNvPr id="16" name="群組 15"/>
          <p:cNvGrpSpPr/>
          <p:nvPr/>
        </p:nvGrpSpPr>
        <p:grpSpPr>
          <a:xfrm>
            <a:off x="8490916" y="5163345"/>
            <a:ext cx="512445" cy="521209"/>
            <a:chOff x="8490912" y="5163343"/>
            <a:chExt cx="512445" cy="521209"/>
          </a:xfrm>
        </p:grpSpPr>
        <p:pic>
          <p:nvPicPr>
            <p:cNvPr id="17" name="圖片 16"/>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063</a:t>
              </a:r>
              <a:endParaRPr lang="zh-TW" altLang="en-US" sz="1200" dirty="0">
                <a:solidFill>
                  <a:schemeClr val="tx1">
                    <a:lumMod val="75000"/>
                    <a:lumOff val="25000"/>
                  </a:schemeClr>
                </a:solidFill>
              </a:endParaRPr>
            </a:p>
          </p:txBody>
        </p:sp>
      </p:grpSp>
    </p:spTree>
    <p:extLst>
      <p:ext uri="{BB962C8B-B14F-4D97-AF65-F5344CB8AC3E}">
        <p14:creationId xmlns:p14="http://schemas.microsoft.com/office/powerpoint/2010/main" val="180758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064</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683568" y="1255747"/>
            <a:ext cx="4842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rgbClr val="B50B3C"/>
                </a:solidFill>
                <a:latin typeface="微軟正黑體" charset="-120"/>
                <a:ea typeface="微軟正黑體" charset="-120"/>
              </a:rPr>
              <a:t>（</a:t>
            </a:r>
            <a:r>
              <a:rPr lang="en-US" altLang="zh-TW" sz="2800" b="1" dirty="0">
                <a:solidFill>
                  <a:srgbClr val="B50B3C"/>
                </a:solidFill>
                <a:latin typeface="微軟正黑體" charset="-120"/>
                <a:ea typeface="微軟正黑體" charset="-120"/>
              </a:rPr>
              <a:t>2</a:t>
            </a:r>
            <a:r>
              <a:rPr lang="zh-TW" altLang="en-US" sz="2800" b="1" dirty="0">
                <a:solidFill>
                  <a:srgbClr val="B50B3C"/>
                </a:solidFill>
                <a:latin typeface="微軟正黑體" charset="-120"/>
                <a:ea typeface="微軟正黑體" charset="-120"/>
              </a:rPr>
              <a:t>）其他違反行為的處罰</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21880" y="1994991"/>
            <a:ext cx="411016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因</a:t>
            </a:r>
            <a:r>
              <a:rPr lang="zh-TW" altLang="en-US" sz="2800" b="1" dirty="0">
                <a:solidFill>
                  <a:schemeClr val="tx1">
                    <a:lumMod val="85000"/>
                    <a:lumOff val="15000"/>
                  </a:schemeClr>
                </a:solidFill>
                <a:latin typeface="微軟正黑體" charset="-120"/>
                <a:ea typeface="微軟正黑體" charset="-120"/>
              </a:rPr>
              <a:t>酒駕事件頻傳</a:t>
            </a:r>
            <a:r>
              <a:rPr lang="zh-TW" altLang="en-US" sz="2800" b="1" dirty="0" smtClean="0">
                <a:solidFill>
                  <a:schemeClr val="tx1">
                    <a:lumMod val="85000"/>
                    <a:lumOff val="15000"/>
                  </a:schemeClr>
                </a:solidFill>
                <a:latin typeface="微軟正黑體" charset="-120"/>
                <a:ea typeface="微軟正黑體" charset="-120"/>
              </a:rPr>
              <a:t>，議題</a:t>
            </a:r>
            <a:r>
              <a:rPr lang="zh-TW" altLang="en-US" sz="2800" b="1" dirty="0">
                <a:solidFill>
                  <a:schemeClr val="tx1">
                    <a:lumMod val="85000"/>
                    <a:lumOff val="15000"/>
                  </a:schemeClr>
                </a:solidFill>
                <a:latin typeface="微軟正黑體" charset="-120"/>
                <a:ea typeface="微軟正黑體" charset="-120"/>
              </a:rPr>
              <a:t>格外引發關注</a:t>
            </a:r>
            <a:r>
              <a:rPr lang="zh-TW" altLang="en-US" sz="2800" b="1" dirty="0" smtClean="0">
                <a:solidFill>
                  <a:schemeClr val="tx1">
                    <a:lumMod val="85000"/>
                    <a:lumOff val="15000"/>
                  </a:schemeClr>
                </a:solidFill>
                <a:latin typeface="微軟正黑體" charset="-120"/>
                <a:ea typeface="微軟正黑體" charset="-120"/>
              </a:rPr>
              <a:t>，因此</a:t>
            </a:r>
            <a:r>
              <a:rPr lang="zh-TW" altLang="en-US" sz="2800" b="1" dirty="0">
                <a:solidFill>
                  <a:schemeClr val="tx1">
                    <a:lumMod val="85000"/>
                    <a:lumOff val="15000"/>
                  </a:schemeClr>
                </a:solidFill>
                <a:latin typeface="微軟正黑體" charset="-120"/>
                <a:ea typeface="微軟正黑體" charset="-120"/>
              </a:rPr>
              <a:t>加強</a:t>
            </a:r>
            <a:r>
              <a:rPr lang="zh-TW" altLang="en-US" sz="2800" b="1" dirty="0" smtClean="0">
                <a:solidFill>
                  <a:schemeClr val="tx1">
                    <a:lumMod val="85000"/>
                    <a:lumOff val="15000"/>
                  </a:schemeClr>
                </a:solidFill>
                <a:latin typeface="微軟正黑體" charset="-120"/>
                <a:ea typeface="微軟正黑體" charset="-120"/>
              </a:rPr>
              <a:t>修法來</a:t>
            </a:r>
            <a:r>
              <a:rPr lang="zh-TW" altLang="en-US" sz="2800" b="1" dirty="0">
                <a:solidFill>
                  <a:schemeClr val="tx1">
                    <a:lumMod val="85000"/>
                    <a:lumOff val="15000"/>
                  </a:schemeClr>
                </a:solidFill>
                <a:latin typeface="微軟正黑體" charset="-120"/>
                <a:ea typeface="微軟正黑體" charset="-120"/>
              </a:rPr>
              <a:t>遏止酒駕行為發生</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09765" y="1346919"/>
            <a:ext cx="2975714" cy="3480196"/>
          </a:xfrm>
          <a:prstGeom prst="rect">
            <a:avLst/>
          </a:prstGeom>
        </p:spPr>
      </p:pic>
      <p:grpSp>
        <p:nvGrpSpPr>
          <p:cNvPr id="9" name="群組 8"/>
          <p:cNvGrpSpPr/>
          <p:nvPr/>
        </p:nvGrpSpPr>
        <p:grpSpPr>
          <a:xfrm>
            <a:off x="1021938" y="4043726"/>
            <a:ext cx="3384376" cy="900000"/>
            <a:chOff x="3481586" y="3006572"/>
            <a:chExt cx="3384376" cy="900000"/>
          </a:xfrm>
        </p:grpSpPr>
        <p:grpSp>
          <p:nvGrpSpPr>
            <p:cNvPr id="10" name="群組 9"/>
            <p:cNvGrpSpPr/>
            <p:nvPr/>
          </p:nvGrpSpPr>
          <p:grpSpPr>
            <a:xfrm>
              <a:off x="4066091" y="3189998"/>
              <a:ext cx="2799871" cy="576064"/>
              <a:chOff x="4500000" y="2170416"/>
              <a:chExt cx="2799871" cy="576064"/>
            </a:xfrm>
          </p:grpSpPr>
          <p:pic>
            <p:nvPicPr>
              <p:cNvPr id="13" name="圖片 12"/>
              <p:cNvPicPr>
                <a:picLocks noChangeAspect="1"/>
              </p:cNvPicPr>
              <p:nvPr/>
            </p:nvPicPr>
            <p:blipFill rotWithShape="1">
              <a:blip r:embed="rId6" cstate="print">
                <a:extLst>
                  <a:ext uri="{28A0092B-C50C-407E-A947-70E740481C1C}">
                    <a14:useLocalDpi xmlns:a14="http://schemas.microsoft.com/office/drawing/2010/main" val="0"/>
                  </a:ext>
                </a:extLst>
              </a:blip>
              <a:srcRect r="34337"/>
              <a:stretch/>
            </p:blipFill>
            <p:spPr>
              <a:xfrm>
                <a:off x="4500000" y="2170416"/>
                <a:ext cx="2799871" cy="576064"/>
              </a:xfrm>
              <a:prstGeom prst="rect">
                <a:avLst/>
              </a:prstGeom>
            </p:spPr>
          </p:pic>
          <p:sp>
            <p:nvSpPr>
              <p:cNvPr id="14" name="文字方塊 13"/>
              <p:cNvSpPr txBox="1"/>
              <p:nvPr/>
            </p:nvSpPr>
            <p:spPr>
              <a:xfrm>
                <a:off x="4753876" y="2327285"/>
                <a:ext cx="1706031"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酒</a:t>
                </a:r>
                <a:r>
                  <a:rPr lang="zh-TW" altLang="en-US" sz="1400" dirty="0">
                    <a:solidFill>
                      <a:schemeClr val="bg1"/>
                    </a:solidFill>
                    <a:latin typeface="微軟正黑體" panose="020B0604030504040204" pitchFamily="34" charset="-120"/>
                  </a:rPr>
                  <a:t>駕罰很大</a:t>
                </a:r>
                <a:r>
                  <a:rPr lang="en-US" altLang="zh-TW" sz="1400" dirty="0">
                    <a:solidFill>
                      <a:schemeClr val="bg1"/>
                    </a:solidFill>
                    <a:latin typeface="微軟正黑體" panose="020B0604030504040204" pitchFamily="34" charset="-120"/>
                  </a:rPr>
                  <a:t>(00ˍ40)</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1" name="圖片 10">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
        <p:nvSpPr>
          <p:cNvPr id="17" name="文字方塊 16"/>
          <p:cNvSpPr txBox="1">
            <a:spLocks noChangeArrowheads="1"/>
          </p:cNvSpPr>
          <p:nvPr/>
        </p:nvSpPr>
        <p:spPr bwMode="auto">
          <a:xfrm>
            <a:off x="821880" y="5752416"/>
            <a:ext cx="411016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我國</a:t>
            </a:r>
            <a:r>
              <a:rPr lang="zh-TW" altLang="en-US" sz="2800" b="1" dirty="0">
                <a:solidFill>
                  <a:schemeClr val="tx1">
                    <a:lumMod val="85000"/>
                    <a:lumOff val="15000"/>
                  </a:schemeClr>
                </a:solidFill>
                <a:latin typeface="微軟正黑體" charset="-120"/>
                <a:ea typeface="微軟正黑體" charset="-120"/>
              </a:rPr>
              <a:t>參考日本、韓國法規，針對酒駕同車乘客一併處分，多管齊下嚇阻酒駕。</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24439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3.33333E-6 -1.58245E-6 L -3.33333E-6 -0.62715 " pathEditMode="relative" rAng="0" ptsTypes="AA">
                                      <p:cBhvr>
                                        <p:cTn id="19" dur="500" fill="hold"/>
                                        <p:tgtEl>
                                          <p:spTgt spid="17"/>
                                        </p:tgtEl>
                                        <p:attrNameLst>
                                          <p:attrName>ppt_x</p:attrName>
                                          <p:attrName>ppt_y</p:attrName>
                                        </p:attrNameLst>
                                      </p:cBhvr>
                                      <p:rCtr x="0" y="-31371"/>
                                    </p:animMotion>
                                  </p:childTnLst>
                                </p:cTn>
                              </p:par>
                              <p:par>
                                <p:cTn id="20" presetID="1" presetClass="exit" presetSubtype="0" fill="hold" grpId="1"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6" grpId="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酒</a:t>
            </a:r>
            <a:r>
              <a:rPr lang="zh-TW" altLang="en-US" dirty="0">
                <a:solidFill>
                  <a:schemeClr val="tx1">
                    <a:lumMod val="85000"/>
                    <a:lumOff val="15000"/>
                  </a:schemeClr>
                </a:solidFill>
                <a:latin typeface="微軟正黑體" panose="020B0604030504040204" pitchFamily="34" charset="-120"/>
              </a:rPr>
              <a:t>駕罰很</a:t>
            </a:r>
            <a:r>
              <a:rPr lang="zh-TW" altLang="en-US" dirty="0" smtClean="0">
                <a:solidFill>
                  <a:schemeClr val="tx1">
                    <a:lumMod val="85000"/>
                    <a:lumOff val="15000"/>
                  </a:schemeClr>
                </a:solidFill>
                <a:latin typeface="微軟正黑體" panose="020B0604030504040204" pitchFamily="34" charset="-120"/>
              </a:rPr>
              <a:t>大</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00:40</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4酒駕罰很大(00ˍ40).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2774437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8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064</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1274913"/>
            <a:ext cx="3402378"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實行</a:t>
            </a:r>
            <a:r>
              <a:rPr lang="zh-TW" altLang="en-US" sz="2800" b="1" dirty="0">
                <a:solidFill>
                  <a:schemeClr val="tx1">
                    <a:lumMod val="85000"/>
                    <a:lumOff val="15000"/>
                  </a:schemeClr>
                </a:solidFill>
                <a:latin typeface="微軟正黑體" charset="-120"/>
                <a:ea typeface="微軟正黑體" charset="-120"/>
              </a:rPr>
              <a:t>連坐法，乘客可處 </a:t>
            </a:r>
            <a:r>
              <a:rPr lang="en-US" altLang="zh-TW" sz="2800" b="1" dirty="0" smtClean="0">
                <a:solidFill>
                  <a:schemeClr val="tx1">
                    <a:lumMod val="85000"/>
                    <a:lumOff val="15000"/>
                  </a:schemeClr>
                </a:solidFill>
                <a:latin typeface="微軟正黑體" charset="-120"/>
                <a:ea typeface="微軟正黑體" charset="-120"/>
              </a:rPr>
              <a:t>600 ~</a:t>
            </a:r>
            <a:r>
              <a:rPr lang="zh-TW" altLang="en-US" sz="2800" b="1" dirty="0" smtClean="0">
                <a:solidFill>
                  <a:schemeClr val="tx1">
                    <a:lumMod val="85000"/>
                    <a:lumOff val="15000"/>
                  </a:schemeClr>
                </a:solidFill>
                <a:latin typeface="微軟正黑體" charset="-120"/>
                <a:ea typeface="微軟正黑體" charset="-120"/>
              </a:rPr>
              <a:t> </a:t>
            </a:r>
            <a:r>
              <a:rPr lang="en-US" altLang="zh-TW" sz="2800" b="1" dirty="0" smtClean="0">
                <a:solidFill>
                  <a:schemeClr val="tx1">
                    <a:lumMod val="85000"/>
                    <a:lumOff val="15000"/>
                  </a:schemeClr>
                </a:solidFill>
                <a:latin typeface="微軟正黑體" charset="-120"/>
                <a:ea typeface="微軟正黑體" charset="-120"/>
              </a:rPr>
              <a:t>3000 </a:t>
            </a:r>
            <a:r>
              <a:rPr lang="zh-TW" altLang="en-US" sz="2800" b="1" dirty="0">
                <a:solidFill>
                  <a:schemeClr val="tx1">
                    <a:lumMod val="85000"/>
                    <a:lumOff val="15000"/>
                  </a:schemeClr>
                </a:solidFill>
                <a:latin typeface="微軟正黑體" charset="-120"/>
                <a:ea typeface="微軟正黑體" charset="-120"/>
              </a:rPr>
              <a:t>元罰鍰，但排除未滿 </a:t>
            </a:r>
            <a:r>
              <a:rPr lang="en-US" altLang="zh-TW" sz="2800" b="1" dirty="0">
                <a:solidFill>
                  <a:schemeClr val="tx1">
                    <a:lumMod val="85000"/>
                    <a:lumOff val="15000"/>
                  </a:schemeClr>
                </a:solidFill>
                <a:latin typeface="微軟正黑體" charset="-120"/>
                <a:ea typeface="微軟正黑體" charset="-120"/>
              </a:rPr>
              <a:t>18 </a:t>
            </a:r>
            <a:r>
              <a:rPr lang="zh-TW" altLang="en-US" sz="2800" b="1" dirty="0">
                <a:solidFill>
                  <a:schemeClr val="tx1">
                    <a:lumMod val="85000"/>
                    <a:lumOff val="15000"/>
                  </a:schemeClr>
                </a:solidFill>
                <a:latin typeface="微軟正黑體" charset="-120"/>
                <a:ea typeface="微軟正黑體" charset="-120"/>
              </a:rPr>
              <a:t>歲、年滿 </a:t>
            </a:r>
            <a:r>
              <a:rPr lang="en-US" altLang="zh-TW" sz="2800" b="1" dirty="0">
                <a:solidFill>
                  <a:schemeClr val="tx1">
                    <a:lumMod val="85000"/>
                    <a:lumOff val="15000"/>
                  </a:schemeClr>
                </a:solidFill>
                <a:latin typeface="微軟正黑體" charset="-120"/>
                <a:ea typeface="微軟正黑體" charset="-120"/>
              </a:rPr>
              <a:t>70 </a:t>
            </a:r>
            <a:r>
              <a:rPr lang="zh-TW" altLang="en-US" sz="2800" b="1" dirty="0">
                <a:solidFill>
                  <a:schemeClr val="tx1">
                    <a:lumMod val="85000"/>
                    <a:lumOff val="15000"/>
                  </a:schemeClr>
                </a:solidFill>
                <a:latin typeface="微軟正黑體" charset="-120"/>
                <a:ea typeface="微軟正黑體" charset="-120"/>
              </a:rPr>
              <a:t>歲，或是精神障礙、心智缺陷與汽車運輸業的乘客</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27988" y="1130897"/>
            <a:ext cx="3754279" cy="3754279"/>
          </a:xfrm>
          <a:prstGeom prst="rect">
            <a:avLst/>
          </a:prstGeom>
        </p:spPr>
      </p:pic>
      <p:sp>
        <p:nvSpPr>
          <p:cNvPr id="7" name="文字方塊 6"/>
          <p:cNvSpPr txBox="1">
            <a:spLocks noChangeArrowheads="1"/>
          </p:cNvSpPr>
          <p:nvPr/>
        </p:nvSpPr>
        <p:spPr bwMode="auto">
          <a:xfrm>
            <a:off x="809582" y="5718175"/>
            <a:ext cx="340237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若</a:t>
            </a:r>
            <a:r>
              <a:rPr lang="zh-TW" altLang="en-US" sz="2800" b="1" dirty="0">
                <a:solidFill>
                  <a:schemeClr val="tx1">
                    <a:lumMod val="85000"/>
                    <a:lumOff val="15000"/>
                  </a:schemeClr>
                </a:solidFill>
                <a:latin typeface="微軟正黑體" charset="-120"/>
                <a:ea typeface="微軟正黑體" charset="-120"/>
              </a:rPr>
              <a:t>酒駕超標騎乘</a:t>
            </a:r>
            <a:r>
              <a:rPr lang="zh-TW" altLang="en-US" sz="2800" b="1" dirty="0" smtClean="0">
                <a:solidFill>
                  <a:schemeClr val="tx1">
                    <a:lumMod val="85000"/>
                    <a:lumOff val="15000"/>
                  </a:schemeClr>
                </a:solidFill>
                <a:latin typeface="微軟正黑體" charset="-120"/>
                <a:ea typeface="微軟正黑體" charset="-120"/>
              </a:rPr>
              <a:t>自行車，</a:t>
            </a:r>
            <a:r>
              <a:rPr lang="zh-TW" altLang="en-US" sz="2800" b="1" dirty="0">
                <a:solidFill>
                  <a:schemeClr val="tx1">
                    <a:lumMod val="85000"/>
                    <a:lumOff val="15000"/>
                  </a:schemeClr>
                </a:solidFill>
                <a:latin typeface="微軟正黑體" charset="-120"/>
                <a:ea typeface="微軟正黑體" charset="-120"/>
              </a:rPr>
              <a:t>可罰 </a:t>
            </a:r>
            <a:r>
              <a:rPr lang="en-US" altLang="zh-TW" sz="2800" b="1" dirty="0">
                <a:solidFill>
                  <a:schemeClr val="tx1">
                    <a:lumMod val="85000"/>
                    <a:lumOff val="15000"/>
                  </a:schemeClr>
                </a:solidFill>
                <a:latin typeface="微軟正黑體" charset="-120"/>
                <a:ea typeface="微軟正黑體" charset="-120"/>
              </a:rPr>
              <a:t>600 </a:t>
            </a:r>
            <a:r>
              <a:rPr lang="zh-TW" altLang="en-US" sz="2800" b="1" dirty="0">
                <a:solidFill>
                  <a:schemeClr val="tx1">
                    <a:lumMod val="85000"/>
                    <a:lumOff val="15000"/>
                  </a:schemeClr>
                </a:solidFill>
                <a:latin typeface="微軟正黑體" charset="-120"/>
                <a:ea typeface="微軟正黑體" charset="-120"/>
              </a:rPr>
              <a:t>元至 </a:t>
            </a:r>
            <a:r>
              <a:rPr lang="en-US" altLang="zh-TW" sz="2800" b="1" dirty="0">
                <a:solidFill>
                  <a:schemeClr val="tx1">
                    <a:lumMod val="85000"/>
                    <a:lumOff val="15000"/>
                  </a:schemeClr>
                </a:solidFill>
                <a:latin typeface="微軟正黑體" charset="-120"/>
                <a:ea typeface="微軟正黑體" charset="-120"/>
              </a:rPr>
              <a:t>1200 </a:t>
            </a:r>
            <a:r>
              <a:rPr lang="zh-TW" altLang="en-US" sz="2800" b="1" dirty="0">
                <a:solidFill>
                  <a:schemeClr val="tx1">
                    <a:lumMod val="85000"/>
                    <a:lumOff val="15000"/>
                  </a:schemeClr>
                </a:solidFill>
                <a:latin typeface="微軟正黑體" charset="-120"/>
                <a:ea typeface="微軟正黑體" charset="-120"/>
              </a:rPr>
              <a:t>元，若拒絕酒測則可罰 </a:t>
            </a:r>
            <a:r>
              <a:rPr lang="en-US" altLang="zh-TW" sz="2800" b="1" dirty="0">
                <a:solidFill>
                  <a:schemeClr val="tx1">
                    <a:lumMod val="85000"/>
                    <a:lumOff val="15000"/>
                  </a:schemeClr>
                </a:solidFill>
                <a:latin typeface="微軟正黑體" charset="-120"/>
                <a:ea typeface="微軟正黑體" charset="-120"/>
              </a:rPr>
              <a:t>2400 </a:t>
            </a:r>
            <a:r>
              <a:rPr lang="zh-TW" altLang="en-US" sz="2800" b="1" dirty="0">
                <a:solidFill>
                  <a:schemeClr val="tx1">
                    <a:lumMod val="85000"/>
                    <a:lumOff val="15000"/>
                  </a:schemeClr>
                </a:solidFill>
                <a:latin typeface="微軟正黑體" charset="-120"/>
                <a:ea typeface="微軟正黑體" charset="-120"/>
              </a:rPr>
              <a:t>元。</a:t>
            </a:r>
            <a:endParaRPr lang="zh-TW" altLang="zh-TW" sz="2800" b="1" dirty="0">
              <a:solidFill>
                <a:schemeClr val="tx1">
                  <a:lumMod val="85000"/>
                  <a:lumOff val="15000"/>
                </a:schemeClr>
              </a:solidFill>
              <a:latin typeface="微軟正黑體" charset="-120"/>
              <a:ea typeface="微軟正黑體" charset="-120"/>
            </a:endParaRPr>
          </a:p>
        </p:txBody>
      </p:sp>
      <p:grpSp>
        <p:nvGrpSpPr>
          <p:cNvPr id="9" name="群組 8"/>
          <p:cNvGrpSpPr/>
          <p:nvPr/>
        </p:nvGrpSpPr>
        <p:grpSpPr>
          <a:xfrm>
            <a:off x="658644" y="4263345"/>
            <a:ext cx="3384376" cy="900000"/>
            <a:chOff x="3481586" y="3006572"/>
            <a:chExt cx="3384376" cy="900000"/>
          </a:xfrm>
        </p:grpSpPr>
        <p:grpSp>
          <p:nvGrpSpPr>
            <p:cNvPr id="10" name="群組 9"/>
            <p:cNvGrpSpPr/>
            <p:nvPr/>
          </p:nvGrpSpPr>
          <p:grpSpPr>
            <a:xfrm>
              <a:off x="4066091" y="3189998"/>
              <a:ext cx="2799871" cy="576064"/>
              <a:chOff x="4500000" y="2170416"/>
              <a:chExt cx="2799871" cy="576064"/>
            </a:xfrm>
          </p:grpSpPr>
          <p:pic>
            <p:nvPicPr>
              <p:cNvPr id="13" name="圖片 12"/>
              <p:cNvPicPr>
                <a:picLocks noChangeAspect="1"/>
              </p:cNvPicPr>
              <p:nvPr/>
            </p:nvPicPr>
            <p:blipFill rotWithShape="1">
              <a:blip r:embed="rId6" cstate="print">
                <a:extLst>
                  <a:ext uri="{28A0092B-C50C-407E-A947-70E740481C1C}">
                    <a14:useLocalDpi xmlns:a14="http://schemas.microsoft.com/office/drawing/2010/main" val="0"/>
                  </a:ext>
                </a:extLst>
              </a:blip>
              <a:srcRect r="34337"/>
              <a:stretch/>
            </p:blipFill>
            <p:spPr>
              <a:xfrm>
                <a:off x="4500000" y="2170416"/>
                <a:ext cx="2799871" cy="576064"/>
              </a:xfrm>
              <a:prstGeom prst="rect">
                <a:avLst/>
              </a:prstGeom>
            </p:spPr>
          </p:pic>
          <p:sp>
            <p:nvSpPr>
              <p:cNvPr id="14" name="文字方塊 13"/>
              <p:cNvSpPr txBox="1"/>
              <p:nvPr/>
            </p:nvSpPr>
            <p:spPr>
              <a:xfrm>
                <a:off x="4753876" y="2327285"/>
                <a:ext cx="2354895"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酒</a:t>
                </a:r>
                <a:r>
                  <a:rPr lang="zh-TW" altLang="en-US" sz="1400" dirty="0">
                    <a:solidFill>
                      <a:schemeClr val="bg1"/>
                    </a:solidFill>
                    <a:latin typeface="微軟正黑體" panose="020B0604030504040204" pitchFamily="34" charset="-120"/>
                  </a:rPr>
                  <a:t>駕新制 同車連坐</a:t>
                </a:r>
                <a:r>
                  <a:rPr lang="en-US" altLang="zh-TW" sz="1400" dirty="0">
                    <a:solidFill>
                      <a:schemeClr val="bg1"/>
                    </a:solidFill>
                    <a:latin typeface="微軟正黑體" panose="020B0604030504040204" pitchFamily="34" charset="-120"/>
                  </a:rPr>
                  <a:t>(02ˍ04)</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1" name="圖片 10">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50789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grpId="2" nodeType="clickEffect">
                                  <p:stCondLst>
                                    <p:cond delay="0"/>
                                  </p:stCondLst>
                                  <p:childTnLst>
                                    <p:animEffect transition="out" filter="wipe(down)">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par>
                          <p:cTn id="16" fill="hold">
                            <p:stCondLst>
                              <p:cond delay="500"/>
                            </p:stCondLst>
                            <p:childTnLst>
                              <p:par>
                                <p:cTn id="17" presetID="0" presetClass="path" presetSubtype="0" accel="50000" decel="50000" fill="hold" grpId="0" nodeType="afterEffect">
                                  <p:stCondLst>
                                    <p:cond delay="0"/>
                                  </p:stCondLst>
                                  <p:childTnLst>
                                    <p:animMotion origin="layout" path="M 0 0 L 0 -0.69267 " pathEditMode="relative" ptsTypes="AA">
                                      <p:cBhvr>
                                        <p:cTn id="18" dur="1000" fill="hold"/>
                                        <p:tgtEl>
                                          <p:spTgt spid="7"/>
                                        </p:tgtEl>
                                        <p:attrNameLst>
                                          <p:attrName>ppt_x</p:attrName>
                                          <p:attrName>ppt_y</p:attrName>
                                        </p:attrNameLst>
                                      </p:cBhvr>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酒</a:t>
            </a:r>
            <a:r>
              <a:rPr lang="zh-TW" altLang="en-US" dirty="0">
                <a:solidFill>
                  <a:schemeClr val="tx1">
                    <a:lumMod val="85000"/>
                    <a:lumOff val="15000"/>
                  </a:schemeClr>
                </a:solidFill>
                <a:latin typeface="微軟正黑體" panose="020B0604030504040204" pitchFamily="34" charset="-120"/>
              </a:rPr>
              <a:t>駕新制 同車</a:t>
            </a:r>
            <a:r>
              <a:rPr lang="zh-TW" altLang="en-US" dirty="0" smtClean="0">
                <a:solidFill>
                  <a:schemeClr val="tx1">
                    <a:lumMod val="85000"/>
                    <a:lumOff val="15000"/>
                  </a:schemeClr>
                </a:solidFill>
                <a:latin typeface="微軟正黑體" panose="020B0604030504040204" pitchFamily="34" charset="-120"/>
              </a:rPr>
              <a:t>連坐</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02:04</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4酒駕新制 同車連坐(02ˍ04).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189912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7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064</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5"/>
          <a:stretch>
            <a:fillRect/>
          </a:stretch>
        </p:blipFill>
        <p:spPr>
          <a:xfrm>
            <a:off x="3923928" y="1398386"/>
            <a:ext cx="4684572" cy="3292480"/>
          </a:xfrm>
          <a:prstGeom prst="rect">
            <a:avLst/>
          </a:prstGeom>
        </p:spPr>
      </p:pic>
      <p:grpSp>
        <p:nvGrpSpPr>
          <p:cNvPr id="7" name="群組 6"/>
          <p:cNvGrpSpPr/>
          <p:nvPr/>
        </p:nvGrpSpPr>
        <p:grpSpPr>
          <a:xfrm>
            <a:off x="510524" y="1380935"/>
            <a:ext cx="3413404" cy="2774296"/>
            <a:chOff x="611560" y="1380935"/>
            <a:chExt cx="3413404" cy="2774296"/>
          </a:xfrm>
        </p:grpSpPr>
        <p:sp>
          <p:nvSpPr>
            <p:cNvPr id="9" name="矩形 8"/>
            <p:cNvSpPr/>
            <p:nvPr/>
          </p:nvSpPr>
          <p:spPr>
            <a:xfrm>
              <a:off x="710480" y="1476421"/>
              <a:ext cx="3314484" cy="2678810"/>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11560" y="1380935"/>
              <a:ext cx="3341396" cy="2702288"/>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a:spLocks noChangeArrowheads="1"/>
            </p:cNvSpPr>
            <p:nvPr/>
          </p:nvSpPr>
          <p:spPr bwMode="auto">
            <a:xfrm>
              <a:off x="785438" y="1640175"/>
              <a:ext cx="295149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400" dirty="0">
                  <a:solidFill>
                    <a:schemeClr val="tx1">
                      <a:lumMod val="85000"/>
                      <a:lumOff val="15000"/>
                    </a:schemeClr>
                  </a:solidFill>
                  <a:latin typeface="微軟正黑體" charset="-120"/>
                  <a:ea typeface="微軟正黑體" charset="-120"/>
                </a:rPr>
                <a:t>針對酒駕行為，修法</a:t>
              </a:r>
              <a:r>
                <a:rPr lang="zh-TW" altLang="en-US" sz="2400" b="1" dirty="0">
                  <a:solidFill>
                    <a:srgbClr val="1C7DD6"/>
                  </a:solidFill>
                  <a:latin typeface="微軟正黑體" charset="-120"/>
                  <a:ea typeface="微軟正黑體" charset="-120"/>
                </a:rPr>
                <a:t>加重酒駕再犯</a:t>
              </a:r>
              <a:r>
                <a:rPr lang="zh-TW" altLang="en-US" sz="2400" dirty="0">
                  <a:solidFill>
                    <a:schemeClr val="tx1">
                      <a:lumMod val="85000"/>
                      <a:lumOff val="15000"/>
                    </a:schemeClr>
                  </a:solidFill>
                  <a:latin typeface="微軟正黑體" charset="-120"/>
                  <a:ea typeface="微軟正黑體" charset="-120"/>
                </a:rPr>
                <a:t>肇事致人死亡、重傷害的刑責，以嚴加抑制酒駕行為，維護民眾安全。</a:t>
              </a:r>
            </a:p>
          </p:txBody>
        </p:sp>
      </p:grpSp>
      <p:pic>
        <p:nvPicPr>
          <p:cNvPr id="13" name="圖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965756"/>
            <a:ext cx="2266686" cy="1788164"/>
          </a:xfrm>
          <a:prstGeom prst="rect">
            <a:avLst/>
          </a:prstGeom>
        </p:spPr>
      </p:pic>
    </p:spTree>
    <p:extLst>
      <p:ext uri="{BB962C8B-B14F-4D97-AF65-F5344CB8AC3E}">
        <p14:creationId xmlns:p14="http://schemas.microsoft.com/office/powerpoint/2010/main" val="127587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064</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1922983"/>
            <a:ext cx="390643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法務部</a:t>
            </a:r>
            <a:r>
              <a:rPr lang="zh-TW" altLang="en-US" sz="2800" b="1" dirty="0">
                <a:solidFill>
                  <a:schemeClr val="tx1">
                    <a:lumMod val="85000"/>
                    <a:lumOff val="15000"/>
                  </a:schemeClr>
                </a:solidFill>
                <a:latin typeface="微軟正黑體" charset="-120"/>
                <a:ea typeface="微軟正黑體" charset="-120"/>
              </a:rPr>
              <a:t>研擬推動國外行之有年的「酒精鎖」</a:t>
            </a:r>
            <a:r>
              <a:rPr lang="zh-TW" altLang="en-US" sz="2800" b="1" dirty="0" smtClean="0">
                <a:solidFill>
                  <a:schemeClr val="tx1">
                    <a:lumMod val="85000"/>
                    <a:lumOff val="15000"/>
                  </a:schemeClr>
                </a:solidFill>
                <a:latin typeface="微軟正黑體" charset="-120"/>
                <a:ea typeface="微軟正黑體" charset="-120"/>
              </a:rPr>
              <a:t>，系統將安裝</a:t>
            </a:r>
            <a:r>
              <a:rPr lang="zh-TW" altLang="en-US" sz="2800" b="1" dirty="0">
                <a:solidFill>
                  <a:schemeClr val="tx1">
                    <a:lumMod val="85000"/>
                    <a:lumOff val="15000"/>
                  </a:schemeClr>
                </a:solidFill>
                <a:latin typeface="微軟正黑體" charset="-120"/>
                <a:ea typeface="微軟正黑體" charset="-120"/>
              </a:rPr>
              <a:t>在駕駛座旁，駕駛</a:t>
            </a:r>
            <a:r>
              <a:rPr lang="zh-TW" altLang="en-US" sz="2800" b="1" dirty="0" smtClean="0">
                <a:solidFill>
                  <a:schemeClr val="tx1">
                    <a:lumMod val="85000"/>
                    <a:lumOff val="15000"/>
                  </a:schemeClr>
                </a:solidFill>
                <a:latin typeface="微軟正黑體" charset="-120"/>
                <a:ea typeface="微軟正黑體" charset="-120"/>
              </a:rPr>
              <a:t>得先吹氣</a:t>
            </a:r>
            <a:r>
              <a:rPr lang="zh-TW" altLang="en-US" sz="2800" b="1" dirty="0">
                <a:solidFill>
                  <a:schemeClr val="tx1">
                    <a:lumMod val="85000"/>
                    <a:lumOff val="15000"/>
                  </a:schemeClr>
                </a:solidFill>
                <a:latin typeface="微軟正黑體" charset="-120"/>
                <a:ea typeface="微軟正黑體" charset="-120"/>
              </a:rPr>
              <a:t>才能發動車子，</a:t>
            </a:r>
            <a:r>
              <a:rPr lang="zh-TW" altLang="en-US" sz="2800" b="1" dirty="0" smtClean="0">
                <a:solidFill>
                  <a:schemeClr val="tx1">
                    <a:lumMod val="85000"/>
                    <a:lumOff val="15000"/>
                  </a:schemeClr>
                </a:solidFill>
                <a:latin typeface="微軟正黑體" charset="-120"/>
                <a:ea typeface="微軟正黑體" charset="-120"/>
              </a:rPr>
              <a:t>如酒</a:t>
            </a:r>
            <a:r>
              <a:rPr lang="zh-TW" altLang="en-US" sz="2800" b="1" dirty="0">
                <a:solidFill>
                  <a:schemeClr val="tx1">
                    <a:lumMod val="85000"/>
                    <a:lumOff val="15000"/>
                  </a:schemeClr>
                </a:solidFill>
                <a:latin typeface="微軟正黑體" charset="-120"/>
                <a:ea typeface="微軟正黑體" charset="-120"/>
              </a:rPr>
              <a:t>測後，測到酒精濃度，車子將無法啟動。</a:t>
            </a:r>
            <a:endParaRPr lang="zh-TW" altLang="zh-TW" sz="2800" b="1" dirty="0">
              <a:solidFill>
                <a:schemeClr val="tx1">
                  <a:lumMod val="85000"/>
                  <a:lumOff val="15000"/>
                </a:schemeClr>
              </a:solidFill>
              <a:latin typeface="微軟正黑體" charset="-120"/>
              <a:ea typeface="微軟正黑體" charset="-120"/>
            </a:endParaRPr>
          </a:p>
        </p:txBody>
      </p:sp>
      <p:sp>
        <p:nvSpPr>
          <p:cNvPr id="16" name="文字方塊 15"/>
          <p:cNvSpPr txBox="1">
            <a:spLocks noChangeArrowheads="1"/>
          </p:cNvSpPr>
          <p:nvPr/>
        </p:nvSpPr>
        <p:spPr bwMode="auto">
          <a:xfrm>
            <a:off x="809388" y="5828634"/>
            <a:ext cx="369060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為</a:t>
            </a:r>
            <a:r>
              <a:rPr lang="zh-TW" altLang="en-US" sz="2800" b="1" dirty="0">
                <a:solidFill>
                  <a:schemeClr val="tx1">
                    <a:lumMod val="85000"/>
                    <a:lumOff val="15000"/>
                  </a:schemeClr>
                </a:solidFill>
                <a:latin typeface="微軟正黑體" charset="-120"/>
                <a:ea typeface="微軟正黑體" charset="-120"/>
              </a:rPr>
              <a:t>避免找人代吹，也會加裝定位系統跟攝影機來監控</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新版</a:t>
            </a:r>
            <a:r>
              <a:rPr lang="zh-TW" altLang="en-US" sz="2800" b="1" dirty="0">
                <a:solidFill>
                  <a:schemeClr val="tx1">
                    <a:lumMod val="85000"/>
                    <a:lumOff val="15000"/>
                  </a:schemeClr>
                </a:solidFill>
                <a:latin typeface="微軟正黑體" charset="-120"/>
                <a:ea typeface="微軟正黑體" charset="-120"/>
              </a:rPr>
              <a:t>「道路交通管理處罰條例」也規範汽車駕駛人酒駕超標而被吊銷駕駛執照。</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rotWithShape="1">
          <a:blip r:embed="rId6" cstate="print">
            <a:extLst>
              <a:ext uri="{28A0092B-C50C-407E-A947-70E740481C1C}">
                <a14:useLocalDpi xmlns:a14="http://schemas.microsoft.com/office/drawing/2010/main"/>
              </a:ext>
            </a:extLst>
          </a:blip>
          <a:srcRect l="21061"/>
          <a:stretch/>
        </p:blipFill>
        <p:spPr>
          <a:xfrm>
            <a:off x="4845116" y="1808172"/>
            <a:ext cx="3452692" cy="3185160"/>
          </a:xfrm>
          <a:prstGeom prst="rect">
            <a:avLst/>
          </a:prstGeom>
        </p:spPr>
      </p:pic>
      <p:pic>
        <p:nvPicPr>
          <p:cNvPr id="17" name="圖片 16"/>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9388" y="1061766"/>
            <a:ext cx="4965700" cy="719667"/>
          </a:xfrm>
          <a:prstGeom prst="rect">
            <a:avLst/>
          </a:prstGeom>
        </p:spPr>
      </p:pic>
    </p:spTree>
    <p:extLst>
      <p:ext uri="{BB962C8B-B14F-4D97-AF65-F5344CB8AC3E}">
        <p14:creationId xmlns:p14="http://schemas.microsoft.com/office/powerpoint/2010/main" val="147395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par>
                          <p:cTn id="21" fill="hold">
                            <p:stCondLst>
                              <p:cond delay="500"/>
                            </p:stCondLst>
                            <p:childTnLst>
                              <p:par>
                                <p:cTn id="22" presetID="0" presetClass="path" presetSubtype="0" accel="50000" decel="50000" fill="hold" grpId="0" nodeType="afterEffect">
                                  <p:stCondLst>
                                    <p:cond delay="0"/>
                                  </p:stCondLst>
                                  <p:childTnLst>
                                    <p:animMotion origin="layout" path="M 2.22222E-6 2.90394E-6 L 2.22222E-6 -0.67796 " pathEditMode="relative" rAng="0" ptsTypes="AA">
                                      <p:cBhvr>
                                        <p:cTn id="23" dur="1000" fill="hold"/>
                                        <p:tgtEl>
                                          <p:spTgt spid="16"/>
                                        </p:tgtEl>
                                        <p:attrNameLst>
                                          <p:attrName>ppt_x</p:attrName>
                                          <p:attrName>ppt_y</p:attrName>
                                        </p:attrNameLst>
                                      </p:cBhvr>
                                      <p:rCtr x="0" y="-338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064</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1937882"/>
            <a:ext cx="4842538"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未</a:t>
            </a:r>
            <a:r>
              <a:rPr lang="zh-TW" altLang="en-US" sz="2800" b="1" dirty="0">
                <a:solidFill>
                  <a:schemeClr val="tx1">
                    <a:lumMod val="85000"/>
                    <a:lumOff val="15000"/>
                  </a:schemeClr>
                </a:solidFill>
                <a:latin typeface="微軟正黑體" charset="-120"/>
                <a:ea typeface="微軟正黑體" charset="-120"/>
              </a:rPr>
              <a:t>依規定完成酒駕防制教育或酒癮治療</a:t>
            </a:r>
            <a:r>
              <a:rPr lang="zh-TW" altLang="en-US" sz="2800" b="1" dirty="0" smtClean="0">
                <a:solidFill>
                  <a:schemeClr val="tx1">
                    <a:lumMod val="85000"/>
                    <a:lumOff val="15000"/>
                  </a:schemeClr>
                </a:solidFill>
                <a:latin typeface="微軟正黑體" charset="-120"/>
                <a:ea typeface="微軟正黑體" charset="-120"/>
              </a:rPr>
              <a:t>，不得</a:t>
            </a:r>
            <a:r>
              <a:rPr lang="zh-TW" altLang="en-US" sz="2800" b="1" dirty="0">
                <a:solidFill>
                  <a:schemeClr val="tx1">
                    <a:lumMod val="85000"/>
                    <a:lumOff val="15000"/>
                  </a:schemeClr>
                </a:solidFill>
                <a:latin typeface="微軟正黑體" charset="-120"/>
                <a:ea typeface="微軟正黑體" charset="-120"/>
              </a:rPr>
              <a:t>申請考領駕駛執照；依規定考取駕照後，不依規定駕駛或使用配備酒精鎖，處 </a:t>
            </a:r>
            <a:r>
              <a:rPr lang="en-US" altLang="zh-TW" sz="2800" b="1" dirty="0">
                <a:solidFill>
                  <a:schemeClr val="tx1">
                    <a:lumMod val="85000"/>
                    <a:lumOff val="15000"/>
                  </a:schemeClr>
                </a:solidFill>
                <a:latin typeface="微軟正黑體" charset="-120"/>
                <a:ea typeface="微軟正黑體" charset="-120"/>
              </a:rPr>
              <a:t>6000 </a:t>
            </a:r>
            <a:r>
              <a:rPr lang="zh-TW" altLang="en-US" sz="2800" b="1" dirty="0">
                <a:solidFill>
                  <a:schemeClr val="tx1">
                    <a:lumMod val="85000"/>
                    <a:lumOff val="15000"/>
                  </a:schemeClr>
                </a:solidFill>
                <a:latin typeface="微軟正黑體" charset="-120"/>
                <a:ea typeface="微軟正黑體" charset="-120"/>
              </a:rPr>
              <a:t>至 </a:t>
            </a:r>
            <a:r>
              <a:rPr lang="en-US" altLang="zh-TW" sz="2800" b="1" dirty="0">
                <a:solidFill>
                  <a:schemeClr val="tx1">
                    <a:lumMod val="85000"/>
                    <a:lumOff val="15000"/>
                  </a:schemeClr>
                </a:solidFill>
                <a:latin typeface="微軟正黑體" charset="-120"/>
                <a:ea typeface="微軟正黑體" charset="-120"/>
              </a:rPr>
              <a:t>12000 </a:t>
            </a:r>
            <a:r>
              <a:rPr lang="zh-TW" altLang="en-US" sz="2800" b="1" dirty="0">
                <a:solidFill>
                  <a:schemeClr val="tx1">
                    <a:lumMod val="85000"/>
                    <a:lumOff val="15000"/>
                  </a:schemeClr>
                </a:solidFill>
                <a:latin typeface="微軟正黑體" charset="-120"/>
                <a:ea typeface="微軟正黑體" charset="-120"/>
              </a:rPr>
              <a:t>元，這兩項新規定已</a:t>
            </a:r>
            <a:r>
              <a:rPr lang="zh-TW" altLang="en-US" sz="2800" b="1" dirty="0" smtClean="0">
                <a:solidFill>
                  <a:schemeClr val="tx1">
                    <a:lumMod val="85000"/>
                    <a:lumOff val="15000"/>
                  </a:schemeClr>
                </a:solidFill>
                <a:latin typeface="微軟正黑體" charset="-120"/>
                <a:ea typeface="微軟正黑體" charset="-120"/>
              </a:rPr>
              <a:t>於 </a:t>
            </a:r>
            <a:r>
              <a:rPr lang="en-US" altLang="zh-TW" sz="2800" b="1" dirty="0" smtClean="0">
                <a:solidFill>
                  <a:schemeClr val="tx1">
                    <a:lumMod val="85000"/>
                    <a:lumOff val="15000"/>
                  </a:schemeClr>
                </a:solidFill>
                <a:latin typeface="微軟正黑體" charset="-120"/>
                <a:ea typeface="微軟正黑體" charset="-120"/>
              </a:rPr>
              <a:t>2020 </a:t>
            </a:r>
            <a:r>
              <a:rPr lang="zh-TW" altLang="en-US" sz="2800" b="1" dirty="0" smtClean="0">
                <a:solidFill>
                  <a:schemeClr val="tx1">
                    <a:lumMod val="85000"/>
                    <a:lumOff val="15000"/>
                  </a:schemeClr>
                </a:solidFill>
                <a:latin typeface="微軟正黑體" charset="-120"/>
                <a:ea typeface="微軟正黑體" charset="-120"/>
              </a:rPr>
              <a:t>年 </a:t>
            </a:r>
            <a:r>
              <a:rPr lang="en-US" altLang="zh-TW" sz="2800" b="1" dirty="0" smtClean="0">
                <a:solidFill>
                  <a:schemeClr val="tx1">
                    <a:lumMod val="85000"/>
                    <a:lumOff val="15000"/>
                  </a:schemeClr>
                </a:solidFill>
                <a:latin typeface="微軟正黑體" charset="-120"/>
                <a:ea typeface="微軟正黑體" charset="-120"/>
              </a:rPr>
              <a:t>3 </a:t>
            </a:r>
            <a:r>
              <a:rPr lang="zh-TW" altLang="en-US" sz="2800" b="1" dirty="0" smtClean="0">
                <a:solidFill>
                  <a:schemeClr val="tx1">
                    <a:lumMod val="85000"/>
                    <a:lumOff val="15000"/>
                  </a:schemeClr>
                </a:solidFill>
                <a:latin typeface="微軟正黑體" charset="-120"/>
                <a:ea typeface="微軟正黑體" charset="-120"/>
              </a:rPr>
              <a:t>月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日起實施。</a:t>
            </a:r>
            <a:endParaRPr lang="zh-TW" altLang="zh-TW" sz="2800" b="1" dirty="0">
              <a:solidFill>
                <a:schemeClr val="tx1">
                  <a:lumMod val="85000"/>
                  <a:lumOff val="15000"/>
                </a:schemeClr>
              </a:solidFill>
              <a:latin typeface="微軟正黑體" charset="-120"/>
              <a:ea typeface="微軟正黑體" charset="-120"/>
            </a:endParaRPr>
          </a:p>
        </p:txBody>
      </p:sp>
      <p:pic>
        <p:nvPicPr>
          <p:cNvPr id="16" name="圖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9388" y="1061766"/>
            <a:ext cx="4965700" cy="719667"/>
          </a:xfrm>
          <a:prstGeom prst="rect">
            <a:avLst/>
          </a:prstGeom>
        </p:spPr>
      </p:pic>
      <p:pic>
        <p:nvPicPr>
          <p:cNvPr id="2" name="圖片 1"/>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703632" y="1655960"/>
            <a:ext cx="2684792" cy="3412958"/>
          </a:xfrm>
          <a:prstGeom prst="rect">
            <a:avLst/>
          </a:prstGeom>
        </p:spPr>
      </p:pic>
    </p:spTree>
    <p:extLst>
      <p:ext uri="{BB962C8B-B14F-4D97-AF65-F5344CB8AC3E}">
        <p14:creationId xmlns:p14="http://schemas.microsoft.com/office/powerpoint/2010/main" val="83361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065</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683568" y="1255747"/>
            <a:ext cx="4842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rgbClr val="B50B3C"/>
                </a:solidFill>
                <a:latin typeface="微軟正黑體" charset="-120"/>
                <a:ea typeface="微軟正黑體" charset="-120"/>
              </a:rPr>
              <a:t>1. </a:t>
            </a:r>
            <a:r>
              <a:rPr lang="zh-TW" altLang="en-US" sz="2800" b="1" dirty="0">
                <a:solidFill>
                  <a:srgbClr val="B50B3C"/>
                </a:solidFill>
                <a:latin typeface="微軟正黑體" charset="-120"/>
                <a:ea typeface="微軟正黑體" charset="-120"/>
              </a:rPr>
              <a:t>向處罰機關陳述意見</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21880" y="1862588"/>
            <a:ext cx="331807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如果不服舉發事實</a:t>
            </a:r>
            <a:r>
              <a:rPr lang="zh-TW" altLang="en-US" sz="2800" b="1" dirty="0" smtClean="0">
                <a:solidFill>
                  <a:schemeClr val="tx1">
                    <a:lumMod val="85000"/>
                    <a:lumOff val="15000"/>
                  </a:schemeClr>
                </a:solidFill>
                <a:latin typeface="微軟正黑體" charset="-120"/>
                <a:ea typeface="微軟正黑體" charset="-120"/>
              </a:rPr>
              <a:t>，接獲</a:t>
            </a:r>
            <a:r>
              <a:rPr lang="zh-TW" altLang="en-US" sz="2800" b="1" dirty="0">
                <a:solidFill>
                  <a:schemeClr val="tx1">
                    <a:lumMod val="85000"/>
                    <a:lumOff val="15000"/>
                  </a:schemeClr>
                </a:solidFill>
                <a:latin typeface="微軟正黑體" charset="-120"/>
                <a:ea typeface="微軟正黑體" charset="-120"/>
              </a:rPr>
              <a:t>違反道路交通管理事件通知單後 </a:t>
            </a:r>
            <a:r>
              <a:rPr lang="en-US" altLang="zh-TW" sz="2800" b="1" dirty="0">
                <a:solidFill>
                  <a:schemeClr val="tx1">
                    <a:lumMod val="85000"/>
                    <a:lumOff val="15000"/>
                  </a:schemeClr>
                </a:solidFill>
                <a:latin typeface="微軟正黑體" charset="-120"/>
                <a:ea typeface="微軟正黑體" charset="-120"/>
              </a:rPr>
              <a:t>30 </a:t>
            </a:r>
            <a:r>
              <a:rPr lang="zh-TW" altLang="en-US" sz="2800" b="1" dirty="0">
                <a:solidFill>
                  <a:schemeClr val="tx1">
                    <a:lumMod val="85000"/>
                    <a:lumOff val="15000"/>
                  </a:schemeClr>
                </a:solidFill>
                <a:latin typeface="微軟正黑體" charset="-120"/>
                <a:ea typeface="微軟正黑體" charset="-120"/>
              </a:rPr>
              <a:t>日，可向處罰機關陳述意見，由處罰機關來裁決。</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72004" y="1346921"/>
            <a:ext cx="3771445" cy="3446079"/>
          </a:xfrm>
          <a:prstGeom prst="rect">
            <a:avLst/>
          </a:prstGeom>
        </p:spPr>
      </p:pic>
    </p:spTree>
    <p:extLst>
      <p:ext uri="{BB962C8B-B14F-4D97-AF65-F5344CB8AC3E}">
        <p14:creationId xmlns:p14="http://schemas.microsoft.com/office/powerpoint/2010/main" val="18184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6" grpId="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065</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9582" y="1255747"/>
            <a:ext cx="4842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rgbClr val="B50B3C"/>
                </a:solidFill>
                <a:latin typeface="微軟正黑體" charset="-120"/>
                <a:ea typeface="微軟正黑體" charset="-120"/>
              </a:rPr>
              <a:t>2. </a:t>
            </a:r>
            <a:r>
              <a:rPr lang="zh-TW" altLang="en-US" sz="2800" b="1" dirty="0">
                <a:solidFill>
                  <a:srgbClr val="B50B3C"/>
                </a:solidFill>
                <a:latin typeface="微軟正黑體" charset="-120"/>
                <a:ea typeface="微軟正黑體" charset="-120"/>
              </a:rPr>
              <a:t>處罰機關重新審查</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09582" y="1955948"/>
            <a:ext cx="3546394"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a:spcBef>
                <a:spcPts val="1200"/>
              </a:spcBef>
              <a:buFont typeface="Wingdings" charset="2"/>
              <a:buAutoNum type="circleNumWdWhitePlain"/>
            </a:pPr>
            <a:r>
              <a:rPr lang="zh-TW" altLang="en-US" sz="2800" b="1" dirty="0">
                <a:solidFill>
                  <a:schemeClr val="tx1">
                    <a:lumMod val="85000"/>
                    <a:lumOff val="15000"/>
                  </a:schemeClr>
                </a:solidFill>
                <a:latin typeface="微軟正黑體" charset="-120"/>
                <a:ea typeface="微軟正黑體" charset="-120"/>
              </a:rPr>
              <a:t>如不服處罰機關所裁決</a:t>
            </a:r>
            <a:endParaRPr lang="en-US" altLang="zh-TW" sz="2800" b="1" dirty="0" smtClean="0">
              <a:solidFill>
                <a:schemeClr val="tx1">
                  <a:lumMod val="85000"/>
                  <a:lumOff val="15000"/>
                </a:schemeClr>
              </a:solidFill>
              <a:latin typeface="微軟正黑體" charset="-120"/>
              <a:ea typeface="微軟正黑體" charset="-120"/>
            </a:endParaRPr>
          </a:p>
          <a:p>
            <a:pPr marL="514800">
              <a:spcBef>
                <a:spcPts val="1200"/>
              </a:spcBef>
              <a:buFont typeface="Wingdings" charset="2"/>
              <a:buAutoNum type="circleNumWdWhitePlain"/>
            </a:pPr>
            <a:r>
              <a:rPr lang="zh-TW" altLang="en-US" sz="2800" b="1" dirty="0" smtClean="0">
                <a:solidFill>
                  <a:schemeClr val="tx1">
                    <a:lumMod val="85000"/>
                    <a:lumOff val="15000"/>
                  </a:schemeClr>
                </a:solidFill>
                <a:latin typeface="微軟正黑體" charset="-120"/>
                <a:ea typeface="微軟正黑體" charset="-120"/>
              </a:rPr>
              <a:t>在</a:t>
            </a:r>
            <a:r>
              <a:rPr lang="zh-TW" altLang="en-US" sz="2800" b="1" dirty="0">
                <a:solidFill>
                  <a:schemeClr val="tx1">
                    <a:lumMod val="85000"/>
                    <a:lumOff val="15000"/>
                  </a:schemeClr>
                </a:solidFill>
                <a:latin typeface="微軟正黑體" charset="-120"/>
                <a:ea typeface="微軟正黑體" charset="-120"/>
              </a:rPr>
              <a:t>裁決書送達的 </a:t>
            </a:r>
            <a:r>
              <a:rPr lang="en-US" altLang="zh-TW" sz="2800" b="1" dirty="0">
                <a:solidFill>
                  <a:schemeClr val="tx1">
                    <a:lumMod val="85000"/>
                    <a:lumOff val="15000"/>
                  </a:schemeClr>
                </a:solidFill>
                <a:latin typeface="微軟正黑體" charset="-120"/>
                <a:ea typeface="微軟正黑體" charset="-120"/>
              </a:rPr>
              <a:t>30 </a:t>
            </a:r>
            <a:r>
              <a:rPr lang="zh-TW" altLang="en-US" sz="2800" b="1" dirty="0">
                <a:solidFill>
                  <a:schemeClr val="tx1">
                    <a:lumMod val="85000"/>
                    <a:lumOff val="15000"/>
                  </a:schemeClr>
                </a:solidFill>
                <a:latin typeface="微軟正黑體" charset="-120"/>
                <a:ea typeface="微軟正黑體" charset="-120"/>
              </a:rPr>
              <a:t>日內，向管轄法院行政訴訟庭提出行政</a:t>
            </a:r>
            <a:r>
              <a:rPr lang="zh-TW" altLang="en-US" sz="2800" b="1" dirty="0" smtClean="0">
                <a:solidFill>
                  <a:schemeClr val="tx1">
                    <a:lumMod val="85000"/>
                    <a:lumOff val="15000"/>
                  </a:schemeClr>
                </a:solidFill>
                <a:latin typeface="微軟正黑體" charset="-120"/>
                <a:ea typeface="微軟正黑體" charset="-120"/>
              </a:rPr>
              <a:t>訴訟</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rotWithShape="1">
          <a:blip r:embed="rId5" cstate="print">
            <a:extLst>
              <a:ext uri="{28A0092B-C50C-407E-A947-70E740481C1C}">
                <a14:useLocalDpi xmlns:a14="http://schemas.microsoft.com/office/drawing/2010/main"/>
              </a:ext>
            </a:extLst>
          </a:blip>
          <a:srcRect t="14786" b="7561"/>
          <a:stretch/>
        </p:blipFill>
        <p:spPr>
          <a:xfrm>
            <a:off x="4661316" y="1562943"/>
            <a:ext cx="3651250" cy="3259524"/>
          </a:xfrm>
          <a:prstGeom prst="rect">
            <a:avLst/>
          </a:prstGeom>
        </p:spPr>
      </p:pic>
    </p:spTree>
    <p:extLst>
      <p:ext uri="{BB962C8B-B14F-4D97-AF65-F5344CB8AC3E}">
        <p14:creationId xmlns:p14="http://schemas.microsoft.com/office/powerpoint/2010/main" val="39613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065</a:t>
              </a:r>
              <a:endParaRPr lang="zh-TW" altLang="en-US" sz="1200" dirty="0">
                <a:solidFill>
                  <a:schemeClr val="tx1">
                    <a:lumMod val="75000"/>
                    <a:lumOff val="25000"/>
                  </a:schemeClr>
                </a:solidFill>
              </a:endParaRPr>
            </a:p>
          </p:txBody>
        </p:sp>
      </p:grpSp>
      <p:pic>
        <p:nvPicPr>
          <p:cNvPr id="11" name="圖片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65880" y="1274911"/>
            <a:ext cx="3681919" cy="3463986"/>
          </a:xfrm>
          <a:prstGeom prst="rect">
            <a:avLst/>
          </a:prstGeom>
        </p:spPr>
      </p:pic>
      <p:sp>
        <p:nvSpPr>
          <p:cNvPr id="7" name="文字方塊 6"/>
          <p:cNvSpPr txBox="1">
            <a:spLocks noChangeArrowheads="1"/>
          </p:cNvSpPr>
          <p:nvPr/>
        </p:nvSpPr>
        <p:spPr bwMode="auto">
          <a:xfrm>
            <a:off x="809582" y="2755289"/>
            <a:ext cx="369041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350">
              <a:spcBef>
                <a:spcPts val="1200"/>
              </a:spcBef>
              <a:buFont typeface="Wingdings" charset="2"/>
              <a:buAutoNum type="circleNumWdWhitePlain" startAt="4"/>
            </a:pPr>
            <a:r>
              <a:rPr lang="zh-TW" altLang="en-US" sz="2800" b="1" dirty="0" smtClean="0">
                <a:solidFill>
                  <a:schemeClr val="tx1">
                    <a:lumMod val="85000"/>
                    <a:lumOff val="15000"/>
                  </a:schemeClr>
                </a:solidFill>
                <a:latin typeface="微軟正黑體" charset="-120"/>
                <a:ea typeface="微軟正黑體" charset="-120"/>
              </a:rPr>
              <a:t>如判決還不服</a:t>
            </a:r>
            <a:r>
              <a:rPr lang="zh-TW" altLang="en-US" sz="2800" b="1" dirty="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可在 </a:t>
            </a:r>
            <a:r>
              <a:rPr lang="en-US" altLang="zh-TW" sz="2800" b="1" dirty="0">
                <a:solidFill>
                  <a:schemeClr val="tx1">
                    <a:lumMod val="85000"/>
                    <a:lumOff val="15000"/>
                  </a:schemeClr>
                </a:solidFill>
                <a:latin typeface="微軟正黑體" charset="-120"/>
                <a:ea typeface="微軟正黑體" charset="-120"/>
              </a:rPr>
              <a:t>20 </a:t>
            </a:r>
            <a:r>
              <a:rPr lang="zh-TW" altLang="en-US" sz="2800" b="1" dirty="0">
                <a:solidFill>
                  <a:schemeClr val="tx1">
                    <a:lumMod val="85000"/>
                    <a:lumOff val="15000"/>
                  </a:schemeClr>
                </a:solidFill>
                <a:latin typeface="微軟正黑體" charset="-120"/>
                <a:ea typeface="微軟正黑體" charset="-120"/>
              </a:rPr>
              <a:t>天之內，向高等行政法院提出，上訴二審</a:t>
            </a:r>
            <a:r>
              <a:rPr lang="zh-TW" altLang="en-US" sz="2800" b="1" dirty="0" smtClean="0">
                <a:solidFill>
                  <a:schemeClr val="tx1">
                    <a:lumMod val="85000"/>
                    <a:lumOff val="15000"/>
                  </a:schemeClr>
                </a:solidFill>
                <a:latin typeface="微軟正黑體" charset="-120"/>
                <a:ea typeface="微軟正黑體" charset="-120"/>
              </a:rPr>
              <a:t>需再</a:t>
            </a:r>
            <a:r>
              <a:rPr lang="zh-TW" altLang="en-US" sz="2800" b="1" dirty="0">
                <a:solidFill>
                  <a:schemeClr val="tx1">
                    <a:lumMod val="85000"/>
                    <a:lumOff val="15000"/>
                  </a:schemeClr>
                </a:solidFill>
                <a:latin typeface="微軟正黑體" charset="-120"/>
                <a:ea typeface="微軟正黑體" charset="-120"/>
              </a:rPr>
              <a:t>繳交裁判費 </a:t>
            </a:r>
            <a:r>
              <a:rPr lang="en-US" altLang="zh-TW" sz="2800" b="1" dirty="0">
                <a:solidFill>
                  <a:schemeClr val="tx1">
                    <a:lumMod val="85000"/>
                    <a:lumOff val="15000"/>
                  </a:schemeClr>
                </a:solidFill>
                <a:latin typeface="微軟正黑體" charset="-120"/>
                <a:ea typeface="微軟正黑體" charset="-120"/>
              </a:rPr>
              <a:t>750 </a:t>
            </a:r>
            <a:r>
              <a:rPr lang="zh-TW" altLang="en-US" sz="2800" b="1" dirty="0">
                <a:solidFill>
                  <a:schemeClr val="tx1">
                    <a:lumMod val="85000"/>
                    <a:lumOff val="15000"/>
                  </a:schemeClr>
                </a:solidFill>
                <a:latin typeface="微軟正黑體" charset="-120"/>
                <a:ea typeface="微軟正黑體" charset="-120"/>
              </a:rPr>
              <a:t>元。</a:t>
            </a:r>
            <a:endParaRPr lang="zh-TW" altLang="zh-TW" sz="2800" b="1" dirty="0">
              <a:solidFill>
                <a:schemeClr val="tx1">
                  <a:lumMod val="85000"/>
                  <a:lumOff val="15000"/>
                </a:schemeClr>
              </a:solidFill>
              <a:latin typeface="微軟正黑體" charset="-120"/>
              <a:ea typeface="微軟正黑體" charset="-120"/>
            </a:endParaRPr>
          </a:p>
        </p:txBody>
      </p:sp>
      <p:sp>
        <p:nvSpPr>
          <p:cNvPr id="9" name="文字方塊 8"/>
          <p:cNvSpPr txBox="1">
            <a:spLocks noChangeArrowheads="1"/>
          </p:cNvSpPr>
          <p:nvPr/>
        </p:nvSpPr>
        <p:spPr bwMode="auto">
          <a:xfrm>
            <a:off x="831454" y="1274911"/>
            <a:ext cx="383442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350">
              <a:spcBef>
                <a:spcPts val="1200"/>
              </a:spcBef>
              <a:buFont typeface="Wingdings" charset="2"/>
              <a:buAutoNum type="circleNumWdWhitePlain" startAt="3"/>
            </a:pPr>
            <a:r>
              <a:rPr lang="zh-TW" altLang="en-US" sz="2800" b="1" dirty="0" smtClean="0">
                <a:solidFill>
                  <a:schemeClr val="tx1">
                    <a:lumMod val="85000"/>
                    <a:lumOff val="15000"/>
                  </a:schemeClr>
                </a:solidFill>
                <a:latin typeface="微軟正黑體" charset="-120"/>
                <a:ea typeface="微軟正黑體" charset="-120"/>
              </a:rPr>
              <a:t>起訴後</a:t>
            </a:r>
            <a:r>
              <a:rPr lang="zh-TW" altLang="en-US" sz="2800" b="1" dirty="0">
                <a:solidFill>
                  <a:schemeClr val="tx1">
                    <a:lumMod val="85000"/>
                    <a:lumOff val="15000"/>
                  </a:schemeClr>
                </a:solidFill>
                <a:latin typeface="微軟正黑體" charset="-120"/>
                <a:ea typeface="微軟正黑體" charset="-120"/>
              </a:rPr>
              <a:t>，法院會命令原處罰機關在 </a:t>
            </a:r>
            <a:r>
              <a:rPr lang="en-US" altLang="zh-TW" sz="2800" b="1" dirty="0">
                <a:solidFill>
                  <a:schemeClr val="tx1">
                    <a:lumMod val="85000"/>
                    <a:lumOff val="15000"/>
                  </a:schemeClr>
                </a:solidFill>
                <a:latin typeface="微軟正黑體" charset="-120"/>
                <a:ea typeface="微軟正黑體" charset="-120"/>
              </a:rPr>
              <a:t>20 </a:t>
            </a:r>
            <a:r>
              <a:rPr lang="zh-TW" altLang="en-US" sz="2800" b="1" dirty="0">
                <a:solidFill>
                  <a:schemeClr val="tx1">
                    <a:lumMod val="85000"/>
                    <a:lumOff val="15000"/>
                  </a:schemeClr>
                </a:solidFill>
                <a:latin typeface="微軟正黑體" charset="-120"/>
                <a:ea typeface="微軟正黑體" charset="-120"/>
              </a:rPr>
              <a:t>日內重新審查</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76042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066</a:t>
              </a:r>
              <a:endParaRPr lang="zh-TW" altLang="en-US" sz="1200" dirty="0">
                <a:solidFill>
                  <a:schemeClr val="tx1">
                    <a:lumMod val="75000"/>
                    <a:lumOff val="25000"/>
                  </a:schemeClr>
                </a:solidFill>
              </a:endParaRPr>
            </a:p>
          </p:txBody>
        </p:sp>
      </p:grpSp>
      <p:sp>
        <p:nvSpPr>
          <p:cNvPr id="11" name="文字方塊 10"/>
          <p:cNvSpPr txBox="1">
            <a:spLocks noChangeArrowheads="1"/>
          </p:cNvSpPr>
          <p:nvPr/>
        </p:nvSpPr>
        <p:spPr bwMode="auto">
          <a:xfrm>
            <a:off x="827584" y="1994991"/>
            <a:ext cx="4104456"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a:solidFill>
                  <a:schemeClr val="tx1">
                    <a:lumMod val="85000"/>
                    <a:lumOff val="15000"/>
                  </a:schemeClr>
                </a:solidFill>
                <a:latin typeface="微軟正黑體" charset="-120"/>
                <a:ea typeface="微軟正黑體" charset="-120"/>
              </a:rPr>
              <a:t>行政法的範疇，相對於</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刑法</a:t>
            </a:r>
            <a:r>
              <a:rPr lang="en-US" altLang="zh-TW" sz="2800" b="1" dirty="0">
                <a:solidFill>
                  <a:schemeClr val="tx1">
                    <a:lumMod val="85000"/>
                    <a:lumOff val="15000"/>
                  </a:schemeClr>
                </a:solidFill>
                <a:latin typeface="微軟正黑體" charset="-120"/>
                <a:ea typeface="微軟正黑體" charset="-120"/>
              </a:rPr>
              <a:t>》 </a:t>
            </a:r>
            <a:r>
              <a:rPr lang="zh-TW" altLang="en-US" sz="2800" b="1" dirty="0">
                <a:solidFill>
                  <a:schemeClr val="tx1">
                    <a:lumMod val="85000"/>
                    <a:lumOff val="15000"/>
                  </a:schemeClr>
                </a:solidFill>
                <a:latin typeface="微軟正黑體" charset="-120"/>
                <a:ea typeface="微軟正黑體" charset="-120"/>
              </a:rPr>
              <a:t>：</a:t>
            </a:r>
          </a:p>
          <a:p>
            <a:pPr>
              <a:spcBef>
                <a:spcPts val="1200"/>
              </a:spcBef>
              <a:buFont typeface="Wingdings" panose="05000000000000000000" pitchFamily="2" charset="2"/>
              <a:buChar char="ü"/>
            </a:pPr>
            <a:r>
              <a:rPr lang="zh-TW" altLang="en-US" sz="2600" b="1" dirty="0">
                <a:solidFill>
                  <a:schemeClr val="tx1">
                    <a:lumMod val="85000"/>
                    <a:lumOff val="15000"/>
                  </a:schemeClr>
                </a:solidFill>
                <a:latin typeface="微軟正黑體" charset="-120"/>
                <a:ea typeface="微軟正黑體" charset="-120"/>
              </a:rPr>
              <a:t>侵犯的法益較小，</a:t>
            </a:r>
          </a:p>
          <a:p>
            <a:pPr>
              <a:spcBef>
                <a:spcPts val="1200"/>
              </a:spcBef>
              <a:buFont typeface="Wingdings" panose="05000000000000000000" pitchFamily="2" charset="2"/>
              <a:buChar char="ü"/>
            </a:pPr>
            <a:r>
              <a:rPr lang="zh-TW" altLang="en-US" sz="2600" b="1" dirty="0">
                <a:solidFill>
                  <a:schemeClr val="tx1">
                    <a:lumMod val="85000"/>
                    <a:lumOff val="15000"/>
                  </a:schemeClr>
                </a:solidFill>
                <a:latin typeface="微軟正黑體" charset="-120"/>
                <a:ea typeface="微軟正黑體" charset="-120"/>
              </a:rPr>
              <a:t>處罰屬於較輕微的案件，</a:t>
            </a:r>
          </a:p>
          <a:p>
            <a:pPr>
              <a:spcBef>
                <a:spcPts val="1200"/>
              </a:spcBef>
              <a:buFont typeface="Wingdings" panose="05000000000000000000" pitchFamily="2" charset="2"/>
              <a:buChar char="ü"/>
            </a:pPr>
            <a:r>
              <a:rPr lang="zh-TW" altLang="en-US" sz="2600" b="1" dirty="0">
                <a:solidFill>
                  <a:schemeClr val="tx1">
                    <a:lumMod val="85000"/>
                    <a:lumOff val="15000"/>
                  </a:schemeClr>
                </a:solidFill>
                <a:latin typeface="微軟正黑體" charset="-120"/>
                <a:ea typeface="微軟正黑體" charset="-120"/>
              </a:rPr>
              <a:t>手段為拘留、罰鍰或申誡。</a:t>
            </a:r>
          </a:p>
        </p:txBody>
      </p:sp>
      <p:pic>
        <p:nvPicPr>
          <p:cNvPr id="3" name="圖片 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96606" y="1311563"/>
            <a:ext cx="3191818" cy="3505527"/>
          </a:xfrm>
          <a:prstGeom prst="rect">
            <a:avLst/>
          </a:prstGeom>
        </p:spPr>
      </p:pic>
      <p:pic>
        <p:nvPicPr>
          <p:cNvPr id="10" name="Picture 3" descr="C:\Users\Chia\Desktop\簡報\小圖\法律與生活-CH04-2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5576" y="1058887"/>
            <a:ext cx="6951722" cy="70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26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066</a:t>
              </a:r>
              <a:endParaRPr lang="zh-TW" altLang="en-US" sz="1200" dirty="0">
                <a:solidFill>
                  <a:schemeClr val="tx1">
                    <a:lumMod val="75000"/>
                    <a:lumOff val="25000"/>
                  </a:schemeClr>
                </a:solidFill>
              </a:endParaRPr>
            </a:p>
          </p:txBody>
        </p:sp>
      </p:grpSp>
      <p:sp>
        <p:nvSpPr>
          <p:cNvPr id="11" name="文字方塊 10"/>
          <p:cNvSpPr txBox="1">
            <a:spLocks noChangeArrowheads="1"/>
          </p:cNvSpPr>
          <p:nvPr/>
        </p:nvSpPr>
        <p:spPr bwMode="auto">
          <a:xfrm>
            <a:off x="827584" y="1249901"/>
            <a:ext cx="3888432"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社會秩序維護法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依以下</a:t>
            </a:r>
            <a:r>
              <a:rPr lang="zh-TW" altLang="en-US" sz="2800" b="1" dirty="0">
                <a:solidFill>
                  <a:schemeClr val="tx1">
                    <a:lumMod val="85000"/>
                    <a:lumOff val="15000"/>
                  </a:schemeClr>
                </a:solidFill>
                <a:latin typeface="微軟正黑體" charset="-120"/>
                <a:ea typeface="微軟正黑體" charset="-120"/>
              </a:rPr>
              <a:t>四方面予以</a:t>
            </a:r>
            <a:r>
              <a:rPr lang="zh-TW" altLang="en-US" sz="2800" b="1" dirty="0" smtClean="0">
                <a:solidFill>
                  <a:schemeClr val="tx1">
                    <a:lumMod val="85000"/>
                    <a:lumOff val="15000"/>
                  </a:schemeClr>
                </a:solidFill>
                <a:latin typeface="微軟正黑體" charset="-120"/>
                <a:ea typeface="微軟正黑體" charset="-120"/>
              </a:rPr>
              <a:t>規範：</a:t>
            </a:r>
            <a:endParaRPr lang="en-US" altLang="zh-TW" sz="2800" b="1" dirty="0">
              <a:solidFill>
                <a:schemeClr val="tx1">
                  <a:lumMod val="85000"/>
                  <a:lumOff val="15000"/>
                </a:schemeClr>
              </a:solidFill>
              <a:latin typeface="微軟正黑體" charset="-120"/>
              <a:ea typeface="微軟正黑體" charset="-120"/>
            </a:endParaRPr>
          </a:p>
          <a:p>
            <a:pPr marL="57150" indent="-514350">
              <a:spcBef>
                <a:spcPts val="1200"/>
              </a:spcBef>
              <a:buFont typeface="Wingdings" charset="2"/>
              <a:buAutoNum type="circleNumWdWhitePlain"/>
            </a:pPr>
            <a:r>
              <a:rPr lang="zh-TW" altLang="en-US" sz="2800" b="1" dirty="0" smtClean="0">
                <a:solidFill>
                  <a:schemeClr val="tx1">
                    <a:lumMod val="85000"/>
                    <a:lumOff val="15000"/>
                  </a:schemeClr>
                </a:solidFill>
                <a:latin typeface="微軟正黑體" charset="-120"/>
                <a:ea typeface="微軟正黑體" charset="-120"/>
              </a:rPr>
              <a:t>妨害</a:t>
            </a:r>
            <a:r>
              <a:rPr lang="zh-TW" altLang="en-US" sz="2800" b="1" dirty="0">
                <a:solidFill>
                  <a:schemeClr val="tx1">
                    <a:lumMod val="85000"/>
                    <a:lumOff val="15000"/>
                  </a:schemeClr>
                </a:solidFill>
                <a:latin typeface="微軟正黑體" charset="-120"/>
                <a:ea typeface="微軟正黑體" charset="-120"/>
              </a:rPr>
              <a:t>安寧</a:t>
            </a:r>
            <a:r>
              <a:rPr lang="zh-TW" altLang="en-US" sz="2800" b="1" dirty="0" smtClean="0">
                <a:solidFill>
                  <a:schemeClr val="tx1">
                    <a:lumMod val="85000"/>
                    <a:lumOff val="15000"/>
                  </a:schemeClr>
                </a:solidFill>
                <a:latin typeface="微軟正黑體" charset="-120"/>
                <a:ea typeface="微軟正黑體" charset="-120"/>
              </a:rPr>
              <a:t>秩序</a:t>
            </a:r>
            <a:endParaRPr lang="en-US" altLang="zh-TW" sz="2800" b="1" dirty="0" smtClean="0">
              <a:solidFill>
                <a:schemeClr val="tx1">
                  <a:lumMod val="85000"/>
                  <a:lumOff val="15000"/>
                </a:schemeClr>
              </a:solidFill>
              <a:latin typeface="微軟正黑體" charset="-120"/>
              <a:ea typeface="微軟正黑體" charset="-120"/>
            </a:endParaRPr>
          </a:p>
          <a:p>
            <a:pPr marL="57150" indent="-514350">
              <a:spcBef>
                <a:spcPts val="1200"/>
              </a:spcBef>
              <a:buFont typeface="Wingdings" charset="2"/>
              <a:buAutoNum type="circleNumWdWhitePlain"/>
            </a:pPr>
            <a:r>
              <a:rPr lang="zh-TW" altLang="en-US" sz="2800" b="1" dirty="0" smtClean="0">
                <a:solidFill>
                  <a:schemeClr val="tx1">
                    <a:lumMod val="85000"/>
                    <a:lumOff val="15000"/>
                  </a:schemeClr>
                </a:solidFill>
                <a:latin typeface="微軟正黑體" charset="-120"/>
                <a:ea typeface="微軟正黑體" charset="-120"/>
              </a:rPr>
              <a:t>妨害</a:t>
            </a:r>
            <a:r>
              <a:rPr lang="zh-TW" altLang="en-US" sz="2800" b="1" dirty="0">
                <a:solidFill>
                  <a:schemeClr val="tx1">
                    <a:lumMod val="85000"/>
                    <a:lumOff val="15000"/>
                  </a:schemeClr>
                </a:solidFill>
                <a:latin typeface="微軟正黑體" charset="-120"/>
                <a:ea typeface="微軟正黑體" charset="-120"/>
              </a:rPr>
              <a:t>善良</a:t>
            </a:r>
            <a:r>
              <a:rPr lang="zh-TW" altLang="en-US" sz="2800" b="1" dirty="0" smtClean="0">
                <a:solidFill>
                  <a:schemeClr val="tx1">
                    <a:lumMod val="85000"/>
                    <a:lumOff val="15000"/>
                  </a:schemeClr>
                </a:solidFill>
                <a:latin typeface="微軟正黑體" charset="-120"/>
                <a:ea typeface="微軟正黑體" charset="-120"/>
              </a:rPr>
              <a:t>風俗</a:t>
            </a:r>
            <a:endParaRPr lang="en-US" altLang="zh-TW" sz="2800" b="1" dirty="0" smtClean="0">
              <a:solidFill>
                <a:schemeClr val="tx1">
                  <a:lumMod val="85000"/>
                  <a:lumOff val="15000"/>
                </a:schemeClr>
              </a:solidFill>
              <a:latin typeface="微軟正黑體" charset="-120"/>
              <a:ea typeface="微軟正黑體" charset="-120"/>
            </a:endParaRPr>
          </a:p>
          <a:p>
            <a:pPr marL="57150" indent="-514350">
              <a:spcBef>
                <a:spcPts val="1200"/>
              </a:spcBef>
              <a:buFont typeface="Wingdings" charset="2"/>
              <a:buAutoNum type="circleNumWdWhitePlain"/>
            </a:pPr>
            <a:r>
              <a:rPr lang="zh-TW" altLang="en-US" sz="2800" b="1" dirty="0" smtClean="0">
                <a:solidFill>
                  <a:schemeClr val="tx1">
                    <a:lumMod val="85000"/>
                    <a:lumOff val="15000"/>
                  </a:schemeClr>
                </a:solidFill>
                <a:latin typeface="微軟正黑體" charset="-120"/>
                <a:ea typeface="微軟正黑體" charset="-120"/>
              </a:rPr>
              <a:t>妨害公務</a:t>
            </a:r>
            <a:endParaRPr lang="en-US" altLang="zh-TW" sz="2800" b="1" dirty="0" smtClean="0">
              <a:solidFill>
                <a:schemeClr val="tx1">
                  <a:lumMod val="85000"/>
                  <a:lumOff val="15000"/>
                </a:schemeClr>
              </a:solidFill>
              <a:latin typeface="微軟正黑體" charset="-120"/>
              <a:ea typeface="微軟正黑體" charset="-120"/>
            </a:endParaRPr>
          </a:p>
          <a:p>
            <a:pPr marL="57150" indent="-514350">
              <a:spcBef>
                <a:spcPts val="1200"/>
              </a:spcBef>
              <a:buFont typeface="Wingdings" charset="2"/>
              <a:buAutoNum type="circleNumWdWhitePlain"/>
            </a:pPr>
            <a:r>
              <a:rPr lang="zh-TW" altLang="en-US" sz="2800" b="1" dirty="0" smtClean="0">
                <a:solidFill>
                  <a:schemeClr val="tx1">
                    <a:lumMod val="85000"/>
                    <a:lumOff val="15000"/>
                  </a:schemeClr>
                </a:solidFill>
                <a:latin typeface="微軟正黑體" charset="-120"/>
                <a:ea typeface="微軟正黑體" charset="-120"/>
              </a:rPr>
              <a:t>妨害</a:t>
            </a:r>
            <a:r>
              <a:rPr lang="zh-TW" altLang="en-US" sz="2800" b="1" dirty="0">
                <a:solidFill>
                  <a:schemeClr val="tx1">
                    <a:lumMod val="85000"/>
                    <a:lumOff val="15000"/>
                  </a:schemeClr>
                </a:solidFill>
                <a:latin typeface="微軟正黑體" charset="-120"/>
                <a:ea typeface="微軟正黑體" charset="-120"/>
              </a:rPr>
              <a:t>他人身體</a:t>
            </a:r>
            <a:r>
              <a:rPr lang="zh-TW" altLang="en-US" sz="2800" b="1" dirty="0" smtClean="0">
                <a:solidFill>
                  <a:schemeClr val="tx1">
                    <a:lumMod val="85000"/>
                    <a:lumOff val="15000"/>
                  </a:schemeClr>
                </a:solidFill>
                <a:latin typeface="微軟正黑體" charset="-120"/>
                <a:ea typeface="微軟正黑體" charset="-120"/>
              </a:rPr>
              <a:t>財產</a:t>
            </a:r>
            <a:endParaRPr lang="zh-TW" altLang="en-US" sz="2800" b="1" dirty="0">
              <a:solidFill>
                <a:schemeClr val="tx1">
                  <a:lumMod val="85000"/>
                  <a:lumOff val="15000"/>
                </a:schemeClr>
              </a:solidFill>
              <a:latin typeface="微軟正黑體" charset="-120"/>
              <a:ea typeface="微軟正黑體" charset="-120"/>
            </a:endParaRPr>
          </a:p>
        </p:txBody>
      </p:sp>
      <p:sp>
        <p:nvSpPr>
          <p:cNvPr id="9" name="文字方塊 8"/>
          <p:cNvSpPr txBox="1">
            <a:spLocks noChangeArrowheads="1"/>
          </p:cNvSpPr>
          <p:nvPr/>
        </p:nvSpPr>
        <p:spPr bwMode="auto">
          <a:xfrm>
            <a:off x="853310" y="5811415"/>
            <a:ext cx="360061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chemeClr val="tx1">
                    <a:lumMod val="85000"/>
                    <a:lumOff val="15000"/>
                  </a:schemeClr>
                </a:solidFill>
                <a:latin typeface="微軟正黑體" charset="-120"/>
                <a:ea typeface="微軟正黑體" charset="-120"/>
              </a:rPr>
              <a:t>接下來我們就從以下四個案例來了解</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社會秩序維護法</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的相關規定。</a:t>
            </a:r>
            <a:endParaRPr lang="zh-TW" altLang="en-US"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16016" y="1267888"/>
            <a:ext cx="3603446" cy="3607423"/>
          </a:xfrm>
          <a:prstGeom prst="rect">
            <a:avLst/>
          </a:prstGeom>
        </p:spPr>
      </p:pic>
      <p:grpSp>
        <p:nvGrpSpPr>
          <p:cNvPr id="8" name="群組 7"/>
          <p:cNvGrpSpPr/>
          <p:nvPr/>
        </p:nvGrpSpPr>
        <p:grpSpPr>
          <a:xfrm>
            <a:off x="678089" y="4392121"/>
            <a:ext cx="3810308" cy="900000"/>
            <a:chOff x="3481586" y="3006572"/>
            <a:chExt cx="3810308" cy="900000"/>
          </a:xfrm>
        </p:grpSpPr>
        <p:grpSp>
          <p:nvGrpSpPr>
            <p:cNvPr id="10" name="群組 9"/>
            <p:cNvGrpSpPr/>
            <p:nvPr/>
          </p:nvGrpSpPr>
          <p:grpSpPr>
            <a:xfrm>
              <a:off x="4066091" y="3189998"/>
              <a:ext cx="3225803" cy="554705"/>
              <a:chOff x="4500000" y="2170416"/>
              <a:chExt cx="3225803" cy="554705"/>
            </a:xfrm>
          </p:grpSpPr>
          <p:pic>
            <p:nvPicPr>
              <p:cNvPr id="14" name="圖片 13"/>
              <p:cNvPicPr>
                <a:picLocks noChangeAspect="1"/>
              </p:cNvPicPr>
              <p:nvPr/>
            </p:nvPicPr>
            <p:blipFill rotWithShape="1">
              <a:blip r:embed="rId6" cstate="print">
                <a:extLst>
                  <a:ext uri="{28A0092B-C50C-407E-A947-70E740481C1C}">
                    <a14:useLocalDpi xmlns:a14="http://schemas.microsoft.com/office/drawing/2010/main" val="0"/>
                  </a:ext>
                </a:extLst>
              </a:blip>
              <a:srcRect t="1" r="24348" b="3708"/>
              <a:stretch/>
            </p:blipFill>
            <p:spPr>
              <a:xfrm>
                <a:off x="4500000" y="2170416"/>
                <a:ext cx="3225803" cy="554705"/>
              </a:xfrm>
              <a:prstGeom prst="rect">
                <a:avLst/>
              </a:prstGeom>
            </p:spPr>
          </p:pic>
          <p:sp>
            <p:nvSpPr>
              <p:cNvPr id="17" name="文字方塊 16"/>
              <p:cNvSpPr txBox="1"/>
              <p:nvPr/>
            </p:nvSpPr>
            <p:spPr>
              <a:xfrm>
                <a:off x="4753876" y="2327285"/>
                <a:ext cx="2815756"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社會</a:t>
                </a:r>
                <a:r>
                  <a:rPr lang="zh-TW" altLang="en-US" sz="1400" dirty="0">
                    <a:solidFill>
                      <a:schemeClr val="bg1"/>
                    </a:solidFill>
                    <a:latin typeface="微軟正黑體" panose="020B0604030504040204" pitchFamily="34" charset="-120"/>
                  </a:rPr>
                  <a:t>秩序維護法</a:t>
                </a:r>
                <a:r>
                  <a:rPr lang="en-US" altLang="zh-TW" sz="1400" dirty="0">
                    <a:solidFill>
                      <a:schemeClr val="bg1"/>
                    </a:solidFill>
                    <a:latin typeface="微軟正黑體" panose="020B0604030504040204" pitchFamily="34" charset="-120"/>
                  </a:rPr>
                  <a:t>-</a:t>
                </a:r>
                <a:r>
                  <a:rPr lang="zh-TW" altLang="en-US" sz="1400" dirty="0">
                    <a:solidFill>
                      <a:schemeClr val="bg1"/>
                    </a:solidFill>
                    <a:latin typeface="微軟正黑體" panose="020B0604030504040204" pitchFamily="34" charset="-120"/>
                  </a:rPr>
                  <a:t>妨礙安寧</a:t>
                </a:r>
                <a:r>
                  <a:rPr lang="en-US" altLang="zh-TW" sz="1400" dirty="0">
                    <a:solidFill>
                      <a:schemeClr val="bg1"/>
                    </a:solidFill>
                    <a:latin typeface="微軟正黑體" panose="020B0604030504040204" pitchFamily="34" charset="-120"/>
                  </a:rPr>
                  <a:t>(01ˍ33)</a:t>
                </a:r>
                <a:endParaRPr lang="zh-TW" altLang="en-US" sz="1400" dirty="0">
                  <a:solidFill>
                    <a:schemeClr val="bg1"/>
                  </a:solidFill>
                  <a:latin typeface="微軟正黑體" panose="020B0604030504040204" pitchFamily="34" charset="-120"/>
                  <a:ea typeface="微軟正黑體" panose="020B0604030504040204" pitchFamily="34" charset="-120"/>
                </a:endParaRPr>
              </a:p>
            </p:txBody>
          </p:sp>
        </p:grpSp>
        <p:pic>
          <p:nvPicPr>
            <p:cNvPr id="13" name="圖片 1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88913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2.22222E-6 3.66463E-7 L 0.01285 -0.76291 " pathEditMode="relative" rAng="0" ptsTypes="AA">
                                      <p:cBhvr>
                                        <p:cTn id="19" dur="1000" fill="hold"/>
                                        <p:tgtEl>
                                          <p:spTgt spid="9"/>
                                        </p:tgtEl>
                                        <p:attrNameLst>
                                          <p:attrName>ppt_x</p:attrName>
                                          <p:attrName>ppt_y</p:attrName>
                                        </p:attrNameLst>
                                      </p:cBhvr>
                                      <p:rCtr x="642" y="-38145"/>
                                    </p:animMotion>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社會</a:t>
            </a:r>
            <a:r>
              <a:rPr lang="zh-TW" altLang="en-US" dirty="0">
                <a:solidFill>
                  <a:schemeClr val="tx1">
                    <a:lumMod val="85000"/>
                    <a:lumOff val="15000"/>
                  </a:schemeClr>
                </a:solidFill>
                <a:latin typeface="微軟正黑體" panose="020B0604030504040204" pitchFamily="34" charset="-120"/>
              </a:rPr>
              <a:t>秩序維護法</a:t>
            </a:r>
            <a:r>
              <a:rPr lang="en-US" altLang="zh-TW" dirty="0">
                <a:solidFill>
                  <a:schemeClr val="tx1">
                    <a:lumMod val="85000"/>
                    <a:lumOff val="15000"/>
                  </a:schemeClr>
                </a:solidFill>
                <a:latin typeface="微軟正黑體" panose="020B0604030504040204" pitchFamily="34" charset="-120"/>
              </a:rPr>
              <a:t>-</a:t>
            </a:r>
            <a:r>
              <a:rPr lang="zh-TW" altLang="en-US" dirty="0">
                <a:solidFill>
                  <a:schemeClr val="tx1">
                    <a:lumMod val="85000"/>
                    <a:lumOff val="15000"/>
                  </a:schemeClr>
                </a:solidFill>
                <a:latin typeface="微軟正黑體" panose="020B0604030504040204" pitchFamily="34" charset="-120"/>
              </a:rPr>
              <a:t>妨礙</a:t>
            </a:r>
            <a:r>
              <a:rPr lang="zh-TW" altLang="en-US" dirty="0" smtClean="0">
                <a:solidFill>
                  <a:schemeClr val="tx1">
                    <a:lumMod val="85000"/>
                    <a:lumOff val="15000"/>
                  </a:schemeClr>
                </a:solidFill>
                <a:latin typeface="微軟正黑體" panose="020B0604030504040204" pitchFamily="34" charset="-120"/>
              </a:rPr>
              <a:t>安寧</a:t>
            </a:r>
            <a:endPar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01:33</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6社會秩序維護法-妨礙安寧(01ˍ33).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895299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83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066</a:t>
              </a:r>
              <a:endParaRPr lang="zh-TW" altLang="en-US" sz="1200" dirty="0">
                <a:solidFill>
                  <a:schemeClr val="tx1">
                    <a:lumMod val="75000"/>
                    <a:lumOff val="25000"/>
                  </a:schemeClr>
                </a:solidFill>
              </a:endParaRPr>
            </a:p>
          </p:txBody>
        </p:sp>
      </p:grpSp>
      <p:sp>
        <p:nvSpPr>
          <p:cNvPr id="7" name="矩形 6"/>
          <p:cNvSpPr/>
          <p:nvPr/>
        </p:nvSpPr>
        <p:spPr>
          <a:xfrm>
            <a:off x="814020" y="1028450"/>
            <a:ext cx="7433445" cy="584775"/>
          </a:xfrm>
          <a:prstGeom prst="rect">
            <a:avLst/>
          </a:prstGeom>
        </p:spPr>
        <p:txBody>
          <a:bodyPr wrap="none">
            <a:spAutoFit/>
          </a:bodyPr>
          <a:lstStyle/>
          <a:p>
            <a:r>
              <a:rPr lang="en-US" altLang="zh-TW" sz="3200" b="1" dirty="0">
                <a:solidFill>
                  <a:srgbClr val="CC0000"/>
                </a:solidFill>
              </a:rPr>
              <a:t>(</a:t>
            </a:r>
            <a:r>
              <a:rPr lang="zh-TW" altLang="en-US" sz="3200" b="1" dirty="0" smtClean="0">
                <a:solidFill>
                  <a:srgbClr val="CC0000"/>
                </a:solidFill>
              </a:rPr>
              <a:t>一</a:t>
            </a:r>
            <a:r>
              <a:rPr lang="en-US" altLang="zh-TW" sz="3200" b="1" dirty="0" smtClean="0">
                <a:solidFill>
                  <a:srgbClr val="CC0000"/>
                </a:solidFill>
              </a:rPr>
              <a:t>)</a:t>
            </a:r>
            <a:r>
              <a:rPr lang="zh-TW" altLang="en-US" sz="3200" b="1" dirty="0" smtClean="0">
                <a:solidFill>
                  <a:srgbClr val="CC0000"/>
                </a:solidFill>
              </a:rPr>
              <a:t>常見</a:t>
            </a:r>
            <a:r>
              <a:rPr lang="zh-TW" altLang="en-US" sz="3200" b="1" dirty="0">
                <a:solidFill>
                  <a:srgbClr val="CC0000"/>
                </a:solidFill>
              </a:rPr>
              <a:t>違反</a:t>
            </a:r>
            <a:r>
              <a:rPr lang="en-US" altLang="zh-TW" sz="3200" b="1" dirty="0">
                <a:solidFill>
                  <a:srgbClr val="CC0000"/>
                </a:solidFill>
              </a:rPr>
              <a:t>《</a:t>
            </a:r>
            <a:r>
              <a:rPr lang="zh-TW" altLang="en-US" sz="3200" b="1" dirty="0">
                <a:solidFill>
                  <a:srgbClr val="CC0000"/>
                </a:solidFill>
              </a:rPr>
              <a:t>社會秩序維護法</a:t>
            </a:r>
            <a:r>
              <a:rPr lang="en-US" altLang="zh-TW" sz="3200" b="1" dirty="0">
                <a:solidFill>
                  <a:srgbClr val="CC0000"/>
                </a:solidFill>
              </a:rPr>
              <a:t>》</a:t>
            </a:r>
            <a:r>
              <a:rPr lang="zh-TW" altLang="en-US" sz="3200" b="1" dirty="0">
                <a:solidFill>
                  <a:srgbClr val="CC0000"/>
                </a:solidFill>
              </a:rPr>
              <a:t>的事件</a:t>
            </a:r>
          </a:p>
        </p:txBody>
      </p:sp>
      <p:sp>
        <p:nvSpPr>
          <p:cNvPr id="8" name="文字方塊 7"/>
          <p:cNvSpPr txBox="1">
            <a:spLocks noChangeArrowheads="1"/>
          </p:cNvSpPr>
          <p:nvPr/>
        </p:nvSpPr>
        <p:spPr bwMode="auto">
          <a:xfrm>
            <a:off x="849462" y="2571057"/>
            <a:ext cx="38164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smtClean="0">
                <a:solidFill>
                  <a:srgbClr val="0070C0"/>
                </a:solidFill>
                <a:latin typeface="微軟正黑體" charset="-120"/>
                <a:ea typeface="微軟正黑體" charset="-120"/>
              </a:rPr>
              <a:t>公共場所</a:t>
            </a:r>
            <a:r>
              <a:rPr lang="zh-TW" altLang="en-US" sz="2800" b="1" dirty="0">
                <a:solidFill>
                  <a:srgbClr val="0070C0"/>
                </a:solidFill>
                <a:latin typeface="微軟正黑體" charset="-120"/>
                <a:ea typeface="微軟正黑體" charset="-120"/>
              </a:rPr>
              <a:t>或</a:t>
            </a:r>
            <a:r>
              <a:rPr lang="zh-TW" altLang="en-US" sz="2800" b="1" dirty="0" smtClean="0">
                <a:solidFill>
                  <a:srgbClr val="0070C0"/>
                </a:solidFill>
                <a:latin typeface="微軟正黑體" charset="-120"/>
                <a:ea typeface="微軟正黑體" charset="-120"/>
              </a:rPr>
              <a:t>公眾出入</a:t>
            </a:r>
            <a:r>
              <a:rPr lang="zh-TW" altLang="en-US" sz="2800" b="1" dirty="0">
                <a:solidFill>
                  <a:srgbClr val="0070C0"/>
                </a:solidFill>
                <a:latin typeface="微軟正黑體" charset="-120"/>
                <a:ea typeface="微軟正黑體" charset="-120"/>
              </a:rPr>
              <a:t>之場所</a:t>
            </a:r>
            <a:r>
              <a:rPr lang="zh-TW" altLang="en-US" sz="2800" b="1" dirty="0" smtClean="0">
                <a:solidFill>
                  <a:srgbClr val="0070C0"/>
                </a:solidFill>
                <a:latin typeface="微軟正黑體" charset="-120"/>
                <a:ea typeface="微軟正黑體" charset="-120"/>
              </a:rPr>
              <a:t>，</a:t>
            </a:r>
            <a:endParaRPr lang="zh-TW" altLang="zh-TW" sz="2800" b="1" dirty="0">
              <a:solidFill>
                <a:srgbClr val="0070C0"/>
              </a:solidFill>
              <a:latin typeface="微軟正黑體" charset="-120"/>
              <a:ea typeface="微軟正黑體" charset="-120"/>
            </a:endParaRPr>
          </a:p>
        </p:txBody>
      </p:sp>
      <p:pic>
        <p:nvPicPr>
          <p:cNvPr id="4" name="圖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67697" y="1922413"/>
            <a:ext cx="3479764" cy="2944995"/>
          </a:xfrm>
          <a:prstGeom prst="rect">
            <a:avLst/>
          </a:prstGeom>
        </p:spPr>
      </p:pic>
      <p:pic>
        <p:nvPicPr>
          <p:cNvPr id="11" name="Picture 3" descr="C:\Users\Chia\Desktop\簡報\小圖\法律與生活-CH04-52.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49466" y="1681487"/>
            <a:ext cx="3078163" cy="817563"/>
          </a:xfrm>
          <a:prstGeom prst="rect">
            <a:avLst/>
          </a:prstGeom>
          <a:noFill/>
          <a:extLst>
            <a:ext uri="{909E8E84-426E-40DD-AFC4-6F175D3DCCD1}">
              <a14:hiddenFill xmlns:a14="http://schemas.microsoft.com/office/drawing/2010/main">
                <a:solidFill>
                  <a:srgbClr val="FFFFFF"/>
                </a:solidFill>
              </a14:hiddenFill>
            </a:ext>
          </a:extLst>
        </p:spPr>
      </p:pic>
      <p:sp>
        <p:nvSpPr>
          <p:cNvPr id="9" name="文字方塊 8"/>
          <p:cNvSpPr txBox="1">
            <a:spLocks noChangeArrowheads="1"/>
          </p:cNvSpPr>
          <p:nvPr/>
        </p:nvSpPr>
        <p:spPr bwMode="auto">
          <a:xfrm>
            <a:off x="849462" y="5778150"/>
            <a:ext cx="381642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製造</a:t>
            </a:r>
            <a:r>
              <a:rPr lang="zh-TW" altLang="en-US" sz="2600" b="1" dirty="0">
                <a:solidFill>
                  <a:schemeClr val="tx1">
                    <a:lumMod val="85000"/>
                    <a:lumOff val="15000"/>
                  </a:schemeClr>
                </a:solidFill>
                <a:latin typeface="微軟正黑體" charset="-120"/>
                <a:ea typeface="微軟正黑體" charset="-120"/>
              </a:rPr>
              <a:t>噪音</a:t>
            </a:r>
            <a:r>
              <a:rPr lang="zh-TW" altLang="en-US" sz="2600" b="1" dirty="0" smtClean="0">
                <a:solidFill>
                  <a:schemeClr val="tx1">
                    <a:lumMod val="85000"/>
                    <a:lumOff val="15000"/>
                  </a:schemeClr>
                </a:solidFill>
                <a:latin typeface="微軟正黑體" charset="-120"/>
                <a:ea typeface="微軟正黑體" charset="-120"/>
              </a:rPr>
              <a:t>、</a:t>
            </a:r>
            <a:endParaRPr lang="en-US" altLang="zh-TW" sz="2600" b="1" dirty="0" smtClean="0">
              <a:solidFill>
                <a:schemeClr val="tx1">
                  <a:lumMod val="85000"/>
                  <a:lumOff val="15000"/>
                </a:schemeClr>
              </a:solidFill>
              <a:latin typeface="微軟正黑體" charset="-120"/>
              <a:ea typeface="微軟正黑體" charset="-120"/>
            </a:endParaRPr>
          </a:p>
          <a:p>
            <a:pPr>
              <a:spcBef>
                <a:spcPts val="1200"/>
              </a:spcBef>
              <a:buFont typeface="Wingdings" panose="05000000000000000000" pitchFamily="2" charset="2"/>
              <a:buChar char="l"/>
            </a:pPr>
            <a:r>
              <a:rPr lang="zh-TW" altLang="en-US" sz="2600" b="1" dirty="0">
                <a:solidFill>
                  <a:schemeClr val="tx1">
                    <a:lumMod val="85000"/>
                    <a:lumOff val="15000"/>
                  </a:schemeClr>
                </a:solidFill>
                <a:latin typeface="微軟正黑體" charset="-120"/>
                <a:ea typeface="微軟正黑體" charset="-120"/>
              </a:rPr>
              <a:t>深夜喧譁、</a:t>
            </a:r>
            <a:endParaRPr lang="en-US" altLang="zh-TW" sz="2600" b="1" dirty="0" smtClean="0">
              <a:solidFill>
                <a:schemeClr val="tx1">
                  <a:lumMod val="85000"/>
                  <a:lumOff val="15000"/>
                </a:schemeClr>
              </a:solidFill>
              <a:latin typeface="微軟正黑體" charset="-120"/>
              <a:ea typeface="微軟正黑體" charset="-120"/>
            </a:endParaRPr>
          </a:p>
          <a:p>
            <a:pPr>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妨害</a:t>
            </a:r>
            <a:r>
              <a:rPr lang="zh-TW" altLang="en-US" sz="2600" b="1" dirty="0">
                <a:solidFill>
                  <a:schemeClr val="tx1">
                    <a:lumMod val="85000"/>
                    <a:lumOff val="15000"/>
                  </a:schemeClr>
                </a:solidFill>
                <a:latin typeface="微軟正黑體" charset="-120"/>
                <a:ea typeface="微軟正黑體" charset="-120"/>
              </a:rPr>
              <a:t>公眾安寧者。</a:t>
            </a:r>
            <a:endParaRPr lang="zh-TW" altLang="zh-TW" sz="2600" b="1" dirty="0">
              <a:solidFill>
                <a:schemeClr val="tx1">
                  <a:lumMod val="85000"/>
                  <a:lumOff val="15000"/>
                </a:schemeClr>
              </a:solidFill>
              <a:latin typeface="微軟正黑體" charset="-120"/>
              <a:ea typeface="微軟正黑體" charset="-120"/>
            </a:endParaRPr>
          </a:p>
        </p:txBody>
      </p:sp>
      <p:sp>
        <p:nvSpPr>
          <p:cNvPr id="10" name="文字方塊 9"/>
          <p:cNvSpPr txBox="1">
            <a:spLocks noChangeArrowheads="1"/>
          </p:cNvSpPr>
          <p:nvPr/>
        </p:nvSpPr>
        <p:spPr bwMode="auto">
          <a:xfrm>
            <a:off x="849462" y="3543514"/>
            <a:ext cx="350651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酗酒</a:t>
            </a:r>
            <a:r>
              <a:rPr lang="zh-TW" altLang="en-US" sz="2600" b="1" dirty="0">
                <a:solidFill>
                  <a:schemeClr val="tx1">
                    <a:lumMod val="85000"/>
                    <a:lumOff val="15000"/>
                  </a:schemeClr>
                </a:solidFill>
                <a:latin typeface="微軟正黑體" charset="-120"/>
                <a:ea typeface="微軟正黑體" charset="-120"/>
              </a:rPr>
              <a:t>滋事</a:t>
            </a:r>
            <a:r>
              <a:rPr lang="zh-TW" altLang="en-US" sz="2600" b="1" dirty="0" smtClean="0">
                <a:solidFill>
                  <a:schemeClr val="tx1">
                    <a:lumMod val="85000"/>
                    <a:lumOff val="15000"/>
                  </a:schemeClr>
                </a:solidFill>
                <a:latin typeface="微軟正黑體" charset="-120"/>
                <a:ea typeface="微軟正黑體" charset="-120"/>
              </a:rPr>
              <a:t>、</a:t>
            </a:r>
            <a:endParaRPr lang="en-US" altLang="zh-TW" sz="2600" b="1" dirty="0" smtClean="0">
              <a:solidFill>
                <a:schemeClr val="tx1">
                  <a:lumMod val="85000"/>
                  <a:lumOff val="15000"/>
                </a:schemeClr>
              </a:solidFill>
              <a:latin typeface="微軟正黑體" charset="-120"/>
              <a:ea typeface="微軟正黑體" charset="-120"/>
            </a:endParaRPr>
          </a:p>
          <a:p>
            <a:pPr>
              <a:spcBef>
                <a:spcPts val="1200"/>
              </a:spcBef>
              <a:buFont typeface="Wingdings" panose="05000000000000000000" pitchFamily="2" charset="2"/>
              <a:buChar char="l"/>
            </a:pPr>
            <a:r>
              <a:rPr lang="zh-TW" altLang="en-US" sz="2600" b="1" dirty="0" smtClean="0">
                <a:solidFill>
                  <a:schemeClr val="tx1">
                    <a:lumMod val="85000"/>
                    <a:lumOff val="15000"/>
                  </a:schemeClr>
                </a:solidFill>
                <a:latin typeface="微軟正黑體" charset="-120"/>
                <a:ea typeface="微軟正黑體" charset="-120"/>
              </a:rPr>
              <a:t>謾罵</a:t>
            </a:r>
            <a:r>
              <a:rPr lang="zh-TW" altLang="en-US" sz="2600" b="1" dirty="0">
                <a:solidFill>
                  <a:schemeClr val="tx1">
                    <a:lumMod val="85000"/>
                    <a:lumOff val="15000"/>
                  </a:schemeClr>
                </a:solidFill>
                <a:latin typeface="微軟正黑體" charset="-120"/>
                <a:ea typeface="微軟正黑體" charset="-120"/>
              </a:rPr>
              <a:t>喧鬧而不聽勸阻者</a:t>
            </a:r>
            <a:r>
              <a:rPr lang="zh-TW" altLang="en-US" sz="2600" b="1" dirty="0" smtClean="0">
                <a:solidFill>
                  <a:schemeClr val="tx1">
                    <a:lumMod val="85000"/>
                    <a:lumOff val="15000"/>
                  </a:schemeClr>
                </a:solidFill>
                <a:latin typeface="微軟正黑體" charset="-120"/>
                <a:ea typeface="微軟正黑體" charset="-120"/>
              </a:rPr>
              <a:t>，</a:t>
            </a:r>
            <a:endParaRPr lang="zh-TW" altLang="zh-TW" sz="26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209977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grpId="0" nodeType="clickEffect">
                                  <p:stCondLst>
                                    <p:cond delay="0"/>
                                  </p:stCondLst>
                                  <p:childTnLst>
                                    <p:animMotion origin="layout" path="M -2.5E-6 -1.96002E-6 L -2.5E-6 -0.39867 " pathEditMode="relative" rAng="0" ptsTypes="AA">
                                      <p:cBhvr>
                                        <p:cTn id="27" dur="500" fill="hold"/>
                                        <p:tgtEl>
                                          <p:spTgt spid="9"/>
                                        </p:tgtEl>
                                        <p:attrNameLst>
                                          <p:attrName>ppt_x</p:attrName>
                                          <p:attrName>ppt_y</p:attrName>
                                        </p:attrNameLst>
                                      </p:cBhvr>
                                      <p:rCtr x="0" y="-19933"/>
                                    </p:animMotion>
                                  </p:childTnLst>
                                </p:cTn>
                              </p:par>
                              <p:par>
                                <p:cTn id="28" presetID="1" presetClass="exit" presetSubtype="0" fill="hold" grpId="1" nodeType="withEffect">
                                  <p:stCondLst>
                                    <p:cond delay="0"/>
                                  </p:stCondLst>
                                  <p:childTnLst>
                                    <p:set>
                                      <p:cBhvr>
                                        <p:cTn id="29"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0" grpId="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066</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27584" y="1346919"/>
            <a:ext cx="347758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a:solidFill>
                  <a:schemeClr val="tx1">
                    <a:lumMod val="85000"/>
                    <a:lumOff val="15000"/>
                  </a:schemeClr>
                </a:solidFill>
                <a:latin typeface="微軟正黑體" charset="-120"/>
                <a:ea typeface="微軟正黑體" charset="-120"/>
              </a:rPr>
              <a:t>70 </a:t>
            </a:r>
            <a:r>
              <a:rPr lang="zh-TW" altLang="en-US" sz="2800" b="1" dirty="0">
                <a:solidFill>
                  <a:schemeClr val="tx1">
                    <a:lumMod val="85000"/>
                    <a:lumOff val="15000"/>
                  </a:schemeClr>
                </a:solidFill>
                <a:latin typeface="微軟正黑體" charset="-120"/>
                <a:ea typeface="微軟正黑體" charset="-120"/>
              </a:rPr>
              <a:t>歲的阿伯與二位高中生因排隊上公車而發生糾紛</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學生說他當時排隊等公車，卻被阿伯</a:t>
            </a:r>
            <a:r>
              <a:rPr lang="zh-TW" altLang="en-US" sz="2800" b="1" dirty="0">
                <a:solidFill>
                  <a:schemeClr val="tx1">
                    <a:lumMod val="85000"/>
                    <a:lumOff val="15000"/>
                  </a:schemeClr>
                </a:solidFill>
                <a:latin typeface="微軟正黑體" charset="-120"/>
                <a:ea typeface="微軟正黑體" charset="-120"/>
              </a:rPr>
              <a:t>指責說他插隊</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而二位學生也氣得用書包還擊，直到警方到場。</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4572004" y="1346919"/>
            <a:ext cx="3681623" cy="3495903"/>
          </a:xfrm>
          <a:prstGeom prst="rect">
            <a:avLst/>
          </a:prstGeom>
        </p:spPr>
      </p:pic>
      <p:grpSp>
        <p:nvGrpSpPr>
          <p:cNvPr id="7" name="群組 6"/>
          <p:cNvGrpSpPr/>
          <p:nvPr/>
        </p:nvGrpSpPr>
        <p:grpSpPr>
          <a:xfrm>
            <a:off x="4575473" y="1262235"/>
            <a:ext cx="576064" cy="576064"/>
            <a:chOff x="971600" y="1202903"/>
            <a:chExt cx="576064" cy="576064"/>
          </a:xfrm>
          <a:solidFill>
            <a:schemeClr val="accent6">
              <a:lumMod val="50000"/>
            </a:schemeClr>
          </a:solidFill>
        </p:grpSpPr>
        <p:sp>
          <p:nvSpPr>
            <p:cNvPr id="9" name="圓角矩形 8"/>
            <p:cNvSpPr/>
            <p:nvPr/>
          </p:nvSpPr>
          <p:spPr>
            <a:xfrm>
              <a:off x="971600" y="1202903"/>
              <a:ext cx="576064"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矩形 9"/>
            <p:cNvSpPr/>
            <p:nvPr/>
          </p:nvSpPr>
          <p:spPr>
            <a:xfrm>
              <a:off x="1026235" y="1275492"/>
              <a:ext cx="466794" cy="430887"/>
            </a:xfrm>
            <a:prstGeom prst="rect">
              <a:avLst/>
            </a:prstGeom>
            <a:grpFill/>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sp>
        <p:nvSpPr>
          <p:cNvPr id="11" name="文字方塊 10"/>
          <p:cNvSpPr txBox="1">
            <a:spLocks noChangeArrowheads="1"/>
          </p:cNvSpPr>
          <p:nvPr/>
        </p:nvSpPr>
        <p:spPr bwMode="auto">
          <a:xfrm>
            <a:off x="827584" y="5883423"/>
            <a:ext cx="347758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幸好</a:t>
            </a:r>
            <a:r>
              <a:rPr lang="zh-TW" altLang="en-US" sz="2800" b="1" dirty="0">
                <a:solidFill>
                  <a:schemeClr val="tx1">
                    <a:lumMod val="85000"/>
                    <a:lumOff val="15000"/>
                  </a:schemeClr>
                </a:solidFill>
                <a:latin typeface="微軟正黑體" charset="-120"/>
                <a:ea typeface="微軟正黑體" charset="-120"/>
              </a:rPr>
              <a:t>雙方都沒有受傷，最後警方全都依</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社會秩序維護法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將雙方函送偵辦。</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64106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par>
                          <p:cTn id="21" fill="hold">
                            <p:stCondLst>
                              <p:cond delay="500"/>
                            </p:stCondLst>
                            <p:childTnLst>
                              <p:par>
                                <p:cTn id="22" presetID="42" presetClass="path" presetSubtype="0" accel="50000" decel="50000" fill="hold" grpId="0" nodeType="afterEffect">
                                  <p:stCondLst>
                                    <p:cond delay="0"/>
                                  </p:stCondLst>
                                  <p:childTnLst>
                                    <p:animMotion origin="layout" path="M 4.44444E-6 -3.51471E-6 L 4.44444E-6 -0.70016 " pathEditMode="relative" rAng="0" ptsTypes="AA">
                                      <p:cBhvr>
                                        <p:cTn id="23" dur="1000" fill="hold"/>
                                        <p:tgtEl>
                                          <p:spTgt spid="11"/>
                                        </p:tgtEl>
                                        <p:attrNameLst>
                                          <p:attrName>ppt_x</p:attrName>
                                          <p:attrName>ppt_y</p:attrName>
                                        </p:attrNameLst>
                                      </p:cBhvr>
                                      <p:rCtr x="0" y="-350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066</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5"/>
          <a:stretch>
            <a:fillRect/>
          </a:stretch>
        </p:blipFill>
        <p:spPr>
          <a:xfrm>
            <a:off x="4572004" y="1346919"/>
            <a:ext cx="3681623" cy="3495903"/>
          </a:xfrm>
          <a:prstGeom prst="rect">
            <a:avLst/>
          </a:prstGeom>
        </p:spPr>
      </p:pic>
      <p:grpSp>
        <p:nvGrpSpPr>
          <p:cNvPr id="7" name="群組 6"/>
          <p:cNvGrpSpPr/>
          <p:nvPr/>
        </p:nvGrpSpPr>
        <p:grpSpPr>
          <a:xfrm>
            <a:off x="4575473" y="1262235"/>
            <a:ext cx="576064" cy="576064"/>
            <a:chOff x="971600" y="1202903"/>
            <a:chExt cx="576064" cy="576064"/>
          </a:xfrm>
          <a:solidFill>
            <a:schemeClr val="accent6">
              <a:lumMod val="50000"/>
            </a:schemeClr>
          </a:solidFill>
        </p:grpSpPr>
        <p:sp>
          <p:nvSpPr>
            <p:cNvPr id="9" name="圓角矩形 8"/>
            <p:cNvSpPr/>
            <p:nvPr/>
          </p:nvSpPr>
          <p:spPr>
            <a:xfrm>
              <a:off x="971600" y="1202903"/>
              <a:ext cx="576064"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矩形 9"/>
            <p:cNvSpPr/>
            <p:nvPr/>
          </p:nvSpPr>
          <p:spPr>
            <a:xfrm>
              <a:off x="1026235" y="1275492"/>
              <a:ext cx="466794" cy="430887"/>
            </a:xfrm>
            <a:prstGeom prst="rect">
              <a:avLst/>
            </a:prstGeom>
            <a:grpFill/>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grpSp>
        <p:nvGrpSpPr>
          <p:cNvPr id="13" name="群組 12"/>
          <p:cNvGrpSpPr/>
          <p:nvPr/>
        </p:nvGrpSpPr>
        <p:grpSpPr>
          <a:xfrm>
            <a:off x="510525" y="1380935"/>
            <a:ext cx="4018820" cy="2774296"/>
            <a:chOff x="611561" y="1380935"/>
            <a:chExt cx="2991000" cy="2774296"/>
          </a:xfrm>
        </p:grpSpPr>
        <p:sp>
          <p:nvSpPr>
            <p:cNvPr id="14" name="矩形 13"/>
            <p:cNvSpPr/>
            <p:nvPr/>
          </p:nvSpPr>
          <p:spPr>
            <a:xfrm>
              <a:off x="710481" y="1476421"/>
              <a:ext cx="2892080" cy="2678810"/>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611561" y="1380935"/>
              <a:ext cx="2915563" cy="2702288"/>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a:spLocks noChangeArrowheads="1"/>
            </p:cNvSpPr>
            <p:nvPr/>
          </p:nvSpPr>
          <p:spPr bwMode="auto">
            <a:xfrm>
              <a:off x="785438" y="1490935"/>
              <a:ext cx="274168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400" dirty="0" smtClean="0">
                  <a:solidFill>
                    <a:schemeClr val="tx1">
                      <a:lumMod val="85000"/>
                      <a:lumOff val="15000"/>
                    </a:schemeClr>
                  </a:solidFill>
                  <a:latin typeface="微軟正黑體" charset="-120"/>
                  <a:ea typeface="微軟正黑體" charset="-120"/>
                </a:rPr>
                <a:t>第 </a:t>
              </a:r>
              <a:r>
                <a:rPr lang="en-US" altLang="zh-TW" sz="2400" dirty="0" smtClean="0">
                  <a:solidFill>
                    <a:schemeClr val="tx1">
                      <a:lumMod val="85000"/>
                      <a:lumOff val="15000"/>
                    </a:schemeClr>
                  </a:solidFill>
                  <a:latin typeface="微軟正黑體" charset="-120"/>
                  <a:ea typeface="微軟正黑體" charset="-120"/>
                </a:rPr>
                <a:t>73 </a:t>
              </a:r>
              <a:r>
                <a:rPr lang="zh-TW" altLang="en-US" sz="2400" dirty="0">
                  <a:solidFill>
                    <a:schemeClr val="tx1">
                      <a:lumMod val="85000"/>
                      <a:lumOff val="15000"/>
                    </a:schemeClr>
                  </a:solidFill>
                  <a:latin typeface="微軟正黑體" charset="-120"/>
                  <a:ea typeface="微軟正黑體" charset="-120"/>
                </a:rPr>
                <a:t>條</a:t>
              </a:r>
              <a:r>
                <a:rPr lang="zh-TW" altLang="en-US" sz="2400" dirty="0" smtClean="0">
                  <a:solidFill>
                    <a:schemeClr val="tx1">
                      <a:lumMod val="85000"/>
                      <a:lumOff val="15000"/>
                    </a:schemeClr>
                  </a:solidFill>
                  <a:latin typeface="微軟正黑體" charset="-120"/>
                  <a:ea typeface="微軟正黑體" charset="-120"/>
                </a:rPr>
                <a:t>第 </a:t>
              </a:r>
              <a:r>
                <a:rPr lang="en-US" altLang="zh-TW" sz="2400" dirty="0" smtClean="0">
                  <a:solidFill>
                    <a:schemeClr val="tx1">
                      <a:lumMod val="85000"/>
                      <a:lumOff val="15000"/>
                    </a:schemeClr>
                  </a:solidFill>
                  <a:latin typeface="微軟正黑體" charset="-120"/>
                  <a:ea typeface="微軟正黑體" charset="-120"/>
                </a:rPr>
                <a:t>1 </a:t>
              </a:r>
              <a:r>
                <a:rPr lang="zh-TW" altLang="en-US" sz="2400" dirty="0">
                  <a:solidFill>
                    <a:schemeClr val="tx1">
                      <a:lumMod val="85000"/>
                      <a:lumOff val="15000"/>
                    </a:schemeClr>
                  </a:solidFill>
                  <a:latin typeface="微軟正黑體" charset="-120"/>
                  <a:ea typeface="微軟正黑體" charset="-120"/>
                </a:rPr>
                <a:t>項</a:t>
              </a:r>
              <a:r>
                <a:rPr lang="zh-TW" altLang="en-US" sz="2400" dirty="0" smtClean="0">
                  <a:solidFill>
                    <a:schemeClr val="tx1">
                      <a:lumMod val="85000"/>
                      <a:lumOff val="15000"/>
                    </a:schemeClr>
                  </a:solidFill>
                  <a:latin typeface="微軟正黑體" charset="-120"/>
                  <a:ea typeface="微軟正黑體" charset="-120"/>
                </a:rPr>
                <a:t>第 </a:t>
              </a:r>
              <a:r>
                <a:rPr lang="en-US" altLang="zh-TW" sz="2400" dirty="0" smtClean="0">
                  <a:solidFill>
                    <a:schemeClr val="tx1">
                      <a:lumMod val="85000"/>
                      <a:lumOff val="15000"/>
                    </a:schemeClr>
                  </a:solidFill>
                  <a:latin typeface="微軟正黑體" charset="-120"/>
                  <a:ea typeface="微軟正黑體" charset="-120"/>
                </a:rPr>
                <a:t>1 </a:t>
              </a:r>
              <a:r>
                <a:rPr lang="zh-TW" altLang="en-US" sz="2400" dirty="0">
                  <a:solidFill>
                    <a:schemeClr val="tx1">
                      <a:lumMod val="85000"/>
                      <a:lumOff val="15000"/>
                    </a:schemeClr>
                  </a:solidFill>
                  <a:latin typeface="微軟正黑體" charset="-120"/>
                  <a:ea typeface="微軟正黑體" charset="-120"/>
                </a:rPr>
                <a:t>款 於學校、博物館、圖書館、展覽會、運動會或其他</a:t>
              </a:r>
              <a:r>
                <a:rPr lang="zh-TW" altLang="en-US" sz="2400" dirty="0" smtClean="0">
                  <a:solidFill>
                    <a:schemeClr val="tx1">
                      <a:lumMod val="85000"/>
                      <a:lumOff val="15000"/>
                    </a:schemeClr>
                  </a:solidFill>
                  <a:latin typeface="微軟正黑體" charset="-120"/>
                  <a:ea typeface="微軟正黑體" charset="-120"/>
                </a:rPr>
                <a:t>公共場所</a:t>
              </a:r>
              <a:r>
                <a:rPr lang="zh-TW" altLang="en-US" sz="2400" dirty="0">
                  <a:solidFill>
                    <a:schemeClr val="tx1">
                      <a:lumMod val="85000"/>
                      <a:lumOff val="15000"/>
                    </a:schemeClr>
                  </a:solidFill>
                  <a:latin typeface="微軟正黑體" charset="-120"/>
                  <a:ea typeface="微軟正黑體" charset="-120"/>
                </a:rPr>
                <a:t>，口角紛爭或喧嘩滋事，不聽禁止者，處新</a:t>
              </a:r>
              <a:r>
                <a:rPr lang="zh-TW" altLang="en-US" sz="2400" dirty="0" smtClean="0">
                  <a:solidFill>
                    <a:schemeClr val="tx1">
                      <a:lumMod val="85000"/>
                      <a:lumOff val="15000"/>
                    </a:schemeClr>
                  </a:solidFill>
                  <a:latin typeface="微軟正黑體" charset="-120"/>
                  <a:ea typeface="微軟正黑體" charset="-120"/>
                </a:rPr>
                <a:t>臺幣 </a:t>
              </a:r>
              <a:r>
                <a:rPr lang="en-US" altLang="zh-TW" sz="2400" dirty="0" smtClean="0">
                  <a:solidFill>
                    <a:schemeClr val="tx1">
                      <a:lumMod val="85000"/>
                      <a:lumOff val="15000"/>
                    </a:schemeClr>
                  </a:solidFill>
                  <a:latin typeface="微軟正黑體" charset="-120"/>
                  <a:ea typeface="微軟正黑體" charset="-120"/>
                </a:rPr>
                <a:t>6000 </a:t>
              </a:r>
              <a:r>
                <a:rPr lang="zh-TW" altLang="en-US" sz="2400" dirty="0">
                  <a:solidFill>
                    <a:schemeClr val="tx1">
                      <a:lumMod val="85000"/>
                      <a:lumOff val="15000"/>
                    </a:schemeClr>
                  </a:solidFill>
                  <a:latin typeface="微軟正黑體" charset="-120"/>
                  <a:ea typeface="微軟正黑體" charset="-120"/>
                </a:rPr>
                <a:t>元以下罰鍰。</a:t>
              </a:r>
            </a:p>
          </p:txBody>
        </p:sp>
      </p:gr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965756"/>
            <a:ext cx="2266686" cy="1788164"/>
          </a:xfrm>
          <a:prstGeom prst="rect">
            <a:avLst/>
          </a:prstGeom>
        </p:spPr>
      </p:pic>
    </p:spTree>
    <p:extLst>
      <p:ext uri="{BB962C8B-B14F-4D97-AF65-F5344CB8AC3E}">
        <p14:creationId xmlns:p14="http://schemas.microsoft.com/office/powerpoint/2010/main" val="253189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066</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5" y="1994991"/>
            <a:ext cx="3405579"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80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從事性交易</a:t>
            </a:r>
            <a:endParaRPr lang="en-US" altLang="zh-TW" sz="2800" b="1" dirty="0" smtClean="0">
              <a:solidFill>
                <a:schemeClr val="tx1">
                  <a:lumMod val="85000"/>
                  <a:lumOff val="15000"/>
                </a:schemeClr>
              </a:solidFill>
              <a:latin typeface="微軟正黑體" charset="-120"/>
              <a:ea typeface="微軟正黑體" charset="-120"/>
            </a:endParaRPr>
          </a:p>
          <a:p>
            <a:pPr marL="514800" indent="-51480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於</a:t>
            </a:r>
            <a:r>
              <a:rPr lang="zh-TW" altLang="en-US" sz="2800" b="1" dirty="0">
                <a:solidFill>
                  <a:schemeClr val="tx1">
                    <a:lumMod val="85000"/>
                    <a:lumOff val="15000"/>
                  </a:schemeClr>
                </a:solidFill>
                <a:latin typeface="微軟正黑體" charset="-120"/>
                <a:ea typeface="微軟正黑體" charset="-120"/>
              </a:rPr>
              <a:t>非公共場所或非公眾得出入之職業賭博場所賭博財物者。</a:t>
            </a:r>
            <a:endParaRPr lang="zh-TW" altLang="zh-TW" sz="2800" b="1" dirty="0">
              <a:solidFill>
                <a:schemeClr val="tx1">
                  <a:lumMod val="85000"/>
                  <a:lumOff val="15000"/>
                </a:schemeClr>
              </a:solidFill>
              <a:latin typeface="微軟正黑體" charset="-120"/>
              <a:ea typeface="微軟正黑體" charset="-120"/>
            </a:endParaRPr>
          </a:p>
        </p:txBody>
      </p:sp>
      <p:pic>
        <p:nvPicPr>
          <p:cNvPr id="4" name="圖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72000" y="1130895"/>
            <a:ext cx="3528392" cy="3736870"/>
          </a:xfrm>
          <a:prstGeom prst="rect">
            <a:avLst/>
          </a:prstGeom>
        </p:spPr>
      </p:pic>
      <p:pic>
        <p:nvPicPr>
          <p:cNvPr id="9" name="Picture 2" descr="C:\Users\Chia\Desktop\簡報\小圖\法律與生活-CH04-5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49462" y="1042410"/>
            <a:ext cx="3073400" cy="81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77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067</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1274913"/>
            <a:ext cx="390963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警方獲報</a:t>
            </a:r>
            <a:r>
              <a:rPr lang="zh-TW" altLang="en-US" sz="2800" b="1" dirty="0">
                <a:solidFill>
                  <a:schemeClr val="tx1">
                    <a:lumMod val="85000"/>
                    <a:lumOff val="15000"/>
                  </a:schemeClr>
                </a:solidFill>
                <a:latin typeface="微軟正黑體" charset="-120"/>
                <a:ea typeface="微軟正黑體" charset="-120"/>
              </a:rPr>
              <a:t>，一間美容生活館疑有色情交易，號稱 </a:t>
            </a:r>
            <a:r>
              <a:rPr lang="en-US" altLang="zh-TW" sz="2800" b="1" dirty="0">
                <a:solidFill>
                  <a:schemeClr val="tx1">
                    <a:lumMod val="85000"/>
                    <a:lumOff val="15000"/>
                  </a:schemeClr>
                </a:solidFill>
                <a:latin typeface="微軟正黑體" charset="-120"/>
                <a:ea typeface="微軟正黑體" charset="-120"/>
              </a:rPr>
              <a:t>1700 </a:t>
            </a:r>
            <a:r>
              <a:rPr lang="zh-TW" altLang="en-US" sz="2800" b="1" dirty="0">
                <a:solidFill>
                  <a:schemeClr val="tx1">
                    <a:lumMod val="85000"/>
                    <a:lumOff val="15000"/>
                  </a:schemeClr>
                </a:solidFill>
                <a:latin typeface="微軟正黑體" charset="-120"/>
                <a:ea typeface="微軟正黑體" charset="-120"/>
              </a:rPr>
              <a:t>元做全套，某日，</a:t>
            </a:r>
            <a:r>
              <a:rPr lang="zh-TW" altLang="en-US" sz="2800" b="1" dirty="0" smtClean="0">
                <a:solidFill>
                  <a:schemeClr val="tx1">
                    <a:lumMod val="85000"/>
                    <a:lumOff val="15000"/>
                  </a:schemeClr>
                </a:solidFill>
                <a:latin typeface="微軟正黑體" charset="-120"/>
                <a:ea typeface="微軟正黑體" charset="-120"/>
              </a:rPr>
              <a:t>警方晚間上門查緝</a:t>
            </a:r>
            <a:r>
              <a:rPr lang="zh-TW" altLang="en-US" sz="2800" b="1" dirty="0">
                <a:solidFill>
                  <a:schemeClr val="tx1">
                    <a:lumMod val="85000"/>
                    <a:lumOff val="15000"/>
                  </a:schemeClr>
                </a:solidFill>
                <a:latin typeface="微軟正黑體" charset="-120"/>
                <a:ea typeface="微軟正黑體" charset="-120"/>
              </a:rPr>
              <a:t>，當場</a:t>
            </a:r>
            <a:r>
              <a:rPr lang="zh-TW" altLang="en-US" sz="2800" b="1" dirty="0" smtClean="0">
                <a:solidFill>
                  <a:schemeClr val="tx1">
                    <a:lumMod val="85000"/>
                    <a:lumOff val="15000"/>
                  </a:schemeClr>
                </a:solidFill>
                <a:latin typeface="微軟正黑體" charset="-120"/>
                <a:ea typeface="微軟正黑體" charset="-120"/>
              </a:rPr>
              <a:t>查獲 </a:t>
            </a:r>
            <a:r>
              <a:rPr lang="en-US" altLang="zh-TW" sz="2800" b="1" dirty="0" smtClean="0">
                <a:solidFill>
                  <a:schemeClr val="tx1">
                    <a:lumMod val="85000"/>
                    <a:lumOff val="15000"/>
                  </a:schemeClr>
                </a:solidFill>
                <a:latin typeface="微軟正黑體" charset="-120"/>
                <a:ea typeface="微軟正黑體" charset="-120"/>
              </a:rPr>
              <a:t>3 </a:t>
            </a:r>
            <a:r>
              <a:rPr lang="zh-TW" altLang="en-US" sz="2800" b="1" dirty="0" smtClean="0">
                <a:solidFill>
                  <a:schemeClr val="tx1">
                    <a:lumMod val="85000"/>
                    <a:lumOff val="15000"/>
                  </a:schemeClr>
                </a:solidFill>
                <a:latin typeface="微軟正黑體" charset="-120"/>
                <a:ea typeface="微軟正黑體" charset="-120"/>
              </a:rPr>
              <a:t>對</a:t>
            </a:r>
            <a:r>
              <a:rPr lang="zh-TW" altLang="en-US" sz="2800" b="1" dirty="0">
                <a:solidFill>
                  <a:schemeClr val="tx1">
                    <a:lumMod val="85000"/>
                    <a:lumOff val="15000"/>
                  </a:schemeClr>
                </a:solidFill>
                <a:latin typeface="微軟正黑體" charset="-120"/>
                <a:ea typeface="微軟正黑體" charset="-120"/>
              </a:rPr>
              <a:t>男女疑似性交易</a:t>
            </a:r>
            <a:r>
              <a:rPr lang="zh-TW" altLang="en-US" sz="2800" b="1" dirty="0" smtClean="0">
                <a:solidFill>
                  <a:schemeClr val="tx1">
                    <a:lumMod val="85000"/>
                    <a:lumOff val="15000"/>
                  </a:schemeClr>
                </a:solidFill>
                <a:latin typeface="微軟正黑體" charset="-120"/>
                <a:ea typeface="微軟正黑體" charset="-120"/>
              </a:rPr>
              <a:t>，店</a:t>
            </a:r>
            <a:r>
              <a:rPr lang="zh-TW" altLang="en-US" sz="2800" b="1" dirty="0">
                <a:solidFill>
                  <a:schemeClr val="tx1">
                    <a:lumMod val="85000"/>
                    <a:lumOff val="15000"/>
                  </a:schemeClr>
                </a:solidFill>
                <a:latin typeface="微軟正黑體" charset="-120"/>
                <a:ea typeface="微軟正黑體" charset="-120"/>
              </a:rPr>
              <a:t>內都</a:t>
            </a:r>
            <a:r>
              <a:rPr lang="zh-TW" altLang="en-US" sz="2800" b="1" dirty="0" smtClean="0">
                <a:solidFill>
                  <a:schemeClr val="tx1">
                    <a:lumMod val="85000"/>
                    <a:lumOff val="15000"/>
                  </a:schemeClr>
                </a:solidFill>
                <a:latin typeface="微軟正黑體" charset="-120"/>
                <a:ea typeface="微軟正黑體" charset="-120"/>
              </a:rPr>
              <a:t>是 </a:t>
            </a:r>
            <a:r>
              <a:rPr lang="en-US" altLang="zh-TW" sz="2800" b="1" dirty="0" smtClean="0">
                <a:solidFill>
                  <a:schemeClr val="tx1">
                    <a:lumMod val="85000"/>
                    <a:lumOff val="15000"/>
                  </a:schemeClr>
                </a:solidFill>
                <a:latin typeface="微軟正黑體" charset="-120"/>
                <a:ea typeface="微軟正黑體" charset="-120"/>
              </a:rPr>
              <a:t>50</a:t>
            </a:r>
            <a:r>
              <a:rPr lang="zh-TW" altLang="en-US" sz="2800" b="1" dirty="0" smtClean="0">
                <a:solidFill>
                  <a:schemeClr val="tx1">
                    <a:lumMod val="85000"/>
                    <a:lumOff val="15000"/>
                  </a:schemeClr>
                </a:solidFill>
                <a:latin typeface="微軟正黑體" charset="-120"/>
                <a:ea typeface="微軟正黑體" charset="-120"/>
              </a:rPr>
              <a:t> 歲</a:t>
            </a:r>
            <a:r>
              <a:rPr lang="zh-TW" altLang="en-US" sz="2800" b="1" dirty="0">
                <a:solidFill>
                  <a:schemeClr val="tx1">
                    <a:lumMod val="85000"/>
                    <a:lumOff val="15000"/>
                  </a:schemeClr>
                </a:solidFill>
                <a:latin typeface="微軟正黑體" charset="-120"/>
                <a:ea typeface="微軟正黑體" charset="-120"/>
              </a:rPr>
              <a:t>大媽在服務</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11" name="圖片 10"/>
          <p:cNvPicPr>
            <a:picLocks noChangeAspect="1"/>
          </p:cNvPicPr>
          <p:nvPr/>
        </p:nvPicPr>
        <p:blipFill>
          <a:blip r:embed="rId5"/>
          <a:stretch>
            <a:fillRect/>
          </a:stretch>
        </p:blipFill>
        <p:spPr>
          <a:xfrm>
            <a:off x="4788024" y="1460357"/>
            <a:ext cx="3705170" cy="3384376"/>
          </a:xfrm>
          <a:prstGeom prst="rect">
            <a:avLst/>
          </a:prstGeom>
        </p:spPr>
      </p:pic>
      <p:grpSp>
        <p:nvGrpSpPr>
          <p:cNvPr id="13" name="群組 12"/>
          <p:cNvGrpSpPr/>
          <p:nvPr/>
        </p:nvGrpSpPr>
        <p:grpSpPr>
          <a:xfrm>
            <a:off x="4799308" y="1172326"/>
            <a:ext cx="576064" cy="576064"/>
            <a:chOff x="971600" y="1202903"/>
            <a:chExt cx="576064" cy="576064"/>
          </a:xfrm>
        </p:grpSpPr>
        <p:sp>
          <p:nvSpPr>
            <p:cNvPr id="14" name="圓角矩形 13"/>
            <p:cNvSpPr/>
            <p:nvPr/>
          </p:nvSpPr>
          <p:spPr>
            <a:xfrm>
              <a:off x="971600" y="1202903"/>
              <a:ext cx="576064" cy="576064"/>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7" name="矩形 16"/>
            <p:cNvSpPr/>
            <p:nvPr/>
          </p:nvSpPr>
          <p:spPr>
            <a:xfrm>
              <a:off x="1026235" y="1275492"/>
              <a:ext cx="466794" cy="430887"/>
            </a:xfrm>
            <a:prstGeom prst="rect">
              <a:avLst/>
            </a:prstGeom>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spTree>
    <p:extLst>
      <p:ext uri="{BB962C8B-B14F-4D97-AF65-F5344CB8AC3E}">
        <p14:creationId xmlns:p14="http://schemas.microsoft.com/office/powerpoint/2010/main" val="186756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067</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1249559"/>
            <a:ext cx="374887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有客人</a:t>
            </a:r>
            <a:r>
              <a:rPr lang="zh-TW" altLang="en-US" sz="2800" b="1" dirty="0">
                <a:solidFill>
                  <a:schemeClr val="tx1">
                    <a:lumMod val="85000"/>
                    <a:lumOff val="15000"/>
                  </a:schemeClr>
                </a:solidFill>
                <a:latin typeface="微軟正黑體" charset="-120"/>
                <a:ea typeface="微軟正黑體" charset="-120"/>
              </a:rPr>
              <a:t>不滿向警方表示：「店家廣告不實，</a:t>
            </a:r>
            <a:r>
              <a:rPr lang="en-US" altLang="zh-TW" sz="2800" b="1" dirty="0">
                <a:solidFill>
                  <a:schemeClr val="tx1">
                    <a:lumMod val="85000"/>
                    <a:lumOff val="15000"/>
                  </a:schemeClr>
                </a:solidFill>
                <a:latin typeface="微軟正黑體" charset="-120"/>
                <a:ea typeface="微軟正黑體" charset="-120"/>
              </a:rPr>
              <a:t>1700 </a:t>
            </a:r>
            <a:r>
              <a:rPr lang="zh-TW" altLang="en-US" sz="2800" b="1" dirty="0">
                <a:solidFill>
                  <a:schemeClr val="tx1">
                    <a:lumMod val="85000"/>
                    <a:lumOff val="15000"/>
                  </a:schemeClr>
                </a:solidFill>
                <a:latin typeface="微軟正黑體" charset="-120"/>
                <a:ea typeface="微軟正黑體" charset="-120"/>
              </a:rPr>
              <a:t>元還要加 </a:t>
            </a:r>
            <a:r>
              <a:rPr lang="zh-TW" altLang="en-US" sz="2800" b="1" dirty="0" smtClean="0">
                <a:solidFill>
                  <a:schemeClr val="tx1">
                    <a:lumMod val="85000"/>
                    <a:lumOff val="15000"/>
                  </a:schemeClr>
                </a:solidFill>
                <a:latin typeface="微軟正黑體" charset="-120"/>
                <a:ea typeface="微軟正黑體" charset="-120"/>
              </a:rPr>
              <a:t>一千元</a:t>
            </a:r>
            <a:r>
              <a:rPr lang="zh-TW" altLang="en-US" sz="2800" b="1" dirty="0">
                <a:solidFill>
                  <a:schemeClr val="tx1">
                    <a:lumMod val="85000"/>
                    <a:lumOff val="15000"/>
                  </a:schemeClr>
                </a:solidFill>
                <a:latin typeface="微軟正黑體" charset="-120"/>
                <a:ea typeface="微軟正黑體" charset="-120"/>
              </a:rPr>
              <a:t>才能全套，但館內全是大媽</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誰要加價！</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警方</a:t>
            </a:r>
            <a:r>
              <a:rPr lang="zh-TW" altLang="en-US" sz="2800" b="1" dirty="0">
                <a:solidFill>
                  <a:schemeClr val="tx1">
                    <a:lumMod val="85000"/>
                    <a:lumOff val="15000"/>
                  </a:schemeClr>
                </a:solidFill>
                <a:latin typeface="微軟正黑體" charset="-120"/>
                <a:ea typeface="微軟正黑體" charset="-120"/>
              </a:rPr>
              <a:t>訊後將所有人依違反</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社會秩序維護法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移送</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6195489" y="1274911"/>
            <a:ext cx="506176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endParaRPr lang="zh-TW" altLang="zh-TW" sz="2800" b="1" dirty="0">
              <a:solidFill>
                <a:schemeClr val="tx1">
                  <a:lumMod val="85000"/>
                  <a:lumOff val="15000"/>
                </a:schemeClr>
              </a:solidFill>
              <a:latin typeface="微軟正黑體" charset="-120"/>
              <a:ea typeface="微軟正黑體" charset="-120"/>
            </a:endParaRPr>
          </a:p>
        </p:txBody>
      </p:sp>
      <p:pic>
        <p:nvPicPr>
          <p:cNvPr id="7" name="圖片 6"/>
          <p:cNvPicPr>
            <a:picLocks noChangeAspect="1"/>
          </p:cNvPicPr>
          <p:nvPr/>
        </p:nvPicPr>
        <p:blipFill>
          <a:blip r:embed="rId5"/>
          <a:stretch>
            <a:fillRect/>
          </a:stretch>
        </p:blipFill>
        <p:spPr>
          <a:xfrm>
            <a:off x="4755262" y="1460357"/>
            <a:ext cx="3705170" cy="3384376"/>
          </a:xfrm>
          <a:prstGeom prst="rect">
            <a:avLst/>
          </a:prstGeom>
        </p:spPr>
      </p:pic>
      <p:grpSp>
        <p:nvGrpSpPr>
          <p:cNvPr id="9" name="群組 8"/>
          <p:cNvGrpSpPr/>
          <p:nvPr/>
        </p:nvGrpSpPr>
        <p:grpSpPr>
          <a:xfrm>
            <a:off x="4799308" y="1172326"/>
            <a:ext cx="576064" cy="576064"/>
            <a:chOff x="971600" y="1202903"/>
            <a:chExt cx="576064" cy="576064"/>
          </a:xfrm>
          <a:solidFill>
            <a:schemeClr val="accent6">
              <a:lumMod val="50000"/>
            </a:schemeClr>
          </a:solidFill>
        </p:grpSpPr>
        <p:sp>
          <p:nvSpPr>
            <p:cNvPr id="10" name="圓角矩形 9"/>
            <p:cNvSpPr/>
            <p:nvPr/>
          </p:nvSpPr>
          <p:spPr>
            <a:xfrm>
              <a:off x="971600" y="1202903"/>
              <a:ext cx="576064"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p:cNvSpPr/>
            <p:nvPr/>
          </p:nvSpPr>
          <p:spPr>
            <a:xfrm>
              <a:off x="1026235" y="1275492"/>
              <a:ext cx="466794" cy="430887"/>
            </a:xfrm>
            <a:prstGeom prst="rect">
              <a:avLst/>
            </a:prstGeom>
            <a:grpFill/>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sp>
        <p:nvSpPr>
          <p:cNvPr id="13" name="文字方塊 12"/>
          <p:cNvSpPr txBox="1">
            <a:spLocks noChangeArrowheads="1"/>
          </p:cNvSpPr>
          <p:nvPr/>
        </p:nvSpPr>
        <p:spPr bwMode="auto">
          <a:xfrm>
            <a:off x="921625" y="5955433"/>
            <a:ext cx="37488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80 </a:t>
            </a:r>
            <a:r>
              <a:rPr lang="zh-TW" altLang="en-US" sz="2800" b="1" dirty="0">
                <a:solidFill>
                  <a:schemeClr val="tx1">
                    <a:lumMod val="85000"/>
                    <a:lumOff val="15000"/>
                  </a:schemeClr>
                </a:solidFill>
                <a:latin typeface="微軟正黑體" charset="-120"/>
                <a:ea typeface="微軟正黑體" charset="-120"/>
              </a:rPr>
              <a:t>條</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項</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款 從事性交易</a:t>
            </a:r>
            <a:r>
              <a:rPr lang="zh-TW" altLang="en-US" sz="2800" b="1" dirty="0" smtClean="0">
                <a:solidFill>
                  <a:schemeClr val="tx1">
                    <a:lumMod val="85000"/>
                    <a:lumOff val="15000"/>
                  </a:schemeClr>
                </a:solidFill>
                <a:latin typeface="微軟正黑體" charset="-120"/>
                <a:ea typeface="微軟正黑體" charset="-120"/>
              </a:rPr>
              <a:t>，處</a:t>
            </a:r>
            <a:r>
              <a:rPr lang="zh-TW" altLang="en-US" sz="2800" b="1" dirty="0">
                <a:solidFill>
                  <a:schemeClr val="tx1">
                    <a:lumMod val="85000"/>
                    <a:lumOff val="15000"/>
                  </a:schemeClr>
                </a:solidFill>
                <a:latin typeface="微軟正黑體" charset="-120"/>
                <a:ea typeface="微軟正黑體" charset="-120"/>
              </a:rPr>
              <a:t>新臺幣</a:t>
            </a:r>
            <a:r>
              <a:rPr lang="en-US" altLang="zh-TW" sz="2800" b="1" dirty="0">
                <a:solidFill>
                  <a:schemeClr val="tx1">
                    <a:lumMod val="85000"/>
                    <a:lumOff val="15000"/>
                  </a:schemeClr>
                </a:solidFill>
                <a:latin typeface="微軟正黑體" charset="-120"/>
                <a:ea typeface="微軟正黑體" charset="-120"/>
              </a:rPr>
              <a:t>30000 </a:t>
            </a:r>
            <a:r>
              <a:rPr lang="zh-TW" altLang="en-US" sz="2800" b="1" dirty="0">
                <a:solidFill>
                  <a:schemeClr val="tx1">
                    <a:lumMod val="85000"/>
                    <a:lumOff val="15000"/>
                  </a:schemeClr>
                </a:solidFill>
                <a:latin typeface="微軟正黑體" charset="-120"/>
                <a:ea typeface="微軟正黑體" charset="-120"/>
              </a:rPr>
              <a:t>元以下罰鍰。</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5073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1" nodeType="clickEffect">
                                  <p:stCondLst>
                                    <p:cond delay="0"/>
                                  </p:stCondLst>
                                  <p:childTnLst>
                                    <p:animEffect transition="out" filter="wipe(down)">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42" presetClass="path" presetSubtype="0" accel="50000" decel="50000" fill="hold" grpId="0" nodeType="afterEffect">
                                  <p:stCondLst>
                                    <p:cond delay="0"/>
                                  </p:stCondLst>
                                  <p:childTnLst>
                                    <p:animMotion origin="layout" path="M 8.33333E-7 2.27651E-7 L 8.33333E-7 -0.72543 " pathEditMode="relative" rAng="0" ptsTypes="AA">
                                      <p:cBhvr>
                                        <p:cTn id="15" dur="1000" fill="hold"/>
                                        <p:tgtEl>
                                          <p:spTgt spid="13"/>
                                        </p:tgtEl>
                                        <p:attrNameLst>
                                          <p:attrName>ppt_x</p:attrName>
                                          <p:attrName>ppt_y</p:attrName>
                                        </p:attrNameLst>
                                      </p:cBhvr>
                                      <p:rCtr x="0" y="-362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067</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1950853"/>
            <a:ext cx="4629714"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indent="0">
              <a:spcBef>
                <a:spcPts val="1200"/>
              </a:spcBef>
            </a:pPr>
            <a:r>
              <a:rPr lang="zh-TW" altLang="en-US" sz="2800" b="1" dirty="0">
                <a:solidFill>
                  <a:schemeClr val="tx1">
                    <a:lumMod val="85000"/>
                    <a:lumOff val="15000"/>
                  </a:schemeClr>
                </a:solidFill>
                <a:latin typeface="微軟正黑體" charset="-120"/>
                <a:ea typeface="微軟正黑體" charset="-120"/>
              </a:rPr>
              <a:t>於公務員依法執行職務時，</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聚眾喧嘩、</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窒礙</a:t>
            </a:r>
            <a:r>
              <a:rPr lang="zh-TW" altLang="en-US" sz="2800" b="1" dirty="0">
                <a:solidFill>
                  <a:schemeClr val="tx1">
                    <a:lumMod val="85000"/>
                    <a:lumOff val="15000"/>
                  </a:schemeClr>
                </a:solidFill>
                <a:latin typeface="微軟正黑體" charset="-120"/>
                <a:ea typeface="微軟正黑體" charset="-120"/>
              </a:rPr>
              <a:t>公務進行者、</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故意</a:t>
            </a:r>
            <a:r>
              <a:rPr lang="zh-TW" altLang="en-US" sz="2800" b="1" dirty="0">
                <a:solidFill>
                  <a:schemeClr val="tx1">
                    <a:lumMod val="85000"/>
                    <a:lumOff val="15000"/>
                  </a:schemeClr>
                </a:solidFill>
                <a:latin typeface="微軟正黑體" charset="-120"/>
                <a:ea typeface="微軟正黑體" charset="-120"/>
              </a:rPr>
              <a:t>向該管</a:t>
            </a:r>
            <a:r>
              <a:rPr lang="zh-TW" altLang="en-US" sz="2800" b="1" dirty="0" smtClean="0">
                <a:solidFill>
                  <a:schemeClr val="tx1">
                    <a:lumMod val="85000"/>
                    <a:lumOff val="15000"/>
                  </a:schemeClr>
                </a:solidFill>
                <a:latin typeface="微軟正黑體" charset="-120"/>
                <a:ea typeface="微軟正黑體" charset="-120"/>
              </a:rPr>
              <a:t>公務員</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謊報</a:t>
            </a:r>
            <a:r>
              <a:rPr lang="zh-TW" altLang="en-US" sz="2800" b="1" dirty="0">
                <a:solidFill>
                  <a:schemeClr val="tx1">
                    <a:lumMod val="85000"/>
                    <a:lumOff val="15000"/>
                  </a:schemeClr>
                </a:solidFill>
                <a:latin typeface="微軟正黑體" charset="-120"/>
                <a:ea typeface="微軟正黑體" charset="-120"/>
              </a:rPr>
              <a:t>災害者。</a:t>
            </a:r>
            <a:endParaRPr lang="zh-TW" altLang="zh-TW" sz="2800" b="1" dirty="0">
              <a:solidFill>
                <a:schemeClr val="tx1">
                  <a:lumMod val="85000"/>
                  <a:lumOff val="15000"/>
                </a:schemeClr>
              </a:solidFill>
              <a:latin typeface="微軟正黑體" charset="-120"/>
              <a:ea typeface="微軟正黑體" charset="-120"/>
            </a:endParaRPr>
          </a:p>
        </p:txBody>
      </p:sp>
      <p:pic>
        <p:nvPicPr>
          <p:cNvPr id="4" name="圖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32040" y="1130895"/>
            <a:ext cx="3384450" cy="3758869"/>
          </a:xfrm>
          <a:prstGeom prst="rect">
            <a:avLst/>
          </a:prstGeom>
        </p:spPr>
      </p:pic>
      <p:pic>
        <p:nvPicPr>
          <p:cNvPr id="10" name="Picture 2" descr="C:\Users\Chia\Desktop\簡報\小圖\法律與生活-CH04-54.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85270" y="1010616"/>
            <a:ext cx="3078163" cy="81121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群組 8"/>
          <p:cNvGrpSpPr/>
          <p:nvPr/>
        </p:nvGrpSpPr>
        <p:grpSpPr>
          <a:xfrm>
            <a:off x="618218" y="4569278"/>
            <a:ext cx="4025789" cy="900000"/>
            <a:chOff x="3481586" y="3006572"/>
            <a:chExt cx="4025789" cy="900000"/>
          </a:xfrm>
        </p:grpSpPr>
        <p:grpSp>
          <p:nvGrpSpPr>
            <p:cNvPr id="11" name="群組 10"/>
            <p:cNvGrpSpPr/>
            <p:nvPr/>
          </p:nvGrpSpPr>
          <p:grpSpPr>
            <a:xfrm>
              <a:off x="4066091" y="3189998"/>
              <a:ext cx="3441284" cy="554705"/>
              <a:chOff x="4500000" y="2170416"/>
              <a:chExt cx="3441284" cy="554705"/>
            </a:xfrm>
          </p:grpSpPr>
          <p:pic>
            <p:nvPicPr>
              <p:cNvPr id="14" name="圖片 13"/>
              <p:cNvPicPr>
                <a:picLocks noChangeAspect="1"/>
              </p:cNvPicPr>
              <p:nvPr/>
            </p:nvPicPr>
            <p:blipFill rotWithShape="1">
              <a:blip r:embed="rId7" cstate="print">
                <a:extLst>
                  <a:ext uri="{28A0092B-C50C-407E-A947-70E740481C1C}">
                    <a14:useLocalDpi xmlns:a14="http://schemas.microsoft.com/office/drawing/2010/main" val="0"/>
                  </a:ext>
                </a:extLst>
              </a:blip>
              <a:srcRect t="1" r="24348" b="3708"/>
              <a:stretch/>
            </p:blipFill>
            <p:spPr>
              <a:xfrm>
                <a:off x="4500000" y="2170416"/>
                <a:ext cx="3225803" cy="554705"/>
              </a:xfrm>
              <a:prstGeom prst="rect">
                <a:avLst/>
              </a:prstGeom>
            </p:spPr>
          </p:pic>
          <p:sp>
            <p:nvSpPr>
              <p:cNvPr id="17" name="文字方塊 16"/>
              <p:cNvSpPr txBox="1"/>
              <p:nvPr/>
            </p:nvSpPr>
            <p:spPr>
              <a:xfrm>
                <a:off x="4753875" y="2327285"/>
                <a:ext cx="3187409" cy="307777"/>
              </a:xfrm>
              <a:prstGeom prst="rect">
                <a:avLst/>
              </a:prstGeom>
              <a:noFill/>
            </p:spPr>
            <p:txBody>
              <a:bodyPr wrap="square" rtlCol="0">
                <a:spAutoFit/>
              </a:bodyPr>
              <a:lstStyle/>
              <a:p>
                <a:r>
                  <a:rPr lang="zh-TW" altLang="en-US" sz="1400" dirty="0">
                    <a:solidFill>
                      <a:schemeClr val="bg1"/>
                    </a:solidFill>
                    <a:latin typeface="微軟正黑體" panose="020B0604030504040204" pitchFamily="34" charset="-120"/>
                  </a:rPr>
                  <a:t>加重妨害公務罪 襲警將重罰</a:t>
                </a:r>
                <a:r>
                  <a:rPr lang="en-US" altLang="zh-TW" sz="1400" dirty="0">
                    <a:solidFill>
                      <a:schemeClr val="bg1"/>
                    </a:solidFill>
                    <a:latin typeface="微軟正黑體" panose="020B0604030504040204" pitchFamily="34" charset="-120"/>
                  </a:rPr>
                  <a:t>(02ˍ05)</a:t>
                </a:r>
              </a:p>
            </p:txBody>
          </p:sp>
        </p:grpSp>
        <p:pic>
          <p:nvPicPr>
            <p:cNvPr id="13" name="圖片 12">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161529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加重</a:t>
            </a:r>
            <a:r>
              <a:rPr lang="zh-TW" altLang="en-US" dirty="0">
                <a:solidFill>
                  <a:schemeClr val="tx1">
                    <a:lumMod val="85000"/>
                    <a:lumOff val="15000"/>
                  </a:schemeClr>
                </a:solidFill>
                <a:latin typeface="微軟正黑體" panose="020B0604030504040204" pitchFamily="34" charset="-120"/>
              </a:rPr>
              <a:t>妨害公務罪 襲警將</a:t>
            </a:r>
            <a:r>
              <a:rPr lang="zh-TW" altLang="en-US" dirty="0" smtClean="0">
                <a:solidFill>
                  <a:schemeClr val="tx1">
                    <a:lumMod val="85000"/>
                    <a:lumOff val="15000"/>
                  </a:schemeClr>
                </a:solidFill>
                <a:latin typeface="微軟正黑體" panose="020B0604030504040204" pitchFamily="34" charset="-120"/>
              </a:rPr>
              <a:t>重罰</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02:05</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67加重妨害公務罪 襲警將重罰(02ˍ05).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3622326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43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067</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1490935"/>
            <a:ext cx="340557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勞團在立法院周邊集會反對勞基法修法，抗議民眾却陸續與警方發生推擠衝突及對警方丟煙霧罐等違法的脫序行為</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4572004" y="1274913"/>
            <a:ext cx="3723183" cy="3723183"/>
          </a:xfrm>
          <a:prstGeom prst="rect">
            <a:avLst/>
          </a:prstGeom>
        </p:spPr>
      </p:pic>
      <p:grpSp>
        <p:nvGrpSpPr>
          <p:cNvPr id="7" name="群組 6"/>
          <p:cNvGrpSpPr/>
          <p:nvPr/>
        </p:nvGrpSpPr>
        <p:grpSpPr>
          <a:xfrm>
            <a:off x="4799308" y="1172326"/>
            <a:ext cx="576064" cy="576064"/>
            <a:chOff x="971600" y="1202903"/>
            <a:chExt cx="576064" cy="576064"/>
          </a:xfrm>
          <a:solidFill>
            <a:schemeClr val="accent6">
              <a:lumMod val="50000"/>
            </a:schemeClr>
          </a:solidFill>
        </p:grpSpPr>
        <p:sp>
          <p:nvSpPr>
            <p:cNvPr id="9" name="圓角矩形 8"/>
            <p:cNvSpPr/>
            <p:nvPr/>
          </p:nvSpPr>
          <p:spPr>
            <a:xfrm>
              <a:off x="971600" y="1202903"/>
              <a:ext cx="576064" cy="57606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矩形 9"/>
            <p:cNvSpPr/>
            <p:nvPr/>
          </p:nvSpPr>
          <p:spPr>
            <a:xfrm>
              <a:off x="1026235" y="1275492"/>
              <a:ext cx="466794" cy="430887"/>
            </a:xfrm>
            <a:prstGeom prst="rect">
              <a:avLst/>
            </a:prstGeom>
            <a:grpFill/>
          </p:spPr>
          <p:txBody>
            <a:bodyPr wrap="none">
              <a:spAutoFit/>
            </a:bodyPr>
            <a:lstStyle/>
            <a:p>
              <a:r>
                <a:rPr lang="zh-TW" altLang="en-US" sz="2200" b="1" dirty="0" smtClean="0">
                  <a:solidFill>
                    <a:schemeClr val="bg1"/>
                  </a:solidFill>
                  <a:latin typeface="微軟正黑體" charset="-120"/>
                </a:rPr>
                <a:t>例</a:t>
              </a:r>
              <a:endParaRPr lang="zh-TW" altLang="en-US" sz="2200" dirty="0">
                <a:solidFill>
                  <a:schemeClr val="bg1"/>
                </a:solidFill>
              </a:endParaRPr>
            </a:p>
          </p:txBody>
        </p:sp>
      </p:grpSp>
      <p:sp>
        <p:nvSpPr>
          <p:cNvPr id="11" name="文字方塊 10"/>
          <p:cNvSpPr txBox="1">
            <a:spLocks noChangeArrowheads="1"/>
          </p:cNvSpPr>
          <p:nvPr/>
        </p:nvSpPr>
        <p:spPr bwMode="auto">
          <a:xfrm>
            <a:off x="728862" y="5955433"/>
            <a:ext cx="340557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警方一蒐證逮捕，將這些人依違反</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社會秩序維護法</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送辦。</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88731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2" nodeType="clickEffect">
                                  <p:stCondLst>
                                    <p:cond delay="0"/>
                                  </p:stCondLst>
                                  <p:childTnLst>
                                    <p:animEffect transition="out" filter="wipe(down)">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par>
                          <p:cTn id="21" fill="hold">
                            <p:stCondLst>
                              <p:cond delay="500"/>
                            </p:stCondLst>
                            <p:childTnLst>
                              <p:par>
                                <p:cTn id="22" presetID="42" presetClass="path" presetSubtype="0" accel="50000" decel="50000" fill="hold" grpId="0" nodeType="afterEffect">
                                  <p:stCondLst>
                                    <p:cond delay="0"/>
                                  </p:stCondLst>
                                  <p:childTnLst>
                                    <p:animMotion origin="layout" path="M 1.38889E-6 2.27651E-7 L 1.38889E-6 -0.75069 " pathEditMode="relative" rAng="0" ptsTypes="AA">
                                      <p:cBhvr>
                                        <p:cTn id="23" dur="1000" fill="hold"/>
                                        <p:tgtEl>
                                          <p:spTgt spid="11"/>
                                        </p:tgtEl>
                                        <p:attrNameLst>
                                          <p:attrName>ppt_x</p:attrName>
                                          <p:attrName>ppt_y</p:attrName>
                                        </p:attrNameLst>
                                      </p:cBhvr>
                                      <p:rCtr x="0" y="-375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067</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590362" y="1348618"/>
            <a:ext cx="354959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85 </a:t>
            </a:r>
            <a:r>
              <a:rPr lang="zh-TW" altLang="en-US" sz="2800" b="1" dirty="0">
                <a:solidFill>
                  <a:schemeClr val="tx1">
                    <a:lumMod val="85000"/>
                    <a:lumOff val="15000"/>
                  </a:schemeClr>
                </a:solidFill>
                <a:latin typeface="微軟正黑體" charset="-120"/>
                <a:ea typeface="微軟正黑體" charset="-120"/>
              </a:rPr>
              <a:t>條</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項</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款 於公務員</a:t>
            </a:r>
            <a:r>
              <a:rPr lang="zh-TW" altLang="en-US" sz="2800" b="1" dirty="0" smtClean="0">
                <a:solidFill>
                  <a:schemeClr val="tx1">
                    <a:lumMod val="85000"/>
                    <a:lumOff val="15000"/>
                  </a:schemeClr>
                </a:solidFill>
                <a:latin typeface="微軟正黑體" charset="-120"/>
                <a:ea typeface="微軟正黑體" charset="-120"/>
              </a:rPr>
              <a:t>依法執行</a:t>
            </a:r>
            <a:r>
              <a:rPr lang="zh-TW" altLang="en-US" sz="2800" b="1" dirty="0">
                <a:solidFill>
                  <a:schemeClr val="tx1">
                    <a:lumMod val="85000"/>
                    <a:lumOff val="15000"/>
                  </a:schemeClr>
                </a:solidFill>
                <a:latin typeface="微軟正黑體" charset="-120"/>
                <a:ea typeface="微軟正黑體" charset="-120"/>
              </a:rPr>
              <a:t>職務時，以顯然不當之言詞或</a:t>
            </a:r>
            <a:r>
              <a:rPr lang="zh-TW" altLang="en-US" sz="2800" b="1" dirty="0" smtClean="0">
                <a:solidFill>
                  <a:schemeClr val="tx1">
                    <a:lumMod val="85000"/>
                    <a:lumOff val="15000"/>
                  </a:schemeClr>
                </a:solidFill>
                <a:latin typeface="微軟正黑體" charset="-120"/>
                <a:ea typeface="微軟正黑體" charset="-120"/>
              </a:rPr>
              <a:t>行動</a:t>
            </a:r>
            <a:r>
              <a:rPr lang="zh-TW" altLang="en-US" sz="2800" b="1" dirty="0">
                <a:solidFill>
                  <a:schemeClr val="tx1">
                    <a:lumMod val="85000"/>
                    <a:lumOff val="15000"/>
                  </a:schemeClr>
                </a:solidFill>
                <a:latin typeface="微軟正黑體" charset="-120"/>
                <a:ea typeface="微軟正黑體" charset="-120"/>
              </a:rPr>
              <a:t>相加，尚未達強暴脅迫或侮辱之</a:t>
            </a:r>
            <a:r>
              <a:rPr lang="zh-TW" altLang="en-US" sz="2800" b="1" dirty="0" smtClean="0">
                <a:solidFill>
                  <a:schemeClr val="tx1">
                    <a:lumMod val="85000"/>
                    <a:lumOff val="15000"/>
                  </a:schemeClr>
                </a:solidFill>
                <a:latin typeface="微軟正黑體" charset="-120"/>
                <a:ea typeface="微軟正黑體" charset="-120"/>
              </a:rPr>
              <a:t>程度</a:t>
            </a:r>
            <a:r>
              <a:rPr lang="zh-TW" altLang="en-US" sz="2800" b="1" dirty="0">
                <a:solidFill>
                  <a:schemeClr val="tx1">
                    <a:lumMod val="85000"/>
                    <a:lumOff val="15000"/>
                  </a:schemeClr>
                </a:solidFill>
                <a:latin typeface="微軟正黑體" charset="-120"/>
                <a:ea typeface="微軟正黑體" charset="-120"/>
              </a:rPr>
              <a:t>者，處拘留或新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12000 </a:t>
            </a:r>
            <a:r>
              <a:rPr lang="zh-TW" altLang="en-US" sz="2800" b="1" dirty="0">
                <a:solidFill>
                  <a:schemeClr val="tx1">
                    <a:lumMod val="85000"/>
                    <a:lumOff val="15000"/>
                  </a:schemeClr>
                </a:solidFill>
                <a:latin typeface="微軟正黑體" charset="-120"/>
                <a:ea typeface="微軟正黑體" charset="-120"/>
              </a:rPr>
              <a:t>元</a:t>
            </a:r>
            <a:r>
              <a:rPr lang="zh-TW" altLang="en-US" sz="2800" b="1" dirty="0" smtClean="0">
                <a:solidFill>
                  <a:schemeClr val="tx1">
                    <a:lumMod val="85000"/>
                    <a:lumOff val="15000"/>
                  </a:schemeClr>
                </a:solidFill>
                <a:latin typeface="微軟正黑體" charset="-120"/>
                <a:ea typeface="微軟正黑體" charset="-120"/>
              </a:rPr>
              <a:t>以下</a:t>
            </a:r>
            <a:r>
              <a:rPr lang="zh-TW" altLang="en-US" sz="2800" b="1" dirty="0">
                <a:solidFill>
                  <a:schemeClr val="tx1">
                    <a:lumMod val="85000"/>
                    <a:lumOff val="15000"/>
                  </a:schemeClr>
                </a:solidFill>
                <a:latin typeface="微軟正黑體" charset="-120"/>
                <a:ea typeface="微軟正黑體" charset="-120"/>
              </a:rPr>
              <a:t>罰鍰。</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83972" y="1130895"/>
            <a:ext cx="3877295" cy="3757153"/>
          </a:xfrm>
          <a:prstGeom prst="rect">
            <a:avLst/>
          </a:prstGeom>
        </p:spPr>
      </p:pic>
    </p:spTree>
    <p:extLst>
      <p:ext uri="{BB962C8B-B14F-4D97-AF65-F5344CB8AC3E}">
        <p14:creationId xmlns:p14="http://schemas.microsoft.com/office/powerpoint/2010/main" val="3599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2067001"/>
            <a:ext cx="462971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互相</a:t>
            </a:r>
            <a:r>
              <a:rPr lang="zh-TW" altLang="en-US" sz="2800" b="1" dirty="0">
                <a:solidFill>
                  <a:schemeClr val="tx1">
                    <a:lumMod val="85000"/>
                    <a:lumOff val="15000"/>
                  </a:schemeClr>
                </a:solidFill>
                <a:latin typeface="微軟正黑體" charset="-120"/>
                <a:ea typeface="微軟正黑體" charset="-120"/>
              </a:rPr>
              <a:t>鬥毆者、</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跟蹤騷擾</a:t>
            </a:r>
            <a:r>
              <a:rPr lang="zh-TW" altLang="en-US" sz="2800" b="1" dirty="0">
                <a:solidFill>
                  <a:schemeClr val="tx1">
                    <a:lumMod val="85000"/>
                    <a:lumOff val="15000"/>
                  </a:schemeClr>
                </a:solidFill>
                <a:latin typeface="微軟正黑體" charset="-120"/>
                <a:ea typeface="微軟正黑體" charset="-120"/>
              </a:rPr>
              <a:t>的糾纏行為、</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buFont typeface="Wingdings" charset="2"/>
              <a:buChar char="l"/>
            </a:pPr>
            <a:r>
              <a:rPr lang="zh-TW" altLang="en-US" sz="2800" b="1" dirty="0" smtClean="0">
                <a:solidFill>
                  <a:schemeClr val="tx1">
                    <a:lumMod val="85000"/>
                    <a:lumOff val="15000"/>
                  </a:schemeClr>
                </a:solidFill>
                <a:latin typeface="微軟正黑體" charset="-120"/>
                <a:ea typeface="微軟正黑體" charset="-120"/>
              </a:rPr>
              <a:t>任意</a:t>
            </a:r>
            <a:r>
              <a:rPr lang="zh-TW" altLang="en-US" sz="2800" b="1" dirty="0">
                <a:solidFill>
                  <a:schemeClr val="tx1">
                    <a:lumMod val="85000"/>
                    <a:lumOff val="15000"/>
                  </a:schemeClr>
                </a:solidFill>
                <a:latin typeface="微軟正黑體" charset="-120"/>
                <a:ea typeface="微軟正黑體" charset="-120"/>
              </a:rPr>
              <a:t>採折他人竹木</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菜</a:t>
            </a:r>
            <a:r>
              <a:rPr lang="zh-TW" altLang="en-US" sz="2800" b="1" dirty="0">
                <a:solidFill>
                  <a:schemeClr val="tx1">
                    <a:lumMod val="85000"/>
                    <a:lumOff val="15000"/>
                  </a:schemeClr>
                </a:solidFill>
                <a:latin typeface="微軟正黑體" charset="-120"/>
                <a:ea typeface="微軟正黑體" charset="-120"/>
              </a:rPr>
              <a:t>果、花卉或</a:t>
            </a:r>
            <a:r>
              <a:rPr lang="zh-TW" altLang="en-US" sz="2800" b="1" dirty="0" smtClean="0">
                <a:solidFill>
                  <a:schemeClr val="tx1">
                    <a:lumMod val="85000"/>
                    <a:lumOff val="15000"/>
                  </a:schemeClr>
                </a:solidFill>
                <a:latin typeface="微軟正黑體" charset="-120"/>
                <a:ea typeface="微軟正黑體" charset="-120"/>
              </a:rPr>
              <a:t>其他</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t>
            </a:r>
            <a:r>
              <a:rPr lang="zh-TW" altLang="en-US" sz="2800" b="1" dirty="0" smtClean="0">
                <a:solidFill>
                  <a:schemeClr val="tx1">
                    <a:lumMod val="85000"/>
                    <a:lumOff val="15000"/>
                  </a:schemeClr>
                </a:solidFill>
                <a:latin typeface="微軟正黑體" charset="-120"/>
                <a:ea typeface="微軟正黑體" charset="-120"/>
              </a:rPr>
              <a:t>植物</a:t>
            </a:r>
            <a:r>
              <a:rPr lang="zh-TW" altLang="en-US" sz="2800" b="1" dirty="0">
                <a:solidFill>
                  <a:schemeClr val="tx1">
                    <a:lumMod val="85000"/>
                    <a:lumOff val="15000"/>
                  </a:schemeClr>
                </a:solidFill>
                <a:latin typeface="微軟正黑體" charset="-120"/>
                <a:ea typeface="微軟正黑體" charset="-120"/>
              </a:rPr>
              <a:t>者。</a:t>
            </a:r>
            <a:endParaRPr lang="zh-TW" altLang="zh-TW" sz="2800" b="1" dirty="0">
              <a:solidFill>
                <a:schemeClr val="tx1">
                  <a:lumMod val="85000"/>
                  <a:lumOff val="15000"/>
                </a:schemeClr>
              </a:solidFill>
              <a:latin typeface="微軟正黑體" charset="-120"/>
              <a:ea typeface="微軟正黑體" charset="-120"/>
            </a:endParaRPr>
          </a:p>
        </p:txBody>
      </p:sp>
      <p:pic>
        <p:nvPicPr>
          <p:cNvPr id="4" name="圖片 3"/>
          <p:cNvPicPr>
            <a:picLocks noChangeAspect="1"/>
          </p:cNvPicPr>
          <p:nvPr/>
        </p:nvPicPr>
        <p:blipFill>
          <a:blip r:embed="rId5"/>
          <a:stretch>
            <a:fillRect/>
          </a:stretch>
        </p:blipFill>
        <p:spPr>
          <a:xfrm>
            <a:off x="4960181" y="1130897"/>
            <a:ext cx="3530600" cy="3674533"/>
          </a:xfrm>
          <a:prstGeom prst="rect">
            <a:avLst/>
          </a:prstGeom>
        </p:spPr>
      </p:pic>
      <p:pic>
        <p:nvPicPr>
          <p:cNvPr id="10" name="Picture 2" descr="C:\Users\Chia\Desktop\簡報\小圖\法律與生活-CH04-55.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01623" y="1013916"/>
            <a:ext cx="3840163" cy="811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94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8" name="文字方塊 7"/>
          <p:cNvSpPr txBox="1">
            <a:spLocks noChangeArrowheads="1"/>
          </p:cNvSpPr>
          <p:nvPr/>
        </p:nvSpPr>
        <p:spPr bwMode="auto">
          <a:xfrm>
            <a:off x="806382" y="1346919"/>
            <a:ext cx="3809696"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一名女子中午</a:t>
            </a:r>
            <a:r>
              <a:rPr lang="zh-TW" altLang="en-US" sz="2800" b="1" dirty="0" smtClean="0">
                <a:solidFill>
                  <a:schemeClr val="tx1">
                    <a:lumMod val="85000"/>
                    <a:lumOff val="15000"/>
                  </a:schemeClr>
                </a:solidFill>
                <a:latin typeface="微軟正黑體" charset="-120"/>
                <a:ea typeface="微軟正黑體" charset="-120"/>
              </a:rPr>
              <a:t>獨自走巷</a:t>
            </a:r>
            <a:r>
              <a:rPr lang="zh-TW" altLang="en-US" sz="2800" b="1" dirty="0">
                <a:solidFill>
                  <a:schemeClr val="tx1">
                    <a:lumMod val="85000"/>
                    <a:lumOff val="15000"/>
                  </a:schemeClr>
                </a:solidFill>
                <a:latin typeface="微軟正黑體" charset="-120"/>
                <a:ea typeface="微軟正黑體" charset="-120"/>
              </a:rPr>
              <a:t>弄裡，</a:t>
            </a:r>
            <a:r>
              <a:rPr lang="zh-TW" altLang="en-US" sz="2800" b="1" dirty="0" smtClean="0">
                <a:solidFill>
                  <a:schemeClr val="tx1">
                    <a:lumMod val="85000"/>
                    <a:lumOff val="15000"/>
                  </a:schemeClr>
                </a:solidFill>
                <a:latin typeface="微軟正黑體" charset="-120"/>
                <a:ea typeface="微軟正黑體" charset="-120"/>
              </a:rPr>
              <a:t>發現有男子緊跟，起先</a:t>
            </a:r>
            <a:r>
              <a:rPr lang="zh-TW" altLang="en-US" sz="2800" b="1" dirty="0">
                <a:solidFill>
                  <a:schemeClr val="tx1">
                    <a:lumMod val="85000"/>
                    <a:lumOff val="15000"/>
                  </a:schemeClr>
                </a:solidFill>
                <a:latin typeface="微軟正黑體" charset="-120"/>
                <a:ea typeface="微軟正黑體" charset="-120"/>
              </a:rPr>
              <a:t>女子回頭張望，對方還假裝路過，等到被害人往前離開，嫌犯居然再次跟上，嚇得她報警求助。</a:t>
            </a:r>
            <a:endParaRPr lang="zh-TW" altLang="zh-TW" sz="2800" b="1" dirty="0">
              <a:solidFill>
                <a:schemeClr val="tx1">
                  <a:lumMod val="85000"/>
                  <a:lumOff val="15000"/>
                </a:schemeClr>
              </a:solidFill>
              <a:latin typeface="微軟正黑體" charset="-120"/>
              <a:ea typeface="微軟正黑體" charset="-120"/>
            </a:endParaRPr>
          </a:p>
        </p:txBody>
      </p:sp>
      <p:sp>
        <p:nvSpPr>
          <p:cNvPr id="6" name="文字方塊 5"/>
          <p:cNvSpPr txBox="1">
            <a:spLocks noChangeArrowheads="1"/>
          </p:cNvSpPr>
          <p:nvPr/>
        </p:nvSpPr>
        <p:spPr bwMode="auto">
          <a:xfrm>
            <a:off x="806382" y="5684552"/>
            <a:ext cx="347758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89 </a:t>
            </a:r>
            <a:r>
              <a:rPr lang="zh-TW" altLang="en-US" sz="2800" b="1" dirty="0" smtClean="0">
                <a:solidFill>
                  <a:schemeClr val="tx1">
                    <a:lumMod val="85000"/>
                    <a:lumOff val="15000"/>
                  </a:schemeClr>
                </a:solidFill>
                <a:latin typeface="微軟正黑體" charset="-120"/>
                <a:ea typeface="微軟正黑體" charset="-120"/>
              </a:rPr>
              <a:t>條第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項</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2 </a:t>
            </a:r>
            <a:r>
              <a:rPr lang="zh-TW" altLang="en-US" sz="2800" b="1" dirty="0" smtClean="0">
                <a:solidFill>
                  <a:schemeClr val="tx1">
                    <a:lumMod val="85000"/>
                    <a:lumOff val="15000"/>
                  </a:schemeClr>
                </a:solidFill>
                <a:latin typeface="微軟正黑體" charset="-120"/>
                <a:ea typeface="微軟正黑體" charset="-120"/>
              </a:rPr>
              <a:t>款無</a:t>
            </a:r>
            <a:r>
              <a:rPr lang="zh-TW" altLang="en-US" sz="2800" b="1" dirty="0">
                <a:solidFill>
                  <a:schemeClr val="tx1">
                    <a:lumMod val="85000"/>
                    <a:lumOff val="15000"/>
                  </a:schemeClr>
                </a:solidFill>
                <a:latin typeface="微軟正黑體" charset="-120"/>
                <a:ea typeface="微軟正黑體" charset="-120"/>
              </a:rPr>
              <a:t>正當理由，跟追他人</a:t>
            </a:r>
            <a:r>
              <a:rPr lang="zh-TW" altLang="en-US" sz="2800" b="1" dirty="0" smtClean="0">
                <a:solidFill>
                  <a:schemeClr val="tx1">
                    <a:lumMod val="85000"/>
                    <a:lumOff val="15000"/>
                  </a:schemeClr>
                </a:solidFill>
                <a:latin typeface="微軟正黑體" charset="-120"/>
                <a:ea typeface="微軟正黑體" charset="-120"/>
              </a:rPr>
              <a:t>，經</a:t>
            </a:r>
            <a:r>
              <a:rPr lang="zh-TW" altLang="en-US" sz="2800" b="1" dirty="0">
                <a:solidFill>
                  <a:schemeClr val="tx1">
                    <a:lumMod val="85000"/>
                    <a:lumOff val="15000"/>
                  </a:schemeClr>
                </a:solidFill>
                <a:latin typeface="微軟正黑體" charset="-120"/>
                <a:ea typeface="微軟正黑體" charset="-120"/>
              </a:rPr>
              <a:t>勸阻不聽者，處新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3000 </a:t>
            </a:r>
            <a:r>
              <a:rPr lang="zh-TW" altLang="en-US" sz="2800" b="1" dirty="0">
                <a:solidFill>
                  <a:schemeClr val="tx1">
                    <a:lumMod val="85000"/>
                    <a:lumOff val="15000"/>
                  </a:schemeClr>
                </a:solidFill>
                <a:latin typeface="微軟正黑體" charset="-120"/>
                <a:ea typeface="微軟正黑體" charset="-120"/>
              </a:rPr>
              <a:t>元以下罰鍰</a:t>
            </a:r>
            <a:r>
              <a:rPr lang="zh-TW" altLang="en-US" sz="2800" b="1" dirty="0" smtClean="0">
                <a:solidFill>
                  <a:schemeClr val="tx1">
                    <a:lumMod val="85000"/>
                    <a:lumOff val="15000"/>
                  </a:schemeClr>
                </a:solidFill>
                <a:latin typeface="微軟正黑體" charset="-120"/>
                <a:ea typeface="微軟正黑體" charset="-120"/>
              </a:rPr>
              <a:t>或申誡</a:t>
            </a:r>
            <a:r>
              <a:rPr lang="zh-TW" altLang="en-US" sz="2800" b="1" dirty="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4616082" y="1075602"/>
            <a:ext cx="3939207" cy="3939207"/>
          </a:xfrm>
          <a:prstGeom prst="rect">
            <a:avLst/>
          </a:prstGeom>
        </p:spPr>
      </p:pic>
    </p:spTree>
    <p:extLst>
      <p:ext uri="{BB962C8B-B14F-4D97-AF65-F5344CB8AC3E}">
        <p14:creationId xmlns:p14="http://schemas.microsoft.com/office/powerpoint/2010/main" val="129766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1.11111E-6 2.49861E-7 L -1.11111E-6 -0.69045 " pathEditMode="relative" rAng="0" ptsTypes="AA">
                                      <p:cBhvr>
                                        <p:cTn id="19" dur="1000" fill="hold"/>
                                        <p:tgtEl>
                                          <p:spTgt spid="6"/>
                                        </p:tgtEl>
                                        <p:attrNameLst>
                                          <p:attrName>ppt_x</p:attrName>
                                          <p:attrName>ppt_y</p:attrName>
                                        </p:attrNameLst>
                                      </p:cBhvr>
                                      <p:rCtr x="0" y="-345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06382" y="2499049"/>
            <a:ext cx="40536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800">
              <a:spcBef>
                <a:spcPts val="1200"/>
              </a:spcBef>
              <a:buFont typeface="Wingdings" panose="05000000000000000000" pitchFamily="2" charset="2"/>
              <a:buChar char="l"/>
            </a:pPr>
            <a:r>
              <a:rPr lang="zh-TW" altLang="en-US" sz="2800" b="1" dirty="0">
                <a:solidFill>
                  <a:schemeClr val="tx1">
                    <a:lumMod val="85000"/>
                    <a:lumOff val="15000"/>
                  </a:schemeClr>
                </a:solidFill>
                <a:latin typeface="微軟正黑體" charset="-120"/>
                <a:ea typeface="微軟正黑體" charset="-120"/>
              </a:rPr>
              <a:t>將違規者留置在拘留所或留置室</a:t>
            </a:r>
            <a:r>
              <a:rPr lang="zh-TW" altLang="en-US" sz="2800" b="1" dirty="0" smtClean="0">
                <a:solidFill>
                  <a:schemeClr val="tx1">
                    <a:lumMod val="85000"/>
                    <a:lumOff val="15000"/>
                  </a:schemeClr>
                </a:solidFill>
                <a:latin typeface="微軟正黑體" charset="-120"/>
                <a:ea typeface="微軟正黑體" charset="-120"/>
              </a:rPr>
              <a:t>，</a:t>
            </a:r>
            <a:endParaRPr lang="en-US" altLang="zh-TW" sz="2800" b="1" dirty="0" smtClean="0">
              <a:solidFill>
                <a:schemeClr val="tx1">
                  <a:lumMod val="85000"/>
                  <a:lumOff val="15000"/>
                </a:schemeClr>
              </a:solidFill>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800" b="1" dirty="0" smtClean="0">
                <a:solidFill>
                  <a:schemeClr val="tx1">
                    <a:lumMod val="85000"/>
                    <a:lumOff val="15000"/>
                  </a:schemeClr>
                </a:solidFill>
                <a:latin typeface="微軟正黑體" charset="-120"/>
                <a:ea typeface="微軟正黑體" charset="-120"/>
              </a:rPr>
              <a:t>不</a:t>
            </a:r>
            <a:r>
              <a:rPr lang="zh-TW" altLang="en-US" sz="2800" b="1" dirty="0">
                <a:solidFill>
                  <a:schemeClr val="tx1">
                    <a:lumMod val="85000"/>
                    <a:lumOff val="15000"/>
                  </a:schemeClr>
                </a:solidFill>
                <a:latin typeface="微軟正黑體" charset="-120"/>
                <a:ea typeface="微軟正黑體" charset="-120"/>
              </a:rPr>
              <a:t>可以超過 </a:t>
            </a:r>
            <a:r>
              <a:rPr lang="en-US" altLang="zh-TW" sz="2800" b="1" dirty="0">
                <a:solidFill>
                  <a:schemeClr val="tx1">
                    <a:lumMod val="85000"/>
                    <a:lumOff val="15000"/>
                  </a:schemeClr>
                </a:solidFill>
                <a:latin typeface="微軟正黑體" charset="-120"/>
                <a:ea typeface="微軟正黑體" charset="-120"/>
              </a:rPr>
              <a:t>3 </a:t>
            </a:r>
            <a:r>
              <a:rPr lang="zh-TW" altLang="en-US" sz="2800" b="1" dirty="0">
                <a:solidFill>
                  <a:schemeClr val="tx1">
                    <a:lumMod val="85000"/>
                    <a:lumOff val="15000"/>
                  </a:schemeClr>
                </a:solidFill>
                <a:latin typeface="微軟正黑體" charset="-120"/>
                <a:ea typeface="微軟正黑體" charset="-120"/>
              </a:rPr>
              <a:t>日</a:t>
            </a:r>
            <a:r>
              <a:rPr lang="zh-TW" altLang="en-US" sz="2800" b="1" dirty="0" smtClean="0">
                <a:solidFill>
                  <a:schemeClr val="tx1">
                    <a:lumMod val="85000"/>
                    <a:lumOff val="15000"/>
                  </a:schemeClr>
                </a:solidFill>
                <a:latin typeface="微軟正黑體" charset="-120"/>
                <a:ea typeface="微軟正黑體" charset="-120"/>
              </a:rPr>
              <a:t>，</a:t>
            </a:r>
            <a:endParaRPr lang="en-US" altLang="zh-TW" sz="2800" b="1" dirty="0" smtClean="0">
              <a:solidFill>
                <a:schemeClr val="tx1">
                  <a:lumMod val="85000"/>
                  <a:lumOff val="15000"/>
                </a:schemeClr>
              </a:solidFill>
              <a:latin typeface="微軟正黑體" charset="-120"/>
              <a:ea typeface="微軟正黑體" charset="-120"/>
            </a:endParaRPr>
          </a:p>
          <a:p>
            <a:pPr marL="514800" indent="-514800">
              <a:spcBef>
                <a:spcPts val="1200"/>
              </a:spcBef>
              <a:buFont typeface="Wingdings" panose="05000000000000000000" pitchFamily="2" charset="2"/>
              <a:buChar char="l"/>
            </a:pPr>
            <a:r>
              <a:rPr lang="zh-TW" altLang="en-US" sz="2800" b="1" dirty="0" smtClean="0">
                <a:solidFill>
                  <a:schemeClr val="tx1">
                    <a:lumMod val="85000"/>
                    <a:lumOff val="15000"/>
                  </a:schemeClr>
                </a:solidFill>
                <a:latin typeface="微軟正黑體" charset="-120"/>
                <a:ea typeface="微軟正黑體" charset="-120"/>
              </a:rPr>
              <a:t>最</a:t>
            </a:r>
            <a:r>
              <a:rPr lang="zh-TW" altLang="en-US" sz="2800" b="1" dirty="0">
                <a:solidFill>
                  <a:schemeClr val="tx1">
                    <a:lumMod val="85000"/>
                    <a:lumOff val="15000"/>
                  </a:schemeClr>
                </a:solidFill>
                <a:latin typeface="微軟正黑體" charset="-120"/>
                <a:ea typeface="微軟正黑體" charset="-120"/>
              </a:rPr>
              <a:t>長不可以超過 </a:t>
            </a:r>
            <a:r>
              <a:rPr lang="en-US" altLang="zh-TW" sz="2800" b="1" dirty="0">
                <a:solidFill>
                  <a:schemeClr val="tx1">
                    <a:lumMod val="85000"/>
                    <a:lumOff val="15000"/>
                  </a:schemeClr>
                </a:solidFill>
                <a:latin typeface="微軟正黑體" charset="-120"/>
                <a:ea typeface="微軟正黑體" charset="-120"/>
              </a:rPr>
              <a:t>5 </a:t>
            </a:r>
            <a:r>
              <a:rPr lang="zh-TW" altLang="en-US" sz="2800" b="1" dirty="0">
                <a:solidFill>
                  <a:schemeClr val="tx1">
                    <a:lumMod val="85000"/>
                    <a:lumOff val="15000"/>
                  </a:schemeClr>
                </a:solidFill>
                <a:latin typeface="微軟正黑體" charset="-120"/>
                <a:ea typeface="微軟正黑體" charset="-120"/>
              </a:rPr>
              <a:t>日</a:t>
            </a:r>
            <a:r>
              <a:rPr lang="zh-TW" altLang="en-US" sz="1800" b="1" dirty="0">
                <a:solidFill>
                  <a:srgbClr val="0070C0"/>
                </a:solidFill>
                <a:latin typeface="微軟正黑體" charset="-120"/>
                <a:ea typeface="微軟正黑體" charset="-120"/>
              </a:rPr>
              <a:t>（因案情嚴重依法加重</a:t>
            </a:r>
            <a:r>
              <a:rPr lang="zh-TW" altLang="en-US" sz="1800" b="1" dirty="0" smtClean="0">
                <a:solidFill>
                  <a:srgbClr val="0070C0"/>
                </a:solidFill>
                <a:latin typeface="微軟正黑體" charset="-120"/>
                <a:ea typeface="微軟正黑體" charset="-120"/>
              </a:rPr>
              <a:t>的話 </a:t>
            </a:r>
            <a:r>
              <a:rPr lang="zh-TW" altLang="en-US" sz="1800" b="1" dirty="0">
                <a:solidFill>
                  <a:srgbClr val="0070C0"/>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9" name="矩形 8"/>
          <p:cNvSpPr/>
          <p:nvPr/>
        </p:nvSpPr>
        <p:spPr>
          <a:xfrm>
            <a:off x="814020" y="1130897"/>
            <a:ext cx="4288353" cy="584775"/>
          </a:xfrm>
          <a:prstGeom prst="rect">
            <a:avLst/>
          </a:prstGeom>
        </p:spPr>
        <p:txBody>
          <a:bodyPr wrap="none">
            <a:spAutoFit/>
          </a:bodyPr>
          <a:lstStyle/>
          <a:p>
            <a:r>
              <a:rPr lang="zh-TW" altLang="en-US" sz="3200" b="1" dirty="0">
                <a:solidFill>
                  <a:srgbClr val="CC0000"/>
                </a:solidFill>
              </a:rPr>
              <a:t>（二）常見的處罰類型</a:t>
            </a:r>
          </a:p>
        </p:txBody>
      </p:sp>
      <p:pic>
        <p:nvPicPr>
          <p:cNvPr id="2" name="圖片 1"/>
          <p:cNvPicPr>
            <a:picLocks noChangeAspect="1"/>
          </p:cNvPicPr>
          <p:nvPr/>
        </p:nvPicPr>
        <p:blipFill rotWithShape="1">
          <a:blip r:embed="rId5" cstate="print">
            <a:extLst>
              <a:ext uri="{28A0092B-C50C-407E-A947-70E740481C1C}">
                <a14:useLocalDpi xmlns:a14="http://schemas.microsoft.com/office/drawing/2010/main"/>
              </a:ext>
            </a:extLst>
          </a:blip>
          <a:srcRect b="15038"/>
          <a:stretch/>
        </p:blipFill>
        <p:spPr>
          <a:xfrm>
            <a:off x="5220072" y="986879"/>
            <a:ext cx="3011144" cy="3889202"/>
          </a:xfrm>
          <a:prstGeom prst="rect">
            <a:avLst/>
          </a:prstGeom>
        </p:spPr>
      </p:pic>
      <p:pic>
        <p:nvPicPr>
          <p:cNvPr id="13" name="Picture 3" descr="C:\Users\Chia\Desktop\簡報\小圖\法律與生活-CH04-44.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99595" y="1851904"/>
            <a:ext cx="1916405" cy="539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1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smtClean="0">
                  <a:solidFill>
                    <a:schemeClr val="tx1">
                      <a:lumMod val="75000"/>
                      <a:lumOff val="25000"/>
                    </a:schemeClr>
                  </a:solidFill>
                </a:rPr>
                <a:t>042</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06382" y="1755148"/>
            <a:ext cx="434168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營業</a:t>
            </a:r>
            <a:r>
              <a:rPr lang="zh-TW" altLang="en-US" sz="2800" b="1" dirty="0">
                <a:solidFill>
                  <a:schemeClr val="tx1">
                    <a:lumMod val="85000"/>
                    <a:lumOff val="15000"/>
                  </a:schemeClr>
                </a:solidFill>
                <a:latin typeface="微軟正黑體" charset="-120"/>
                <a:ea typeface="微軟正黑體" charset="-120"/>
              </a:rPr>
              <a:t>場所違反本法規範的行為，所作出的處罰手段</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例：縱容</a:t>
            </a:r>
            <a:r>
              <a:rPr lang="zh-TW" altLang="en-US" sz="2800" b="1" dirty="0">
                <a:solidFill>
                  <a:schemeClr val="tx1">
                    <a:lumMod val="85000"/>
                    <a:lumOff val="15000"/>
                  </a:schemeClr>
                </a:solidFill>
                <a:latin typeface="微軟正黑體" charset="-120"/>
                <a:ea typeface="微軟正黑體" charset="-120"/>
              </a:rPr>
              <a:t>青少年於深夜</a:t>
            </a:r>
            <a:r>
              <a:rPr lang="zh-TW" altLang="en-US" sz="2800" b="1" dirty="0" smtClean="0">
                <a:solidFill>
                  <a:schemeClr val="tx1">
                    <a:lumMod val="85000"/>
                    <a:lumOff val="15000"/>
                  </a:schemeClr>
                </a:solidFill>
                <a:latin typeface="微軟正黑體" charset="-120"/>
                <a:ea typeface="微軟正黑體" charset="-120"/>
              </a:rPr>
              <a:t>聚集遊樂</a:t>
            </a:r>
            <a:r>
              <a:rPr lang="zh-TW" altLang="en-US" sz="2800" b="1" dirty="0">
                <a:solidFill>
                  <a:schemeClr val="tx1">
                    <a:lumMod val="85000"/>
                    <a:lumOff val="15000"/>
                  </a:schemeClr>
                </a:solidFill>
                <a:latin typeface="微軟正黑體" charset="-120"/>
                <a:ea typeface="微軟正黑體" charset="-120"/>
              </a:rPr>
              <a:t>場</a:t>
            </a:r>
            <a:r>
              <a:rPr lang="zh-TW" altLang="en-US" sz="2800" b="1" dirty="0" smtClean="0">
                <a:solidFill>
                  <a:schemeClr val="tx1">
                    <a:lumMod val="85000"/>
                    <a:lumOff val="15000"/>
                  </a:schemeClr>
                </a:solidFill>
                <a:latin typeface="微軟正黑體" charset="-120"/>
                <a:ea typeface="微軟正黑體" charset="-120"/>
              </a:rPr>
              <a:t>所，</a:t>
            </a:r>
            <a:r>
              <a:rPr lang="zh-TW" altLang="en-US" sz="2800" b="1" dirty="0">
                <a:solidFill>
                  <a:schemeClr val="tx1">
                    <a:lumMod val="85000"/>
                    <a:lumOff val="15000"/>
                  </a:schemeClr>
                </a:solidFill>
                <a:latin typeface="微軟正黑體" charset="-120"/>
                <a:ea typeface="微軟正黑體" charset="-120"/>
              </a:rPr>
              <a:t>倘若情節重大或一再違反的話，則可以命其歇業或停止營業。</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48064" y="1400527"/>
            <a:ext cx="3178058" cy="3228826"/>
          </a:xfrm>
          <a:prstGeom prst="rect">
            <a:avLst/>
          </a:prstGeom>
        </p:spPr>
      </p:pic>
      <p:pic>
        <p:nvPicPr>
          <p:cNvPr id="9" name="Picture 2" descr="C:\Users\Chia\Desktop\簡報\小圖\法律與生活-CH04-45.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55925" y="1130896"/>
            <a:ext cx="3451289" cy="547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0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06382" y="1971170"/>
            <a:ext cx="333357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以處罰金錢的方式來達到制裁的目的，為新臺幣 </a:t>
            </a:r>
            <a:r>
              <a:rPr lang="en-US" altLang="zh-TW" sz="2800" b="1" dirty="0">
                <a:solidFill>
                  <a:schemeClr val="tx1">
                    <a:lumMod val="85000"/>
                    <a:lumOff val="15000"/>
                  </a:schemeClr>
                </a:solidFill>
                <a:latin typeface="微軟正黑體" charset="-120"/>
                <a:ea typeface="微軟正黑體" charset="-120"/>
              </a:rPr>
              <a:t>300</a:t>
            </a:r>
            <a:r>
              <a:rPr lang="zh-TW" altLang="en-US" sz="2800" b="1" dirty="0">
                <a:solidFill>
                  <a:schemeClr val="tx1">
                    <a:lumMod val="85000"/>
                    <a:lumOff val="15000"/>
                  </a:schemeClr>
                </a:solidFill>
                <a:latin typeface="微軟正黑體" charset="-120"/>
                <a:ea typeface="微軟正黑體" charset="-120"/>
              </a:rPr>
              <a:t>元以上，</a:t>
            </a:r>
            <a:r>
              <a:rPr lang="en-US" altLang="zh-TW" sz="2800" b="1" dirty="0">
                <a:solidFill>
                  <a:schemeClr val="tx1">
                    <a:lumMod val="85000"/>
                    <a:lumOff val="15000"/>
                  </a:schemeClr>
                </a:solidFill>
                <a:latin typeface="微軟正黑體" charset="-120"/>
                <a:ea typeface="微軟正黑體" charset="-120"/>
              </a:rPr>
              <a:t>30000 </a:t>
            </a:r>
            <a:r>
              <a:rPr lang="zh-TW" altLang="en-US" sz="2800" b="1" dirty="0">
                <a:solidFill>
                  <a:schemeClr val="tx1">
                    <a:lumMod val="85000"/>
                    <a:lumOff val="15000"/>
                  </a:schemeClr>
                </a:solidFill>
                <a:latin typeface="微軟正黑體" charset="-120"/>
                <a:ea typeface="微軟正黑體" charset="-120"/>
              </a:rPr>
              <a:t>元以下，依法加重則不超過 </a:t>
            </a:r>
            <a:r>
              <a:rPr lang="en-US" altLang="zh-TW" sz="2800" b="1" dirty="0">
                <a:solidFill>
                  <a:schemeClr val="tx1">
                    <a:lumMod val="85000"/>
                    <a:lumOff val="15000"/>
                  </a:schemeClr>
                </a:solidFill>
                <a:latin typeface="微軟正黑體" charset="-120"/>
                <a:ea typeface="微軟正黑體" charset="-120"/>
              </a:rPr>
              <a:t>60000 </a:t>
            </a:r>
            <a:r>
              <a:rPr lang="zh-TW" altLang="en-US" sz="2800" b="1" dirty="0">
                <a:solidFill>
                  <a:schemeClr val="tx1">
                    <a:lumMod val="85000"/>
                    <a:lumOff val="15000"/>
                  </a:schemeClr>
                </a:solidFill>
                <a:latin typeface="微軟正黑體" charset="-120"/>
                <a:ea typeface="微軟正黑體" charset="-120"/>
              </a:rPr>
              <a:t>元。</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55980" y="1115344"/>
            <a:ext cx="3470175" cy="3826809"/>
          </a:xfrm>
          <a:prstGeom prst="rect">
            <a:avLst/>
          </a:prstGeom>
        </p:spPr>
      </p:pic>
      <p:pic>
        <p:nvPicPr>
          <p:cNvPr id="9" name="Picture 2" descr="C:\Users\Chia\Desktop\簡報\小圖\法律與生活-CH04-46.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50762" y="1130896"/>
            <a:ext cx="1916410" cy="539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18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06382" y="1971171"/>
            <a:ext cx="3765618"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是對於查禁物或因為違反本法行為所衍生或所取得的物品予以沒收</a:t>
            </a:r>
            <a:r>
              <a:rPr lang="zh-TW" altLang="en-US" sz="2800" b="1" dirty="0" smtClean="0">
                <a:solidFill>
                  <a:schemeClr val="tx1">
                    <a:lumMod val="85000"/>
                    <a:lumOff val="15000"/>
                  </a:schemeClr>
                </a:solidFill>
                <a:latin typeface="微軟正黑體" charset="-120"/>
                <a:ea typeface="微軟正黑體" charset="-120"/>
              </a:rPr>
              <a:t>，</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pPr>
            <a:r>
              <a:rPr lang="zh-TW" altLang="en-US" sz="2800" b="1" dirty="0" smtClean="0">
                <a:solidFill>
                  <a:srgbClr val="0070C0"/>
                </a:solidFill>
                <a:latin typeface="微軟正黑體" charset="-120"/>
                <a:ea typeface="微軟正黑體" charset="-120"/>
              </a:rPr>
              <a:t>目的：</a:t>
            </a:r>
            <a:r>
              <a:rPr lang="zh-TW" altLang="en-US" sz="2800" b="1" dirty="0" smtClean="0">
                <a:solidFill>
                  <a:schemeClr val="tx1">
                    <a:lumMod val="85000"/>
                    <a:lumOff val="15000"/>
                  </a:schemeClr>
                </a:solidFill>
                <a:latin typeface="微軟正黑體" charset="-120"/>
                <a:ea typeface="微軟正黑體" charset="-120"/>
              </a:rPr>
              <a:t>是</a:t>
            </a:r>
            <a:r>
              <a:rPr lang="zh-TW" altLang="en-US" sz="2800" b="1" dirty="0">
                <a:solidFill>
                  <a:schemeClr val="tx1">
                    <a:lumMod val="85000"/>
                    <a:lumOff val="15000"/>
                  </a:schemeClr>
                </a:solidFill>
                <a:latin typeface="微軟正黑體" charset="-120"/>
                <a:ea typeface="微軟正黑體" charset="-120"/>
              </a:rPr>
              <a:t>防止這些物品在社會上繼續流通。</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16020" y="1058887"/>
            <a:ext cx="3598251" cy="3862828"/>
          </a:xfrm>
          <a:prstGeom prst="rect">
            <a:avLst/>
          </a:prstGeom>
        </p:spPr>
      </p:pic>
      <p:pic>
        <p:nvPicPr>
          <p:cNvPr id="10" name="Picture 2" descr="C:\Users\Chia\Desktop\簡報\小圖\法律與生活-CH04-47.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32703" y="1149295"/>
            <a:ext cx="1916409" cy="539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71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7" name="文字方塊 6"/>
          <p:cNvSpPr txBox="1">
            <a:spLocks noChangeArrowheads="1"/>
          </p:cNvSpPr>
          <p:nvPr/>
        </p:nvSpPr>
        <p:spPr bwMode="auto">
          <a:xfrm>
            <a:off x="806382" y="1971171"/>
            <a:ext cx="347758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是對於違規者以書面或言詞的方式給予訓誡，提醒違規者日後不可再犯，是</a:t>
            </a:r>
            <a:r>
              <a:rPr lang="zh-TW" altLang="en-US" sz="2800" b="1" dirty="0">
                <a:solidFill>
                  <a:srgbClr val="0070C0"/>
                </a:solidFill>
                <a:latin typeface="微軟正黑體" charset="-120"/>
                <a:ea typeface="微軟正黑體" charset="-120"/>
              </a:rPr>
              <a:t>最輕微的處罰方式</a:t>
            </a:r>
            <a:r>
              <a:rPr lang="zh-TW" altLang="en-US" sz="2800" b="1" dirty="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a:stretch>
            <a:fillRect/>
          </a:stretch>
        </p:blipFill>
        <p:spPr>
          <a:xfrm>
            <a:off x="4423498" y="1058887"/>
            <a:ext cx="3793489" cy="3816424"/>
          </a:xfrm>
          <a:prstGeom prst="rect">
            <a:avLst/>
          </a:prstGeom>
        </p:spPr>
      </p:pic>
      <p:pic>
        <p:nvPicPr>
          <p:cNvPr id="10" name="Picture 2" descr="C:\Users\Chia\Desktop\簡報\小圖\法律與生活-CH04-48.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50765" y="1126753"/>
            <a:ext cx="1916409" cy="539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9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068</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850975"/>
            <a:ext cx="398164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被</a:t>
            </a:r>
            <a:r>
              <a:rPr lang="zh-TW" altLang="en-US" sz="2800" b="1" dirty="0">
                <a:solidFill>
                  <a:schemeClr val="tx1">
                    <a:lumMod val="85000"/>
                    <a:lumOff val="15000"/>
                  </a:schemeClr>
                </a:solidFill>
                <a:latin typeface="微軟正黑體" charset="-120"/>
                <a:ea typeface="微軟正黑體" charset="-120"/>
              </a:rPr>
              <a:t>處罰人不服警察機關之</a:t>
            </a:r>
            <a:r>
              <a:rPr lang="zh-TW" altLang="en-US" sz="2800" b="1" dirty="0" smtClean="0">
                <a:solidFill>
                  <a:schemeClr val="tx1">
                    <a:lumMod val="85000"/>
                    <a:lumOff val="15000"/>
                  </a:schemeClr>
                </a:solidFill>
                <a:latin typeface="微軟正黑體" charset="-120"/>
                <a:ea typeface="微軟正黑體" charset="-120"/>
              </a:rPr>
              <a:t>處分，可在</a:t>
            </a:r>
            <a:r>
              <a:rPr lang="zh-TW" altLang="en-US" sz="2800" b="1" dirty="0">
                <a:solidFill>
                  <a:schemeClr val="tx1">
                    <a:lumMod val="85000"/>
                    <a:lumOff val="15000"/>
                  </a:schemeClr>
                </a:solidFill>
                <a:latin typeface="微軟正黑體" charset="-120"/>
                <a:ea typeface="微軟正黑體" charset="-120"/>
              </a:rPr>
              <a:t>處分書送達之翌日起 </a:t>
            </a:r>
            <a:r>
              <a:rPr lang="en-US" altLang="zh-TW" sz="2800" b="1" dirty="0">
                <a:solidFill>
                  <a:schemeClr val="tx1">
                    <a:lumMod val="85000"/>
                    <a:lumOff val="15000"/>
                  </a:schemeClr>
                </a:solidFill>
                <a:latin typeface="微軟正黑體" charset="-120"/>
                <a:ea typeface="微軟正黑體" charset="-120"/>
              </a:rPr>
              <a:t>5 </a:t>
            </a:r>
            <a:r>
              <a:rPr lang="zh-TW" altLang="en-US" sz="2800" b="1" dirty="0">
                <a:solidFill>
                  <a:schemeClr val="tx1">
                    <a:lumMod val="85000"/>
                    <a:lumOff val="15000"/>
                  </a:schemeClr>
                </a:solidFill>
                <a:latin typeface="微軟正黑體" charset="-120"/>
                <a:ea typeface="微軟正黑體" charset="-120"/>
              </a:rPr>
              <a:t>日內聲明異議，並以書狀敘明理由，經原處分之警察機關向該管簡易庭為之。</a:t>
            </a:r>
            <a:endParaRPr lang="zh-TW" altLang="zh-TW" sz="2800" b="1" dirty="0">
              <a:solidFill>
                <a:schemeClr val="tx1">
                  <a:lumMod val="85000"/>
                  <a:lumOff val="15000"/>
                </a:schemeClr>
              </a:solidFill>
              <a:latin typeface="微軟正黑體" charset="-120"/>
              <a:ea typeface="微軟正黑體" charset="-120"/>
            </a:endParaRPr>
          </a:p>
        </p:txBody>
      </p:sp>
      <p:sp>
        <p:nvSpPr>
          <p:cNvPr id="9" name="矩形 8"/>
          <p:cNvSpPr/>
          <p:nvPr/>
        </p:nvSpPr>
        <p:spPr>
          <a:xfrm>
            <a:off x="806386" y="1130897"/>
            <a:ext cx="3057247" cy="584775"/>
          </a:xfrm>
          <a:prstGeom prst="rect">
            <a:avLst/>
          </a:prstGeom>
        </p:spPr>
        <p:txBody>
          <a:bodyPr wrap="none">
            <a:spAutoFit/>
          </a:bodyPr>
          <a:lstStyle/>
          <a:p>
            <a:r>
              <a:rPr lang="zh-TW" altLang="en-US" sz="3200" b="1" dirty="0">
                <a:solidFill>
                  <a:srgbClr val="CC0000"/>
                </a:solidFill>
              </a:rPr>
              <a:t>（三）救濟程序</a:t>
            </a: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21708" y="1130895"/>
            <a:ext cx="3439654" cy="3793623"/>
          </a:xfrm>
          <a:prstGeom prst="rect">
            <a:avLst/>
          </a:prstGeom>
        </p:spPr>
      </p:pic>
    </p:spTree>
    <p:extLst>
      <p:ext uri="{BB962C8B-B14F-4D97-AF65-F5344CB8AC3E}">
        <p14:creationId xmlns:p14="http://schemas.microsoft.com/office/powerpoint/2010/main" val="48849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9" grpId="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069</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pic>
        <p:nvPicPr>
          <p:cNvPr id="16" name="圖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9582" y="1130897"/>
            <a:ext cx="4965700" cy="719667"/>
          </a:xfrm>
          <a:prstGeom prst="rect">
            <a:avLst/>
          </a:prstGeom>
        </p:spPr>
      </p:pic>
      <p:pic>
        <p:nvPicPr>
          <p:cNvPr id="2" name="圖片 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16020" y="1994991"/>
            <a:ext cx="3537839" cy="2826886"/>
          </a:xfrm>
          <a:prstGeom prst="rect">
            <a:avLst/>
          </a:prstGeom>
        </p:spPr>
      </p:pic>
      <p:sp>
        <p:nvSpPr>
          <p:cNvPr id="15" name="文字方塊 14"/>
          <p:cNvSpPr txBox="1">
            <a:spLocks noChangeArrowheads="1"/>
          </p:cNvSpPr>
          <p:nvPr/>
        </p:nvSpPr>
        <p:spPr bwMode="auto">
          <a:xfrm>
            <a:off x="809582" y="2069606"/>
            <a:ext cx="376241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a:solidFill>
                  <a:schemeClr val="tx1">
                    <a:lumMod val="85000"/>
                    <a:lumOff val="15000"/>
                  </a:schemeClr>
                </a:solidFill>
                <a:latin typeface="微軟正黑體" charset="-120"/>
                <a:ea typeface="微軟正黑體" charset="-120"/>
              </a:rPr>
              <a:t>故意窺視他人臥室、浴室、廁所、更衣室，妨害他人隱私者，依</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社會秩序維護法</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83 </a:t>
            </a:r>
            <a:r>
              <a:rPr lang="zh-TW" altLang="en-US" sz="2800" b="1" dirty="0">
                <a:solidFill>
                  <a:schemeClr val="tx1">
                    <a:lumMod val="85000"/>
                    <a:lumOff val="15000"/>
                  </a:schemeClr>
                </a:solidFill>
                <a:latin typeface="微軟正黑體" charset="-120"/>
                <a:ea typeface="微軟正黑體" charset="-120"/>
              </a:rPr>
              <a:t>條</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項</a:t>
            </a:r>
            <a:r>
              <a:rPr lang="zh-TW" altLang="en-US" sz="2800" b="1" dirty="0" smtClean="0">
                <a:solidFill>
                  <a:schemeClr val="tx1">
                    <a:lumMod val="85000"/>
                    <a:lumOff val="15000"/>
                  </a:schemeClr>
                </a:solidFill>
                <a:latin typeface="微軟正黑體" charset="-120"/>
                <a:ea typeface="微軟正黑體" charset="-120"/>
              </a:rPr>
              <a:t>第 </a:t>
            </a:r>
            <a:r>
              <a:rPr lang="en-US" altLang="zh-TW" sz="2800" b="1" dirty="0" smtClean="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款處新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6000 </a:t>
            </a:r>
            <a:r>
              <a:rPr lang="zh-TW" altLang="en-US" sz="2800" b="1" dirty="0">
                <a:solidFill>
                  <a:schemeClr val="tx1">
                    <a:lumMod val="85000"/>
                    <a:lumOff val="15000"/>
                  </a:schemeClr>
                </a:solidFill>
                <a:latin typeface="微軟正黑體" charset="-120"/>
                <a:ea typeface="微軟正黑體" charset="-120"/>
              </a:rPr>
              <a:t>元以下罰鍰。</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38672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069</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2081911"/>
            <a:ext cx="361840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rgbClr val="0070C0"/>
                </a:solidFill>
                <a:latin typeface="微軟正黑體" charset="-120"/>
                <a:ea typeface="微軟正黑體" charset="-120"/>
              </a:rPr>
              <a:t>《</a:t>
            </a:r>
            <a:r>
              <a:rPr lang="zh-TW" altLang="en-US" sz="2800" b="1" dirty="0">
                <a:solidFill>
                  <a:srgbClr val="0070C0"/>
                </a:solidFill>
                <a:latin typeface="微軟正黑體" charset="-120"/>
                <a:ea typeface="微軟正黑體" charset="-120"/>
              </a:rPr>
              <a:t>刑法</a:t>
            </a:r>
            <a:r>
              <a:rPr lang="en-US" altLang="zh-TW" sz="2800" b="1" dirty="0">
                <a:solidFill>
                  <a:srgbClr val="0070C0"/>
                </a:solidFill>
                <a:latin typeface="微軟正黑體" charset="-120"/>
                <a:ea typeface="微軟正黑體" charset="-120"/>
              </a:rPr>
              <a:t>》</a:t>
            </a:r>
            <a:r>
              <a:rPr lang="zh-TW" altLang="en-US" sz="2800" b="1" dirty="0">
                <a:solidFill>
                  <a:srgbClr val="0070C0"/>
                </a:solidFill>
                <a:latin typeface="微軟正黑體" charset="-120"/>
                <a:ea typeface="微軟正黑體" charset="-120"/>
              </a:rPr>
              <a:t>第 </a:t>
            </a:r>
            <a:r>
              <a:rPr lang="en-US" altLang="zh-TW" sz="2800" b="1" dirty="0">
                <a:solidFill>
                  <a:srgbClr val="0070C0"/>
                </a:solidFill>
                <a:latin typeface="微軟正黑體" charset="-120"/>
                <a:ea typeface="微軟正黑體" charset="-120"/>
              </a:rPr>
              <a:t>315 </a:t>
            </a:r>
            <a:r>
              <a:rPr lang="zh-TW" altLang="en-US" sz="2800" b="1" dirty="0">
                <a:solidFill>
                  <a:srgbClr val="0070C0"/>
                </a:solidFill>
                <a:latin typeface="微軟正黑體" charset="-120"/>
                <a:ea typeface="微軟正黑體" charset="-120"/>
              </a:rPr>
              <a:t>條之 </a:t>
            </a:r>
            <a:r>
              <a:rPr lang="en-US" altLang="zh-TW" sz="2800" b="1" dirty="0">
                <a:solidFill>
                  <a:srgbClr val="0070C0"/>
                </a:solidFill>
                <a:latin typeface="微軟正黑體" charset="-120"/>
                <a:ea typeface="微軟正黑體" charset="-120"/>
              </a:rPr>
              <a:t>1 </a:t>
            </a:r>
            <a:r>
              <a:rPr lang="zh-TW" altLang="en-US" sz="2800" b="1" dirty="0">
                <a:solidFill>
                  <a:srgbClr val="0070C0"/>
                </a:solidFill>
                <a:latin typeface="微軟正黑體" charset="-120"/>
                <a:ea typeface="微軟正黑體" charset="-120"/>
              </a:rPr>
              <a:t>之妨害祕密</a:t>
            </a:r>
            <a:r>
              <a:rPr lang="zh-TW" altLang="en-US" sz="2800" b="1" dirty="0" smtClean="0">
                <a:solidFill>
                  <a:srgbClr val="0070C0"/>
                </a:solidFill>
                <a:latin typeface="微軟正黑體" charset="-120"/>
                <a:ea typeface="微軟正黑體" charset="-120"/>
              </a:rPr>
              <a:t>罪：</a:t>
            </a:r>
            <a:endParaRPr lang="en-US" altLang="zh-TW" sz="2800" b="1" dirty="0" smtClean="0">
              <a:solidFill>
                <a:srgbClr val="0070C0"/>
              </a:solidFill>
              <a:latin typeface="微軟正黑體" charset="-120"/>
              <a:ea typeface="微軟正黑體" charset="-120"/>
            </a:endParaRP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利用</a:t>
            </a:r>
            <a:r>
              <a:rPr lang="zh-TW" altLang="en-US" sz="2800" b="1" dirty="0">
                <a:solidFill>
                  <a:schemeClr val="tx1">
                    <a:lumMod val="85000"/>
                    <a:lumOff val="15000"/>
                  </a:schemeClr>
                </a:solidFill>
                <a:latin typeface="微軟正黑體" charset="-120"/>
                <a:ea typeface="微軟正黑體" charset="-120"/>
              </a:rPr>
              <a:t>「工具」或「設備」窺視他人</a:t>
            </a:r>
            <a:r>
              <a:rPr lang="zh-TW" altLang="en-US" sz="2800" b="1" dirty="0" smtClean="0">
                <a:solidFill>
                  <a:schemeClr val="tx1">
                    <a:lumMod val="85000"/>
                    <a:lumOff val="15000"/>
                  </a:schemeClr>
                </a:solidFill>
                <a:latin typeface="微軟正黑體" charset="-120"/>
                <a:ea typeface="微軟正黑體" charset="-120"/>
              </a:rPr>
              <a:t>，所</a:t>
            </a:r>
            <a:r>
              <a:rPr lang="zh-TW" altLang="en-US" sz="2800" b="1" dirty="0">
                <a:solidFill>
                  <a:schemeClr val="tx1">
                    <a:lumMod val="85000"/>
                    <a:lumOff val="15000"/>
                  </a:schemeClr>
                </a:solidFill>
                <a:latin typeface="微軟正黑體" charset="-120"/>
                <a:ea typeface="微軟正黑體" charset="-120"/>
              </a:rPr>
              <a:t>看到的是他人非公開的活動或身體隱私部位</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94228" y="1505847"/>
            <a:ext cx="3845425" cy="3560132"/>
          </a:xfrm>
          <a:prstGeom prst="rect">
            <a:avLst/>
          </a:prstGeom>
        </p:spPr>
      </p:pic>
      <p:pic>
        <p:nvPicPr>
          <p:cNvPr id="11" name="圖片 10"/>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9582" y="1217817"/>
            <a:ext cx="4965700" cy="719667"/>
          </a:xfrm>
          <a:prstGeom prst="rect">
            <a:avLst/>
          </a:prstGeom>
        </p:spPr>
      </p:pic>
    </p:spTree>
    <p:extLst>
      <p:ext uri="{BB962C8B-B14F-4D97-AF65-F5344CB8AC3E}">
        <p14:creationId xmlns:p14="http://schemas.microsoft.com/office/powerpoint/2010/main" val="3081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069</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1994991"/>
            <a:ext cx="40504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不同</a:t>
            </a:r>
            <a:r>
              <a:rPr lang="zh-TW" altLang="en-US" sz="2800" b="1" dirty="0">
                <a:solidFill>
                  <a:schemeClr val="tx1">
                    <a:lumMod val="85000"/>
                    <a:lumOff val="15000"/>
                  </a:schemeClr>
                </a:solidFill>
                <a:latin typeface="微軟正黑體" charset="-120"/>
                <a:ea typeface="微軟正黑體" charset="-120"/>
              </a:rPr>
              <a:t>之處在於</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社會秩序維護法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所處罰的行為是在</a:t>
            </a:r>
            <a:r>
              <a:rPr lang="zh-TW" altLang="en-US" sz="2800" b="1" dirty="0">
                <a:solidFill>
                  <a:schemeClr val="accent5"/>
                </a:solidFill>
                <a:latin typeface="微軟正黑體" charset="-120"/>
                <a:ea typeface="微軟正黑體" charset="-120"/>
              </a:rPr>
              <a:t>沒有利用任何工具、設備的情況下</a:t>
            </a:r>
            <a:r>
              <a:rPr lang="zh-TW" altLang="en-US" sz="2800" b="1" dirty="0">
                <a:solidFill>
                  <a:schemeClr val="tx1">
                    <a:lumMod val="85000"/>
                    <a:lumOff val="15000"/>
                  </a:schemeClr>
                </a:solidFill>
                <a:latin typeface="微軟正黑體" charset="-120"/>
                <a:ea typeface="微軟正黑體" charset="-120"/>
              </a:rPr>
              <a:t>，用眼睛偷看他人臥室、浴室等私人場所</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16" name="圖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9582" y="1130897"/>
            <a:ext cx="4965700" cy="719667"/>
          </a:xfrm>
          <a:prstGeom prst="rect">
            <a:avLst/>
          </a:prstGeom>
        </p:spPr>
      </p:pic>
      <p:sp>
        <p:nvSpPr>
          <p:cNvPr id="11" name="文字方塊 10"/>
          <p:cNvSpPr txBox="1">
            <a:spLocks noChangeArrowheads="1"/>
          </p:cNvSpPr>
          <p:nvPr/>
        </p:nvSpPr>
        <p:spPr bwMode="auto">
          <a:xfrm>
            <a:off x="809582" y="5975480"/>
            <a:ext cx="34743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刑法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妨害祕密罪則是</a:t>
            </a:r>
            <a:r>
              <a:rPr lang="zh-TW" altLang="en-US" sz="2800" b="1" dirty="0">
                <a:solidFill>
                  <a:srgbClr val="0070C0"/>
                </a:solidFill>
                <a:latin typeface="微軟正黑體" charset="-120"/>
                <a:ea typeface="微軟正黑體" charset="-120"/>
              </a:rPr>
              <a:t>透過工具</a:t>
            </a:r>
            <a:r>
              <a:rPr lang="zh-TW" altLang="en-US" sz="2800" b="1" dirty="0">
                <a:solidFill>
                  <a:schemeClr val="tx1">
                    <a:lumMod val="85000"/>
                    <a:lumOff val="15000"/>
                  </a:schemeClr>
                </a:solidFill>
                <a:latin typeface="微軟正黑體" charset="-120"/>
                <a:ea typeface="微軟正黑體" charset="-120"/>
              </a:rPr>
              <a:t>達成侵犯他人隱私的目的。</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572004" y="2139008"/>
            <a:ext cx="3777899" cy="2788365"/>
          </a:xfrm>
          <a:prstGeom prst="rect">
            <a:avLst/>
          </a:prstGeom>
        </p:spPr>
      </p:pic>
    </p:spTree>
    <p:extLst>
      <p:ext uri="{BB962C8B-B14F-4D97-AF65-F5344CB8AC3E}">
        <p14:creationId xmlns:p14="http://schemas.microsoft.com/office/powerpoint/2010/main" val="181098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2.22222E-6 1.1216E-6 L -0.00677 -0.65353 " pathEditMode="relative" rAng="0" ptsTypes="AA">
                                      <p:cBhvr>
                                        <p:cTn id="19" dur="1000" fill="hold"/>
                                        <p:tgtEl>
                                          <p:spTgt spid="11"/>
                                        </p:tgtEl>
                                        <p:attrNameLst>
                                          <p:attrName>ppt_x</p:attrName>
                                          <p:attrName>ppt_y</p:attrName>
                                        </p:attrNameLst>
                                      </p:cBhvr>
                                      <p:rCtr x="-347" y="-32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P spid="15" grpId="2"/>
      <p:bldP spid="11"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069</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1994991"/>
            <a:ext cx="4194466"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rgbClr val="0070C0"/>
                </a:solidFill>
                <a:latin typeface="微軟正黑體" charset="-120"/>
                <a:ea typeface="微軟正黑體" charset="-120"/>
              </a:rPr>
              <a:t>「</a:t>
            </a:r>
            <a:r>
              <a:rPr lang="zh-TW" altLang="en-US" sz="2800" b="1" dirty="0">
                <a:solidFill>
                  <a:srgbClr val="0070C0"/>
                </a:solidFill>
                <a:latin typeface="微軟正黑體" charset="-120"/>
                <a:ea typeface="微軟正黑體" charset="-120"/>
              </a:rPr>
              <a:t>身體隱私部位</a:t>
            </a:r>
            <a:r>
              <a:rPr lang="zh-TW" altLang="en-US" sz="2800" b="1" dirty="0" smtClean="0">
                <a:solidFill>
                  <a:srgbClr val="0070C0"/>
                </a:solidFill>
                <a:latin typeface="微軟正黑體" charset="-120"/>
                <a:ea typeface="微軟正黑體" charset="-120"/>
              </a:rPr>
              <a:t>」：</a:t>
            </a:r>
            <a:endParaRPr lang="en-US" altLang="zh-TW" sz="2800" b="1" dirty="0" smtClean="0">
              <a:solidFill>
                <a:srgbClr val="0070C0"/>
              </a:solidFill>
              <a:latin typeface="微軟正黑體" charset="-120"/>
              <a:ea typeface="微軟正黑體" charset="-120"/>
            </a:endParaRP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不</a:t>
            </a:r>
            <a:r>
              <a:rPr lang="zh-TW" altLang="en-US" sz="2800" b="1" dirty="0">
                <a:solidFill>
                  <a:schemeClr val="tx1">
                    <a:lumMod val="85000"/>
                    <a:lumOff val="15000"/>
                  </a:schemeClr>
                </a:solidFill>
                <a:latin typeface="微軟正黑體" charset="-120"/>
                <a:ea typeface="微軟正黑體" charset="-120"/>
              </a:rPr>
              <a:t>限於身體的「三點」，</a:t>
            </a:r>
            <a:r>
              <a:rPr lang="zh-TW" altLang="en-US" sz="2800" b="1" dirty="0" smtClean="0">
                <a:solidFill>
                  <a:schemeClr val="tx1">
                    <a:lumMod val="85000"/>
                    <a:lumOff val="15000"/>
                  </a:schemeClr>
                </a:solidFill>
                <a:latin typeface="微軟正黑體" charset="-120"/>
                <a:ea typeface="微軟正黑體" charset="-120"/>
              </a:rPr>
              <a:t>凡屬於</a:t>
            </a:r>
            <a:r>
              <a:rPr lang="zh-TW" altLang="en-US" sz="2800" b="1" dirty="0">
                <a:solidFill>
                  <a:schemeClr val="tx1">
                    <a:lumMod val="85000"/>
                    <a:lumOff val="15000"/>
                  </a:schemeClr>
                </a:solidFill>
                <a:latin typeface="微軟正黑體" charset="-120"/>
                <a:ea typeface="微軟正黑體" charset="-120"/>
              </a:rPr>
              <a:t>一般人不想被他人知道</a:t>
            </a:r>
            <a:r>
              <a:rPr lang="zh-TW" altLang="en-US" sz="2800" b="1" dirty="0" smtClean="0">
                <a:solidFill>
                  <a:schemeClr val="tx1">
                    <a:lumMod val="85000"/>
                    <a:lumOff val="15000"/>
                  </a:schemeClr>
                </a:solidFill>
                <a:latin typeface="微軟正黑體" charset="-120"/>
                <a:ea typeface="微軟正黑體" charset="-120"/>
              </a:rPr>
              <a:t>的部位</a:t>
            </a:r>
            <a:r>
              <a:rPr lang="zh-TW" altLang="en-US" sz="2800" b="1" dirty="0">
                <a:solidFill>
                  <a:schemeClr val="tx1">
                    <a:lumMod val="85000"/>
                    <a:lumOff val="15000"/>
                  </a:schemeClr>
                </a:solidFill>
                <a:latin typeface="微軟正黑體" charset="-120"/>
                <a:ea typeface="微軟正黑體" charset="-120"/>
              </a:rPr>
              <a:t>，都是保護的</a:t>
            </a:r>
            <a:r>
              <a:rPr lang="zh-TW" altLang="en-US" sz="2800" b="1" dirty="0" smtClean="0">
                <a:solidFill>
                  <a:schemeClr val="tx1">
                    <a:lumMod val="85000"/>
                    <a:lumOff val="15000"/>
                  </a:schemeClr>
                </a:solidFill>
                <a:latin typeface="微軟正黑體" charset="-120"/>
                <a:ea typeface="微軟正黑體" charset="-120"/>
              </a:rPr>
              <a:t>範圍</a:t>
            </a:r>
            <a:r>
              <a:rPr lang="zh-TW" altLang="en-US" sz="2000" b="1" dirty="0" smtClean="0">
                <a:solidFill>
                  <a:schemeClr val="tx1">
                    <a:lumMod val="65000"/>
                    <a:lumOff val="35000"/>
                  </a:schemeClr>
                </a:solidFill>
                <a:latin typeface="微軟正黑體" charset="-120"/>
                <a:ea typeface="微軟正黑體" charset="-120"/>
              </a:rPr>
              <a:t>（被</a:t>
            </a:r>
            <a:r>
              <a:rPr lang="zh-TW" altLang="en-US" sz="2000" b="1" dirty="0">
                <a:solidFill>
                  <a:schemeClr val="tx1">
                    <a:lumMod val="65000"/>
                    <a:lumOff val="35000"/>
                  </a:schemeClr>
                </a:solidFill>
                <a:latin typeface="微軟正黑體" charset="-120"/>
                <a:ea typeface="微軟正黑體" charset="-120"/>
              </a:rPr>
              <a:t>偷拍到背部、臀部等部位，都算</a:t>
            </a:r>
            <a:r>
              <a:rPr lang="zh-TW" altLang="en-US" sz="2000" b="1" dirty="0" smtClean="0">
                <a:solidFill>
                  <a:schemeClr val="tx1">
                    <a:lumMod val="65000"/>
                    <a:lumOff val="35000"/>
                  </a:schemeClr>
                </a:solidFill>
                <a:latin typeface="微軟正黑體" charset="-120"/>
                <a:ea typeface="微軟正黑體" charset="-120"/>
              </a:rPr>
              <a:t>在內）</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92080" y="1599955"/>
            <a:ext cx="3131580" cy="3340950"/>
          </a:xfrm>
          <a:prstGeom prst="rect">
            <a:avLst/>
          </a:prstGeom>
        </p:spPr>
      </p:pic>
      <p:pic>
        <p:nvPicPr>
          <p:cNvPr id="11" name="圖片 10"/>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9582" y="1130897"/>
            <a:ext cx="4965700" cy="719667"/>
          </a:xfrm>
          <a:prstGeom prst="rect">
            <a:avLst/>
          </a:prstGeom>
        </p:spPr>
      </p:pic>
    </p:spTree>
    <p:extLst>
      <p:ext uri="{BB962C8B-B14F-4D97-AF65-F5344CB8AC3E}">
        <p14:creationId xmlns:p14="http://schemas.microsoft.com/office/powerpoint/2010/main" val="13606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069</a:t>
              </a:r>
              <a:endParaRPr lang="zh-TW" altLang="en-US" sz="1200" dirty="0">
                <a:solidFill>
                  <a:schemeClr val="tx1">
                    <a:lumMod val="75000"/>
                    <a:lumOff val="25000"/>
                  </a:schemeClr>
                </a:solidFill>
              </a:endParaRPr>
            </a:p>
          </p:txBody>
        </p:sp>
      </p:grpSp>
      <p:sp>
        <p:nvSpPr>
          <p:cNvPr id="11" name="文字方塊 10"/>
          <p:cNvSpPr txBox="1">
            <a:spLocks noChangeArrowheads="1"/>
          </p:cNvSpPr>
          <p:nvPr/>
        </p:nvSpPr>
        <p:spPr bwMode="auto">
          <a:xfrm>
            <a:off x="827587" y="1850975"/>
            <a:ext cx="454002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吸菸</a:t>
            </a:r>
            <a:r>
              <a:rPr lang="zh-TW" altLang="en-US" sz="2800" b="1" dirty="0">
                <a:solidFill>
                  <a:schemeClr val="tx1">
                    <a:lumMod val="85000"/>
                    <a:lumOff val="15000"/>
                  </a:schemeClr>
                </a:solidFill>
                <a:latin typeface="微軟正黑體" charset="-120"/>
                <a:ea typeface="微軟正黑體" charset="-120"/>
              </a:rPr>
              <a:t>的</a:t>
            </a:r>
            <a:r>
              <a:rPr lang="zh-TW" altLang="en-US" sz="2800" b="1" dirty="0" smtClean="0">
                <a:solidFill>
                  <a:schemeClr val="tx1">
                    <a:lumMod val="85000"/>
                    <a:lumOff val="15000"/>
                  </a:schemeClr>
                </a:solidFill>
                <a:latin typeface="微軟正黑體" charset="-120"/>
                <a:ea typeface="微軟正黑體" charset="-120"/>
              </a:rPr>
              <a:t>人口趨</a:t>
            </a:r>
            <a:r>
              <a:rPr lang="zh-TW" altLang="en-US" sz="2800" b="1" dirty="0">
                <a:solidFill>
                  <a:schemeClr val="tx1">
                    <a:lumMod val="85000"/>
                    <a:lumOff val="15000"/>
                  </a:schemeClr>
                </a:solidFill>
                <a:latin typeface="微軟正黑體" charset="-120"/>
                <a:ea typeface="微軟正黑體" charset="-120"/>
              </a:rPr>
              <a:t>多，年齡</a:t>
            </a:r>
            <a:r>
              <a:rPr lang="zh-TW" altLang="en-US" sz="2800" b="1" dirty="0" smtClean="0">
                <a:solidFill>
                  <a:schemeClr val="tx1">
                    <a:lumMod val="85000"/>
                    <a:lumOff val="15000"/>
                  </a:schemeClr>
                </a:solidFill>
                <a:latin typeface="微軟正黑體" charset="-120"/>
                <a:ea typeface="微軟正黑體" charset="-120"/>
              </a:rPr>
              <a:t>也下降，政府及民間都</a:t>
            </a:r>
            <a:r>
              <a:rPr lang="zh-TW" altLang="en-US" sz="2800" b="1" dirty="0">
                <a:solidFill>
                  <a:schemeClr val="tx1">
                    <a:lumMod val="85000"/>
                    <a:lumOff val="15000"/>
                  </a:schemeClr>
                </a:solidFill>
                <a:latin typeface="微軟正黑體" charset="-120"/>
                <a:ea typeface="微軟正黑體" charset="-120"/>
              </a:rPr>
              <a:t>投入大量金錢與時間從事菸害防制工作</a:t>
            </a:r>
            <a:r>
              <a:rPr lang="zh-TW" altLang="en-US" sz="2800" b="1" dirty="0" smtClean="0">
                <a:solidFill>
                  <a:schemeClr val="tx1">
                    <a:lumMod val="85000"/>
                    <a:lumOff val="15000"/>
                  </a:schemeClr>
                </a:solidFill>
                <a:latin typeface="微軟正黑體" charset="-120"/>
                <a:ea typeface="微軟正黑體" charset="-120"/>
              </a:rPr>
              <a:t>，除各項宣導活動外</a:t>
            </a:r>
            <a:r>
              <a:rPr lang="zh-TW" altLang="en-US" sz="2800" b="1" dirty="0">
                <a:solidFill>
                  <a:schemeClr val="tx1">
                    <a:lumMod val="85000"/>
                    <a:lumOff val="15000"/>
                  </a:schemeClr>
                </a:solidFill>
                <a:latin typeface="微軟正黑體" charset="-120"/>
                <a:ea typeface="微軟正黑體" charset="-120"/>
              </a:rPr>
              <a:t>，也持續</a:t>
            </a:r>
            <a:r>
              <a:rPr lang="zh-TW" altLang="en-US" sz="2800" b="1" dirty="0" smtClean="0">
                <a:solidFill>
                  <a:schemeClr val="tx1">
                    <a:lumMod val="85000"/>
                    <a:lumOff val="15000"/>
                  </a:schemeClr>
                </a:solidFill>
                <a:latin typeface="微軟正黑體" charset="-120"/>
                <a:ea typeface="微軟正黑體" charset="-120"/>
              </a:rPr>
              <a:t>研擬並修法</a:t>
            </a:r>
            <a:r>
              <a:rPr lang="zh-TW" altLang="en-US" sz="2800" b="1" dirty="0">
                <a:solidFill>
                  <a:schemeClr val="tx1">
                    <a:lumMod val="85000"/>
                    <a:lumOff val="15000"/>
                  </a:schemeClr>
                </a:solidFill>
                <a:latin typeface="微軟正黑體" charset="-120"/>
                <a:ea typeface="微軟正黑體" charset="-120"/>
              </a:rPr>
              <a:t>，維護</a:t>
            </a:r>
            <a:r>
              <a:rPr lang="zh-TW" altLang="en-US" sz="2800" b="1" dirty="0" smtClean="0">
                <a:solidFill>
                  <a:schemeClr val="tx1">
                    <a:lumMod val="85000"/>
                    <a:lumOff val="15000"/>
                  </a:schemeClr>
                </a:solidFill>
                <a:latin typeface="微軟正黑體" charset="-120"/>
                <a:ea typeface="微軟正黑體" charset="-120"/>
              </a:rPr>
              <a:t>國民</a:t>
            </a:r>
            <a:r>
              <a:rPr lang="zh-TW" altLang="en-US" sz="2800" b="1" dirty="0">
                <a:solidFill>
                  <a:schemeClr val="tx1">
                    <a:lumMod val="85000"/>
                    <a:lumOff val="15000"/>
                  </a:schemeClr>
                </a:solidFill>
                <a:latin typeface="微軟正黑體" charset="-120"/>
                <a:ea typeface="微軟正黑體" charset="-120"/>
              </a:rPr>
              <a:t>的</a:t>
            </a:r>
            <a:r>
              <a:rPr lang="zh-TW" altLang="en-US" sz="2800" b="1" dirty="0" smtClean="0">
                <a:solidFill>
                  <a:schemeClr val="tx1">
                    <a:lumMod val="85000"/>
                    <a:lumOff val="15000"/>
                  </a:schemeClr>
                </a:solidFill>
                <a:latin typeface="微軟正黑體" charset="-120"/>
                <a:ea typeface="微軟正黑體" charset="-120"/>
              </a:rPr>
              <a:t>健康。</a:t>
            </a:r>
            <a:endParaRPr lang="zh-TW" altLang="en-US"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827586" y="5955433"/>
            <a:ext cx="4540027"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smtClean="0">
                <a:solidFill>
                  <a:srgbClr val="0070C0"/>
                </a:solidFill>
                <a:latin typeface="微軟正黑體" charset="-120"/>
                <a:ea typeface="微軟正黑體" charset="-120"/>
              </a:rPr>
              <a:t>《</a:t>
            </a:r>
            <a:r>
              <a:rPr lang="zh-TW" altLang="en-US" sz="2800" b="1" dirty="0">
                <a:solidFill>
                  <a:srgbClr val="0070C0"/>
                </a:solidFill>
                <a:latin typeface="微軟正黑體" charset="-120"/>
                <a:ea typeface="微軟正黑體" charset="-120"/>
              </a:rPr>
              <a:t>菸害防制法</a:t>
            </a:r>
            <a:r>
              <a:rPr lang="en-US" altLang="zh-TW" sz="2800" b="1" dirty="0" smtClean="0">
                <a:solidFill>
                  <a:srgbClr val="0070C0"/>
                </a:solidFill>
                <a:latin typeface="微軟正黑體" charset="-120"/>
                <a:ea typeface="微軟正黑體" charset="-120"/>
              </a:rPr>
              <a:t>》</a:t>
            </a:r>
            <a:r>
              <a:rPr lang="zh-TW" altLang="en-US" sz="2800" b="1" dirty="0" smtClean="0">
                <a:solidFill>
                  <a:srgbClr val="0070C0"/>
                </a:solidFill>
                <a:latin typeface="微軟正黑體" charset="-120"/>
                <a:ea typeface="微軟正黑體" charset="-120"/>
              </a:rPr>
              <a:t>：</a:t>
            </a:r>
            <a:endParaRPr lang="en-US" altLang="zh-TW" sz="2800" b="1" dirty="0" smtClean="0">
              <a:solidFill>
                <a:srgbClr val="0070C0"/>
              </a:solidFill>
              <a:latin typeface="微軟正黑體" charset="-120"/>
              <a:ea typeface="微軟正黑體" charset="-120"/>
            </a:endParaRP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是</a:t>
            </a:r>
            <a:r>
              <a:rPr lang="zh-TW" altLang="en-US" sz="2800" b="1" dirty="0">
                <a:solidFill>
                  <a:schemeClr val="tx1">
                    <a:lumMod val="85000"/>
                    <a:lumOff val="15000"/>
                  </a:schemeClr>
                </a:solidFill>
                <a:latin typeface="微軟正黑體" charset="-120"/>
                <a:ea typeface="微軟正黑體" charset="-120"/>
              </a:rPr>
              <a:t>我國關於菸害防制工作最重要的依據，</a:t>
            </a:r>
            <a:r>
              <a:rPr lang="zh-TW" altLang="en-US" sz="2800" b="1" dirty="0" smtClean="0">
                <a:solidFill>
                  <a:schemeClr val="tx1">
                    <a:lumMod val="85000"/>
                    <a:lumOff val="15000"/>
                  </a:schemeClr>
                </a:solidFill>
                <a:latin typeface="微軟正黑體" charset="-120"/>
                <a:ea typeface="微軟正黑體" charset="-120"/>
              </a:rPr>
              <a:t>對杜絕</a:t>
            </a:r>
            <a:r>
              <a:rPr lang="zh-TW" altLang="en-US" sz="2800" b="1" dirty="0">
                <a:solidFill>
                  <a:schemeClr val="tx1">
                    <a:lumMod val="85000"/>
                    <a:lumOff val="15000"/>
                  </a:schemeClr>
                </a:solidFill>
                <a:latin typeface="微軟正黑體" charset="-120"/>
                <a:ea typeface="微軟正黑體" charset="-120"/>
              </a:rPr>
              <a:t>違法促銷菸品廣告、規範吸菸場所範圍、保護青少年遠離菸害等都</a:t>
            </a:r>
            <a:r>
              <a:rPr lang="zh-TW" altLang="en-US" sz="2800" b="1" dirty="0" smtClean="0">
                <a:solidFill>
                  <a:schemeClr val="tx1">
                    <a:lumMod val="85000"/>
                    <a:lumOff val="15000"/>
                  </a:schemeClr>
                </a:solidFill>
                <a:latin typeface="微軟正黑體" charset="-120"/>
                <a:ea typeface="微軟正黑體" charset="-120"/>
              </a:rPr>
              <a:t>有規定</a:t>
            </a:r>
            <a:r>
              <a:rPr lang="zh-TW" altLang="en-US" sz="2800" b="1" dirty="0">
                <a:solidFill>
                  <a:schemeClr val="tx1">
                    <a:lumMod val="85000"/>
                    <a:lumOff val="15000"/>
                  </a:schemeClr>
                </a:solidFill>
                <a:latin typeface="微軟正黑體" charset="-120"/>
                <a:ea typeface="微軟正黑體" charset="-120"/>
              </a:rPr>
              <a:t>。</a:t>
            </a: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67613" y="1562945"/>
            <a:ext cx="2895497" cy="3194791"/>
          </a:xfrm>
          <a:prstGeom prst="rect">
            <a:avLst/>
          </a:prstGeom>
        </p:spPr>
      </p:pic>
      <p:pic>
        <p:nvPicPr>
          <p:cNvPr id="10" name="Picture 2" descr="C:\Users\Chia\Desktop\簡報\小圖\法律與生活-CH04-24.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7583" y="1058886"/>
            <a:ext cx="6829862" cy="691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23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2" nodeType="clickEffect">
                                  <p:stCondLst>
                                    <p:cond delay="0"/>
                                  </p:stCondLst>
                                  <p:childTnLst>
                                    <p:animEffect transition="out" filter="wipe(down)">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par>
                          <p:cTn id="21" fill="hold">
                            <p:stCondLst>
                              <p:cond delay="500"/>
                            </p:stCondLst>
                            <p:childTnLst>
                              <p:par>
                                <p:cTn id="22" presetID="42" presetClass="path" presetSubtype="0" accel="50000" decel="50000" fill="hold" grpId="0" nodeType="afterEffect">
                                  <p:stCondLst>
                                    <p:cond delay="0"/>
                                  </p:stCondLst>
                                  <p:childTnLst>
                                    <p:animMotion origin="layout" path="M 4.72222E-6 -2.55414E-6 L 4.72222E-6 -0.71238 " pathEditMode="relative" rAng="0" ptsTypes="AA">
                                      <p:cBhvr>
                                        <p:cTn id="23" dur="1000" fill="hold"/>
                                        <p:tgtEl>
                                          <p:spTgt spid="7"/>
                                        </p:tgtEl>
                                        <p:attrNameLst>
                                          <p:attrName>ppt_x</p:attrName>
                                          <p:attrName>ppt_y</p:attrName>
                                        </p:attrNameLst>
                                      </p:cBhvr>
                                      <p:rCtr x="0" y="-356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P spid="11" grpId="2"/>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070</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5" y="1994991"/>
            <a:ext cx="312804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我們一般都知道一手菸及二手菸，但其實三手菸的危害更甚於二手菸</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16" name="圖片 15"/>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3849944" y="1167493"/>
            <a:ext cx="4640968" cy="3963132"/>
          </a:xfrm>
          <a:prstGeom prst="rect">
            <a:avLst/>
          </a:prstGeom>
        </p:spPr>
      </p:pic>
      <p:pic>
        <p:nvPicPr>
          <p:cNvPr id="11" name="圖片 10"/>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0179" y="1058887"/>
            <a:ext cx="2044700" cy="723900"/>
          </a:xfrm>
          <a:prstGeom prst="rect">
            <a:avLst/>
          </a:prstGeom>
        </p:spPr>
      </p:pic>
      <p:grpSp>
        <p:nvGrpSpPr>
          <p:cNvPr id="12" name="群組 11"/>
          <p:cNvGrpSpPr/>
          <p:nvPr/>
        </p:nvGrpSpPr>
        <p:grpSpPr>
          <a:xfrm>
            <a:off x="587774" y="3680754"/>
            <a:ext cx="3120128" cy="900000"/>
            <a:chOff x="3481586" y="3006572"/>
            <a:chExt cx="3120128" cy="900000"/>
          </a:xfrm>
        </p:grpSpPr>
        <p:grpSp>
          <p:nvGrpSpPr>
            <p:cNvPr id="13" name="群組 12"/>
            <p:cNvGrpSpPr/>
            <p:nvPr/>
          </p:nvGrpSpPr>
          <p:grpSpPr>
            <a:xfrm>
              <a:off x="4066091" y="3189998"/>
              <a:ext cx="2535623" cy="578574"/>
              <a:chOff x="4500000" y="2170416"/>
              <a:chExt cx="2535623" cy="578574"/>
            </a:xfrm>
          </p:grpSpPr>
          <p:pic>
            <p:nvPicPr>
              <p:cNvPr id="17" name="圖片 16"/>
              <p:cNvPicPr>
                <a:picLocks noChangeAspect="1"/>
              </p:cNvPicPr>
              <p:nvPr/>
            </p:nvPicPr>
            <p:blipFill rotWithShape="1">
              <a:blip r:embed="rId8" cstate="print">
                <a:extLst>
                  <a:ext uri="{28A0092B-C50C-407E-A947-70E740481C1C}">
                    <a14:useLocalDpi xmlns:a14="http://schemas.microsoft.com/office/drawing/2010/main" val="0"/>
                  </a:ext>
                </a:extLst>
              </a:blip>
              <a:srcRect t="1" r="40534" b="-435"/>
              <a:stretch/>
            </p:blipFill>
            <p:spPr>
              <a:xfrm>
                <a:off x="4500000" y="2170416"/>
                <a:ext cx="2535623" cy="578574"/>
              </a:xfrm>
              <a:prstGeom prst="rect">
                <a:avLst/>
              </a:prstGeom>
            </p:spPr>
          </p:pic>
          <p:sp>
            <p:nvSpPr>
              <p:cNvPr id="18" name="文字方塊 17"/>
              <p:cNvSpPr txBox="1"/>
              <p:nvPr/>
            </p:nvSpPr>
            <p:spPr>
              <a:xfrm>
                <a:off x="4753876" y="2327285"/>
                <a:ext cx="2065726"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三</a:t>
                </a:r>
                <a:r>
                  <a:rPr lang="zh-TW" altLang="en-US" sz="1400" dirty="0">
                    <a:solidFill>
                      <a:schemeClr val="bg1"/>
                    </a:solidFill>
                    <a:latin typeface="微軟正黑體" panose="020B0604030504040204" pitchFamily="34" charset="-120"/>
                  </a:rPr>
                  <a:t>手菸更致命</a:t>
                </a:r>
                <a:r>
                  <a:rPr lang="en-US" altLang="zh-TW" sz="1400" dirty="0">
                    <a:solidFill>
                      <a:schemeClr val="bg1"/>
                    </a:solidFill>
                    <a:latin typeface="微軟正黑體" panose="020B0604030504040204" pitchFamily="34" charset="-120"/>
                  </a:rPr>
                  <a:t>(02ˍ28)</a:t>
                </a:r>
              </a:p>
            </p:txBody>
          </p:sp>
        </p:grpSp>
        <p:pic>
          <p:nvPicPr>
            <p:cNvPr id="14" name="圖片 13">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grpSp>
        <p:nvGrpSpPr>
          <p:cNvPr id="19" name="群組 18"/>
          <p:cNvGrpSpPr/>
          <p:nvPr/>
        </p:nvGrpSpPr>
        <p:grpSpPr>
          <a:xfrm>
            <a:off x="587774" y="4442754"/>
            <a:ext cx="3120129" cy="900000"/>
            <a:chOff x="3481586" y="3006572"/>
            <a:chExt cx="3120129" cy="900000"/>
          </a:xfrm>
        </p:grpSpPr>
        <p:grpSp>
          <p:nvGrpSpPr>
            <p:cNvPr id="20" name="群組 19"/>
            <p:cNvGrpSpPr/>
            <p:nvPr/>
          </p:nvGrpSpPr>
          <p:grpSpPr>
            <a:xfrm>
              <a:off x="4066091" y="3189998"/>
              <a:ext cx="2535624" cy="554705"/>
              <a:chOff x="4500000" y="2170416"/>
              <a:chExt cx="2535624" cy="554705"/>
            </a:xfrm>
          </p:grpSpPr>
          <p:pic>
            <p:nvPicPr>
              <p:cNvPr id="22" name="圖片 21"/>
              <p:cNvPicPr>
                <a:picLocks noChangeAspect="1"/>
              </p:cNvPicPr>
              <p:nvPr/>
            </p:nvPicPr>
            <p:blipFill rotWithShape="1">
              <a:blip r:embed="rId8" cstate="print">
                <a:extLst>
                  <a:ext uri="{28A0092B-C50C-407E-A947-70E740481C1C}">
                    <a14:useLocalDpi xmlns:a14="http://schemas.microsoft.com/office/drawing/2010/main" val="0"/>
                  </a:ext>
                </a:extLst>
              </a:blip>
              <a:srcRect t="1" r="40534" b="3708"/>
              <a:stretch/>
            </p:blipFill>
            <p:spPr>
              <a:xfrm>
                <a:off x="4500000" y="2170416"/>
                <a:ext cx="2535623" cy="554705"/>
              </a:xfrm>
              <a:prstGeom prst="rect">
                <a:avLst/>
              </a:prstGeom>
            </p:spPr>
          </p:pic>
          <p:sp>
            <p:nvSpPr>
              <p:cNvPr id="23" name="文字方塊 22"/>
              <p:cNvSpPr txBox="1"/>
              <p:nvPr/>
            </p:nvSpPr>
            <p:spPr>
              <a:xfrm>
                <a:off x="4753875" y="2327285"/>
                <a:ext cx="2281749"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吸菸</a:t>
                </a:r>
                <a:r>
                  <a:rPr lang="zh-TW" altLang="en-US" sz="1400" dirty="0">
                    <a:solidFill>
                      <a:schemeClr val="bg1"/>
                    </a:solidFill>
                    <a:latin typeface="微軟正黑體" panose="020B0604030504040204" pitchFamily="34" charset="-120"/>
                  </a:rPr>
                  <a:t>對身體的影響</a:t>
                </a:r>
                <a:r>
                  <a:rPr lang="en-US" altLang="zh-TW" sz="1400" dirty="0">
                    <a:solidFill>
                      <a:schemeClr val="bg1"/>
                    </a:solidFill>
                    <a:latin typeface="微軟正黑體" panose="020B0604030504040204" pitchFamily="34" charset="-120"/>
                  </a:rPr>
                  <a:t>(01ˍ04)</a:t>
                </a:r>
              </a:p>
            </p:txBody>
          </p:sp>
        </p:grpSp>
        <p:pic>
          <p:nvPicPr>
            <p:cNvPr id="21" name="圖片 20">
              <a:hlinkClick r:id="rId11"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36782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三</a:t>
            </a:r>
            <a:r>
              <a:rPr lang="zh-TW" altLang="en-US" dirty="0">
                <a:solidFill>
                  <a:schemeClr val="tx1">
                    <a:lumMod val="85000"/>
                    <a:lumOff val="15000"/>
                  </a:schemeClr>
                </a:solidFill>
                <a:latin typeface="微軟正黑體" panose="020B0604030504040204" pitchFamily="34" charset="-120"/>
              </a:rPr>
              <a:t>手菸更</a:t>
            </a:r>
            <a:r>
              <a:rPr lang="zh-TW" altLang="en-US" dirty="0" smtClean="0">
                <a:solidFill>
                  <a:schemeClr val="tx1">
                    <a:lumMod val="85000"/>
                    <a:lumOff val="15000"/>
                  </a:schemeClr>
                </a:solidFill>
                <a:latin typeface="微軟正黑體" panose="020B0604030504040204" pitchFamily="34" charset="-120"/>
              </a:rPr>
              <a:t>致命</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02:28</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70三手菸更致命(02ˍ28).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371605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89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吸菸</a:t>
            </a:r>
            <a:r>
              <a:rPr lang="zh-TW" altLang="en-US" dirty="0">
                <a:solidFill>
                  <a:schemeClr val="tx1">
                    <a:lumMod val="85000"/>
                    <a:lumOff val="15000"/>
                  </a:schemeClr>
                </a:solidFill>
                <a:latin typeface="微軟正黑體" panose="020B0604030504040204" pitchFamily="34" charset="-120"/>
              </a:rPr>
              <a:t>對身體的</a:t>
            </a:r>
            <a:r>
              <a:rPr lang="zh-TW" altLang="en-US" dirty="0" smtClean="0">
                <a:solidFill>
                  <a:schemeClr val="tx1">
                    <a:lumMod val="85000"/>
                    <a:lumOff val="15000"/>
                  </a:schemeClr>
                </a:solidFill>
                <a:latin typeface="微軟正黑體" panose="020B0604030504040204" pitchFamily="34" charset="-120"/>
              </a:rPr>
              <a:t>影響</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01:04</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8" name="004P070吸菸對身體的影響(01ˍ04).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256251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0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070</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pic>
        <p:nvPicPr>
          <p:cNvPr id="16" name="圖片 15"/>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3517774" y="2066998"/>
            <a:ext cx="4980933" cy="2897820"/>
          </a:xfrm>
          <a:prstGeom prst="rect">
            <a:avLst/>
          </a:prstGeom>
        </p:spPr>
      </p:pic>
      <p:sp>
        <p:nvSpPr>
          <p:cNvPr id="11" name="文字方塊 10"/>
          <p:cNvSpPr txBox="1">
            <a:spLocks noChangeArrowheads="1"/>
          </p:cNvSpPr>
          <p:nvPr/>
        </p:nvSpPr>
        <p:spPr bwMode="auto">
          <a:xfrm>
            <a:off x="809585" y="1961637"/>
            <a:ext cx="275430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指</a:t>
            </a:r>
            <a:r>
              <a:rPr lang="zh-TW" altLang="en-US" sz="2800" b="1" dirty="0">
                <a:solidFill>
                  <a:schemeClr val="tx1">
                    <a:lumMod val="85000"/>
                    <a:lumOff val="15000"/>
                  </a:schemeClr>
                </a:solidFill>
                <a:latin typeface="微軟正黑體" charset="-120"/>
                <a:ea typeface="微軟正黑體" charset="-120"/>
              </a:rPr>
              <a:t>遺留在空氣中的菸粒子，會附著在環境中</a:t>
            </a:r>
            <a:r>
              <a:rPr lang="zh-TW" altLang="en-US" sz="2800" b="1" dirty="0">
                <a:solidFill>
                  <a:srgbClr val="0070C0"/>
                </a:solidFill>
                <a:latin typeface="微軟正黑體" charset="-120"/>
                <a:ea typeface="微軟正黑體" charset="-120"/>
              </a:rPr>
              <a:t>六個月以上</a:t>
            </a:r>
            <a:r>
              <a:rPr lang="zh-TW" altLang="en-US" sz="2800" b="1" dirty="0">
                <a:solidFill>
                  <a:schemeClr val="tx1">
                    <a:lumMod val="85000"/>
                    <a:lumOff val="15000"/>
                  </a:schemeClr>
                </a:solidFill>
                <a:latin typeface="微軟正黑體" charset="-120"/>
                <a:ea typeface="微軟正黑體" charset="-120"/>
              </a:rPr>
              <a:t>，經由接觸進入身體，對健康造成危害。</a:t>
            </a:r>
            <a:endParaRPr lang="zh-TW" altLang="zh-TW" sz="2800" b="1" dirty="0">
              <a:solidFill>
                <a:schemeClr val="tx1">
                  <a:lumMod val="85000"/>
                  <a:lumOff val="15000"/>
                </a:schemeClr>
              </a:solidFill>
              <a:latin typeface="微軟正黑體" charset="-120"/>
              <a:ea typeface="微軟正黑體" charset="-120"/>
            </a:endParaRPr>
          </a:p>
        </p:txBody>
      </p:sp>
      <p:pic>
        <p:nvPicPr>
          <p:cNvPr id="12" name="圖片 1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0179" y="1058887"/>
            <a:ext cx="2044700" cy="723900"/>
          </a:xfrm>
          <a:prstGeom prst="rect">
            <a:avLst/>
          </a:prstGeom>
        </p:spPr>
      </p:pic>
    </p:spTree>
    <p:extLst>
      <p:ext uri="{BB962C8B-B14F-4D97-AF65-F5344CB8AC3E}">
        <p14:creationId xmlns:p14="http://schemas.microsoft.com/office/powerpoint/2010/main" val="105579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070</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850975"/>
            <a:ext cx="372436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lgn="just">
              <a:spcBef>
                <a:spcPts val="1200"/>
              </a:spcBef>
              <a:buFont typeface="+mj-lt"/>
              <a:buAutoNum type="arabicPeriod"/>
            </a:pPr>
            <a:r>
              <a:rPr lang="zh-TW" altLang="en-US" sz="2800" b="1" dirty="0" smtClean="0">
                <a:solidFill>
                  <a:schemeClr val="tx1">
                    <a:lumMod val="85000"/>
                    <a:lumOff val="15000"/>
                  </a:schemeClr>
                </a:solidFill>
                <a:latin typeface="微軟正黑體" charset="-120"/>
                <a:ea typeface="微軟正黑體" charset="-120"/>
              </a:rPr>
              <a:t>未滿 </a:t>
            </a:r>
            <a:r>
              <a:rPr lang="en-US" altLang="zh-TW" sz="2800" b="1" dirty="0">
                <a:solidFill>
                  <a:schemeClr val="tx1">
                    <a:lumMod val="85000"/>
                    <a:lumOff val="15000"/>
                  </a:schemeClr>
                </a:solidFill>
                <a:latin typeface="微軟正黑體" charset="-120"/>
                <a:ea typeface="微軟正黑體" charset="-120"/>
              </a:rPr>
              <a:t>18 </a:t>
            </a:r>
            <a:r>
              <a:rPr lang="zh-TW" altLang="en-US" sz="2800" b="1" dirty="0" smtClean="0">
                <a:solidFill>
                  <a:schemeClr val="tx1">
                    <a:lumMod val="85000"/>
                    <a:lumOff val="15000"/>
                  </a:schemeClr>
                </a:solidFill>
                <a:latin typeface="微軟正黑體" charset="-120"/>
                <a:ea typeface="微軟正黑體" charset="-120"/>
              </a:rPr>
              <a:t>歲，不得</a:t>
            </a:r>
            <a:r>
              <a:rPr lang="zh-TW" altLang="en-US" sz="2800" b="1" dirty="0">
                <a:solidFill>
                  <a:schemeClr val="tx1">
                    <a:lumMod val="85000"/>
                    <a:lumOff val="15000"/>
                  </a:schemeClr>
                </a:solidFill>
                <a:latin typeface="微軟正黑體" charset="-120"/>
                <a:ea typeface="微軟正黑體" charset="-120"/>
              </a:rPr>
              <a:t>吸菸，若違反規定，應令其接受戒菸教育；行為人未滿 </a:t>
            </a:r>
            <a:r>
              <a:rPr lang="en-US" altLang="zh-TW" sz="2800" b="1" dirty="0" smtClean="0">
                <a:solidFill>
                  <a:schemeClr val="tx1">
                    <a:lumMod val="85000"/>
                    <a:lumOff val="15000"/>
                  </a:schemeClr>
                </a:solidFill>
                <a:latin typeface="微軟正黑體" charset="-120"/>
                <a:ea typeface="微軟正黑體" charset="-120"/>
              </a:rPr>
              <a:t>18</a:t>
            </a:r>
            <a:r>
              <a:rPr lang="zh-TW" altLang="en-US" sz="2800" b="1" dirty="0" smtClean="0">
                <a:solidFill>
                  <a:schemeClr val="tx1">
                    <a:lumMod val="85000"/>
                    <a:lumOff val="15000"/>
                  </a:schemeClr>
                </a:solidFill>
                <a:latin typeface="微軟正黑體" charset="-120"/>
                <a:ea typeface="微軟正黑體" charset="-120"/>
              </a:rPr>
              <a:t> 歲</a:t>
            </a:r>
            <a:r>
              <a:rPr lang="zh-TW" altLang="en-US" sz="2800" b="1" dirty="0">
                <a:solidFill>
                  <a:schemeClr val="tx1">
                    <a:lumMod val="85000"/>
                    <a:lumOff val="15000"/>
                  </a:schemeClr>
                </a:solidFill>
                <a:latin typeface="微軟正黑體" charset="-120"/>
                <a:ea typeface="微軟正黑體" charset="-120"/>
              </a:rPr>
              <a:t>且未結婚者</a:t>
            </a:r>
            <a:r>
              <a:rPr lang="zh-TW" altLang="en-US" sz="2800" b="1" dirty="0" smtClean="0">
                <a:solidFill>
                  <a:schemeClr val="tx1">
                    <a:lumMod val="85000"/>
                    <a:lumOff val="15000"/>
                  </a:schemeClr>
                </a:solidFill>
                <a:latin typeface="微軟正黑體" charset="-120"/>
                <a:ea typeface="微軟正黑體" charset="-120"/>
              </a:rPr>
              <a:t>，應</a:t>
            </a:r>
            <a:r>
              <a:rPr lang="zh-TW" altLang="en-US" sz="2800" b="1" dirty="0">
                <a:solidFill>
                  <a:schemeClr val="tx1">
                    <a:lumMod val="85000"/>
                    <a:lumOff val="15000"/>
                  </a:schemeClr>
                </a:solidFill>
                <a:latin typeface="微軟正黑體" charset="-120"/>
                <a:ea typeface="微軟正黑體" charset="-120"/>
              </a:rPr>
              <a:t>令其父母或監護人使其到場</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9" name="矩形 8"/>
          <p:cNvSpPr/>
          <p:nvPr/>
        </p:nvSpPr>
        <p:spPr>
          <a:xfrm>
            <a:off x="814020" y="1130897"/>
            <a:ext cx="7433445" cy="584775"/>
          </a:xfrm>
          <a:prstGeom prst="rect">
            <a:avLst/>
          </a:prstGeom>
        </p:spPr>
        <p:txBody>
          <a:bodyPr wrap="none">
            <a:spAutoFit/>
          </a:bodyPr>
          <a:lstStyle/>
          <a:p>
            <a:r>
              <a:rPr lang="en-US" altLang="zh-TW" sz="3200" b="1" dirty="0">
                <a:solidFill>
                  <a:srgbClr val="CC0000"/>
                </a:solidFill>
              </a:rPr>
              <a:t>(</a:t>
            </a:r>
            <a:r>
              <a:rPr lang="zh-TW" altLang="en-US" sz="3200" b="1" dirty="0" smtClean="0">
                <a:solidFill>
                  <a:srgbClr val="CC0000"/>
                </a:solidFill>
              </a:rPr>
              <a:t>一</a:t>
            </a:r>
            <a:r>
              <a:rPr lang="en-US" altLang="zh-TW" sz="3200" b="1" dirty="0" smtClean="0">
                <a:solidFill>
                  <a:srgbClr val="CC0000"/>
                </a:solidFill>
              </a:rPr>
              <a:t>)《</a:t>
            </a:r>
            <a:r>
              <a:rPr lang="zh-TW" altLang="en-US" sz="3200" b="1" dirty="0">
                <a:solidFill>
                  <a:srgbClr val="CC0000"/>
                </a:solidFill>
              </a:rPr>
              <a:t>菸害防制法</a:t>
            </a:r>
            <a:r>
              <a:rPr lang="en-US" altLang="zh-TW" sz="3200" b="1" dirty="0">
                <a:solidFill>
                  <a:srgbClr val="CC0000"/>
                </a:solidFill>
              </a:rPr>
              <a:t>》</a:t>
            </a:r>
            <a:r>
              <a:rPr lang="zh-TW" altLang="en-US" sz="3200" b="1" dirty="0">
                <a:solidFill>
                  <a:srgbClr val="CC0000"/>
                </a:solidFill>
              </a:rPr>
              <a:t>中關於高中生的規定</a:t>
            </a:r>
          </a:p>
        </p:txBody>
      </p:sp>
      <p:sp>
        <p:nvSpPr>
          <p:cNvPr id="7" name="文字方塊 6"/>
          <p:cNvSpPr txBox="1">
            <a:spLocks noChangeArrowheads="1"/>
          </p:cNvSpPr>
          <p:nvPr/>
        </p:nvSpPr>
        <p:spPr bwMode="auto">
          <a:xfrm>
            <a:off x="793835" y="5883425"/>
            <a:ext cx="334612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lgn="dist">
              <a:spcBef>
                <a:spcPts val="1200"/>
              </a:spcBef>
              <a:buFont typeface="+mj-lt"/>
              <a:buAutoNum type="arabicPeriod" startAt="2"/>
            </a:pPr>
            <a:r>
              <a:rPr lang="zh-TW" altLang="en-US" sz="2800" b="1" dirty="0" smtClean="0">
                <a:solidFill>
                  <a:schemeClr val="tx1">
                    <a:lumMod val="85000"/>
                    <a:lumOff val="15000"/>
                  </a:schemeClr>
                </a:solidFill>
                <a:latin typeface="微軟正黑體" charset="-120"/>
                <a:ea typeface="微軟正黑體" charset="-120"/>
              </a:rPr>
              <a:t>父母</a:t>
            </a:r>
            <a:r>
              <a:rPr lang="zh-TW" altLang="en-US" sz="2800" b="1" dirty="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監護人 </a:t>
            </a:r>
            <a:r>
              <a:rPr lang="zh-TW" altLang="en-US" sz="2000" b="1" dirty="0" smtClean="0">
                <a:solidFill>
                  <a:schemeClr val="tx1">
                    <a:lumMod val="65000"/>
                    <a:lumOff val="35000"/>
                  </a:schemeClr>
                </a:solidFill>
                <a:latin typeface="微軟正黑體" charset="-120"/>
                <a:ea typeface="微軟正黑體" charset="-120"/>
              </a:rPr>
              <a:t>（或</a:t>
            </a:r>
            <a:r>
              <a:rPr lang="zh-TW" altLang="en-US" sz="2000" b="1" dirty="0">
                <a:solidFill>
                  <a:schemeClr val="tx1">
                    <a:lumMod val="65000"/>
                    <a:lumOff val="35000"/>
                  </a:schemeClr>
                </a:solidFill>
                <a:latin typeface="微軟正黑體" charset="-120"/>
                <a:ea typeface="微軟正黑體" charset="-120"/>
              </a:rPr>
              <a:t>其他實際為照顧之</a:t>
            </a:r>
            <a:r>
              <a:rPr lang="zh-TW" altLang="en-US" sz="2000" b="1" dirty="0" smtClean="0">
                <a:solidFill>
                  <a:schemeClr val="tx1">
                    <a:lumMod val="65000"/>
                    <a:lumOff val="35000"/>
                  </a:schemeClr>
                </a:solidFill>
                <a:latin typeface="微軟正黑體" charset="-120"/>
                <a:ea typeface="微軟正黑體" charset="-120"/>
              </a:rPr>
              <a:t>人）</a:t>
            </a:r>
            <a:r>
              <a:rPr lang="zh-TW" altLang="en-US" sz="2800" b="1" dirty="0" smtClean="0">
                <a:solidFill>
                  <a:schemeClr val="tx1">
                    <a:lumMod val="85000"/>
                    <a:lumOff val="15000"/>
                  </a:schemeClr>
                </a:solidFill>
                <a:latin typeface="微軟正黑體" charset="-120"/>
                <a:ea typeface="微軟正黑體" charset="-120"/>
              </a:rPr>
              <a:t>應</a:t>
            </a:r>
            <a:r>
              <a:rPr lang="zh-TW" altLang="en-US" sz="2800" b="1" dirty="0">
                <a:solidFill>
                  <a:schemeClr val="tx1">
                    <a:lumMod val="85000"/>
                    <a:lumOff val="15000"/>
                  </a:schemeClr>
                </a:solidFill>
                <a:latin typeface="微軟正黑體" charset="-120"/>
                <a:ea typeface="微軟正黑體" charset="-120"/>
              </a:rPr>
              <a:t>禁止未滿 </a:t>
            </a:r>
            <a:r>
              <a:rPr lang="en-US" altLang="zh-TW" sz="2800" b="1" dirty="0">
                <a:solidFill>
                  <a:schemeClr val="tx1">
                    <a:lumMod val="85000"/>
                    <a:lumOff val="15000"/>
                  </a:schemeClr>
                </a:solidFill>
                <a:latin typeface="微軟正黑體" charset="-120"/>
                <a:ea typeface="微軟正黑體" charset="-120"/>
              </a:rPr>
              <a:t>18 </a:t>
            </a:r>
            <a:r>
              <a:rPr lang="zh-TW" altLang="en-US" sz="2800" b="1" dirty="0">
                <a:solidFill>
                  <a:schemeClr val="tx1">
                    <a:lumMod val="85000"/>
                    <a:lumOff val="15000"/>
                  </a:schemeClr>
                </a:solidFill>
                <a:latin typeface="微軟正黑體" charset="-120"/>
                <a:ea typeface="微軟正黑體" charset="-120"/>
              </a:rPr>
              <a:t>歲者吸菸。</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a:stretch>
            <a:fillRect/>
          </a:stretch>
        </p:blipFill>
        <p:spPr>
          <a:xfrm>
            <a:off x="4788024" y="1715672"/>
            <a:ext cx="3191904" cy="3285783"/>
          </a:xfrm>
          <a:prstGeom prst="rect">
            <a:avLst/>
          </a:prstGeom>
        </p:spPr>
      </p:pic>
      <p:grpSp>
        <p:nvGrpSpPr>
          <p:cNvPr id="10" name="群組 9"/>
          <p:cNvGrpSpPr/>
          <p:nvPr/>
        </p:nvGrpSpPr>
        <p:grpSpPr>
          <a:xfrm>
            <a:off x="4788024" y="4446771"/>
            <a:ext cx="3702892" cy="900000"/>
            <a:chOff x="3481586" y="3006572"/>
            <a:chExt cx="3702892" cy="900000"/>
          </a:xfrm>
        </p:grpSpPr>
        <p:grpSp>
          <p:nvGrpSpPr>
            <p:cNvPr id="11" name="群組 10"/>
            <p:cNvGrpSpPr/>
            <p:nvPr/>
          </p:nvGrpSpPr>
          <p:grpSpPr>
            <a:xfrm>
              <a:off x="4066091" y="3189998"/>
              <a:ext cx="3118387" cy="672349"/>
              <a:chOff x="4500000" y="2170416"/>
              <a:chExt cx="3118387" cy="672349"/>
            </a:xfrm>
          </p:grpSpPr>
          <p:pic>
            <p:nvPicPr>
              <p:cNvPr id="14" name="圖片 13"/>
              <p:cNvPicPr>
                <a:picLocks noChangeAspect="1"/>
              </p:cNvPicPr>
              <p:nvPr/>
            </p:nvPicPr>
            <p:blipFill rotWithShape="1">
              <a:blip r:embed="rId6" cstate="print">
                <a:extLst>
                  <a:ext uri="{28A0092B-C50C-407E-A947-70E740481C1C}">
                    <a14:useLocalDpi xmlns:a14="http://schemas.microsoft.com/office/drawing/2010/main" val="0"/>
                  </a:ext>
                </a:extLst>
              </a:blip>
              <a:srcRect t="2" r="26867" b="-16714"/>
              <a:stretch/>
            </p:blipFill>
            <p:spPr>
              <a:xfrm>
                <a:off x="4500000" y="2170416"/>
                <a:ext cx="3118387" cy="672349"/>
              </a:xfrm>
              <a:prstGeom prst="rect">
                <a:avLst/>
              </a:prstGeom>
            </p:spPr>
          </p:pic>
          <p:sp>
            <p:nvSpPr>
              <p:cNvPr id="17" name="文字方塊 16"/>
              <p:cNvSpPr txBox="1"/>
              <p:nvPr/>
            </p:nvSpPr>
            <p:spPr>
              <a:xfrm>
                <a:off x="4753875" y="2233163"/>
                <a:ext cx="2864512" cy="523220"/>
              </a:xfrm>
              <a:prstGeom prst="rect">
                <a:avLst/>
              </a:prstGeom>
              <a:noFill/>
            </p:spPr>
            <p:txBody>
              <a:bodyPr wrap="square" rtlCol="0">
                <a:spAutoFit/>
              </a:bodyPr>
              <a:lstStyle/>
              <a:p>
                <a:r>
                  <a:rPr lang="en-US" altLang="zh-TW" sz="1400" dirty="0" smtClean="0">
                    <a:solidFill>
                      <a:schemeClr val="bg1"/>
                    </a:solidFill>
                    <a:latin typeface="微軟正黑體" panose="020B0604030504040204" pitchFamily="34" charset="-120"/>
                  </a:rPr>
                  <a:t>004P070</a:t>
                </a:r>
                <a:r>
                  <a:rPr lang="zh-TW" altLang="en-US" sz="1400" dirty="0">
                    <a:solidFill>
                      <a:schemeClr val="bg1"/>
                    </a:solidFill>
                    <a:latin typeface="微軟正黑體" panose="020B0604030504040204" pitchFamily="34" charset="-120"/>
                  </a:rPr>
                  <a:t>請勿販賣菸、酒給未滿</a:t>
                </a:r>
                <a:r>
                  <a:rPr lang="en-US" altLang="zh-TW" sz="1400" dirty="0">
                    <a:solidFill>
                      <a:schemeClr val="bg1"/>
                    </a:solidFill>
                    <a:latin typeface="微軟正黑體" panose="020B0604030504040204" pitchFamily="34" charset="-120"/>
                  </a:rPr>
                  <a:t>18</a:t>
                </a:r>
                <a:r>
                  <a:rPr lang="zh-TW" altLang="en-US" sz="1400" dirty="0">
                    <a:solidFill>
                      <a:schemeClr val="bg1"/>
                    </a:solidFill>
                    <a:latin typeface="微軟正黑體" panose="020B0604030504040204" pitchFamily="34" charset="-120"/>
                  </a:rPr>
                  <a:t>歲者</a:t>
                </a:r>
                <a:r>
                  <a:rPr lang="en-US" altLang="zh-TW" sz="1400" dirty="0">
                    <a:solidFill>
                      <a:schemeClr val="bg1"/>
                    </a:solidFill>
                    <a:latin typeface="微軟正黑體" panose="020B0604030504040204" pitchFamily="34" charset="-120"/>
                  </a:rPr>
                  <a:t>(00ˍ59)</a:t>
                </a:r>
              </a:p>
            </p:txBody>
          </p:sp>
        </p:grpSp>
        <p:pic>
          <p:nvPicPr>
            <p:cNvPr id="13" name="圖片 1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59049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2" nodeType="clickEffect">
                                  <p:stCondLst>
                                    <p:cond delay="0"/>
                                  </p:stCondLst>
                                  <p:childTnLst>
                                    <p:animEffect transition="out" filter="wipe(down)">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par>
                          <p:cTn id="21" fill="hold">
                            <p:stCondLst>
                              <p:cond delay="500"/>
                            </p:stCondLst>
                            <p:childTnLst>
                              <p:par>
                                <p:cTn id="22" presetID="42" presetClass="path" presetSubtype="0" accel="50000" decel="50000" fill="hold" grpId="0" nodeType="afterEffect">
                                  <p:stCondLst>
                                    <p:cond delay="0"/>
                                  </p:stCondLst>
                                  <p:childTnLst>
                                    <p:animMotion origin="layout" path="M -1.66667E-6 -3.51471E-6 L -1.66667E-6 -0.68767 " pathEditMode="relative" rAng="0" ptsTypes="AA">
                                      <p:cBhvr>
                                        <p:cTn id="23" dur="1000" fill="hold"/>
                                        <p:tgtEl>
                                          <p:spTgt spid="7"/>
                                        </p:tgtEl>
                                        <p:attrNameLst>
                                          <p:attrName>ppt_x</p:attrName>
                                          <p:attrName>ppt_y</p:attrName>
                                        </p:attrNameLst>
                                      </p:cBhvr>
                                      <p:rCtr x="0" y="-34398"/>
                                    </p:animMotion>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6" grpId="2"/>
      <p:bldP spid="9" grpId="1"/>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請勿</a:t>
            </a:r>
            <a:r>
              <a:rPr lang="zh-TW" altLang="en-US" dirty="0">
                <a:solidFill>
                  <a:schemeClr val="tx1">
                    <a:lumMod val="85000"/>
                    <a:lumOff val="15000"/>
                  </a:schemeClr>
                </a:solidFill>
                <a:latin typeface="微軟正黑體" panose="020B0604030504040204" pitchFamily="34" charset="-120"/>
              </a:rPr>
              <a:t>販賣菸、酒給未滿</a:t>
            </a:r>
            <a:r>
              <a:rPr lang="en-US" altLang="zh-TW" dirty="0">
                <a:solidFill>
                  <a:schemeClr val="tx1">
                    <a:lumMod val="85000"/>
                    <a:lumOff val="15000"/>
                  </a:schemeClr>
                </a:solidFill>
                <a:latin typeface="微軟正黑體" panose="020B0604030504040204" pitchFamily="34" charset="-120"/>
              </a:rPr>
              <a:t>18</a:t>
            </a:r>
            <a:r>
              <a:rPr lang="zh-TW" altLang="en-US" dirty="0">
                <a:solidFill>
                  <a:schemeClr val="tx1">
                    <a:lumMod val="85000"/>
                    <a:lumOff val="15000"/>
                  </a:schemeClr>
                </a:solidFill>
                <a:latin typeface="微軟正黑體" panose="020B0604030504040204" pitchFamily="34" charset="-120"/>
              </a:rPr>
              <a:t>歲</a:t>
            </a:r>
            <a:r>
              <a:rPr lang="zh-TW" altLang="en-US" dirty="0" smtClean="0">
                <a:solidFill>
                  <a:schemeClr val="tx1">
                    <a:lumMod val="85000"/>
                    <a:lumOff val="15000"/>
                  </a:schemeClr>
                </a:solidFill>
                <a:latin typeface="微軟正黑體" panose="020B0604030504040204" pitchFamily="34" charset="-120"/>
              </a:rPr>
              <a:t>者</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00:59</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70請勿販賣菸、酒給未滿18歲者(00ˍ59).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714972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13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070</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182573"/>
            <a:ext cx="3765618"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lgn="just">
              <a:spcBef>
                <a:spcPts val="1200"/>
              </a:spcBef>
              <a:buFont typeface="+mj-lt"/>
              <a:buAutoNum type="arabicPeriod" startAt="3"/>
            </a:pPr>
            <a:r>
              <a:rPr lang="zh-TW" altLang="en-US" sz="2800" b="1" dirty="0">
                <a:solidFill>
                  <a:schemeClr val="tx1">
                    <a:lumMod val="85000"/>
                    <a:lumOff val="15000"/>
                  </a:schemeClr>
                </a:solidFill>
                <a:latin typeface="微軟正黑體" charset="-120"/>
                <a:ea typeface="微軟正黑體" charset="-120"/>
              </a:rPr>
              <a:t>販賣菸品不得以自動販賣、郵購、電子購物或其他無法辨識消費者年齡之</a:t>
            </a:r>
            <a:r>
              <a:rPr lang="zh-TW" altLang="en-US" sz="2800" b="1" dirty="0" smtClean="0">
                <a:solidFill>
                  <a:schemeClr val="tx1">
                    <a:lumMod val="85000"/>
                    <a:lumOff val="15000"/>
                  </a:schemeClr>
                </a:solidFill>
                <a:latin typeface="微軟正黑體" charset="-120"/>
                <a:ea typeface="微軟正黑體" charset="-120"/>
              </a:rPr>
              <a:t>方式為</a:t>
            </a:r>
            <a:r>
              <a:rPr lang="zh-TW" altLang="en-US" sz="2800" b="1" dirty="0">
                <a:solidFill>
                  <a:schemeClr val="tx1">
                    <a:lumMod val="85000"/>
                    <a:lumOff val="15000"/>
                  </a:schemeClr>
                </a:solidFill>
                <a:latin typeface="微軟正黑體" charset="-120"/>
                <a:ea typeface="微軟正黑體" charset="-120"/>
              </a:rPr>
              <a:t>之，否則可處新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10000 </a:t>
            </a:r>
            <a:r>
              <a:rPr lang="zh-TW" altLang="en-US" sz="2800" b="1" dirty="0">
                <a:solidFill>
                  <a:schemeClr val="tx1">
                    <a:lumMod val="85000"/>
                    <a:lumOff val="15000"/>
                  </a:schemeClr>
                </a:solidFill>
                <a:latin typeface="微軟正黑體" charset="-120"/>
                <a:ea typeface="微軟正黑體" charset="-120"/>
              </a:rPr>
              <a:t>元</a:t>
            </a:r>
            <a:r>
              <a:rPr lang="zh-TW" altLang="en-US" sz="2800" b="1" dirty="0" smtClean="0">
                <a:solidFill>
                  <a:schemeClr val="tx1">
                    <a:lumMod val="85000"/>
                    <a:lumOff val="15000"/>
                  </a:schemeClr>
                </a:solidFill>
                <a:latin typeface="微軟正黑體" charset="-120"/>
                <a:ea typeface="微軟正黑體" charset="-120"/>
              </a:rPr>
              <a:t>以上 </a:t>
            </a:r>
            <a:r>
              <a:rPr lang="en-US" altLang="zh-TW" sz="2800" b="1" dirty="0" smtClean="0">
                <a:solidFill>
                  <a:schemeClr val="tx1">
                    <a:lumMod val="85000"/>
                    <a:lumOff val="15000"/>
                  </a:schemeClr>
                </a:solidFill>
                <a:latin typeface="微軟正黑體" charset="-120"/>
                <a:ea typeface="微軟正黑體" charset="-120"/>
              </a:rPr>
              <a:t>50000 </a:t>
            </a:r>
            <a:r>
              <a:rPr lang="zh-TW" altLang="en-US" sz="2800" b="1" dirty="0">
                <a:solidFill>
                  <a:schemeClr val="tx1">
                    <a:lumMod val="85000"/>
                    <a:lumOff val="15000"/>
                  </a:schemeClr>
                </a:solidFill>
                <a:latin typeface="微軟正黑體" charset="-120"/>
                <a:ea typeface="微軟正黑體" charset="-120"/>
              </a:rPr>
              <a:t>元以下罰緩</a:t>
            </a:r>
            <a:r>
              <a:rPr lang="zh-TW" altLang="en-US" sz="2800" b="1" dirty="0" smtClean="0">
                <a:solidFill>
                  <a:schemeClr val="tx1">
                    <a:lumMod val="85000"/>
                    <a:lumOff val="15000"/>
                  </a:schemeClr>
                </a:solidFill>
                <a:latin typeface="微軟正黑體" charset="-120"/>
                <a:ea typeface="微軟正黑體" charset="-120"/>
              </a:rPr>
              <a:t>。</a:t>
            </a:r>
            <a:r>
              <a:rPr lang="en-US" altLang="zh-TW" sz="2000" b="1" dirty="0" smtClean="0">
                <a:solidFill>
                  <a:schemeClr val="accent6">
                    <a:lumMod val="75000"/>
                  </a:schemeClr>
                </a:solidFill>
                <a:latin typeface="微軟正黑體" charset="-120"/>
                <a:ea typeface="微軟正黑體" charset="-120"/>
              </a:rPr>
              <a:t>( </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5 </a:t>
            </a:r>
            <a:r>
              <a:rPr lang="zh-TW" altLang="en-US" sz="2000" b="1" dirty="0">
                <a:solidFill>
                  <a:schemeClr val="accent6">
                    <a:lumMod val="75000"/>
                  </a:schemeClr>
                </a:solidFill>
                <a:latin typeface="微軟正黑體" charset="-120"/>
                <a:ea typeface="微軟正黑體" charset="-120"/>
              </a:rPr>
              <a:t>條、</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23 </a:t>
            </a:r>
            <a:r>
              <a:rPr lang="zh-TW" altLang="en-US" sz="2000" b="1" dirty="0">
                <a:solidFill>
                  <a:schemeClr val="accent6">
                    <a:lumMod val="75000"/>
                  </a:schemeClr>
                </a:solidFill>
                <a:latin typeface="微軟正黑體" charset="-120"/>
                <a:ea typeface="微軟正黑體" charset="-120"/>
              </a:rPr>
              <a:t>條</a:t>
            </a:r>
            <a:r>
              <a:rPr lang="en-US" altLang="zh-TW" sz="2000" b="1" dirty="0">
                <a:solidFill>
                  <a:schemeClr val="accent6">
                    <a:lumMod val="75000"/>
                  </a:schemeClr>
                </a:solidFill>
                <a:latin typeface="微軟正黑體" charset="-120"/>
                <a:ea typeface="微軟正黑體" charset="-120"/>
              </a:rPr>
              <a:t>)</a:t>
            </a:r>
            <a:endParaRPr lang="zh-TW" altLang="zh-TW" sz="2800" b="1" dirty="0">
              <a:solidFill>
                <a:schemeClr val="accent6">
                  <a:lumMod val="75000"/>
                </a:schemeClr>
              </a:solidFill>
              <a:latin typeface="微軟正黑體" charset="-120"/>
              <a:ea typeface="微軟正黑體" charset="-120"/>
            </a:endParaRPr>
          </a:p>
        </p:txBody>
      </p:sp>
      <p:pic>
        <p:nvPicPr>
          <p:cNvPr id="4" name="圖片 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716020" y="1274910"/>
            <a:ext cx="3529979" cy="3579921"/>
          </a:xfrm>
          <a:prstGeom prst="rect">
            <a:avLst/>
          </a:prstGeom>
        </p:spPr>
      </p:pic>
    </p:spTree>
    <p:extLst>
      <p:ext uri="{BB962C8B-B14F-4D97-AF65-F5344CB8AC3E}">
        <p14:creationId xmlns:p14="http://schemas.microsoft.com/office/powerpoint/2010/main" val="205240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070</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418927"/>
            <a:ext cx="371481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algn="just">
              <a:spcBef>
                <a:spcPts val="1200"/>
              </a:spcBef>
              <a:buFont typeface="+mj-lt"/>
              <a:buAutoNum type="arabicPeriod" startAt="4"/>
            </a:pPr>
            <a:r>
              <a:rPr lang="zh-TW" altLang="en-US" sz="2800" b="1" dirty="0">
                <a:solidFill>
                  <a:schemeClr val="tx1">
                    <a:lumMod val="85000"/>
                    <a:lumOff val="15000"/>
                  </a:schemeClr>
                </a:solidFill>
                <a:latin typeface="微軟正黑體" charset="-120"/>
                <a:ea typeface="微軟正黑體" charset="-120"/>
              </a:rPr>
              <a:t>不得供應菸品予</a:t>
            </a:r>
            <a:r>
              <a:rPr lang="zh-TW" altLang="en-US" sz="2800" b="1" dirty="0" smtClean="0">
                <a:solidFill>
                  <a:schemeClr val="tx1">
                    <a:lumMod val="85000"/>
                    <a:lumOff val="15000"/>
                  </a:schemeClr>
                </a:solidFill>
                <a:latin typeface="微軟正黑體" charset="-120"/>
                <a:ea typeface="微軟正黑體" charset="-120"/>
              </a:rPr>
              <a:t>未滿 </a:t>
            </a:r>
            <a:r>
              <a:rPr lang="en-US" altLang="zh-TW" sz="2800" b="1" dirty="0" smtClean="0">
                <a:solidFill>
                  <a:schemeClr val="tx1">
                    <a:lumMod val="85000"/>
                    <a:lumOff val="15000"/>
                  </a:schemeClr>
                </a:solidFill>
                <a:latin typeface="微軟正黑體" charset="-120"/>
                <a:ea typeface="微軟正黑體" charset="-120"/>
              </a:rPr>
              <a:t>18 </a:t>
            </a:r>
            <a:r>
              <a:rPr lang="zh-TW" altLang="en-US" sz="2800" b="1" dirty="0">
                <a:solidFill>
                  <a:schemeClr val="tx1">
                    <a:lumMod val="85000"/>
                    <a:lumOff val="15000"/>
                  </a:schemeClr>
                </a:solidFill>
                <a:latin typeface="微軟正黑體" charset="-120"/>
                <a:ea typeface="微軟正黑體" charset="-120"/>
              </a:rPr>
              <a:t>歲者，</a:t>
            </a:r>
            <a:r>
              <a:rPr lang="zh-TW" altLang="en-US" sz="2800" b="1" dirty="0" smtClean="0">
                <a:solidFill>
                  <a:schemeClr val="tx1">
                    <a:lumMod val="85000"/>
                    <a:lumOff val="15000"/>
                  </a:schemeClr>
                </a:solidFill>
                <a:latin typeface="微軟正黑體" charset="-120"/>
                <a:ea typeface="微軟正黑體" charset="-120"/>
              </a:rPr>
              <a:t>違者可</a:t>
            </a:r>
            <a:r>
              <a:rPr lang="zh-TW" altLang="en-US" sz="2800" b="1" dirty="0">
                <a:solidFill>
                  <a:schemeClr val="tx1">
                    <a:lumMod val="85000"/>
                    <a:lumOff val="15000"/>
                  </a:schemeClr>
                </a:solidFill>
                <a:latin typeface="微軟正黑體" charset="-120"/>
                <a:ea typeface="微軟正黑體" charset="-120"/>
              </a:rPr>
              <a:t>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10000 </a:t>
            </a:r>
            <a:r>
              <a:rPr lang="zh-TW" altLang="en-US" sz="2800" b="1" dirty="0" smtClean="0">
                <a:solidFill>
                  <a:schemeClr val="tx1">
                    <a:lumMod val="85000"/>
                    <a:lumOff val="15000"/>
                  </a:schemeClr>
                </a:solidFill>
                <a:latin typeface="微軟正黑體" charset="-120"/>
                <a:ea typeface="微軟正黑體" charset="-120"/>
              </a:rPr>
              <a:t>以上 </a:t>
            </a:r>
            <a:r>
              <a:rPr lang="en-US" altLang="zh-TW" sz="2800" b="1" dirty="0" smtClean="0">
                <a:solidFill>
                  <a:schemeClr val="tx1">
                    <a:lumMod val="85000"/>
                    <a:lumOff val="15000"/>
                  </a:schemeClr>
                </a:solidFill>
                <a:latin typeface="微軟正黑體" charset="-120"/>
                <a:ea typeface="微軟正黑體" charset="-120"/>
              </a:rPr>
              <a:t>50000 </a:t>
            </a:r>
            <a:r>
              <a:rPr lang="zh-TW" altLang="en-US" sz="2800" b="1" dirty="0">
                <a:solidFill>
                  <a:schemeClr val="tx1">
                    <a:lumMod val="85000"/>
                    <a:lumOff val="15000"/>
                  </a:schemeClr>
                </a:solidFill>
                <a:latin typeface="微軟正黑體" charset="-120"/>
                <a:ea typeface="微軟正黑體" charset="-120"/>
              </a:rPr>
              <a:t>元以下</a:t>
            </a:r>
            <a:r>
              <a:rPr lang="zh-TW" altLang="en-US" sz="2800" b="1" dirty="0" smtClean="0">
                <a:solidFill>
                  <a:schemeClr val="tx1">
                    <a:lumMod val="85000"/>
                    <a:lumOff val="15000"/>
                  </a:schemeClr>
                </a:solidFill>
                <a:latin typeface="微軟正黑體" charset="-120"/>
                <a:ea typeface="微軟正黑體" charset="-120"/>
              </a:rPr>
              <a:t>罰鍰</a:t>
            </a:r>
            <a:r>
              <a:rPr lang="en-US" altLang="zh-TW" sz="2000" b="1" dirty="0">
                <a:solidFill>
                  <a:schemeClr val="accent6">
                    <a:lumMod val="75000"/>
                  </a:schemeClr>
                </a:solidFill>
                <a:latin typeface="微軟正黑體" charset="-120"/>
                <a:ea typeface="微軟正黑體" charset="-120"/>
              </a:rPr>
              <a:t>( </a:t>
            </a:r>
            <a:r>
              <a:rPr lang="zh-TW" altLang="en-US" sz="2000" b="1" dirty="0">
                <a:solidFill>
                  <a:schemeClr val="accent6">
                    <a:lumMod val="75000"/>
                  </a:schemeClr>
                </a:solidFill>
                <a:latin typeface="微軟正黑體" charset="-120"/>
                <a:ea typeface="微軟正黑體" charset="-120"/>
              </a:rPr>
              <a:t>第</a:t>
            </a:r>
            <a:r>
              <a:rPr lang="en-US" altLang="zh-TW" sz="2000" b="1" dirty="0">
                <a:solidFill>
                  <a:schemeClr val="accent6">
                    <a:lumMod val="75000"/>
                  </a:schemeClr>
                </a:solidFill>
                <a:latin typeface="微軟正黑體" charset="-120"/>
                <a:ea typeface="微軟正黑體" charset="-120"/>
              </a:rPr>
              <a:t>13 </a:t>
            </a:r>
            <a:r>
              <a:rPr lang="zh-TW" altLang="en-US" sz="2000" b="1" dirty="0">
                <a:solidFill>
                  <a:schemeClr val="accent6">
                    <a:lumMod val="75000"/>
                  </a:schemeClr>
                </a:solidFill>
                <a:latin typeface="微軟正黑體" charset="-120"/>
                <a:ea typeface="微軟正黑體" charset="-120"/>
              </a:rPr>
              <a:t>條第</a:t>
            </a:r>
            <a:r>
              <a:rPr lang="en-US" altLang="zh-TW" sz="2000" b="1" dirty="0">
                <a:solidFill>
                  <a:schemeClr val="accent6">
                    <a:lumMod val="75000"/>
                  </a:schemeClr>
                </a:solidFill>
                <a:latin typeface="微軟正黑體" charset="-120"/>
                <a:ea typeface="微軟正黑體" charset="-120"/>
              </a:rPr>
              <a:t>1 </a:t>
            </a:r>
            <a:r>
              <a:rPr lang="zh-TW" altLang="en-US" sz="2000" b="1" dirty="0">
                <a:solidFill>
                  <a:schemeClr val="accent6">
                    <a:lumMod val="75000"/>
                  </a:schemeClr>
                </a:solidFill>
                <a:latin typeface="微軟正黑體" charset="-120"/>
                <a:ea typeface="微軟正黑體" charset="-120"/>
              </a:rPr>
              <a:t>項、第</a:t>
            </a:r>
            <a:r>
              <a:rPr lang="en-US" altLang="zh-TW" sz="2000" b="1" dirty="0">
                <a:solidFill>
                  <a:schemeClr val="accent6">
                    <a:lumMod val="75000"/>
                  </a:schemeClr>
                </a:solidFill>
                <a:latin typeface="微軟正黑體" charset="-120"/>
                <a:ea typeface="微軟正黑體" charset="-120"/>
              </a:rPr>
              <a:t>29 </a:t>
            </a:r>
            <a:r>
              <a:rPr lang="zh-TW" altLang="en-US" sz="2000" b="1" dirty="0">
                <a:solidFill>
                  <a:schemeClr val="accent6">
                    <a:lumMod val="75000"/>
                  </a:schemeClr>
                </a:solidFill>
                <a:latin typeface="微軟正黑體" charset="-120"/>
                <a:ea typeface="微軟正黑體" charset="-120"/>
              </a:rPr>
              <a:t>條）</a:t>
            </a:r>
            <a:r>
              <a:rPr lang="zh-TW" altLang="en-US" sz="2800" b="1" dirty="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806382" y="5883425"/>
            <a:ext cx="3837626"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a:solidFill>
                  <a:schemeClr val="tx1">
                    <a:lumMod val="85000"/>
                    <a:lumOff val="15000"/>
                  </a:schemeClr>
                </a:solidFill>
                <a:latin typeface="微軟正黑體" charset="-120"/>
                <a:ea typeface="微軟正黑體" charset="-120"/>
              </a:rPr>
              <a:t>且不</a:t>
            </a:r>
            <a:r>
              <a:rPr lang="zh-TW" altLang="en-US" sz="2800" b="1" dirty="0" smtClean="0">
                <a:solidFill>
                  <a:schemeClr val="tx1">
                    <a:lumMod val="85000"/>
                    <a:lumOff val="15000"/>
                  </a:schemeClr>
                </a:solidFill>
                <a:latin typeface="微軟正黑體" charset="-120"/>
                <a:ea typeface="微軟正黑體" charset="-120"/>
              </a:rPr>
              <a:t>可以將</a:t>
            </a:r>
            <a:r>
              <a:rPr lang="zh-TW" altLang="en-US" sz="2800" b="1" dirty="0">
                <a:solidFill>
                  <a:schemeClr val="tx1">
                    <a:lumMod val="85000"/>
                    <a:lumOff val="15000"/>
                  </a:schemeClr>
                </a:solidFill>
                <a:latin typeface="微軟正黑體" charset="-120"/>
                <a:ea typeface="微軟正黑體" charset="-120"/>
              </a:rPr>
              <a:t>菸品與酒、水果、糖果等其他物品一起</a:t>
            </a:r>
            <a:r>
              <a:rPr lang="zh-TW" altLang="en-US" sz="2800" b="1" dirty="0" smtClean="0">
                <a:solidFill>
                  <a:schemeClr val="tx1">
                    <a:lumMod val="85000"/>
                    <a:lumOff val="15000"/>
                  </a:schemeClr>
                </a:solidFill>
                <a:latin typeface="微軟正黑體" charset="-120"/>
                <a:ea typeface="微軟正黑體" charset="-120"/>
              </a:rPr>
              <a:t>包裝</a:t>
            </a:r>
            <a:r>
              <a:rPr lang="zh-TW" altLang="en-US" sz="2800" b="1" dirty="0">
                <a:solidFill>
                  <a:schemeClr val="tx1">
                    <a:lumMod val="85000"/>
                    <a:lumOff val="15000"/>
                  </a:schemeClr>
                </a:solidFill>
                <a:latin typeface="微軟正黑體" charset="-120"/>
                <a:ea typeface="微軟正黑體" charset="-120"/>
              </a:rPr>
              <a:t>成禮盒作</a:t>
            </a:r>
            <a:r>
              <a:rPr lang="zh-TW" altLang="en-US" sz="2800" b="1" dirty="0" smtClean="0">
                <a:solidFill>
                  <a:schemeClr val="tx1">
                    <a:lumMod val="85000"/>
                    <a:lumOff val="15000"/>
                  </a:schemeClr>
                </a:solidFill>
                <a:latin typeface="微軟正黑體" charset="-120"/>
                <a:ea typeface="微軟正黑體" charset="-120"/>
              </a:rPr>
              <a:t>販賣，</a:t>
            </a:r>
            <a:r>
              <a:rPr lang="zh-TW" altLang="en-US" sz="2800" b="1" dirty="0">
                <a:solidFill>
                  <a:schemeClr val="tx1">
                    <a:lumMod val="85000"/>
                    <a:lumOff val="15000"/>
                  </a:schemeClr>
                </a:solidFill>
                <a:latin typeface="微軟正黑體" charset="-120"/>
                <a:ea typeface="微軟正黑體" charset="-120"/>
              </a:rPr>
              <a:t>否則可處新</a:t>
            </a:r>
            <a:r>
              <a:rPr lang="zh-TW" altLang="en-US" sz="2800" b="1" dirty="0" smtClean="0">
                <a:solidFill>
                  <a:schemeClr val="tx1">
                    <a:lumMod val="85000"/>
                    <a:lumOff val="15000"/>
                  </a:schemeClr>
                </a:solidFill>
                <a:latin typeface="微軟正黑體" charset="-120"/>
                <a:ea typeface="微軟正黑體" charset="-120"/>
              </a:rPr>
              <a:t>臺幣 </a:t>
            </a:r>
            <a:r>
              <a:rPr lang="en-US" altLang="zh-TW" sz="2800" b="1" dirty="0" smtClean="0">
                <a:solidFill>
                  <a:schemeClr val="tx1">
                    <a:lumMod val="85000"/>
                    <a:lumOff val="15000"/>
                  </a:schemeClr>
                </a:solidFill>
                <a:latin typeface="微軟正黑體" charset="-120"/>
                <a:ea typeface="微軟正黑體" charset="-120"/>
              </a:rPr>
              <a:t>500   </a:t>
            </a:r>
            <a:r>
              <a:rPr lang="zh-TW" altLang="en-US" sz="2800" b="1" dirty="0">
                <a:solidFill>
                  <a:schemeClr val="tx1">
                    <a:lumMod val="85000"/>
                    <a:lumOff val="15000"/>
                  </a:schemeClr>
                </a:solidFill>
                <a:latin typeface="微軟正黑體" charset="-120"/>
                <a:ea typeface="微軟正黑體" charset="-120"/>
              </a:rPr>
              <a:t>萬元</a:t>
            </a:r>
            <a:r>
              <a:rPr lang="zh-TW" altLang="en-US" sz="2800" b="1" dirty="0" smtClean="0">
                <a:solidFill>
                  <a:schemeClr val="tx1">
                    <a:lumMod val="85000"/>
                    <a:lumOff val="15000"/>
                  </a:schemeClr>
                </a:solidFill>
                <a:latin typeface="微軟正黑體" charset="-120"/>
                <a:ea typeface="微軟正黑體" charset="-120"/>
              </a:rPr>
              <a:t>以上 </a:t>
            </a:r>
            <a:r>
              <a:rPr lang="en-US" altLang="zh-TW" sz="2800" b="1" dirty="0" smtClean="0">
                <a:solidFill>
                  <a:schemeClr val="tx1">
                    <a:lumMod val="85000"/>
                    <a:lumOff val="15000"/>
                  </a:schemeClr>
                </a:solidFill>
                <a:latin typeface="微軟正黑體" charset="-120"/>
                <a:ea typeface="微軟正黑體" charset="-120"/>
              </a:rPr>
              <a:t>2500 </a:t>
            </a:r>
            <a:r>
              <a:rPr lang="zh-TW" altLang="en-US" sz="2800" b="1" dirty="0">
                <a:solidFill>
                  <a:schemeClr val="tx1">
                    <a:lumMod val="85000"/>
                    <a:lumOff val="15000"/>
                  </a:schemeClr>
                </a:solidFill>
                <a:latin typeface="微軟正黑體" charset="-120"/>
                <a:ea typeface="微軟正黑體" charset="-120"/>
              </a:rPr>
              <a:t>萬元以下罰緩。</a:t>
            </a:r>
            <a:r>
              <a:rPr lang="en-US" altLang="zh-TW" sz="2000" b="1" dirty="0">
                <a:solidFill>
                  <a:schemeClr val="accent6">
                    <a:lumMod val="75000"/>
                  </a:schemeClr>
                </a:solidFill>
                <a:latin typeface="微軟正黑體" charset="-120"/>
                <a:ea typeface="微軟正黑體" charset="-120"/>
              </a:rPr>
              <a:t>( </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9 </a:t>
            </a:r>
            <a:r>
              <a:rPr lang="zh-TW" altLang="en-US" sz="2000" b="1" dirty="0" smtClean="0">
                <a:solidFill>
                  <a:schemeClr val="accent6">
                    <a:lumMod val="75000"/>
                  </a:schemeClr>
                </a:solidFill>
                <a:latin typeface="微軟正黑體" charset="-120"/>
                <a:ea typeface="微軟正黑體" charset="-120"/>
              </a:rPr>
              <a:t>條第 </a:t>
            </a:r>
            <a:r>
              <a:rPr lang="en-US" altLang="zh-TW" sz="2000" b="1" dirty="0" smtClean="0">
                <a:solidFill>
                  <a:schemeClr val="accent6">
                    <a:lumMod val="75000"/>
                  </a:schemeClr>
                </a:solidFill>
                <a:latin typeface="微軟正黑體" charset="-120"/>
                <a:ea typeface="微軟正黑體" charset="-120"/>
              </a:rPr>
              <a:t>1 </a:t>
            </a:r>
            <a:r>
              <a:rPr lang="zh-TW" altLang="en-US" sz="2000" b="1" dirty="0">
                <a:solidFill>
                  <a:schemeClr val="accent6">
                    <a:lumMod val="75000"/>
                  </a:schemeClr>
                </a:solidFill>
                <a:latin typeface="微軟正黑體" charset="-120"/>
                <a:ea typeface="微軟正黑體" charset="-120"/>
              </a:rPr>
              <a:t>項</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5 </a:t>
            </a:r>
            <a:r>
              <a:rPr lang="zh-TW" altLang="en-US" sz="2000" b="1" dirty="0">
                <a:solidFill>
                  <a:schemeClr val="accent6">
                    <a:lumMod val="75000"/>
                  </a:schemeClr>
                </a:solidFill>
                <a:latin typeface="微軟正黑體" charset="-120"/>
                <a:ea typeface="微軟正黑體" charset="-120"/>
              </a:rPr>
              <a:t>款、</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26 </a:t>
            </a:r>
            <a:r>
              <a:rPr lang="zh-TW" altLang="en-US" sz="2000" b="1" dirty="0">
                <a:solidFill>
                  <a:schemeClr val="accent6">
                    <a:lumMod val="75000"/>
                  </a:schemeClr>
                </a:solidFill>
                <a:latin typeface="微軟正黑體" charset="-120"/>
                <a:ea typeface="微軟正黑體" charset="-120"/>
              </a:rPr>
              <a:t>條</a:t>
            </a:r>
            <a:r>
              <a:rPr lang="zh-TW" altLang="en-US" sz="2000" b="1" dirty="0" smtClean="0">
                <a:solidFill>
                  <a:schemeClr val="accent6">
                    <a:lumMod val="75000"/>
                  </a:schemeClr>
                </a:solidFill>
                <a:latin typeface="微軟正黑體" charset="-120"/>
                <a:ea typeface="微軟正黑體" charset="-120"/>
              </a:rPr>
              <a:t>第 </a:t>
            </a:r>
            <a:r>
              <a:rPr lang="en-US" altLang="zh-TW" sz="2000" b="1" dirty="0" smtClean="0">
                <a:solidFill>
                  <a:schemeClr val="accent6">
                    <a:lumMod val="75000"/>
                  </a:schemeClr>
                </a:solidFill>
                <a:latin typeface="微軟正黑體" charset="-120"/>
                <a:ea typeface="微軟正黑體" charset="-120"/>
              </a:rPr>
              <a:t>1 </a:t>
            </a:r>
            <a:r>
              <a:rPr lang="zh-TW" altLang="en-US" sz="2000" b="1" dirty="0">
                <a:solidFill>
                  <a:schemeClr val="accent6">
                    <a:lumMod val="75000"/>
                  </a:schemeClr>
                </a:solidFill>
                <a:latin typeface="微軟正黑體" charset="-120"/>
                <a:ea typeface="微軟正黑體" charset="-120"/>
              </a:rPr>
              <a:t>項）</a:t>
            </a:r>
            <a:endParaRPr lang="zh-TW" altLang="zh-TW" sz="2000" b="1" dirty="0">
              <a:solidFill>
                <a:schemeClr val="accent6">
                  <a:lumMod val="75000"/>
                </a:schemeClr>
              </a:solidFill>
              <a:latin typeface="微軟正黑體" charset="-120"/>
              <a:ea typeface="微軟正黑體" charset="-120"/>
            </a:endParaRPr>
          </a:p>
        </p:txBody>
      </p:sp>
      <p:pic>
        <p:nvPicPr>
          <p:cNvPr id="8" name="圖片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73659" y="1072047"/>
            <a:ext cx="3619376" cy="3619376"/>
          </a:xfrm>
          <a:prstGeom prst="rect">
            <a:avLst/>
          </a:prstGeom>
        </p:spPr>
      </p:pic>
    </p:spTree>
    <p:extLst>
      <p:ext uri="{BB962C8B-B14F-4D97-AF65-F5344CB8AC3E}">
        <p14:creationId xmlns:p14="http://schemas.microsoft.com/office/powerpoint/2010/main" val="72685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par>
                          <p:cTn id="17" fill="hold">
                            <p:stCondLst>
                              <p:cond delay="500"/>
                            </p:stCondLst>
                            <p:childTnLst>
                              <p:par>
                                <p:cTn id="18" presetID="0" presetClass="path" presetSubtype="0" accel="50000" decel="50000" fill="hold" grpId="0" nodeType="afterEffect">
                                  <p:stCondLst>
                                    <p:cond delay="0"/>
                                  </p:stCondLst>
                                  <p:childTnLst>
                                    <p:animMotion origin="layout" path="M 1.38889E-6 5.05275E-7 L 0.01076 -0.76291 " pathEditMode="relative" rAng="0" ptsTypes="AA">
                                      <p:cBhvr>
                                        <p:cTn id="19" dur="1000" fill="hold"/>
                                        <p:tgtEl>
                                          <p:spTgt spid="7"/>
                                        </p:tgtEl>
                                        <p:attrNameLst>
                                          <p:attrName>ppt_x</p:attrName>
                                          <p:attrName>ppt_y</p:attrName>
                                        </p:attrNameLst>
                                      </p:cBhvr>
                                      <p:rCtr x="538" y="-381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070</a:t>
              </a:r>
              <a:endParaRPr lang="zh-TW" altLang="en-US" sz="1200" dirty="0">
                <a:solidFill>
                  <a:schemeClr val="tx1">
                    <a:lumMod val="75000"/>
                    <a:lumOff val="25000"/>
                  </a:schemeClr>
                </a:solidFill>
              </a:endParaRPr>
            </a:p>
          </p:txBody>
        </p:sp>
      </p:grpSp>
      <p:pic>
        <p:nvPicPr>
          <p:cNvPr id="7" name="圖片 6"/>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133720" y="1604016"/>
            <a:ext cx="4398720" cy="3236697"/>
          </a:xfrm>
          <a:prstGeom prst="rect">
            <a:avLst/>
          </a:prstGeom>
        </p:spPr>
      </p:pic>
      <p:grpSp>
        <p:nvGrpSpPr>
          <p:cNvPr id="8" name="群組 7"/>
          <p:cNvGrpSpPr/>
          <p:nvPr/>
        </p:nvGrpSpPr>
        <p:grpSpPr>
          <a:xfrm>
            <a:off x="510524" y="1130895"/>
            <a:ext cx="3701436" cy="3034264"/>
            <a:chOff x="611560" y="1380935"/>
            <a:chExt cx="3557420" cy="2791411"/>
          </a:xfrm>
        </p:grpSpPr>
        <p:sp>
          <p:nvSpPr>
            <p:cNvPr id="9" name="矩形 8"/>
            <p:cNvSpPr/>
            <p:nvPr/>
          </p:nvSpPr>
          <p:spPr>
            <a:xfrm>
              <a:off x="710480" y="1476421"/>
              <a:ext cx="3458500" cy="2678810"/>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11560" y="1380935"/>
              <a:ext cx="3485412" cy="2702288"/>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a:spLocks noChangeArrowheads="1"/>
            </p:cNvSpPr>
            <p:nvPr/>
          </p:nvSpPr>
          <p:spPr bwMode="auto">
            <a:xfrm>
              <a:off x="785438" y="1494690"/>
              <a:ext cx="316751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400" dirty="0">
                  <a:solidFill>
                    <a:schemeClr val="tx1">
                      <a:lumMod val="85000"/>
                      <a:lumOff val="15000"/>
                    </a:schemeClr>
                  </a:solidFill>
                  <a:latin typeface="微軟正黑體" charset="-120"/>
                  <a:ea typeface="微軟正黑體" charset="-120"/>
                </a:rPr>
                <a:t>菸商慣用的行銷手法在印度特別氾濫，廣告詞宣稱「為每個人準備」</a:t>
              </a:r>
              <a:r>
                <a:rPr lang="zh-TW" altLang="en-US" sz="2000" dirty="0">
                  <a:solidFill>
                    <a:schemeClr val="tx1">
                      <a:lumMod val="50000"/>
                      <a:lumOff val="50000"/>
                    </a:schemeClr>
                  </a:solidFill>
                  <a:latin typeface="微軟正黑體" charset="-120"/>
                  <a:ea typeface="微軟正黑體" charset="-120"/>
                </a:rPr>
                <a:t>（</a:t>
              </a:r>
              <a:r>
                <a:rPr lang="en-US" altLang="zh-TW" sz="2000" dirty="0">
                  <a:solidFill>
                    <a:schemeClr val="tx1">
                      <a:lumMod val="50000"/>
                      <a:lumOff val="50000"/>
                    </a:schemeClr>
                  </a:solidFill>
                  <a:latin typeface="微軟正黑體" charset="-120"/>
                  <a:ea typeface="微軟正黑體" charset="-120"/>
                </a:rPr>
                <a:t>made for each other</a:t>
              </a:r>
              <a:r>
                <a:rPr lang="zh-TW" altLang="en-US" sz="2000" dirty="0">
                  <a:solidFill>
                    <a:schemeClr val="tx1">
                      <a:lumMod val="50000"/>
                      <a:lumOff val="50000"/>
                    </a:schemeClr>
                  </a:solidFill>
                  <a:latin typeface="微軟正黑體" charset="-120"/>
                  <a:ea typeface="微軟正黑體" charset="-120"/>
                </a:rPr>
                <a:t>）</a:t>
              </a:r>
              <a:r>
                <a:rPr lang="zh-TW" altLang="en-US" sz="2400" dirty="0">
                  <a:solidFill>
                    <a:schemeClr val="tx1">
                      <a:lumMod val="85000"/>
                      <a:lumOff val="15000"/>
                    </a:schemeClr>
                  </a:solidFill>
                  <a:latin typeface="微軟正黑體" charset="-120"/>
                  <a:ea typeface="微軟正黑體" charset="-120"/>
                </a:rPr>
                <a:t>，將菸品與蔬果的健康形象連結，掩蓋吸菸有害健康。</a:t>
              </a:r>
            </a:p>
          </p:txBody>
        </p:sp>
      </p:grpSp>
      <p:pic>
        <p:nvPicPr>
          <p:cNvPr id="13" name="圖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965756"/>
            <a:ext cx="2266686" cy="1788164"/>
          </a:xfrm>
          <a:prstGeom prst="rect">
            <a:avLst/>
          </a:prstGeom>
        </p:spPr>
      </p:pic>
    </p:spTree>
    <p:extLst>
      <p:ext uri="{BB962C8B-B14F-4D97-AF65-F5344CB8AC3E}">
        <p14:creationId xmlns:p14="http://schemas.microsoft.com/office/powerpoint/2010/main" val="78159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071</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23739" y="2859087"/>
            <a:ext cx="407856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品</a:t>
            </a:r>
            <a:r>
              <a:rPr lang="zh-TW" altLang="en-US" sz="2800" b="1" dirty="0" smtClean="0">
                <a:solidFill>
                  <a:schemeClr val="tx1">
                    <a:lumMod val="85000"/>
                    <a:lumOff val="15000"/>
                  </a:schemeClr>
                </a:solidFill>
                <a:latin typeface="微軟正黑體" charset="-120"/>
                <a:ea typeface="微軟正黑體" charset="-120"/>
              </a:rPr>
              <a:t>容器明顯</a:t>
            </a:r>
            <a:r>
              <a:rPr lang="zh-TW" altLang="en-US" sz="2800" b="1" dirty="0">
                <a:solidFill>
                  <a:schemeClr val="tx1">
                    <a:lumMod val="85000"/>
                    <a:lumOff val="15000"/>
                  </a:schemeClr>
                </a:solidFill>
                <a:latin typeface="微軟正黑體" charset="-120"/>
                <a:ea typeface="微軟正黑體" charset="-120"/>
              </a:rPr>
              <a:t>位置處</a:t>
            </a:r>
            <a:r>
              <a:rPr lang="zh-TW" altLang="en-US" sz="2000" b="1" dirty="0">
                <a:solidFill>
                  <a:schemeClr val="tx1">
                    <a:lumMod val="65000"/>
                    <a:lumOff val="35000"/>
                  </a:schemeClr>
                </a:solidFill>
                <a:latin typeface="微軟正黑體" charset="-120"/>
                <a:ea typeface="微軟正黑體" charset="-120"/>
              </a:rPr>
              <a:t>（最大外表正反面積）</a:t>
            </a:r>
            <a:r>
              <a:rPr lang="zh-TW" altLang="en-US" sz="2800" b="1" dirty="0">
                <a:solidFill>
                  <a:schemeClr val="tx1">
                    <a:lumMod val="85000"/>
                    <a:lumOff val="15000"/>
                  </a:schemeClr>
                </a:solidFill>
                <a:latin typeface="微軟正黑體" charset="-120"/>
                <a:ea typeface="微軟正黑體" charset="-120"/>
              </a:rPr>
              <a:t>，應以中文標示</a:t>
            </a:r>
            <a:r>
              <a:rPr lang="zh-TW" altLang="en-US" sz="2800" b="1" dirty="0">
                <a:solidFill>
                  <a:srgbClr val="7030A0"/>
                </a:solidFill>
                <a:latin typeface="微軟正黑體" charset="-120"/>
                <a:ea typeface="微軟正黑體" charset="-120"/>
              </a:rPr>
              <a:t>吸菸有害健康</a:t>
            </a:r>
            <a:r>
              <a:rPr lang="zh-TW" altLang="en-US" sz="2800" b="1" dirty="0">
                <a:latin typeface="微軟正黑體" charset="-120"/>
                <a:ea typeface="微軟正黑體" charset="-120"/>
              </a:rPr>
              <a:t>之警示</a:t>
            </a:r>
            <a:r>
              <a:rPr lang="zh-TW" altLang="en-US" sz="2800" b="1" dirty="0">
                <a:solidFill>
                  <a:schemeClr val="tx1">
                    <a:lumMod val="85000"/>
                    <a:lumOff val="15000"/>
                  </a:schemeClr>
                </a:solidFill>
                <a:latin typeface="微軟正黑體" charset="-120"/>
                <a:ea typeface="微軟正黑體" charset="-120"/>
              </a:rPr>
              <a:t>圖文與戒菸相關資訊。</a:t>
            </a:r>
            <a:endParaRPr lang="zh-TW" altLang="zh-TW" sz="2800" b="1" dirty="0">
              <a:solidFill>
                <a:schemeClr val="tx1">
                  <a:lumMod val="85000"/>
                  <a:lumOff val="15000"/>
                </a:schemeClr>
              </a:solidFill>
              <a:latin typeface="微軟正黑體" charset="-120"/>
              <a:ea typeface="微軟正黑體" charset="-120"/>
            </a:endParaRPr>
          </a:p>
        </p:txBody>
      </p:sp>
      <p:sp>
        <p:nvSpPr>
          <p:cNvPr id="9" name="矩形 8"/>
          <p:cNvSpPr/>
          <p:nvPr/>
        </p:nvSpPr>
        <p:spPr>
          <a:xfrm>
            <a:off x="814020" y="1130897"/>
            <a:ext cx="3057247" cy="584775"/>
          </a:xfrm>
          <a:prstGeom prst="rect">
            <a:avLst/>
          </a:prstGeom>
        </p:spPr>
        <p:txBody>
          <a:bodyPr wrap="none">
            <a:spAutoFit/>
          </a:bodyPr>
          <a:lstStyle/>
          <a:p>
            <a:r>
              <a:rPr lang="zh-TW" altLang="en-US" sz="3200" b="1" dirty="0">
                <a:solidFill>
                  <a:srgbClr val="CC0000"/>
                </a:solidFill>
              </a:rPr>
              <a:t>（二）其他規定</a:t>
            </a:r>
          </a:p>
        </p:txBody>
      </p:sp>
      <p:pic>
        <p:nvPicPr>
          <p:cNvPr id="11" name="圖片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902304" y="1130897"/>
            <a:ext cx="3660724" cy="3799826"/>
          </a:xfrm>
          <a:prstGeom prst="rect">
            <a:avLst/>
          </a:prstGeom>
        </p:spPr>
      </p:pic>
      <p:grpSp>
        <p:nvGrpSpPr>
          <p:cNvPr id="7" name="群組 6"/>
          <p:cNvGrpSpPr/>
          <p:nvPr/>
        </p:nvGrpSpPr>
        <p:grpSpPr>
          <a:xfrm>
            <a:off x="539552" y="1802646"/>
            <a:ext cx="4584700" cy="841375"/>
            <a:chOff x="539552" y="1802646"/>
            <a:chExt cx="4584700" cy="841375"/>
          </a:xfrm>
        </p:grpSpPr>
        <p:pic>
          <p:nvPicPr>
            <p:cNvPr id="10" name="Picture 2" descr="C:\Users\Chia\Desktop\簡報\小圖\法律與生活-CH04-49.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9552" y="1802646"/>
              <a:ext cx="4584700" cy="84137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接點 3"/>
            <p:cNvCxnSpPr/>
            <p:nvPr/>
          </p:nvCxnSpPr>
          <p:spPr>
            <a:xfrm>
              <a:off x="814020" y="1922983"/>
              <a:ext cx="445612" cy="648072"/>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648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071</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202905"/>
            <a:ext cx="412565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國際研究顯示</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盒上的警示</a:t>
            </a:r>
            <a:r>
              <a:rPr lang="zh-TW" altLang="en-US" sz="2800" b="1" dirty="0" smtClean="0">
                <a:solidFill>
                  <a:schemeClr val="tx1">
                    <a:lumMod val="85000"/>
                    <a:lumOff val="15000"/>
                  </a:schemeClr>
                </a:solidFill>
                <a:latin typeface="微軟正黑體" charset="-120"/>
                <a:ea typeface="微軟正黑體" charset="-120"/>
              </a:rPr>
              <a:t>圖片→</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rgbClr val="CC0000"/>
                </a:solidFill>
                <a:latin typeface="微軟正黑體" charset="-120"/>
                <a:ea typeface="微軟正黑體" charset="-120"/>
              </a:rPr>
              <a:t>低成本</a:t>
            </a:r>
            <a:r>
              <a:rPr lang="zh-TW" altLang="en-US" sz="2800" b="1" dirty="0">
                <a:solidFill>
                  <a:srgbClr val="CC0000"/>
                </a:solidFill>
                <a:latin typeface="微軟正黑體" charset="-120"/>
                <a:ea typeface="微軟正黑體" charset="-120"/>
              </a:rPr>
              <a:t>卻高</a:t>
            </a:r>
            <a:r>
              <a:rPr lang="zh-TW" altLang="en-US" sz="2800" b="1" dirty="0" smtClean="0">
                <a:solidFill>
                  <a:srgbClr val="CC0000"/>
                </a:solidFill>
                <a:latin typeface="微軟正黑體" charset="-120"/>
                <a:ea typeface="微軟正黑體" charset="-120"/>
              </a:rPr>
              <a:t>效益傳播。</a:t>
            </a:r>
            <a:endParaRPr lang="en-US" altLang="zh-TW" sz="2800" b="1" dirty="0" smtClean="0">
              <a:solidFill>
                <a:srgbClr val="CC0000"/>
              </a:solidFill>
              <a:latin typeface="微軟正黑體" charset="-120"/>
              <a:ea typeface="微軟正黑體" charset="-120"/>
            </a:endParaRP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以</a:t>
            </a:r>
            <a:r>
              <a:rPr lang="zh-TW" altLang="en-US" sz="2800" b="1" dirty="0">
                <a:solidFill>
                  <a:schemeClr val="tx1">
                    <a:lumMod val="85000"/>
                    <a:lumOff val="15000"/>
                  </a:schemeClr>
                </a:solidFill>
                <a:latin typeface="微軟正黑體" charset="-120"/>
                <a:ea typeface="微軟正黑體" charset="-120"/>
              </a:rPr>
              <a:t>每天抽 </a:t>
            </a:r>
            <a:r>
              <a:rPr lang="en-US" altLang="zh-TW" sz="2800" b="1" dirty="0">
                <a:solidFill>
                  <a:schemeClr val="tx1">
                    <a:lumMod val="85000"/>
                    <a:lumOff val="15000"/>
                  </a:schemeClr>
                </a:solidFill>
                <a:latin typeface="微軟正黑體" charset="-120"/>
                <a:ea typeface="微軟正黑體" charset="-120"/>
              </a:rPr>
              <a:t>1 </a:t>
            </a:r>
            <a:r>
              <a:rPr lang="zh-TW" altLang="en-US" sz="2800" b="1" dirty="0">
                <a:solidFill>
                  <a:schemeClr val="tx1">
                    <a:lumMod val="85000"/>
                    <a:lumOff val="15000"/>
                  </a:schemeClr>
                </a:solidFill>
                <a:latin typeface="微軟正黑體" charset="-120"/>
                <a:ea typeface="微軟正黑體" charset="-120"/>
              </a:rPr>
              <a:t>包菸的民眾為例，</a:t>
            </a:r>
            <a:r>
              <a:rPr lang="en-US" altLang="zh-TW" sz="2800" b="1" dirty="0">
                <a:solidFill>
                  <a:schemeClr val="tx1">
                    <a:lumMod val="85000"/>
                    <a:lumOff val="15000"/>
                  </a:schemeClr>
                </a:solidFill>
                <a:latin typeface="微軟正黑體" charset="-120"/>
                <a:ea typeface="微軟正黑體" charset="-120"/>
              </a:rPr>
              <a:t>1 </a:t>
            </a:r>
            <a:r>
              <a:rPr lang="zh-TW" altLang="en-US" sz="2800" b="1" dirty="0" smtClean="0">
                <a:solidFill>
                  <a:schemeClr val="tx1">
                    <a:lumMod val="85000"/>
                    <a:lumOff val="15000"/>
                  </a:schemeClr>
                </a:solidFill>
                <a:latin typeface="微軟正黑體" charset="-120"/>
                <a:ea typeface="微軟正黑體" charset="-120"/>
              </a:rPr>
              <a:t>年內約看到</a:t>
            </a:r>
            <a:r>
              <a:rPr lang="zh-TW" altLang="en-US" sz="2800" b="1" dirty="0">
                <a:solidFill>
                  <a:schemeClr val="tx1">
                    <a:lumMod val="85000"/>
                    <a:lumOff val="15000"/>
                  </a:schemeClr>
                </a:solidFill>
                <a:latin typeface="微軟正黑體" charset="-120"/>
                <a:ea typeface="微軟正黑體" charset="-120"/>
              </a:rPr>
              <a:t>警示圖片多達 </a:t>
            </a:r>
            <a:r>
              <a:rPr lang="en-US" altLang="zh-TW" sz="2800" b="1" dirty="0">
                <a:solidFill>
                  <a:schemeClr val="tx1">
                    <a:lumMod val="85000"/>
                    <a:lumOff val="15000"/>
                  </a:schemeClr>
                </a:solidFill>
                <a:latin typeface="微軟正黑體" charset="-120"/>
                <a:ea typeface="微軟正黑體" charset="-120"/>
              </a:rPr>
              <a:t>7300 </a:t>
            </a:r>
            <a:r>
              <a:rPr lang="zh-TW" altLang="en-US" sz="2800" b="1" dirty="0">
                <a:solidFill>
                  <a:schemeClr val="tx1">
                    <a:lumMod val="85000"/>
                    <a:lumOff val="15000"/>
                  </a:schemeClr>
                </a:solidFill>
                <a:latin typeface="微軟正黑體" charset="-120"/>
                <a:ea typeface="微軟正黑體" charset="-120"/>
              </a:rPr>
              <a:t>次</a:t>
            </a:r>
            <a:r>
              <a:rPr lang="zh-TW" altLang="en-US" sz="2800" b="1" dirty="0" smtClean="0">
                <a:solidFill>
                  <a:schemeClr val="tx1">
                    <a:lumMod val="85000"/>
                    <a:lumOff val="15000"/>
                  </a:schemeClr>
                </a:solidFill>
                <a:latin typeface="微軟正黑體" charset="-120"/>
                <a:ea typeface="微軟正黑體" charset="-120"/>
              </a:rPr>
              <a:t>。藉</a:t>
            </a:r>
            <a:r>
              <a:rPr lang="zh-TW" altLang="en-US" sz="2800" b="1" dirty="0">
                <a:solidFill>
                  <a:schemeClr val="tx1">
                    <a:lumMod val="85000"/>
                    <a:lumOff val="15000"/>
                  </a:schemeClr>
                </a:solidFill>
                <a:latin typeface="微軟正黑體" charset="-120"/>
                <a:ea typeface="微軟正黑體" charset="-120"/>
              </a:rPr>
              <a:t>由菸盒上的恐怖訴求</a:t>
            </a:r>
            <a:r>
              <a:rPr lang="zh-TW" altLang="en-US" sz="2800" b="1" dirty="0" smtClean="0">
                <a:solidFill>
                  <a:schemeClr val="tx1">
                    <a:lumMod val="85000"/>
                    <a:lumOff val="15000"/>
                  </a:schemeClr>
                </a:solidFill>
                <a:latin typeface="微軟正黑體" charset="-120"/>
                <a:ea typeface="微軟正黑體" charset="-120"/>
              </a:rPr>
              <a:t>可達到</a:t>
            </a:r>
            <a:r>
              <a:rPr lang="zh-TW" altLang="en-US" sz="2800" b="1" dirty="0">
                <a:solidFill>
                  <a:schemeClr val="tx1">
                    <a:lumMod val="85000"/>
                    <a:lumOff val="15000"/>
                  </a:schemeClr>
                </a:solidFill>
                <a:latin typeface="微軟正黑體" charset="-120"/>
                <a:ea typeface="微軟正黑體" charset="-120"/>
              </a:rPr>
              <a:t>宣導的</a:t>
            </a:r>
            <a:r>
              <a:rPr lang="zh-TW" altLang="en-US" sz="2800" b="1" dirty="0" smtClean="0">
                <a:solidFill>
                  <a:schemeClr val="tx1">
                    <a:lumMod val="85000"/>
                    <a:lumOff val="15000"/>
                  </a:schemeClr>
                </a:solidFill>
                <a:latin typeface="微軟正黑體" charset="-120"/>
                <a:ea typeface="微軟正黑體" charset="-120"/>
              </a:rPr>
              <a:t>作用。</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220073" y="1283726"/>
            <a:ext cx="3096344" cy="3458608"/>
          </a:xfrm>
          <a:prstGeom prst="rect">
            <a:avLst/>
          </a:prstGeom>
        </p:spPr>
      </p:pic>
    </p:spTree>
    <p:extLst>
      <p:ext uri="{BB962C8B-B14F-4D97-AF65-F5344CB8AC3E}">
        <p14:creationId xmlns:p14="http://schemas.microsoft.com/office/powerpoint/2010/main" val="106327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071</a:t>
              </a:r>
              <a:endParaRPr lang="zh-TW" altLang="en-US" sz="1200" dirty="0">
                <a:solidFill>
                  <a:schemeClr val="tx1">
                    <a:lumMod val="75000"/>
                    <a:lumOff val="25000"/>
                  </a:schemeClr>
                </a:solidFill>
              </a:endParaRPr>
            </a:p>
          </p:txBody>
        </p:sp>
      </p:grpSp>
      <p:grpSp>
        <p:nvGrpSpPr>
          <p:cNvPr id="7" name="群組 6"/>
          <p:cNvGrpSpPr/>
          <p:nvPr/>
        </p:nvGrpSpPr>
        <p:grpSpPr>
          <a:xfrm>
            <a:off x="510524" y="1346919"/>
            <a:ext cx="4133484" cy="2664296"/>
            <a:chOff x="611560" y="1380935"/>
            <a:chExt cx="3557420" cy="2774296"/>
          </a:xfrm>
        </p:grpSpPr>
        <p:sp>
          <p:nvSpPr>
            <p:cNvPr id="8" name="矩形 7"/>
            <p:cNvSpPr/>
            <p:nvPr/>
          </p:nvSpPr>
          <p:spPr>
            <a:xfrm>
              <a:off x="710480" y="1476421"/>
              <a:ext cx="3458500" cy="2678810"/>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11560" y="1380935"/>
              <a:ext cx="3485412" cy="2702288"/>
            </a:xfrm>
            <a:prstGeom prst="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a:spLocks noChangeArrowheads="1"/>
            </p:cNvSpPr>
            <p:nvPr/>
          </p:nvSpPr>
          <p:spPr bwMode="auto">
            <a:xfrm>
              <a:off x="785438" y="1494690"/>
              <a:ext cx="3073679" cy="256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1200"/>
                </a:spcBef>
              </a:pPr>
              <a:r>
                <a:rPr lang="zh-TW" altLang="en-US" sz="2400" dirty="0" smtClean="0">
                  <a:solidFill>
                    <a:schemeClr val="tx1">
                      <a:lumMod val="85000"/>
                      <a:lumOff val="15000"/>
                    </a:schemeClr>
                  </a:solidFill>
                  <a:latin typeface="微軟正黑體" charset="-120"/>
                  <a:ea typeface="微軟正黑體" charset="-120"/>
                </a:rPr>
                <a:t>衛福部國民健康署採「恐怖訴求」的新版警示圖片自 </a:t>
              </a:r>
              <a:r>
                <a:rPr lang="en-US" altLang="zh-TW" sz="2400" dirty="0" smtClean="0">
                  <a:solidFill>
                    <a:schemeClr val="tx1">
                      <a:lumMod val="85000"/>
                      <a:lumOff val="15000"/>
                    </a:schemeClr>
                  </a:solidFill>
                  <a:latin typeface="微軟正黑體" charset="-120"/>
                  <a:ea typeface="微軟正黑體" charset="-120"/>
                </a:rPr>
                <a:t>2020 </a:t>
              </a:r>
              <a:r>
                <a:rPr lang="zh-TW" altLang="en-US" sz="2400" dirty="0" smtClean="0">
                  <a:solidFill>
                    <a:schemeClr val="tx1">
                      <a:lumMod val="85000"/>
                      <a:lumOff val="15000"/>
                    </a:schemeClr>
                  </a:solidFill>
                  <a:latin typeface="微軟正黑體" charset="-120"/>
                  <a:ea typeface="微軟正黑體" charset="-120"/>
                </a:rPr>
                <a:t>年 </a:t>
              </a:r>
              <a:r>
                <a:rPr lang="en-US" altLang="zh-TW" sz="2400" dirty="0" smtClean="0">
                  <a:solidFill>
                    <a:schemeClr val="tx1">
                      <a:lumMod val="85000"/>
                      <a:lumOff val="15000"/>
                    </a:schemeClr>
                  </a:solidFill>
                  <a:latin typeface="微軟正黑體" charset="-120"/>
                  <a:ea typeface="微軟正黑體" charset="-120"/>
                </a:rPr>
                <a:t>7 </a:t>
              </a:r>
              <a:r>
                <a:rPr lang="zh-TW" altLang="en-US" sz="2400" dirty="0" smtClean="0">
                  <a:solidFill>
                    <a:schemeClr val="tx1">
                      <a:lumMod val="85000"/>
                      <a:lumOff val="15000"/>
                    </a:schemeClr>
                  </a:solidFill>
                  <a:latin typeface="微軟正黑體" charset="-120"/>
                  <a:ea typeface="微軟正黑體" charset="-120"/>
                </a:rPr>
                <a:t>月起換新。未更新最重可罰 </a:t>
              </a:r>
              <a:r>
                <a:rPr lang="en-US" altLang="zh-TW" sz="2400" dirty="0" smtClean="0">
                  <a:solidFill>
                    <a:schemeClr val="tx1">
                      <a:lumMod val="85000"/>
                      <a:lumOff val="15000"/>
                    </a:schemeClr>
                  </a:solidFill>
                  <a:latin typeface="微軟正黑體" charset="-120"/>
                  <a:ea typeface="微軟正黑體" charset="-120"/>
                </a:rPr>
                <a:t>500 </a:t>
              </a:r>
              <a:r>
                <a:rPr lang="zh-TW" altLang="en-US" sz="2400" dirty="0" smtClean="0">
                  <a:solidFill>
                    <a:schemeClr val="tx1">
                      <a:lumMod val="85000"/>
                      <a:lumOff val="15000"/>
                    </a:schemeClr>
                  </a:solidFill>
                  <a:latin typeface="微軟正黑體" charset="-120"/>
                  <a:ea typeface="微軟正黑體" charset="-120"/>
                </a:rPr>
                <a:t>萬元。</a:t>
              </a:r>
            </a:p>
            <a:p>
              <a:pPr marL="0" algn="just">
                <a:spcBef>
                  <a:spcPts val="1200"/>
                </a:spcBef>
              </a:pPr>
              <a:r>
                <a:rPr lang="zh-TW" altLang="en-US" sz="2400" b="1" dirty="0" smtClean="0">
                  <a:solidFill>
                    <a:srgbClr val="6A0FCF"/>
                  </a:solidFill>
                  <a:latin typeface="微軟正黑體" charset="-120"/>
                  <a:ea typeface="微軟正黑體" charset="-120"/>
                </a:rPr>
                <a:t>圖文的面積擴大至 </a:t>
              </a:r>
              <a:r>
                <a:rPr lang="en-US" altLang="zh-TW" sz="2400" b="1" dirty="0" smtClean="0">
                  <a:solidFill>
                    <a:srgbClr val="6A0FCF"/>
                  </a:solidFill>
                  <a:latin typeface="微軟正黑體" charset="-120"/>
                  <a:ea typeface="微軟正黑體" charset="-120"/>
                </a:rPr>
                <a:t>85%</a:t>
              </a:r>
              <a:r>
                <a:rPr lang="zh-TW" altLang="en-US" sz="2400" b="1" dirty="0" smtClean="0">
                  <a:solidFill>
                    <a:srgbClr val="6A0FCF"/>
                  </a:solidFill>
                  <a:latin typeface="微軟正黑體" charset="-120"/>
                  <a:ea typeface="微軟正黑體" charset="-120"/>
                </a:rPr>
                <a:t>。</a:t>
              </a:r>
              <a:endParaRPr lang="zh-TW" altLang="en-US" sz="2400" b="1" dirty="0">
                <a:solidFill>
                  <a:srgbClr val="6A0FCF"/>
                </a:solidFill>
                <a:latin typeface="微軟正黑體" charset="-120"/>
                <a:ea typeface="微軟正黑體" charset="-120"/>
              </a:endParaRPr>
            </a:p>
          </p:txBody>
        </p:sp>
      </p:grpSp>
      <p:pic>
        <p:nvPicPr>
          <p:cNvPr id="11" name="圖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5756"/>
            <a:ext cx="2266686" cy="1788164"/>
          </a:xfrm>
          <a:prstGeom prst="rect">
            <a:avLst/>
          </a:prstGeom>
        </p:spPr>
      </p:pic>
      <p:pic>
        <p:nvPicPr>
          <p:cNvPr id="13" name="圖片 12"/>
          <p:cNvPicPr>
            <a:picLocks noChangeAspect="1"/>
          </p:cNvPicPr>
          <p:nvPr/>
        </p:nvPicPr>
        <p:blipFill>
          <a:blip r:embed="rId6"/>
          <a:stretch>
            <a:fillRect/>
          </a:stretch>
        </p:blipFill>
        <p:spPr>
          <a:xfrm>
            <a:off x="4788024" y="1331446"/>
            <a:ext cx="3528392" cy="3528392"/>
          </a:xfrm>
          <a:prstGeom prst="rect">
            <a:avLst/>
          </a:prstGeom>
        </p:spPr>
      </p:pic>
    </p:spTree>
    <p:extLst>
      <p:ext uri="{BB962C8B-B14F-4D97-AF65-F5344CB8AC3E}">
        <p14:creationId xmlns:p14="http://schemas.microsoft.com/office/powerpoint/2010/main" val="116167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071</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243795"/>
            <a:ext cx="3909634"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品所含之尼古丁及焦油，應以中文標示於菸品容器上</a:t>
            </a:r>
            <a:r>
              <a:rPr lang="zh-TW" altLang="en-US" sz="2800" b="1" dirty="0" smtClean="0">
                <a:solidFill>
                  <a:schemeClr val="tx1">
                    <a:lumMod val="85000"/>
                    <a:lumOff val="15000"/>
                  </a:schemeClr>
                </a:solidFill>
                <a:latin typeface="微軟正黑體" charset="-120"/>
                <a:ea typeface="微軟正黑體" charset="-120"/>
              </a:rPr>
              <a:t>。</a:t>
            </a:r>
            <a:endParaRPr lang="en-US" altLang="zh-TW" sz="2800" b="1" dirty="0" smtClean="0">
              <a:solidFill>
                <a:schemeClr val="tx1">
                  <a:lumMod val="85000"/>
                  <a:lumOff val="15000"/>
                </a:schemeClr>
              </a:solidFill>
              <a:latin typeface="微軟正黑體" charset="-120"/>
              <a:ea typeface="微軟正黑體" charset="-120"/>
            </a:endParaRPr>
          </a:p>
          <a:p>
            <a:pPr marL="0">
              <a:spcBef>
                <a:spcPts val="1200"/>
              </a:spcBef>
            </a:pPr>
            <a:r>
              <a:rPr lang="zh-TW" altLang="en-US" sz="2800" b="1" dirty="0">
                <a:solidFill>
                  <a:schemeClr val="tx1">
                    <a:lumMod val="85000"/>
                    <a:lumOff val="15000"/>
                  </a:schemeClr>
                </a:solidFill>
                <a:latin typeface="微軟正黑體" charset="-120"/>
                <a:ea typeface="微軟正黑體" charset="-120"/>
              </a:rPr>
              <a:t>研究指出，超過八成以上的美國年輕族群</a:t>
            </a:r>
            <a:r>
              <a:rPr lang="zh-TW" altLang="en-US" sz="2000" b="1" dirty="0">
                <a:solidFill>
                  <a:schemeClr val="tx1">
                    <a:lumMod val="65000"/>
                    <a:lumOff val="35000"/>
                  </a:schemeClr>
                </a:solidFill>
                <a:latin typeface="微軟正黑體" charset="-120"/>
                <a:ea typeface="微軟正黑體" charset="-120"/>
              </a:rPr>
              <a:t>（</a:t>
            </a:r>
            <a:r>
              <a:rPr lang="en-US" altLang="zh-TW" sz="2000" b="1" dirty="0">
                <a:solidFill>
                  <a:schemeClr val="tx1">
                    <a:lumMod val="65000"/>
                    <a:lumOff val="35000"/>
                  </a:schemeClr>
                </a:solidFill>
                <a:latin typeface="微軟正黑體" charset="-120"/>
                <a:ea typeface="微軟正黑體" charset="-120"/>
              </a:rPr>
              <a:t>12 </a:t>
            </a:r>
            <a:r>
              <a:rPr lang="zh-TW" altLang="en-US" sz="2000" b="1" dirty="0">
                <a:solidFill>
                  <a:schemeClr val="tx1">
                    <a:lumMod val="65000"/>
                    <a:lumOff val="35000"/>
                  </a:schemeClr>
                </a:solidFill>
                <a:latin typeface="微軟正黑體" charset="-120"/>
                <a:ea typeface="微軟正黑體" charset="-120"/>
              </a:rPr>
              <a:t>歲至 </a:t>
            </a:r>
            <a:r>
              <a:rPr lang="en-US" altLang="zh-TW" sz="2000" b="1" dirty="0">
                <a:solidFill>
                  <a:schemeClr val="tx1">
                    <a:lumMod val="65000"/>
                    <a:lumOff val="35000"/>
                  </a:schemeClr>
                </a:solidFill>
                <a:latin typeface="微軟正黑體" charset="-120"/>
                <a:ea typeface="微軟正黑體" charset="-120"/>
              </a:rPr>
              <a:t>25</a:t>
            </a:r>
            <a:r>
              <a:rPr lang="zh-TW" altLang="en-US" sz="2000" b="1" dirty="0">
                <a:solidFill>
                  <a:schemeClr val="tx1">
                    <a:lumMod val="65000"/>
                    <a:lumOff val="35000"/>
                  </a:schemeClr>
                </a:solidFill>
                <a:latin typeface="微軟正黑體" charset="-120"/>
                <a:ea typeface="微軟正黑體" charset="-120"/>
              </a:rPr>
              <a:t>歲）</a:t>
            </a:r>
            <a:r>
              <a:rPr lang="zh-TW" altLang="en-US" sz="2800" b="1" dirty="0" smtClean="0">
                <a:solidFill>
                  <a:schemeClr val="tx1">
                    <a:lumMod val="85000"/>
                    <a:lumOff val="15000"/>
                  </a:schemeClr>
                </a:solidFill>
                <a:latin typeface="微軟正黑體" charset="-120"/>
                <a:ea typeface="微軟正黑體" charset="-120"/>
              </a:rPr>
              <a:t>，嘗試第一</a:t>
            </a:r>
            <a:r>
              <a:rPr lang="zh-TW" altLang="en-US" sz="2800" b="1" dirty="0">
                <a:solidFill>
                  <a:schemeClr val="tx1">
                    <a:lumMod val="85000"/>
                    <a:lumOff val="15000"/>
                  </a:schemeClr>
                </a:solidFill>
                <a:latin typeface="微軟正黑體" charset="-120"/>
                <a:ea typeface="微軟正黑體" charset="-120"/>
              </a:rPr>
              <a:t>支菸，就是加味菸品</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32044" y="1336273"/>
            <a:ext cx="3359739" cy="3312368"/>
          </a:xfrm>
          <a:prstGeom prst="rect">
            <a:avLst/>
          </a:prstGeom>
        </p:spPr>
      </p:pic>
    </p:spTree>
    <p:extLst>
      <p:ext uri="{BB962C8B-B14F-4D97-AF65-F5344CB8AC3E}">
        <p14:creationId xmlns:p14="http://schemas.microsoft.com/office/powerpoint/2010/main" val="59499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071</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5"/>
          <a:stretch>
            <a:fillRect/>
          </a:stretch>
        </p:blipFill>
        <p:spPr>
          <a:xfrm>
            <a:off x="4427988" y="1058889"/>
            <a:ext cx="3867199" cy="3867199"/>
          </a:xfrm>
          <a:prstGeom prst="rect">
            <a:avLst/>
          </a:prstGeom>
        </p:spPr>
      </p:pic>
      <p:sp>
        <p:nvSpPr>
          <p:cNvPr id="8" name="文字方塊 7"/>
          <p:cNvSpPr txBox="1">
            <a:spLocks noChangeArrowheads="1"/>
          </p:cNvSpPr>
          <p:nvPr/>
        </p:nvSpPr>
        <p:spPr bwMode="auto">
          <a:xfrm>
            <a:off x="806382" y="1418927"/>
            <a:ext cx="3477586"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accent6">
                    <a:lumMod val="75000"/>
                  </a:schemeClr>
                </a:solidFill>
                <a:latin typeface="微軟正黑體" charset="-120"/>
                <a:ea typeface="微軟正黑體" charset="-120"/>
              </a:rPr>
              <a:t>我國</a:t>
            </a:r>
            <a:r>
              <a:rPr lang="zh-TW" altLang="en-US" sz="2800" b="1" dirty="0">
                <a:solidFill>
                  <a:schemeClr val="accent6">
                    <a:lumMod val="75000"/>
                  </a:schemeClr>
                </a:solidFill>
                <a:latin typeface="微軟正黑體" charset="-120"/>
                <a:ea typeface="微軟正黑體" charset="-120"/>
              </a:rPr>
              <a:t>修法後也將禁止加味</a:t>
            </a:r>
            <a:r>
              <a:rPr lang="zh-TW" altLang="en-US" sz="2800" b="1" dirty="0" smtClean="0">
                <a:solidFill>
                  <a:schemeClr val="accent6">
                    <a:lumMod val="75000"/>
                  </a:schemeClr>
                </a:solidFill>
                <a:latin typeface="微軟正黑體" charset="-120"/>
                <a:ea typeface="微軟正黑體" charset="-120"/>
              </a:rPr>
              <a:t>菸：</a:t>
            </a:r>
            <a:endParaRPr lang="en-US" altLang="zh-TW" sz="2800" b="1" dirty="0" smtClean="0">
              <a:solidFill>
                <a:schemeClr val="accent6">
                  <a:lumMod val="75000"/>
                </a:schemeClr>
              </a:solidFill>
              <a:latin typeface="微軟正黑體" charset="-120"/>
              <a:ea typeface="微軟正黑體" charset="-120"/>
            </a:endParaRPr>
          </a:p>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品不得使用花香、果香、巧克力、薄荷口味或其他公告禁用的添加物，避免加味菸使青少年上癮。</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204038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071</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794945" y="2031773"/>
            <a:ext cx="3489027"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在日本，有香菸的自動販賣</a:t>
            </a:r>
            <a:r>
              <a:rPr lang="zh-TW" altLang="en-US" sz="2800" b="1" dirty="0" smtClean="0">
                <a:solidFill>
                  <a:schemeClr val="tx1">
                    <a:lumMod val="85000"/>
                    <a:lumOff val="15000"/>
                  </a:schemeClr>
                </a:solidFill>
                <a:latin typeface="微軟正黑體" charset="-120"/>
                <a:ea typeface="微軟正黑體" charset="-120"/>
              </a:rPr>
              <a:t>機，為防止</a:t>
            </a:r>
            <a:r>
              <a:rPr lang="zh-TW" altLang="en-US" sz="2800" b="1" dirty="0">
                <a:solidFill>
                  <a:schemeClr val="tx1">
                    <a:lumMod val="85000"/>
                    <a:lumOff val="15000"/>
                  </a:schemeClr>
                </a:solidFill>
                <a:latin typeface="微軟正黑體" charset="-120"/>
                <a:ea typeface="微軟正黑體" charset="-120"/>
              </a:rPr>
              <a:t>未成年吸菸</a:t>
            </a:r>
            <a:r>
              <a:rPr lang="zh-TW" altLang="en-US" sz="2800" b="1" dirty="0" smtClean="0">
                <a:solidFill>
                  <a:schemeClr val="tx1">
                    <a:lumMod val="85000"/>
                    <a:lumOff val="15000"/>
                  </a:schemeClr>
                </a:solidFill>
                <a:latin typeface="微軟正黑體" charset="-120"/>
                <a:ea typeface="微軟正黑體" charset="-120"/>
              </a:rPr>
              <a:t>，要</a:t>
            </a:r>
            <a:r>
              <a:rPr lang="zh-TW" altLang="en-US" sz="2800" b="1" dirty="0">
                <a:solidFill>
                  <a:schemeClr val="tx1">
                    <a:lumMod val="85000"/>
                    <a:lumOff val="15000"/>
                  </a:schemeClr>
                </a:solidFill>
                <a:latin typeface="微軟正黑體" charset="-120"/>
                <a:ea typeface="微軟正黑體" charset="-120"/>
              </a:rPr>
              <a:t>使用名為 </a:t>
            </a:r>
            <a:r>
              <a:rPr lang="en-US" altLang="zh-TW" sz="2800" b="1" dirty="0" err="1">
                <a:solidFill>
                  <a:schemeClr val="tx1">
                    <a:lumMod val="85000"/>
                    <a:lumOff val="15000"/>
                  </a:schemeClr>
                </a:solidFill>
                <a:latin typeface="微軟正黑體" charset="-120"/>
                <a:ea typeface="微軟正黑體" charset="-120"/>
              </a:rPr>
              <a:t>taspo</a:t>
            </a:r>
            <a:r>
              <a:rPr lang="en-US" altLang="zh-TW" sz="2800" b="1" dirty="0">
                <a:solidFill>
                  <a:schemeClr val="tx1">
                    <a:lumMod val="85000"/>
                    <a:lumOff val="15000"/>
                  </a:schemeClr>
                </a:solidFill>
                <a:latin typeface="微軟正黑體" charset="-120"/>
                <a:ea typeface="微軟正黑體" charset="-120"/>
              </a:rPr>
              <a:t> </a:t>
            </a:r>
            <a:r>
              <a:rPr lang="zh-TW" altLang="en-US" sz="2800" b="1" dirty="0">
                <a:solidFill>
                  <a:schemeClr val="tx1">
                    <a:lumMod val="85000"/>
                    <a:lumOff val="15000"/>
                  </a:schemeClr>
                </a:solidFill>
                <a:latin typeface="微軟正黑體" charset="-120"/>
                <a:ea typeface="微軟正黑體" charset="-120"/>
              </a:rPr>
              <a:t>的 </a:t>
            </a:r>
            <a:r>
              <a:rPr lang="en-US" altLang="zh-TW" sz="2800" b="1" dirty="0">
                <a:solidFill>
                  <a:schemeClr val="tx1">
                    <a:lumMod val="85000"/>
                    <a:lumOff val="15000"/>
                  </a:schemeClr>
                </a:solidFill>
                <a:latin typeface="微軟正黑體" charset="-120"/>
                <a:ea typeface="微軟正黑體" charset="-120"/>
              </a:rPr>
              <a:t>IC </a:t>
            </a:r>
            <a:r>
              <a:rPr lang="zh-TW" altLang="en-US" sz="2800" b="1" dirty="0">
                <a:solidFill>
                  <a:schemeClr val="tx1">
                    <a:lumMod val="85000"/>
                    <a:lumOff val="15000"/>
                  </a:schemeClr>
                </a:solidFill>
                <a:latin typeface="微軟正黑體" charset="-120"/>
                <a:ea typeface="微軟正黑體" charset="-120"/>
              </a:rPr>
              <a:t>卡或駕照才能購買</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794178" y="5955431"/>
            <a:ext cx="399384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卡片</a:t>
            </a:r>
            <a:r>
              <a:rPr lang="zh-TW" altLang="en-US" sz="2800" b="1" dirty="0">
                <a:solidFill>
                  <a:schemeClr val="tx1">
                    <a:lumMod val="85000"/>
                    <a:lumOff val="15000"/>
                  </a:schemeClr>
                </a:solidFill>
                <a:latin typeface="微軟正黑體" charset="-120"/>
                <a:ea typeface="微軟正黑體" charset="-120"/>
              </a:rPr>
              <a:t>上</a:t>
            </a:r>
            <a:r>
              <a:rPr lang="zh-TW" altLang="en-US" sz="2800" b="1" dirty="0" smtClean="0">
                <a:solidFill>
                  <a:schemeClr val="tx1">
                    <a:lumMod val="85000"/>
                    <a:lumOff val="15000"/>
                  </a:schemeClr>
                </a:solidFill>
                <a:latin typeface="微軟正黑體" charset="-120"/>
                <a:ea typeface="微軟正黑體" charset="-120"/>
              </a:rPr>
              <a:t>登錄使用者</a:t>
            </a:r>
            <a:r>
              <a:rPr lang="zh-TW" altLang="en-US" sz="2800" b="1" dirty="0">
                <a:solidFill>
                  <a:schemeClr val="tx1">
                    <a:lumMod val="85000"/>
                    <a:lumOff val="15000"/>
                  </a:schemeClr>
                </a:solidFill>
                <a:latin typeface="微軟正黑體" charset="-120"/>
                <a:ea typeface="微軟正黑體" charset="-120"/>
              </a:rPr>
              <a:t>的年紀</a:t>
            </a:r>
            <a:r>
              <a:rPr lang="zh-TW" altLang="en-US" sz="2800" b="1" dirty="0" smtClean="0">
                <a:solidFill>
                  <a:schemeClr val="tx1">
                    <a:lumMod val="85000"/>
                    <a:lumOff val="15000"/>
                  </a:schemeClr>
                </a:solidFill>
                <a:latin typeface="微軟正黑體" charset="-120"/>
                <a:ea typeface="微軟正黑體" charset="-120"/>
              </a:rPr>
              <a:t>，自動</a:t>
            </a:r>
            <a:r>
              <a:rPr lang="zh-TW" altLang="en-US" sz="2800" b="1" dirty="0">
                <a:solidFill>
                  <a:schemeClr val="tx1">
                    <a:lumMod val="85000"/>
                    <a:lumOff val="15000"/>
                  </a:schemeClr>
                </a:solidFill>
                <a:latin typeface="微軟正黑體" charset="-120"/>
                <a:ea typeface="微軟正黑體" charset="-120"/>
              </a:rPr>
              <a:t>販賣機</a:t>
            </a:r>
            <a:r>
              <a:rPr lang="zh-TW" altLang="en-US" sz="2800" b="1" dirty="0" smtClean="0">
                <a:solidFill>
                  <a:schemeClr val="tx1">
                    <a:lumMod val="85000"/>
                    <a:lumOff val="15000"/>
                  </a:schemeClr>
                </a:solidFill>
                <a:latin typeface="微軟正黑體" charset="-120"/>
                <a:ea typeface="微軟正黑體" charset="-120"/>
              </a:rPr>
              <a:t>判讀後才</a:t>
            </a:r>
            <a:r>
              <a:rPr lang="zh-TW" altLang="en-US" sz="2800" b="1" dirty="0">
                <a:solidFill>
                  <a:schemeClr val="tx1">
                    <a:lumMod val="85000"/>
                    <a:lumOff val="15000"/>
                  </a:schemeClr>
                </a:solidFill>
                <a:latin typeface="微軟正黑體" charset="-120"/>
                <a:ea typeface="微軟正黑體" charset="-120"/>
              </a:rPr>
              <a:t>能買菸</a:t>
            </a:r>
            <a:r>
              <a:rPr lang="zh-TW" altLang="en-US" sz="2800" b="1" dirty="0" smtClean="0">
                <a:solidFill>
                  <a:schemeClr val="tx1">
                    <a:lumMod val="85000"/>
                    <a:lumOff val="15000"/>
                  </a:schemeClr>
                </a:solidFill>
                <a:latin typeface="微軟正黑體" charset="-120"/>
                <a:ea typeface="微軟正黑體" charset="-120"/>
              </a:rPr>
              <a:t>。</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因只</a:t>
            </a:r>
            <a:r>
              <a:rPr lang="zh-TW" altLang="en-US" sz="2800" b="1" dirty="0">
                <a:solidFill>
                  <a:schemeClr val="tx1">
                    <a:lumMod val="85000"/>
                    <a:lumOff val="15000"/>
                  </a:schemeClr>
                </a:solidFill>
                <a:latin typeface="微軟正黑體" charset="-120"/>
                <a:ea typeface="微軟正黑體" charset="-120"/>
              </a:rPr>
              <a:t>發行給日本居民，所以外國</a:t>
            </a:r>
            <a:r>
              <a:rPr lang="zh-TW" altLang="en-US" sz="2800" b="1" dirty="0" smtClean="0">
                <a:solidFill>
                  <a:schemeClr val="tx1">
                    <a:lumMod val="85000"/>
                    <a:lumOff val="15000"/>
                  </a:schemeClr>
                </a:solidFill>
                <a:latin typeface="微軟正黑體" charset="-120"/>
                <a:ea typeface="微軟正黑體" charset="-120"/>
              </a:rPr>
              <a:t>觀光客無法</a:t>
            </a:r>
            <a:r>
              <a:rPr lang="zh-TW" altLang="en-US" sz="2800" b="1" dirty="0">
                <a:solidFill>
                  <a:schemeClr val="tx1">
                    <a:lumMod val="85000"/>
                    <a:lumOff val="15000"/>
                  </a:schemeClr>
                </a:solidFill>
                <a:latin typeface="微軟正黑體" charset="-120"/>
                <a:ea typeface="微軟正黑體" charset="-120"/>
              </a:rPr>
              <a:t>使用自動販賣</a:t>
            </a:r>
            <a:r>
              <a:rPr lang="zh-TW" altLang="en-US" sz="2800" b="1" dirty="0" smtClean="0">
                <a:solidFill>
                  <a:schemeClr val="tx1">
                    <a:lumMod val="85000"/>
                    <a:lumOff val="15000"/>
                  </a:schemeClr>
                </a:solidFill>
                <a:latin typeface="微軟正黑體" charset="-120"/>
                <a:ea typeface="微軟正黑體" charset="-120"/>
              </a:rPr>
              <a:t>機購買。</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6"/>
          <a:stretch>
            <a:fillRect/>
          </a:stretch>
        </p:blipFill>
        <p:spPr>
          <a:xfrm>
            <a:off x="4615757" y="2026952"/>
            <a:ext cx="3793613" cy="2848360"/>
          </a:xfrm>
          <a:prstGeom prst="rect">
            <a:avLst/>
          </a:prstGeom>
        </p:spPr>
      </p:pic>
      <p:pic>
        <p:nvPicPr>
          <p:cNvPr id="3" name="圖片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95589" y="1164852"/>
            <a:ext cx="5346700" cy="719667"/>
          </a:xfrm>
          <a:prstGeom prst="rect">
            <a:avLst/>
          </a:prstGeom>
        </p:spPr>
      </p:pic>
    </p:spTree>
    <p:extLst>
      <p:ext uri="{BB962C8B-B14F-4D97-AF65-F5344CB8AC3E}">
        <p14:creationId xmlns:p14="http://schemas.microsoft.com/office/powerpoint/2010/main" val="71873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par>
                          <p:cTn id="21" fill="hold">
                            <p:stCondLst>
                              <p:cond delay="500"/>
                            </p:stCondLst>
                            <p:childTnLst>
                              <p:par>
                                <p:cTn id="22" presetID="0" presetClass="path" presetSubtype="0" accel="50000" decel="50000" fill="hold" grpId="0" nodeType="afterEffect">
                                  <p:stCondLst>
                                    <p:cond delay="0"/>
                                  </p:stCondLst>
                                  <p:childTnLst>
                                    <p:animMotion origin="layout" path="M 1.66667E-6 6.44087E-7 L 1.66667E-6 -0.68712 " pathEditMode="relative" rAng="0" ptsTypes="AA">
                                      <p:cBhvr>
                                        <p:cTn id="23" dur="1000" fill="hold"/>
                                        <p:tgtEl>
                                          <p:spTgt spid="7"/>
                                        </p:tgtEl>
                                        <p:attrNameLst>
                                          <p:attrName>ppt_x</p:attrName>
                                          <p:attrName>ppt_y</p:attrName>
                                        </p:attrNameLst>
                                      </p:cBhvr>
                                      <p:rCtr x="0" y="-34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7"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smtClean="0">
                  <a:solidFill>
                    <a:schemeClr val="tx1">
                      <a:lumMod val="75000"/>
                      <a:lumOff val="25000"/>
                    </a:schemeClr>
                  </a:solidFill>
                </a:rPr>
                <a:t>072</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2066999"/>
            <a:ext cx="390963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不</a:t>
            </a:r>
            <a:r>
              <a:rPr lang="zh-TW" altLang="en-US" sz="2800" b="1" dirty="0">
                <a:solidFill>
                  <a:schemeClr val="tx1">
                    <a:lumMod val="85000"/>
                    <a:lumOff val="15000"/>
                  </a:schemeClr>
                </a:solidFill>
                <a:latin typeface="微軟正黑體" charset="-120"/>
                <a:ea typeface="微軟正黑體" charset="-120"/>
              </a:rPr>
              <a:t>得以廣播、電視、電影片、錄影物、電子訊號、電腦網路、報紙、雜誌、看板、海報、單張、通知、圖畫、物品或電磁紀錄</a:t>
            </a:r>
            <a:r>
              <a:rPr lang="zh-TW" altLang="en-US" sz="2800" b="1" dirty="0" smtClean="0">
                <a:solidFill>
                  <a:schemeClr val="tx1">
                    <a:lumMod val="85000"/>
                    <a:lumOff val="15000"/>
                  </a:schemeClr>
                </a:solidFill>
                <a:latin typeface="微軟正黑體" charset="-120"/>
                <a:ea typeface="微軟正黑體" charset="-120"/>
              </a:rPr>
              <a:t>物等為</a:t>
            </a:r>
            <a:r>
              <a:rPr lang="zh-TW" altLang="en-US" sz="2800" b="1" dirty="0">
                <a:solidFill>
                  <a:schemeClr val="tx1">
                    <a:lumMod val="85000"/>
                    <a:lumOff val="15000"/>
                  </a:schemeClr>
                </a:solidFill>
                <a:latin typeface="微軟正黑體" charset="-120"/>
                <a:ea typeface="微軟正黑體" charset="-120"/>
              </a:rPr>
              <a:t>宣傳。</a:t>
            </a:r>
            <a:endParaRPr lang="zh-TW" altLang="zh-TW"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806382" y="5718175"/>
            <a:ext cx="369361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對於利用茶會、說明會、體育或公益等活動宣傳菸品也是禁止的行為。</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32040" y="994048"/>
            <a:ext cx="3096343" cy="3750608"/>
          </a:xfrm>
          <a:prstGeom prst="rect">
            <a:avLst/>
          </a:prstGeom>
        </p:spPr>
      </p:pic>
      <p:grpSp>
        <p:nvGrpSpPr>
          <p:cNvPr id="9" name="群組 8"/>
          <p:cNvGrpSpPr/>
          <p:nvPr/>
        </p:nvGrpSpPr>
        <p:grpSpPr>
          <a:xfrm>
            <a:off x="419348" y="1058887"/>
            <a:ext cx="4584700" cy="841375"/>
            <a:chOff x="539552" y="1802646"/>
            <a:chExt cx="4584700" cy="841375"/>
          </a:xfrm>
        </p:grpSpPr>
        <p:pic>
          <p:nvPicPr>
            <p:cNvPr id="11" name="Picture 2" descr="C:\Users\Chia\Desktop\簡報\小圖\法律與生活-CH04-49.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9552" y="1802646"/>
              <a:ext cx="4584700" cy="84137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直線接點 12"/>
            <p:cNvCxnSpPr/>
            <p:nvPr/>
          </p:nvCxnSpPr>
          <p:spPr>
            <a:xfrm>
              <a:off x="814020" y="1922983"/>
              <a:ext cx="445612" cy="648072"/>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208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par>
                          <p:cTn id="21" fill="hold">
                            <p:stCondLst>
                              <p:cond delay="500"/>
                            </p:stCondLst>
                            <p:childTnLst>
                              <p:par>
                                <p:cTn id="22" presetID="0" presetClass="path" presetSubtype="0" accel="50000" decel="50000" fill="hold" grpId="0" nodeType="afterEffect">
                                  <p:stCondLst>
                                    <p:cond delay="0"/>
                                  </p:stCondLst>
                                  <p:childTnLst>
                                    <p:animMotion origin="layout" path="M 0 0 L 0 -0.61715 " pathEditMode="relative" ptsTypes="AA">
                                      <p:cBhvr>
                                        <p:cTn id="23" dur="1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072</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418927"/>
            <a:ext cx="311754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品業者違法菸品廣告或促銷，將加重罰則，</a:t>
            </a:r>
            <a:r>
              <a:rPr lang="en-US" altLang="zh-TW" sz="2800" b="1" dirty="0">
                <a:solidFill>
                  <a:schemeClr val="tx1">
                    <a:lumMod val="85000"/>
                    <a:lumOff val="15000"/>
                  </a:schemeClr>
                </a:solidFill>
                <a:latin typeface="微軟正黑體" charset="-120"/>
                <a:ea typeface="微軟正黑體" charset="-120"/>
              </a:rPr>
              <a:t>5 </a:t>
            </a:r>
            <a:r>
              <a:rPr lang="zh-TW" altLang="en-US" sz="2800" b="1" dirty="0">
                <a:solidFill>
                  <a:schemeClr val="tx1">
                    <a:lumMod val="85000"/>
                    <a:lumOff val="15000"/>
                  </a:schemeClr>
                </a:solidFill>
                <a:latin typeface="微軟正黑體" charset="-120"/>
                <a:ea typeface="微軟正黑體" charset="-120"/>
              </a:rPr>
              <a:t>年內違法 </a:t>
            </a:r>
            <a:r>
              <a:rPr lang="en-US" altLang="zh-TW" sz="2800" b="1" dirty="0">
                <a:solidFill>
                  <a:schemeClr val="tx1">
                    <a:lumMod val="85000"/>
                    <a:lumOff val="15000"/>
                  </a:schemeClr>
                </a:solidFill>
                <a:latin typeface="微軟正黑體" charset="-120"/>
                <a:ea typeface="微軟正黑體" charset="-120"/>
              </a:rPr>
              <a:t>3 </a:t>
            </a:r>
            <a:r>
              <a:rPr lang="zh-TW" altLang="en-US" sz="2800" b="1" dirty="0">
                <a:solidFill>
                  <a:schemeClr val="tx1">
                    <a:lumMod val="85000"/>
                    <a:lumOff val="15000"/>
                  </a:schemeClr>
                </a:solidFill>
                <a:latin typeface="微軟正黑體" charset="-120"/>
                <a:ea typeface="微軟正黑體" charset="-120"/>
              </a:rPr>
              <a:t>次，併處廢止許可執照 </a:t>
            </a:r>
            <a:r>
              <a:rPr lang="en-US" altLang="zh-TW" sz="2800" b="1" dirty="0">
                <a:solidFill>
                  <a:schemeClr val="tx1">
                    <a:lumMod val="85000"/>
                    <a:lumOff val="15000"/>
                  </a:schemeClr>
                </a:solidFill>
                <a:latin typeface="微軟正黑體" charset="-120"/>
                <a:ea typeface="微軟正黑體" charset="-120"/>
              </a:rPr>
              <a:t>1 </a:t>
            </a:r>
            <a:r>
              <a:rPr lang="en-US" altLang="zh-TW" sz="2800" b="1" dirty="0" smtClean="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 </a:t>
            </a:r>
            <a:r>
              <a:rPr lang="en-US" altLang="zh-TW" sz="2800" b="1" dirty="0">
                <a:solidFill>
                  <a:schemeClr val="tx1">
                    <a:lumMod val="85000"/>
                    <a:lumOff val="15000"/>
                  </a:schemeClr>
                </a:solidFill>
                <a:latin typeface="微軟正黑體" charset="-120"/>
                <a:ea typeface="微軟正黑體" charset="-120"/>
              </a:rPr>
              <a:t>3 </a:t>
            </a:r>
            <a:r>
              <a:rPr lang="zh-TW" altLang="en-US" sz="2800" b="1" dirty="0">
                <a:solidFill>
                  <a:schemeClr val="tx1">
                    <a:lumMod val="85000"/>
                    <a:lumOff val="15000"/>
                  </a:schemeClr>
                </a:solidFill>
                <a:latin typeface="微軟正黑體" charset="-120"/>
                <a:ea typeface="微軟正黑體" charset="-120"/>
              </a:rPr>
              <a:t>年</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a:blip r:embed="rId5"/>
          <a:stretch>
            <a:fillRect/>
          </a:stretch>
        </p:blipFill>
        <p:spPr>
          <a:xfrm>
            <a:off x="4211960" y="1411933"/>
            <a:ext cx="4165600" cy="3263900"/>
          </a:xfrm>
          <a:prstGeom prst="rect">
            <a:avLst/>
          </a:prstGeom>
        </p:spPr>
      </p:pic>
      <p:sp>
        <p:nvSpPr>
          <p:cNvPr id="8" name="文字方塊 7"/>
          <p:cNvSpPr txBox="1">
            <a:spLocks noChangeArrowheads="1"/>
          </p:cNvSpPr>
          <p:nvPr/>
        </p:nvSpPr>
        <p:spPr bwMode="auto">
          <a:xfrm>
            <a:off x="806382" y="5883423"/>
            <a:ext cx="311754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例如：</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國內外</a:t>
            </a:r>
            <a:r>
              <a:rPr lang="zh-TW" altLang="en-US" sz="2800" b="1" dirty="0">
                <a:solidFill>
                  <a:schemeClr val="tx1">
                    <a:lumMod val="85000"/>
                    <a:lumOff val="15000"/>
                  </a:schemeClr>
                </a:solidFill>
                <a:latin typeface="微軟正黑體" charset="-120"/>
                <a:ea typeface="微軟正黑體" charset="-120"/>
              </a:rPr>
              <a:t>多家菸商在菸盒上加註「特別版」、「珍藏版」、「限量版」等字樣，</a:t>
            </a:r>
            <a:r>
              <a:rPr lang="zh-TW" altLang="en-US" sz="2800" b="1" dirty="0" smtClean="0">
                <a:solidFill>
                  <a:schemeClr val="tx1">
                    <a:lumMod val="85000"/>
                    <a:lumOff val="15000"/>
                  </a:schemeClr>
                </a:solidFill>
                <a:latin typeface="微軟正黑體" charset="-120"/>
                <a:ea typeface="微軟正黑體" charset="-120"/>
              </a:rPr>
              <a:t>刺激購買</a:t>
            </a:r>
            <a:r>
              <a:rPr lang="zh-TW" altLang="en-US" sz="2800" b="1" dirty="0">
                <a:solidFill>
                  <a:schemeClr val="tx1">
                    <a:lumMod val="85000"/>
                    <a:lumOff val="15000"/>
                  </a:schemeClr>
                </a:solidFill>
                <a:latin typeface="微軟正黑體" charset="-120"/>
                <a:ea typeface="微軟正黑體" charset="-120"/>
              </a:rPr>
              <a:t>的意願。</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65967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5.55556E-7 5.05275E-7 L -5.55556E-7 -0.76291 " pathEditMode="relative" rAng="0" ptsTypes="AA">
                                      <p:cBhvr>
                                        <p:cTn id="19" dur="1000" fill="hold"/>
                                        <p:tgtEl>
                                          <p:spTgt spid="8"/>
                                        </p:tgtEl>
                                        <p:attrNameLst>
                                          <p:attrName>ppt_x</p:attrName>
                                          <p:attrName>ppt_y</p:attrName>
                                        </p:attrNameLst>
                                      </p:cBhvr>
                                      <p:rCtr x="0" y="-381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6" grpId="2"/>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072</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27584" y="1418929"/>
            <a:ext cx="3744416"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禁止在</a:t>
            </a:r>
            <a:r>
              <a:rPr lang="zh-TW" altLang="en-US" sz="2800" b="1" dirty="0">
                <a:solidFill>
                  <a:schemeClr val="tx1">
                    <a:lumMod val="85000"/>
                    <a:lumOff val="15000"/>
                  </a:schemeClr>
                </a:solidFill>
                <a:latin typeface="微軟正黑體" charset="-120"/>
                <a:ea typeface="微軟正黑體" charset="-120"/>
              </a:rPr>
              <a:t>菸盒上</a:t>
            </a:r>
            <a:r>
              <a:rPr lang="zh-TW" altLang="en-US" sz="2800" b="1" dirty="0" smtClean="0">
                <a:solidFill>
                  <a:schemeClr val="tx1">
                    <a:lumMod val="85000"/>
                    <a:lumOff val="15000"/>
                  </a:schemeClr>
                </a:solidFill>
                <a:latin typeface="微軟正黑體" charset="-120"/>
                <a:ea typeface="微軟正黑體" charset="-120"/>
              </a:rPr>
              <a:t>印製</a:t>
            </a:r>
            <a:r>
              <a:rPr lang="en-US" altLang="zh-TW" sz="2800" b="1" dirty="0" smtClean="0">
                <a:solidFill>
                  <a:schemeClr val="tx1">
                    <a:lumMod val="85000"/>
                    <a:lumOff val="15000"/>
                  </a:schemeClr>
                </a:solidFill>
                <a:latin typeface="微軟正黑體" charset="-120"/>
                <a:ea typeface="微軟正黑體" charset="-120"/>
              </a:rPr>
              <a:t/>
            </a:r>
            <a:br>
              <a:rPr lang="en-US" altLang="zh-TW" sz="2800" b="1" dirty="0" smtClean="0">
                <a:solidFill>
                  <a:schemeClr val="tx1">
                    <a:lumMod val="85000"/>
                    <a:lumOff val="15000"/>
                  </a:schemeClr>
                </a:solidFill>
                <a:latin typeface="微軟正黑體" charset="-120"/>
                <a:ea typeface="微軟正黑體" charset="-120"/>
              </a:rPr>
            </a:br>
            <a:r>
              <a:rPr lang="zh-TW" altLang="en-US" sz="2800" b="1" dirty="0" smtClean="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精緻的吸菸體驗」</a:t>
            </a:r>
            <a:r>
              <a:rPr lang="zh-TW" altLang="en-US" sz="2800" b="1" dirty="0" smtClean="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帶來感官的悸動」、「平順和芳醇的口感」</a:t>
            </a:r>
            <a:r>
              <a:rPr lang="zh-TW" altLang="en-US" sz="2800" b="1" dirty="0" smtClean="0">
                <a:solidFill>
                  <a:schemeClr val="tx1">
                    <a:lumMod val="85000"/>
                    <a:lumOff val="15000"/>
                  </a:schemeClr>
                </a:solidFill>
                <a:latin typeface="微軟正黑體" charset="-120"/>
                <a:ea typeface="微軟正黑體" charset="-120"/>
              </a:rPr>
              <a:t>等誘導</a:t>
            </a:r>
            <a:r>
              <a:rPr lang="zh-TW" altLang="en-US" sz="2800" b="1" dirty="0">
                <a:solidFill>
                  <a:schemeClr val="tx1">
                    <a:lumMod val="85000"/>
                    <a:lumOff val="15000"/>
                  </a:schemeClr>
                </a:solidFill>
                <a:latin typeface="微軟正黑體" charset="-120"/>
                <a:ea typeface="微軟正黑體" charset="-120"/>
              </a:rPr>
              <a:t>鼓勵性文字</a:t>
            </a:r>
            <a:r>
              <a:rPr lang="zh-TW" altLang="en-US" sz="2800" b="1" dirty="0" smtClean="0">
                <a:solidFill>
                  <a:schemeClr val="tx1">
                    <a:lumMod val="85000"/>
                    <a:lumOff val="15000"/>
                  </a:schemeClr>
                </a:solidFill>
                <a:latin typeface="微軟正黑體" charset="-120"/>
                <a:ea typeface="微軟正黑體" charset="-120"/>
              </a:rPr>
              <a:t>，皆</a:t>
            </a:r>
            <a:r>
              <a:rPr lang="zh-TW" altLang="en-US" sz="2800" b="1" dirty="0">
                <a:solidFill>
                  <a:schemeClr val="tx1">
                    <a:lumMod val="85000"/>
                    <a:lumOff val="15000"/>
                  </a:schemeClr>
                </a:solidFill>
                <a:latin typeface="微軟正黑體" charset="-120"/>
                <a:ea typeface="微軟正黑體" charset="-120"/>
              </a:rPr>
              <a:t>涉嫌以文字進行廣告促銷</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02938" y="1130897"/>
            <a:ext cx="3092268" cy="3665419"/>
          </a:xfrm>
          <a:prstGeom prst="rect">
            <a:avLst/>
          </a:prstGeom>
        </p:spPr>
      </p:pic>
      <p:sp>
        <p:nvSpPr>
          <p:cNvPr id="7" name="文字方塊 6"/>
          <p:cNvSpPr txBox="1">
            <a:spLocks noChangeArrowheads="1"/>
          </p:cNvSpPr>
          <p:nvPr/>
        </p:nvSpPr>
        <p:spPr bwMode="auto">
          <a:xfrm>
            <a:off x="827584" y="5955431"/>
            <a:ext cx="374441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514800" indent="-514350">
              <a:spcBef>
                <a:spcPts val="1200"/>
              </a:spcBef>
              <a:buFont typeface="+mj-lt"/>
              <a:buAutoNum type="arabicPeriod" startAt="2"/>
            </a:pPr>
            <a:r>
              <a:rPr lang="zh-TW" altLang="en-US" sz="2800" b="1" dirty="0" smtClean="0">
                <a:solidFill>
                  <a:schemeClr val="tx1">
                    <a:lumMod val="85000"/>
                    <a:lumOff val="15000"/>
                  </a:schemeClr>
                </a:solidFill>
                <a:latin typeface="微軟正黑體" charset="-120"/>
                <a:ea typeface="微軟正黑體" charset="-120"/>
              </a:rPr>
              <a:t>菸</a:t>
            </a:r>
            <a:r>
              <a:rPr lang="zh-TW" altLang="en-US" sz="2800" b="1" dirty="0">
                <a:solidFill>
                  <a:schemeClr val="tx1">
                    <a:lumMod val="85000"/>
                    <a:lumOff val="15000"/>
                  </a:schemeClr>
                </a:solidFill>
                <a:latin typeface="微軟正黑體" charset="-120"/>
                <a:ea typeface="微軟正黑體" charset="-120"/>
              </a:rPr>
              <a:t>品廣告不得刊登於未滿 </a:t>
            </a:r>
            <a:r>
              <a:rPr lang="en-US" altLang="zh-TW" sz="2800" b="1" dirty="0">
                <a:solidFill>
                  <a:schemeClr val="tx1">
                    <a:lumMod val="85000"/>
                    <a:lumOff val="15000"/>
                  </a:schemeClr>
                </a:solidFill>
                <a:latin typeface="微軟正黑體" charset="-120"/>
                <a:ea typeface="微軟正黑體" charset="-120"/>
              </a:rPr>
              <a:t>18 </a:t>
            </a:r>
            <a:r>
              <a:rPr lang="zh-TW" altLang="en-US" sz="2800" b="1" dirty="0">
                <a:solidFill>
                  <a:schemeClr val="tx1">
                    <a:lumMod val="85000"/>
                    <a:lumOff val="15000"/>
                  </a:schemeClr>
                </a:solidFill>
                <a:latin typeface="微軟正黑體" charset="-120"/>
                <a:ea typeface="微軟正黑體" charset="-120"/>
              </a:rPr>
              <a:t>歲之青少年為主要讀者之雜誌。</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134810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2" nodeType="clickEffect">
                                  <p:stCondLst>
                                    <p:cond delay="0"/>
                                  </p:stCondLst>
                                  <p:childTnLst>
                                    <p:animEffect transition="out" filter="wipe(dow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1.11111E-6 2.27651E-7 L 1.11111E-6 -0.77568 " pathEditMode="relative" rAng="0" ptsTypes="AA">
                                      <p:cBhvr>
                                        <p:cTn id="19" dur="1000" fill="hold"/>
                                        <p:tgtEl>
                                          <p:spTgt spid="7"/>
                                        </p:tgtEl>
                                        <p:attrNameLst>
                                          <p:attrName>ppt_x</p:attrName>
                                          <p:attrName>ppt_y</p:attrName>
                                        </p:attrNameLst>
                                      </p:cBhvr>
                                      <p:rCtr x="0" y="-387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6" grpId="2"/>
      <p:bldP spid="7"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2" name="群組 11"/>
          <p:cNvGrpSpPr/>
          <p:nvPr/>
        </p:nvGrpSpPr>
        <p:grpSpPr>
          <a:xfrm>
            <a:off x="8490916" y="5163345"/>
            <a:ext cx="512445" cy="521209"/>
            <a:chOff x="8490912" y="5163343"/>
            <a:chExt cx="512445" cy="521209"/>
          </a:xfrm>
        </p:grpSpPr>
        <p:pic>
          <p:nvPicPr>
            <p:cNvPr id="15" name="圖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16" name="文字方塊 15"/>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072</a:t>
              </a:r>
              <a:endParaRPr lang="zh-TW" altLang="en-US" sz="1200" dirty="0">
                <a:solidFill>
                  <a:schemeClr val="tx1">
                    <a:lumMod val="75000"/>
                    <a:lumOff val="25000"/>
                  </a:schemeClr>
                </a:solidFill>
              </a:endParaRPr>
            </a:p>
          </p:txBody>
        </p:sp>
      </p:grpSp>
      <p:sp>
        <p:nvSpPr>
          <p:cNvPr id="6" name="文字方塊 5"/>
          <p:cNvSpPr txBox="1">
            <a:spLocks noChangeArrowheads="1"/>
          </p:cNvSpPr>
          <p:nvPr/>
        </p:nvSpPr>
        <p:spPr bwMode="auto">
          <a:xfrm>
            <a:off x="806382" y="1910786"/>
            <a:ext cx="462971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en-US" altLang="zh-TW" sz="2800" b="1" dirty="0">
                <a:solidFill>
                  <a:schemeClr val="tx1">
                    <a:lumMod val="85000"/>
                    <a:lumOff val="15000"/>
                  </a:schemeClr>
                </a:solidFill>
                <a:latin typeface="微軟正黑體" charset="-120"/>
                <a:ea typeface="微軟正黑體" charset="-120"/>
              </a:rPr>
              <a:t>《</a:t>
            </a:r>
            <a:r>
              <a:rPr lang="zh-TW" altLang="en-US" sz="2800" b="1" dirty="0">
                <a:solidFill>
                  <a:schemeClr val="tx1">
                    <a:lumMod val="85000"/>
                    <a:lumOff val="15000"/>
                  </a:schemeClr>
                </a:solidFill>
                <a:latin typeface="微軟正黑體" charset="-120"/>
                <a:ea typeface="微軟正黑體" charset="-120"/>
              </a:rPr>
              <a:t>菸害防制法</a:t>
            </a:r>
            <a:r>
              <a:rPr lang="en-US" altLang="zh-TW" sz="2800" b="1" dirty="0">
                <a:solidFill>
                  <a:schemeClr val="tx1">
                    <a:lumMod val="85000"/>
                    <a:lumOff val="15000"/>
                  </a:schemeClr>
                </a:solidFill>
                <a:latin typeface="微軟正黑體" charset="-120"/>
                <a:ea typeface="微軟正黑體" charset="-120"/>
              </a:rPr>
              <a:t>》</a:t>
            </a:r>
            <a:r>
              <a:rPr lang="zh-TW" altLang="en-US" sz="2800" b="1" dirty="0" smtClean="0">
                <a:solidFill>
                  <a:schemeClr val="tx1">
                    <a:lumMod val="85000"/>
                    <a:lumOff val="15000"/>
                  </a:schemeClr>
                </a:solidFill>
                <a:latin typeface="微軟正黑體" charset="-120"/>
                <a:ea typeface="微軟正黑體" charset="-120"/>
              </a:rPr>
              <a:t>規定不得</a:t>
            </a:r>
            <a:r>
              <a:rPr lang="zh-TW" altLang="en-US" sz="2800" b="1" dirty="0">
                <a:solidFill>
                  <a:schemeClr val="tx1">
                    <a:lumMod val="85000"/>
                    <a:lumOff val="15000"/>
                  </a:schemeClr>
                </a:solidFill>
                <a:latin typeface="微軟正黑體" charset="-120"/>
                <a:ea typeface="微軟正黑體" charset="-120"/>
              </a:rPr>
              <a:t>吸菸的場所：</a:t>
            </a:r>
            <a:r>
              <a:rPr lang="zh-TW" altLang="en-US" sz="2800" b="1" dirty="0" smtClean="0">
                <a:solidFill>
                  <a:srgbClr val="CC0000"/>
                </a:solidFill>
                <a:latin typeface="微軟正黑體" charset="-120"/>
                <a:ea typeface="微軟正黑體" charset="-120"/>
              </a:rPr>
              <a:t>高級</a:t>
            </a:r>
            <a:r>
              <a:rPr lang="zh-TW" altLang="en-US" sz="2800" b="1" dirty="0">
                <a:solidFill>
                  <a:srgbClr val="CC0000"/>
                </a:solidFill>
                <a:latin typeface="微軟正黑體" charset="-120"/>
                <a:ea typeface="微軟正黑體" charset="-120"/>
              </a:rPr>
              <a:t>中等以下學校及其他供兒童及少年教育或</a:t>
            </a:r>
            <a:r>
              <a:rPr lang="zh-TW" altLang="en-US" sz="2800" b="1" dirty="0" smtClean="0">
                <a:solidFill>
                  <a:srgbClr val="CC0000"/>
                </a:solidFill>
                <a:latin typeface="微軟正黑體" charset="-120"/>
                <a:ea typeface="微軟正黑體" charset="-120"/>
              </a:rPr>
              <a:t>活動的</a:t>
            </a:r>
            <a:r>
              <a:rPr lang="zh-TW" altLang="en-US" sz="2800" b="1" dirty="0">
                <a:solidFill>
                  <a:srgbClr val="CC0000"/>
                </a:solidFill>
                <a:latin typeface="微軟正黑體" charset="-120"/>
                <a:ea typeface="微軟正黑體" charset="-120"/>
              </a:rPr>
              <a:t>之場所 </a:t>
            </a:r>
            <a:r>
              <a:rPr lang="en-US" altLang="zh-TW" sz="2800" b="1" dirty="0">
                <a:solidFill>
                  <a:schemeClr val="tx1">
                    <a:lumMod val="85000"/>
                    <a:lumOff val="15000"/>
                  </a:schemeClr>
                </a:solidFill>
                <a:latin typeface="微軟正黑體" charset="-120"/>
                <a:ea typeface="微軟正黑體" charset="-120"/>
              </a:rPr>
              <a:t>; </a:t>
            </a:r>
            <a:r>
              <a:rPr lang="zh-TW" altLang="en-US" sz="2800" b="1" dirty="0">
                <a:solidFill>
                  <a:schemeClr val="tx1">
                    <a:lumMod val="85000"/>
                    <a:lumOff val="15000"/>
                  </a:schemeClr>
                </a:solidFill>
                <a:latin typeface="微軟正黑體" charset="-120"/>
                <a:ea typeface="微軟正黑體" charset="-120"/>
              </a:rPr>
              <a:t>圖書館、博物館、美術館、醫療機構、大眾運輸工具、供室內</a:t>
            </a:r>
            <a:r>
              <a:rPr lang="zh-TW" altLang="en-US" sz="2800" b="1" dirty="0" smtClean="0">
                <a:solidFill>
                  <a:schemeClr val="tx1">
                    <a:lumMod val="85000"/>
                    <a:lumOff val="15000"/>
                  </a:schemeClr>
                </a:solidFill>
                <a:latin typeface="微軟正黑體" charset="-120"/>
                <a:ea typeface="微軟正黑體" charset="-120"/>
              </a:rPr>
              <a:t>體育場所等。</a:t>
            </a:r>
            <a:endParaRPr lang="zh-TW" altLang="zh-TW" sz="2800" b="1" dirty="0">
              <a:solidFill>
                <a:schemeClr val="tx1">
                  <a:lumMod val="85000"/>
                  <a:lumOff val="15000"/>
                </a:schemeClr>
              </a:solidFill>
              <a:latin typeface="微軟正黑體" charset="-120"/>
              <a:ea typeface="微軟正黑體" charset="-120"/>
            </a:endParaRPr>
          </a:p>
        </p:txBody>
      </p:sp>
      <p:sp>
        <p:nvSpPr>
          <p:cNvPr id="7" name="文字方塊 6"/>
          <p:cNvSpPr txBox="1">
            <a:spLocks noChangeArrowheads="1"/>
          </p:cNvSpPr>
          <p:nvPr/>
        </p:nvSpPr>
        <p:spPr bwMode="auto">
          <a:xfrm>
            <a:off x="806382" y="6295313"/>
            <a:ext cx="462971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smtClean="0">
                <a:solidFill>
                  <a:schemeClr val="tx1">
                    <a:lumMod val="85000"/>
                    <a:lumOff val="15000"/>
                  </a:schemeClr>
                </a:solidFill>
                <a:latin typeface="微軟正黑體" charset="-120"/>
                <a:ea typeface="微軟正黑體" charset="-120"/>
              </a:rPr>
              <a:t>修法</a:t>
            </a:r>
            <a:r>
              <a:rPr lang="zh-TW" altLang="en-US" sz="2800" b="1" dirty="0">
                <a:solidFill>
                  <a:schemeClr val="tx1">
                    <a:lumMod val="85000"/>
                    <a:lumOff val="15000"/>
                  </a:schemeClr>
                </a:solidFill>
                <a:latin typeface="微軟正黑體" charset="-120"/>
                <a:ea typeface="微軟正黑體" charset="-120"/>
              </a:rPr>
              <a:t>後，擴大室內公共禁菸場所，如夜店、酒吧未設有獨立空調及獨立隔間之室內吸菸室者，應禁止吸菸。</a:t>
            </a:r>
            <a:endParaRPr lang="zh-TW" altLang="zh-TW" sz="2800" b="1" dirty="0">
              <a:solidFill>
                <a:schemeClr val="tx1">
                  <a:lumMod val="85000"/>
                  <a:lumOff val="15000"/>
                </a:schemeClr>
              </a:solidFill>
              <a:latin typeface="微軟正黑體" charset="-120"/>
              <a:ea typeface="微軟正黑體" charset="-120"/>
            </a:endParaRPr>
          </a:p>
        </p:txBody>
      </p:sp>
      <p:pic>
        <p:nvPicPr>
          <p:cNvPr id="4098" name="Picture 2" descr="勿吸菸或禁止吸菸的英文警語怎麼寫？ @ 賴鵬智的野FUN特區:: 隨意窩 ..."/>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94900" y="1174321"/>
            <a:ext cx="3772998" cy="377299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群組 8"/>
          <p:cNvGrpSpPr/>
          <p:nvPr/>
        </p:nvGrpSpPr>
        <p:grpSpPr>
          <a:xfrm>
            <a:off x="539552" y="1030430"/>
            <a:ext cx="4584700" cy="841375"/>
            <a:chOff x="539552" y="1802646"/>
            <a:chExt cx="4584700" cy="841375"/>
          </a:xfrm>
        </p:grpSpPr>
        <p:pic>
          <p:nvPicPr>
            <p:cNvPr id="11" name="Picture 2" descr="C:\Users\Chia\Desktop\簡報\小圖\法律與生活-CH04-49.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9552" y="1802646"/>
              <a:ext cx="4584700" cy="84137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直線接點 12"/>
            <p:cNvCxnSpPr/>
            <p:nvPr/>
          </p:nvCxnSpPr>
          <p:spPr>
            <a:xfrm>
              <a:off x="814020" y="1922983"/>
              <a:ext cx="445612" cy="648072"/>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349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fade">
                                      <p:cBhvr>
                                        <p:cTn id="15" dur="500"/>
                                        <p:tgtEl>
                                          <p:spTgt spid="4098"/>
                                        </p:tgtEl>
                                      </p:cBhvr>
                                    </p:animEffect>
                                  </p:childTnLst>
                                </p:cTn>
                              </p:par>
                            </p:childTnLst>
                          </p:cTn>
                        </p:par>
                        <p:par>
                          <p:cTn id="16" fill="hold">
                            <p:stCondLst>
                              <p:cond delay="1500"/>
                            </p:stCondLst>
                            <p:childTnLst>
                              <p:par>
                                <p:cTn id="17" presetID="22" presetClass="exit" presetSubtype="4" fill="hold" grpId="2" nodeType="afterEffect">
                                  <p:stCondLst>
                                    <p:cond delay="0"/>
                                  </p:stCondLst>
                                  <p:childTnLst>
                                    <p:animEffect transition="out" filter="wipe(down)">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grpId="0" nodeType="clickEffect">
                                  <p:stCondLst>
                                    <p:cond delay="0"/>
                                  </p:stCondLst>
                                  <p:childTnLst>
                                    <p:animMotion origin="layout" path="M 5.55556E-7 1.98778E-6 L 0.00121 -0.69656 " pathEditMode="relative" rAng="0" ptsTypes="AA">
                                      <p:cBhvr>
                                        <p:cTn id="23" dur="2000" fill="hold"/>
                                        <p:tgtEl>
                                          <p:spTgt spid="7"/>
                                        </p:tgtEl>
                                        <p:attrNameLst>
                                          <p:attrName>ppt_x</p:attrName>
                                          <p:attrName>ppt_y</p:attrName>
                                        </p:attrNameLst>
                                      </p:cBhvr>
                                      <p:rCtr x="52" y="-348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6" grpId="2"/>
      <p:bldP spid="7"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072</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2139009"/>
            <a:ext cx="333037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a:solidFill>
                  <a:schemeClr val="tx1">
                    <a:lumMod val="85000"/>
                    <a:lumOff val="15000"/>
                  </a:schemeClr>
                </a:solidFill>
                <a:latin typeface="微軟正黑體" charset="-120"/>
                <a:ea typeface="微軟正黑體" charset="-120"/>
              </a:rPr>
              <a:t>研究顯示，青少年若曾吸過電子菸，其嘗試一般菸的機會是沒有吸過電子菸青少年的 </a:t>
            </a:r>
            <a:r>
              <a:rPr lang="en-US" altLang="zh-TW" sz="2800" b="1" dirty="0">
                <a:solidFill>
                  <a:schemeClr val="tx1">
                    <a:lumMod val="85000"/>
                    <a:lumOff val="15000"/>
                  </a:schemeClr>
                </a:solidFill>
                <a:latin typeface="微軟正黑體" charset="-120"/>
                <a:ea typeface="微軟正黑體" charset="-120"/>
              </a:rPr>
              <a:t>6 </a:t>
            </a:r>
            <a:r>
              <a:rPr lang="zh-TW" altLang="en-US" sz="2800" b="1" dirty="0" smtClean="0">
                <a:solidFill>
                  <a:schemeClr val="tx1">
                    <a:lumMod val="85000"/>
                    <a:lumOff val="15000"/>
                  </a:schemeClr>
                </a:solidFill>
                <a:latin typeface="微軟正黑體" charset="-120"/>
                <a:ea typeface="微軟正黑體" charset="-120"/>
              </a:rPr>
              <a:t>倍</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4024470" y="1558927"/>
            <a:ext cx="4302036" cy="3294231"/>
          </a:xfrm>
          <a:prstGeom prst="rect">
            <a:avLst/>
          </a:prstGeom>
        </p:spPr>
      </p:pic>
      <p:pic>
        <p:nvPicPr>
          <p:cNvPr id="3" name="圖片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9582" y="1232053"/>
            <a:ext cx="2044700" cy="723900"/>
          </a:xfrm>
          <a:prstGeom prst="rect">
            <a:avLst/>
          </a:prstGeom>
        </p:spPr>
      </p:pic>
      <p:sp>
        <p:nvSpPr>
          <p:cNvPr id="11" name="文字方塊 10"/>
          <p:cNvSpPr txBox="1">
            <a:spLocks noChangeArrowheads="1"/>
          </p:cNvSpPr>
          <p:nvPr/>
        </p:nvSpPr>
        <p:spPr bwMode="auto">
          <a:xfrm>
            <a:off x="749929" y="5883425"/>
            <a:ext cx="333037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為</a:t>
            </a:r>
            <a:r>
              <a:rPr lang="zh-TW" altLang="en-US" sz="2800" b="1" dirty="0">
                <a:solidFill>
                  <a:schemeClr val="tx1">
                    <a:lumMod val="85000"/>
                    <a:lumOff val="15000"/>
                  </a:schemeClr>
                </a:solidFill>
                <a:latin typeface="微軟正黑體" charset="-120"/>
                <a:ea typeface="微軟正黑體" charset="-120"/>
              </a:rPr>
              <a:t>預防兒童及青少年吸菸，我國將禁止電子菸製造、輸入、販賣、廣告與禁菸場所內吸食</a:t>
            </a:r>
            <a:r>
              <a:rPr lang="zh-TW" altLang="en-US" sz="2800" b="1" dirty="0" smtClean="0">
                <a:solidFill>
                  <a:schemeClr val="tx1">
                    <a:lumMod val="85000"/>
                    <a:lumOff val="15000"/>
                  </a:schemeClr>
                </a:solidFill>
                <a:latin typeface="微軟正黑體" charset="-120"/>
                <a:ea typeface="微軟正黑體" charset="-120"/>
              </a:rPr>
              <a:t>。</a:t>
            </a:r>
            <a:endParaRPr lang="zh-TW" altLang="zh-TW" sz="2800" b="1" dirty="0">
              <a:solidFill>
                <a:schemeClr val="tx1">
                  <a:lumMod val="85000"/>
                  <a:lumOff val="15000"/>
                </a:schemeClr>
              </a:solidFill>
              <a:latin typeface="微軟正黑體" charset="-120"/>
              <a:ea typeface="微軟正黑體" charset="-120"/>
            </a:endParaRPr>
          </a:p>
        </p:txBody>
      </p:sp>
    </p:spTree>
    <p:extLst>
      <p:ext uri="{BB962C8B-B14F-4D97-AF65-F5344CB8AC3E}">
        <p14:creationId xmlns:p14="http://schemas.microsoft.com/office/powerpoint/2010/main" val="87441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2" nodeType="clickEffect">
                                  <p:stCondLst>
                                    <p:cond delay="0"/>
                                  </p:stCondLst>
                                  <p:childTnLst>
                                    <p:animEffect transition="out" filter="wipe(down)">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par>
                          <p:cTn id="21" fill="hold">
                            <p:stCondLst>
                              <p:cond delay="500"/>
                            </p:stCondLst>
                            <p:childTnLst>
                              <p:par>
                                <p:cTn id="22" presetID="42" presetClass="path" presetSubtype="0" accel="50000" decel="50000" fill="hold" grpId="0" nodeType="afterEffect">
                                  <p:stCondLst>
                                    <p:cond delay="0"/>
                                  </p:stCondLst>
                                  <p:childTnLst>
                                    <p:animMotion origin="layout" path="M -2.5E-6 -2.69295E-6 L -2.5E-6 -0.64964 " pathEditMode="relative" rAng="0" ptsTypes="AA">
                                      <p:cBhvr>
                                        <p:cTn id="23" dur="1000" fill="hold"/>
                                        <p:tgtEl>
                                          <p:spTgt spid="11"/>
                                        </p:tgtEl>
                                        <p:attrNameLst>
                                          <p:attrName>ppt_x</p:attrName>
                                          <p:attrName>ppt_y</p:attrName>
                                        </p:attrNameLst>
                                      </p:cBhvr>
                                      <p:rCtr x="0" y="-32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P spid="15" grpId="2"/>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grpSp>
        <p:nvGrpSpPr>
          <p:cNvPr id="6" name="群組 5"/>
          <p:cNvGrpSpPr/>
          <p:nvPr/>
        </p:nvGrpSpPr>
        <p:grpSpPr>
          <a:xfrm>
            <a:off x="8490916" y="5163345"/>
            <a:ext cx="512445" cy="521209"/>
            <a:chOff x="8490912" y="5163343"/>
            <a:chExt cx="512445" cy="521209"/>
          </a:xfrm>
        </p:grpSpPr>
        <p:pic>
          <p:nvPicPr>
            <p:cNvPr id="8" name="圖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2440" y="5163343"/>
              <a:ext cx="470917" cy="521209"/>
            </a:xfrm>
            <a:prstGeom prst="rect">
              <a:avLst/>
            </a:prstGeom>
          </p:spPr>
        </p:pic>
        <p:sp>
          <p:nvSpPr>
            <p:cNvPr id="9" name="文字方塊 8"/>
            <p:cNvSpPr txBox="1"/>
            <p:nvPr/>
          </p:nvSpPr>
          <p:spPr>
            <a:xfrm>
              <a:off x="8490912" y="5292119"/>
              <a:ext cx="470917" cy="276999"/>
            </a:xfrm>
            <a:prstGeom prst="rect">
              <a:avLst/>
            </a:prstGeom>
            <a:noFill/>
          </p:spPr>
          <p:txBody>
            <a:bodyPr wrap="square" rtlCol="0">
              <a:spAutoFit/>
            </a:bodyPr>
            <a:lstStyle/>
            <a:p>
              <a:pPr algn="ctr"/>
              <a:r>
                <a:rPr lang="en-US" altLang="zh-TW" sz="1200" dirty="0">
                  <a:solidFill>
                    <a:schemeClr val="tx1">
                      <a:lumMod val="75000"/>
                      <a:lumOff val="25000"/>
                    </a:schemeClr>
                  </a:solidFill>
                </a:rPr>
                <a:t>072</a:t>
              </a:r>
              <a:endParaRPr lang="zh-TW" altLang="en-US" sz="1200" dirty="0">
                <a:solidFill>
                  <a:schemeClr val="tx1">
                    <a:lumMod val="75000"/>
                    <a:lumOff val="25000"/>
                  </a:schemeClr>
                </a:solidFill>
              </a:endParaRPr>
            </a:p>
          </p:txBody>
        </p:sp>
      </p:grpSp>
      <p:pic>
        <p:nvPicPr>
          <p:cNvPr id="10" name="圖片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29971" y="4144"/>
            <a:ext cx="2214033" cy="1244600"/>
          </a:xfrm>
          <a:prstGeom prst="rect">
            <a:avLst/>
          </a:prstGeom>
        </p:spPr>
      </p:pic>
      <p:sp>
        <p:nvSpPr>
          <p:cNvPr id="15" name="文字方塊 14"/>
          <p:cNvSpPr txBox="1">
            <a:spLocks noChangeArrowheads="1"/>
          </p:cNvSpPr>
          <p:nvPr/>
        </p:nvSpPr>
        <p:spPr bwMode="auto">
          <a:xfrm>
            <a:off x="809582" y="2047829"/>
            <a:ext cx="318635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國民</a:t>
            </a:r>
            <a:r>
              <a:rPr lang="zh-TW" altLang="en-US" sz="2800" b="1" dirty="0">
                <a:solidFill>
                  <a:schemeClr val="tx1">
                    <a:lumMod val="85000"/>
                    <a:lumOff val="15000"/>
                  </a:schemeClr>
                </a:solidFill>
                <a:latin typeface="微軟正黑體" charset="-120"/>
                <a:ea typeface="微軟正黑體" charset="-120"/>
              </a:rPr>
              <a:t>健康署表示，加熱式菸品是以菸草製成，釋放出的菸霧與傳統紙菸相同，均含有尼古丁和其他致癌</a:t>
            </a:r>
            <a:r>
              <a:rPr lang="zh-TW" altLang="en-US" sz="2800" b="1" dirty="0" smtClean="0">
                <a:solidFill>
                  <a:schemeClr val="tx1">
                    <a:lumMod val="85000"/>
                    <a:lumOff val="15000"/>
                  </a:schemeClr>
                </a:solidFill>
                <a:latin typeface="微軟正黑體" charset="-120"/>
                <a:ea typeface="微軟正黑體" charset="-120"/>
              </a:rPr>
              <a:t>物質</a:t>
            </a:r>
            <a:endParaRPr lang="zh-TW" altLang="zh-TW" sz="2800" b="1" dirty="0">
              <a:solidFill>
                <a:schemeClr val="tx1">
                  <a:lumMod val="85000"/>
                  <a:lumOff val="15000"/>
                </a:schemeClr>
              </a:solidFill>
              <a:latin typeface="微軟正黑體" charset="-120"/>
              <a:ea typeface="微軟正黑體" charset="-120"/>
            </a:endParaRPr>
          </a:p>
        </p:txBody>
      </p:sp>
      <p:pic>
        <p:nvPicPr>
          <p:cNvPr id="7" name="圖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9582" y="1127075"/>
            <a:ext cx="2044700" cy="723900"/>
          </a:xfrm>
          <a:prstGeom prst="rect">
            <a:avLst/>
          </a:prstGeom>
        </p:spPr>
      </p:pic>
      <p:sp>
        <p:nvSpPr>
          <p:cNvPr id="11" name="文字方塊 10"/>
          <p:cNvSpPr txBox="1">
            <a:spLocks noChangeArrowheads="1"/>
          </p:cNvSpPr>
          <p:nvPr/>
        </p:nvSpPr>
        <p:spPr bwMode="auto">
          <a:xfrm>
            <a:off x="809582" y="5749478"/>
            <a:ext cx="3186354"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spcBef>
                <a:spcPts val="1200"/>
              </a:spcBef>
            </a:pPr>
            <a:r>
              <a:rPr lang="zh-TW" altLang="en-US" sz="2800" b="1" dirty="0" smtClean="0">
                <a:solidFill>
                  <a:schemeClr val="tx1">
                    <a:lumMod val="85000"/>
                    <a:lumOff val="15000"/>
                  </a:schemeClr>
                </a:solidFill>
                <a:latin typeface="微軟正黑體" charset="-120"/>
                <a:ea typeface="微軟正黑體" charset="-120"/>
              </a:rPr>
              <a:t>世界</a:t>
            </a:r>
            <a:r>
              <a:rPr lang="zh-TW" altLang="en-US" sz="2800" b="1" dirty="0">
                <a:solidFill>
                  <a:schemeClr val="tx1">
                    <a:lumMod val="85000"/>
                    <a:lumOff val="15000"/>
                  </a:schemeClr>
                </a:solidFill>
                <a:latin typeface="微軟正黑體" charset="-120"/>
                <a:ea typeface="微軟正黑體" charset="-120"/>
              </a:rPr>
              <a:t>衛生組織對此類商品已發表聲明</a:t>
            </a:r>
            <a:r>
              <a:rPr lang="zh-TW" altLang="en-US" sz="2800" b="1" dirty="0" smtClean="0">
                <a:solidFill>
                  <a:schemeClr val="tx1">
                    <a:lumMod val="85000"/>
                    <a:lumOff val="15000"/>
                  </a:schemeClr>
                </a:solidFill>
                <a:latin typeface="微軟正黑體" charset="-120"/>
                <a:ea typeface="微軟正黑體" charset="-120"/>
              </a:rPr>
              <a:t>，加熱</a:t>
            </a:r>
            <a:r>
              <a:rPr lang="zh-TW" altLang="en-US" sz="2800" b="1" dirty="0">
                <a:solidFill>
                  <a:schemeClr val="tx1">
                    <a:lumMod val="85000"/>
                    <a:lumOff val="15000"/>
                  </a:schemeClr>
                </a:solidFill>
                <a:latin typeface="微軟正黑體" charset="-120"/>
                <a:ea typeface="微軟正黑體" charset="-120"/>
              </a:rPr>
              <a:t>式菸品與傳統紙菸一樣，會對人體產生危害。</a:t>
            </a:r>
            <a:endParaRPr lang="zh-TW" altLang="zh-TW" sz="2800" b="1" dirty="0">
              <a:solidFill>
                <a:schemeClr val="tx1">
                  <a:lumMod val="85000"/>
                  <a:lumOff val="15000"/>
                </a:schemeClr>
              </a:solidFill>
              <a:latin typeface="微軟正黑體" charset="-120"/>
              <a:ea typeface="微軟正黑體" charset="-120"/>
            </a:endParaRPr>
          </a:p>
        </p:txBody>
      </p:sp>
      <p:pic>
        <p:nvPicPr>
          <p:cNvPr id="2" name="圖片 1"/>
          <p:cNvPicPr>
            <a:picLocks noChangeAspect="1"/>
          </p:cNvPicPr>
          <p:nvPr/>
        </p:nvPicPr>
        <p:blipFill>
          <a:blip r:embed="rId7"/>
          <a:stretch>
            <a:fillRect/>
          </a:stretch>
        </p:blipFill>
        <p:spPr>
          <a:xfrm>
            <a:off x="4355976" y="1248743"/>
            <a:ext cx="3975100" cy="3712633"/>
          </a:xfrm>
          <a:prstGeom prst="rect">
            <a:avLst/>
          </a:prstGeom>
        </p:spPr>
      </p:pic>
      <p:grpSp>
        <p:nvGrpSpPr>
          <p:cNvPr id="12" name="群組 11"/>
          <p:cNvGrpSpPr/>
          <p:nvPr/>
        </p:nvGrpSpPr>
        <p:grpSpPr>
          <a:xfrm>
            <a:off x="653084" y="4630868"/>
            <a:ext cx="3702892" cy="900000"/>
            <a:chOff x="3481586" y="3006572"/>
            <a:chExt cx="3702892" cy="900000"/>
          </a:xfrm>
        </p:grpSpPr>
        <p:grpSp>
          <p:nvGrpSpPr>
            <p:cNvPr id="13" name="群組 12"/>
            <p:cNvGrpSpPr/>
            <p:nvPr/>
          </p:nvGrpSpPr>
          <p:grpSpPr>
            <a:xfrm>
              <a:off x="4066091" y="3189998"/>
              <a:ext cx="3118387" cy="672349"/>
              <a:chOff x="4500000" y="2170416"/>
              <a:chExt cx="3118387" cy="672349"/>
            </a:xfrm>
          </p:grpSpPr>
          <p:pic>
            <p:nvPicPr>
              <p:cNvPr id="16" name="圖片 15"/>
              <p:cNvPicPr>
                <a:picLocks noChangeAspect="1"/>
              </p:cNvPicPr>
              <p:nvPr/>
            </p:nvPicPr>
            <p:blipFill rotWithShape="1">
              <a:blip r:embed="rId8" cstate="print">
                <a:extLst>
                  <a:ext uri="{28A0092B-C50C-407E-A947-70E740481C1C}">
                    <a14:useLocalDpi xmlns:a14="http://schemas.microsoft.com/office/drawing/2010/main" val="0"/>
                  </a:ext>
                </a:extLst>
              </a:blip>
              <a:srcRect t="2" r="26867" b="-16714"/>
              <a:stretch/>
            </p:blipFill>
            <p:spPr>
              <a:xfrm>
                <a:off x="4500000" y="2170416"/>
                <a:ext cx="3118387" cy="672349"/>
              </a:xfrm>
              <a:prstGeom prst="rect">
                <a:avLst/>
              </a:prstGeom>
            </p:spPr>
          </p:pic>
          <p:sp>
            <p:nvSpPr>
              <p:cNvPr id="17" name="文字方塊 16"/>
              <p:cNvSpPr txBox="1"/>
              <p:nvPr/>
            </p:nvSpPr>
            <p:spPr>
              <a:xfrm>
                <a:off x="4753875" y="2340466"/>
                <a:ext cx="2864512" cy="307777"/>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電子</a:t>
                </a:r>
                <a:r>
                  <a:rPr lang="zh-TW" altLang="en-US" sz="1400" dirty="0">
                    <a:solidFill>
                      <a:schemeClr val="bg1"/>
                    </a:solidFill>
                    <a:latin typeface="微軟正黑體" panose="020B0604030504040204" pitchFamily="34" charset="-120"/>
                  </a:rPr>
                  <a:t>煙危害不亞於紙菸</a:t>
                </a:r>
                <a:r>
                  <a:rPr lang="en-US" altLang="zh-TW" sz="1400" dirty="0">
                    <a:solidFill>
                      <a:schemeClr val="bg1"/>
                    </a:solidFill>
                    <a:latin typeface="微軟正黑體" panose="020B0604030504040204" pitchFamily="34" charset="-120"/>
                  </a:rPr>
                  <a:t>(00ˍ59)</a:t>
                </a:r>
              </a:p>
            </p:txBody>
          </p:sp>
        </p:grpSp>
        <p:pic>
          <p:nvPicPr>
            <p:cNvPr id="14" name="圖片 13">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grpSp>
        <p:nvGrpSpPr>
          <p:cNvPr id="18" name="群組 17"/>
          <p:cNvGrpSpPr/>
          <p:nvPr/>
        </p:nvGrpSpPr>
        <p:grpSpPr>
          <a:xfrm>
            <a:off x="4602784" y="4630868"/>
            <a:ext cx="3702892" cy="900000"/>
            <a:chOff x="3481586" y="3006572"/>
            <a:chExt cx="3702892" cy="900000"/>
          </a:xfrm>
        </p:grpSpPr>
        <p:grpSp>
          <p:nvGrpSpPr>
            <p:cNvPr id="19" name="群組 18"/>
            <p:cNvGrpSpPr/>
            <p:nvPr/>
          </p:nvGrpSpPr>
          <p:grpSpPr>
            <a:xfrm>
              <a:off x="4066091" y="3189998"/>
              <a:ext cx="3118387" cy="672349"/>
              <a:chOff x="4500000" y="2170416"/>
              <a:chExt cx="3118387" cy="672349"/>
            </a:xfrm>
          </p:grpSpPr>
          <p:pic>
            <p:nvPicPr>
              <p:cNvPr id="21" name="圖片 20"/>
              <p:cNvPicPr>
                <a:picLocks noChangeAspect="1"/>
              </p:cNvPicPr>
              <p:nvPr/>
            </p:nvPicPr>
            <p:blipFill rotWithShape="1">
              <a:blip r:embed="rId8" cstate="print">
                <a:extLst>
                  <a:ext uri="{28A0092B-C50C-407E-A947-70E740481C1C}">
                    <a14:useLocalDpi xmlns:a14="http://schemas.microsoft.com/office/drawing/2010/main" val="0"/>
                  </a:ext>
                </a:extLst>
              </a:blip>
              <a:srcRect t="2" r="26867" b="-16714"/>
              <a:stretch/>
            </p:blipFill>
            <p:spPr>
              <a:xfrm>
                <a:off x="4500000" y="2170416"/>
                <a:ext cx="3118387" cy="672349"/>
              </a:xfrm>
              <a:prstGeom prst="rect">
                <a:avLst/>
              </a:prstGeom>
            </p:spPr>
          </p:pic>
          <p:sp>
            <p:nvSpPr>
              <p:cNvPr id="22" name="文字方塊 21"/>
              <p:cNvSpPr txBox="1"/>
              <p:nvPr/>
            </p:nvSpPr>
            <p:spPr>
              <a:xfrm>
                <a:off x="4753875" y="2233163"/>
                <a:ext cx="2864512" cy="523220"/>
              </a:xfrm>
              <a:prstGeom prst="rect">
                <a:avLst/>
              </a:prstGeom>
              <a:noFill/>
            </p:spPr>
            <p:txBody>
              <a:bodyPr wrap="square" rtlCol="0">
                <a:spAutoFit/>
              </a:bodyPr>
              <a:lstStyle/>
              <a:p>
                <a:r>
                  <a:rPr lang="zh-TW" altLang="en-US" sz="1400" dirty="0" smtClean="0">
                    <a:solidFill>
                      <a:schemeClr val="bg1"/>
                    </a:solidFill>
                    <a:latin typeface="微軟正黑體" panose="020B0604030504040204" pitchFamily="34" charset="-120"/>
                  </a:rPr>
                  <a:t>電</a:t>
                </a:r>
                <a:r>
                  <a:rPr lang="zh-TW" altLang="en-US" sz="1400" dirty="0">
                    <a:solidFill>
                      <a:schemeClr val="bg1"/>
                    </a:solidFill>
                    <a:latin typeface="微軟正黑體" panose="020B0604030504040204" pitchFamily="34" charset="-120"/>
                  </a:rPr>
                  <a:t>加熱式菸品？電子煙？傻傻分不清楚</a:t>
                </a:r>
                <a:r>
                  <a:rPr lang="en-US" altLang="zh-TW" sz="1400" dirty="0">
                    <a:solidFill>
                      <a:schemeClr val="bg1"/>
                    </a:solidFill>
                    <a:latin typeface="微軟正黑體" panose="020B0604030504040204" pitchFamily="34" charset="-120"/>
                  </a:rPr>
                  <a:t>(03ˍ55)</a:t>
                </a:r>
              </a:p>
            </p:txBody>
          </p:sp>
        </p:grpSp>
        <p:pic>
          <p:nvPicPr>
            <p:cNvPr id="20" name="圖片 19">
              <a:hlinkClick r:id="rId11"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81586" y="3006572"/>
              <a:ext cx="861677" cy="900000"/>
            </a:xfrm>
            <a:prstGeom prst="rect">
              <a:avLst/>
            </a:prstGeom>
          </p:spPr>
        </p:pic>
      </p:grpSp>
    </p:spTree>
    <p:extLst>
      <p:ext uri="{BB962C8B-B14F-4D97-AF65-F5344CB8AC3E}">
        <p14:creationId xmlns:p14="http://schemas.microsoft.com/office/powerpoint/2010/main" val="99624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3.61111E-6 -2.31538E-6 L -3.61111E-6 -0.65158 " pathEditMode="relative" rAng="0" ptsTypes="AA">
                                      <p:cBhvr>
                                        <p:cTn id="19" dur="1000" fill="hold"/>
                                        <p:tgtEl>
                                          <p:spTgt spid="11"/>
                                        </p:tgtEl>
                                        <p:attrNameLst>
                                          <p:attrName>ppt_x</p:attrName>
                                          <p:attrName>ppt_y</p:attrName>
                                        </p:attrNameLst>
                                      </p:cBhvr>
                                      <p:rCtr x="0" y="-32593"/>
                                    </p:animMotion>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1" grpId="0"/>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188971"/>
            <a:ext cx="3878907" cy="369332"/>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電子</a:t>
            </a:r>
            <a:r>
              <a:rPr lang="zh-TW" altLang="en-US" dirty="0">
                <a:solidFill>
                  <a:schemeClr val="tx1">
                    <a:lumMod val="85000"/>
                    <a:lumOff val="15000"/>
                  </a:schemeClr>
                </a:solidFill>
                <a:latin typeface="微軟正黑體" panose="020B0604030504040204" pitchFamily="34" charset="-120"/>
              </a:rPr>
              <a:t>煙危害不亞於紙</a:t>
            </a:r>
            <a:r>
              <a:rPr lang="zh-TW" altLang="en-US" dirty="0" smtClean="0">
                <a:solidFill>
                  <a:schemeClr val="tx1">
                    <a:lumMod val="85000"/>
                    <a:lumOff val="15000"/>
                  </a:schemeClr>
                </a:solidFill>
                <a:latin typeface="微軟正黑體" panose="020B0604030504040204" pitchFamily="34" charset="-120"/>
              </a:rPr>
              <a:t>菸</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00:59</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9" name="004P072電子煙危害不亞於紙菸(00ˍ59).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1264373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9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 y="1587"/>
            <a:ext cx="9139122" cy="5714997"/>
          </a:xfrm>
          <a:prstGeom prst="rect">
            <a:avLst/>
          </a:prstGeom>
        </p:spPr>
      </p:pic>
      <p:pic>
        <p:nvPicPr>
          <p:cNvPr id="3" name="圖片 2">
            <a:hlinkClick r:id="rId5" action="ppaction://hlinkfile"/>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7366" y="5019327"/>
            <a:ext cx="647002" cy="683313"/>
          </a:xfrm>
          <a:prstGeom prst="rect">
            <a:avLst/>
          </a:prstGeom>
        </p:spPr>
      </p:pic>
      <p:pic>
        <p:nvPicPr>
          <p:cNvPr id="4" name="圖片 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5438" y="5019327"/>
            <a:ext cx="647002" cy="683313"/>
          </a:xfrm>
          <a:prstGeom prst="rect">
            <a:avLst/>
          </a:prstGeom>
        </p:spPr>
      </p:pic>
      <p:sp>
        <p:nvSpPr>
          <p:cNvPr id="5" name="文字方塊 4"/>
          <p:cNvSpPr txBox="1"/>
          <p:nvPr/>
        </p:nvSpPr>
        <p:spPr>
          <a:xfrm>
            <a:off x="611560" y="5075073"/>
            <a:ext cx="3878907" cy="646331"/>
          </a:xfrm>
          <a:prstGeom prst="rect">
            <a:avLst/>
          </a:prstGeom>
          <a:noFill/>
        </p:spPr>
        <p:txBody>
          <a:bodyPr wrap="square" rtlCol="0">
            <a:spAutoFit/>
          </a:bodyPr>
          <a:lstStyle/>
          <a:p>
            <a:r>
              <a:rPr lang="zh-TW" altLang="en-US" dirty="0" smtClean="0">
                <a:solidFill>
                  <a:schemeClr val="tx1">
                    <a:lumMod val="85000"/>
                    <a:lumOff val="15000"/>
                  </a:schemeClr>
                </a:solidFill>
                <a:latin typeface="微軟正黑體" panose="020B0604030504040204" pitchFamily="34" charset="-120"/>
              </a:rPr>
              <a:t>電</a:t>
            </a:r>
            <a:r>
              <a:rPr lang="zh-TW" altLang="en-US" dirty="0">
                <a:solidFill>
                  <a:schemeClr val="tx1">
                    <a:lumMod val="85000"/>
                    <a:lumOff val="15000"/>
                  </a:schemeClr>
                </a:solidFill>
                <a:latin typeface="微軟正黑體" panose="020B0604030504040204" pitchFamily="34" charset="-120"/>
              </a:rPr>
              <a:t>加熱式菸品？電子煙</a:t>
            </a:r>
            <a:r>
              <a:rPr lang="zh-TW" altLang="en-US" dirty="0" smtClean="0">
                <a:solidFill>
                  <a:schemeClr val="tx1">
                    <a:lumMod val="85000"/>
                    <a:lumOff val="15000"/>
                  </a:schemeClr>
                </a:solidFill>
                <a:latin typeface="微軟正黑體" panose="020B0604030504040204" pitchFamily="34" charset="-120"/>
              </a:rPr>
              <a:t>？</a:t>
            </a:r>
            <a:r>
              <a:rPr lang="en-US" altLang="zh-TW" dirty="0" smtClean="0">
                <a:solidFill>
                  <a:schemeClr val="tx1">
                    <a:lumMod val="85000"/>
                    <a:lumOff val="15000"/>
                  </a:schemeClr>
                </a:solidFill>
                <a:latin typeface="微軟正黑體" panose="020B0604030504040204" pitchFamily="34" charset="-120"/>
              </a:rPr>
              <a:t/>
            </a:r>
            <a:br>
              <a:rPr lang="en-US" altLang="zh-TW" dirty="0" smtClean="0">
                <a:solidFill>
                  <a:schemeClr val="tx1">
                    <a:lumMod val="85000"/>
                    <a:lumOff val="15000"/>
                  </a:schemeClr>
                </a:solidFill>
                <a:latin typeface="微軟正黑體" panose="020B0604030504040204" pitchFamily="34" charset="-120"/>
              </a:rPr>
            </a:br>
            <a:r>
              <a:rPr lang="zh-TW" altLang="en-US" dirty="0" smtClean="0">
                <a:solidFill>
                  <a:schemeClr val="tx1">
                    <a:lumMod val="85000"/>
                    <a:lumOff val="15000"/>
                  </a:schemeClr>
                </a:solidFill>
                <a:latin typeface="微軟正黑體" panose="020B0604030504040204" pitchFamily="34" charset="-120"/>
              </a:rPr>
              <a:t>傻</a:t>
            </a:r>
            <a:r>
              <a:rPr lang="zh-TW" altLang="en-US" dirty="0">
                <a:solidFill>
                  <a:schemeClr val="tx1">
                    <a:lumMod val="85000"/>
                    <a:lumOff val="15000"/>
                  </a:schemeClr>
                </a:solidFill>
                <a:latin typeface="微軟正黑體" panose="020B0604030504040204" pitchFamily="34" charset="-120"/>
              </a:rPr>
              <a:t>傻分不</a:t>
            </a:r>
            <a:r>
              <a:rPr lang="zh-TW" altLang="en-US" dirty="0" smtClean="0">
                <a:solidFill>
                  <a:schemeClr val="tx1">
                    <a:lumMod val="85000"/>
                    <a:lumOff val="15000"/>
                  </a:schemeClr>
                </a:solidFill>
                <a:latin typeface="微軟正黑體" panose="020B0604030504040204" pitchFamily="34" charset="-120"/>
              </a:rPr>
              <a:t>清楚</a:t>
            </a:r>
            <a:endParaRPr lang="en-US" altLang="zh-TW" dirty="0">
              <a:solidFill>
                <a:schemeClr val="tx1">
                  <a:lumMod val="85000"/>
                  <a:lumOff val="15000"/>
                </a:schemeClr>
              </a:solidFill>
              <a:latin typeface="微軟正黑體" panose="020B0604030504040204" pitchFamily="34" charset="-120"/>
            </a:endParaRPr>
          </a:p>
        </p:txBody>
      </p:sp>
      <p:sp>
        <p:nvSpPr>
          <p:cNvPr id="6" name="文字方塊 5"/>
          <p:cNvSpPr txBox="1"/>
          <p:nvPr/>
        </p:nvSpPr>
        <p:spPr>
          <a:xfrm>
            <a:off x="5935228" y="5184829"/>
            <a:ext cx="1013036" cy="338554"/>
          </a:xfrm>
          <a:prstGeom prst="rect">
            <a:avLst/>
          </a:prstGeom>
          <a:noFill/>
        </p:spPr>
        <p:txBody>
          <a:bodyPr wrap="square" rtlCol="0" anchor="t" anchorCtr="0">
            <a:spAutoFit/>
          </a:bodyPr>
          <a:lstStyle/>
          <a:p>
            <a:pPr algn="ctr"/>
            <a:r>
              <a:rPr lang="en-US" altLang="zh-TW" sz="1600" dirty="0" smtClean="0">
                <a:solidFill>
                  <a:schemeClr val="tx1">
                    <a:lumMod val="85000"/>
                    <a:lumOff val="15000"/>
                  </a:schemeClr>
                </a:solidFill>
                <a:latin typeface="微軟正黑體" panose="020B0604030504040204" pitchFamily="34" charset="-120"/>
                <a:ea typeface="微軟正黑體" panose="020B0604030504040204" pitchFamily="34" charset="-120"/>
              </a:rPr>
              <a:t>03:55</a:t>
            </a:r>
            <a:endParaRPr lang="zh-TW" altLang="en-US" sz="1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4972460" y="5133726"/>
            <a:ext cx="823676" cy="461665"/>
          </a:xfrm>
          <a:prstGeom prst="rect">
            <a:avLst/>
          </a:prstGeom>
          <a:noFill/>
        </p:spPr>
        <p:txBody>
          <a:bodyPr wrap="square" rtlCol="0" anchor="t" anchorCtr="0">
            <a:spAutoFit/>
          </a:bodyPr>
          <a:lstStyle/>
          <a:p>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YOU</a:t>
            </a:r>
            <a:b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br>
            <a:r>
              <a:rPr lang="en-US" altLang="zh-TW" sz="1200" dirty="0" smtClean="0">
                <a:solidFill>
                  <a:schemeClr val="tx1">
                    <a:lumMod val="85000"/>
                    <a:lumOff val="15000"/>
                  </a:schemeClr>
                </a:solidFill>
                <a:latin typeface="微軟正黑體" panose="020B0604030504040204" pitchFamily="34" charset="-120"/>
                <a:ea typeface="微軟正黑體" panose="020B0604030504040204" pitchFamily="34" charset="-120"/>
              </a:rPr>
              <a:t>TUBE</a:t>
            </a:r>
            <a:endParaRPr lang="zh-TW" altLang="en-US" sz="1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8" name="004P072電加熱式菸品？電子煙？傻傻分不清楚(03ˍ55).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0" y="-137456"/>
            <a:ext cx="9144000" cy="5143500"/>
          </a:xfrm>
          <a:prstGeom prst="rect">
            <a:avLst/>
          </a:prstGeom>
        </p:spPr>
      </p:pic>
    </p:spTree>
    <p:extLst>
      <p:ext uri="{BB962C8B-B14F-4D97-AF65-F5344CB8AC3E}">
        <p14:creationId xmlns:p14="http://schemas.microsoft.com/office/powerpoint/2010/main" val="307121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5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smtClean="0">
                  <a:solidFill>
                    <a:schemeClr val="tx1">
                      <a:lumMod val="75000"/>
                      <a:lumOff val="25000"/>
                    </a:schemeClr>
                  </a:solidFill>
                </a:rPr>
                <a:t>075</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pic>
        <p:nvPicPr>
          <p:cNvPr id="4" name="圖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395" y="1260796"/>
            <a:ext cx="5967914" cy="827807"/>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sp>
        <p:nvSpPr>
          <p:cNvPr id="15" name="文字方塊 14"/>
          <p:cNvSpPr txBox="1">
            <a:spLocks noChangeArrowheads="1"/>
          </p:cNvSpPr>
          <p:nvPr/>
        </p:nvSpPr>
        <p:spPr bwMode="auto">
          <a:xfrm>
            <a:off x="4704734" y="2211015"/>
            <a:ext cx="353967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750"/>
              </a:spcBef>
            </a:pPr>
            <a:r>
              <a:rPr lang="zh-TW" altLang="en-US" sz="2400" b="1" dirty="0">
                <a:solidFill>
                  <a:schemeClr val="tx1">
                    <a:lumMod val="85000"/>
                    <a:lumOff val="15000"/>
                  </a:schemeClr>
                </a:solidFill>
                <a:latin typeface="微軟正黑體" charset="-120"/>
                <a:ea typeface="微軟正黑體" charset="-120"/>
              </a:rPr>
              <a:t>日本</a:t>
            </a:r>
            <a:r>
              <a:rPr lang="en-US" altLang="zh-TW" sz="2400" b="1" dirty="0">
                <a:solidFill>
                  <a:schemeClr val="tx1">
                    <a:lumMod val="85000"/>
                    <a:lumOff val="15000"/>
                  </a:schemeClr>
                </a:solidFill>
                <a:latin typeface="微軟正黑體" charset="-120"/>
                <a:ea typeface="微軟正黑體" charset="-120"/>
              </a:rPr>
              <a:t>NHK </a:t>
            </a:r>
            <a:r>
              <a:rPr lang="zh-TW" altLang="en-US" sz="2400" b="1" dirty="0">
                <a:solidFill>
                  <a:schemeClr val="tx1">
                    <a:lumMod val="85000"/>
                    <a:lumOff val="15000"/>
                  </a:schemeClr>
                </a:solidFill>
                <a:latin typeface="微軟正黑體" charset="-120"/>
                <a:ea typeface="微軟正黑體" charset="-120"/>
              </a:rPr>
              <a:t>戲劇推出一系列童話法庭劇，主要是將我們很熟悉的童話</a:t>
            </a:r>
            <a:r>
              <a:rPr lang="zh-TW" altLang="en-US" sz="2400" b="1" dirty="0" smtClean="0">
                <a:solidFill>
                  <a:schemeClr val="tx1">
                    <a:lumMod val="85000"/>
                    <a:lumOff val="15000"/>
                  </a:schemeClr>
                </a:solidFill>
                <a:latin typeface="微軟正黑體" charset="-120"/>
                <a:ea typeface="微軟正黑體" charset="-120"/>
              </a:rPr>
              <a:t>故事</a:t>
            </a:r>
            <a:r>
              <a:rPr lang="zh-TW" altLang="en-US" sz="2400" b="1" dirty="0">
                <a:solidFill>
                  <a:schemeClr val="tx1">
                    <a:lumMod val="85000"/>
                    <a:lumOff val="15000"/>
                  </a:schemeClr>
                </a:solidFill>
                <a:latin typeface="微軟正黑體" charset="-120"/>
                <a:ea typeface="微軟正黑體" charset="-120"/>
              </a:rPr>
              <a:t>搬到法庭，以法律的觀點來判斷這些童話故事的角色人物是否有罪，</a:t>
            </a:r>
            <a:r>
              <a:rPr lang="zh-TW" altLang="en-US" sz="2400" b="1" dirty="0" smtClean="0">
                <a:solidFill>
                  <a:schemeClr val="tx1">
                    <a:lumMod val="85000"/>
                    <a:lumOff val="15000"/>
                  </a:schemeClr>
                </a:solidFill>
                <a:latin typeface="微軟正黑體" charset="-120"/>
                <a:ea typeface="微軟正黑體" charset="-120"/>
              </a:rPr>
              <a:t>希望藉</a:t>
            </a:r>
            <a:r>
              <a:rPr lang="zh-TW" altLang="en-US" sz="2400" b="1" dirty="0">
                <a:solidFill>
                  <a:schemeClr val="tx1">
                    <a:lumMod val="85000"/>
                    <a:lumOff val="15000"/>
                  </a:schemeClr>
                </a:solidFill>
                <a:latin typeface="微軟正黑體" charset="-120"/>
                <a:ea typeface="微軟正黑體" charset="-120"/>
              </a:rPr>
              <a:t>此推廣日本的陪審員制度。</a:t>
            </a:r>
            <a:endParaRPr lang="zh-TW" altLang="zh-TW" sz="2400" b="1" dirty="0">
              <a:solidFill>
                <a:schemeClr val="tx1">
                  <a:lumMod val="85000"/>
                  <a:lumOff val="15000"/>
                </a:schemeClr>
              </a:solidFill>
              <a:latin typeface="微軟正黑體" charset="-120"/>
              <a:ea typeface="微軟正黑體" charset="-120"/>
            </a:endParaRPr>
          </a:p>
        </p:txBody>
      </p:sp>
      <p:pic>
        <p:nvPicPr>
          <p:cNvPr id="3" name="圖片 2"/>
          <p:cNvPicPr>
            <a:picLocks noChangeAspect="1"/>
          </p:cNvPicPr>
          <p:nvPr/>
        </p:nvPicPr>
        <p:blipFill rotWithShape="1">
          <a:blip r:embed="rId6"/>
          <a:srcRect l="3007" t="4508" r="3007" b="6461"/>
          <a:stretch/>
        </p:blipFill>
        <p:spPr>
          <a:xfrm>
            <a:off x="880420" y="2571055"/>
            <a:ext cx="3670686" cy="2088232"/>
          </a:xfrm>
          <a:prstGeom prst="rect">
            <a:avLst/>
          </a:prstGeom>
        </p:spPr>
      </p:pic>
    </p:spTree>
    <p:extLst>
      <p:ext uri="{BB962C8B-B14F-4D97-AF65-F5344CB8AC3E}">
        <p14:creationId xmlns:p14="http://schemas.microsoft.com/office/powerpoint/2010/main" val="146069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smtClean="0">
                  <a:solidFill>
                    <a:schemeClr val="tx1">
                      <a:lumMod val="75000"/>
                      <a:lumOff val="25000"/>
                    </a:schemeClr>
                  </a:solidFill>
                </a:rPr>
                <a:t>075</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sp>
        <p:nvSpPr>
          <p:cNvPr id="15" name="文字方塊 14"/>
          <p:cNvSpPr txBox="1">
            <a:spLocks noChangeArrowheads="1"/>
          </p:cNvSpPr>
          <p:nvPr/>
        </p:nvSpPr>
        <p:spPr bwMode="auto">
          <a:xfrm>
            <a:off x="1043608" y="2211015"/>
            <a:ext cx="4032447" cy="278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750"/>
              </a:spcBef>
            </a:pPr>
            <a:r>
              <a:rPr lang="zh-TW" altLang="en-US" sz="2400" b="1" dirty="0" smtClean="0">
                <a:solidFill>
                  <a:schemeClr val="tx1">
                    <a:lumMod val="85000"/>
                    <a:lumOff val="15000"/>
                  </a:schemeClr>
                </a:solidFill>
                <a:latin typeface="微軟正黑體" charset="-120"/>
                <a:ea typeface="微軟正黑體" charset="-120"/>
              </a:rPr>
              <a:t>豬</a:t>
            </a:r>
            <a:r>
              <a:rPr lang="zh-TW" altLang="en-US" sz="2400" b="1" dirty="0">
                <a:solidFill>
                  <a:schemeClr val="tx1">
                    <a:lumMod val="85000"/>
                    <a:lumOff val="15000"/>
                  </a:schemeClr>
                </a:solidFill>
                <a:latin typeface="微軟正黑體" charset="-120"/>
                <a:ea typeface="微軟正黑體" charset="-120"/>
              </a:rPr>
              <a:t>小弟是否故意引誘大野狼來自己家，然後把</a:t>
            </a:r>
            <a:r>
              <a:rPr lang="zh-TW" altLang="en-US" sz="2400" b="1" dirty="0" smtClean="0">
                <a:solidFill>
                  <a:schemeClr val="tx1">
                    <a:lumMod val="85000"/>
                    <a:lumOff val="15000"/>
                  </a:schemeClr>
                </a:solidFill>
                <a:latin typeface="微軟正黑體" charset="-120"/>
                <a:ea typeface="微軟正黑體" charset="-120"/>
              </a:rPr>
              <a:t>門窗</a:t>
            </a:r>
            <a:r>
              <a:rPr lang="zh-TW" altLang="en-US" sz="2400" b="1" dirty="0">
                <a:solidFill>
                  <a:schemeClr val="tx1">
                    <a:lumMod val="85000"/>
                    <a:lumOff val="15000"/>
                  </a:schemeClr>
                </a:solidFill>
                <a:latin typeface="微軟正黑體" charset="-120"/>
                <a:ea typeface="微軟正黑體" charset="-120"/>
              </a:rPr>
              <a:t>鎖死，讓大野狼只能從煙囪進入</a:t>
            </a:r>
            <a:r>
              <a:rPr lang="zh-TW" altLang="en-US" sz="2400" b="1" dirty="0" smtClean="0">
                <a:solidFill>
                  <a:schemeClr val="tx1">
                    <a:lumMod val="85000"/>
                    <a:lumOff val="15000"/>
                  </a:schemeClr>
                </a:solidFill>
                <a:latin typeface="微軟正黑體" charset="-120"/>
                <a:ea typeface="微軟正黑體" charset="-120"/>
              </a:rPr>
              <a:t>？</a:t>
            </a:r>
            <a:endParaRPr lang="en-US" altLang="zh-TW" sz="2400" b="1" dirty="0" smtClean="0">
              <a:solidFill>
                <a:schemeClr val="tx1">
                  <a:lumMod val="85000"/>
                  <a:lumOff val="15000"/>
                </a:schemeClr>
              </a:solidFill>
              <a:latin typeface="微軟正黑體" charset="-120"/>
              <a:ea typeface="微軟正黑體" charset="-120"/>
            </a:endParaRPr>
          </a:p>
          <a:p>
            <a:pPr marL="0" algn="just">
              <a:spcBef>
                <a:spcPts val="750"/>
              </a:spcBef>
            </a:pPr>
            <a:r>
              <a:rPr lang="zh-TW" altLang="en-US" sz="2400" b="1" dirty="0" smtClean="0">
                <a:solidFill>
                  <a:schemeClr val="tx1">
                    <a:lumMod val="85000"/>
                    <a:lumOff val="15000"/>
                  </a:schemeClr>
                </a:solidFill>
                <a:latin typeface="微軟正黑體" charset="-120"/>
                <a:ea typeface="微軟正黑體" charset="-120"/>
              </a:rPr>
              <a:t>然後</a:t>
            </a:r>
            <a:r>
              <a:rPr lang="zh-TW" altLang="en-US" sz="2400" b="1" dirty="0">
                <a:solidFill>
                  <a:schemeClr val="tx1">
                    <a:lumMod val="85000"/>
                    <a:lumOff val="15000"/>
                  </a:schemeClr>
                </a:solidFill>
                <a:latin typeface="微軟正黑體" charset="-120"/>
                <a:ea typeface="微軟正黑體" charset="-120"/>
              </a:rPr>
              <a:t>再</a:t>
            </a:r>
            <a:r>
              <a:rPr lang="zh-TW" altLang="en-US" sz="2400" b="1" dirty="0" smtClean="0">
                <a:solidFill>
                  <a:schemeClr val="tx1">
                    <a:lumMod val="85000"/>
                    <a:lumOff val="15000"/>
                  </a:schemeClr>
                </a:solidFill>
                <a:latin typeface="微軟正黑體" charset="-120"/>
                <a:ea typeface="微軟正黑體" charset="-120"/>
              </a:rPr>
              <a:t>準備滾燙</a:t>
            </a:r>
            <a:r>
              <a:rPr lang="zh-TW" altLang="en-US" sz="2400" b="1" dirty="0">
                <a:solidFill>
                  <a:schemeClr val="tx1">
                    <a:lumMod val="85000"/>
                    <a:lumOff val="15000"/>
                  </a:schemeClr>
                </a:solidFill>
                <a:latin typeface="微軟正黑體" charset="-120"/>
                <a:ea typeface="微軟正黑體" charset="-120"/>
              </a:rPr>
              <a:t>的熱水，讓大野狼掉進大鍋中，接著以大</a:t>
            </a:r>
            <a:r>
              <a:rPr lang="zh-TW" altLang="en-US" sz="2400" b="1" dirty="0" smtClean="0">
                <a:solidFill>
                  <a:schemeClr val="tx1">
                    <a:lumMod val="85000"/>
                    <a:lumOff val="15000"/>
                  </a:schemeClr>
                </a:solidFill>
                <a:latin typeface="微軟正黑體" charset="-120"/>
                <a:ea typeface="微軟正黑體" charset="-120"/>
              </a:rPr>
              <a:t>石頭</a:t>
            </a:r>
            <a:r>
              <a:rPr lang="zh-TW" altLang="en-US" sz="2400" b="1" dirty="0">
                <a:solidFill>
                  <a:schemeClr val="tx1">
                    <a:lumMod val="85000"/>
                    <a:lumOff val="15000"/>
                  </a:schemeClr>
                </a:solidFill>
                <a:latin typeface="微軟正黑體" charset="-120"/>
                <a:ea typeface="微軟正黑體" charset="-120"/>
              </a:rPr>
              <a:t>壓住蓋子，讓大野狼因此被燙死。</a:t>
            </a:r>
            <a:endParaRPr lang="zh-TW" altLang="zh-TW" sz="2400" b="1" dirty="0">
              <a:solidFill>
                <a:schemeClr val="tx1">
                  <a:lumMod val="85000"/>
                  <a:lumOff val="15000"/>
                </a:schemeClr>
              </a:solidFill>
              <a:latin typeface="微軟正黑體" charset="-120"/>
              <a:ea typeface="微軟正黑體" charset="-120"/>
            </a:endParaRPr>
          </a:p>
        </p:txBody>
      </p:sp>
      <p:pic>
        <p:nvPicPr>
          <p:cNvPr id="5" name="圖片 4"/>
          <p:cNvPicPr>
            <a:picLocks noChangeAspect="1"/>
          </p:cNvPicPr>
          <p:nvPr/>
        </p:nvPicPr>
        <p:blipFill>
          <a:blip r:embed="rId5"/>
          <a:stretch>
            <a:fillRect/>
          </a:stretch>
        </p:blipFill>
        <p:spPr>
          <a:xfrm>
            <a:off x="5508103" y="2279972"/>
            <a:ext cx="2596135" cy="2559424"/>
          </a:xfrm>
          <a:prstGeom prst="ellipse">
            <a:avLst/>
          </a:prstGeom>
        </p:spPr>
      </p:pic>
      <p:pic>
        <p:nvPicPr>
          <p:cNvPr id="6" name="圖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7508" y="1330266"/>
            <a:ext cx="6068984" cy="880749"/>
          </a:xfrm>
          <a:prstGeom prst="rect">
            <a:avLst/>
          </a:prstGeom>
        </p:spPr>
      </p:pic>
    </p:spTree>
    <p:extLst>
      <p:ext uri="{BB962C8B-B14F-4D97-AF65-F5344CB8AC3E}">
        <p14:creationId xmlns:p14="http://schemas.microsoft.com/office/powerpoint/2010/main" val="295166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750" fill="hold"/>
                                        <p:tgtEl>
                                          <p:spTgt spid="5"/>
                                        </p:tgtEl>
                                        <p:attrNameLst>
                                          <p:attrName>ppt_w</p:attrName>
                                        </p:attrNameLst>
                                      </p:cBhvr>
                                      <p:tavLst>
                                        <p:tav tm="0">
                                          <p:val>
                                            <p:fltVal val="0"/>
                                          </p:val>
                                        </p:tav>
                                        <p:tav tm="100000">
                                          <p:val>
                                            <p:strVal val="#ppt_w"/>
                                          </p:val>
                                        </p:tav>
                                      </p:tavLst>
                                    </p:anim>
                                    <p:anim calcmode="lin" valueType="num">
                                      <p:cBhvr>
                                        <p:cTn id="16" dur="750" fill="hold"/>
                                        <p:tgtEl>
                                          <p:spTgt spid="5"/>
                                        </p:tgtEl>
                                        <p:attrNameLst>
                                          <p:attrName>ppt_h</p:attrName>
                                        </p:attrNameLst>
                                      </p:cBhvr>
                                      <p:tavLst>
                                        <p:tav tm="0">
                                          <p:val>
                                            <p:fltVal val="0"/>
                                          </p:val>
                                        </p:tav>
                                        <p:tav tm="100000">
                                          <p:val>
                                            <p:strVal val="#ppt_h"/>
                                          </p:val>
                                        </p:tav>
                                      </p:tavLst>
                                    </p:anim>
                                    <p:anim calcmode="lin" valueType="num">
                                      <p:cBhvr>
                                        <p:cTn id="17" dur="750" fill="hold"/>
                                        <p:tgtEl>
                                          <p:spTgt spid="5"/>
                                        </p:tgtEl>
                                        <p:attrNameLst>
                                          <p:attrName>style.rotation</p:attrName>
                                        </p:attrNameLst>
                                      </p:cBhvr>
                                      <p:tavLst>
                                        <p:tav tm="0">
                                          <p:val>
                                            <p:fltVal val="90"/>
                                          </p:val>
                                        </p:tav>
                                        <p:tav tm="100000">
                                          <p:val>
                                            <p:fltVal val="0"/>
                                          </p:val>
                                        </p:tav>
                                      </p:tavLst>
                                    </p:anim>
                                    <p:animEffect transition="in" filter="fade">
                                      <p:cBhvr>
                                        <p:cTn id="18"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a:solidFill>
                    <a:schemeClr val="tx1">
                      <a:lumMod val="75000"/>
                      <a:lumOff val="25000"/>
                    </a:schemeClr>
                  </a:solidFill>
                </a:rPr>
                <a:t>076</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020" y="1142831"/>
            <a:ext cx="7405372" cy="1207937"/>
          </a:xfrm>
          <a:prstGeom prst="rect">
            <a:avLst/>
          </a:prstGeom>
        </p:spPr>
      </p:pic>
      <p:pic>
        <p:nvPicPr>
          <p:cNvPr id="3" name="圖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2123" y="2427039"/>
            <a:ext cx="6887166" cy="2574866"/>
          </a:xfrm>
          <a:prstGeom prst="rect">
            <a:avLst/>
          </a:prstGeom>
        </p:spPr>
      </p:pic>
    </p:spTree>
    <p:extLst>
      <p:ext uri="{BB962C8B-B14F-4D97-AF65-F5344CB8AC3E}">
        <p14:creationId xmlns:p14="http://schemas.microsoft.com/office/powerpoint/2010/main" val="102641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a:solidFill>
                    <a:schemeClr val="tx1">
                      <a:lumMod val="75000"/>
                      <a:lumOff val="25000"/>
                    </a:schemeClr>
                  </a:solidFill>
                </a:rPr>
                <a:t>076</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020" y="1142831"/>
            <a:ext cx="7405372" cy="1207937"/>
          </a:xfrm>
          <a:prstGeom prst="rect">
            <a:avLst/>
          </a:prstGeom>
        </p:spPr>
      </p:pic>
      <p:pic>
        <p:nvPicPr>
          <p:cNvPr id="4" name="圖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020" y="2350768"/>
            <a:ext cx="7719786" cy="2613369"/>
          </a:xfrm>
          <a:prstGeom prst="rect">
            <a:avLst/>
          </a:prstGeom>
        </p:spPr>
      </p:pic>
    </p:spTree>
    <p:extLst>
      <p:ext uri="{BB962C8B-B14F-4D97-AF65-F5344CB8AC3E}">
        <p14:creationId xmlns:p14="http://schemas.microsoft.com/office/powerpoint/2010/main" val="355644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a:solidFill>
                    <a:schemeClr val="tx1">
                      <a:lumMod val="75000"/>
                      <a:lumOff val="25000"/>
                    </a:schemeClr>
                  </a:solidFill>
                </a:rPr>
                <a:t>076</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020" y="1142831"/>
            <a:ext cx="7405372" cy="1207937"/>
          </a:xfrm>
          <a:prstGeom prst="rect">
            <a:avLst/>
          </a:prstGeom>
        </p:spPr>
      </p:pic>
      <p:pic>
        <p:nvPicPr>
          <p:cNvPr id="3" name="圖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086" y="2378841"/>
            <a:ext cx="7065240" cy="2622995"/>
          </a:xfrm>
          <a:prstGeom prst="rect">
            <a:avLst/>
          </a:prstGeom>
        </p:spPr>
      </p:pic>
    </p:spTree>
    <p:extLst>
      <p:ext uri="{BB962C8B-B14F-4D97-AF65-F5344CB8AC3E}">
        <p14:creationId xmlns:p14="http://schemas.microsoft.com/office/powerpoint/2010/main" val="133734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8490912" y="5163343"/>
            <a:ext cx="512445" cy="521209"/>
            <a:chOff x="8490912" y="5163343"/>
            <a:chExt cx="512445" cy="521209"/>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440" y="5163343"/>
              <a:ext cx="470917" cy="521209"/>
            </a:xfrm>
            <a:prstGeom prst="rect">
              <a:avLst/>
            </a:prstGeom>
          </p:spPr>
        </p:pic>
        <p:sp>
          <p:nvSpPr>
            <p:cNvPr id="18" name="文字方塊 17"/>
            <p:cNvSpPr txBox="1"/>
            <p:nvPr/>
          </p:nvSpPr>
          <p:spPr>
            <a:xfrm>
              <a:off x="8490912" y="5292119"/>
              <a:ext cx="470917" cy="276999"/>
            </a:xfrm>
            <a:prstGeom prst="rect">
              <a:avLst/>
            </a:prstGeom>
            <a:noFill/>
          </p:spPr>
          <p:txBody>
            <a:bodyPr wrap="square" rtlCol="0">
              <a:spAutoFit/>
            </a:bodyPr>
            <a:lstStyle/>
            <a:p>
              <a:pPr algn="just"/>
              <a:r>
                <a:rPr lang="en-US" altLang="zh-TW" sz="1200" dirty="0" smtClean="0">
                  <a:solidFill>
                    <a:schemeClr val="tx1">
                      <a:lumMod val="75000"/>
                      <a:lumOff val="25000"/>
                    </a:schemeClr>
                  </a:solidFill>
                </a:rPr>
                <a:t>076</a:t>
              </a:r>
              <a:endParaRPr lang="zh-TW" altLang="en-US" sz="1200" dirty="0">
                <a:solidFill>
                  <a:schemeClr val="tx1">
                    <a:lumMod val="75000"/>
                    <a:lumOff val="25000"/>
                  </a:schemeClr>
                </a:solidFill>
              </a:endParaRPr>
            </a:p>
          </p:txBody>
        </p:sp>
      </p:grp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763" y="66292"/>
            <a:ext cx="3712472" cy="859538"/>
          </a:xfrm>
          <a:prstGeom prst="rect">
            <a:avLst/>
          </a:prstGeom>
        </p:spPr>
      </p:pic>
      <p:pic>
        <p:nvPicPr>
          <p:cNvPr id="4" name="圖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395" y="1260796"/>
            <a:ext cx="5967914" cy="827807"/>
          </a:xfrm>
          <a:prstGeom prst="rect">
            <a:avLst/>
          </a:prstGeom>
        </p:spPr>
      </p:pic>
      <p:sp>
        <p:nvSpPr>
          <p:cNvPr id="7" name="矩形 6"/>
          <p:cNvSpPr/>
          <p:nvPr/>
        </p:nvSpPr>
        <p:spPr>
          <a:xfrm>
            <a:off x="539552" y="338807"/>
            <a:ext cx="936104" cy="365367"/>
          </a:xfrm>
          <a:prstGeom prst="rect">
            <a:avLst/>
          </a:prstGeom>
          <a:solidFill>
            <a:srgbClr val="FDE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TW" altLang="en-US"/>
          </a:p>
        </p:txBody>
      </p:sp>
      <p:sp>
        <p:nvSpPr>
          <p:cNvPr id="15" name="文字方塊 14"/>
          <p:cNvSpPr txBox="1">
            <a:spLocks noChangeArrowheads="1"/>
          </p:cNvSpPr>
          <p:nvPr/>
        </p:nvSpPr>
        <p:spPr bwMode="auto">
          <a:xfrm>
            <a:off x="960913" y="2014041"/>
            <a:ext cx="4619199" cy="31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1400">
                <a:solidFill>
                  <a:schemeClr val="tx1"/>
                </a:solidFill>
                <a:latin typeface="Calibri" charset="0"/>
                <a:ea typeface="新細明體" charset="-120"/>
              </a:defRPr>
            </a:lvl1pPr>
            <a:lvl2pPr marL="742950" indent="-285750">
              <a:defRPr sz="1400">
                <a:solidFill>
                  <a:schemeClr val="tx1"/>
                </a:solidFill>
                <a:latin typeface="Calibri" charset="0"/>
                <a:ea typeface="新細明體" charset="-120"/>
              </a:defRPr>
            </a:lvl2pPr>
            <a:lvl3pPr marL="1143000" indent="-228600">
              <a:defRPr sz="1400">
                <a:solidFill>
                  <a:schemeClr val="tx1"/>
                </a:solidFill>
                <a:latin typeface="Calibri" charset="0"/>
                <a:ea typeface="新細明體" charset="-120"/>
              </a:defRPr>
            </a:lvl3pPr>
            <a:lvl4pPr marL="1600200" indent="-228600">
              <a:defRPr sz="1400">
                <a:solidFill>
                  <a:schemeClr val="tx1"/>
                </a:solidFill>
                <a:latin typeface="Calibri" charset="0"/>
                <a:ea typeface="新細明體" charset="-120"/>
              </a:defRPr>
            </a:lvl4pPr>
            <a:lvl5pPr marL="2057400" indent="-228600">
              <a:defRPr sz="1400">
                <a:solidFill>
                  <a:schemeClr val="tx1"/>
                </a:solidFill>
                <a:latin typeface="Calibri" charset="0"/>
                <a:ea typeface="新細明體" charset="-120"/>
              </a:defRPr>
            </a:lvl5pPr>
            <a:lvl6pPr marL="2514600" indent="-228600" defTabSz="712788" eaLnBrk="0" fontAlgn="base" hangingPunct="0">
              <a:spcBef>
                <a:spcPct val="0"/>
              </a:spcBef>
              <a:spcAft>
                <a:spcPct val="0"/>
              </a:spcAft>
              <a:defRPr sz="1400">
                <a:solidFill>
                  <a:schemeClr val="tx1"/>
                </a:solidFill>
                <a:latin typeface="Calibri" charset="0"/>
                <a:ea typeface="新細明體" charset="-120"/>
              </a:defRPr>
            </a:lvl6pPr>
            <a:lvl7pPr marL="2971800" indent="-228600" defTabSz="712788" eaLnBrk="0" fontAlgn="base" hangingPunct="0">
              <a:spcBef>
                <a:spcPct val="0"/>
              </a:spcBef>
              <a:spcAft>
                <a:spcPct val="0"/>
              </a:spcAft>
              <a:defRPr sz="1400">
                <a:solidFill>
                  <a:schemeClr val="tx1"/>
                </a:solidFill>
                <a:latin typeface="Calibri" charset="0"/>
                <a:ea typeface="新細明體" charset="-120"/>
              </a:defRPr>
            </a:lvl7pPr>
            <a:lvl8pPr marL="3429000" indent="-228600" defTabSz="712788" eaLnBrk="0" fontAlgn="base" hangingPunct="0">
              <a:spcBef>
                <a:spcPct val="0"/>
              </a:spcBef>
              <a:spcAft>
                <a:spcPct val="0"/>
              </a:spcAft>
              <a:defRPr sz="1400">
                <a:solidFill>
                  <a:schemeClr val="tx1"/>
                </a:solidFill>
                <a:latin typeface="Calibri" charset="0"/>
                <a:ea typeface="新細明體" charset="-120"/>
              </a:defRPr>
            </a:lvl8pPr>
            <a:lvl9pPr marL="3886200" indent="-228600" defTabSz="712788" eaLnBrk="0" fontAlgn="base" hangingPunct="0">
              <a:spcBef>
                <a:spcPct val="0"/>
              </a:spcBef>
              <a:spcAft>
                <a:spcPct val="0"/>
              </a:spcAft>
              <a:defRPr sz="1400">
                <a:solidFill>
                  <a:schemeClr val="tx1"/>
                </a:solidFill>
                <a:latin typeface="Calibri" charset="0"/>
                <a:ea typeface="新細明體" charset="-120"/>
              </a:defRPr>
            </a:lvl9pPr>
          </a:lstStyle>
          <a:p>
            <a:pPr marL="0" algn="just">
              <a:spcBef>
                <a:spcPts val="750"/>
              </a:spcBef>
            </a:pPr>
            <a:r>
              <a:rPr lang="zh-TW" altLang="en-US" sz="2400" b="1" dirty="0" smtClean="0">
                <a:solidFill>
                  <a:schemeClr val="tx1">
                    <a:lumMod val="85000"/>
                    <a:lumOff val="15000"/>
                  </a:schemeClr>
                </a:solidFill>
                <a:latin typeface="微軟正黑體" charset="-120"/>
                <a:ea typeface="微軟正黑體" charset="-120"/>
              </a:rPr>
              <a:t>看</a:t>
            </a:r>
            <a:r>
              <a:rPr lang="zh-TW" altLang="en-US" sz="2400" b="1" dirty="0">
                <a:solidFill>
                  <a:schemeClr val="tx1">
                    <a:lumMod val="85000"/>
                    <a:lumOff val="15000"/>
                  </a:schemeClr>
                </a:solidFill>
                <a:latin typeface="微軟正黑體" charset="-120"/>
                <a:ea typeface="微軟正黑體" charset="-120"/>
              </a:rPr>
              <a:t>完這個判決，是否和過往童話故事</a:t>
            </a:r>
            <a:r>
              <a:rPr lang="zh-TW" altLang="en-US" sz="2400" b="1" dirty="0" smtClean="0">
                <a:solidFill>
                  <a:schemeClr val="tx1">
                    <a:lumMod val="85000"/>
                    <a:lumOff val="15000"/>
                  </a:schemeClr>
                </a:solidFill>
                <a:latin typeface="微軟正黑體" charset="-120"/>
                <a:ea typeface="微軟正黑體" charset="-120"/>
              </a:rPr>
              <a:t>中的印象</a:t>
            </a:r>
            <a:r>
              <a:rPr lang="zh-TW" altLang="en-US" sz="2400" b="1" dirty="0">
                <a:solidFill>
                  <a:schemeClr val="tx1">
                    <a:lumMod val="85000"/>
                    <a:lumOff val="15000"/>
                  </a:schemeClr>
                </a:solidFill>
                <a:latin typeface="微軟正黑體" charset="-120"/>
                <a:ea typeface="微軟正黑體" charset="-120"/>
              </a:rPr>
              <a:t>不太一樣呢？你同意嗎？</a:t>
            </a:r>
            <a:r>
              <a:rPr lang="zh-TW" altLang="en-US" sz="2400" b="1" dirty="0" smtClean="0">
                <a:solidFill>
                  <a:schemeClr val="tx1">
                    <a:lumMod val="85000"/>
                    <a:lumOff val="15000"/>
                  </a:schemeClr>
                </a:solidFill>
                <a:latin typeface="微軟正黑體" charset="-120"/>
                <a:ea typeface="微軟正黑體" charset="-120"/>
              </a:rPr>
              <a:t>還是有</a:t>
            </a:r>
            <a:r>
              <a:rPr lang="zh-TW" altLang="en-US" sz="2400" b="1" dirty="0">
                <a:solidFill>
                  <a:schemeClr val="tx1">
                    <a:lumMod val="85000"/>
                    <a:lumOff val="15000"/>
                  </a:schemeClr>
                </a:solidFill>
                <a:latin typeface="微軟正黑體" charset="-120"/>
                <a:ea typeface="微軟正黑體" charset="-120"/>
              </a:rPr>
              <a:t>其他想法也</a:t>
            </a:r>
            <a:r>
              <a:rPr lang="zh-TW" altLang="en-US" sz="2400" b="1" dirty="0" smtClean="0">
                <a:solidFill>
                  <a:schemeClr val="tx1">
                    <a:lumMod val="85000"/>
                    <a:lumOff val="15000"/>
                  </a:schemeClr>
                </a:solidFill>
                <a:latin typeface="微軟正黑體" charset="-120"/>
                <a:ea typeface="微軟正黑體" charset="-120"/>
              </a:rPr>
              <a:t>可以跟</a:t>
            </a:r>
            <a:r>
              <a:rPr lang="zh-TW" altLang="en-US" sz="2400" b="1" dirty="0">
                <a:solidFill>
                  <a:schemeClr val="tx1">
                    <a:lumMod val="85000"/>
                    <a:lumOff val="15000"/>
                  </a:schemeClr>
                </a:solidFill>
                <a:latin typeface="微軟正黑體" charset="-120"/>
                <a:ea typeface="微軟正黑體" charset="-120"/>
              </a:rPr>
              <a:t>大家分享。</a:t>
            </a:r>
          </a:p>
          <a:p>
            <a:pPr marL="0" algn="just">
              <a:spcBef>
                <a:spcPts val="750"/>
              </a:spcBef>
            </a:pPr>
            <a:r>
              <a:rPr lang="zh-TW" altLang="en-US" sz="2400" b="1" dirty="0">
                <a:solidFill>
                  <a:schemeClr val="tx1">
                    <a:lumMod val="85000"/>
                    <a:lumOff val="15000"/>
                  </a:schemeClr>
                </a:solidFill>
                <a:latin typeface="微軟正黑體" charset="-120"/>
                <a:ea typeface="微軟正黑體" charset="-120"/>
              </a:rPr>
              <a:t>有興趣的同學可以搜尋看看，不但可以從熟悉的</a:t>
            </a:r>
            <a:r>
              <a:rPr lang="zh-TW" altLang="en-US" sz="2400" b="1" dirty="0" smtClean="0">
                <a:solidFill>
                  <a:schemeClr val="tx1">
                    <a:lumMod val="85000"/>
                    <a:lumOff val="15000"/>
                  </a:schemeClr>
                </a:solidFill>
                <a:latin typeface="微軟正黑體" charset="-120"/>
                <a:ea typeface="微軟正黑體" charset="-120"/>
              </a:rPr>
              <a:t>童話</a:t>
            </a:r>
            <a:r>
              <a:rPr lang="zh-TW" altLang="en-US" sz="2400" b="1" dirty="0">
                <a:solidFill>
                  <a:schemeClr val="tx1">
                    <a:lumMod val="85000"/>
                    <a:lumOff val="15000"/>
                  </a:schemeClr>
                </a:solidFill>
                <a:latin typeface="微軟正黑體" charset="-120"/>
                <a:ea typeface="微軟正黑體" charset="-120"/>
              </a:rPr>
              <a:t>故事中看見不同的觀點了解法律，同時也可以加強</a:t>
            </a:r>
            <a:r>
              <a:rPr lang="zh-TW" altLang="en-US" sz="2400" b="1" dirty="0" smtClean="0">
                <a:solidFill>
                  <a:schemeClr val="tx1">
                    <a:lumMod val="85000"/>
                    <a:lumOff val="15000"/>
                  </a:schemeClr>
                </a:solidFill>
                <a:latin typeface="微軟正黑體" charset="-120"/>
                <a:ea typeface="微軟正黑體" charset="-120"/>
              </a:rPr>
              <a:t>自己</a:t>
            </a:r>
            <a:r>
              <a:rPr lang="zh-TW" altLang="en-US" sz="2400" b="1" dirty="0">
                <a:solidFill>
                  <a:schemeClr val="tx1">
                    <a:lumMod val="85000"/>
                    <a:lumOff val="15000"/>
                  </a:schemeClr>
                </a:solidFill>
                <a:latin typeface="微軟正黑體" charset="-120"/>
                <a:ea typeface="微軟正黑體" charset="-120"/>
              </a:rPr>
              <a:t>的日文能力喔！</a:t>
            </a:r>
            <a:endParaRPr lang="zh-TW" altLang="zh-TW" sz="2400" b="1" dirty="0">
              <a:solidFill>
                <a:schemeClr val="tx1">
                  <a:lumMod val="85000"/>
                  <a:lumOff val="15000"/>
                </a:schemeClr>
              </a:solidFill>
              <a:latin typeface="微軟正黑體" charset="-120"/>
              <a:ea typeface="微軟正黑體" charset="-120"/>
            </a:endParaRPr>
          </a:p>
        </p:txBody>
      </p:sp>
      <p:pic>
        <p:nvPicPr>
          <p:cNvPr id="8" name="圖片 7">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2120" y="2395043"/>
            <a:ext cx="2620454" cy="2369832"/>
          </a:xfrm>
          <a:prstGeom prst="rect">
            <a:avLst/>
          </a:prstGeom>
        </p:spPr>
      </p:pic>
      <p:pic>
        <p:nvPicPr>
          <p:cNvPr id="11" name="圖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57452" y="4373545"/>
            <a:ext cx="1395714" cy="665449"/>
          </a:xfrm>
          <a:prstGeom prst="rect">
            <a:avLst/>
          </a:prstGeom>
        </p:spPr>
      </p:pic>
    </p:spTree>
    <p:extLst>
      <p:ext uri="{BB962C8B-B14F-4D97-AF65-F5344CB8AC3E}">
        <p14:creationId xmlns:p14="http://schemas.microsoft.com/office/powerpoint/2010/main" val="69187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32108</TotalTime>
  <Words>3749</Words>
  <Application>Microsoft Office PowerPoint</Application>
  <PresentationFormat>自訂</PresentationFormat>
  <Paragraphs>410</Paragraphs>
  <Slides>99</Slides>
  <Notes>81</Notes>
  <HiddenSlides>14</HiddenSlides>
  <MMClips>14</MMClips>
  <ScaleCrop>false</ScaleCrop>
  <HeadingPairs>
    <vt:vector size="4" baseType="variant">
      <vt:variant>
        <vt:lpstr>佈景主題</vt:lpstr>
      </vt:variant>
      <vt:variant>
        <vt:i4>1</vt:i4>
      </vt:variant>
      <vt:variant>
        <vt:lpstr>投影片標題</vt:lpstr>
      </vt:variant>
      <vt:variant>
        <vt:i4>99</vt:i4>
      </vt:variant>
    </vt:vector>
  </HeadingPairs>
  <TitlesOfParts>
    <vt:vector size="100" baseType="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YUIDA</dc:creator>
  <cp:lastModifiedBy>YUIDA</cp:lastModifiedBy>
  <cp:revision>542</cp:revision>
  <dcterms:created xsi:type="dcterms:W3CDTF">2020-02-26T07:44:30Z</dcterms:created>
  <dcterms:modified xsi:type="dcterms:W3CDTF">2020-07-31T03:05:05Z</dcterms:modified>
</cp:coreProperties>
</file>