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5"/>
  </p:notesMasterIdLst>
  <p:sldIdLst>
    <p:sldId id="810" r:id="rId2"/>
    <p:sldId id="827" r:id="rId3"/>
    <p:sldId id="807" r:id="rId4"/>
    <p:sldId id="809" r:id="rId5"/>
    <p:sldId id="747" r:id="rId6"/>
    <p:sldId id="748" r:id="rId7"/>
    <p:sldId id="710" r:id="rId8"/>
    <p:sldId id="750" r:id="rId9"/>
    <p:sldId id="751" r:id="rId10"/>
    <p:sldId id="752" r:id="rId11"/>
    <p:sldId id="753" r:id="rId12"/>
    <p:sldId id="754" r:id="rId13"/>
    <p:sldId id="812" r:id="rId14"/>
    <p:sldId id="755" r:id="rId15"/>
    <p:sldId id="815" r:id="rId16"/>
    <p:sldId id="756" r:id="rId17"/>
    <p:sldId id="816" r:id="rId18"/>
    <p:sldId id="757" r:id="rId19"/>
    <p:sldId id="759" r:id="rId20"/>
    <p:sldId id="758" r:id="rId21"/>
    <p:sldId id="760" r:id="rId22"/>
    <p:sldId id="761" r:id="rId23"/>
    <p:sldId id="762" r:id="rId24"/>
    <p:sldId id="765" r:id="rId25"/>
    <p:sldId id="764" r:id="rId26"/>
    <p:sldId id="766" r:id="rId27"/>
    <p:sldId id="768" r:id="rId28"/>
    <p:sldId id="814" r:id="rId29"/>
    <p:sldId id="817" r:id="rId30"/>
    <p:sldId id="818" r:id="rId31"/>
    <p:sldId id="770" r:id="rId32"/>
    <p:sldId id="677" r:id="rId33"/>
    <p:sldId id="819" r:id="rId34"/>
    <p:sldId id="771" r:id="rId35"/>
    <p:sldId id="772" r:id="rId36"/>
    <p:sldId id="820" r:id="rId37"/>
    <p:sldId id="773" r:id="rId38"/>
    <p:sldId id="774" r:id="rId39"/>
    <p:sldId id="775" r:id="rId40"/>
    <p:sldId id="821" r:id="rId41"/>
    <p:sldId id="776" r:id="rId42"/>
    <p:sldId id="777" r:id="rId43"/>
    <p:sldId id="722" r:id="rId44"/>
    <p:sldId id="779" r:id="rId45"/>
    <p:sldId id="778" r:id="rId46"/>
    <p:sldId id="811" r:id="rId47"/>
    <p:sldId id="780" r:id="rId48"/>
    <p:sldId id="781" r:id="rId49"/>
    <p:sldId id="782" r:id="rId50"/>
    <p:sldId id="784" r:id="rId51"/>
    <p:sldId id="785" r:id="rId52"/>
    <p:sldId id="786" r:id="rId53"/>
    <p:sldId id="787" r:id="rId54"/>
    <p:sldId id="788" r:id="rId55"/>
    <p:sldId id="789" r:id="rId56"/>
    <p:sldId id="790" r:id="rId57"/>
    <p:sldId id="826" r:id="rId58"/>
    <p:sldId id="720" r:id="rId59"/>
    <p:sldId id="791" r:id="rId60"/>
    <p:sldId id="823" r:id="rId61"/>
    <p:sldId id="730" r:id="rId62"/>
    <p:sldId id="792" r:id="rId63"/>
    <p:sldId id="803" r:id="rId64"/>
    <p:sldId id="731" r:id="rId65"/>
    <p:sldId id="793" r:id="rId66"/>
    <p:sldId id="822" r:id="rId67"/>
    <p:sldId id="804" r:id="rId68"/>
    <p:sldId id="794" r:id="rId69"/>
    <p:sldId id="795" r:id="rId70"/>
    <p:sldId id="733" r:id="rId71"/>
    <p:sldId id="824" r:id="rId72"/>
    <p:sldId id="805" r:id="rId73"/>
    <p:sldId id="801" r:id="rId74"/>
    <p:sldId id="802" r:id="rId75"/>
    <p:sldId id="736" r:id="rId76"/>
    <p:sldId id="797" r:id="rId77"/>
    <p:sldId id="798" r:id="rId78"/>
    <p:sldId id="737" r:id="rId79"/>
    <p:sldId id="806" r:id="rId80"/>
    <p:sldId id="813" r:id="rId81"/>
    <p:sldId id="738" r:id="rId82"/>
    <p:sldId id="799" r:id="rId83"/>
    <p:sldId id="825" r:id="rId84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C0"/>
    <a:srgbClr val="7A6A56"/>
    <a:srgbClr val="B7271A"/>
    <a:srgbClr val="0085B4"/>
    <a:srgbClr val="680000"/>
    <a:srgbClr val="6DBE77"/>
    <a:srgbClr val="ECDB27"/>
    <a:srgbClr val="B50B3C"/>
    <a:srgbClr val="6EC5C8"/>
    <a:srgbClr val="169E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8" autoAdjust="0"/>
    <p:restoredTop sz="98185" autoAdjust="0"/>
  </p:normalViewPr>
  <p:slideViewPr>
    <p:cSldViewPr>
      <p:cViewPr varScale="1">
        <p:scale>
          <a:sx n="133" d="100"/>
          <a:sy n="133" d="100"/>
        </p:scale>
        <p:origin x="1092" y="108"/>
      </p:cViewPr>
      <p:guideLst>
        <p:guide orient="horz" pos="180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8CA1C-04B5-D74B-9A55-80D70C96EBAC}" type="datetimeFigureOut">
              <a:rPr kumimoji="1" lang="zh-TW" altLang="en-US" smtClean="0"/>
              <a:t>2020/7/29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62025" y="1143000"/>
            <a:ext cx="4933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36221-0537-1C47-B6DC-56B41D1D3E5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5046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26354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04754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22272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10119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7965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06779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1506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36518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26204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36828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31631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05875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821165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943982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11210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74389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173909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030142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421887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614343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692370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38520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50706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50706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31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33727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32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685026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34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044273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35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628228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37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790227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38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315425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39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527061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41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280161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42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156710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43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946229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44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815833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45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372916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46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855091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47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218630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48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772537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49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512290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50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638363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51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1748403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52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825939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53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2029749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54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8226751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55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0206614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56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8067508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57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8067508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58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5477035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59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2068473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61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1415791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62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3812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63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0130881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64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11892219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65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7088353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67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5702101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68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1033802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69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7905003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3764822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7982793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281310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5777198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6191779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0387528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1088241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5681126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1768741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80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699193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81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942823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82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75742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356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338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1561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111868"/>
            <a:ext cx="4038600" cy="3147644"/>
          </a:xfrm>
        </p:spPr>
        <p:txBody>
          <a:bodyPr/>
          <a:lstStyle>
            <a:lvl1pPr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111868"/>
            <a:ext cx="4038600" cy="31476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418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638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7954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0143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388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964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343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190606"/>
            <a:ext cx="2057400" cy="406890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90606"/>
            <a:ext cx="6019800" cy="406890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58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058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200"/>
        </a:spcBef>
        <a:buFont typeface="Arial" pitchFamily="34" charset="0"/>
        <a:buChar char="•"/>
        <a:defRPr sz="28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12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12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12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12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tiff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tiff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tiff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tiff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tiff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tiff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8.emf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5.png"/><Relationship Id="rId7" Type="http://schemas.openxmlformats.org/officeDocument/2006/relationships/slide" Target="slide1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tiff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4.xml"/><Relationship Id="rId2" Type="http://schemas.openxmlformats.org/officeDocument/2006/relationships/video" Target="file:///F:\&#35486;&#23267;\&#27861;&#24459;&#33287;&#29983;&#27963;\&#31532;&#20116;&#24335;\005P079&#27665;&#27861;-&#36023;&#36067;&#22865;&#32004;(01&#717;49).wmv" TargetMode="External"/><Relationship Id="rId1" Type="http://schemas.microsoft.com/office/2007/relationships/media" Target="file:///F:\&#35486;&#23267;\&#27861;&#24459;&#33287;&#29983;&#27963;\&#31532;&#20116;&#24335;\005P079&#27665;&#27861;-&#36023;&#36067;&#22865;&#32004;(01&#717;49).wmv" TargetMode="External"/><Relationship Id="rId6" Type="http://schemas.openxmlformats.org/officeDocument/2006/relationships/image" Target="../media/image34.png"/><Relationship Id="rId5" Type="http://schemas.openxmlformats.org/officeDocument/2006/relationships/hyperlink" Target="005P079&#27665;&#27861;-&#36023;&#36067;&#22865;&#32004;(01&#717;49).wmv" TargetMode="External"/><Relationship Id="rId4" Type="http://schemas.openxmlformats.org/officeDocument/2006/relationships/image" Target="../media/image33.png"/><Relationship Id="rId9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5.png"/><Relationship Id="rId7" Type="http://schemas.openxmlformats.org/officeDocument/2006/relationships/slide" Target="slide1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7.tiff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6.xml"/><Relationship Id="rId2" Type="http://schemas.openxmlformats.org/officeDocument/2006/relationships/video" Target="file:///F:\&#35486;&#23267;\&#27861;&#24459;&#33287;&#29983;&#27963;\&#31532;&#20116;&#24335;\005P079&#38651;&#35441;&#35330;&#20301;&#12300;&#21475;&#38957;&#32004;&#23450;&#12301;%20&#36023;&#36067;&#22865;&#32004;&#23601;&#25104;&#31435;(01&#717;45).wmv" TargetMode="External"/><Relationship Id="rId1" Type="http://schemas.microsoft.com/office/2007/relationships/media" Target="file:///F:\&#35486;&#23267;\&#27861;&#24459;&#33287;&#29983;&#27963;\&#31532;&#20116;&#24335;\005P079&#38651;&#35441;&#35330;&#20301;&#12300;&#21475;&#38957;&#32004;&#23450;&#12301;%20&#36023;&#36067;&#22865;&#32004;&#23601;&#25104;&#31435;(01&#717;45).wmv" TargetMode="External"/><Relationship Id="rId6" Type="http://schemas.openxmlformats.org/officeDocument/2006/relationships/image" Target="../media/image34.png"/><Relationship Id="rId5" Type="http://schemas.openxmlformats.org/officeDocument/2006/relationships/hyperlink" Target="005P079&#38651;&#35441;&#35330;&#20301;&#12300;&#21475;&#38957;&#32004;&#23450;&#12301;%20&#36023;&#36067;&#22865;&#32004;&#23601;&#25104;&#31435;(01&#717;45).wmv" TargetMode="External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emf"/><Relationship Id="rId5" Type="http://schemas.openxmlformats.org/officeDocument/2006/relationships/image" Target="../media/image39.tiff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tiff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emf"/><Relationship Id="rId5" Type="http://schemas.openxmlformats.org/officeDocument/2006/relationships/image" Target="../media/image43.tiff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tiff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tiff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tiff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tiff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tiff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tiff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tiff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image" Target="../media/image15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tiff"/><Relationship Id="rId10" Type="http://schemas.openxmlformats.org/officeDocument/2006/relationships/slide" Target="slide30.xml"/><Relationship Id="rId4" Type="http://schemas.openxmlformats.org/officeDocument/2006/relationships/image" Target="../media/image13.png"/><Relationship Id="rId9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slide" Target="slide28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0709-%5b&#31532;5&#24335;%5d%20&#27665;&#27861;&#20013;&#30340;&#36001;&#29986;-&#23391;&#32173;(200706-2&#26657;)-&#26657;&#23565;&#20462;&#25913;+&#24433;&#29255;\005P080&#31199;&#23627;&#20642;&#20465;&#25613;&#22750;&#35504;&#36000;&#36012;&#65311;(01&#717;47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0709-%5b&#31532;5&#24335;%5d%20&#27665;&#27861;&#20013;&#30340;&#36001;&#29986;-&#23391;&#32173;(200706-2&#26657;)-&#26657;&#23565;&#20462;&#25913;+&#24433;&#29255;\005P080&#31199;&#23627;&#20642;&#20465;&#25613;&#22750;&#35504;&#36000;&#36012;&#65311;(01&#717;47).wmv" TargetMode="External"/><Relationship Id="rId6" Type="http://schemas.openxmlformats.org/officeDocument/2006/relationships/image" Target="../media/image34.png"/><Relationship Id="rId5" Type="http://schemas.openxmlformats.org/officeDocument/2006/relationships/hyperlink" Target="005P080&#31199;&#23627;&#20642;&#20465;&#25613;&#22750;&#35504;&#36000;&#36012;&#65311;(01&#717;47).wmv" TargetMode="External"/><Relationship Id="rId4" Type="http://schemas.openxmlformats.org/officeDocument/2006/relationships/image" Target="../media/image33.png"/><Relationship Id="rId9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slide" Target="slide28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0709-%5b&#31532;5&#24335;%5d%20&#27665;&#27861;&#20013;&#30340;&#36001;&#29986;-&#23391;&#32173;(200706-2&#26657;)-&#26657;&#23565;&#20462;&#25913;+&#24433;&#29255;\005P080&#31199;&#23627;&#31805;&#32004;&#35201;&#27880;&#24847;&#20160;&#40636;(05&#717;07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0709-%5b&#31532;5&#24335;%5d%20&#27665;&#27861;&#20013;&#30340;&#36001;&#29986;-&#23391;&#32173;(200706-2&#26657;)-&#26657;&#23565;&#20462;&#25913;+&#24433;&#29255;\005P080&#31199;&#23627;&#31805;&#32004;&#35201;&#27880;&#24847;&#20160;&#40636;(05&#717;07).wmv" TargetMode="External"/><Relationship Id="rId6" Type="http://schemas.openxmlformats.org/officeDocument/2006/relationships/image" Target="../media/image34.png"/><Relationship Id="rId5" Type="http://schemas.openxmlformats.org/officeDocument/2006/relationships/hyperlink" Target="005P080&#31199;&#23627;&#31805;&#32004;&#35201;&#27880;&#24847;&#20160;&#40636;(05&#717;07).wmv" TargetMode="External"/><Relationship Id="rId4" Type="http://schemas.openxmlformats.org/officeDocument/2006/relationships/image" Target="../media/image33.png"/><Relationship Id="rId9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tiff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0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tiff"/><Relationship Id="rId5" Type="http://schemas.openxmlformats.org/officeDocument/2006/relationships/image" Target="../media/image21.png"/><Relationship Id="rId10" Type="http://schemas.openxmlformats.org/officeDocument/2006/relationships/image" Target="../media/image32.png"/><Relationship Id="rId4" Type="http://schemas.openxmlformats.org/officeDocument/2006/relationships/image" Target="../media/image13.png"/><Relationship Id="rId9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2.xml"/><Relationship Id="rId2" Type="http://schemas.openxmlformats.org/officeDocument/2006/relationships/video" Target="file:///F:\&#35486;&#23267;\&#27861;&#24459;&#33287;&#29983;&#27963;\&#31532;&#20116;&#24335;\005P081&#22823;&#25151;&#26481;&#65311;&#20108;&#25151;&#26481;&#65311;&#25151;&#26481;&#26159;&#35504;%20&#38364;&#20418;&#25151;&#23458;&#27402;&#30410;(01&#717;46).wmv" TargetMode="External"/><Relationship Id="rId1" Type="http://schemas.microsoft.com/office/2007/relationships/media" Target="file:///F:\&#35486;&#23267;\&#27861;&#24459;&#33287;&#29983;&#27963;\&#31532;&#20116;&#24335;\005P081&#22823;&#25151;&#26481;&#65311;&#20108;&#25151;&#26481;&#65311;&#25151;&#26481;&#26159;&#35504;%20&#38364;&#20418;&#25151;&#23458;&#27402;&#30410;(01&#717;46).wmv" TargetMode="External"/><Relationship Id="rId6" Type="http://schemas.openxmlformats.org/officeDocument/2006/relationships/image" Target="../media/image34.png"/><Relationship Id="rId5" Type="http://schemas.openxmlformats.org/officeDocument/2006/relationships/hyperlink" Target="005P081&#22823;&#25151;&#26481;&#65311;&#20108;&#25151;&#26481;&#65311;&#25151;&#26481;&#26159;&#35504;%20&#38364;&#20418;&#25151;&#23458;&#27402;&#30410;(01&#717;46).wmv" TargetMode="External"/><Relationship Id="rId4" Type="http://schemas.openxmlformats.org/officeDocument/2006/relationships/image" Target="../media/image33.png"/><Relationship Id="rId9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tiff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3" Type="http://schemas.openxmlformats.org/officeDocument/2006/relationships/image" Target="../media/image15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tiff"/><Relationship Id="rId4" Type="http://schemas.openxmlformats.org/officeDocument/2006/relationships/image" Target="../media/image13.png"/><Relationship Id="rId9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5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0709-%5b&#31532;5&#24335;%5d%20&#27665;&#27861;&#20013;&#30340;&#36001;&#29986;-&#23391;&#32173;(200706-2&#26657;)-&#26657;&#23565;&#20462;&#25913;+&#24433;&#29255;\005P081&#20445;&#20154;&#31455;&#32972;&#30334;&#33836;&#20661;&#65311;&#24920;&#65281;&#20154;&#24773;&#20316;&#20445;&#25104;&#26376;&#20809;&#26063;(06&#717;06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0709-%5b&#31532;5&#24335;%5d%20&#27665;&#27861;&#20013;&#30340;&#36001;&#29986;-&#23391;&#32173;(200706-2&#26657;)-&#26657;&#23565;&#20462;&#25913;+&#24433;&#29255;\005P081&#20445;&#20154;&#31455;&#32972;&#30334;&#33836;&#20661;&#65311;&#24920;&#65281;&#20154;&#24773;&#20316;&#20445;&#25104;&#26376;&#20809;&#26063;(06&#717;06).wmv" TargetMode="External"/><Relationship Id="rId6" Type="http://schemas.openxmlformats.org/officeDocument/2006/relationships/image" Target="../media/image34.png"/><Relationship Id="rId5" Type="http://schemas.openxmlformats.org/officeDocument/2006/relationships/hyperlink" Target="005P081&#20445;&#20154;&#31455;&#32972;&#30334;&#33836;&#20661;&#65311;&#24920;&#65281;&#20154;&#24773;&#20316;&#20445;&#25104;&#26376;&#20809;&#26063;(06&#717;06).wmv" TargetMode="External"/><Relationship Id="rId4" Type="http://schemas.openxmlformats.org/officeDocument/2006/relationships/image" Target="../media/image33.png"/><Relationship Id="rId9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5.png"/><Relationship Id="rId7" Type="http://schemas.openxmlformats.org/officeDocument/2006/relationships/slide" Target="slide40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69.tiff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9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0709-%5b&#31532;5&#24335;%5d%20&#27665;&#27861;&#20013;&#30340;&#36001;&#29986;-&#23391;&#32173;(200706-2&#26657;)-&#26657;&#23565;&#20462;&#25913;+&#24433;&#29255;\005P081&#36001;&#21209;&#31998;&#32027;&#31687;-&#20445;&#20154;(05&#717;17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0709-%5b&#31532;5&#24335;%5d%20&#27665;&#27861;&#20013;&#30340;&#36001;&#29986;-&#23391;&#32173;(200706-2&#26657;)-&#26657;&#23565;&#20462;&#25913;+&#24433;&#29255;\005P081&#36001;&#21209;&#31998;&#32027;&#31687;-&#20445;&#20154;(05&#717;17).wmv" TargetMode="External"/><Relationship Id="rId6" Type="http://schemas.openxmlformats.org/officeDocument/2006/relationships/image" Target="../media/image34.png"/><Relationship Id="rId5" Type="http://schemas.openxmlformats.org/officeDocument/2006/relationships/hyperlink" Target="005P081&#36001;&#21209;&#31998;&#32027;&#31687;-&#20445;&#20154;(05&#717;17).wmv" TargetMode="External"/><Relationship Id="rId4" Type="http://schemas.openxmlformats.org/officeDocument/2006/relationships/image" Target="../media/image33.png"/><Relationship Id="rId9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71.tiff"/><Relationship Id="rId4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tiff"/><Relationship Id="rId5" Type="http://schemas.openxmlformats.org/officeDocument/2006/relationships/image" Target="../media/image13.png"/><Relationship Id="rId4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tiff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tiff"/><Relationship Id="rId4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tiff"/><Relationship Id="rId5" Type="http://schemas.openxmlformats.org/officeDocument/2006/relationships/image" Target="../media/image77.png"/><Relationship Id="rId4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tiff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8.tiff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81.tiff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tiff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tiff"/><Relationship Id="rId4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tiff"/><Relationship Id="rId4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tiff"/><Relationship Id="rId4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tiff"/><Relationship Id="rId4" Type="http://schemas.openxmlformats.org/officeDocument/2006/relationships/image" Target="../media/image1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tiff"/><Relationship Id="rId4" Type="http://schemas.openxmlformats.org/officeDocument/2006/relationships/image" Target="../media/image1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tiff"/><Relationship Id="rId4" Type="http://schemas.openxmlformats.org/officeDocument/2006/relationships/image" Target="../media/image1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tiff"/><Relationship Id="rId4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tiff"/><Relationship Id="rId4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tiff"/><Relationship Id="rId4" Type="http://schemas.openxmlformats.org/officeDocument/2006/relationships/image" Target="../media/image1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96.png"/><Relationship Id="rId7" Type="http://schemas.openxmlformats.org/officeDocument/2006/relationships/slide" Target="slide60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97.tiff"/><Relationship Id="rId4" Type="http://schemas.openxmlformats.org/officeDocument/2006/relationships/image" Target="../media/image1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slide" Target="slide59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0709-%5b&#31532;5&#24335;%5d%20&#27665;&#27861;&#20013;&#30340;&#36001;&#29986;-&#23391;&#32173;(200706-2&#26657;)-&#26657;&#23565;&#20462;&#25913;+&#24433;&#29255;\005P084&#19968;&#20998;&#37912;&#35469;&#35672;&#20182;&#38917;&#27402;&#21033;&#35657;&#26126;&#26360;(01&#717;35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0709-%5b&#31532;5&#24335;%5d%20&#27665;&#27861;&#20013;&#30340;&#36001;&#29986;-&#23391;&#32173;(200706-2&#26657;)-&#26657;&#23565;&#20462;&#25913;+&#24433;&#29255;\005P084&#19968;&#20998;&#37912;&#35469;&#35672;&#20182;&#38917;&#27402;&#21033;&#35657;&#26126;&#26360;(01&#717;35).wmv" TargetMode="External"/><Relationship Id="rId6" Type="http://schemas.openxmlformats.org/officeDocument/2006/relationships/image" Target="../media/image34.png"/><Relationship Id="rId5" Type="http://schemas.openxmlformats.org/officeDocument/2006/relationships/hyperlink" Target="005P084&#19968;&#20998;&#37912;&#35469;&#35672;&#20182;&#38917;&#27402;&#21033;&#35657;&#26126;&#26360;(01&#717;35).wmv" TargetMode="External"/><Relationship Id="rId4" Type="http://schemas.openxmlformats.org/officeDocument/2006/relationships/image" Target="../media/image33.png"/><Relationship Id="rId9" Type="http://schemas.openxmlformats.org/officeDocument/2006/relationships/image" Target="../media/image9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99.tiff"/><Relationship Id="rId4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101.tiff"/><Relationship Id="rId4" Type="http://schemas.openxmlformats.org/officeDocument/2006/relationships/image" Target="../media/image1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4.tiff"/><Relationship Id="rId4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96.png"/><Relationship Id="rId7" Type="http://schemas.openxmlformats.org/officeDocument/2006/relationships/slide" Target="slide66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104.tiff"/><Relationship Id="rId4" Type="http://schemas.openxmlformats.org/officeDocument/2006/relationships/image" Target="../media/image13.png"/><Relationship Id="rId9" Type="http://schemas.openxmlformats.org/officeDocument/2006/relationships/image" Target="../media/image103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slide" Target="slide65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0709-%5b&#31532;5&#24335;%5d%20&#27665;&#27861;&#20013;&#30340;&#36001;&#29986;-&#23391;&#32173;(200706-2&#26657;)-&#26657;&#23565;&#20462;&#25913;+&#24433;&#29255;\005P084&#12300;&#27794;&#36942;&#25142;&#12301;&#37117;&#19981;&#31639;&#65281;(01&#717;32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0709-%5b&#31532;5&#24335;%5d%20&#27665;&#27861;&#20013;&#30340;&#36001;&#29986;-&#23391;&#32173;(200706-2&#26657;)-&#26657;&#23565;&#20462;&#25913;+&#24433;&#29255;\005P084&#12300;&#27794;&#36942;&#25142;&#12301;&#37117;&#19981;&#31639;&#65281;(01&#717;32).wmv" TargetMode="External"/><Relationship Id="rId6" Type="http://schemas.openxmlformats.org/officeDocument/2006/relationships/image" Target="../media/image34.png"/><Relationship Id="rId5" Type="http://schemas.openxmlformats.org/officeDocument/2006/relationships/hyperlink" Target="005P084&#12300;&#27794;&#36942;&#25142;&#12301;&#37117;&#19981;&#31639;&#65281;(01&#717;32).wmv" TargetMode="External"/><Relationship Id="rId4" Type="http://schemas.openxmlformats.org/officeDocument/2006/relationships/image" Target="../media/image33.png"/><Relationship Id="rId9" Type="http://schemas.openxmlformats.org/officeDocument/2006/relationships/image" Target="../media/image10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5" Type="http://schemas.openxmlformats.org/officeDocument/2006/relationships/image" Target="../media/image108.tiff"/><Relationship Id="rId4" Type="http://schemas.openxmlformats.org/officeDocument/2006/relationships/image" Target="../media/image1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5" Type="http://schemas.openxmlformats.org/officeDocument/2006/relationships/image" Target="../media/image110.tiff"/><Relationship Id="rId4" Type="http://schemas.openxmlformats.org/officeDocument/2006/relationships/image" Target="../media/image13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96.png"/><Relationship Id="rId7" Type="http://schemas.openxmlformats.org/officeDocument/2006/relationships/slide" Target="slide71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111.tiff"/><Relationship Id="rId4" Type="http://schemas.openxmlformats.org/officeDocument/2006/relationships/image" Target="../media/image13.png"/><Relationship Id="rId9" Type="http://schemas.openxmlformats.org/officeDocument/2006/relationships/image" Target="../media/image109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slide" Target="slide70.xml"/><Relationship Id="rId2" Type="http://schemas.openxmlformats.org/officeDocument/2006/relationships/video" Target="file:///F:\&#35486;&#23267;\&#27861;&#24459;&#33287;&#29983;&#27963;\&#31532;&#20116;&#24335;\005P085&#36786;&#22320;&#36786;&#33293;&#25152;&#26377;&#27402;&#31227;&#36681;&#30331;&#35352;(03&#717;57).wmv" TargetMode="External"/><Relationship Id="rId1" Type="http://schemas.microsoft.com/office/2007/relationships/media" Target="file:///F:\&#35486;&#23267;\&#27861;&#24459;&#33287;&#29983;&#27963;\&#31532;&#20116;&#24335;\005P085&#36786;&#22320;&#36786;&#33293;&#25152;&#26377;&#27402;&#31227;&#36681;&#30331;&#35352;(03&#717;57).wmv" TargetMode="External"/><Relationship Id="rId6" Type="http://schemas.openxmlformats.org/officeDocument/2006/relationships/image" Target="../media/image34.png"/><Relationship Id="rId5" Type="http://schemas.openxmlformats.org/officeDocument/2006/relationships/hyperlink" Target="005P085&#36786;&#22320;&#36786;&#33293;&#25152;&#26377;&#27402;&#31227;&#36681;&#30331;&#35352;(03&#717;57).wmv" TargetMode="External"/><Relationship Id="rId4" Type="http://schemas.openxmlformats.org/officeDocument/2006/relationships/image" Target="../media/image33.png"/><Relationship Id="rId9" Type="http://schemas.openxmlformats.org/officeDocument/2006/relationships/image" Target="../media/image11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tiff"/><Relationship Id="rId5" Type="http://schemas.openxmlformats.org/officeDocument/2006/relationships/image" Target="../media/image13.png"/><Relationship Id="rId4" Type="http://schemas.openxmlformats.org/officeDocument/2006/relationships/image" Target="../media/image2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tiff"/><Relationship Id="rId5" Type="http://schemas.openxmlformats.org/officeDocument/2006/relationships/image" Target="../media/image13.png"/><Relationship Id="rId4" Type="http://schemas.openxmlformats.org/officeDocument/2006/relationships/image" Target="../media/image2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117.tiff"/><Relationship Id="rId4" Type="http://schemas.openxmlformats.org/officeDocument/2006/relationships/image" Target="../media/image1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117.tiff"/><Relationship Id="rId4" Type="http://schemas.openxmlformats.org/officeDocument/2006/relationships/image" Target="../media/image1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119.tiff"/><Relationship Id="rId4" Type="http://schemas.openxmlformats.org/officeDocument/2006/relationships/image" Target="../media/image1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120.tiff"/><Relationship Id="rId4" Type="http://schemas.openxmlformats.org/officeDocument/2006/relationships/image" Target="../media/image1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1.png"/><Relationship Id="rId4" Type="http://schemas.openxmlformats.org/officeDocument/2006/relationships/image" Target="../media/image1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emf"/><Relationship Id="rId5" Type="http://schemas.openxmlformats.org/officeDocument/2006/relationships/image" Target="../media/image122.emf"/><Relationship Id="rId4" Type="http://schemas.openxmlformats.org/officeDocument/2006/relationships/image" Target="../media/image1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4.tiff"/><Relationship Id="rId4" Type="http://schemas.openxmlformats.org/officeDocument/2006/relationships/image" Target="../media/image13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96.png"/><Relationship Id="rId7" Type="http://schemas.openxmlformats.org/officeDocument/2006/relationships/slide" Target="slide83.xm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124.tiff"/><Relationship Id="rId4" Type="http://schemas.openxmlformats.org/officeDocument/2006/relationships/image" Target="../media/image13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slide" Target="slide82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0709-%5b&#31532;5&#24335;%5d%20&#27665;&#27861;&#20013;&#30340;&#36001;&#29986;-&#23391;&#32173;(200706-2&#26657;)-&#26657;&#23565;&#20462;&#25913;+&#24433;&#29255;\005P086&#23416;&#29983;&#21345;&#20661;&#27794;&#36996;%20&#20986;&#31038;&#26371;&#36973;&#37504;&#34892;&#21015;&#12300;&#40657;&#21517;&#21934;&#12301;(01&#717;42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0709-%5b&#31532;5&#24335;%5d%20&#27665;&#27861;&#20013;&#30340;&#36001;&#29986;-&#23391;&#32173;(200706-2&#26657;)-&#26657;&#23565;&#20462;&#25913;+&#24433;&#29255;\005P086&#23416;&#29983;&#21345;&#20661;&#27794;&#36996;%20&#20986;&#31038;&#26371;&#36973;&#37504;&#34892;&#21015;&#12300;&#40657;&#21517;&#21934;&#12301;(01&#717;42).wmv" TargetMode="External"/><Relationship Id="rId6" Type="http://schemas.openxmlformats.org/officeDocument/2006/relationships/image" Target="../media/image34.png"/><Relationship Id="rId5" Type="http://schemas.openxmlformats.org/officeDocument/2006/relationships/hyperlink" Target="005P086&#23416;&#29983;&#21345;&#20661;&#27794;&#36996;%20&#20986;&#31038;&#26371;&#36973;&#37504;&#34892;&#21015;&#12300;&#40657;&#21517;&#21934;&#12301;(01&#717;42).wmv" TargetMode="External"/><Relationship Id="rId4" Type="http://schemas.openxmlformats.org/officeDocument/2006/relationships/image" Target="../media/image33.png"/><Relationship Id="rId9" Type="http://schemas.openxmlformats.org/officeDocument/2006/relationships/image" Target="../media/image1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5308" y="337624"/>
            <a:ext cx="2137833" cy="5046133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3058" y="1785143"/>
            <a:ext cx="770467" cy="33782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4419" y="222453"/>
            <a:ext cx="3131677" cy="465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2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2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1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accel="80000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2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1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accel="8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423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784" y="4011215"/>
            <a:ext cx="668443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25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83333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8333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9512" y="1499319"/>
            <a:ext cx="8784976" cy="4024064"/>
          </a:xfrm>
          <a:prstGeom prst="rect">
            <a:avLst/>
          </a:prstGeom>
          <a:solidFill>
            <a:schemeClr val="bg1"/>
          </a:solidFill>
          <a:ln w="15875" cmpd="sng">
            <a:solidFill>
              <a:schemeClr val="bg2">
                <a:lumMod val="75000"/>
              </a:schemeClr>
            </a:solidFill>
            <a:prstDash val="lgDashDot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464682" y="1934868"/>
            <a:ext cx="4686244" cy="334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400" dirty="0"/>
              <a:t>電影</a:t>
            </a:r>
            <a:r>
              <a:rPr lang="en-US" altLang="zh-TW" sz="2400" dirty="0"/>
              <a:t>《</a:t>
            </a:r>
            <a:r>
              <a:rPr lang="zh-TW" altLang="en-US" sz="2400" dirty="0"/>
              <a:t>模犯生</a:t>
            </a:r>
            <a:r>
              <a:rPr lang="en-US" altLang="zh-TW" sz="2400" dirty="0"/>
              <a:t>》</a:t>
            </a:r>
            <a:r>
              <a:rPr lang="zh-TW" altLang="en-US" sz="2400" dirty="0"/>
              <a:t>中，家境富裕的同學跟身為資優生的主角「口頭」約定，若能幫助他以作弊的方式考試過關，資優生就可以得到一大筆錢，資優生為了金錢出奇招幫助同學作弊，藉此牟取暴利，也因此走向不歸路，從資優生變成「模犯生」</a:t>
            </a:r>
            <a:r>
              <a:rPr lang="zh-TW" altLang="en-US" sz="2400" dirty="0" smtClean="0"/>
              <a:t>。</a:t>
            </a:r>
            <a:endParaRPr lang="zh-TW" altLang="en-US" sz="2400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340" y="266799"/>
            <a:ext cx="2376264" cy="367874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360" y="311036"/>
            <a:ext cx="2235200" cy="292100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73170"/>
            <a:ext cx="9144000" cy="91563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0438" y="2056458"/>
            <a:ext cx="3349696" cy="3099272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077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303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9512" y="1499319"/>
            <a:ext cx="8784976" cy="4024064"/>
          </a:xfrm>
          <a:prstGeom prst="rect">
            <a:avLst/>
          </a:prstGeom>
          <a:solidFill>
            <a:schemeClr val="bg1"/>
          </a:solidFill>
          <a:ln w="15875" cmpd="sng">
            <a:solidFill>
              <a:schemeClr val="bg2">
                <a:lumMod val="75000"/>
              </a:schemeClr>
            </a:solidFill>
            <a:prstDash val="lgDashDot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340" y="266799"/>
            <a:ext cx="2376264" cy="367874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360" y="311036"/>
            <a:ext cx="2235200" cy="292100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73170"/>
            <a:ext cx="9144000" cy="915637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570340" y="2118543"/>
            <a:ext cx="4937764" cy="268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400" dirty="0"/>
              <a:t>請問「口頭」約定的契約</a:t>
            </a:r>
            <a:r>
              <a:rPr lang="zh-TW" altLang="en-US" sz="2400" dirty="0" smtClean="0"/>
              <a:t>在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400" dirty="0" smtClean="0"/>
              <a:t>《</a:t>
            </a:r>
            <a:r>
              <a:rPr lang="zh-TW" altLang="en-US" sz="2400" dirty="0"/>
              <a:t>民法</a:t>
            </a:r>
            <a:r>
              <a:rPr lang="en-US" altLang="zh-TW" sz="2400" dirty="0"/>
              <a:t>》</a:t>
            </a:r>
            <a:r>
              <a:rPr lang="zh-TW" altLang="en-US" sz="2400" dirty="0"/>
              <a:t>上是否有效呢 </a:t>
            </a:r>
            <a:r>
              <a:rPr lang="en-US" altLang="zh-TW" sz="2400" dirty="0"/>
              <a:t>? 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endParaRPr lang="en-US" altLang="zh-TW" sz="2400" dirty="0" smtClean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400" dirty="0" smtClean="0"/>
              <a:t>提示</a:t>
            </a:r>
            <a:r>
              <a:rPr lang="zh-TW" altLang="en-US" sz="2400" dirty="0"/>
              <a:t>線索 </a:t>
            </a:r>
            <a:r>
              <a:rPr lang="en-US" altLang="zh-TW" sz="2400" dirty="0"/>
              <a:t>: </a:t>
            </a:r>
            <a:br>
              <a:rPr lang="en-US" altLang="zh-TW" sz="2400" dirty="0"/>
            </a:br>
            <a:r>
              <a:rPr lang="zh-TW" altLang="en-US" sz="2400" dirty="0" smtClean="0"/>
              <a:t>契約</a:t>
            </a:r>
            <a:r>
              <a:rPr lang="zh-TW" altLang="en-US" sz="2400" dirty="0"/>
              <a:t>成立要件</a:t>
            </a:r>
            <a:r>
              <a:rPr lang="zh-TW" altLang="en-US" sz="2400" dirty="0" smtClean="0"/>
              <a:t>、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zh-TW" altLang="en-US" sz="2400" dirty="0" smtClean="0"/>
              <a:t>契約</a:t>
            </a:r>
            <a:r>
              <a:rPr lang="zh-TW" altLang="en-US" sz="2400" dirty="0"/>
              <a:t>自由的限制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3161" y="1937956"/>
            <a:ext cx="4223295" cy="3369403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1" name="文字方塊 1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077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196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274911"/>
            <a:ext cx="4019367" cy="309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我們的生活中幾乎與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脫離不了關係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，需要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跟他人交易才能滿足自己的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需求。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 algn="just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以下這些行為都算是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的契約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行為：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078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6096" y="1239340"/>
            <a:ext cx="2910800" cy="360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95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833581"/>
            <a:ext cx="4019367" cy="304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71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買早餐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71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搭公車來學校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71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投販賣機買飲料來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喝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71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 startAt="4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同學借錢買午餐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71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 startAt="4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跟隔壁同學借支筆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078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29"/>
          <a:stretch/>
        </p:blipFill>
        <p:spPr>
          <a:xfrm>
            <a:off x="4860031" y="1274911"/>
            <a:ext cx="3615997" cy="3600400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40665" y="1239267"/>
            <a:ext cx="4019367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日常中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契約行為：</a:t>
            </a:r>
            <a:endParaRPr lang="zh-TW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207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346919"/>
            <a:ext cx="4019367" cy="104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怎樣成立買賣契約</a:t>
            </a:r>
            <a:r>
              <a:rPr lang="zh-TW" altLang="en-US" sz="28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呢 </a:t>
            </a:r>
            <a:r>
              <a:rPr lang="en-US" altLang="zh-TW" sz="28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? </a:t>
            </a:r>
            <a:r>
              <a:rPr lang="en-US" altLang="zh-TW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意思表示</a:t>
            </a:r>
            <a:r>
              <a:rPr lang="zh-TW" altLang="en-US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」 ：</a:t>
            </a:r>
            <a:endParaRPr lang="zh-TW" altLang="en-US" sz="2800" b="1" dirty="0">
              <a:solidFill>
                <a:srgbClr val="008EC0"/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078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1346919"/>
            <a:ext cx="3888432" cy="3276831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40665" y="2499047"/>
            <a:ext cx="3803343" cy="229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800" indent="-5148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雙方都有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買賣意願，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14800" indent="-5148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雙方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意願一致，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14800" indent="-5148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明示或默示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，契約都成立。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2401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346919"/>
            <a:ext cx="3803343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特別注意：</a:t>
            </a:r>
            <a:endParaRPr lang="zh-TW" altLang="en-US" sz="2800" b="1" dirty="0">
              <a:solidFill>
                <a:srgbClr val="008EC0"/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078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0273" y="1335359"/>
            <a:ext cx="3830209" cy="3508632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40665" y="1969219"/>
            <a:ext cx="3659327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800" indent="-5148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締約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者的年齡是否符合法律規範，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14800" indent="-5148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除特別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契約外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（法律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有規定須有要式行為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外）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其他的口頭契約也是有效的。</a:t>
            </a:r>
          </a:p>
        </p:txBody>
      </p:sp>
    </p:spTree>
    <p:extLst>
      <p:ext uri="{BB962C8B-B14F-4D97-AF65-F5344CB8AC3E}">
        <p14:creationId xmlns:p14="http://schemas.microsoft.com/office/powerpoint/2010/main" val="73095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078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737574" y="1947078"/>
            <a:ext cx="4626514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生活上的大小事情，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大多由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所規範，例如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:</a:t>
            </a:r>
          </a:p>
          <a:p>
            <a:pPr marL="0">
              <a:lnSpc>
                <a:spcPct val="110000"/>
              </a:lnSpc>
              <a:spcBef>
                <a:spcPts val="120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買賣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spcBef>
                <a:spcPts val="120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租賃</a:t>
            </a:r>
          </a:p>
          <a:p>
            <a:pPr marL="0">
              <a:lnSpc>
                <a:spcPct val="110000"/>
              </a:lnSpc>
              <a:spcBef>
                <a:spcPts val="120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保證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2232508" y="3036217"/>
            <a:ext cx="1584176" cy="1786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120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婚姻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家庭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親等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3707904" y="3036217"/>
            <a:ext cx="1368152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120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繼承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7108" y="1778967"/>
            <a:ext cx="3171316" cy="315143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010" y="1130895"/>
            <a:ext cx="3458633" cy="71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89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078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18" name="文字方塊 17"/>
          <p:cNvSpPr txBox="1">
            <a:spLocks noChangeArrowheads="1"/>
          </p:cNvSpPr>
          <p:nvPr/>
        </p:nvSpPr>
        <p:spPr bwMode="auto">
          <a:xfrm>
            <a:off x="737574" y="1947078"/>
            <a:ext cx="4482498" cy="244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共分為五編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:</a:t>
            </a:r>
          </a:p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總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則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編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債編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 startAt="3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物權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編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21" name="文字方塊 20"/>
          <p:cNvSpPr txBox="1">
            <a:spLocks noChangeArrowheads="1"/>
          </p:cNvSpPr>
          <p:nvPr/>
        </p:nvSpPr>
        <p:spPr bwMode="auto">
          <a:xfrm>
            <a:off x="2771800" y="2574941"/>
            <a:ext cx="1944216" cy="1194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 startAt="4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親屬編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 startAt="4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繼承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編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2283023"/>
            <a:ext cx="3873500" cy="241300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010" y="1130895"/>
            <a:ext cx="3458633" cy="71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0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078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845722" y="2211015"/>
            <a:ext cx="3888432" cy="21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財產法：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債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編與物權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合稱。 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身分法則：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親屬編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與繼承編合稱。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6686" y="1484303"/>
            <a:ext cx="3494244" cy="359544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010" y="1130895"/>
            <a:ext cx="3458633" cy="71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079</a:t>
              </a: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866" y="1202903"/>
            <a:ext cx="3585126" cy="66653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274" y="2066999"/>
            <a:ext cx="711143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2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079</a:t>
              </a:r>
            </a:p>
          </p:txBody>
        </p:sp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274" y="2453803"/>
            <a:ext cx="933218" cy="2242147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866" y="1202903"/>
            <a:ext cx="3585126" cy="666530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1196" y="2161530"/>
            <a:ext cx="64897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4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346919"/>
            <a:ext cx="3659327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買賣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契約：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生活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上最常見的類型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，大家用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金錢作為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交換媒介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，雙方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同意交易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，成立了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所謂「債」的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關係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079</a:t>
              </a: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1427" y="1130895"/>
            <a:ext cx="3712464" cy="3736848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459478" y="4141268"/>
            <a:ext cx="3423206" cy="900000"/>
            <a:chOff x="3481586" y="3006572"/>
            <a:chExt cx="3423206" cy="900000"/>
          </a:xfrm>
        </p:grpSpPr>
        <p:grpSp>
          <p:nvGrpSpPr>
            <p:cNvPr id="12" name="群組 11"/>
            <p:cNvGrpSpPr/>
            <p:nvPr/>
          </p:nvGrpSpPr>
          <p:grpSpPr>
            <a:xfrm>
              <a:off x="4066092" y="3189998"/>
              <a:ext cx="2838700" cy="543049"/>
              <a:chOff x="4500001" y="2170416"/>
              <a:chExt cx="2838700" cy="543049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3425" b="5732"/>
              <a:stretch/>
            </p:blipFill>
            <p:spPr>
              <a:xfrm>
                <a:off x="4500001" y="2170416"/>
                <a:ext cx="2838700" cy="543049"/>
              </a:xfrm>
              <a:prstGeom prst="rect">
                <a:avLst/>
              </a:prstGeom>
            </p:spPr>
          </p:pic>
          <p:sp>
            <p:nvSpPr>
              <p:cNvPr id="15" name="文字方塊 14"/>
              <p:cNvSpPr txBox="1"/>
              <p:nvPr/>
            </p:nvSpPr>
            <p:spPr>
              <a:xfrm>
                <a:off x="4753876" y="2327285"/>
                <a:ext cx="197799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民法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-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買賣契約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(01ˍ49)</a:t>
                </a:r>
              </a:p>
            </p:txBody>
          </p:sp>
        </p:grpSp>
        <p:pic>
          <p:nvPicPr>
            <p:cNvPr id="13" name="圖片 12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732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民法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買賣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契約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01:49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5P079民法-買賣契約(01ˍ49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03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8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346919"/>
            <a:ext cx="3371295" cy="341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例如：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同學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早餐想要吃豬排蛋吐司，只要同學與老闆雙方就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買賣內容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及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價金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互相意思表示一致，就成立買賣契約。</a:t>
            </a:r>
          </a:p>
        </p:txBody>
      </p:sp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079</a:t>
              </a: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1202903"/>
            <a:ext cx="3761816" cy="3612264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4644008" y="4171838"/>
            <a:ext cx="3535278" cy="900000"/>
            <a:chOff x="3481586" y="3006572"/>
            <a:chExt cx="3535278" cy="900000"/>
          </a:xfrm>
        </p:grpSpPr>
        <p:grpSp>
          <p:nvGrpSpPr>
            <p:cNvPr id="12" name="群組 11"/>
            <p:cNvGrpSpPr/>
            <p:nvPr/>
          </p:nvGrpSpPr>
          <p:grpSpPr>
            <a:xfrm>
              <a:off x="4066092" y="3189998"/>
              <a:ext cx="2950772" cy="547142"/>
              <a:chOff x="4500001" y="2170416"/>
              <a:chExt cx="2950772" cy="547142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30798" b="8656"/>
              <a:stretch/>
            </p:blipFill>
            <p:spPr>
              <a:xfrm>
                <a:off x="4500001" y="2170416"/>
                <a:ext cx="2950772" cy="526201"/>
              </a:xfrm>
              <a:prstGeom prst="rect">
                <a:avLst/>
              </a:prstGeom>
            </p:spPr>
          </p:pic>
          <p:sp>
            <p:nvSpPr>
              <p:cNvPr id="15" name="文字方塊 14"/>
              <p:cNvSpPr txBox="1"/>
              <p:nvPr/>
            </p:nvSpPr>
            <p:spPr>
              <a:xfrm>
                <a:off x="4753876" y="2194338"/>
                <a:ext cx="240886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電話訂位「口頭約定」 買賣契約就成立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(01ˍ45)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3" name="圖片 12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373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093076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電話訂位「口頭約定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」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 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買賣契約就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成立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01:45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5P079電話訂位「口頭約定」 買賣契約就成立(01ˍ45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96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55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079</a:t>
              </a: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3674" y="1159031"/>
            <a:ext cx="2880744" cy="384477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367" y="1513502"/>
            <a:ext cx="4458689" cy="3216220"/>
          </a:xfrm>
          <a:prstGeom prst="rect">
            <a:avLst/>
          </a:prstGeom>
        </p:spPr>
      </p:pic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899592" y="1706959"/>
            <a:ext cx="4019367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隨著科技的進步，買賣交易的類型也日新月異，如購買手機上的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Line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貼圖 ，就算是非實體交易，也都算是買賣契約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4155231"/>
            <a:ext cx="2266686" cy="178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22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3058244"/>
            <a:ext cx="3499841" cy="151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solidFill>
                  <a:srgbClr val="B7271A"/>
                </a:solidFill>
                <a:latin typeface="微軟正黑體" charset="-120"/>
                <a:ea typeface="微軟正黑體" charset="-120"/>
              </a:rPr>
              <a:t>違反</a:t>
            </a:r>
            <a:r>
              <a:rPr lang="zh-TW" altLang="en-US" sz="2800" b="1" dirty="0">
                <a:solidFill>
                  <a:srgbClr val="B7271A"/>
                </a:solidFill>
                <a:latin typeface="微軟正黑體" charset="-120"/>
                <a:ea typeface="微軟正黑體" charset="-120"/>
              </a:rPr>
              <a:t>了公共秩序與善良風俗的</a:t>
            </a:r>
            <a:r>
              <a:rPr lang="zh-TW" altLang="en-US" sz="2800" b="1" dirty="0" smtClean="0">
                <a:solidFill>
                  <a:srgbClr val="B7271A"/>
                </a:solidFill>
                <a:latin typeface="微軟正黑體" charset="-120"/>
                <a:ea typeface="微軟正黑體" charset="-120"/>
              </a:rPr>
              <a:t>契約。</a:t>
            </a:r>
            <a:r>
              <a:rPr lang="en-US" altLang="zh-TW" sz="2800" b="1" dirty="0" smtClean="0">
                <a:solidFill>
                  <a:srgbClr val="B7271A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B7271A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如：性愛契約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079</a:t>
              </a:r>
              <a:endParaRPr lang="en-US" altLang="zh-TW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5"/>
          <a:srcRect l="5928" r="10278"/>
          <a:stretch/>
        </p:blipFill>
        <p:spPr>
          <a:xfrm>
            <a:off x="4716016" y="1346919"/>
            <a:ext cx="3774896" cy="3657600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40665" y="1346919"/>
            <a:ext cx="3875351" cy="147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並非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所有契約雙方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同意就生效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，以下這些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契約在法律上是無效的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5244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346919"/>
            <a:ext cx="3875351" cy="147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並非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所有契約雙方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同意就生效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，以下這些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契約在法律上是無效的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079</a:t>
              </a: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1130895"/>
            <a:ext cx="3638457" cy="3672408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40665" y="2967099"/>
            <a:ext cx="3875351" cy="147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solidFill>
                  <a:srgbClr val="B7271A"/>
                </a:solidFill>
                <a:latin typeface="微軟正黑體" charset="-120"/>
                <a:ea typeface="微軟正黑體" charset="-120"/>
              </a:rPr>
              <a:t>違反法律</a:t>
            </a:r>
            <a:r>
              <a:rPr lang="zh-TW" altLang="en-US" sz="2800" b="1" dirty="0">
                <a:solidFill>
                  <a:srgbClr val="B7271A"/>
                </a:solidFill>
                <a:latin typeface="微軟正黑體" charset="-120"/>
                <a:ea typeface="微軟正黑體" charset="-120"/>
              </a:rPr>
              <a:t>強制或禁止的</a:t>
            </a:r>
            <a:r>
              <a:rPr lang="zh-TW" altLang="en-US" sz="2800" b="1" dirty="0" smtClean="0">
                <a:solidFill>
                  <a:srgbClr val="B7271A"/>
                </a:solidFill>
                <a:latin typeface="微軟正黑體" charset="-120"/>
                <a:ea typeface="微軟正黑體" charset="-120"/>
              </a:rPr>
              <a:t>規定。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如：成為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他人的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奴隸。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684940" y="5955431"/>
            <a:ext cx="3743044" cy="3216220"/>
            <a:chOff x="684940" y="5955431"/>
            <a:chExt cx="3743044" cy="3216220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4940" y="5955431"/>
              <a:ext cx="3682743" cy="3216220"/>
            </a:xfrm>
            <a:prstGeom prst="rect">
              <a:avLst/>
            </a:prstGeom>
          </p:spPr>
        </p:pic>
        <p:sp>
          <p:nvSpPr>
            <p:cNvPr id="13" name="文字方塊 12"/>
            <p:cNvSpPr txBox="1">
              <a:spLocks noChangeArrowheads="1"/>
            </p:cNvSpPr>
            <p:nvPr/>
          </p:nvSpPr>
          <p:spPr bwMode="auto">
            <a:xfrm>
              <a:off x="1056689" y="6265558"/>
              <a:ext cx="3371295" cy="2426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 indent="0">
                <a:lnSpc>
                  <a:spcPct val="110000"/>
                </a:lnSpc>
                <a:spcBef>
                  <a:spcPts val="1200"/>
                </a:spcBef>
              </a:pPr>
              <a:r>
                <a:rPr lang="zh-TW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民法</a:t>
              </a:r>
              <a:r>
                <a:rPr lang="zh-TW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第 </a:t>
              </a:r>
              <a:r>
                <a:rPr lang="en-US" altLang="zh-TW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17 </a:t>
              </a:r>
              <a:r>
                <a:rPr lang="zh-TW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條規定「自由不得拋棄。」即使當事人簽立成為奴隸的契約，在法律上仍無效力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99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29 -0.11744 L -0.00329 -0.79734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0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  <p:bldP spid="11" grpId="0"/>
      <p:bldP spid="11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895" y="1383691"/>
            <a:ext cx="3675888" cy="3797808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37267" y="6099447"/>
            <a:ext cx="3731335" cy="258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她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疑惑這些到底該由房東負責，還是房客由自己處理呢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？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修繕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的費用又應該是誰來負擔？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274" y="1202903"/>
            <a:ext cx="3585118" cy="666529"/>
          </a:xfrm>
          <a:prstGeom prst="rect">
            <a:avLst/>
          </a:prstGeom>
        </p:spPr>
      </p:pic>
      <p:grpSp>
        <p:nvGrpSpPr>
          <p:cNvPr id="2" name="群組 1"/>
          <p:cNvGrpSpPr/>
          <p:nvPr/>
        </p:nvGrpSpPr>
        <p:grpSpPr>
          <a:xfrm>
            <a:off x="944274" y="2098617"/>
            <a:ext cx="3781093" cy="2603279"/>
            <a:chOff x="944274" y="2098617"/>
            <a:chExt cx="3781093" cy="2603279"/>
          </a:xfrm>
        </p:grpSpPr>
        <p:sp>
          <p:nvSpPr>
            <p:cNvPr id="7" name="文字方塊 6"/>
            <p:cNvSpPr txBox="1">
              <a:spLocks noChangeArrowheads="1"/>
            </p:cNvSpPr>
            <p:nvPr/>
          </p:nvSpPr>
          <p:spPr bwMode="auto">
            <a:xfrm>
              <a:off x="944274" y="2713659"/>
              <a:ext cx="3731335" cy="1988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 indent="0">
                <a:lnSpc>
                  <a:spcPct val="110000"/>
                </a:lnSpc>
                <a:spcBef>
                  <a:spcPts val="1200"/>
                </a:spcBef>
              </a:pPr>
              <a:r>
                <a:rPr lang="zh-TW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小愛因就讀</a:t>
              </a:r>
              <a:r>
                <a:rPr lang="zh-TW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大學而在外租屋，住進去之後竟然發生房屋漏水、水管堵塞等</a:t>
              </a:r>
              <a:r>
                <a:rPr lang="zh-TW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問題</a:t>
              </a:r>
              <a:endPara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endParaRPr>
            </a:p>
          </p:txBody>
        </p:sp>
        <p:sp>
          <p:nvSpPr>
            <p:cNvPr id="13" name="文字方塊 12"/>
            <p:cNvSpPr txBox="1">
              <a:spLocks noChangeArrowheads="1"/>
            </p:cNvSpPr>
            <p:nvPr/>
          </p:nvSpPr>
          <p:spPr bwMode="auto">
            <a:xfrm>
              <a:off x="994032" y="2098617"/>
              <a:ext cx="3731335" cy="592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 indent="0">
                <a:lnSpc>
                  <a:spcPct val="110000"/>
                </a:lnSpc>
                <a:spcBef>
                  <a:spcPts val="1200"/>
                </a:spcBef>
              </a:pPr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charset="-120"/>
                  <a:ea typeface="微軟正黑體" charset="-120"/>
                </a:rPr>
                <a:t>新聞中的</a:t>
              </a:r>
              <a:r>
                <a:rPr lang="en-US" altLang="zh-TW" sz="3200" b="1" dirty="0">
                  <a:solidFill>
                    <a:schemeClr val="accent6">
                      <a:lumMod val="50000"/>
                    </a:schemeClr>
                  </a:solidFill>
                  <a:latin typeface="微軟正黑體" charset="-120"/>
                  <a:ea typeface="微軟正黑體" charset="-120"/>
                </a:rPr>
                <a:t>《</a:t>
              </a:r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charset="-120"/>
                  <a:ea typeface="微軟正黑體" charset="-120"/>
                </a:rPr>
                <a:t>民法</a:t>
              </a:r>
              <a:r>
                <a:rPr lang="en-US" altLang="zh-TW" sz="3200" b="1" dirty="0">
                  <a:solidFill>
                    <a:schemeClr val="accent6">
                      <a:lumMod val="50000"/>
                    </a:schemeClr>
                  </a:solidFill>
                  <a:latin typeface="微軟正黑體" charset="-120"/>
                  <a:ea typeface="微軟正黑體" charset="-120"/>
                </a:rPr>
                <a:t>》</a:t>
              </a:r>
              <a:endParaRPr lang="zh-TW" altLang="en-US" sz="32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110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3665E-6 L -0.00018 -0.701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350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7" y="1346919"/>
            <a:ext cx="3803342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修繕處理與費用責任歸屬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第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423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條，房東應在租賃期間保持出租物品的使用狀態，使房客可以依合約的約定合理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使用。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820102" y="5883423"/>
            <a:ext cx="3967922" cy="388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第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429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條也規定，租賃物的修繕，除契約另有訂定或另有習慣外，應由出租人負擔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B7271A"/>
                </a:solidFill>
                <a:latin typeface="微軟正黑體" charset="-120"/>
                <a:ea typeface="微軟正黑體" charset="-120"/>
              </a:rPr>
              <a:t>因此</a:t>
            </a:r>
            <a:r>
              <a:rPr lang="zh-TW" altLang="en-US" sz="2800" b="1" dirty="0">
                <a:solidFill>
                  <a:srgbClr val="B7271A"/>
                </a:solidFill>
                <a:latin typeface="微軟正黑體" charset="-120"/>
                <a:ea typeface="微軟正黑體" charset="-120"/>
              </a:rPr>
              <a:t>原則上修繕責任是由房東負責，除非雙方另有約定，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所以租賃契約可要看仔細了！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1346919"/>
            <a:ext cx="3393690" cy="360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9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29 0.12271 L -0.00347 -0.7929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-457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346919"/>
            <a:ext cx="4163383" cy="2426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租賃契約：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由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一方提供物品給他方，他方以承租的意思負擔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租金進行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暫用，用完後原物歸還。</a:t>
            </a: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40665" y="5883423"/>
            <a:ext cx="4163383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80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租借公共自行車 </a:t>
            </a:r>
            <a:r>
              <a:rPr lang="en-US" altLang="zh-TW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Youbike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，租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用完將原本的腳踏車歸還給業者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4" y="1202903"/>
            <a:ext cx="3126824" cy="376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8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2222E-6 L 1.94444E-6 -0.7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0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346919"/>
            <a:ext cx="3587319" cy="309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800" indent="-514350" algn="just">
              <a:lnSpc>
                <a:spcPct val="110000"/>
              </a:lnSpc>
              <a:spcBef>
                <a:spcPts val="1200"/>
              </a:spcBef>
              <a:buFont typeface="+mj-lt"/>
              <a:buAutoNum type="arabicPeriod" startAt="2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同學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去看展覽時，租用語音導覽解說器。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14800" indent="-514350" algn="just">
              <a:lnSpc>
                <a:spcPct val="110000"/>
              </a:lnSpc>
              <a:spcBef>
                <a:spcPts val="1200"/>
              </a:spcBef>
              <a:buFont typeface="+mj-lt"/>
              <a:buAutoNum type="arabicPeriod" startAt="2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去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畢業旅行時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會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租用飯店的房間等。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1202903"/>
            <a:ext cx="3641762" cy="369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39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346919"/>
            <a:ext cx="3659327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若簽訂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租約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前做好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功課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，出現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問題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時才好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應對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處理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以下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是幾個簽訂租約常見需要注意的細節。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6875" y="1371351"/>
            <a:ext cx="3403383" cy="328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346919"/>
            <a:ext cx="3947359" cy="356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algn="just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注意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出租人是否有權利把房屋租給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你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（避免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碰到房客當「二房東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」）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 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如簽約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對象沒有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權利出租房屋，日後也無法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憑著合約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與屋主提出異議。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8016" y="1304892"/>
            <a:ext cx="3383641" cy="3494217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8519" y="4329211"/>
            <a:ext cx="2442633" cy="546100"/>
          </a:xfrm>
          <a:prstGeom prst="rect">
            <a:avLst/>
          </a:prstGeom>
        </p:spPr>
      </p:pic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840665" y="6099447"/>
            <a:ext cx="3587319" cy="21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確認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身分證及房屋所有權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狀。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143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若非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屋主須提出合法的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委託書。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7257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45863E-6 L -8.33333E-7 -0.75403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7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346919"/>
            <a:ext cx="4163383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注意重要項目租金是否含水電或管理費、押金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多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人合租也要注意是由 「誰來付」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9947" y="1342205"/>
            <a:ext cx="2968752" cy="3480816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9947" y="4276921"/>
            <a:ext cx="2950633" cy="546100"/>
          </a:xfrm>
          <a:prstGeom prst="rect">
            <a:avLst/>
          </a:prstGeom>
        </p:spPr>
      </p:pic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840665" y="5955431"/>
            <a:ext cx="4019367" cy="147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房屋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內附贈家具、家電需確認是否註明在合約中。</a:t>
            </a:r>
          </a:p>
        </p:txBody>
      </p:sp>
    </p:spTree>
    <p:extLst>
      <p:ext uri="{BB962C8B-B14F-4D97-AF65-F5344CB8AC3E}">
        <p14:creationId xmlns:p14="http://schemas.microsoft.com/office/powerpoint/2010/main" val="44185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61466E-6 L -1.94444E-6 -0.76124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0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346919"/>
            <a:ext cx="4163383" cy="356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押金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不能超過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兩個月房租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違約金：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不能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超過一個月房租。</a:t>
            </a:r>
          </a:p>
          <a:p>
            <a:pPr marL="514350" indent="-514350"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東西壞了，除非另有約定，否則由屋主負責修繕。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9947" y="1342205"/>
            <a:ext cx="2968752" cy="3480816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9947" y="4276921"/>
            <a:ext cx="2950633" cy="5461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459478" y="4784552"/>
            <a:ext cx="3423206" cy="900000"/>
            <a:chOff x="3481586" y="3006572"/>
            <a:chExt cx="3423206" cy="900000"/>
          </a:xfrm>
        </p:grpSpPr>
        <p:grpSp>
          <p:nvGrpSpPr>
            <p:cNvPr id="9" name="群組 8"/>
            <p:cNvGrpSpPr/>
            <p:nvPr/>
          </p:nvGrpSpPr>
          <p:grpSpPr>
            <a:xfrm>
              <a:off x="4066092" y="3189998"/>
              <a:ext cx="2838700" cy="543049"/>
              <a:chOff x="4500001" y="2170416"/>
              <a:chExt cx="2838700" cy="543049"/>
            </a:xfrm>
          </p:grpSpPr>
          <p:pic>
            <p:nvPicPr>
              <p:cNvPr id="16" name="圖片 15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3425" b="5732"/>
              <a:stretch/>
            </p:blipFill>
            <p:spPr>
              <a:xfrm>
                <a:off x="4500001" y="2170416"/>
                <a:ext cx="2838700" cy="543049"/>
              </a:xfrm>
              <a:prstGeom prst="rect">
                <a:avLst/>
              </a:prstGeom>
            </p:spPr>
          </p:pic>
          <p:sp>
            <p:nvSpPr>
              <p:cNvPr id="17" name="文字方塊 16"/>
              <p:cNvSpPr txBox="1"/>
              <p:nvPr/>
            </p:nvSpPr>
            <p:spPr>
              <a:xfrm>
                <a:off x="4753876" y="2327285"/>
                <a:ext cx="25848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租屋傢俱損壞誰負責？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(01ˍ47)</a:t>
                </a:r>
              </a:p>
            </p:txBody>
          </p:sp>
        </p:grpSp>
        <p:pic>
          <p:nvPicPr>
            <p:cNvPr id="15" name="圖片 14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grpSp>
        <p:nvGrpSpPr>
          <p:cNvPr id="18" name="群組 17"/>
          <p:cNvGrpSpPr/>
          <p:nvPr/>
        </p:nvGrpSpPr>
        <p:grpSpPr>
          <a:xfrm>
            <a:off x="4271823" y="4784552"/>
            <a:ext cx="3423206" cy="900000"/>
            <a:chOff x="3481586" y="3006572"/>
            <a:chExt cx="3423206" cy="900000"/>
          </a:xfrm>
        </p:grpSpPr>
        <p:grpSp>
          <p:nvGrpSpPr>
            <p:cNvPr id="19" name="群組 18"/>
            <p:cNvGrpSpPr/>
            <p:nvPr/>
          </p:nvGrpSpPr>
          <p:grpSpPr>
            <a:xfrm>
              <a:off x="4066092" y="3189998"/>
              <a:ext cx="2838700" cy="543049"/>
              <a:chOff x="4500001" y="2170416"/>
              <a:chExt cx="2838700" cy="543049"/>
            </a:xfrm>
          </p:grpSpPr>
          <p:pic>
            <p:nvPicPr>
              <p:cNvPr id="21" name="圖片 20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3425" b="5732"/>
              <a:stretch/>
            </p:blipFill>
            <p:spPr>
              <a:xfrm>
                <a:off x="4500001" y="2170416"/>
                <a:ext cx="2838700" cy="543049"/>
              </a:xfrm>
              <a:prstGeom prst="rect">
                <a:avLst/>
              </a:prstGeom>
            </p:spPr>
          </p:pic>
          <p:sp>
            <p:nvSpPr>
              <p:cNvPr id="22" name="文字方塊 21"/>
              <p:cNvSpPr txBox="1"/>
              <p:nvPr/>
            </p:nvSpPr>
            <p:spPr>
              <a:xfrm>
                <a:off x="4753876" y="2327285"/>
                <a:ext cx="25848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租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屋簽約要注意什麼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(05ˍ07)</a:t>
                </a:r>
              </a:p>
            </p:txBody>
          </p:sp>
        </p:grpSp>
        <p:pic>
          <p:nvPicPr>
            <p:cNvPr id="20" name="圖片 19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565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01:47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5P080租屋傢俱損壞誰負責？(01ˍ47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租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屋傢俱損壞誰負責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？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5954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78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05:07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租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屋簽約要注意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什麼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pic>
        <p:nvPicPr>
          <p:cNvPr id="5" name="005P080租屋簽約要注意什麼(05ˍ07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36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1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809581" y="1994991"/>
            <a:ext cx="4194467" cy="258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為了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保障租客的權益而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設。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只要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租賃契約為合法且仍在效期內， 租客就不用擔心房東將建物所有權移轉而影響租屋的權利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4048" y="1563170"/>
            <a:ext cx="3255264" cy="3285744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79" y="1058887"/>
            <a:ext cx="2976033" cy="71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4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809581" y="1922983"/>
            <a:ext cx="4194467" cy="309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向</a:t>
            </a:r>
            <a:r>
              <a:rPr lang="zh-TW" altLang="en-US" sz="28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二房東</a:t>
            </a:r>
            <a:r>
              <a:rPr lang="zh-TW" altLang="en-US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承租的風險：</a:t>
            </a:r>
            <a:endParaRPr lang="en-US" altLang="zh-TW" sz="2800" b="1" dirty="0">
              <a:solidFill>
                <a:srgbClr val="008EC0"/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若二房東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與原屋主的租約內並無明文規定二房東可以再出租，或未訂有期限的租賃契約，就不能向屋主主張該權利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1733" y="1562943"/>
            <a:ext cx="3141051" cy="3332201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79" y="1058887"/>
            <a:ext cx="2976033" cy="719667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4739578" y="4767399"/>
            <a:ext cx="3423206" cy="900000"/>
            <a:chOff x="3481586" y="3006572"/>
            <a:chExt cx="3423206" cy="900000"/>
          </a:xfrm>
        </p:grpSpPr>
        <p:grpSp>
          <p:nvGrpSpPr>
            <p:cNvPr id="13" name="群組 12"/>
            <p:cNvGrpSpPr/>
            <p:nvPr/>
          </p:nvGrpSpPr>
          <p:grpSpPr>
            <a:xfrm>
              <a:off x="4066092" y="3189998"/>
              <a:ext cx="2838700" cy="554395"/>
              <a:chOff x="4500001" y="2170416"/>
              <a:chExt cx="2838700" cy="554395"/>
            </a:xfrm>
          </p:grpSpPr>
          <p:pic>
            <p:nvPicPr>
              <p:cNvPr id="16" name="圖片 15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3425" b="5732"/>
              <a:stretch/>
            </p:blipFill>
            <p:spPr>
              <a:xfrm>
                <a:off x="4500001" y="2170416"/>
                <a:ext cx="2838700" cy="543049"/>
              </a:xfrm>
              <a:prstGeom prst="rect">
                <a:avLst/>
              </a:prstGeom>
            </p:spPr>
          </p:pic>
          <p:sp>
            <p:nvSpPr>
              <p:cNvPr id="17" name="文字方塊 16"/>
              <p:cNvSpPr txBox="1"/>
              <p:nvPr/>
            </p:nvSpPr>
            <p:spPr>
              <a:xfrm>
                <a:off x="4753876" y="2201591"/>
                <a:ext cx="25848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大房東？二房東？房東是誰 關係房客權益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(01ˍ46)</a:t>
                </a:r>
              </a:p>
            </p:txBody>
          </p:sp>
        </p:grpSp>
        <p:pic>
          <p:nvPicPr>
            <p:cNvPr id="14" name="圖片 13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82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01:46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050855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大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房東？二房東？房東是誰 關係房客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權益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pic>
        <p:nvPicPr>
          <p:cNvPr id="9" name="005P081大房東？二房東？房東是誰 關係房客權益(01ˍ46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6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2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809581" y="1922983"/>
            <a:ext cx="3474387" cy="3054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長期</a:t>
            </a:r>
            <a:r>
              <a:rPr lang="zh-TW" altLang="en-US" sz="28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的租賃</a:t>
            </a:r>
            <a:r>
              <a:rPr lang="zh-TW" altLang="en-US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契約：</a:t>
            </a:r>
            <a:endParaRPr lang="en-US" altLang="zh-TW" sz="2800" b="1" dirty="0" smtClean="0">
              <a:solidFill>
                <a:srgbClr val="008EC0"/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規定常達五年以上的租賃契約需要經過法院公證，否則不在買賣不破租賃的保護範圍。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992" y="1418927"/>
            <a:ext cx="3774130" cy="35799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79" y="1058887"/>
            <a:ext cx="2976033" cy="71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6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922983"/>
            <a:ext cx="4595431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俗語雖然說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: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「人呆為保」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，但為人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作保，大部分是為了家人或朋友之間的情義相挺，遇到別人要求保證的時候，又該怎麼辦呢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? 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5223" y="1708738"/>
            <a:ext cx="3115689" cy="312989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343" y="1202730"/>
            <a:ext cx="3586050" cy="666702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611560" y="4551375"/>
            <a:ext cx="3423206" cy="900000"/>
            <a:chOff x="3481586" y="3006572"/>
            <a:chExt cx="3423206" cy="900000"/>
          </a:xfrm>
        </p:grpSpPr>
        <p:grpSp>
          <p:nvGrpSpPr>
            <p:cNvPr id="13" name="群組 12"/>
            <p:cNvGrpSpPr/>
            <p:nvPr/>
          </p:nvGrpSpPr>
          <p:grpSpPr>
            <a:xfrm>
              <a:off x="4066092" y="3189998"/>
              <a:ext cx="2838700" cy="554395"/>
              <a:chOff x="4500001" y="2170416"/>
              <a:chExt cx="2838700" cy="554395"/>
            </a:xfrm>
          </p:grpSpPr>
          <p:pic>
            <p:nvPicPr>
              <p:cNvPr id="15" name="圖片 14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3425" b="5732"/>
              <a:stretch/>
            </p:blipFill>
            <p:spPr>
              <a:xfrm>
                <a:off x="4500001" y="2170416"/>
                <a:ext cx="2838700" cy="543049"/>
              </a:xfrm>
              <a:prstGeom prst="rect">
                <a:avLst/>
              </a:prstGeom>
            </p:spPr>
          </p:pic>
          <p:sp>
            <p:nvSpPr>
              <p:cNvPr id="16" name="文字方塊 15"/>
              <p:cNvSpPr txBox="1"/>
              <p:nvPr/>
            </p:nvSpPr>
            <p:spPr>
              <a:xfrm>
                <a:off x="4753876" y="2201591"/>
                <a:ext cx="25848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保人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竟背百萬債？慘！人情作保成月光族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(06ˍ06)</a:t>
                </a:r>
              </a:p>
            </p:txBody>
          </p:sp>
        </p:grpSp>
        <p:pic>
          <p:nvPicPr>
            <p:cNvPr id="14" name="圖片 13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255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06:06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050855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保人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竟背百萬債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？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慘！人情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作保成月光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族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pic>
        <p:nvPicPr>
          <p:cNvPr id="9" name="005P081保人竟背百萬債？慘！人情作保成月光族(06ˍ06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6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87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40665" y="1490935"/>
            <a:ext cx="3515311" cy="258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所謂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的保證契約是由保證人與債權人簽訂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契約。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如果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債務人不償還債務時，由保證人代還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539" y="1634951"/>
            <a:ext cx="4101910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87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274911"/>
            <a:ext cx="3155271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例如：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同學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就讀大學，可能會向銀行申請助學貸款，此時銀行會要求債務人找保證人。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840665" y="5883423"/>
            <a:ext cx="3155271" cy="3528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如債務人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無法償還時，當初簽字的保證人就要代為償還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債務。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這樣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銀行就可以確保債權的完整，而放心地將錢借出。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4572000" y="1274911"/>
            <a:ext cx="3572630" cy="3888433"/>
            <a:chOff x="4599770" y="1274911"/>
            <a:chExt cx="3572630" cy="3888433"/>
          </a:xfrm>
        </p:grpSpPr>
        <p:grpSp>
          <p:nvGrpSpPr>
            <p:cNvPr id="5" name="群組 4"/>
            <p:cNvGrpSpPr/>
            <p:nvPr/>
          </p:nvGrpSpPr>
          <p:grpSpPr>
            <a:xfrm>
              <a:off x="4856460" y="1274911"/>
              <a:ext cx="3315940" cy="389467"/>
              <a:chOff x="4856460" y="1274911"/>
              <a:chExt cx="3315940" cy="389467"/>
            </a:xfrm>
          </p:grpSpPr>
          <p:pic>
            <p:nvPicPr>
              <p:cNvPr id="2" name="圖片 1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56460" y="1274911"/>
                <a:ext cx="1409700" cy="389467"/>
              </a:xfrm>
              <a:prstGeom prst="rect">
                <a:avLst/>
              </a:prstGeom>
            </p:spPr>
          </p:pic>
          <p:pic>
            <p:nvPicPr>
              <p:cNvPr id="4" name="圖片 3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016700" y="1274911"/>
                <a:ext cx="1155700" cy="389467"/>
              </a:xfrm>
              <a:prstGeom prst="rect">
                <a:avLst/>
              </a:prstGeom>
            </p:spPr>
          </p:pic>
        </p:grpSp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9770" y="1662722"/>
              <a:ext cx="3500622" cy="35006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020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5.33037E-7 L 2.77778E-7 -0.77679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8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202903"/>
            <a:ext cx="3947359" cy="400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將來如要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為人作保證時，簽字前一定要先了解清楚契約的內容，對於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保證債務的範圍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及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保證人的相關義務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務必要認知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清楚。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包括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利息、違約金、損害賠償等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696649" y="6027439"/>
            <a:ext cx="3947359" cy="3528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保證範圍非只有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契約上規定的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金額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（還有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利息、違約金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等）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，所以被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追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討金額可能高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過主債務的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數字。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 algn="just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當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你下定決心簽章後，就要負起保證人的責任。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346919"/>
            <a:ext cx="3357388" cy="3528392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4677554" y="4750688"/>
            <a:ext cx="3423206" cy="900000"/>
            <a:chOff x="3481586" y="3006572"/>
            <a:chExt cx="3423206" cy="900000"/>
          </a:xfrm>
        </p:grpSpPr>
        <p:grpSp>
          <p:nvGrpSpPr>
            <p:cNvPr id="9" name="群組 8"/>
            <p:cNvGrpSpPr/>
            <p:nvPr/>
          </p:nvGrpSpPr>
          <p:grpSpPr>
            <a:xfrm>
              <a:off x="4066092" y="3189998"/>
              <a:ext cx="2838700" cy="543049"/>
              <a:chOff x="4500001" y="2170416"/>
              <a:chExt cx="2838700" cy="543049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3425" b="5732"/>
              <a:stretch/>
            </p:blipFill>
            <p:spPr>
              <a:xfrm>
                <a:off x="4500001" y="2170416"/>
                <a:ext cx="2838700" cy="543049"/>
              </a:xfrm>
              <a:prstGeom prst="rect">
                <a:avLst/>
              </a:prstGeom>
            </p:spPr>
          </p:pic>
          <p:sp>
            <p:nvSpPr>
              <p:cNvPr id="15" name="文字方塊 14"/>
              <p:cNvSpPr txBox="1"/>
              <p:nvPr/>
            </p:nvSpPr>
            <p:spPr>
              <a:xfrm>
                <a:off x="4753876" y="2327285"/>
                <a:ext cx="25848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財務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糾紛篇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-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保人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(05ˍ17)</a:t>
                </a:r>
              </a:p>
            </p:txBody>
          </p:sp>
        </p:grpSp>
        <p:pic>
          <p:nvPicPr>
            <p:cNvPr id="10" name="圖片 9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532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3232E-7 L 0.01111 -0.83065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" y="-41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05:17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財務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糾紛篇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-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保人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pic>
        <p:nvPicPr>
          <p:cNvPr id="9" name="005P081財務糾紛篇-保人(05ˍ17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3700" y="-137456"/>
            <a:ext cx="7716600" cy="514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89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18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809581" y="1922983"/>
            <a:ext cx="3618403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保證人：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需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先要求主要債務人清償債務，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如主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債務人無法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償還，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債權人才能向保證人請求清償債務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4" y="1167753"/>
            <a:ext cx="3587305" cy="3851574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79" y="1061003"/>
            <a:ext cx="4881033" cy="71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7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809582" y="1922983"/>
            <a:ext cx="3762418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連帶保證人</a:t>
            </a:r>
            <a:r>
              <a:rPr lang="zh-TW" altLang="en-US" sz="2800" b="1" dirty="0" smtClean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就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如同保證人與主債務人「連帶債務」一樣，連帶保證的意義就是你同意你與債務人處於相同地位。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8" name="圖片 1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4" y="1167753"/>
            <a:ext cx="3587305" cy="3851574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09582" y="5955431"/>
            <a:ext cx="3762418" cy="151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債權人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可不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先跟主要債務人要求清償，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而選擇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直接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向連帶保證人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要債。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79" y="1061003"/>
            <a:ext cx="4881033" cy="71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5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.02193 L -8.33333E-7 -0.67074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6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/>
      <p:bldP spid="15" grpId="2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27584" y="2283023"/>
            <a:ext cx="4392488" cy="182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侵權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行為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分為：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一般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侵權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行為、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特殊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侵權行為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046" y="1979413"/>
            <a:ext cx="3041668" cy="285240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1" y="1130895"/>
            <a:ext cx="5979865" cy="709840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27584" y="5868491"/>
            <a:ext cx="4464496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依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第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184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條第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1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項規定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: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「因故意或過失，不法侵害他人之權利者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負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損害賠償責任。」</a:t>
            </a:r>
          </a:p>
        </p:txBody>
      </p:sp>
    </p:spTree>
    <p:extLst>
      <p:ext uri="{BB962C8B-B14F-4D97-AF65-F5344CB8AC3E}">
        <p14:creationId xmlns:p14="http://schemas.microsoft.com/office/powerpoint/2010/main" val="118077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33333E-6 L 1.38889E-6 -0.61222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61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27583" y="1922983"/>
            <a:ext cx="4104457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年滿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20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歲的阿善，開車違規右轉，不小心撞到正在過馬路的小美，造成小美腿部骨折，手機壞掉，阿善因年滿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20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歲，已經具有責任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能力，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3" name="圖片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402" y="1346919"/>
            <a:ext cx="3320038" cy="3384376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3" y="1139816"/>
            <a:ext cx="3513667" cy="78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22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27583" y="2011131"/>
            <a:ext cx="3960441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違規右轉的行為具有不法性，不小心則是有過失，造成的損害有小美的腿部骨折及手機損毀，侵害小美的</a:t>
            </a:r>
            <a:r>
              <a:rPr lang="zh-TW" altLang="en-US" sz="2800" b="1" dirty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身體權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及</a:t>
            </a:r>
            <a:r>
              <a:rPr lang="zh-TW" altLang="en-US" sz="2800" b="1" dirty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財產權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18455" y="6099447"/>
            <a:ext cx="3681538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違規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右轉的加害行為造成小美的損害，兩者之間具有因果關係，因此小美得向阿善請求</a:t>
            </a:r>
            <a:r>
              <a:rPr lang="zh-TW" altLang="en-US" sz="2800" b="1" dirty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賠償醫藥費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r>
              <a:rPr lang="zh-TW" altLang="en-US" sz="2800" b="1" dirty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手機修復費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等。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3" y="1139816"/>
            <a:ext cx="3513667" cy="783167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402" y="1346919"/>
            <a:ext cx="3320038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2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42699E-6 L 1.38889E-6 -0.7101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50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  <p:bldP spid="11" grpId="2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27583" y="1922983"/>
            <a:ext cx="3816425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小真與阿良二人分別開車在路上，小真因違規闖紅燈，阿良因違規右轉，二人同時撞到正在過馬路的東東，造成東東身體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受傷。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1289" y="1922983"/>
            <a:ext cx="3001946" cy="293618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829" y="1143114"/>
            <a:ext cx="3513667" cy="78316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1289" y="1261647"/>
            <a:ext cx="2442633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27584" y="2139007"/>
            <a:ext cx="4104456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algn="just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依據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第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185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條規定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: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「數人共同不法侵害他人之權利者，連帶負損害賠償責任。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1289" y="1922983"/>
            <a:ext cx="3001946" cy="2936188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1289" y="1261647"/>
            <a:ext cx="2442633" cy="546100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27584" y="5856173"/>
            <a:ext cx="4323706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東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東得向小真與阿良二人連帶請求賠償醫藥費及精神損害的慰撫金，這就是共同侵權行為。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829" y="1143114"/>
            <a:ext cx="3513667" cy="78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5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1421E-6 L 2.77778E-7 -0.66019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00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2"/>
      <p:bldP spid="11" grpId="3"/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27583" y="2053058"/>
            <a:ext cx="3960441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胖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虎的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寵物犬嚕嚕，某天胖虎帶著嚕嚕逛街散步時沒有牽繩，也沒有盡注意的義務，讓嚕嚕咬傷了路人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雄大。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31600" y="6027439"/>
            <a:ext cx="4320481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依據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第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190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條規定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: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「動物加損害於他人者，由其占有人負損害賠償責任。」此時雄大得向胖虎請求賠償醫藥費及精神損害的慰撫金。</a:t>
            </a:r>
          </a:p>
        </p:txBody>
      </p:sp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4908" y="1927422"/>
            <a:ext cx="3143770" cy="296806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829" y="1143114"/>
            <a:ext cx="3513667" cy="783167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261647"/>
            <a:ext cx="2950633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7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4031E-7 L -3.33333E-6 -0.70988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50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2"/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27583" y="1922983"/>
            <a:ext cx="3960441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侵權行為發生時，被害人 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( 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即債權人 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) 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可向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侵權行為人 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( 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即債務人 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) 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請求損害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賠償，以下列例子來討論侵權行為的損害賠償範圍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: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9552" y="1922984"/>
            <a:ext cx="3660814" cy="293618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1133861"/>
            <a:ext cx="6324787" cy="71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5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27583" y="1346919"/>
            <a:ext cx="3672409" cy="368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阿幸開車闖紅燈撞到小福，小福因此住院三個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月。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住院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期間因無法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工作，損失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每月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3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萬元的薪水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，還要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請看護照顧，每月支出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2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萬元。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3699" y="1337881"/>
            <a:ext cx="3706368" cy="357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36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4788024" y="1778967"/>
            <a:ext cx="3384377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不法侵害他人之身體或健康者，對於被害人因此喪失或減少勞動能力或增加生活上之需要時，應負損害賠償責任。</a:t>
            </a:r>
          </a:p>
        </p:txBody>
      </p: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4792042" y="5955431"/>
            <a:ext cx="3096345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阿幸應賠償小福三個月的薪水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9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萬元，加上三個月的看護費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6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萬元。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549" y="1274911"/>
            <a:ext cx="3435480" cy="371651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845" y="1130895"/>
            <a:ext cx="748416" cy="74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64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75458E-6 L 0.00348 -0.65214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-326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  <p:bldP spid="11" grpId="2"/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4211959" y="1461427"/>
            <a:ext cx="4320481" cy="309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被侵害的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權利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（涉及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身體、健康、名譽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等）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專屬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於人身的權利時，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可請求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非財產上損害也就是精神賠償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小福精神上承受的痛苦，也可向阿幸請求精神賠償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583" y="1469667"/>
            <a:ext cx="3136019" cy="3281102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583" y="1130895"/>
            <a:ext cx="748416" cy="74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7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27583" y="1346919"/>
            <a:ext cx="3888433" cy="1004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不法侵害他人導致死亡，則應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賠償：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5734" y="1130895"/>
            <a:ext cx="3330247" cy="3747179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827583" y="2360233"/>
            <a:ext cx="3888433" cy="2567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8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醫藥費、</a:t>
            </a:r>
            <a:endParaRPr lang="en-US" altLang="zh-TW" sz="2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148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生活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上增加之費用、殯葬費等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endParaRPr lang="en-US" altLang="zh-TW" sz="2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148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被害人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之父、母、子、女及配偶精神慰撫金。</a:t>
            </a:r>
          </a:p>
        </p:txBody>
      </p:sp>
    </p:spTree>
    <p:extLst>
      <p:ext uri="{BB962C8B-B14F-4D97-AF65-F5344CB8AC3E}">
        <p14:creationId xmlns:p14="http://schemas.microsoft.com/office/powerpoint/2010/main" val="31366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27583" y="2198811"/>
            <a:ext cx="4320481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法律上主張權利有一定的時間效力 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( 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可稱「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消滅時效」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，希望被害者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可在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時效內掌握自己的權利，避免權利一直處在不確定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當中。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8399" y="1977510"/>
            <a:ext cx="2974532" cy="290481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3" y="1195979"/>
            <a:ext cx="7525348" cy="63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0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27583" y="1418927"/>
            <a:ext cx="4824537" cy="309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才能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確保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交易的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安全與維持一定的社會秩序及經濟發展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受害者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如果不主張權利，經過一定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期間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後 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( 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消滅時效完成 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，雖然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仍然可以主張要求損害賠償，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但加害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卻可主張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拒絕給付。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2198" y="1323540"/>
            <a:ext cx="2558714" cy="350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02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27583" y="1418927"/>
            <a:ext cx="3960441" cy="332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en-US" altLang="zh-TW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第 </a:t>
            </a:r>
            <a:r>
              <a:rPr lang="en-US" altLang="zh-TW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197 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條第 </a:t>
            </a:r>
            <a:r>
              <a:rPr lang="en-US" altLang="zh-TW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1 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項規定 </a:t>
            </a:r>
            <a:r>
              <a:rPr lang="en-US" altLang="zh-TW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: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6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侵</a:t>
            </a:r>
            <a:r>
              <a:rPr lang="zh-TW" altLang="en-US" sz="26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權行為的請求權時效只有二年</a:t>
            </a:r>
            <a:r>
              <a:rPr lang="zh-TW" altLang="en-US" sz="26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6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上述案例， 從小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福知道有損害及加害人是阿幸時，時效即開始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起算。</a:t>
            </a:r>
            <a:endParaRPr lang="zh-TW" altLang="en-US" sz="26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56" y="1268307"/>
            <a:ext cx="3230880" cy="356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62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56" y="1268307"/>
            <a:ext cx="3230880" cy="3560064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683567" y="1202903"/>
            <a:ext cx="4338869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itchFamily="2" charset="2"/>
              <a:buChar char="l"/>
            </a:pP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小福要在二年間向阿幸提出損害賠償。</a:t>
            </a:r>
          </a:p>
          <a:p>
            <a:pPr marL="457200" indent="-457200">
              <a:spcBef>
                <a:spcPts val="1200"/>
              </a:spcBef>
              <a:buFont typeface="Wingdings" pitchFamily="2" charset="2"/>
              <a:buChar char="l"/>
            </a:pP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如超過二年，阿幸就可主張消滅時效已經完成，拒絕賠償 。</a:t>
            </a:r>
          </a:p>
          <a:p>
            <a:pPr marL="457200" indent="-457200">
              <a:spcBef>
                <a:spcPts val="1200"/>
              </a:spcBef>
              <a:buFont typeface="Wingdings" pitchFamily="2" charset="2"/>
              <a:buChar char="l"/>
            </a:pP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或自有侵權行為時起算，小福超過十年不提出要求，阿幸可以不賠。</a:t>
            </a:r>
          </a:p>
        </p:txBody>
      </p:sp>
    </p:spTree>
    <p:extLst>
      <p:ext uri="{BB962C8B-B14F-4D97-AF65-F5344CB8AC3E}">
        <p14:creationId xmlns:p14="http://schemas.microsoft.com/office/powerpoint/2010/main" val="155088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319723"/>
            <a:ext cx="4235391" cy="341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物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權有所謂的「物權法定主義」，就是物權的種類及內容，一定要以法律規定者，當事人不可以任意創設物權，物權的種類在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物權編中規範有九種 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：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4960" y="1319723"/>
            <a:ext cx="3157352" cy="350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61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319723"/>
            <a:ext cx="4667439" cy="355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71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所有權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71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地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權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71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農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育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權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71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不動產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役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權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71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抵押權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3419873" y="1288171"/>
            <a:ext cx="1944216" cy="241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71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 startAt="6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質權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71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 startAt="6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典權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71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 startAt="6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留置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權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57150" indent="-514350">
              <a:lnSpc>
                <a:spcPct val="110000"/>
              </a:lnSpc>
              <a:spcBef>
                <a:spcPts val="1200"/>
              </a:spcBef>
              <a:buFont typeface="+mj-lt"/>
              <a:buAutoNum type="arabicPeriod" startAt="6"/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占有權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4960" y="1319723"/>
            <a:ext cx="3157352" cy="350208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632434" y="4615252"/>
            <a:ext cx="3925498" cy="900000"/>
            <a:chOff x="3481586" y="3006572"/>
            <a:chExt cx="3925498" cy="900000"/>
          </a:xfrm>
        </p:grpSpPr>
        <p:grpSp>
          <p:nvGrpSpPr>
            <p:cNvPr id="9" name="群組 8"/>
            <p:cNvGrpSpPr/>
            <p:nvPr/>
          </p:nvGrpSpPr>
          <p:grpSpPr>
            <a:xfrm>
              <a:off x="4066092" y="3189998"/>
              <a:ext cx="3340992" cy="543049"/>
              <a:chOff x="4500001" y="2170416"/>
              <a:chExt cx="3340992" cy="543049"/>
            </a:xfrm>
          </p:grpSpPr>
          <p:pic>
            <p:nvPicPr>
              <p:cNvPr id="11" name="圖片 10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5352" b="5732"/>
              <a:stretch/>
            </p:blipFill>
            <p:spPr>
              <a:xfrm>
                <a:off x="4500001" y="2170416"/>
                <a:ext cx="3182908" cy="543049"/>
              </a:xfrm>
              <a:prstGeom prst="rect">
                <a:avLst/>
              </a:prstGeom>
            </p:spPr>
          </p:pic>
          <p:sp>
            <p:nvSpPr>
              <p:cNvPr id="16" name="文字方塊 15"/>
              <p:cNvSpPr txBox="1"/>
              <p:nvPr/>
            </p:nvSpPr>
            <p:spPr>
              <a:xfrm>
                <a:off x="4753876" y="2327285"/>
                <a:ext cx="30871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一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分鐘認識他項權利證明書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(01ˍ35)</a:t>
                </a:r>
              </a:p>
            </p:txBody>
          </p:sp>
        </p:grpSp>
        <p:pic>
          <p:nvPicPr>
            <p:cNvPr id="10" name="圖片 9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61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  <p:bldP spid="6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01:35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一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分鐘認識他項權利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證明書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pic>
        <p:nvPicPr>
          <p:cNvPr id="9" name="005P084一分鐘認識他項權利證明書(01ˍ35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7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6" y="2203310"/>
            <a:ext cx="4019366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所謂物權法定主義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，是「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物權的種類及內容，一定要以法律規定，當事人不可以任意創設物權。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857831" y="5883423"/>
            <a:ext cx="410824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可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分為</a:t>
            </a:r>
            <a:r>
              <a:rPr lang="zh-TW" altLang="en-US" sz="2800" b="1" dirty="0">
                <a:solidFill>
                  <a:srgbClr val="0085B4"/>
                </a:solidFill>
                <a:latin typeface="微軟正黑體" charset="-120"/>
                <a:ea typeface="微軟正黑體" charset="-120"/>
              </a:rPr>
              <a:t>不動產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及</a:t>
            </a:r>
            <a:r>
              <a:rPr lang="zh-TW" altLang="en-US" sz="2800" b="1" dirty="0">
                <a:solidFill>
                  <a:srgbClr val="0085B4"/>
                </a:solidFill>
                <a:latin typeface="微軟正黑體" charset="-120"/>
                <a:ea typeface="微軟正黑體" charset="-120"/>
              </a:rPr>
              <a:t>動產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如果要改變</a:t>
            </a:r>
            <a:r>
              <a:rPr lang="en-US" altLang="zh-TW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不動產</a:t>
            </a:r>
            <a:r>
              <a:rPr lang="zh-TW" altLang="en-US" sz="28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的物權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須具備：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buFont typeface="Wingdings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「書面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及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buFont typeface="Wingdings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「登記」要件。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6071" y="1955427"/>
            <a:ext cx="3350345" cy="299189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826" y="1202730"/>
            <a:ext cx="4646711" cy="66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8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81399E-6 L 2.5E-6 -0.65242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6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331812"/>
            <a:ext cx="3803343" cy="3528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例如：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小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慧向阿富買了一間房子，如果小慧想要取得房子的所有權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，必須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和阿富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訂立書面買賣契約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到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地政事務所辦理所有權移轉登記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6016" y="1668910"/>
            <a:ext cx="3672408" cy="31553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202730"/>
            <a:ext cx="3249134" cy="46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07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3768" y="1706959"/>
            <a:ext cx="4685126" cy="3191466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1130895"/>
            <a:ext cx="2880320" cy="76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9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840665" y="1305419"/>
            <a:ext cx="4379407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移轉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動產的所有權，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只需「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交付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」，例如：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阿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智向小玉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買一台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機車，小玉只需要將機車交付給阿智就算移轉機車的所有權了，至於到監理機關辦理過戶登記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，與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機車的所有權移轉無關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470185"/>
            <a:ext cx="3418591" cy="320989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3223" y="1020365"/>
            <a:ext cx="2160240" cy="57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8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840665" y="1305419"/>
            <a:ext cx="380334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如機車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交付給阿智之後，阿智和小玉都沒有到監理機關辦理更名登記，那以後這台機車的稅單還是寄到小玉家，由小玉繳納。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3" name="圖片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470185"/>
            <a:ext cx="3418591" cy="3209898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40664" y="5883423"/>
            <a:ext cx="380334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所以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機車交付給阿智之後，對小玉而言，比較有保障的作法就是同時到監理機關辦理更名登記。</a:t>
            </a:r>
          </a:p>
        </p:txBody>
      </p:sp>
      <p:grpSp>
        <p:nvGrpSpPr>
          <p:cNvPr id="9" name="群組 8"/>
          <p:cNvGrpSpPr/>
          <p:nvPr/>
        </p:nvGrpSpPr>
        <p:grpSpPr>
          <a:xfrm>
            <a:off x="818652" y="4560507"/>
            <a:ext cx="3423206" cy="900000"/>
            <a:chOff x="3481586" y="3006572"/>
            <a:chExt cx="3423206" cy="900000"/>
          </a:xfrm>
        </p:grpSpPr>
        <p:grpSp>
          <p:nvGrpSpPr>
            <p:cNvPr id="10" name="群組 9"/>
            <p:cNvGrpSpPr/>
            <p:nvPr/>
          </p:nvGrpSpPr>
          <p:grpSpPr>
            <a:xfrm>
              <a:off x="4066092" y="3189998"/>
              <a:ext cx="2838700" cy="543049"/>
              <a:chOff x="4500001" y="2170416"/>
              <a:chExt cx="2838700" cy="543049"/>
            </a:xfrm>
          </p:grpSpPr>
          <p:pic>
            <p:nvPicPr>
              <p:cNvPr id="15" name="圖片 14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3425" b="5732"/>
              <a:stretch/>
            </p:blipFill>
            <p:spPr>
              <a:xfrm>
                <a:off x="4500001" y="2170416"/>
                <a:ext cx="2838700" cy="543049"/>
              </a:xfrm>
              <a:prstGeom prst="rect">
                <a:avLst/>
              </a:prstGeom>
            </p:spPr>
          </p:pic>
          <p:sp>
            <p:nvSpPr>
              <p:cNvPr id="16" name="文字方塊 15"/>
              <p:cNvSpPr txBox="1"/>
              <p:nvPr/>
            </p:nvSpPr>
            <p:spPr>
              <a:xfrm>
                <a:off x="4753876" y="2327285"/>
                <a:ext cx="25848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「沒過戶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」都不算！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(01ˍ32)</a:t>
                </a:r>
              </a:p>
            </p:txBody>
          </p:sp>
        </p:grpSp>
        <p:pic>
          <p:nvPicPr>
            <p:cNvPr id="14" name="圖片 13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17" name="圖片 1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3223" y="1020365"/>
            <a:ext cx="2160240" cy="57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06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0.08301 L 3.61111E-6 -0.78817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2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  <p:bldP spid="6" grpId="2"/>
      <p:bldP spid="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01:32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「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沒過戶」都不算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！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pic>
        <p:nvPicPr>
          <p:cNvPr id="9" name="005P084「沒過戶」都不算！(01ˍ3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95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3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1" y="1142873"/>
            <a:ext cx="2592288" cy="74816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6742" y="1736695"/>
            <a:ext cx="4579177" cy="316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4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827582" y="2139007"/>
            <a:ext cx="344330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B7271A"/>
                </a:solidFill>
                <a:latin typeface="微軟正黑體" charset="-120"/>
                <a:ea typeface="微軟正黑體" charset="-120"/>
              </a:rPr>
              <a:t>所有權：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指「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所有人，於法令限制之範圍內，得自由使用、收益、處分其所有物，並排除他人之干涉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。」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8538" y="2187010"/>
            <a:ext cx="3852373" cy="2616294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826" y="1202730"/>
            <a:ext cx="5404328" cy="666702"/>
          </a:xfrm>
          <a:prstGeom prst="rect">
            <a:avLst/>
          </a:prstGeom>
        </p:spPr>
      </p:pic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827581" y="5955431"/>
            <a:ext cx="344330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zh-TW" altLang="en-US" sz="28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舉凡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手上的課本、手機等，只要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是你的東西，你就可以占有、使用、收益、處分它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2069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42587E-6 L 0.00086 -0.64992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325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  <p:bldP spid="6" grpId="2"/>
      <p:bldP spid="1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840665" y="1650836"/>
            <a:ext cx="4451415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如未經同意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拿了你的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手機</a:t>
            </a:r>
            <a:r>
              <a:rPr lang="zh-TW" altLang="en-US" sz="24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（動產</a:t>
            </a:r>
            <a:r>
              <a:rPr lang="zh-TW" altLang="en-US" sz="24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去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玩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，可要求返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還手機， 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要借用你的手機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，須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先經過你的同意才可以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如果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想換新手機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，可到手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機行賣掉，或者是送給別人，這就是處分的意思。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7216" y="1416533"/>
            <a:ext cx="2949200" cy="331720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1142470"/>
            <a:ext cx="3465158" cy="42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5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539552" y="1850975"/>
            <a:ext cx="6472328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如你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擁有一間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房子</a:t>
            </a:r>
            <a:r>
              <a:rPr lang="en-US" altLang="zh-TW" sz="24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( </a:t>
            </a:r>
            <a:r>
              <a:rPr lang="zh-TW" altLang="en-US" sz="24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不動產 </a:t>
            </a:r>
            <a:r>
              <a:rPr lang="en-US" altLang="zh-TW" sz="24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，可以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……</a:t>
            </a:r>
          </a:p>
          <a:p>
            <a:pPr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自己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住在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裡面 </a:t>
            </a:r>
            <a:r>
              <a:rPr lang="en-US" altLang="zh-TW" sz="24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( </a:t>
            </a:r>
            <a:r>
              <a:rPr lang="zh-TW" altLang="en-US" sz="24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占有、使用 </a:t>
            </a:r>
            <a:r>
              <a:rPr lang="en-US" altLang="zh-TW" sz="24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出租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給別人收取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租金</a:t>
            </a:r>
            <a:r>
              <a:rPr lang="en-US" altLang="zh-TW" sz="24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24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收益</a:t>
            </a:r>
            <a:r>
              <a:rPr lang="en-US" altLang="zh-TW" sz="24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) 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ü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不想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住的時候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也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可以賣掉換現金 </a:t>
            </a:r>
            <a:r>
              <a:rPr lang="en-US" altLang="zh-TW" sz="24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(</a:t>
            </a:r>
            <a:r>
              <a:rPr lang="zh-TW" altLang="en-US" sz="24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處分</a:t>
            </a:r>
            <a:r>
              <a:rPr lang="en-US" altLang="zh-TW" sz="24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24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en-US" sz="2400" b="1" dirty="0">
              <a:solidFill>
                <a:srgbClr val="0070C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550339" y="5955431"/>
            <a:ext cx="5101781" cy="21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如有人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未經你的同意入侵住宅的話，你就可以請他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離開。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所有權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就是擁有對物的支配權利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" t="5691" r="7042"/>
          <a:stretch/>
        </p:blipFill>
        <p:spPr>
          <a:xfrm>
            <a:off x="5810269" y="2470527"/>
            <a:ext cx="2603866" cy="2620808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1940517" y="4623812"/>
            <a:ext cx="3753348" cy="900000"/>
            <a:chOff x="3481586" y="3006572"/>
            <a:chExt cx="3753348" cy="900000"/>
          </a:xfrm>
        </p:grpSpPr>
        <p:grpSp>
          <p:nvGrpSpPr>
            <p:cNvPr id="9" name="群組 8"/>
            <p:cNvGrpSpPr/>
            <p:nvPr/>
          </p:nvGrpSpPr>
          <p:grpSpPr>
            <a:xfrm>
              <a:off x="4066092" y="3189998"/>
              <a:ext cx="3168842" cy="543049"/>
              <a:chOff x="4500001" y="2170416"/>
              <a:chExt cx="3168842" cy="543049"/>
            </a:xfrm>
          </p:grpSpPr>
          <p:pic>
            <p:nvPicPr>
              <p:cNvPr id="11" name="圖片 10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25682" b="5732"/>
              <a:stretch/>
            </p:blipFill>
            <p:spPr>
              <a:xfrm>
                <a:off x="4500001" y="2170416"/>
                <a:ext cx="3168842" cy="543049"/>
              </a:xfrm>
              <a:prstGeom prst="rect">
                <a:avLst/>
              </a:prstGeom>
            </p:spPr>
          </p:pic>
          <p:sp>
            <p:nvSpPr>
              <p:cNvPr id="16" name="文字方塊 15"/>
              <p:cNvSpPr txBox="1"/>
              <p:nvPr/>
            </p:nvSpPr>
            <p:spPr>
              <a:xfrm>
                <a:off x="4753876" y="2327285"/>
                <a:ext cx="291496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農地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農舍所有權移轉登記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(03ˍ57)</a:t>
                </a:r>
              </a:p>
            </p:txBody>
          </p:sp>
        </p:grpSp>
        <p:pic>
          <p:nvPicPr>
            <p:cNvPr id="10" name="圖片 9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17" name="圖片 1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1142470"/>
            <a:ext cx="3465158" cy="42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1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782 -0.70544 " pathEditMode="relative" ptsTypes="AA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03:57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農地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農舍所有權移轉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登記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pic>
        <p:nvPicPr>
          <p:cNvPr id="9" name="005P085農地農舍所有權移轉登記(03ˍ57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9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65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1850975"/>
            <a:ext cx="7350968" cy="224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6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00179" y="1922983"/>
            <a:ext cx="3906435" cy="3054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臺灣歌手張震嶽「愛的初體驗」歌詞 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: </a:t>
            </a:r>
          </a:p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「如果說你真的要走 把我的相片還給我在你身上也沒有用 我可以還給我媽媽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6614" y="1721273"/>
            <a:ext cx="3675888" cy="327964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63" y="1061003"/>
            <a:ext cx="5516033" cy="71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7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09581" y="1890765"/>
            <a:ext cx="4482499" cy="1428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altLang="zh-TW" sz="26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Q: </a:t>
            </a:r>
            <a:r>
              <a:rPr lang="zh-TW" altLang="en-US" sz="26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如果</a:t>
            </a:r>
            <a:r>
              <a:rPr lang="zh-TW" altLang="en-US" sz="26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將自己的</a:t>
            </a:r>
            <a:r>
              <a:rPr lang="zh-TW" altLang="en-US" sz="26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照片或禮物送給</a:t>
            </a:r>
            <a:r>
              <a:rPr lang="zh-TW" altLang="en-US" sz="26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情人，分手時，可以要回來嗎 </a:t>
            </a:r>
            <a:r>
              <a:rPr lang="en-US" altLang="zh-TW" sz="26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? </a:t>
            </a:r>
            <a:endParaRPr lang="zh-TW" altLang="zh-TW" sz="2600" b="1" dirty="0">
              <a:solidFill>
                <a:srgbClr val="008EC0"/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8" y="1722095"/>
            <a:ext cx="2888471" cy="3352592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09581" y="3349578"/>
            <a:ext cx="4482499" cy="188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altLang="zh-TW" sz="2600" b="1" dirty="0" smtClean="0">
                <a:solidFill>
                  <a:srgbClr val="7A6A56"/>
                </a:solidFill>
                <a:latin typeface="微軟正黑體" charset="-120"/>
                <a:ea typeface="微軟正黑體" charset="-120"/>
              </a:rPr>
              <a:t>A</a:t>
            </a:r>
            <a:r>
              <a:rPr lang="en-US" altLang="zh-TW" sz="2600" b="1" dirty="0">
                <a:solidFill>
                  <a:srgbClr val="7A6A56"/>
                </a:solidFill>
                <a:latin typeface="微軟正黑體" charset="-120"/>
                <a:ea typeface="微軟正黑體" charset="-120"/>
              </a:rPr>
              <a:t>: </a:t>
            </a:r>
            <a:r>
              <a:rPr lang="zh-TW" altLang="en-US" sz="2600" b="1" dirty="0" smtClean="0">
                <a:solidFill>
                  <a:srgbClr val="7A6A56"/>
                </a:solidFill>
                <a:latin typeface="微軟正黑體" charset="-120"/>
                <a:ea typeface="微軟正黑體" charset="-120"/>
              </a:rPr>
              <a:t>照片</a:t>
            </a:r>
            <a:r>
              <a:rPr lang="zh-TW" altLang="en-US" sz="2600" b="1" dirty="0">
                <a:solidFill>
                  <a:srgbClr val="7A6A56"/>
                </a:solidFill>
                <a:latin typeface="微軟正黑體" charset="-120"/>
                <a:ea typeface="微軟正黑體" charset="-120"/>
              </a:rPr>
              <a:t>為動產，動產只要交付就移轉所有權，所以對方若是不同意返還， 是無法將東西要回來的。</a:t>
            </a:r>
            <a:endParaRPr lang="zh-TW" altLang="zh-TW" sz="2600" b="1" dirty="0">
              <a:solidFill>
                <a:srgbClr val="7A6A56"/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63" y="1061003"/>
            <a:ext cx="5516033" cy="71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33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40665" y="1994991"/>
            <a:ext cx="4163383" cy="248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就是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債務人拿不動產作擔保，向債權人借錢的行為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抵押權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是將不動產抵押給他人，可是自己仍保有對這個物品占有的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狀態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0695" y="1346919"/>
            <a:ext cx="3369737" cy="346158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665" y="1262877"/>
            <a:ext cx="5350860" cy="66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683568" y="1738695"/>
            <a:ext cx="4307399" cy="309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只是到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時候還不起債務時，接受抵押的債權人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，可將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這個不動產賣掉來使自己的債務得到優先的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清償。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賣掉</a:t>
            </a:r>
            <a:r>
              <a:rPr lang="zh-TW" altLang="en-US" sz="28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的錢如果清償完還有剩餘</a:t>
            </a:r>
            <a:r>
              <a:rPr lang="zh-TW" altLang="en-US" sz="28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，要</a:t>
            </a:r>
            <a:r>
              <a:rPr lang="zh-TW" altLang="en-US" sz="28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還給債務人。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0695" y="1346919"/>
            <a:ext cx="3369737" cy="346158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665" y="1202903"/>
            <a:ext cx="3587319" cy="4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66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10185" y="1778967"/>
            <a:ext cx="3473783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購買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房屋時向銀行貸款，債務人就要將房屋設定抵押權給銀行 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( 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債權人 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，銀行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因有抵押品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，而放心地將錢借出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7449" y="1418927"/>
            <a:ext cx="4053176" cy="333184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665" y="1202903"/>
            <a:ext cx="3587319" cy="4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0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10185" y="1635326"/>
            <a:ext cx="4553903" cy="356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債務人還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不出錢時，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銀行會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拍賣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不動產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（即所謂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的法拍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屋）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將拍賣所得的金額來償還抵押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負債。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抵押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權的性質就是一種「擔保物權」，以不動產的價值來擔保債務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7147" y="1455036"/>
            <a:ext cx="3023765" cy="354530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665" y="1202903"/>
            <a:ext cx="3587319" cy="4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02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1634951"/>
            <a:ext cx="6946900" cy="297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2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624" y="2144439"/>
            <a:ext cx="825500" cy="20828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5696" y="1357039"/>
            <a:ext cx="6400800" cy="28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17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755576" y="1214478"/>
            <a:ext cx="3617799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同學成年後，要注重自己的信用，將來需向銀行借錢時，記得按時還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款。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信用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好的人向銀行借款，審核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時較易通過。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274911"/>
            <a:ext cx="3795144" cy="358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32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671993" y="1205404"/>
            <a:ext cx="3744416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如有信用卡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的話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，要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注意消費額度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，勿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過度消費造成卡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債。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卡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債的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存在，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將影響個人信用，以後買房子時要向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銀行貸款會較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困難。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086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3" name="圖片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274911"/>
            <a:ext cx="3795144" cy="358173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611560" y="4452847"/>
            <a:ext cx="3753348" cy="900000"/>
            <a:chOff x="3481586" y="3006572"/>
            <a:chExt cx="3753348" cy="900000"/>
          </a:xfrm>
        </p:grpSpPr>
        <p:grpSp>
          <p:nvGrpSpPr>
            <p:cNvPr id="9" name="群組 8"/>
            <p:cNvGrpSpPr/>
            <p:nvPr/>
          </p:nvGrpSpPr>
          <p:grpSpPr>
            <a:xfrm>
              <a:off x="4066092" y="3189998"/>
              <a:ext cx="3168842" cy="543049"/>
              <a:chOff x="4500001" y="2170416"/>
              <a:chExt cx="3168842" cy="543049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25682" b="5732"/>
              <a:stretch/>
            </p:blipFill>
            <p:spPr>
              <a:xfrm>
                <a:off x="4500001" y="2170416"/>
                <a:ext cx="3168842" cy="543049"/>
              </a:xfrm>
              <a:prstGeom prst="rect">
                <a:avLst/>
              </a:prstGeom>
            </p:spPr>
          </p:pic>
          <p:sp>
            <p:nvSpPr>
              <p:cNvPr id="15" name="文字方塊 14"/>
              <p:cNvSpPr txBox="1"/>
              <p:nvPr/>
            </p:nvSpPr>
            <p:spPr>
              <a:xfrm>
                <a:off x="4753876" y="2190245"/>
                <a:ext cx="291496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學生卡債沒還 出社會遭銀行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列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/>
                </a:r>
                <a:b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</a:b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「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黑名單」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(01ˍ42)</a:t>
                </a:r>
              </a:p>
            </p:txBody>
          </p:sp>
        </p:grpSp>
        <p:pic>
          <p:nvPicPr>
            <p:cNvPr id="10" name="圖片 9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46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056309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學生卡債沒還 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出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社會遭銀行列「黑名單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」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pic>
        <p:nvPicPr>
          <p:cNvPr id="9" name="005P086學生卡債沒還 出社會遭銀行列「黑名單」(01ˍ4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4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11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39499</TotalTime>
  <Words>2778</Words>
  <Application>Microsoft Office PowerPoint</Application>
  <PresentationFormat>自訂</PresentationFormat>
  <Paragraphs>343</Paragraphs>
  <Slides>83</Slides>
  <Notes>70</Notes>
  <HiddenSlides>11</HiddenSlides>
  <MMClips>11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83</vt:i4>
      </vt:variant>
    </vt:vector>
  </HeadingPairs>
  <TitlesOfParts>
    <vt:vector size="89" baseType="lpstr">
      <vt:lpstr>微軟正黑體</vt:lpstr>
      <vt:lpstr>新細明體</vt:lpstr>
      <vt:lpstr>Arial</vt:lpstr>
      <vt:lpstr>Calibri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YUIDA</dc:creator>
  <cp:lastModifiedBy>user</cp:lastModifiedBy>
  <cp:revision>569</cp:revision>
  <dcterms:created xsi:type="dcterms:W3CDTF">2020-02-26T07:44:30Z</dcterms:created>
  <dcterms:modified xsi:type="dcterms:W3CDTF">2020-07-29T03:46:02Z</dcterms:modified>
</cp:coreProperties>
</file>