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6"/>
  </p:notesMasterIdLst>
  <p:sldIdLst>
    <p:sldId id="257" r:id="rId2"/>
    <p:sldId id="423" r:id="rId3"/>
    <p:sldId id="424" r:id="rId4"/>
    <p:sldId id="558" r:id="rId5"/>
    <p:sldId id="425" r:id="rId6"/>
    <p:sldId id="426" r:id="rId7"/>
    <p:sldId id="427" r:id="rId8"/>
    <p:sldId id="559" r:id="rId9"/>
    <p:sldId id="560" r:id="rId10"/>
    <p:sldId id="561" r:id="rId11"/>
    <p:sldId id="563" r:id="rId12"/>
    <p:sldId id="562" r:id="rId13"/>
    <p:sldId id="564" r:id="rId14"/>
    <p:sldId id="565" r:id="rId15"/>
    <p:sldId id="684" r:id="rId16"/>
    <p:sldId id="566" r:id="rId17"/>
    <p:sldId id="567" r:id="rId18"/>
    <p:sldId id="568" r:id="rId19"/>
    <p:sldId id="569" r:id="rId20"/>
    <p:sldId id="572" r:id="rId21"/>
    <p:sldId id="573" r:id="rId22"/>
    <p:sldId id="574" r:id="rId23"/>
    <p:sldId id="570" r:id="rId24"/>
    <p:sldId id="575" r:id="rId25"/>
    <p:sldId id="571" r:id="rId26"/>
    <p:sldId id="576" r:id="rId27"/>
    <p:sldId id="577" r:id="rId28"/>
    <p:sldId id="580" r:id="rId29"/>
    <p:sldId id="579" r:id="rId30"/>
    <p:sldId id="581" r:id="rId31"/>
    <p:sldId id="685" r:id="rId32"/>
    <p:sldId id="686" r:id="rId33"/>
    <p:sldId id="578" r:id="rId34"/>
    <p:sldId id="582" r:id="rId35"/>
    <p:sldId id="583" r:id="rId36"/>
    <p:sldId id="584" r:id="rId37"/>
    <p:sldId id="585" r:id="rId38"/>
    <p:sldId id="687" r:id="rId39"/>
    <p:sldId id="588" r:id="rId40"/>
    <p:sldId id="587" r:id="rId41"/>
    <p:sldId id="589" r:id="rId42"/>
    <p:sldId id="586" r:id="rId43"/>
    <p:sldId id="590" r:id="rId44"/>
    <p:sldId id="591" r:id="rId45"/>
    <p:sldId id="688" r:id="rId46"/>
    <p:sldId id="595" r:id="rId47"/>
    <p:sldId id="596" r:id="rId48"/>
    <p:sldId id="594" r:id="rId49"/>
    <p:sldId id="593" r:id="rId50"/>
    <p:sldId id="592" r:id="rId51"/>
    <p:sldId id="599" r:id="rId52"/>
    <p:sldId id="600" r:id="rId53"/>
    <p:sldId id="597" r:id="rId54"/>
    <p:sldId id="604" r:id="rId55"/>
    <p:sldId id="605" r:id="rId56"/>
    <p:sldId id="601" r:id="rId57"/>
    <p:sldId id="603" r:id="rId58"/>
    <p:sldId id="602" r:id="rId59"/>
    <p:sldId id="606" r:id="rId60"/>
    <p:sldId id="607" r:id="rId61"/>
    <p:sldId id="608" r:id="rId62"/>
    <p:sldId id="609" r:id="rId63"/>
    <p:sldId id="610" r:id="rId64"/>
    <p:sldId id="611" r:id="rId65"/>
    <p:sldId id="612" r:id="rId66"/>
    <p:sldId id="689" r:id="rId67"/>
    <p:sldId id="613" r:id="rId68"/>
    <p:sldId id="614" r:id="rId69"/>
    <p:sldId id="615" r:id="rId70"/>
    <p:sldId id="690" r:id="rId71"/>
    <p:sldId id="616" r:id="rId72"/>
    <p:sldId id="617" r:id="rId73"/>
    <p:sldId id="618" r:id="rId74"/>
    <p:sldId id="622" r:id="rId75"/>
    <p:sldId id="691" r:id="rId76"/>
    <p:sldId id="692" r:id="rId77"/>
    <p:sldId id="619" r:id="rId78"/>
    <p:sldId id="620" r:id="rId79"/>
    <p:sldId id="621" r:id="rId80"/>
    <p:sldId id="623" r:id="rId81"/>
    <p:sldId id="626" r:id="rId82"/>
    <p:sldId id="624" r:id="rId83"/>
    <p:sldId id="630" r:id="rId84"/>
    <p:sldId id="631" r:id="rId85"/>
    <p:sldId id="625" r:id="rId86"/>
    <p:sldId id="627" r:id="rId87"/>
    <p:sldId id="694" r:id="rId88"/>
    <p:sldId id="695" r:id="rId89"/>
    <p:sldId id="629" r:id="rId90"/>
    <p:sldId id="693" r:id="rId91"/>
    <p:sldId id="628" r:id="rId92"/>
    <p:sldId id="632" r:id="rId93"/>
    <p:sldId id="636" r:id="rId94"/>
    <p:sldId id="635" r:id="rId95"/>
    <p:sldId id="637" r:id="rId96"/>
    <p:sldId id="638" r:id="rId97"/>
    <p:sldId id="641" r:id="rId98"/>
    <p:sldId id="639" r:id="rId99"/>
    <p:sldId id="640" r:id="rId100"/>
    <p:sldId id="698" r:id="rId101"/>
    <p:sldId id="696" r:id="rId102"/>
    <p:sldId id="699" r:id="rId103"/>
    <p:sldId id="634" r:id="rId104"/>
    <p:sldId id="697" r:id="rId105"/>
    <p:sldId id="633" r:id="rId106"/>
    <p:sldId id="642" r:id="rId107"/>
    <p:sldId id="643" r:id="rId108"/>
    <p:sldId id="644" r:id="rId109"/>
    <p:sldId id="645" r:id="rId110"/>
    <p:sldId id="649" r:id="rId111"/>
    <p:sldId id="650" r:id="rId112"/>
    <p:sldId id="646" r:id="rId113"/>
    <p:sldId id="647" r:id="rId114"/>
    <p:sldId id="648" r:id="rId115"/>
    <p:sldId id="651" r:id="rId116"/>
    <p:sldId id="652" r:id="rId117"/>
    <p:sldId id="655" r:id="rId118"/>
    <p:sldId id="656" r:id="rId119"/>
    <p:sldId id="653" r:id="rId120"/>
    <p:sldId id="657" r:id="rId121"/>
    <p:sldId id="658" r:id="rId122"/>
    <p:sldId id="659" r:id="rId123"/>
    <p:sldId id="654" r:id="rId124"/>
    <p:sldId id="663" r:id="rId125"/>
    <p:sldId id="660" r:id="rId126"/>
    <p:sldId id="700" r:id="rId127"/>
    <p:sldId id="662" r:id="rId128"/>
    <p:sldId id="664" r:id="rId129"/>
    <p:sldId id="665" r:id="rId130"/>
    <p:sldId id="661" r:id="rId131"/>
    <p:sldId id="666" r:id="rId132"/>
    <p:sldId id="668" r:id="rId133"/>
    <p:sldId id="667" r:id="rId134"/>
    <p:sldId id="669" r:id="rId135"/>
  </p:sldIdLst>
  <p:sldSz cx="9144000" cy="5718175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0B3C"/>
    <a:srgbClr val="FFA200"/>
    <a:srgbClr val="169E71"/>
    <a:srgbClr val="E46C0A"/>
    <a:srgbClr val="008EC0"/>
    <a:srgbClr val="1E2D9A"/>
    <a:srgbClr val="CC0000"/>
    <a:srgbClr val="1D2088"/>
    <a:srgbClr val="0E3DA6"/>
    <a:srgbClr val="68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294" autoAdjust="0"/>
    <p:restoredTop sz="95826" autoAdjust="0"/>
  </p:normalViewPr>
  <p:slideViewPr>
    <p:cSldViewPr>
      <p:cViewPr varScale="1">
        <p:scale>
          <a:sx n="137" d="100"/>
          <a:sy n="137" d="100"/>
        </p:scale>
        <p:origin x="882" y="96"/>
      </p:cViewPr>
      <p:guideLst>
        <p:guide orient="horz" pos="1801"/>
        <p:guide pos="2880"/>
      </p:guideLst>
    </p:cSldViewPr>
  </p:slideViewPr>
  <p:outlineViewPr>
    <p:cViewPr>
      <p:scale>
        <a:sx n="33" d="100"/>
        <a:sy n="33" d="100"/>
      </p:scale>
      <p:origin x="0" y="1110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38" Type="http://schemas.openxmlformats.org/officeDocument/2006/relationships/viewProps" Target="viewProp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13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4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notesMaster" Target="notesMasters/notesMaster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E8CA1C-04B5-D74B-9A55-80D70C96EBAC}" type="datetimeFigureOut">
              <a:rPr kumimoji="1" lang="zh-TW" altLang="en-US" smtClean="0"/>
              <a:t>2020/7/29</a:t>
            </a:fld>
            <a:endParaRPr kumimoji="1"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62025" y="1143000"/>
            <a:ext cx="49339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TW" altLang="en-US" smtClean="0"/>
              <a:t>按一下以編輯母片文字樣式</a:t>
            </a:r>
          </a:p>
          <a:p>
            <a:pPr lvl="1"/>
            <a:r>
              <a:rPr kumimoji="1" lang="zh-TW" altLang="en-US" smtClean="0"/>
              <a:t>第二層</a:t>
            </a:r>
          </a:p>
          <a:p>
            <a:pPr lvl="2"/>
            <a:r>
              <a:rPr kumimoji="1" lang="zh-TW" altLang="en-US" smtClean="0"/>
              <a:t>第三層</a:t>
            </a:r>
          </a:p>
          <a:p>
            <a:pPr lvl="3"/>
            <a:r>
              <a:rPr kumimoji="1" lang="zh-TW" altLang="en-US" smtClean="0"/>
              <a:t>第四層</a:t>
            </a:r>
          </a:p>
          <a:p>
            <a:pPr lvl="4"/>
            <a:r>
              <a:rPr kumimoji="1" lang="zh-TW" altLang="en-US" smtClean="0"/>
              <a:t>第五層</a:t>
            </a:r>
            <a:endParaRPr kumimoji="1"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C36221-0537-1C47-B6DC-56B41D1D3E5C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9504639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36221-0537-1C47-B6DC-56B41D1D3E5C}" type="slidenum">
              <a:rPr kumimoji="1" lang="zh-TW" altLang="en-US" smtClean="0"/>
              <a:t>2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6379123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36221-0537-1C47-B6DC-56B41D1D3E5C}" type="slidenum">
              <a:rPr kumimoji="1" lang="zh-TW" altLang="en-US" smtClean="0"/>
              <a:t>9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7125054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36221-0537-1C47-B6DC-56B41D1D3E5C}" type="slidenum">
              <a:rPr kumimoji="1" lang="zh-TW" altLang="en-US" smtClean="0"/>
              <a:t>14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0398729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36221-0537-1C47-B6DC-56B41D1D3E5C}" type="slidenum">
              <a:rPr kumimoji="1" lang="zh-TW" altLang="en-US" smtClean="0"/>
              <a:t>41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8557874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36221-0537-1C47-B6DC-56B41D1D3E5C}" type="slidenum">
              <a:rPr kumimoji="1" lang="zh-TW" altLang="en-US" smtClean="0"/>
              <a:t>97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40160340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36221-0537-1C47-B6DC-56B41D1D3E5C}" type="slidenum">
              <a:rPr kumimoji="1" lang="zh-TW" altLang="en-US" smtClean="0"/>
              <a:t>125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4079104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36221-0537-1C47-B6DC-56B41D1D3E5C}" type="slidenum">
              <a:rPr kumimoji="1" lang="zh-TW" altLang="en-US" smtClean="0"/>
              <a:t>126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4079104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1776341"/>
            <a:ext cx="7772400" cy="1225701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240299"/>
            <a:ext cx="6400800" cy="1461311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14C90-CAF7-4E64-BAE3-0E08C589EEC1}" type="datetimeFigureOut">
              <a:rPr lang="zh-TW" altLang="en-US" smtClean="0"/>
              <a:t>2020/7/29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35DE8-05DE-40E5-A4F5-8A952F54CC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83561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14C90-CAF7-4E64-BAE3-0E08C589EEC1}" type="datetimeFigureOut">
              <a:rPr lang="zh-TW" altLang="en-US" smtClean="0"/>
              <a:t>2020/7/29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35DE8-05DE-40E5-A4F5-8A952F54CC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03381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3674457"/>
            <a:ext cx="7772400" cy="113569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423607"/>
            <a:ext cx="7772400" cy="125085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14C90-CAF7-4E64-BAE3-0E08C589EEC1}" type="datetimeFigureOut">
              <a:rPr lang="zh-TW" altLang="en-US" smtClean="0"/>
              <a:t>2020/7/29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35DE8-05DE-40E5-A4F5-8A952F54CC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115618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111868"/>
            <a:ext cx="4038600" cy="3147644"/>
          </a:xfrm>
        </p:spPr>
        <p:txBody>
          <a:bodyPr/>
          <a:lstStyle>
            <a:lvl1pPr>
              <a:defRPr sz="28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111868"/>
            <a:ext cx="4038600" cy="314764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14C90-CAF7-4E64-BAE3-0E08C589EEC1}" type="datetimeFigureOut">
              <a:rPr lang="zh-TW" altLang="en-US" smtClean="0"/>
              <a:t>2020/7/29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35DE8-05DE-40E5-A4F5-8A952F54CC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644187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28992"/>
            <a:ext cx="8229600" cy="953029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279972"/>
            <a:ext cx="4040188" cy="53343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1813403"/>
            <a:ext cx="4040188" cy="329456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279972"/>
            <a:ext cx="4041775" cy="53343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1813403"/>
            <a:ext cx="4041775" cy="329456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14C90-CAF7-4E64-BAE3-0E08C589EEC1}" type="datetimeFigureOut">
              <a:rPr lang="zh-TW" altLang="en-US" smtClean="0"/>
              <a:t>2020/7/29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35DE8-05DE-40E5-A4F5-8A952F54CC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863895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14C90-CAF7-4E64-BAE3-0E08C589EEC1}" type="datetimeFigureOut">
              <a:rPr lang="zh-TW" altLang="en-US" smtClean="0"/>
              <a:t>2020/7/29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35DE8-05DE-40E5-A4F5-8A952F54CC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979541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14C90-CAF7-4E64-BAE3-0E08C589EEC1}" type="datetimeFigureOut">
              <a:rPr lang="zh-TW" altLang="en-US" smtClean="0"/>
              <a:t>2020/7/29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35DE8-05DE-40E5-A4F5-8A952F54CC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60143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1" y="227668"/>
            <a:ext cx="3008313" cy="96891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27668"/>
            <a:ext cx="5111750" cy="488030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1" y="1196581"/>
            <a:ext cx="3008313" cy="39113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14C90-CAF7-4E64-BAE3-0E08C589EEC1}" type="datetimeFigureOut">
              <a:rPr lang="zh-TW" altLang="en-US" smtClean="0"/>
              <a:t>2020/7/29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35DE8-05DE-40E5-A4F5-8A952F54CC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23887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002723"/>
            <a:ext cx="5486400" cy="47254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510930"/>
            <a:ext cx="5486400" cy="343090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4475267"/>
            <a:ext cx="5486400" cy="6710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14C90-CAF7-4E64-BAE3-0E08C589EEC1}" type="datetimeFigureOut">
              <a:rPr lang="zh-TW" altLang="en-US" smtClean="0"/>
              <a:t>2020/7/29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35DE8-05DE-40E5-A4F5-8A952F54CC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596409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14C90-CAF7-4E64-BAE3-0E08C589EEC1}" type="datetimeFigureOut">
              <a:rPr lang="zh-TW" altLang="en-US" smtClean="0"/>
              <a:t>2020/7/29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35DE8-05DE-40E5-A4F5-8A952F54CC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63431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190606"/>
            <a:ext cx="2057400" cy="406890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90606"/>
            <a:ext cx="6019800" cy="406890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14C90-CAF7-4E64-BAE3-0E08C589EEC1}" type="datetimeFigureOut">
              <a:rPr lang="zh-TW" altLang="en-US" smtClean="0"/>
              <a:t>2020/7/29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35DE8-05DE-40E5-A4F5-8A952F54CC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65851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28992"/>
            <a:ext cx="8229600" cy="9530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334241"/>
            <a:ext cx="8229600" cy="37737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5299901"/>
            <a:ext cx="2133600" cy="3044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514C90-CAF7-4E64-BAE3-0E08C589EEC1}" type="datetimeFigureOut">
              <a:rPr lang="zh-TW" altLang="en-US" smtClean="0"/>
              <a:t>2020/7/29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5299901"/>
            <a:ext cx="2895600" cy="3044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5299901"/>
            <a:ext cx="2133600" cy="3044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335DE8-05DE-40E5-A4F5-8A952F54CC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00583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b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2.png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15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0.png"/><Relationship Id="rId10" Type="http://schemas.openxmlformats.org/officeDocument/2006/relationships/image" Target="../media/image27.png"/><Relationship Id="rId4" Type="http://schemas.openxmlformats.org/officeDocument/2006/relationships/image" Target="../media/image8.png"/><Relationship Id="rId9" Type="http://schemas.openxmlformats.org/officeDocument/2006/relationships/slide" Target="slide15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slideLayout" Target="../slideLayouts/slideLayout7.xml"/><Relationship Id="rId7" Type="http://schemas.openxmlformats.org/officeDocument/2006/relationships/slide" Target="slide14.xml"/><Relationship Id="rId2" Type="http://schemas.openxmlformats.org/officeDocument/2006/relationships/video" Target="file:///H:\02-&#21508;&#31185;\&#12304;&#20844;&#27665;&#12305;\02-%5b&#20844;&#27665;&#37197;&#22871;%5d%20-%20&#27861;&#24459;&#33287;&#29983;&#27963;(&#24935;&#23291;)-&#23391;&#32173;+&#23567;&#21531;(&#24453;&#32232;&#36655;&#35506;&#26412;&#20462;&#27491;)\04-&#23436;&#25104;&#27284;&#26696;(&#23478;&#24344;&#24433;&#29255;-&#24050;&#36899;)-&#24453;&#32232;&#36655;&#21578;&#30693;&#27861;&#26781;&#20462;&#27491;\%5b&#31532;6&#24335;%5d%20&#24615;&#21029;&#33287;&#23478;&#24237;-&#23567;&#21531;(&#21547;&#24433;&#29255;)(200713-1&#26657;)\006P091&#12304;&#35264;&#24565;&#12305;&#34880;&#35242;(03&#717;26).wmv" TargetMode="External"/><Relationship Id="rId1" Type="http://schemas.microsoft.com/office/2007/relationships/media" Target="file:///H:\02-&#21508;&#31185;\&#12304;&#20844;&#27665;&#12305;\02-%5b&#20844;&#27665;&#37197;&#22871;%5d%20-%20&#27861;&#24459;&#33287;&#29983;&#27963;(&#24935;&#23291;)-&#23391;&#32173;+&#23567;&#21531;(&#24453;&#32232;&#36655;&#35506;&#26412;&#20462;&#27491;)\04-&#23436;&#25104;&#27284;&#26696;(&#23478;&#24344;&#24433;&#29255;-&#24050;&#36899;)-&#24453;&#32232;&#36655;&#21578;&#30693;&#27861;&#26781;&#20462;&#27491;\%5b&#31532;6&#24335;%5d%20&#24615;&#21029;&#33287;&#23478;&#24237;-&#23567;&#21531;(&#21547;&#24433;&#29255;)(200713-1&#26657;)\006P091&#12304;&#35264;&#24565;&#12305;&#34880;&#35242;(03&#717;26).wmv" TargetMode="External"/><Relationship Id="rId6" Type="http://schemas.openxmlformats.org/officeDocument/2006/relationships/image" Target="../media/image29.png"/><Relationship Id="rId5" Type="http://schemas.openxmlformats.org/officeDocument/2006/relationships/hyperlink" Target="006P091&#12304;&#35264;&#24565;&#12305;&#34880;&#35242;(03&#717;26).wmv" TargetMode="External"/><Relationship Id="rId4" Type="http://schemas.openxmlformats.org/officeDocument/2006/relationships/image" Target="../media/image28.png"/><Relationship Id="rId9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20.png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20.png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20.png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3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6.png"/><Relationship Id="rId4" Type="http://schemas.openxmlformats.org/officeDocument/2006/relationships/image" Target="../media/image3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slide" Target="slide31.xml"/><Relationship Id="rId3" Type="http://schemas.openxmlformats.org/officeDocument/2006/relationships/image" Target="../media/image53.png"/><Relationship Id="rId7" Type="http://schemas.openxmlformats.org/officeDocument/2006/relationships/image" Target="../media/image2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jpeg"/><Relationship Id="rId5" Type="http://schemas.openxmlformats.org/officeDocument/2006/relationships/image" Target="../media/image8.png"/><Relationship Id="rId10" Type="http://schemas.openxmlformats.org/officeDocument/2006/relationships/slide" Target="slide32.xml"/><Relationship Id="rId4" Type="http://schemas.openxmlformats.org/officeDocument/2006/relationships/image" Target="../media/image54.png"/><Relationship Id="rId9" Type="http://schemas.openxmlformats.org/officeDocument/2006/relationships/image" Target="../media/image27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slideLayout" Target="../slideLayouts/slideLayout7.xml"/><Relationship Id="rId7" Type="http://schemas.openxmlformats.org/officeDocument/2006/relationships/slide" Target="slide30.xml"/><Relationship Id="rId2" Type="http://schemas.openxmlformats.org/officeDocument/2006/relationships/video" Target="file:///H:\02-&#21508;&#31185;\&#12304;&#20844;&#27665;&#12305;\02-%5b&#20844;&#27665;&#37197;&#22871;%5d%20-%20&#27861;&#24459;&#33287;&#29983;&#27963;(&#24935;&#23291;)-&#23391;&#32173;+&#23567;&#21531;(&#24453;&#32232;&#36655;&#35506;&#26412;&#20462;&#27491;)\04-&#23436;&#25104;&#27284;&#26696;(&#23478;&#24344;&#24433;&#29255;-&#24050;&#36899;)-&#24453;&#32232;&#36655;&#21578;&#30693;&#27861;&#26781;&#20462;&#27491;\%5b&#31532;6&#24335;%5d%20&#24615;&#21029;&#33287;&#23478;&#24237;-&#23567;&#21531;(&#21547;&#24433;&#29255;)(200713-1&#26657;)\006P093&#21488;&#21335;&#24425;&#34425;&#36938;&#34892;&#32879;&#30431;(02&#717;44).wmv" TargetMode="External"/><Relationship Id="rId1" Type="http://schemas.microsoft.com/office/2007/relationships/media" Target="file:///H:\02-&#21508;&#31185;\&#12304;&#20844;&#27665;&#12305;\02-%5b&#20844;&#27665;&#37197;&#22871;%5d%20-%20&#27861;&#24459;&#33287;&#29983;&#27963;(&#24935;&#23291;)-&#23391;&#32173;+&#23567;&#21531;(&#24453;&#32232;&#36655;&#35506;&#26412;&#20462;&#27491;)\04-&#23436;&#25104;&#27284;&#26696;(&#23478;&#24344;&#24433;&#29255;-&#24050;&#36899;)-&#24453;&#32232;&#36655;&#21578;&#30693;&#27861;&#26781;&#20462;&#27491;\%5b&#31532;6&#24335;%5d%20&#24615;&#21029;&#33287;&#23478;&#24237;-&#23567;&#21531;(&#21547;&#24433;&#29255;)(200713-1&#26657;)\006P093&#21488;&#21335;&#24425;&#34425;&#36938;&#34892;&#32879;&#30431;(02&#717;44).wmv" TargetMode="External"/><Relationship Id="rId6" Type="http://schemas.openxmlformats.org/officeDocument/2006/relationships/image" Target="../media/image29.png"/><Relationship Id="rId5" Type="http://schemas.openxmlformats.org/officeDocument/2006/relationships/hyperlink" Target="006P093&#21488;&#21335;&#24425;&#34425;&#36938;&#34892;&#32879;&#30431;(02&#717;44).wmv" TargetMode="External"/><Relationship Id="rId4" Type="http://schemas.openxmlformats.org/officeDocument/2006/relationships/image" Target="../media/image28.png"/><Relationship Id="rId9" Type="http://schemas.openxmlformats.org/officeDocument/2006/relationships/image" Target="../media/image55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slideLayout" Target="../slideLayouts/slideLayout7.xml"/><Relationship Id="rId7" Type="http://schemas.openxmlformats.org/officeDocument/2006/relationships/slide" Target="slide30.xml"/><Relationship Id="rId2" Type="http://schemas.openxmlformats.org/officeDocument/2006/relationships/video" Target="file:///H:\02-&#21508;&#31185;\&#12304;&#20844;&#27665;&#12305;\02-%5b&#20844;&#27665;&#37197;&#22871;%5d%20-%20&#27861;&#24459;&#33287;&#29983;&#27963;(&#24935;&#23291;)-&#23391;&#32173;+&#23567;&#21531;(&#24453;&#32232;&#36655;&#35506;&#26412;&#20462;&#27491;)\04-&#23436;&#25104;&#27284;&#26696;(&#23478;&#24344;&#24433;&#29255;-&#24050;&#36899;)-&#24453;&#32232;&#36655;&#21578;&#30693;&#27861;&#26781;&#20462;&#27491;\%5b&#31532;6&#24335;%5d%20&#24615;&#21029;&#33287;&#23478;&#24237;-&#23567;&#21531;(&#21547;&#24433;&#29255;)(200713-1&#26657;)\006P093&#35504;&#35498;&#30340;&#24184;&#31119;&#32654;&#28415;&#65311;&#22810;&#20803;&#25104;&#23478;(02&#717;43).wmv" TargetMode="External"/><Relationship Id="rId1" Type="http://schemas.microsoft.com/office/2007/relationships/media" Target="file:///H:\02-&#21508;&#31185;\&#12304;&#20844;&#27665;&#12305;\02-%5b&#20844;&#27665;&#37197;&#22871;%5d%20-%20&#27861;&#24459;&#33287;&#29983;&#27963;(&#24935;&#23291;)-&#23391;&#32173;+&#23567;&#21531;(&#24453;&#32232;&#36655;&#35506;&#26412;&#20462;&#27491;)\04-&#23436;&#25104;&#27284;&#26696;(&#23478;&#24344;&#24433;&#29255;-&#24050;&#36899;)-&#24453;&#32232;&#36655;&#21578;&#30693;&#27861;&#26781;&#20462;&#27491;\%5b&#31532;6&#24335;%5d%20&#24615;&#21029;&#33287;&#23478;&#24237;-&#23567;&#21531;(&#21547;&#24433;&#29255;)(200713-1&#26657;)\006P093&#35504;&#35498;&#30340;&#24184;&#31119;&#32654;&#28415;&#65311;&#22810;&#20803;&#25104;&#23478;(02&#717;43).wmv" TargetMode="External"/><Relationship Id="rId6" Type="http://schemas.openxmlformats.org/officeDocument/2006/relationships/image" Target="../media/image29.png"/><Relationship Id="rId5" Type="http://schemas.openxmlformats.org/officeDocument/2006/relationships/hyperlink" Target="006P093&#35504;&#35498;&#30340;&#24184;&#31119;&#32654;&#28415;&#65311;&#22810;&#20803;&#25104;&#23478;(02&#717;43).wmv" TargetMode="External"/><Relationship Id="rId4" Type="http://schemas.openxmlformats.org/officeDocument/2006/relationships/image" Target="../media/image28.png"/><Relationship Id="rId9" Type="http://schemas.openxmlformats.org/officeDocument/2006/relationships/image" Target="../media/image5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8.png"/><Relationship Id="rId4" Type="http://schemas.openxmlformats.org/officeDocument/2006/relationships/image" Target="../media/image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6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2.png"/><Relationship Id="rId4" Type="http://schemas.openxmlformats.org/officeDocument/2006/relationships/image" Target="../media/image63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slide" Target="slide38.xml"/><Relationship Id="rId3" Type="http://schemas.openxmlformats.org/officeDocument/2006/relationships/image" Target="../media/image8.png"/><Relationship Id="rId7" Type="http://schemas.openxmlformats.org/officeDocument/2006/relationships/image" Target="../media/image2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png"/><Relationship Id="rId5" Type="http://schemas.openxmlformats.org/officeDocument/2006/relationships/image" Target="../media/image48.png"/><Relationship Id="rId4" Type="http://schemas.openxmlformats.org/officeDocument/2006/relationships/image" Target="../media/image64.png"/><Relationship Id="rId9" Type="http://schemas.openxmlformats.org/officeDocument/2006/relationships/image" Target="../media/image27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slideLayout" Target="../slideLayouts/slideLayout7.xml"/><Relationship Id="rId7" Type="http://schemas.openxmlformats.org/officeDocument/2006/relationships/slide" Target="slide37.xml"/><Relationship Id="rId2" Type="http://schemas.openxmlformats.org/officeDocument/2006/relationships/video" Target="file:///H:\02-&#21508;&#31185;\&#12304;&#20844;&#27665;&#12305;\02-%5b&#20844;&#27665;&#37197;&#22871;%5d%20-%20&#27861;&#24459;&#33287;&#29983;&#27963;(&#24935;&#23291;)-&#23391;&#32173;+&#23567;&#21531;(&#24453;&#32232;&#36655;&#35506;&#26412;&#20462;&#27491;)\04-&#23436;&#25104;&#27284;&#26696;(&#23478;&#24344;&#24433;&#29255;-&#24050;&#36899;)-&#24453;&#32232;&#36655;&#21578;&#30693;&#27861;&#26781;&#20462;&#27491;\%5b&#31532;6&#24335;%5d%20&#24615;&#21029;&#33287;&#23478;&#24237;-&#23567;&#21531;(&#21547;&#24433;&#29255;)(200713-1&#26657;)\006P094&#19977;&#20491;&#35201;&#20214;&#35731;&#20320;&#38626;&#23130;&#19981;&#29992;&#24597;(03&#717;57).wmv" TargetMode="External"/><Relationship Id="rId1" Type="http://schemas.microsoft.com/office/2007/relationships/media" Target="file:///H:\02-&#21508;&#31185;\&#12304;&#20844;&#27665;&#12305;\02-%5b&#20844;&#27665;&#37197;&#22871;%5d%20-%20&#27861;&#24459;&#33287;&#29983;&#27963;(&#24935;&#23291;)-&#23391;&#32173;+&#23567;&#21531;(&#24453;&#32232;&#36655;&#35506;&#26412;&#20462;&#27491;)\04-&#23436;&#25104;&#27284;&#26696;(&#23478;&#24344;&#24433;&#29255;-&#24050;&#36899;)-&#24453;&#32232;&#36655;&#21578;&#30693;&#27861;&#26781;&#20462;&#27491;\%5b&#31532;6&#24335;%5d%20&#24615;&#21029;&#33287;&#23478;&#24237;-&#23567;&#21531;(&#21547;&#24433;&#29255;)(200713-1&#26657;)\006P094&#19977;&#20491;&#35201;&#20214;&#35731;&#20320;&#38626;&#23130;&#19981;&#29992;&#24597;(03&#717;57).wmv" TargetMode="External"/><Relationship Id="rId6" Type="http://schemas.openxmlformats.org/officeDocument/2006/relationships/image" Target="../media/image29.png"/><Relationship Id="rId5" Type="http://schemas.openxmlformats.org/officeDocument/2006/relationships/hyperlink" Target="006P094&#19977;&#20491;&#35201;&#20214;&#35731;&#20320;&#38626;&#23130;&#19981;&#29992;&#24597;(03&#717;57).wmv" TargetMode="External"/><Relationship Id="rId4" Type="http://schemas.openxmlformats.org/officeDocument/2006/relationships/image" Target="../media/image28.png"/><Relationship Id="rId9" Type="http://schemas.openxmlformats.org/officeDocument/2006/relationships/image" Target="../media/image6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png"/><Relationship Id="rId5" Type="http://schemas.openxmlformats.org/officeDocument/2006/relationships/image" Target="../media/image48.png"/><Relationship Id="rId4" Type="http://schemas.openxmlformats.org/officeDocument/2006/relationships/image" Target="../media/image6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68.png"/><Relationship Id="rId4" Type="http://schemas.openxmlformats.org/officeDocument/2006/relationships/image" Target="../media/image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1.png"/><Relationship Id="rId5" Type="http://schemas.openxmlformats.org/officeDocument/2006/relationships/image" Target="../media/image8.png"/><Relationship Id="rId4" Type="http://schemas.openxmlformats.org/officeDocument/2006/relationships/image" Target="../media/image7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2.png"/><Relationship Id="rId4" Type="http://schemas.openxmlformats.org/officeDocument/2006/relationships/image" Target="../media/image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3.png"/><Relationship Id="rId4" Type="http://schemas.openxmlformats.org/officeDocument/2006/relationships/image" Target="../media/image8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slide" Target="slide45.xml"/><Relationship Id="rId3" Type="http://schemas.openxmlformats.org/officeDocument/2006/relationships/image" Target="../media/image74.png"/><Relationship Id="rId7" Type="http://schemas.openxmlformats.org/officeDocument/2006/relationships/image" Target="../media/image2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5.jpeg"/><Relationship Id="rId5" Type="http://schemas.openxmlformats.org/officeDocument/2006/relationships/image" Target="../media/image48.png"/><Relationship Id="rId4" Type="http://schemas.openxmlformats.org/officeDocument/2006/relationships/image" Target="../media/image8.png"/><Relationship Id="rId9" Type="http://schemas.openxmlformats.org/officeDocument/2006/relationships/image" Target="../media/image27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slideLayout" Target="../slideLayouts/slideLayout7.xml"/><Relationship Id="rId7" Type="http://schemas.openxmlformats.org/officeDocument/2006/relationships/slide" Target="slide44.xml"/><Relationship Id="rId2" Type="http://schemas.openxmlformats.org/officeDocument/2006/relationships/video" Target="file:///H:\02-&#21508;&#31185;\&#12304;&#20844;&#27665;&#12305;\02-%5b&#20844;&#27665;&#37197;&#22871;%5d%20-%20&#27861;&#24459;&#33287;&#29983;&#27963;(&#24935;&#23291;)-&#23391;&#32173;+&#23567;&#21531;(&#24453;&#32232;&#36655;&#35506;&#26412;&#20462;&#27491;)\04-&#23436;&#25104;&#27284;&#26696;(&#23478;&#24344;&#24433;&#29255;-&#24050;&#36899;)-&#24453;&#32232;&#36655;&#21578;&#30693;&#27861;&#26781;&#20462;&#27491;\%5b&#31532;6&#24335;%5d%20&#24615;&#21029;&#33287;&#23478;&#24237;-&#23567;&#21531;(&#21547;&#24433;&#29255;)(200713-1&#26657;)\006P096&#27665;&#27861;&#35242;&#23660;&#32380;&#25215;&#32232;%20&#22827;&#22971;&#36001;&#29986;(02&#717;15).wmv" TargetMode="External"/><Relationship Id="rId1" Type="http://schemas.microsoft.com/office/2007/relationships/media" Target="file:///H:\02-&#21508;&#31185;\&#12304;&#20844;&#27665;&#12305;\02-%5b&#20844;&#27665;&#37197;&#22871;%5d%20-%20&#27861;&#24459;&#33287;&#29983;&#27963;(&#24935;&#23291;)-&#23391;&#32173;+&#23567;&#21531;(&#24453;&#32232;&#36655;&#35506;&#26412;&#20462;&#27491;)\04-&#23436;&#25104;&#27284;&#26696;(&#23478;&#24344;&#24433;&#29255;-&#24050;&#36899;)-&#24453;&#32232;&#36655;&#21578;&#30693;&#27861;&#26781;&#20462;&#27491;\%5b&#31532;6&#24335;%5d%20&#24615;&#21029;&#33287;&#23478;&#24237;-&#23567;&#21531;(&#21547;&#24433;&#29255;)(200713-1&#26657;)\006P096&#27665;&#27861;&#35242;&#23660;&#32380;&#25215;&#32232;%20&#22827;&#22971;&#36001;&#29986;(02&#717;15).wmv" TargetMode="External"/><Relationship Id="rId6" Type="http://schemas.openxmlformats.org/officeDocument/2006/relationships/image" Target="../media/image29.png"/><Relationship Id="rId5" Type="http://schemas.openxmlformats.org/officeDocument/2006/relationships/hyperlink" Target="006P096&#27665;&#27861;&#35242;&#23660;&#32380;&#25215;&#32232;%20&#22827;&#22971;&#36001;&#29986;(02&#717;15).wmv" TargetMode="External"/><Relationship Id="rId4" Type="http://schemas.openxmlformats.org/officeDocument/2006/relationships/image" Target="../media/image28.png"/><Relationship Id="rId9" Type="http://schemas.openxmlformats.org/officeDocument/2006/relationships/image" Target="../media/image76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7.png"/><Relationship Id="rId5" Type="http://schemas.openxmlformats.org/officeDocument/2006/relationships/image" Target="../media/image48.png"/><Relationship Id="rId4" Type="http://schemas.openxmlformats.org/officeDocument/2006/relationships/image" Target="../media/image8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8.jpeg"/><Relationship Id="rId5" Type="http://schemas.openxmlformats.org/officeDocument/2006/relationships/image" Target="../media/image48.png"/><Relationship Id="rId4" Type="http://schemas.openxmlformats.org/officeDocument/2006/relationships/image" Target="../media/image8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0.jpeg"/><Relationship Id="rId4" Type="http://schemas.openxmlformats.org/officeDocument/2006/relationships/image" Target="../media/image79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1.png"/><Relationship Id="rId4" Type="http://schemas.openxmlformats.org/officeDocument/2006/relationships/image" Target="../media/image79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image" Target="../media/image79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6.png"/><Relationship Id="rId5" Type="http://schemas.openxmlformats.org/officeDocument/2006/relationships/image" Target="../media/image85.png"/><Relationship Id="rId4" Type="http://schemas.openxmlformats.org/officeDocument/2006/relationships/image" Target="../media/image8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6.png"/><Relationship Id="rId5" Type="http://schemas.openxmlformats.org/officeDocument/2006/relationships/image" Target="../media/image85.png"/><Relationship Id="rId4" Type="http://schemas.openxmlformats.org/officeDocument/2006/relationships/image" Target="../media/image8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8.png"/><Relationship Id="rId5" Type="http://schemas.openxmlformats.org/officeDocument/2006/relationships/image" Target="../media/image87.png"/><Relationship Id="rId4" Type="http://schemas.openxmlformats.org/officeDocument/2006/relationships/image" Target="../media/image8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9.png"/><Relationship Id="rId5" Type="http://schemas.openxmlformats.org/officeDocument/2006/relationships/image" Target="../media/image87.png"/><Relationship Id="rId4" Type="http://schemas.openxmlformats.org/officeDocument/2006/relationships/image" Target="../media/image8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0.jpeg"/><Relationship Id="rId5" Type="http://schemas.openxmlformats.org/officeDocument/2006/relationships/image" Target="../media/image87.png"/><Relationship Id="rId4" Type="http://schemas.openxmlformats.org/officeDocument/2006/relationships/image" Target="../media/image8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2.jpeg"/><Relationship Id="rId5" Type="http://schemas.openxmlformats.org/officeDocument/2006/relationships/image" Target="../media/image91.png"/><Relationship Id="rId4" Type="http://schemas.openxmlformats.org/officeDocument/2006/relationships/image" Target="../media/image85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2.jpeg"/><Relationship Id="rId5" Type="http://schemas.openxmlformats.org/officeDocument/2006/relationships/image" Target="../media/image91.png"/><Relationship Id="rId4" Type="http://schemas.openxmlformats.org/officeDocument/2006/relationships/image" Target="../media/image85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4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4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6.png"/><Relationship Id="rId4" Type="http://schemas.openxmlformats.org/officeDocument/2006/relationships/image" Target="../media/image8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00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9.png"/><Relationship Id="rId5" Type="http://schemas.openxmlformats.org/officeDocument/2006/relationships/image" Target="../media/image98.png"/><Relationship Id="rId4" Type="http://schemas.openxmlformats.org/officeDocument/2006/relationships/image" Target="../media/image97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1.png"/><Relationship Id="rId5" Type="http://schemas.openxmlformats.org/officeDocument/2006/relationships/image" Target="../media/image100.png"/><Relationship Id="rId4" Type="http://schemas.openxmlformats.org/officeDocument/2006/relationships/image" Target="../media/image97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9.png"/><Relationship Id="rId5" Type="http://schemas.openxmlformats.org/officeDocument/2006/relationships/image" Target="../media/image97.png"/><Relationship Id="rId4" Type="http://schemas.openxmlformats.org/officeDocument/2006/relationships/image" Target="../media/image8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3.jpeg"/><Relationship Id="rId5" Type="http://schemas.openxmlformats.org/officeDocument/2006/relationships/image" Target="../media/image98.png"/><Relationship Id="rId4" Type="http://schemas.openxmlformats.org/officeDocument/2006/relationships/image" Target="../media/image97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104.png"/><Relationship Id="rId7" Type="http://schemas.openxmlformats.org/officeDocument/2006/relationships/slide" Target="slide66.xml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105.jpeg"/><Relationship Id="rId4" Type="http://schemas.openxmlformats.org/officeDocument/2006/relationships/image" Target="../media/image8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slideLayout" Target="../slideLayouts/slideLayout7.xml"/><Relationship Id="rId7" Type="http://schemas.openxmlformats.org/officeDocument/2006/relationships/slide" Target="slide65.xml"/><Relationship Id="rId2" Type="http://schemas.openxmlformats.org/officeDocument/2006/relationships/video" Target="file:///H:\02-&#21508;&#31185;\&#12304;&#20844;&#27665;&#12305;\02-%5b&#20844;&#27665;&#37197;&#22871;%5d%20-%20&#27861;&#24459;&#33287;&#29983;&#27963;(&#24935;&#23291;)-&#23391;&#32173;+&#23567;&#21531;(&#24453;&#32232;&#36655;&#35506;&#26412;&#20462;&#27491;)\04-&#23436;&#25104;&#27284;&#26696;(&#23478;&#24344;&#24433;&#29255;-&#24050;&#36899;)-&#24453;&#32232;&#36655;&#21578;&#30693;&#27861;&#26781;&#20462;&#27491;\%5b&#31532;6&#24335;%5d%20&#24615;&#21029;&#33287;&#23478;&#24237;-&#23567;&#21531;(&#21547;&#24433;&#29255;)(200713-1&#26657;)\006P099&#20818;&#23569;&#20445;&#35703;-&#25105;&#20497;&#33021;&#20570;&#20160;&#40636;(01&#717;25).wmv" TargetMode="External"/><Relationship Id="rId1" Type="http://schemas.microsoft.com/office/2007/relationships/media" Target="file:///H:\02-&#21508;&#31185;\&#12304;&#20844;&#27665;&#12305;\02-%5b&#20844;&#27665;&#37197;&#22871;%5d%20-%20&#27861;&#24459;&#33287;&#29983;&#27963;(&#24935;&#23291;)-&#23391;&#32173;+&#23567;&#21531;(&#24453;&#32232;&#36655;&#35506;&#26412;&#20462;&#27491;)\04-&#23436;&#25104;&#27284;&#26696;(&#23478;&#24344;&#24433;&#29255;-&#24050;&#36899;)-&#24453;&#32232;&#36655;&#21578;&#30693;&#27861;&#26781;&#20462;&#27491;\%5b&#31532;6&#24335;%5d%20&#24615;&#21029;&#33287;&#23478;&#24237;-&#23567;&#21531;(&#21547;&#24433;&#29255;)(200713-1&#26657;)\006P099&#20818;&#23569;&#20445;&#35703;-&#25105;&#20497;&#33021;&#20570;&#20160;&#40636;(01&#717;25).wmv" TargetMode="External"/><Relationship Id="rId6" Type="http://schemas.openxmlformats.org/officeDocument/2006/relationships/image" Target="../media/image29.png"/><Relationship Id="rId5" Type="http://schemas.openxmlformats.org/officeDocument/2006/relationships/hyperlink" Target="006P099&#20818;&#23569;&#20445;&#35703;-&#25105;&#20497;&#33021;&#20570;&#20160;&#40636;(01&#717;25).wmv" TargetMode="External"/><Relationship Id="rId4" Type="http://schemas.openxmlformats.org/officeDocument/2006/relationships/image" Target="../media/image28.png"/><Relationship Id="rId9" Type="http://schemas.openxmlformats.org/officeDocument/2006/relationships/image" Target="../media/image106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8.png"/><Relationship Id="rId4" Type="http://schemas.openxmlformats.org/officeDocument/2006/relationships/image" Target="../media/image107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9.jpeg"/><Relationship Id="rId4" Type="http://schemas.openxmlformats.org/officeDocument/2006/relationships/image" Target="../media/image107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8.png"/><Relationship Id="rId7" Type="http://schemas.openxmlformats.org/officeDocument/2006/relationships/slide" Target="slide70.xml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110.jpeg"/><Relationship Id="rId4" Type="http://schemas.openxmlformats.org/officeDocument/2006/relationships/image" Target="../media/image107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slideLayout" Target="../slideLayouts/slideLayout7.xml"/><Relationship Id="rId7" Type="http://schemas.openxmlformats.org/officeDocument/2006/relationships/slide" Target="slide69.xml"/><Relationship Id="rId2" Type="http://schemas.openxmlformats.org/officeDocument/2006/relationships/video" Target="file:///H:\02-&#21508;&#31185;\&#12304;&#20844;&#27665;&#12305;\02-%5b&#20844;&#27665;&#37197;&#22871;%5d%20-%20&#27861;&#24459;&#33287;&#29983;&#27963;(&#24935;&#23291;)-&#23391;&#32173;+&#23567;&#21531;(&#24453;&#32232;&#36655;&#35506;&#26412;&#20462;&#27491;)\04-&#23436;&#25104;&#27284;&#26696;(&#23478;&#24344;&#24433;&#29255;-&#24050;&#36899;)-&#24453;&#32232;&#36655;&#21578;&#30693;&#27861;&#26781;&#20462;&#27491;\%5b&#31532;6&#24335;%5d%20&#24615;&#21029;&#33287;&#23478;&#24237;-&#23567;&#21531;(&#21547;&#24433;&#29255;)(200713-1&#26657;)\006P099&#23478;&#24237;&#26292;&#21147;&#38450;&#27835;&#26997;&#30701;&#31687;&#25351;&#21335;&#12304;&#20445;&#35703;&#27714;&#21161;&#31687;&#12305;(02&#717;04).wmv" TargetMode="External"/><Relationship Id="rId1" Type="http://schemas.microsoft.com/office/2007/relationships/media" Target="file:///H:\02-&#21508;&#31185;\&#12304;&#20844;&#27665;&#12305;\02-%5b&#20844;&#27665;&#37197;&#22871;%5d%20-%20&#27861;&#24459;&#33287;&#29983;&#27963;(&#24935;&#23291;)-&#23391;&#32173;+&#23567;&#21531;(&#24453;&#32232;&#36655;&#35506;&#26412;&#20462;&#27491;)\04-&#23436;&#25104;&#27284;&#26696;(&#23478;&#24344;&#24433;&#29255;-&#24050;&#36899;)-&#24453;&#32232;&#36655;&#21578;&#30693;&#27861;&#26781;&#20462;&#27491;\%5b&#31532;6&#24335;%5d%20&#24615;&#21029;&#33287;&#23478;&#24237;-&#23567;&#21531;(&#21547;&#24433;&#29255;)(200713-1&#26657;)\006P099&#23478;&#24237;&#26292;&#21147;&#38450;&#27835;&#26997;&#30701;&#31687;&#25351;&#21335;&#12304;&#20445;&#35703;&#27714;&#21161;&#31687;&#12305;(02&#717;04).wmv" TargetMode="External"/><Relationship Id="rId6" Type="http://schemas.openxmlformats.org/officeDocument/2006/relationships/image" Target="../media/image29.png"/><Relationship Id="rId5" Type="http://schemas.openxmlformats.org/officeDocument/2006/relationships/hyperlink" Target="006P099&#23478;&#24237;&#26292;&#21147;&#38450;&#27835;&#26997;&#30701;&#31687;&#25351;&#21335;&#12304;&#20445;&#35703;&#27714;&#21161;&#31687;&#12305;(02&#717;04).wmv" TargetMode="External"/><Relationship Id="rId4" Type="http://schemas.openxmlformats.org/officeDocument/2006/relationships/image" Target="../media/image28.png"/><Relationship Id="rId9" Type="http://schemas.openxmlformats.org/officeDocument/2006/relationships/image" Target="../media/image111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2.png"/><Relationship Id="rId5" Type="http://schemas.openxmlformats.org/officeDocument/2006/relationships/image" Target="../media/image81.png"/><Relationship Id="rId4" Type="http://schemas.openxmlformats.org/officeDocument/2006/relationships/image" Target="../media/image79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3.png"/><Relationship Id="rId5" Type="http://schemas.openxmlformats.org/officeDocument/2006/relationships/image" Target="../media/image8.png"/><Relationship Id="rId4" Type="http://schemas.openxmlformats.org/officeDocument/2006/relationships/image" Target="../media/image82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5.png"/><Relationship Id="rId4" Type="http://schemas.openxmlformats.org/officeDocument/2006/relationships/image" Target="../media/image8.png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8.png"/><Relationship Id="rId7" Type="http://schemas.openxmlformats.org/officeDocument/2006/relationships/slide" Target="slide75.xml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117.png"/><Relationship Id="rId4" Type="http://schemas.openxmlformats.org/officeDocument/2006/relationships/image" Target="../media/image116.png"/><Relationship Id="rId9" Type="http://schemas.openxmlformats.org/officeDocument/2006/relationships/slide" Target="slide76.xml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slideLayout" Target="../slideLayouts/slideLayout7.xml"/><Relationship Id="rId7" Type="http://schemas.openxmlformats.org/officeDocument/2006/relationships/slide" Target="slide74.xml"/><Relationship Id="rId2" Type="http://schemas.openxmlformats.org/officeDocument/2006/relationships/video" Target="file:///H:\02-&#21508;&#31185;\&#12304;&#20844;&#27665;&#12305;\02-%5b&#20844;&#27665;&#37197;&#22871;%5d%20-%20&#27861;&#24459;&#33287;&#29983;&#27963;(&#24935;&#23291;)-&#23391;&#32173;+&#23567;&#21531;(&#24453;&#32232;&#36655;&#35506;&#26412;&#20462;&#27491;)\04-&#23436;&#25104;&#27284;&#26696;(&#23478;&#24344;&#24433;&#29255;-&#24050;&#36899;)-&#24453;&#32232;&#36655;&#21578;&#30693;&#27861;&#26781;&#20462;&#27491;\%5b&#31532;6&#24335;%5d%20&#24615;&#21029;&#33287;&#23478;&#24237;-&#23567;&#21531;(&#21547;&#24433;&#29255;)(200713-1&#26657;)\006P100&#37325;&#24314;&#21463;&#26292;&#23142;&#22899;&#29983;&#27963;(02&#717;12).wmv" TargetMode="External"/><Relationship Id="rId1" Type="http://schemas.microsoft.com/office/2007/relationships/media" Target="file:///H:\02-&#21508;&#31185;\&#12304;&#20844;&#27665;&#12305;\02-%5b&#20844;&#27665;&#37197;&#22871;%5d%20-%20&#27861;&#24459;&#33287;&#29983;&#27963;(&#24935;&#23291;)-&#23391;&#32173;+&#23567;&#21531;(&#24453;&#32232;&#36655;&#35506;&#26412;&#20462;&#27491;)\04-&#23436;&#25104;&#27284;&#26696;(&#23478;&#24344;&#24433;&#29255;-&#24050;&#36899;)-&#24453;&#32232;&#36655;&#21578;&#30693;&#27861;&#26781;&#20462;&#27491;\%5b&#31532;6&#24335;%5d%20&#24615;&#21029;&#33287;&#23478;&#24237;-&#23567;&#21531;(&#21547;&#24433;&#29255;)(200713-1&#26657;)\006P100&#37325;&#24314;&#21463;&#26292;&#23142;&#22899;&#29983;&#27963;(02&#717;12).wmv" TargetMode="External"/><Relationship Id="rId6" Type="http://schemas.openxmlformats.org/officeDocument/2006/relationships/image" Target="../media/image29.png"/><Relationship Id="rId5" Type="http://schemas.openxmlformats.org/officeDocument/2006/relationships/hyperlink" Target="006P100&#37325;&#24314;&#21463;&#26292;&#23142;&#22899;&#29983;&#27963;(02&#717;12).wmv" TargetMode="External"/><Relationship Id="rId4" Type="http://schemas.openxmlformats.org/officeDocument/2006/relationships/image" Target="../media/image28.png"/><Relationship Id="rId9" Type="http://schemas.openxmlformats.org/officeDocument/2006/relationships/image" Target="../media/image118.png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slideLayout" Target="../slideLayouts/slideLayout7.xml"/><Relationship Id="rId7" Type="http://schemas.openxmlformats.org/officeDocument/2006/relationships/slide" Target="slide74.xml"/><Relationship Id="rId2" Type="http://schemas.openxmlformats.org/officeDocument/2006/relationships/video" Target="file:///H:\02-&#21508;&#31185;\&#12304;&#20844;&#27665;&#12305;\02-%5b&#20844;&#27665;&#37197;&#22871;%5d%20-%20&#27861;&#24459;&#33287;&#29983;&#27963;(&#24935;&#23291;)-&#23391;&#32173;+&#23567;&#21531;(&#24453;&#32232;&#36655;&#35506;&#26412;&#20462;&#27491;)\04-&#23436;&#25104;&#27284;&#26696;(&#23478;&#24344;&#24433;&#29255;-&#24050;&#36899;)-&#24453;&#32232;&#36655;&#21578;&#30693;&#27861;&#26781;&#20462;&#27491;\%5b&#31532;6&#24335;%5d%20&#24615;&#21029;&#33287;&#23478;&#24237;-&#23567;&#21531;(&#21547;&#24433;&#29255;)(200713-1&#26657;)\006P100&#26292;&#40845;&#29240;&#29240;&#35722;&#36523;&#35352;(03&#717;23).wmv" TargetMode="External"/><Relationship Id="rId1" Type="http://schemas.microsoft.com/office/2007/relationships/media" Target="file:///H:\02-&#21508;&#31185;\&#12304;&#20844;&#27665;&#12305;\02-%5b&#20844;&#27665;&#37197;&#22871;%5d%20-%20&#27861;&#24459;&#33287;&#29983;&#27963;(&#24935;&#23291;)-&#23391;&#32173;+&#23567;&#21531;(&#24453;&#32232;&#36655;&#35506;&#26412;&#20462;&#27491;)\04-&#23436;&#25104;&#27284;&#26696;(&#23478;&#24344;&#24433;&#29255;-&#24050;&#36899;)-&#24453;&#32232;&#36655;&#21578;&#30693;&#27861;&#26781;&#20462;&#27491;\%5b&#31532;6&#24335;%5d%20&#24615;&#21029;&#33287;&#23478;&#24237;-&#23567;&#21531;(&#21547;&#24433;&#29255;)(200713-1&#26657;)\006P100&#26292;&#40845;&#29240;&#29240;&#35722;&#36523;&#35352;(03&#717;23).wmv" TargetMode="External"/><Relationship Id="rId6" Type="http://schemas.openxmlformats.org/officeDocument/2006/relationships/image" Target="../media/image29.png"/><Relationship Id="rId5" Type="http://schemas.openxmlformats.org/officeDocument/2006/relationships/hyperlink" Target="006P100&#26292;&#40845;&#29240;&#29240;&#35722;&#36523;&#35352;(03&#717;23).wmv" TargetMode="External"/><Relationship Id="rId4" Type="http://schemas.openxmlformats.org/officeDocument/2006/relationships/image" Target="../media/image28.png"/><Relationship Id="rId9" Type="http://schemas.openxmlformats.org/officeDocument/2006/relationships/image" Target="../media/image119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1.png"/><Relationship Id="rId5" Type="http://schemas.openxmlformats.org/officeDocument/2006/relationships/image" Target="../media/image120.png"/><Relationship Id="rId4" Type="http://schemas.openxmlformats.org/officeDocument/2006/relationships/image" Target="../media/image116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3.png"/><Relationship Id="rId5" Type="http://schemas.openxmlformats.org/officeDocument/2006/relationships/image" Target="../media/image8.png"/><Relationship Id="rId4" Type="http://schemas.openxmlformats.org/officeDocument/2006/relationships/image" Target="../media/image53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5.jpeg"/><Relationship Id="rId4" Type="http://schemas.openxmlformats.org/officeDocument/2006/relationships/image" Target="../media/image8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7.png"/><Relationship Id="rId4" Type="http://schemas.openxmlformats.org/officeDocument/2006/relationships/image" Target="../media/image126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8.jpeg"/><Relationship Id="rId4" Type="http://schemas.openxmlformats.org/officeDocument/2006/relationships/image" Target="../media/image126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0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2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4.png"/><Relationship Id="rId4" Type="http://schemas.openxmlformats.org/officeDocument/2006/relationships/image" Target="../media/image8.png"/></Relationships>
</file>

<file path=ppt/slides/_rels/slide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135.png"/><Relationship Id="rId7" Type="http://schemas.openxmlformats.org/officeDocument/2006/relationships/slide" Target="slide87.xml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136.png"/><Relationship Id="rId4" Type="http://schemas.openxmlformats.org/officeDocument/2006/relationships/image" Target="../media/image8.png"/><Relationship Id="rId9" Type="http://schemas.openxmlformats.org/officeDocument/2006/relationships/slide" Target="slide88.xml"/></Relationships>
</file>

<file path=ppt/slides/_rels/slide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slideLayout" Target="../slideLayouts/slideLayout7.xml"/><Relationship Id="rId7" Type="http://schemas.openxmlformats.org/officeDocument/2006/relationships/slide" Target="slide86.xml"/><Relationship Id="rId2" Type="http://schemas.openxmlformats.org/officeDocument/2006/relationships/video" Target="file:///H:\02-&#21508;&#31185;\&#12304;&#20844;&#27665;&#12305;\02-%5b&#20844;&#27665;&#37197;&#22871;%5d%20-%20&#27861;&#24459;&#33287;&#29983;&#27963;(&#24935;&#23291;)-&#23391;&#32173;+&#23567;&#21531;(&#24453;&#32232;&#36655;&#35506;&#26412;&#20462;&#27491;)\04-&#23436;&#25104;&#27284;&#26696;(&#23478;&#24344;&#24433;&#29255;-&#24050;&#36899;)-&#24453;&#32232;&#36655;&#21578;&#30693;&#27861;&#26781;&#20462;&#27491;\%5b&#31532;6&#24335;%5d%20&#24615;&#21029;&#33287;&#23478;&#24237;-&#23567;&#21531;(&#21547;&#24433;&#29255;)(200713-1&#26657;)\006P101&#24615;&#21029;&#24037;&#20316;&#24179;&#31561;&#23459;&#23566;(05&#717;00).wmv" TargetMode="External"/><Relationship Id="rId1" Type="http://schemas.microsoft.com/office/2007/relationships/media" Target="file:///H:\02-&#21508;&#31185;\&#12304;&#20844;&#27665;&#12305;\02-%5b&#20844;&#27665;&#37197;&#22871;%5d%20-%20&#27861;&#24459;&#33287;&#29983;&#27963;(&#24935;&#23291;)-&#23391;&#32173;+&#23567;&#21531;(&#24453;&#32232;&#36655;&#35506;&#26412;&#20462;&#27491;)\04-&#23436;&#25104;&#27284;&#26696;(&#23478;&#24344;&#24433;&#29255;-&#24050;&#36899;)-&#24453;&#32232;&#36655;&#21578;&#30693;&#27861;&#26781;&#20462;&#27491;\%5b&#31532;6&#24335;%5d%20&#24615;&#21029;&#33287;&#23478;&#24237;-&#23567;&#21531;(&#21547;&#24433;&#29255;)(200713-1&#26657;)\006P101&#24615;&#21029;&#24037;&#20316;&#24179;&#31561;&#23459;&#23566;(05&#717;00).wmv" TargetMode="External"/><Relationship Id="rId6" Type="http://schemas.openxmlformats.org/officeDocument/2006/relationships/image" Target="../media/image29.png"/><Relationship Id="rId5" Type="http://schemas.openxmlformats.org/officeDocument/2006/relationships/hyperlink" Target="006P101&#24615;&#21029;&#24037;&#20316;&#24179;&#31561;&#23459;&#23566;(05&#717;00).wmv" TargetMode="External"/><Relationship Id="rId4" Type="http://schemas.openxmlformats.org/officeDocument/2006/relationships/image" Target="../media/image28.png"/><Relationship Id="rId9" Type="http://schemas.openxmlformats.org/officeDocument/2006/relationships/image" Target="../media/image137.png"/></Relationships>
</file>

<file path=ppt/slides/_rels/slide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slideLayout" Target="../slideLayouts/slideLayout7.xml"/><Relationship Id="rId7" Type="http://schemas.openxmlformats.org/officeDocument/2006/relationships/slide" Target="slide86.xml"/><Relationship Id="rId2" Type="http://schemas.openxmlformats.org/officeDocument/2006/relationships/video" Target="file:///H:\02-&#21508;&#31185;\&#12304;&#20844;&#27665;&#12305;\02-%5b&#20844;&#27665;&#37197;&#22871;%5d%20-%20&#27861;&#24459;&#33287;&#29983;&#27963;(&#24935;&#23291;)-&#23391;&#32173;+&#23567;&#21531;(&#24453;&#32232;&#36655;&#35506;&#26412;&#20462;&#27491;)\04-&#23436;&#25104;&#27284;&#26696;(&#23478;&#24344;&#24433;&#29255;-&#24050;&#36899;)-&#24453;&#32232;&#36655;&#21578;&#30693;&#27861;&#26781;&#20462;&#27491;\%5b&#31532;6&#24335;%5d%20&#24615;&#21029;&#33287;&#23478;&#24237;-&#23567;&#21531;(&#21547;&#24433;&#29255;)(200713-1&#26657;)\006P101&#24615;&#21029;&#24037;&#20316;&#24179;&#31561;&#23459;&#23566;&#30701;&#29255;(04&#717;07).wmv" TargetMode="External"/><Relationship Id="rId1" Type="http://schemas.microsoft.com/office/2007/relationships/media" Target="file:///H:\02-&#21508;&#31185;\&#12304;&#20844;&#27665;&#12305;\02-%5b&#20844;&#27665;&#37197;&#22871;%5d%20-%20&#27861;&#24459;&#33287;&#29983;&#27963;(&#24935;&#23291;)-&#23391;&#32173;+&#23567;&#21531;(&#24453;&#32232;&#36655;&#35506;&#26412;&#20462;&#27491;)\04-&#23436;&#25104;&#27284;&#26696;(&#23478;&#24344;&#24433;&#29255;-&#24050;&#36899;)-&#24453;&#32232;&#36655;&#21578;&#30693;&#27861;&#26781;&#20462;&#27491;\%5b&#31532;6&#24335;%5d%20&#24615;&#21029;&#33287;&#23478;&#24237;-&#23567;&#21531;(&#21547;&#24433;&#29255;)(200713-1&#26657;)\006P101&#24615;&#21029;&#24037;&#20316;&#24179;&#31561;&#23459;&#23566;&#30701;&#29255;(04&#717;07).wmv" TargetMode="External"/><Relationship Id="rId6" Type="http://schemas.openxmlformats.org/officeDocument/2006/relationships/image" Target="../media/image29.png"/><Relationship Id="rId5" Type="http://schemas.openxmlformats.org/officeDocument/2006/relationships/hyperlink" Target="006P101&#24615;&#21029;&#24037;&#20316;&#24179;&#31561;&#23459;&#23566;&#30701;&#29255;(04&#717;07).wmv" TargetMode="External"/><Relationship Id="rId4" Type="http://schemas.openxmlformats.org/officeDocument/2006/relationships/image" Target="../media/image28.png"/><Relationship Id="rId9" Type="http://schemas.openxmlformats.org/officeDocument/2006/relationships/image" Target="../media/image138.png"/></Relationships>
</file>

<file path=ppt/slides/_rels/slide8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139.png"/><Relationship Id="rId7" Type="http://schemas.openxmlformats.org/officeDocument/2006/relationships/slide" Target="slide90.xml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140.png"/><Relationship Id="rId4" Type="http://schemas.openxmlformats.org/officeDocument/2006/relationships/image" Target="../media/image8.png"/></Relationships>
</file>

<file path=ppt/slides/_rels/slide9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slideLayout" Target="../slideLayouts/slideLayout7.xml"/><Relationship Id="rId7" Type="http://schemas.openxmlformats.org/officeDocument/2006/relationships/slide" Target="slide89.xml"/><Relationship Id="rId2" Type="http://schemas.openxmlformats.org/officeDocument/2006/relationships/video" Target="file:///H:\02-&#21508;&#31185;\&#12304;&#20844;&#27665;&#12305;\02-%5b&#20844;&#27665;&#37197;&#22871;%5d%20-%20&#27861;&#24459;&#33287;&#29983;&#27963;(&#24935;&#23291;)-&#23391;&#32173;+&#23567;&#21531;(&#24453;&#32232;&#36655;&#35506;&#26412;&#20462;&#27491;)\04-&#23436;&#25104;&#27284;&#26696;(&#23478;&#24344;&#24433;&#29255;-&#24050;&#36899;)-&#24453;&#32232;&#36655;&#21578;&#30693;&#27861;&#26781;&#20462;&#27491;\%5b&#31532;6&#24335;%5d%20&#24615;&#21029;&#33287;&#23478;&#24237;-&#23567;&#21531;(&#21547;&#24433;&#29255;)(200713-1&#26657;)\006P101&#36225;&#27231;&#24615;&#39479;&#25854;(01&#717;59).wmv" TargetMode="External"/><Relationship Id="rId1" Type="http://schemas.microsoft.com/office/2007/relationships/media" Target="file:///H:\02-&#21508;&#31185;\&#12304;&#20844;&#27665;&#12305;\02-%5b&#20844;&#27665;&#37197;&#22871;%5d%20-%20&#27861;&#24459;&#33287;&#29983;&#27963;(&#24935;&#23291;)-&#23391;&#32173;+&#23567;&#21531;(&#24453;&#32232;&#36655;&#35506;&#26412;&#20462;&#27491;)\04-&#23436;&#25104;&#27284;&#26696;(&#23478;&#24344;&#24433;&#29255;-&#24050;&#36899;)-&#24453;&#32232;&#36655;&#21578;&#30693;&#27861;&#26781;&#20462;&#27491;\%5b&#31532;6&#24335;%5d%20&#24615;&#21029;&#33287;&#23478;&#24237;-&#23567;&#21531;(&#21547;&#24433;&#29255;)(200713-1&#26657;)\006P101&#36225;&#27231;&#24615;&#39479;&#25854;(01&#717;59).wmv" TargetMode="External"/><Relationship Id="rId6" Type="http://schemas.openxmlformats.org/officeDocument/2006/relationships/image" Target="../media/image29.png"/><Relationship Id="rId5" Type="http://schemas.openxmlformats.org/officeDocument/2006/relationships/hyperlink" Target="006P101&#36225;&#27231;&#24615;&#39479;&#25854;(01&#717;59).wmv" TargetMode="External"/><Relationship Id="rId4" Type="http://schemas.openxmlformats.org/officeDocument/2006/relationships/image" Target="../media/image28.png"/><Relationship Id="rId9" Type="http://schemas.openxmlformats.org/officeDocument/2006/relationships/image" Target="../media/image141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3.png"/><Relationship Id="rId4" Type="http://schemas.openxmlformats.org/officeDocument/2006/relationships/image" Target="../media/image142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3.png"/><Relationship Id="rId4" Type="http://schemas.openxmlformats.org/officeDocument/2006/relationships/image" Target="../media/image144.pn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5.png"/><Relationship Id="rId4" Type="http://schemas.openxmlformats.org/officeDocument/2006/relationships/image" Target="../media/image144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pn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4.png"/><Relationship Id="rId4" Type="http://schemas.openxmlformats.org/officeDocument/2006/relationships/image" Target="../media/image8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pn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4.png"/><Relationship Id="rId4" Type="http://schemas.openxmlformats.org/officeDocument/2006/relationships/image" Target="../media/image8.pn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pn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4.png"/><Relationship Id="rId4" Type="http://schemas.openxmlformats.org/officeDocument/2006/relationships/image" Target="../media/image8.pn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7" Type="http://schemas.openxmlformats.org/officeDocument/2006/relationships/image" Target="../media/image14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7.png"/><Relationship Id="rId5" Type="http://schemas.openxmlformats.org/officeDocument/2006/relationships/image" Target="../media/image144.png"/><Relationship Id="rId4" Type="http://schemas.openxmlformats.org/officeDocument/2006/relationships/image" Target="../media/image8.pn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9.png"/><Relationship Id="rId4" Type="http://schemas.openxmlformats.org/officeDocument/2006/relationships/image" Target="../media/image144.pn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0.png"/><Relationship Id="rId4" Type="http://schemas.openxmlformats.org/officeDocument/2006/relationships/image" Target="../media/image144.png"/></Relationships>
</file>

<file path=ppt/slides/_rels/slide10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8.png"/><Relationship Id="rId7" Type="http://schemas.openxmlformats.org/officeDocument/2006/relationships/slide" Target="slide101.xml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150.png"/><Relationship Id="rId4" Type="http://schemas.openxmlformats.org/officeDocument/2006/relationships/image" Target="../media/image144.png"/><Relationship Id="rId9" Type="http://schemas.openxmlformats.org/officeDocument/2006/relationships/slide" Target="slide102.xml"/></Relationships>
</file>

<file path=ppt/slides/_rels/slide10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slideLayout" Target="../slideLayouts/slideLayout7.xml"/><Relationship Id="rId7" Type="http://schemas.openxmlformats.org/officeDocument/2006/relationships/slide" Target="slide100.xml"/><Relationship Id="rId2" Type="http://schemas.openxmlformats.org/officeDocument/2006/relationships/video" Target="file:///H:\02-&#21508;&#31185;\&#12304;&#20844;&#27665;&#12305;\02-%5b&#20844;&#27665;&#37197;&#22871;%5d%20-%20&#27861;&#24459;&#33287;&#29983;&#27963;(&#24935;&#23291;)-&#23391;&#32173;+&#23567;&#21531;(&#24453;&#32232;&#36655;&#35506;&#26412;&#20462;&#27491;)\04-&#23436;&#25104;&#27284;&#26696;(&#23478;&#24344;&#24433;&#29255;-&#24050;&#36899;)-&#24453;&#32232;&#36655;&#21578;&#30693;&#27861;&#26781;&#20462;&#27491;\%5b&#31532;6&#24335;%5d%20&#24615;&#21029;&#33287;&#23478;&#24237;-&#23567;&#21531;(&#21547;&#24433;&#29255;)(200713-1&#26657;)\0723-&#27861;&#24459;&#33287;&#29983;&#27963;-%5b&#31532;6&#24335;%5d%20&#24615;&#21029;&#33287;&#23478;&#24237;-&#23567;&#21531;(200723-2&#26657;)-&#35531;&#20197;&#27492;&#20462;&#25913;\006P102&#22823;&#23416;&#29983;&#38754;&#23565;&#32887;&#22580;&#24615;&#39479;&#25854;%20&#23560;&#23478;&#21578;&#35380;&#20320;&#24590;&#40636;&#36774;(06_47).wmv" TargetMode="External"/><Relationship Id="rId1" Type="http://schemas.microsoft.com/office/2007/relationships/media" Target="file:///H:\02-&#21508;&#31185;\&#12304;&#20844;&#27665;&#12305;\02-%5b&#20844;&#27665;&#37197;&#22871;%5d%20-%20&#27861;&#24459;&#33287;&#29983;&#27963;(&#24935;&#23291;)-&#23391;&#32173;+&#23567;&#21531;(&#24453;&#32232;&#36655;&#35506;&#26412;&#20462;&#27491;)\04-&#23436;&#25104;&#27284;&#26696;(&#23478;&#24344;&#24433;&#29255;-&#24050;&#36899;)-&#24453;&#32232;&#36655;&#21578;&#30693;&#27861;&#26781;&#20462;&#27491;\%5b&#31532;6&#24335;%5d%20&#24615;&#21029;&#33287;&#23478;&#24237;-&#23567;&#21531;(&#21547;&#24433;&#29255;)(200713-1&#26657;)\0723-&#27861;&#24459;&#33287;&#29983;&#27963;-%5b&#31532;6&#24335;%5d%20&#24615;&#21029;&#33287;&#23478;&#24237;-&#23567;&#21531;(200723-2&#26657;)-&#35531;&#20197;&#27492;&#20462;&#25913;\006P102&#22823;&#23416;&#29983;&#38754;&#23565;&#32887;&#22580;&#24615;&#39479;&#25854;%20&#23560;&#23478;&#21578;&#35380;&#20320;&#24590;&#40636;&#36774;(06_47).wmv" TargetMode="External"/><Relationship Id="rId6" Type="http://schemas.openxmlformats.org/officeDocument/2006/relationships/image" Target="../media/image29.png"/><Relationship Id="rId5" Type="http://schemas.openxmlformats.org/officeDocument/2006/relationships/hyperlink" Target="006P102&#22823;&#23416;&#29983;&#38754;&#23565;&#32887;&#22580;&#24615;&#39479;&#25854;%20&#23560;&#23478;&#21578;&#35380;&#20320;&#24590;&#40636;&#36774;(06_47).wmv" TargetMode="External"/><Relationship Id="rId4" Type="http://schemas.openxmlformats.org/officeDocument/2006/relationships/image" Target="../media/image28.png"/><Relationship Id="rId9" Type="http://schemas.openxmlformats.org/officeDocument/2006/relationships/image" Target="../media/image151.png"/></Relationships>
</file>

<file path=ppt/slides/_rels/slide10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slideLayout" Target="../slideLayouts/slideLayout7.xml"/><Relationship Id="rId7" Type="http://schemas.openxmlformats.org/officeDocument/2006/relationships/slide" Target="slide100.xml"/><Relationship Id="rId2" Type="http://schemas.openxmlformats.org/officeDocument/2006/relationships/video" Target="file:///H:\02-&#21508;&#31185;\&#12304;&#20844;&#27665;&#12305;\02-%5b&#20844;&#27665;&#37197;&#22871;%5d%20-%20&#27861;&#24459;&#33287;&#29983;&#27963;(&#24935;&#23291;)-&#23391;&#32173;+&#23567;&#21531;(&#24453;&#32232;&#36655;&#35506;&#26412;&#20462;&#27491;)\04-&#23436;&#25104;&#27284;&#26696;(&#23478;&#24344;&#24433;&#29255;-&#24050;&#36899;)-&#24453;&#32232;&#36655;&#21578;&#30693;&#27861;&#26781;&#20462;&#27491;\%5b&#31532;6&#24335;%5d%20&#24615;&#21029;&#33287;&#23478;&#24237;-&#23567;&#21531;(&#21547;&#24433;&#29255;)(200713-1&#26657;)\0723-&#27861;&#24459;&#33287;&#29983;&#27963;-%5b&#31532;6&#24335;%5d%20&#24615;&#21029;&#33287;&#23478;&#24237;-&#23567;&#21531;(200723-2&#26657;)-&#35531;&#20197;&#27492;&#20462;&#25913;\006P102&#36889;&#20123;&#23601;&#26159;&#24615;&#39479;&#25854;%20&#24590;&#40636;&#34389;&#29702;&#25165;&#26159;&#22909;&#25307;!(05&#717;00).wmv" TargetMode="External"/><Relationship Id="rId1" Type="http://schemas.microsoft.com/office/2007/relationships/media" Target="file:///H:\02-&#21508;&#31185;\&#12304;&#20844;&#27665;&#12305;\02-%5b&#20844;&#27665;&#37197;&#22871;%5d%20-%20&#27861;&#24459;&#33287;&#29983;&#27963;(&#24935;&#23291;)-&#23391;&#32173;+&#23567;&#21531;(&#24453;&#32232;&#36655;&#35506;&#26412;&#20462;&#27491;)\04-&#23436;&#25104;&#27284;&#26696;(&#23478;&#24344;&#24433;&#29255;-&#24050;&#36899;)-&#24453;&#32232;&#36655;&#21578;&#30693;&#27861;&#26781;&#20462;&#27491;\%5b&#31532;6&#24335;%5d%20&#24615;&#21029;&#33287;&#23478;&#24237;-&#23567;&#21531;(&#21547;&#24433;&#29255;)(200713-1&#26657;)\0723-&#27861;&#24459;&#33287;&#29983;&#27963;-%5b&#31532;6&#24335;%5d%20&#24615;&#21029;&#33287;&#23478;&#24237;-&#23567;&#21531;(200723-2&#26657;)-&#35531;&#20197;&#27492;&#20462;&#25913;\006P102&#36889;&#20123;&#23601;&#26159;&#24615;&#39479;&#25854;%20&#24590;&#40636;&#34389;&#29702;&#25165;&#26159;&#22909;&#25307;!(05&#717;00).wmv" TargetMode="External"/><Relationship Id="rId6" Type="http://schemas.openxmlformats.org/officeDocument/2006/relationships/image" Target="../media/image29.png"/><Relationship Id="rId5" Type="http://schemas.openxmlformats.org/officeDocument/2006/relationships/hyperlink" Target="006P102&#36889;&#20123;&#23601;&#26159;&#24615;&#39479;&#25854;%20&#24590;&#40636;&#34389;&#29702;&#25165;&#26159;&#22909;&#25307;!(05&#717;00).wmv" TargetMode="External"/><Relationship Id="rId4" Type="http://schemas.openxmlformats.org/officeDocument/2006/relationships/image" Target="../media/image28.png"/><Relationship Id="rId9" Type="http://schemas.openxmlformats.org/officeDocument/2006/relationships/image" Target="../media/image152.png"/></Relationships>
</file>

<file path=ppt/slides/_rels/slide103.xml.rels><?xml version="1.0" encoding="UTF-8" standalone="yes"?>
<Relationships xmlns="http://schemas.openxmlformats.org/package/2006/relationships"><Relationship Id="rId8" Type="http://schemas.openxmlformats.org/officeDocument/2006/relationships/slide" Target="slide104.xml"/><Relationship Id="rId3" Type="http://schemas.openxmlformats.org/officeDocument/2006/relationships/image" Target="../media/image153.png"/><Relationship Id="rId7" Type="http://schemas.openxmlformats.org/officeDocument/2006/relationships/image" Target="../media/image26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2.png"/><Relationship Id="rId5" Type="http://schemas.openxmlformats.org/officeDocument/2006/relationships/image" Target="../media/image154.png"/><Relationship Id="rId4" Type="http://schemas.openxmlformats.org/officeDocument/2006/relationships/image" Target="../media/image8.png"/><Relationship Id="rId9" Type="http://schemas.openxmlformats.org/officeDocument/2006/relationships/image" Target="../media/image27.png"/></Relationships>
</file>

<file path=ppt/slides/_rels/slide10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slideLayout" Target="../slideLayouts/slideLayout7.xml"/><Relationship Id="rId7" Type="http://schemas.openxmlformats.org/officeDocument/2006/relationships/slide" Target="slide103.xml"/><Relationship Id="rId2" Type="http://schemas.openxmlformats.org/officeDocument/2006/relationships/video" Target="file:///H:\02-&#21508;&#31185;\&#12304;&#20844;&#27665;&#12305;\02-%5b&#20844;&#27665;&#37197;&#22871;%5d%20-%20&#27861;&#24459;&#33287;&#29983;&#27963;(&#24935;&#23291;)-&#23391;&#32173;+&#23567;&#21531;(&#24453;&#32232;&#36655;&#35506;&#26412;&#20462;&#27491;)\04-&#23436;&#25104;&#27284;&#26696;(&#23478;&#24344;&#24433;&#29255;-&#24050;&#36899;)-&#24453;&#32232;&#36655;&#21578;&#30693;&#27861;&#26781;&#20462;&#27491;\%5b&#31532;6&#24335;%5d%20&#24615;&#21029;&#33287;&#23478;&#24237;-&#23567;&#21531;(&#21547;&#24433;&#29255;)(200713-1&#26657;)\006P0103&#21482;&#26159;&#38283;&#29609;&#31505;&#26377;&#36889;&#40636;&#22196;&#37325;&#21966;&#65311;(02&#717;37).wmv" TargetMode="External"/><Relationship Id="rId1" Type="http://schemas.microsoft.com/office/2007/relationships/media" Target="file:///H:\02-&#21508;&#31185;\&#12304;&#20844;&#27665;&#12305;\02-%5b&#20844;&#27665;&#37197;&#22871;%5d%20-%20&#27861;&#24459;&#33287;&#29983;&#27963;(&#24935;&#23291;)-&#23391;&#32173;+&#23567;&#21531;(&#24453;&#32232;&#36655;&#35506;&#26412;&#20462;&#27491;)\04-&#23436;&#25104;&#27284;&#26696;(&#23478;&#24344;&#24433;&#29255;-&#24050;&#36899;)-&#24453;&#32232;&#36655;&#21578;&#30693;&#27861;&#26781;&#20462;&#27491;\%5b&#31532;6&#24335;%5d%20&#24615;&#21029;&#33287;&#23478;&#24237;-&#23567;&#21531;(&#21547;&#24433;&#29255;)(200713-1&#26657;)\006P0103&#21482;&#26159;&#38283;&#29609;&#31505;&#26377;&#36889;&#40636;&#22196;&#37325;&#21966;&#65311;(02&#717;37).wmv" TargetMode="External"/><Relationship Id="rId6" Type="http://schemas.openxmlformats.org/officeDocument/2006/relationships/image" Target="../media/image29.png"/><Relationship Id="rId5" Type="http://schemas.openxmlformats.org/officeDocument/2006/relationships/hyperlink" Target="006P0103&#21482;&#26159;&#38283;&#29609;&#31505;&#26377;&#36889;&#40636;&#22196;&#37325;&#21966;&#65311;(02&#717;37).wmv" TargetMode="External"/><Relationship Id="rId4" Type="http://schemas.openxmlformats.org/officeDocument/2006/relationships/image" Target="../media/image28.png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pn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6.png"/><Relationship Id="rId4" Type="http://schemas.openxmlformats.org/officeDocument/2006/relationships/image" Target="../media/image8.png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9.png"/><Relationship Id="rId5" Type="http://schemas.openxmlformats.org/officeDocument/2006/relationships/image" Target="../media/image158.png"/><Relationship Id="rId4" Type="http://schemas.openxmlformats.org/officeDocument/2006/relationships/image" Target="../media/image157.png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7.png"/><Relationship Id="rId5" Type="http://schemas.openxmlformats.org/officeDocument/2006/relationships/image" Target="../media/image161.png"/><Relationship Id="rId4" Type="http://schemas.openxmlformats.org/officeDocument/2006/relationships/image" Target="../media/image8.png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7.png"/><Relationship Id="rId5" Type="http://schemas.openxmlformats.org/officeDocument/2006/relationships/image" Target="../media/image161.png"/><Relationship Id="rId4" Type="http://schemas.openxmlformats.org/officeDocument/2006/relationships/image" Target="../media/image8.png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3.png"/><Relationship Id="rId5" Type="http://schemas.openxmlformats.org/officeDocument/2006/relationships/image" Target="../media/image157.png"/><Relationship Id="rId4" Type="http://schemas.openxmlformats.org/officeDocument/2006/relationships/image" Target="../media/image162.png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4.pn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7.png"/><Relationship Id="rId5" Type="http://schemas.openxmlformats.org/officeDocument/2006/relationships/image" Target="../media/image162.png"/><Relationship Id="rId4" Type="http://schemas.openxmlformats.org/officeDocument/2006/relationships/image" Target="../media/image8.png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6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7.png"/><Relationship Id="rId4" Type="http://schemas.openxmlformats.org/officeDocument/2006/relationships/image" Target="../media/image166.png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png"/><Relationship Id="rId2" Type="http://schemas.openxmlformats.org/officeDocument/2006/relationships/image" Target="../media/image16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6.png"/><Relationship Id="rId4" Type="http://schemas.openxmlformats.org/officeDocument/2006/relationships/image" Target="../media/image8.png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jpeg"/><Relationship Id="rId2" Type="http://schemas.openxmlformats.org/officeDocument/2006/relationships/image" Target="../media/image16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6.png"/><Relationship Id="rId4" Type="http://schemas.openxmlformats.org/officeDocument/2006/relationships/image" Target="../media/image8.png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jpeg"/><Relationship Id="rId2" Type="http://schemas.openxmlformats.org/officeDocument/2006/relationships/image" Target="../media/image16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6.png"/><Relationship Id="rId4" Type="http://schemas.openxmlformats.org/officeDocument/2006/relationships/image" Target="../media/image8.png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6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png"/><Relationship Id="rId4" Type="http://schemas.openxmlformats.org/officeDocument/2006/relationships/image" Target="../media/image166.png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pn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7.png"/><Relationship Id="rId5" Type="http://schemas.openxmlformats.org/officeDocument/2006/relationships/image" Target="../media/image172.png"/><Relationship Id="rId4" Type="http://schemas.openxmlformats.org/officeDocument/2006/relationships/image" Target="../media/image8.png"/></Relationships>
</file>

<file path=ppt/slides/_rels/slide1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7.png"/><Relationship Id="rId3" Type="http://schemas.openxmlformats.org/officeDocument/2006/relationships/image" Target="../media/image173.png"/><Relationship Id="rId7" Type="http://schemas.openxmlformats.org/officeDocument/2006/relationships/image" Target="../media/image175.pn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2.png"/><Relationship Id="rId5" Type="http://schemas.openxmlformats.org/officeDocument/2006/relationships/image" Target="../media/image8.png"/><Relationship Id="rId4" Type="http://schemas.openxmlformats.org/officeDocument/2006/relationships/image" Target="../media/image174.png"/><Relationship Id="rId9" Type="http://schemas.openxmlformats.org/officeDocument/2006/relationships/image" Target="../media/image176.png"/></Relationships>
</file>

<file path=ppt/slides/_rels/slide1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7.png"/><Relationship Id="rId3" Type="http://schemas.openxmlformats.org/officeDocument/2006/relationships/image" Target="../media/image173.png"/><Relationship Id="rId7" Type="http://schemas.openxmlformats.org/officeDocument/2006/relationships/image" Target="../media/image175.pn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2.png"/><Relationship Id="rId5" Type="http://schemas.openxmlformats.org/officeDocument/2006/relationships/image" Target="../media/image8.png"/><Relationship Id="rId4" Type="http://schemas.openxmlformats.org/officeDocument/2006/relationships/image" Target="../media/image174.png"/><Relationship Id="rId9" Type="http://schemas.openxmlformats.org/officeDocument/2006/relationships/image" Target="../media/image176.png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8.png"/><Relationship Id="rId2" Type="http://schemas.openxmlformats.org/officeDocument/2006/relationships/image" Target="../media/image17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7.png"/><Relationship Id="rId5" Type="http://schemas.openxmlformats.org/officeDocument/2006/relationships/image" Target="../media/image172.png"/><Relationship Id="rId4" Type="http://schemas.openxmlformats.org/officeDocument/2006/relationships/image" Target="../media/image8.png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7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8.png"/><Relationship Id="rId5" Type="http://schemas.openxmlformats.org/officeDocument/2006/relationships/image" Target="../media/image157.png"/><Relationship Id="rId4" Type="http://schemas.openxmlformats.org/officeDocument/2006/relationships/image" Target="../media/image172.png"/></Relationships>
</file>

<file path=ppt/slides/_rels/slide1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7.png"/><Relationship Id="rId3" Type="http://schemas.openxmlformats.org/officeDocument/2006/relationships/image" Target="../media/image173.png"/><Relationship Id="rId7" Type="http://schemas.openxmlformats.org/officeDocument/2006/relationships/image" Target="../media/image175.pn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2.png"/><Relationship Id="rId5" Type="http://schemas.openxmlformats.org/officeDocument/2006/relationships/image" Target="../media/image8.png"/><Relationship Id="rId4" Type="http://schemas.openxmlformats.org/officeDocument/2006/relationships/image" Target="../media/image174.png"/><Relationship Id="rId9" Type="http://schemas.openxmlformats.org/officeDocument/2006/relationships/image" Target="../media/image176.png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4.png"/><Relationship Id="rId2" Type="http://schemas.openxmlformats.org/officeDocument/2006/relationships/image" Target="../media/image17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2.png"/><Relationship Id="rId5" Type="http://schemas.openxmlformats.org/officeDocument/2006/relationships/image" Target="../media/image157.png"/><Relationship Id="rId4" Type="http://schemas.openxmlformats.org/officeDocument/2006/relationships/image" Target="../media/image8.png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0.png"/><Relationship Id="rId5" Type="http://schemas.openxmlformats.org/officeDocument/2006/relationships/image" Target="../media/image8.png"/><Relationship Id="rId4" Type="http://schemas.openxmlformats.org/officeDocument/2006/relationships/image" Target="../media/image53.png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1.png"/><Relationship Id="rId5" Type="http://schemas.openxmlformats.org/officeDocument/2006/relationships/image" Target="../media/image180.png"/><Relationship Id="rId4" Type="http://schemas.openxmlformats.org/officeDocument/2006/relationships/image" Target="../media/image8.png"/></Relationships>
</file>

<file path=ppt/slides/_rels/slide1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51.png"/><Relationship Id="rId7" Type="http://schemas.openxmlformats.org/officeDocument/2006/relationships/image" Target="../media/image8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0.png"/><Relationship Id="rId5" Type="http://schemas.openxmlformats.org/officeDocument/2006/relationships/image" Target="../media/image8.png"/><Relationship Id="rId4" Type="http://schemas.openxmlformats.org/officeDocument/2006/relationships/image" Target="../media/image53.png"/></Relationships>
</file>

<file path=ppt/slides/_rels/slide1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51.png"/><Relationship Id="rId7" Type="http://schemas.openxmlformats.org/officeDocument/2006/relationships/image" Target="../media/image8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0.png"/><Relationship Id="rId5" Type="http://schemas.openxmlformats.org/officeDocument/2006/relationships/image" Target="../media/image8.png"/><Relationship Id="rId4" Type="http://schemas.openxmlformats.org/officeDocument/2006/relationships/image" Target="../media/image53.png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4.png"/><Relationship Id="rId5" Type="http://schemas.openxmlformats.org/officeDocument/2006/relationships/image" Target="../media/image183.png"/><Relationship Id="rId4" Type="http://schemas.openxmlformats.org/officeDocument/2006/relationships/image" Target="../media/image182.png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5.jpeg"/><Relationship Id="rId5" Type="http://schemas.openxmlformats.org/officeDocument/2006/relationships/image" Target="../media/image183.png"/><Relationship Id="rId4" Type="http://schemas.openxmlformats.org/officeDocument/2006/relationships/image" Target="../media/image182.png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6.png"/><Relationship Id="rId7" Type="http://schemas.openxmlformats.org/officeDocument/2006/relationships/image" Target="../media/image147.pn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3.png"/><Relationship Id="rId5" Type="http://schemas.openxmlformats.org/officeDocument/2006/relationships/image" Target="../media/image182.png"/><Relationship Id="rId4" Type="http://schemas.openxmlformats.org/officeDocument/2006/relationships/image" Target="../media/image8.png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9.png"/><Relationship Id="rId5" Type="http://schemas.openxmlformats.org/officeDocument/2006/relationships/image" Target="../media/image183.png"/><Relationship Id="rId4" Type="http://schemas.openxmlformats.org/officeDocument/2006/relationships/image" Target="../media/image182.png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7.jpeg"/><Relationship Id="rId5" Type="http://schemas.openxmlformats.org/officeDocument/2006/relationships/image" Target="../media/image183.png"/><Relationship Id="rId4" Type="http://schemas.openxmlformats.org/officeDocument/2006/relationships/image" Target="../media/image182.png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8.jpeg"/><Relationship Id="rId7" Type="http://schemas.openxmlformats.org/officeDocument/2006/relationships/image" Target="../media/image175.png"/><Relationship Id="rId2" Type="http://schemas.openxmlformats.org/officeDocument/2006/relationships/image" Target="../media/image17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3.png"/><Relationship Id="rId5" Type="http://schemas.openxmlformats.org/officeDocument/2006/relationships/image" Target="../media/image182.png"/><Relationship Id="rId4" Type="http://schemas.openxmlformats.org/officeDocument/2006/relationships/image" Target="../media/image8.png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9.jpe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0.png"/><Relationship Id="rId5" Type="http://schemas.openxmlformats.org/officeDocument/2006/relationships/image" Target="../media/image182.png"/><Relationship Id="rId4" Type="http://schemas.openxmlformats.org/officeDocument/2006/relationships/image" Target="../media/image8.png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1.pn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0.png"/><Relationship Id="rId5" Type="http://schemas.openxmlformats.org/officeDocument/2006/relationships/image" Target="../media/image182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4999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5621" y="316206"/>
            <a:ext cx="2137059" cy="5047486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8340" y="1108075"/>
            <a:ext cx="675415" cy="3795190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04419" y="222453"/>
            <a:ext cx="3131677" cy="4652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781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4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Horizontal)">
                                          <p:cBhvr>
                                            <p:cTn id="7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16" presetClass="entr" presetSubtype="2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Horizontal)">
                                          <p:cBhvr>
                                            <p:cTn id="11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4" accel="80000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5" dur="12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6" dur="12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4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Horizontal)">
                                          <p:cBhvr>
                                            <p:cTn id="7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16" presetClass="entr" presetSubtype="2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Horizontal)">
                                          <p:cBhvr>
                                            <p:cTn id="11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4" accel="8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2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2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圖片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4000" cy="5715000"/>
          </a:xfrm>
          <a:prstGeom prst="rect">
            <a:avLst/>
          </a:prstGeom>
        </p:spPr>
      </p:pic>
      <p:cxnSp>
        <p:nvCxnSpPr>
          <p:cNvPr id="12" name="直線接點 11"/>
          <p:cNvCxnSpPr/>
          <p:nvPr/>
        </p:nvCxnSpPr>
        <p:spPr>
          <a:xfrm>
            <a:off x="395536" y="2931095"/>
            <a:ext cx="522579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圖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1553" y="1689383"/>
            <a:ext cx="3162250" cy="3834000"/>
          </a:xfrm>
          <a:prstGeom prst="rect">
            <a:avLst/>
          </a:prstGeom>
        </p:spPr>
      </p:pic>
      <p:sp>
        <p:nvSpPr>
          <p:cNvPr id="3" name="文字方塊 2"/>
          <p:cNvSpPr txBox="1"/>
          <p:nvPr/>
        </p:nvSpPr>
        <p:spPr>
          <a:xfrm>
            <a:off x="367184" y="1868534"/>
            <a:ext cx="48528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1" dirty="0"/>
              <a:t>善警養棄兒車禍亡</a:t>
            </a:r>
            <a:r>
              <a:rPr lang="zh-TW" altLang="en-US" sz="3200" b="1" dirty="0" smtClean="0"/>
              <a:t>，生母</a:t>
            </a:r>
            <a:r>
              <a:rPr lang="zh-TW" altLang="en-US" sz="3200" b="1" dirty="0"/>
              <a:t>竟爭撫卹金</a:t>
            </a:r>
          </a:p>
        </p:txBody>
      </p:sp>
      <p:sp>
        <p:nvSpPr>
          <p:cNvPr id="4" name="文字方塊 3"/>
          <p:cNvSpPr txBox="1"/>
          <p:nvPr/>
        </p:nvSpPr>
        <p:spPr>
          <a:xfrm>
            <a:off x="367184" y="3051451"/>
            <a:ext cx="514092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蘇澳一名黃姓員警，從宜蘭趕回花蓮陪兒子過父親節，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途中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卻被火車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撞死。</a:t>
            </a:r>
            <a:endParaRPr lang="en-US" altLang="zh-TW" sz="24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spcBef>
                <a:spcPts val="1200"/>
              </a:spcBef>
            </a:pP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其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兒子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的生母多年來不聞不問，這時卻出面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主張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對小孩養父的撫卹金有管理權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zh-TW" altLang="en-US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3" name="圖片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40" y="301639"/>
            <a:ext cx="2243311" cy="298191"/>
          </a:xfrm>
          <a:prstGeom prst="rect">
            <a:avLst/>
          </a:prstGeom>
        </p:spPr>
      </p:pic>
      <p:grpSp>
        <p:nvGrpSpPr>
          <p:cNvPr id="9" name="群組 8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0" name="圖片 9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1" name="文字方塊 10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089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5512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圖片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4000" cy="5715000"/>
          </a:xfrm>
          <a:prstGeom prst="rect">
            <a:avLst/>
          </a:prstGeom>
        </p:spPr>
      </p:pic>
      <p:pic>
        <p:nvPicPr>
          <p:cNvPr id="19" name="圖片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1374" y="1665654"/>
            <a:ext cx="3162249" cy="3833998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7" y="301639"/>
            <a:ext cx="2243318" cy="298192"/>
          </a:xfrm>
          <a:prstGeom prst="rect">
            <a:avLst/>
          </a:prstGeom>
        </p:spPr>
      </p:pic>
      <p:sp>
        <p:nvSpPr>
          <p:cNvPr id="13" name="文字方塊 12"/>
          <p:cNvSpPr txBox="1"/>
          <p:nvPr/>
        </p:nvSpPr>
        <p:spPr>
          <a:xfrm>
            <a:off x="367184" y="3026910"/>
            <a:ext cx="51409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員警的父母為了避免撫卹金被拿走，忍痛向法院訴請「認領」無效獲准，讓小孩生母無法拿到錢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zh-TW" altLang="en-US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8" name="文字方塊 17"/>
          <p:cNvSpPr txBox="1"/>
          <p:nvPr/>
        </p:nvSpPr>
        <p:spPr>
          <a:xfrm>
            <a:off x="367184" y="5787308"/>
            <a:ext cx="51409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員警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妹妹表示，當時哥哥同情男童母親遭遇，加上孩子很可愛，又不忍心孩子長大後發現與自己沒有血緣關係而傷心，才用認領方式，</a:t>
            </a:r>
          </a:p>
        </p:txBody>
      </p:sp>
      <p:cxnSp>
        <p:nvCxnSpPr>
          <p:cNvPr id="30" name="直線接點 29"/>
          <p:cNvCxnSpPr/>
          <p:nvPr/>
        </p:nvCxnSpPr>
        <p:spPr>
          <a:xfrm>
            <a:off x="395536" y="2931095"/>
            <a:ext cx="522579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" name="文字方塊 30"/>
          <p:cNvSpPr txBox="1"/>
          <p:nvPr/>
        </p:nvSpPr>
        <p:spPr>
          <a:xfrm>
            <a:off x="367184" y="1868534"/>
            <a:ext cx="49248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1" dirty="0"/>
              <a:t>善警養棄兒車禍亡，生母竟爭撫卹金</a:t>
            </a:r>
          </a:p>
        </p:txBody>
      </p:sp>
      <p:grpSp>
        <p:nvGrpSpPr>
          <p:cNvPr id="32" name="群組 31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33" name="圖片 32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34" name="文字方塊 33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089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14837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7.55976E-7 L -5.55556E-7 -0.46109 " pathEditMode="relative" rAng="0" ptsTypes="AA">
                                      <p:cBhvr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3068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3" grpId="1"/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圖片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4000" cy="5715000"/>
          </a:xfrm>
          <a:prstGeom prst="rect">
            <a:avLst/>
          </a:prstGeom>
        </p:spPr>
      </p:pic>
      <p:pic>
        <p:nvPicPr>
          <p:cNvPr id="19" name="圖片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1374" y="1665654"/>
            <a:ext cx="3162249" cy="3833998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7" y="301639"/>
            <a:ext cx="2243318" cy="298192"/>
          </a:xfrm>
          <a:prstGeom prst="rect">
            <a:avLst/>
          </a:prstGeom>
        </p:spPr>
      </p:pic>
      <p:sp>
        <p:nvSpPr>
          <p:cNvPr id="13" name="文字方塊 12"/>
          <p:cNvSpPr txBox="1"/>
          <p:nvPr/>
        </p:nvSpPr>
        <p:spPr>
          <a:xfrm>
            <a:off x="367184" y="3080335"/>
            <a:ext cx="514092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如今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對方卻因為撫卹金出面爭奪，讓黃家只好到法院訴請認領無效，但不忍讓男童成了沒家的孩子，黃姓員警的妹妹決定「收養」孩子，完成哥哥遺願。</a:t>
            </a:r>
          </a:p>
        </p:txBody>
      </p:sp>
      <p:cxnSp>
        <p:nvCxnSpPr>
          <p:cNvPr id="15" name="直線接點 14"/>
          <p:cNvCxnSpPr/>
          <p:nvPr/>
        </p:nvCxnSpPr>
        <p:spPr>
          <a:xfrm>
            <a:off x="395536" y="2931095"/>
            <a:ext cx="522579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文字方塊 15"/>
          <p:cNvSpPr txBox="1"/>
          <p:nvPr/>
        </p:nvSpPr>
        <p:spPr>
          <a:xfrm>
            <a:off x="367184" y="1868534"/>
            <a:ext cx="47808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1" dirty="0"/>
              <a:t>善警養棄兒車禍亡，生母竟爭撫卹金</a:t>
            </a:r>
          </a:p>
        </p:txBody>
      </p:sp>
    </p:spTree>
    <p:extLst>
      <p:ext uri="{BB962C8B-B14F-4D97-AF65-F5344CB8AC3E}">
        <p14:creationId xmlns:p14="http://schemas.microsoft.com/office/powerpoint/2010/main" val="4050348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4000" cy="5715000"/>
          </a:xfrm>
          <a:prstGeom prst="rect">
            <a:avLst/>
          </a:prstGeom>
        </p:spPr>
      </p:pic>
      <p:sp>
        <p:nvSpPr>
          <p:cNvPr id="4" name="文字方塊 3"/>
          <p:cNvSpPr txBox="1"/>
          <p:nvPr/>
        </p:nvSpPr>
        <p:spPr>
          <a:xfrm>
            <a:off x="367184" y="3147119"/>
            <a:ext cx="5400600" cy="1379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zh-TW" altLang="en-US" sz="2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問題：</a:t>
            </a:r>
            <a:endParaRPr lang="en-US" altLang="zh-TW" sz="26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42900" indent="-342900">
              <a:lnSpc>
                <a:spcPct val="110000"/>
              </a:lnSpc>
              <a:buFont typeface="Wingdings" panose="05000000000000000000" pitchFamily="2" charset="2"/>
              <a:buChar char="n"/>
            </a:pPr>
            <a:r>
              <a:rPr lang="zh-TW" altLang="en-US" sz="2600" dirty="0" smtClean="0"/>
              <a:t>你</a:t>
            </a:r>
            <a:r>
              <a:rPr lang="zh-TW" altLang="en-US" sz="2600" dirty="0"/>
              <a:t>知道這則新聞中所說的認領與收養，在法律上有什麼</a:t>
            </a:r>
            <a:r>
              <a:rPr lang="zh-TW" altLang="en-US" sz="2600" dirty="0" smtClean="0"/>
              <a:t>不同嗎</a:t>
            </a:r>
            <a:r>
              <a:rPr lang="en-US" altLang="zh-TW" sz="2600" dirty="0"/>
              <a:t>?</a:t>
            </a:r>
            <a:endParaRPr lang="zh-TW" altLang="en-US" sz="2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1" name="圖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7" y="301639"/>
            <a:ext cx="2243318" cy="298192"/>
          </a:xfrm>
          <a:prstGeom prst="rect">
            <a:avLst/>
          </a:prstGeom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12160" y="1783870"/>
            <a:ext cx="2681063" cy="3934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" name="群組 16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8" name="圖片 17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9" name="文字方塊 18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089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cxnSp>
        <p:nvCxnSpPr>
          <p:cNvPr id="14" name="直線接點 13"/>
          <p:cNvCxnSpPr/>
          <p:nvPr/>
        </p:nvCxnSpPr>
        <p:spPr>
          <a:xfrm>
            <a:off x="395536" y="2931095"/>
            <a:ext cx="522579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文字方塊 14"/>
          <p:cNvSpPr txBox="1"/>
          <p:nvPr/>
        </p:nvSpPr>
        <p:spPr>
          <a:xfrm>
            <a:off x="367184" y="1868534"/>
            <a:ext cx="47808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1" dirty="0"/>
              <a:t>善警養棄兒車禍亡，生母竟爭撫卹金</a:t>
            </a:r>
          </a:p>
        </p:txBody>
      </p:sp>
    </p:spTree>
    <p:extLst>
      <p:ext uri="{BB962C8B-B14F-4D97-AF65-F5344CB8AC3E}">
        <p14:creationId xmlns:p14="http://schemas.microsoft.com/office/powerpoint/2010/main" val="3550379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587"/>
            <a:ext cx="9144000" cy="5715000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6135" y="1587"/>
            <a:ext cx="6871730" cy="5216663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4440" y="15280"/>
            <a:ext cx="6475118" cy="5006394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1395" y="4367317"/>
            <a:ext cx="6681208" cy="1138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279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8"/>
          </a:xfrm>
          <a:prstGeom prst="rect">
            <a:avLst/>
          </a:prstGeom>
        </p:spPr>
      </p:pic>
      <p:sp>
        <p:nvSpPr>
          <p:cNvPr id="14" name="文字方塊 13"/>
          <p:cNvSpPr txBox="1">
            <a:spLocks noChangeArrowheads="1"/>
          </p:cNvSpPr>
          <p:nvPr/>
        </p:nvSpPr>
        <p:spPr bwMode="auto">
          <a:xfrm>
            <a:off x="899592" y="1211815"/>
            <a:ext cx="3528392" cy="4038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當我們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誕生開始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，就與別人產生了民法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的親屬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關係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，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0" indent="0"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民法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親屬編裡有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規定：</a:t>
            </a:r>
            <a:r>
              <a:rPr lang="zh-TW" altLang="en-US" sz="2800" b="1" dirty="0" smtClean="0">
                <a:solidFill>
                  <a:srgbClr val="0070C0"/>
                </a:solidFill>
                <a:latin typeface="微軟正黑體" charset="-120"/>
                <a:ea typeface="微軟正黑體" charset="-120"/>
              </a:rPr>
              <a:t>親</a:t>
            </a:r>
            <a:r>
              <a:rPr lang="zh-TW" altLang="en-US" sz="2800" b="1" dirty="0">
                <a:solidFill>
                  <a:srgbClr val="0070C0"/>
                </a:solidFill>
                <a:latin typeface="微軟正黑體" charset="-120"/>
                <a:ea typeface="微軟正黑體" charset="-120"/>
              </a:rPr>
              <a:t>等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、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/>
            </a:r>
            <a:b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</a:br>
            <a:r>
              <a:rPr lang="zh-TW" altLang="en-US" sz="2800" b="1" dirty="0" smtClean="0">
                <a:solidFill>
                  <a:srgbClr val="0070C0"/>
                </a:solidFill>
                <a:latin typeface="微軟正黑體" charset="-120"/>
                <a:ea typeface="微軟正黑體" charset="-120"/>
              </a:rPr>
              <a:t>婚姻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、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/>
            </a:r>
            <a:b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</a:br>
            <a:r>
              <a:rPr lang="zh-TW" altLang="en-US" sz="2800" b="1" dirty="0" smtClean="0">
                <a:solidFill>
                  <a:srgbClr val="0070C0"/>
                </a:solidFill>
                <a:latin typeface="微軟正黑體" charset="-120"/>
                <a:ea typeface="微軟正黑體" charset="-120"/>
              </a:rPr>
              <a:t>夫妻財產制度</a:t>
            </a:r>
            <a:r>
              <a:rPr lang="en-US" altLang="zh-TW" sz="2800" b="1" dirty="0" smtClean="0">
                <a:solidFill>
                  <a:srgbClr val="0070C0"/>
                </a:solidFill>
                <a:latin typeface="微軟正黑體" charset="-120"/>
                <a:ea typeface="微軟正黑體" charset="-120"/>
              </a:rPr>
              <a:t/>
            </a:r>
            <a:br>
              <a:rPr lang="en-US" altLang="zh-TW" sz="2800" b="1" dirty="0" smtClean="0">
                <a:solidFill>
                  <a:srgbClr val="0070C0"/>
                </a:solidFill>
                <a:latin typeface="微軟正黑體" charset="-120"/>
                <a:ea typeface="微軟正黑體" charset="-120"/>
              </a:rPr>
            </a:b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charset="-120"/>
                <a:ea typeface="微軟正黑體" charset="-120"/>
              </a:rPr>
              <a:t>（因婚姻關係所產生）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4718" y="1184107"/>
            <a:ext cx="3598171" cy="3585350"/>
          </a:xfrm>
          <a:prstGeom prst="rect">
            <a:avLst/>
          </a:prstGeom>
        </p:spPr>
      </p:pic>
      <p:grpSp>
        <p:nvGrpSpPr>
          <p:cNvPr id="8" name="群組 7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3" name="圖片 1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5" name="文字方塊 1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090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62069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8"/>
          </a:xfrm>
          <a:prstGeom prst="rect">
            <a:avLst/>
          </a:prstGeom>
        </p:spPr>
      </p:pic>
      <p:sp>
        <p:nvSpPr>
          <p:cNvPr id="14" name="文字方塊 13"/>
          <p:cNvSpPr txBox="1">
            <a:spLocks noChangeArrowheads="1"/>
          </p:cNvSpPr>
          <p:nvPr/>
        </p:nvSpPr>
        <p:spPr bwMode="auto">
          <a:xfrm>
            <a:off x="899592" y="1351785"/>
            <a:ext cx="3528392" cy="3564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近年來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社會上重視性別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實質平等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，大法官對此也有相關的解釋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，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0" indent="0"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本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節將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介紹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/>
            </a:r>
            <a:b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</a:br>
            <a:r>
              <a:rPr lang="zh-TW" altLang="en-US" sz="2800" b="1" dirty="0" smtClean="0">
                <a:solidFill>
                  <a:srgbClr val="0070C0"/>
                </a:solidFill>
                <a:latin typeface="微軟正黑體" charset="-120"/>
                <a:ea typeface="微軟正黑體" charset="-120"/>
              </a:rPr>
              <a:t>親屬</a:t>
            </a:r>
            <a:r>
              <a:rPr lang="zh-TW" altLang="en-US" sz="2800" b="1" dirty="0">
                <a:solidFill>
                  <a:srgbClr val="0070C0"/>
                </a:solidFill>
                <a:latin typeface="微軟正黑體" charset="-120"/>
                <a:ea typeface="微軟正黑體" charset="-120"/>
              </a:rPr>
              <a:t>關係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、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/>
            </a:r>
            <a:b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</a:br>
            <a:r>
              <a:rPr lang="zh-TW" altLang="en-US" sz="2800" b="1" dirty="0" smtClean="0">
                <a:solidFill>
                  <a:srgbClr val="0070C0"/>
                </a:solidFill>
                <a:latin typeface="微軟正黑體" charset="-120"/>
                <a:ea typeface="微軟正黑體" charset="-120"/>
              </a:rPr>
              <a:t>親</a:t>
            </a:r>
            <a:r>
              <a:rPr lang="zh-TW" altLang="en-US" sz="2800" b="1" dirty="0">
                <a:solidFill>
                  <a:srgbClr val="0070C0"/>
                </a:solidFill>
                <a:latin typeface="微軟正黑體" charset="-120"/>
                <a:ea typeface="微軟正黑體" charset="-120"/>
              </a:rPr>
              <a:t>等之計算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與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/>
            </a:r>
            <a:b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</a:br>
            <a:r>
              <a:rPr lang="zh-TW" altLang="en-US" sz="2800" b="1" dirty="0" smtClean="0">
                <a:solidFill>
                  <a:srgbClr val="0070C0"/>
                </a:solidFill>
                <a:latin typeface="微軟正黑體" charset="-120"/>
                <a:ea typeface="微軟正黑體" charset="-120"/>
              </a:rPr>
              <a:t>婚姻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。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4718" y="1184107"/>
            <a:ext cx="3598171" cy="3585350"/>
          </a:xfrm>
          <a:prstGeom prst="rect">
            <a:avLst/>
          </a:prstGeom>
        </p:spPr>
      </p:pic>
      <p:grpSp>
        <p:nvGrpSpPr>
          <p:cNvPr id="8" name="群組 7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3" name="圖片 1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5" name="文字方塊 1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090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16651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8"/>
          </a:xfrm>
          <a:prstGeom prst="rect">
            <a:avLst/>
          </a:prstGeom>
        </p:spPr>
      </p:pic>
      <p:grpSp>
        <p:nvGrpSpPr>
          <p:cNvPr id="5" name="群組 4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6" name="圖片 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7" name="文字方塊 6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090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8" name="圖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50" y="1202903"/>
            <a:ext cx="3688364" cy="554400"/>
          </a:xfrm>
          <a:prstGeom prst="rect">
            <a:avLst/>
          </a:prstGeom>
        </p:spPr>
      </p:pic>
      <p:sp>
        <p:nvSpPr>
          <p:cNvPr id="10" name="文字方塊 9"/>
          <p:cNvSpPr txBox="1"/>
          <p:nvPr/>
        </p:nvSpPr>
        <p:spPr>
          <a:xfrm>
            <a:off x="1259632" y="1922983"/>
            <a:ext cx="345638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我國的</a:t>
            </a:r>
            <a:r>
              <a:rPr lang="en-US" altLang="zh-TW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《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民法親屬編</a:t>
            </a:r>
            <a:r>
              <a:rPr lang="en-US" altLang="zh-TW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》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，將親屬關係區分為兩大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類：</a:t>
            </a:r>
            <a:endParaRPr lang="en-US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457200" indent="-457200">
              <a:spcBef>
                <a:spcPts val="1200"/>
              </a:spcBef>
              <a:buFont typeface="Wingdings" pitchFamily="2" charset="2"/>
              <a:buChar char="ü"/>
            </a:pPr>
            <a:r>
              <a:rPr lang="zh-TW" altLang="en-US" sz="2800" b="1" dirty="0" smtClean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</a:rPr>
              <a:t>血親、</a:t>
            </a:r>
            <a:endParaRPr lang="en-US" altLang="zh-TW" sz="2800" b="1" dirty="0" smtClean="0">
              <a:solidFill>
                <a:srgbClr val="7030A0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457200" indent="-457200">
              <a:spcBef>
                <a:spcPts val="1200"/>
              </a:spcBef>
              <a:buFont typeface="Wingdings" pitchFamily="2" charset="2"/>
              <a:buChar char="ü"/>
            </a:pPr>
            <a:r>
              <a:rPr lang="zh-TW" altLang="en-US" sz="2800" b="1" dirty="0" smtClean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</a:rPr>
              <a:t>姻親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。</a:t>
            </a: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418927"/>
            <a:ext cx="3466632" cy="3454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031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8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090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2774" y="1109055"/>
            <a:ext cx="6638452" cy="3838264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88"/>
            <a:ext cx="287998" cy="1478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284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8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09</a:t>
              </a:r>
              <a:r>
                <a:rPr lang="en-US" altLang="zh-TW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2774" y="1174341"/>
            <a:ext cx="6638452" cy="3707692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88"/>
            <a:ext cx="287998" cy="1478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061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8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09</a:t>
              </a:r>
              <a:r>
                <a:rPr lang="en-US" altLang="zh-TW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88"/>
            <a:ext cx="287998" cy="1478077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47" y="1058888"/>
            <a:ext cx="3424198" cy="815796"/>
          </a:xfrm>
          <a:prstGeom prst="rect">
            <a:avLst/>
          </a:prstGeom>
        </p:spPr>
      </p:pic>
      <p:sp>
        <p:nvSpPr>
          <p:cNvPr id="8" name="文字方塊 7"/>
          <p:cNvSpPr txBox="1"/>
          <p:nvPr/>
        </p:nvSpPr>
        <p:spPr>
          <a:xfrm>
            <a:off x="1220062" y="2066999"/>
            <a:ext cx="42386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600" b="1" dirty="0">
                <a:latin typeface="微軟正黑體" pitchFamily="34" charset="-120"/>
                <a:ea typeface="微軟正黑體" pitchFamily="34" charset="-120"/>
              </a:rPr>
              <a:t>指在事實上具有血緣關係</a:t>
            </a:r>
            <a:r>
              <a:rPr lang="zh-TW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（例如父母與子女關係）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。</a:t>
            </a:r>
            <a:endParaRPr lang="en-US" altLang="zh-TW" sz="2800" b="1" dirty="0" smtClean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1066214" y="5941906"/>
            <a:ext cx="3960440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600" b="1" dirty="0">
                <a:latin typeface="微軟正黑體" pitchFamily="34" charset="-120"/>
                <a:ea typeface="微軟正黑體" pitchFamily="34" charset="-120"/>
              </a:rPr>
              <a:t>但依法律規定，可以「擬制」取得血親身分，又稱法定血親，也就是因法律規定而成為親子</a:t>
            </a:r>
            <a:r>
              <a:rPr lang="zh-TW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（例如父母收養無血緣關係的子女）</a:t>
            </a:r>
            <a:r>
              <a:rPr lang="zh-TW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altLang="en-US" sz="2600" b="1" dirty="0" smtClean="0">
                <a:latin typeface="微軟正黑體" pitchFamily="34" charset="-120"/>
                <a:ea typeface="微軟正黑體" pitchFamily="34" charset="-120"/>
              </a:rPr>
              <a:t>。</a:t>
            </a:r>
            <a:r>
              <a:rPr lang="en-US" altLang="zh-TW" sz="2600" b="1" dirty="0" smtClean="0"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sz="2600" b="1" dirty="0" smtClean="0"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sz="2600" b="1" dirty="0" smtClean="0">
                <a:latin typeface="微軟正黑體" pitchFamily="34" charset="-120"/>
                <a:ea typeface="微軟正黑體" pitchFamily="34" charset="-120"/>
              </a:rPr>
              <a:t>另外</a:t>
            </a:r>
            <a:r>
              <a:rPr lang="zh-TW" altLang="en-US" sz="2600" b="1" dirty="0">
                <a:latin typeface="微軟正黑體" pitchFamily="34" charset="-120"/>
                <a:ea typeface="微軟正黑體" pitchFamily="34" charset="-120"/>
              </a:rPr>
              <a:t>，血親依親系可分為</a:t>
            </a:r>
            <a:r>
              <a:rPr lang="zh-TW" altLang="en-US" sz="2600" b="1" dirty="0">
                <a:solidFill>
                  <a:srgbClr val="008EC0"/>
                </a:solidFill>
                <a:latin typeface="微軟正黑體" pitchFamily="34" charset="-120"/>
                <a:ea typeface="微軟正黑體" pitchFamily="34" charset="-120"/>
              </a:rPr>
              <a:t>直系血親</a:t>
            </a:r>
            <a:r>
              <a:rPr lang="zh-TW" altLang="en-US" sz="2600" b="1" dirty="0">
                <a:latin typeface="微軟正黑體" pitchFamily="34" charset="-120"/>
                <a:ea typeface="微軟正黑體" pitchFamily="34" charset="-120"/>
              </a:rPr>
              <a:t>和</a:t>
            </a:r>
            <a:r>
              <a:rPr lang="zh-TW" altLang="en-US" sz="2600" b="1" dirty="0">
                <a:solidFill>
                  <a:srgbClr val="008EC0"/>
                </a:solidFill>
                <a:latin typeface="微軟正黑體" pitchFamily="34" charset="-120"/>
                <a:ea typeface="微軟正黑體" pitchFamily="34" charset="-120"/>
              </a:rPr>
              <a:t>旁系血親</a:t>
            </a:r>
            <a:r>
              <a:rPr lang="zh-TW" altLang="en-US" sz="2600" b="1" dirty="0">
                <a:latin typeface="微軟正黑體" pitchFamily="34" charset="-120"/>
                <a:ea typeface="微軟正黑體" pitchFamily="34" charset="-120"/>
              </a:rPr>
              <a:t>。</a:t>
            </a: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1844961"/>
            <a:ext cx="3105166" cy="3094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761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69739E-6 L 0 -0.6935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4675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8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09</a:t>
              </a:r>
              <a:r>
                <a:rPr lang="en-US" altLang="zh-TW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88"/>
            <a:ext cx="287998" cy="1478077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47" y="1058888"/>
            <a:ext cx="3424198" cy="815796"/>
          </a:xfrm>
          <a:prstGeom prst="rect">
            <a:avLst/>
          </a:prstGeom>
        </p:spPr>
      </p:pic>
      <p:sp>
        <p:nvSpPr>
          <p:cNvPr id="8" name="文字方塊 7"/>
          <p:cNvSpPr txBox="1"/>
          <p:nvPr/>
        </p:nvSpPr>
        <p:spPr>
          <a:xfrm>
            <a:off x="981432" y="2066999"/>
            <a:ext cx="54627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spcBef>
                <a:spcPts val="1200"/>
              </a:spcBef>
              <a:buFont typeface="+mj-lt"/>
              <a:buAutoNum type="arabicPeriod"/>
            </a:pPr>
            <a:r>
              <a:rPr lang="zh-TW" altLang="en-US" sz="2800" b="1" dirty="0">
                <a:solidFill>
                  <a:srgbClr val="1E2D9A"/>
                </a:solidFill>
                <a:latin typeface="微軟正黑體" pitchFamily="34" charset="-120"/>
                <a:ea typeface="微軟正黑體" pitchFamily="34" charset="-120"/>
              </a:rPr>
              <a:t>直系血親：</a:t>
            </a:r>
          </a:p>
        </p:txBody>
      </p:sp>
      <p:sp>
        <p:nvSpPr>
          <p:cNvPr id="9" name="文字方塊 8"/>
          <p:cNvSpPr txBox="1"/>
          <p:nvPr/>
        </p:nvSpPr>
        <p:spPr>
          <a:xfrm>
            <a:off x="1458071" y="2628701"/>
            <a:ext cx="4266057" cy="24133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zh-TW" altLang="en-US" sz="2600" b="1" dirty="0" smtClean="0">
                <a:latin typeface="微軟正黑體" pitchFamily="34" charset="-120"/>
                <a:ea typeface="微軟正黑體" pitchFamily="34" charset="-120"/>
              </a:rPr>
              <a:t>法條</a:t>
            </a:r>
            <a:r>
              <a:rPr lang="zh-TW" altLang="en-US" sz="2600" b="1" dirty="0">
                <a:latin typeface="微軟正黑體" pitchFamily="34" charset="-120"/>
                <a:ea typeface="微軟正黑體" pitchFamily="34" charset="-120"/>
              </a:rPr>
              <a:t>上的用語為「己身所從出」或「從己身所出</a:t>
            </a:r>
            <a:r>
              <a:rPr lang="zh-TW" altLang="en-US" sz="2600" b="1" dirty="0" smtClean="0">
                <a:latin typeface="微軟正黑體" pitchFamily="34" charset="-120"/>
                <a:ea typeface="微軟正黑體" pitchFamily="34" charset="-120"/>
              </a:rPr>
              <a:t>」。</a:t>
            </a:r>
            <a:endParaRPr lang="en-US" altLang="zh-TW" sz="2600" b="1" dirty="0" smtClean="0">
              <a:latin typeface="微軟正黑體" pitchFamily="34" charset="-120"/>
              <a:ea typeface="微軟正黑體" pitchFamily="34" charset="-120"/>
            </a:endParaRPr>
          </a:p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zh-TW" altLang="en-US" sz="2600" b="1" dirty="0" smtClean="0">
                <a:latin typeface="微軟正黑體" pitchFamily="34" charset="-120"/>
                <a:ea typeface="微軟正黑體" pitchFamily="34" charset="-120"/>
              </a:rPr>
              <a:t>意思</a:t>
            </a:r>
            <a:r>
              <a:rPr lang="zh-TW" altLang="en-US" sz="2600" b="1" dirty="0">
                <a:latin typeface="微軟正黑體" pitchFamily="34" charset="-120"/>
                <a:ea typeface="微軟正黑體" pitchFamily="34" charset="-120"/>
              </a:rPr>
              <a:t>是</a:t>
            </a:r>
            <a:r>
              <a:rPr lang="zh-TW" altLang="en-US" sz="2600" b="1" dirty="0" smtClean="0">
                <a:latin typeface="微軟正黑體" pitchFamily="34" charset="-120"/>
                <a:ea typeface="微軟正黑體" pitchFamily="34" charset="-120"/>
              </a:rPr>
              <a:t>你是</a:t>
            </a:r>
            <a:r>
              <a:rPr lang="zh-TW" altLang="en-US" sz="2600" b="1" dirty="0">
                <a:latin typeface="微軟正黑體" pitchFamily="34" charset="-120"/>
                <a:ea typeface="微軟正黑體" pitchFamily="34" charset="-120"/>
              </a:rPr>
              <a:t>從父母所生，父母分別又是祖父母和外祖父母所生</a:t>
            </a:r>
            <a:r>
              <a:rPr lang="zh-TW" altLang="en-US" sz="2600" b="1" dirty="0" smtClean="0">
                <a:latin typeface="微軟正黑體" pitchFamily="34" charset="-120"/>
                <a:ea typeface="微軟正黑體" pitchFamily="34" charset="-120"/>
              </a:rPr>
              <a:t>，</a:t>
            </a:r>
            <a:endParaRPr lang="zh-TW" altLang="en-US" sz="26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1458071" y="5791626"/>
            <a:ext cx="4266057" cy="2292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zh-TW" altLang="en-US" sz="2600" b="1" dirty="0" smtClean="0">
                <a:latin typeface="微軟正黑體" pitchFamily="34" charset="-120"/>
                <a:ea typeface="微軟正黑體" pitchFamily="34" charset="-120"/>
              </a:rPr>
              <a:t>因此</a:t>
            </a:r>
            <a:r>
              <a:rPr lang="zh-TW" altLang="en-US" sz="2600" b="1" dirty="0">
                <a:latin typeface="微軟正黑體" pitchFamily="34" charset="-120"/>
                <a:ea typeface="微軟正黑體" pitchFamily="34" charset="-120"/>
              </a:rPr>
              <a:t>父母和祖父母</a:t>
            </a:r>
            <a:r>
              <a:rPr lang="zh-TW" altLang="en-US" sz="2600" b="1" dirty="0" smtClean="0">
                <a:latin typeface="微軟正黑體" pitchFamily="34" charset="-120"/>
                <a:ea typeface="微軟正黑體" pitchFamily="34" charset="-120"/>
              </a:rPr>
              <a:t>就是</a:t>
            </a:r>
            <a:r>
              <a:rPr lang="zh-TW" altLang="en-US" sz="2600" b="1" dirty="0">
                <a:latin typeface="微軟正黑體" pitchFamily="34" charset="-120"/>
                <a:ea typeface="微軟正黑體" pitchFamily="34" charset="-120"/>
              </a:rPr>
              <a:t>你的直系血親尊親屬</a:t>
            </a:r>
            <a:r>
              <a:rPr lang="zh-TW" altLang="en-US" sz="2600" b="1" dirty="0" smtClean="0">
                <a:latin typeface="微軟正黑體" pitchFamily="34" charset="-120"/>
                <a:ea typeface="微軟正黑體" pitchFamily="34" charset="-120"/>
              </a:rPr>
              <a:t>。</a:t>
            </a:r>
            <a:r>
              <a:rPr lang="en-US" altLang="zh-TW" sz="2600" b="1" dirty="0" smtClean="0"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sz="2600" b="1" dirty="0" smtClean="0"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sz="2600" b="1" dirty="0" smtClean="0">
                <a:latin typeface="微軟正黑體" pitchFamily="34" charset="-120"/>
                <a:ea typeface="微軟正黑體" pitchFamily="34" charset="-120"/>
              </a:rPr>
              <a:t>而</a:t>
            </a:r>
            <a:r>
              <a:rPr lang="zh-TW" altLang="en-US" sz="2600" b="1" dirty="0">
                <a:latin typeface="微軟正黑體" pitchFamily="34" charset="-120"/>
                <a:ea typeface="微軟正黑體" pitchFamily="34" charset="-120"/>
              </a:rPr>
              <a:t>你所生的子女，及你的子女所生的子女</a:t>
            </a:r>
            <a:r>
              <a:rPr lang="en-US" altLang="zh-TW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( </a:t>
            </a:r>
            <a:r>
              <a:rPr lang="zh-TW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孫子女</a:t>
            </a:r>
            <a:r>
              <a:rPr lang="en-US" altLang="zh-TW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)</a:t>
            </a:r>
            <a:r>
              <a:rPr lang="zh-TW" altLang="en-US" sz="2600" b="1" dirty="0" smtClean="0">
                <a:latin typeface="微軟正黑體" pitchFamily="34" charset="-120"/>
                <a:ea typeface="微軟正黑體" pitchFamily="34" charset="-120"/>
              </a:rPr>
              <a:t>都</a:t>
            </a:r>
            <a:r>
              <a:rPr lang="zh-TW" altLang="en-US" sz="2600" b="1" dirty="0">
                <a:latin typeface="微軟正黑體" pitchFamily="34" charset="-120"/>
                <a:ea typeface="微軟正黑體" pitchFamily="34" charset="-120"/>
              </a:rPr>
              <a:t>是你的直系血親。</a:t>
            </a:r>
          </a:p>
        </p:txBody>
      </p:sp>
      <p:pic>
        <p:nvPicPr>
          <p:cNvPr id="11" name="圖片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9954" y="2309600"/>
            <a:ext cx="2734062" cy="2766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733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3.64647E-6 L 1.66667E-6 -0.56281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8155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9" grpId="2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8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09</a:t>
              </a:r>
              <a:r>
                <a:rPr lang="en-US" altLang="zh-TW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88"/>
            <a:ext cx="287998" cy="1478077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47" y="1058888"/>
            <a:ext cx="3424198" cy="815796"/>
          </a:xfrm>
          <a:prstGeom prst="rect">
            <a:avLst/>
          </a:prstGeom>
        </p:spPr>
      </p:pic>
      <p:sp>
        <p:nvSpPr>
          <p:cNvPr id="8" name="文字方塊 7"/>
          <p:cNvSpPr txBox="1"/>
          <p:nvPr/>
        </p:nvSpPr>
        <p:spPr>
          <a:xfrm>
            <a:off x="981432" y="2066999"/>
            <a:ext cx="54627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spcBef>
                <a:spcPts val="1200"/>
              </a:spcBef>
              <a:buFont typeface="+mj-lt"/>
              <a:buAutoNum type="arabicPeriod" startAt="2"/>
            </a:pPr>
            <a:r>
              <a:rPr lang="zh-TW" altLang="en-US" sz="2800" b="1">
                <a:solidFill>
                  <a:srgbClr val="1E2D9A"/>
                </a:solidFill>
                <a:latin typeface="微軟正黑體" pitchFamily="34" charset="-120"/>
                <a:ea typeface="微軟正黑體" pitchFamily="34" charset="-120"/>
              </a:rPr>
              <a:t>旁系血親：</a:t>
            </a:r>
            <a:endParaRPr lang="zh-TW" altLang="en-US" sz="2800" b="1" dirty="0">
              <a:solidFill>
                <a:srgbClr val="1E2D9A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1458071" y="2628701"/>
            <a:ext cx="3545977" cy="1412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zh-TW" altLang="en-US" sz="2600" b="1" dirty="0">
                <a:latin typeface="微軟正黑體" pitchFamily="34" charset="-120"/>
                <a:ea typeface="微軟正黑體" pitchFamily="34" charset="-120"/>
              </a:rPr>
              <a:t>除了直系血親外，跟自己來自同一個血源的人</a:t>
            </a:r>
            <a:r>
              <a:rPr lang="zh-TW" altLang="en-US" sz="2600" b="1" dirty="0" smtClean="0">
                <a:latin typeface="微軟正黑體" pitchFamily="34" charset="-120"/>
                <a:ea typeface="微軟正黑體" pitchFamily="34" charset="-120"/>
              </a:rPr>
              <a:t>，</a:t>
            </a:r>
            <a:r>
              <a:rPr lang="en-US" altLang="zh-TW" sz="2600" b="1" dirty="0" smtClean="0"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sz="2600" b="1" dirty="0" smtClean="0">
                <a:latin typeface="微軟正黑體" pitchFamily="34" charset="-120"/>
                <a:ea typeface="微軟正黑體" pitchFamily="34" charset="-120"/>
              </a:rPr>
            </a:br>
            <a:endParaRPr lang="zh-TW" altLang="en-US" sz="26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1458071" y="5791626"/>
            <a:ext cx="3545977" cy="2292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zh-TW" altLang="en-US" sz="2600" b="1" dirty="0">
                <a:latin typeface="微軟正黑體" pitchFamily="34" charset="-120"/>
                <a:ea typeface="微軟正黑體" pitchFamily="34" charset="-120"/>
              </a:rPr>
              <a:t>例如：</a:t>
            </a:r>
            <a:r>
              <a:rPr lang="en-US" altLang="zh-TW" sz="2600" b="1" dirty="0"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sz="2600" b="1" dirty="0"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sz="2600" b="1" dirty="0">
                <a:latin typeface="微軟正黑體" pitchFamily="34" charset="-120"/>
                <a:ea typeface="微軟正黑體" pitchFamily="34" charset="-120"/>
              </a:rPr>
              <a:t>你的兄弟姊妹是父母所生，你的姑叔是祖父母所生，所以皆屬於旁系血親。</a:t>
            </a:r>
          </a:p>
        </p:txBody>
      </p:sp>
      <p:pic>
        <p:nvPicPr>
          <p:cNvPr id="11" name="圖片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1713571"/>
            <a:ext cx="3220960" cy="3209484"/>
          </a:xfrm>
          <a:prstGeom prst="rect">
            <a:avLst/>
          </a:prstGeom>
        </p:spPr>
      </p:pic>
      <p:grpSp>
        <p:nvGrpSpPr>
          <p:cNvPr id="17" name="群組 16"/>
          <p:cNvGrpSpPr/>
          <p:nvPr/>
        </p:nvGrpSpPr>
        <p:grpSpPr>
          <a:xfrm>
            <a:off x="5142917" y="4587279"/>
            <a:ext cx="3034630" cy="900000"/>
            <a:chOff x="3481586" y="3006572"/>
            <a:chExt cx="3034630" cy="900000"/>
          </a:xfrm>
        </p:grpSpPr>
        <p:grpSp>
          <p:nvGrpSpPr>
            <p:cNvPr id="18" name="群組 17"/>
            <p:cNvGrpSpPr/>
            <p:nvPr/>
          </p:nvGrpSpPr>
          <p:grpSpPr>
            <a:xfrm>
              <a:off x="4066091" y="3189998"/>
              <a:ext cx="2450125" cy="576064"/>
              <a:chOff x="4500000" y="2170416"/>
              <a:chExt cx="2450125" cy="576064"/>
            </a:xfrm>
          </p:grpSpPr>
          <p:pic>
            <p:nvPicPr>
              <p:cNvPr id="20" name="圖片 19"/>
              <p:cNvPicPr>
                <a:picLocks noChangeAspect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42539"/>
              <a:stretch/>
            </p:blipFill>
            <p:spPr>
              <a:xfrm>
                <a:off x="4500000" y="2170416"/>
                <a:ext cx="2450125" cy="576064"/>
              </a:xfrm>
              <a:prstGeom prst="rect">
                <a:avLst/>
              </a:prstGeom>
            </p:spPr>
          </p:pic>
          <p:sp>
            <p:nvSpPr>
              <p:cNvPr id="21" name="文字方塊 20"/>
              <p:cNvSpPr txBox="1"/>
              <p:nvPr/>
            </p:nvSpPr>
            <p:spPr>
              <a:xfrm>
                <a:off x="4753876" y="2327285"/>
                <a:ext cx="219624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【</a:t>
                </a:r>
                <a:r>
                  <a:rPr lang="zh-TW" altLang="en-US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觀念</a:t>
                </a:r>
                <a:r>
                  <a:rPr lang="en-US" altLang="zh-TW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】</a:t>
                </a:r>
                <a:r>
                  <a:rPr lang="zh-TW" altLang="en-US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血親</a:t>
                </a:r>
                <a:r>
                  <a:rPr lang="en-US" altLang="zh-TW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(03ˍ26)</a:t>
                </a:r>
                <a:endParaRPr lang="zh-TW" altLang="en-US" sz="14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pic>
          <p:nvPicPr>
            <p:cNvPr id="19" name="圖片 18">
              <a:hlinkClick r:id="rId9" action="ppaction://hlinksldjump"/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1586" y="3006572"/>
              <a:ext cx="861677" cy="90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3396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3.64647E-6 L 1.66667E-6 -0.56281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8155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9" grpId="1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" y="1587"/>
            <a:ext cx="9139122" cy="5714997"/>
          </a:xfrm>
          <a:prstGeom prst="rect">
            <a:avLst/>
          </a:prstGeom>
        </p:spPr>
      </p:pic>
      <p:pic>
        <p:nvPicPr>
          <p:cNvPr id="3" name="圖片 2">
            <a:hlinkClick r:id="rId5" action="ppaction://hlinkfile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366" y="5019327"/>
            <a:ext cx="647002" cy="683313"/>
          </a:xfrm>
          <a:prstGeom prst="rect">
            <a:avLst/>
          </a:prstGeom>
        </p:spPr>
      </p:pic>
      <p:pic>
        <p:nvPicPr>
          <p:cNvPr id="4" name="圖片 3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38" y="5019327"/>
            <a:ext cx="647002" cy="683313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611560" y="5188971"/>
            <a:ext cx="3878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【</a:t>
            </a:r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觀念</a:t>
            </a:r>
            <a:r>
              <a:rPr lang="en-US" altLang="zh-TW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】</a:t>
            </a:r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血親</a:t>
            </a:r>
            <a:endParaRPr lang="zh-TW" altLang="en-US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5935228" y="5184829"/>
            <a:ext cx="1013036" cy="338554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/>
            <a:r>
              <a:rPr lang="en-US" altLang="zh-TW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03:26</a:t>
            </a:r>
            <a:endParaRPr lang="zh-TW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4972460" y="5133726"/>
            <a:ext cx="823676" cy="461665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YOU</a:t>
            </a:r>
            <a:b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TUBE</a:t>
            </a:r>
            <a:endParaRPr lang="zh-TW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9" name="006P091【觀念】血親(03ˍ26)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0" y="-137456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33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608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8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3464" y="2991667"/>
            <a:ext cx="3685040" cy="2724918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09</a:t>
              </a:r>
              <a:r>
                <a:rPr lang="en-US" altLang="zh-TW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88"/>
            <a:ext cx="287998" cy="1478077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47" y="1058888"/>
            <a:ext cx="3424198" cy="815795"/>
          </a:xfrm>
          <a:prstGeom prst="rect">
            <a:avLst/>
          </a:prstGeom>
        </p:spPr>
      </p:pic>
      <p:sp>
        <p:nvSpPr>
          <p:cNvPr id="8" name="文字方塊 7"/>
          <p:cNvSpPr txBox="1"/>
          <p:nvPr/>
        </p:nvSpPr>
        <p:spPr>
          <a:xfrm>
            <a:off x="981432" y="2066999"/>
            <a:ext cx="42386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是婚姻關係所產生的親屬關係，分為以下三種</a:t>
            </a:r>
            <a:r>
              <a:rPr lang="en-US" altLang="zh-TW" sz="2800" b="1" dirty="0" smtClean="0">
                <a:latin typeface="微軟正黑體" pitchFamily="34" charset="-120"/>
                <a:ea typeface="微軟正黑體" pitchFamily="34" charset="-120"/>
              </a:rPr>
              <a:t>:</a:t>
            </a:r>
            <a:endParaRPr lang="zh-TW" altLang="en-US" sz="2800" b="1" dirty="0">
              <a:solidFill>
                <a:srgbClr val="1E2D9A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981432" y="5941906"/>
            <a:ext cx="5174744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100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zh-TW" altLang="en-US" sz="2800" b="1" dirty="0">
                <a:solidFill>
                  <a:srgbClr val="CC0000"/>
                </a:solidFill>
                <a:latin typeface="微軟正黑體" pitchFamily="34" charset="-120"/>
                <a:ea typeface="微軟正黑體" pitchFamily="34" charset="-120"/>
              </a:rPr>
              <a:t>血親的配偶</a:t>
            </a:r>
            <a:r>
              <a:rPr lang="en-US" altLang="zh-TW" sz="2800" b="1" dirty="0">
                <a:solidFill>
                  <a:srgbClr val="CC0000"/>
                </a:solidFill>
                <a:latin typeface="微軟正黑體" pitchFamily="34" charset="-120"/>
                <a:ea typeface="微軟正黑體" pitchFamily="34" charset="-120"/>
              </a:rPr>
              <a:t>: </a:t>
            </a:r>
            <a:r>
              <a:rPr lang="en-US" altLang="zh-TW" sz="2800" b="1" dirty="0"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sz="2800" b="1" dirty="0"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與你有血緣關係家人的配偶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。</a:t>
            </a:r>
            <a:r>
              <a:rPr lang="en-US" altLang="zh-TW" sz="2800" b="1" dirty="0"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sz="2800" b="1" dirty="0"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例如：</a:t>
            </a:r>
            <a:r>
              <a:rPr lang="en-US" altLang="zh-TW" sz="2800" b="1" dirty="0" smtClean="0"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sz="2800" b="1" dirty="0" smtClean="0"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媳婦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、女婿、姊夫、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妹婿</a:t>
            </a:r>
            <a:r>
              <a:rPr lang="en-US" altLang="zh-TW" sz="2800" b="1" dirty="0" smtClean="0"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sz="2800" b="1" dirty="0" smtClean="0"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或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父母再婚嫁的對象。</a:t>
            </a:r>
            <a:endParaRPr lang="zh-TW" altLang="en-US" sz="2800" b="1" dirty="0">
              <a:solidFill>
                <a:srgbClr val="1E2D9A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97941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22346E-6 L 5.55556E-7 -0.68205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4102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8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3464" y="2991667"/>
            <a:ext cx="3685040" cy="2724918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09</a:t>
              </a:r>
              <a:r>
                <a:rPr lang="en-US" altLang="zh-TW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88"/>
            <a:ext cx="287998" cy="1478077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47" y="1058888"/>
            <a:ext cx="3424198" cy="815795"/>
          </a:xfrm>
          <a:prstGeom prst="rect">
            <a:avLst/>
          </a:prstGeom>
        </p:spPr>
      </p:pic>
      <p:sp>
        <p:nvSpPr>
          <p:cNvPr id="8" name="文字方塊 7"/>
          <p:cNvSpPr txBox="1"/>
          <p:nvPr/>
        </p:nvSpPr>
        <p:spPr>
          <a:xfrm>
            <a:off x="981432" y="2066999"/>
            <a:ext cx="54627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spcBef>
                <a:spcPts val="1200"/>
              </a:spcBef>
              <a:buFont typeface="+mj-lt"/>
              <a:buAutoNum type="arabicPeriod" startAt="2"/>
            </a:pPr>
            <a:r>
              <a:rPr lang="zh-TW" altLang="en-US" sz="2800" b="1" dirty="0">
                <a:solidFill>
                  <a:srgbClr val="CC0000"/>
                </a:solidFill>
                <a:latin typeface="微軟正黑體" pitchFamily="34" charset="-120"/>
                <a:ea typeface="微軟正黑體" pitchFamily="34" charset="-120"/>
              </a:rPr>
              <a:t>配偶的血親：</a:t>
            </a:r>
          </a:p>
        </p:txBody>
      </p:sp>
      <p:sp>
        <p:nvSpPr>
          <p:cNvPr id="9" name="文字方塊 8"/>
          <p:cNvSpPr txBox="1"/>
          <p:nvPr/>
        </p:nvSpPr>
        <p:spPr>
          <a:xfrm>
            <a:off x="1458071" y="2628701"/>
            <a:ext cx="3617985" cy="972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zh-TW" altLang="en-US" sz="2600" b="1" dirty="0">
                <a:latin typeface="微軟正黑體" pitchFamily="34" charset="-120"/>
                <a:ea typeface="微軟正黑體" pitchFamily="34" charset="-120"/>
              </a:rPr>
              <a:t>你配偶的直系血親或是旁系血親</a:t>
            </a:r>
            <a:r>
              <a:rPr lang="zh-TW" altLang="en-US" sz="2600" b="1" dirty="0" smtClean="0">
                <a:latin typeface="微軟正黑體" pitchFamily="34" charset="-120"/>
                <a:ea typeface="微軟正黑體" pitchFamily="34" charset="-120"/>
              </a:rPr>
              <a:t>，</a:t>
            </a:r>
            <a:endParaRPr lang="en-US" altLang="zh-TW" sz="26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1458071" y="5791626"/>
            <a:ext cx="3965393" cy="1412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zh-TW" altLang="en-US" sz="2600" b="1" dirty="0">
                <a:latin typeface="微軟正黑體" pitchFamily="34" charset="-120"/>
                <a:ea typeface="微軟正黑體" pitchFamily="34" charset="-120"/>
              </a:rPr>
              <a:t>例如：</a:t>
            </a:r>
            <a:r>
              <a:rPr lang="en-US" altLang="zh-TW" sz="2600" b="1" dirty="0"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sz="2600" b="1" dirty="0"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sz="2600" b="1" dirty="0">
                <a:latin typeface="微軟正黑體" pitchFamily="34" charset="-120"/>
                <a:ea typeface="微軟正黑體" pitchFamily="34" charset="-120"/>
              </a:rPr>
              <a:t>配偶的父母</a:t>
            </a:r>
            <a:r>
              <a:rPr lang="en-US" altLang="zh-TW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( </a:t>
            </a:r>
            <a:r>
              <a:rPr lang="zh-TW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公婆、岳父母</a:t>
            </a:r>
            <a:r>
              <a:rPr lang="en-US" altLang="zh-TW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) </a:t>
            </a:r>
            <a:r>
              <a:rPr lang="zh-TW" altLang="en-US" sz="2600" b="1" dirty="0">
                <a:latin typeface="微軟正黑體" pitchFamily="34" charset="-120"/>
                <a:ea typeface="微軟正黑體" pitchFamily="34" charset="-120"/>
              </a:rPr>
              <a:t>或配偶的兄弟姊妹等。</a:t>
            </a:r>
          </a:p>
        </p:txBody>
      </p:sp>
    </p:spTree>
    <p:extLst>
      <p:ext uri="{BB962C8B-B14F-4D97-AF65-F5344CB8AC3E}">
        <p14:creationId xmlns:p14="http://schemas.microsoft.com/office/powerpoint/2010/main" val="2046437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3.64647E-6 L 1.66667E-6 -0.56281 " pathEditMode="relative" rAng="0" ptsTypes="AA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8155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9" grpId="1"/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8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3464" y="2991667"/>
            <a:ext cx="3685040" cy="2724918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09</a:t>
              </a:r>
              <a:r>
                <a:rPr lang="en-US" altLang="zh-TW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88"/>
            <a:ext cx="287998" cy="1478077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47" y="1058888"/>
            <a:ext cx="3424198" cy="815795"/>
          </a:xfrm>
          <a:prstGeom prst="rect">
            <a:avLst/>
          </a:prstGeom>
        </p:spPr>
      </p:pic>
      <p:sp>
        <p:nvSpPr>
          <p:cNvPr id="8" name="文字方塊 7"/>
          <p:cNvSpPr txBox="1"/>
          <p:nvPr/>
        </p:nvSpPr>
        <p:spPr>
          <a:xfrm>
            <a:off x="981432" y="2066999"/>
            <a:ext cx="54627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spcBef>
                <a:spcPts val="1200"/>
              </a:spcBef>
              <a:buFont typeface="+mj-lt"/>
              <a:buAutoNum type="arabicPeriod" startAt="3"/>
            </a:pPr>
            <a:r>
              <a:rPr lang="zh-TW" altLang="en-US" sz="2800" b="1" dirty="0">
                <a:solidFill>
                  <a:srgbClr val="CC0000"/>
                </a:solidFill>
                <a:latin typeface="微軟正黑體" pitchFamily="34" charset="-120"/>
                <a:ea typeface="微軟正黑體" pitchFamily="34" charset="-120"/>
              </a:rPr>
              <a:t>配偶的血親的配偶：</a:t>
            </a:r>
          </a:p>
        </p:txBody>
      </p:sp>
      <p:sp>
        <p:nvSpPr>
          <p:cNvPr id="9" name="文字方塊 8"/>
          <p:cNvSpPr txBox="1"/>
          <p:nvPr/>
        </p:nvSpPr>
        <p:spPr>
          <a:xfrm>
            <a:off x="1458071" y="2628701"/>
            <a:ext cx="3762001" cy="1412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zh-TW" altLang="en-US" sz="2600" b="1" dirty="0" smtClean="0">
                <a:latin typeface="微軟正黑體" pitchFamily="34" charset="-120"/>
                <a:ea typeface="微軟正黑體" pitchFamily="34" charset="-120"/>
              </a:rPr>
              <a:t>與</a:t>
            </a:r>
            <a:r>
              <a:rPr lang="zh-TW" altLang="en-US" sz="2600" b="1" dirty="0">
                <a:latin typeface="微軟正黑體" pitchFamily="34" charset="-120"/>
                <a:ea typeface="微軟正黑體" pitchFamily="34" charset="-120"/>
              </a:rPr>
              <a:t>你配偶有血緣關係的家人的配偶，像是常見</a:t>
            </a:r>
            <a:r>
              <a:rPr lang="zh-TW" altLang="en-US" sz="2600" b="1" dirty="0" smtClean="0">
                <a:latin typeface="微軟正黑體" pitchFamily="34" charset="-120"/>
                <a:ea typeface="微軟正黑體" pitchFamily="34" charset="-120"/>
              </a:rPr>
              <a:t>的妯娌</a:t>
            </a:r>
            <a:r>
              <a:rPr lang="zh-TW" altLang="en-US" sz="2600" b="1" dirty="0">
                <a:latin typeface="微軟正黑體" pitchFamily="34" charset="-120"/>
                <a:ea typeface="微軟正黑體" pitchFamily="34" charset="-120"/>
              </a:rPr>
              <a:t>、連襟等。</a:t>
            </a:r>
            <a:endParaRPr lang="en-US" altLang="zh-TW" sz="2600" b="1" dirty="0"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943627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8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092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50" y="1202903"/>
            <a:ext cx="3688364" cy="554399"/>
          </a:xfrm>
          <a:prstGeom prst="rect">
            <a:avLst/>
          </a:prstGeom>
        </p:spPr>
      </p:pic>
      <p:sp>
        <p:nvSpPr>
          <p:cNvPr id="7" name="文字方塊 6"/>
          <p:cNvSpPr txBox="1"/>
          <p:nvPr/>
        </p:nvSpPr>
        <p:spPr>
          <a:xfrm>
            <a:off x="1259632" y="1922983"/>
            <a:ext cx="5760640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你是否聽過近親不能結婚的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限制？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457200" indent="-457200">
              <a:spcBef>
                <a:spcPts val="1200"/>
              </a:spcBef>
              <a:buFont typeface="Wingdings" panose="05000000000000000000" pitchFamily="2" charset="2"/>
              <a:buChar char="l"/>
            </a:pP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《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民法</a:t>
            </a:r>
            <a:r>
              <a:rPr lang="en-US" altLang="zh-TW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》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規定六親等以內的旁系血親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不可以結婚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。</a:t>
            </a:r>
            <a:endParaRPr lang="en-US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457200" indent="-457200">
              <a:spcBef>
                <a:spcPts val="1200"/>
              </a:spcBef>
              <a:buFont typeface="Wingdings" panose="05000000000000000000" pitchFamily="2" charset="2"/>
              <a:buChar char="l"/>
            </a:pP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《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優生保健法</a:t>
            </a:r>
            <a:r>
              <a:rPr lang="en-US" altLang="zh-TW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》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規定四親等以內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的姨表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或姑表兄弟姊妹不可以結婚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等</a:t>
            </a:r>
            <a:r>
              <a:rPr lang="zh-TW" altLang="en-US" sz="2000" b="1" dirty="0" smtClean="0">
                <a:solidFill>
                  <a:srgbClr val="CC0000"/>
                </a:solidFill>
                <a:latin typeface="微軟正黑體" pitchFamily="34" charset="-120"/>
                <a:ea typeface="微軟正黑體" pitchFamily="34" charset="-120"/>
              </a:rPr>
              <a:t>（基於</a:t>
            </a:r>
            <a:r>
              <a:rPr lang="zh-TW" altLang="en-US" sz="2000" b="1" dirty="0">
                <a:solidFill>
                  <a:srgbClr val="CC0000"/>
                </a:solidFill>
                <a:latin typeface="微軟正黑體" pitchFamily="34" charset="-120"/>
                <a:ea typeface="微軟正黑體" pitchFamily="34" charset="-120"/>
              </a:rPr>
              <a:t>優生學及倫常觀念</a:t>
            </a:r>
            <a:r>
              <a:rPr lang="zh-TW" altLang="en-US" sz="2000" b="1" dirty="0" smtClean="0">
                <a:solidFill>
                  <a:srgbClr val="CC0000"/>
                </a:solidFill>
                <a:latin typeface="微軟正黑體" pitchFamily="34" charset="-120"/>
                <a:ea typeface="微軟正黑體" pitchFamily="34" charset="-120"/>
              </a:rPr>
              <a:t>考量）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。</a:t>
            </a:r>
            <a:endParaRPr lang="zh-TW" altLang="en-US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61599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8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092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90"/>
            <a:ext cx="287998" cy="1478072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47" y="1058888"/>
            <a:ext cx="6225787" cy="817200"/>
          </a:xfrm>
          <a:prstGeom prst="rect">
            <a:avLst/>
          </a:prstGeom>
        </p:spPr>
      </p:pic>
      <p:sp>
        <p:nvSpPr>
          <p:cNvPr id="11" name="文字方塊 10"/>
          <p:cNvSpPr txBox="1"/>
          <p:nvPr/>
        </p:nvSpPr>
        <p:spPr>
          <a:xfrm>
            <a:off x="981431" y="2066999"/>
            <a:ext cx="402261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700" b="1" dirty="0">
                <a:latin typeface="微軟正黑體" pitchFamily="34" charset="-120"/>
                <a:ea typeface="微軟正黑體" pitchFamily="34" charset="-120"/>
              </a:rPr>
              <a:t>從自己開始數</a:t>
            </a:r>
            <a:r>
              <a:rPr lang="zh-TW" altLang="en-US" sz="2700" b="1" dirty="0" smtClean="0">
                <a:latin typeface="微軟正黑體" pitchFamily="34" charset="-120"/>
                <a:ea typeface="微軟正黑體" pitchFamily="34" charset="-120"/>
              </a:rPr>
              <a:t>，一世</a:t>
            </a:r>
            <a:r>
              <a:rPr lang="zh-TW" altLang="en-US" sz="2700" b="1" dirty="0">
                <a:latin typeface="微軟正黑體" pitchFamily="34" charset="-120"/>
                <a:ea typeface="微軟正黑體" pitchFamily="34" charset="-120"/>
              </a:rPr>
              <a:t>為一親</a:t>
            </a:r>
            <a:r>
              <a:rPr lang="zh-TW" altLang="en-US" sz="2700" b="1" dirty="0" smtClean="0">
                <a:latin typeface="微軟正黑體" pitchFamily="34" charset="-120"/>
                <a:ea typeface="微軟正黑體" pitchFamily="34" charset="-120"/>
              </a:rPr>
              <a:t>等。</a:t>
            </a:r>
            <a:r>
              <a:rPr lang="zh-TW" altLang="en-US" sz="2600" b="1" dirty="0" smtClean="0">
                <a:latin typeface="微軟正黑體" pitchFamily="34" charset="-120"/>
                <a:ea typeface="微軟正黑體" pitchFamily="34" charset="-120"/>
              </a:rPr>
              <a:t>例如：</a:t>
            </a:r>
            <a:endParaRPr lang="en-US" altLang="zh-TW" sz="2600" b="1" dirty="0">
              <a:latin typeface="微軟正黑體" pitchFamily="34" charset="-120"/>
              <a:ea typeface="微軟正黑體" pitchFamily="34" charset="-120"/>
            </a:endParaRPr>
          </a:p>
          <a:p>
            <a:pPr>
              <a:spcBef>
                <a:spcPts val="1200"/>
              </a:spcBef>
            </a:pPr>
            <a:r>
              <a:rPr lang="zh-TW" altLang="en-US" sz="2600" b="1" dirty="0" smtClean="0">
                <a:solidFill>
                  <a:srgbClr val="CC0000"/>
                </a:solidFill>
                <a:latin typeface="微軟正黑體" pitchFamily="34" charset="-120"/>
                <a:ea typeface="微軟正黑體" pitchFamily="34" charset="-120"/>
              </a:rPr>
              <a:t>自己</a:t>
            </a:r>
            <a:r>
              <a:rPr lang="zh-TW" altLang="en-US" sz="2600" b="1" dirty="0">
                <a:solidFill>
                  <a:srgbClr val="CC0000"/>
                </a:solidFill>
                <a:latin typeface="微軟正黑體" pitchFamily="34" charset="-120"/>
                <a:ea typeface="微軟正黑體" pitchFamily="34" charset="-120"/>
              </a:rPr>
              <a:t>和父母之間</a:t>
            </a:r>
            <a:r>
              <a:rPr lang="zh-TW" altLang="en-US" sz="2600" b="1" dirty="0">
                <a:latin typeface="微軟正黑體" pitchFamily="34" charset="-120"/>
                <a:ea typeface="微軟正黑體" pitchFamily="34" charset="-120"/>
              </a:rPr>
              <a:t>，從自己往上數，</a:t>
            </a:r>
            <a:r>
              <a:rPr lang="zh-TW" altLang="en-US" sz="2600" b="1" dirty="0" smtClean="0">
                <a:latin typeface="微軟正黑體" pitchFamily="34" charset="-120"/>
                <a:ea typeface="微軟正黑體" pitchFamily="34" charset="-120"/>
              </a:rPr>
              <a:t>自己</a:t>
            </a:r>
            <a:r>
              <a:rPr lang="zh-TW" altLang="en-US" sz="2600" b="1" dirty="0">
                <a:latin typeface="微軟正黑體" pitchFamily="34" charset="-120"/>
                <a:ea typeface="微軟正黑體" pitchFamily="34" charset="-120"/>
              </a:rPr>
              <a:t>與父母為一個世代</a:t>
            </a:r>
            <a:r>
              <a:rPr lang="zh-TW" altLang="en-US" sz="2600" b="1" dirty="0" smtClean="0">
                <a:latin typeface="微軟正黑體" pitchFamily="34" charset="-120"/>
                <a:ea typeface="微軟正黑體" pitchFamily="34" charset="-120"/>
              </a:rPr>
              <a:t>，所以是一</a:t>
            </a:r>
            <a:r>
              <a:rPr lang="zh-TW" altLang="en-US" sz="2600" b="1" dirty="0">
                <a:latin typeface="微軟正黑體" pitchFamily="34" charset="-120"/>
                <a:ea typeface="微軟正黑體" pitchFamily="34" charset="-120"/>
              </a:rPr>
              <a:t>親等直系</a:t>
            </a:r>
            <a:r>
              <a:rPr lang="zh-TW" altLang="en-US" sz="2600" b="1" dirty="0" smtClean="0">
                <a:latin typeface="微軟正黑體" pitchFamily="34" charset="-120"/>
                <a:ea typeface="微軟正黑體" pitchFamily="34" charset="-120"/>
              </a:rPr>
              <a:t>血親；</a:t>
            </a:r>
            <a:endParaRPr lang="zh-TW" altLang="en-US" sz="2600" b="1" dirty="0">
              <a:solidFill>
                <a:srgbClr val="1E2D9A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981432" y="5941906"/>
            <a:ext cx="402261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600" b="1" dirty="0">
                <a:solidFill>
                  <a:srgbClr val="CC0000"/>
                </a:solidFill>
                <a:latin typeface="微軟正黑體" pitchFamily="34" charset="-120"/>
                <a:ea typeface="微軟正黑體" pitchFamily="34" charset="-120"/>
              </a:rPr>
              <a:t>自己和祖父母之間</a:t>
            </a:r>
            <a:r>
              <a:rPr lang="zh-TW" altLang="en-US" sz="2600" b="1" dirty="0">
                <a:latin typeface="微軟正黑體" pitchFamily="34" charset="-120"/>
                <a:ea typeface="微軟正黑體" pitchFamily="34" charset="-120"/>
              </a:rPr>
              <a:t>，從自己往上數，</a:t>
            </a:r>
            <a:r>
              <a:rPr lang="zh-TW" altLang="en-US" sz="2600" b="1" dirty="0" smtClean="0">
                <a:latin typeface="微軟正黑體" pitchFamily="34" charset="-120"/>
                <a:ea typeface="微軟正黑體" pitchFamily="34" charset="-120"/>
              </a:rPr>
              <a:t>自己與</a:t>
            </a:r>
            <a:r>
              <a:rPr lang="zh-TW" altLang="en-US" sz="2600" b="1" dirty="0">
                <a:latin typeface="微軟正黑體" pitchFamily="34" charset="-120"/>
                <a:ea typeface="微軟正黑體" pitchFamily="34" charset="-120"/>
              </a:rPr>
              <a:t>父母為一個世代，父母與祖父母又是一個</a:t>
            </a:r>
            <a:r>
              <a:rPr lang="zh-TW" altLang="en-US" sz="2600" b="1" dirty="0" smtClean="0">
                <a:latin typeface="微軟正黑體" pitchFamily="34" charset="-120"/>
                <a:ea typeface="微軟正黑體" pitchFamily="34" charset="-120"/>
              </a:rPr>
              <a:t>世代</a:t>
            </a:r>
            <a:r>
              <a:rPr lang="zh-TW" altLang="en-US" sz="2600" b="1" dirty="0">
                <a:latin typeface="微軟正黑體" pitchFamily="34" charset="-120"/>
                <a:ea typeface="微軟正黑體" pitchFamily="34" charset="-120"/>
              </a:rPr>
              <a:t>，所以自己與祖父母為二親等直系血親。</a:t>
            </a:r>
            <a:endParaRPr lang="zh-TW" altLang="en-US" sz="2600" b="1" dirty="0">
              <a:solidFill>
                <a:srgbClr val="1E2D9A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1" y="2027998"/>
            <a:ext cx="3051823" cy="2883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231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0.01695 L 3.05556E-6 -0.66509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4102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1" grpId="1"/>
      <p:bldP spid="1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8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092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90"/>
            <a:ext cx="287998" cy="1478072"/>
          </a:xfrm>
          <a:prstGeom prst="rect">
            <a:avLst/>
          </a:prstGeom>
        </p:spPr>
      </p:pic>
      <p:sp>
        <p:nvSpPr>
          <p:cNvPr id="11" name="文字方塊 10"/>
          <p:cNvSpPr txBox="1"/>
          <p:nvPr/>
        </p:nvSpPr>
        <p:spPr>
          <a:xfrm>
            <a:off x="981431" y="2066999"/>
            <a:ext cx="387860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以自己為基準往上數到同源之直系血親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，再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由同源之直系血親，數到要計算親等之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對象。</a:t>
            </a:r>
            <a:endParaRPr lang="zh-TW" altLang="en-US" sz="2800" b="1" dirty="0">
              <a:solidFill>
                <a:srgbClr val="1E2D9A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1" y="2040520"/>
            <a:ext cx="3051823" cy="2858568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47" y="1058888"/>
            <a:ext cx="6956957" cy="81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139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8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092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90"/>
            <a:ext cx="287998" cy="1478072"/>
          </a:xfrm>
          <a:prstGeom prst="rect">
            <a:avLst/>
          </a:prstGeom>
        </p:spPr>
      </p:pic>
      <p:sp>
        <p:nvSpPr>
          <p:cNvPr id="11" name="文字方塊 10"/>
          <p:cNvSpPr txBox="1"/>
          <p:nvPr/>
        </p:nvSpPr>
        <p:spPr>
          <a:xfrm>
            <a:off x="981431" y="2066999"/>
            <a:ext cx="387860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800" b="1" dirty="0">
                <a:solidFill>
                  <a:srgbClr val="CC0000"/>
                </a:solidFill>
                <a:latin typeface="微軟正黑體" pitchFamily="34" charset="-120"/>
                <a:ea typeface="微軟正黑體" pitchFamily="34" charset="-120"/>
              </a:rPr>
              <a:t>例如</a:t>
            </a:r>
            <a:r>
              <a:rPr lang="zh-TW" altLang="en-US" sz="2800" b="1" dirty="0" smtClean="0">
                <a:solidFill>
                  <a:srgbClr val="CC0000"/>
                </a:solidFill>
                <a:latin typeface="微軟正黑體" pitchFamily="34" charset="-120"/>
                <a:ea typeface="微軟正黑體" pitchFamily="34" charset="-120"/>
              </a:rPr>
              <a:t>：</a:t>
            </a:r>
            <a:endParaRPr lang="en-US" altLang="zh-TW" sz="2800" b="1" dirty="0" smtClean="0">
              <a:solidFill>
                <a:srgbClr val="CC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spcBef>
                <a:spcPts val="1200"/>
              </a:spcBef>
            </a:pP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自己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與哥哥的子女之間的親等，父母是彼此同源的直系血親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，</a:t>
            </a:r>
            <a:endParaRPr lang="zh-TW" altLang="en-US" sz="28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981432" y="5941906"/>
            <a:ext cx="402261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以自己為基準往上數到父母是一親等，再由父母往下數到姪子，所以自己和姪子之間就是旁系血親三親等。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1" y="2040520"/>
            <a:ext cx="3051823" cy="2858568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47" y="1058888"/>
            <a:ext cx="6956957" cy="81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272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0.01695 L 3.05556E-6 -0.66509 " pathEditMode="relative" rAng="0" ptsTypes="AA">
                                      <p:cBhvr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4102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1" grpId="1"/>
      <p:bldP spid="1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8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093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90"/>
            <a:ext cx="287998" cy="1478072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47" y="1058888"/>
            <a:ext cx="3193534" cy="817200"/>
          </a:xfrm>
          <a:prstGeom prst="rect">
            <a:avLst/>
          </a:prstGeom>
        </p:spPr>
      </p:pic>
      <p:sp>
        <p:nvSpPr>
          <p:cNvPr id="8" name="文字方塊 7"/>
          <p:cNvSpPr txBox="1"/>
          <p:nvPr/>
        </p:nvSpPr>
        <p:spPr>
          <a:xfrm>
            <a:off x="981432" y="2066999"/>
            <a:ext cx="3590568" cy="1885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zh-TW" altLang="en-US" sz="2700" b="1" dirty="0">
                <a:latin typeface="微軟正黑體" pitchFamily="34" charset="-120"/>
                <a:ea typeface="微軟正黑體" pitchFamily="34" charset="-120"/>
              </a:rPr>
              <a:t>在計算姻親的親等時，要先判斷你想計算的對象是屬於姻親中的哪一種親屬</a:t>
            </a:r>
            <a:r>
              <a:rPr lang="zh-TW" altLang="en-US" sz="2700" b="1" dirty="0" smtClean="0">
                <a:latin typeface="微軟正黑體" pitchFamily="34" charset="-120"/>
                <a:ea typeface="微軟正黑體" pitchFamily="34" charset="-120"/>
              </a:rPr>
              <a:t>關係。</a:t>
            </a:r>
            <a:endParaRPr lang="zh-TW" altLang="en-US" sz="2600" b="1" dirty="0">
              <a:solidFill>
                <a:srgbClr val="1E2D9A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543033"/>
            <a:ext cx="3410651" cy="3398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70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8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093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90"/>
            <a:ext cx="287998" cy="1478072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1130895"/>
            <a:ext cx="4924054" cy="3712472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2336616"/>
            <a:ext cx="2052832" cy="3314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721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8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093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90"/>
            <a:ext cx="287998" cy="1478072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130895"/>
            <a:ext cx="4905928" cy="3712472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170758" y="2444385"/>
            <a:ext cx="2023668" cy="3314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83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8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093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90"/>
            <a:ext cx="287998" cy="1478072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1202903"/>
            <a:ext cx="5784680" cy="3644034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2336616"/>
            <a:ext cx="2052832" cy="3314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674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8"/>
          </a:xfrm>
          <a:prstGeom prst="rect">
            <a:avLst/>
          </a:prstGeom>
        </p:spPr>
      </p:pic>
      <p:sp>
        <p:nvSpPr>
          <p:cNvPr id="7" name="文字方塊 6"/>
          <p:cNvSpPr txBox="1"/>
          <p:nvPr/>
        </p:nvSpPr>
        <p:spPr>
          <a:xfrm>
            <a:off x="1259632" y="2066999"/>
            <a:ext cx="3706261" cy="19882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婚姻是由雙方在自由意志下，基於感情及希望以永久生活為目的所組成的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家庭關係，</a:t>
            </a:r>
            <a:endParaRPr lang="zh-TW" altLang="en-US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grpSp>
        <p:nvGrpSpPr>
          <p:cNvPr id="8" name="群組 7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9" name="圖片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0" name="文字方塊 9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093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15" name="圖片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47" y="1058888"/>
            <a:ext cx="3430094" cy="817200"/>
          </a:xfrm>
          <a:prstGeom prst="rect">
            <a:avLst/>
          </a:prstGeom>
        </p:spPr>
      </p:pic>
      <p:pic>
        <p:nvPicPr>
          <p:cNvPr id="16" name="圖片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90"/>
            <a:ext cx="287997" cy="1478072"/>
          </a:xfrm>
          <a:prstGeom prst="rect">
            <a:avLst/>
          </a:prstGeom>
        </p:spPr>
      </p:pic>
      <p:sp>
        <p:nvSpPr>
          <p:cNvPr id="17" name="文字方塊 16"/>
          <p:cNvSpPr txBox="1"/>
          <p:nvPr/>
        </p:nvSpPr>
        <p:spPr>
          <a:xfrm>
            <a:off x="1259632" y="5889490"/>
            <a:ext cx="370626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依</a:t>
            </a:r>
            <a:r>
              <a:rPr lang="en-US" altLang="zh-TW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《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民法</a:t>
            </a:r>
            <a:r>
              <a:rPr lang="en-US" altLang="zh-TW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》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規定採登記婚，結婚須經由</a:t>
            </a:r>
            <a:r>
              <a:rPr lang="zh-TW" altLang="en-US" sz="2800" b="1" dirty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書面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、</a:t>
            </a:r>
            <a:r>
              <a:rPr lang="zh-TW" altLang="en-US" sz="2800" b="1" dirty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兩個人以上</a:t>
            </a:r>
            <a:r>
              <a:rPr lang="zh-TW" altLang="en-US" sz="2800" b="1" dirty="0">
                <a:solidFill>
                  <a:srgbClr val="E46C0A"/>
                </a:solidFill>
                <a:latin typeface="微軟正黑體" pitchFamily="34" charset="-120"/>
                <a:ea typeface="微軟正黑體" pitchFamily="34" charset="-120"/>
              </a:rPr>
              <a:t>證人的簽名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，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雙方至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戶政機關登記而完成。</a:t>
            </a: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668816"/>
            <a:ext cx="3337240" cy="3254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5578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3.9522E-6 L -2.77778E-6 -0.65425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713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1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8"/>
          </a:xfrm>
          <a:prstGeom prst="rect">
            <a:avLst/>
          </a:prstGeom>
        </p:spPr>
      </p:pic>
      <p:sp>
        <p:nvSpPr>
          <p:cNvPr id="3" name="文字方塊 2"/>
          <p:cNvSpPr txBox="1"/>
          <p:nvPr/>
        </p:nvSpPr>
        <p:spPr>
          <a:xfrm>
            <a:off x="1115616" y="2066999"/>
            <a:ext cx="36004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在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去戶政機關辦理結婚登記前，要先符合</a:t>
            </a:r>
            <a:r>
              <a:rPr lang="en-US" altLang="zh-TW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《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民法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》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規定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的結婚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年齡：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sz="2800" b="1" dirty="0" smtClean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男生</a:t>
            </a:r>
            <a:r>
              <a:rPr lang="zh-TW" altLang="en-US" sz="2800" b="1" dirty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要滿 </a:t>
            </a:r>
            <a:r>
              <a:rPr lang="en-US" altLang="zh-TW" sz="2800" b="1" dirty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18 </a:t>
            </a:r>
            <a:r>
              <a:rPr lang="zh-TW" altLang="en-US" sz="2800" b="1" dirty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歲</a:t>
            </a:r>
            <a:r>
              <a:rPr lang="zh-TW" altLang="en-US" sz="2800" b="1" dirty="0" smtClean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，</a:t>
            </a:r>
            <a:r>
              <a:rPr lang="en-US" altLang="zh-TW" sz="2800" b="1" dirty="0" smtClean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sz="2800" b="1" dirty="0" smtClean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sz="2800" b="1" dirty="0" smtClean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女生</a:t>
            </a:r>
            <a:r>
              <a:rPr lang="zh-TW" altLang="en-US" sz="2800" b="1" dirty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要滿 </a:t>
            </a:r>
            <a:r>
              <a:rPr lang="en-US" altLang="zh-TW" sz="2800" b="1" dirty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16 </a:t>
            </a:r>
            <a:r>
              <a:rPr lang="zh-TW" altLang="en-US" sz="2800" b="1" dirty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歲，</a:t>
            </a:r>
          </a:p>
        </p:txBody>
      </p:sp>
      <p:grpSp>
        <p:nvGrpSpPr>
          <p:cNvPr id="4" name="群組 3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5" name="圖片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6" name="文字方塊 5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093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7" name="圖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47" y="1058888"/>
            <a:ext cx="3430094" cy="817200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90"/>
            <a:ext cx="287997" cy="1478072"/>
          </a:xfrm>
          <a:prstGeom prst="rect">
            <a:avLst/>
          </a:prstGeom>
        </p:spPr>
      </p:pic>
      <p:sp>
        <p:nvSpPr>
          <p:cNvPr id="9" name="文字方塊 8"/>
          <p:cNvSpPr txBox="1"/>
          <p:nvPr/>
        </p:nvSpPr>
        <p:spPr>
          <a:xfrm>
            <a:off x="1115616" y="5889490"/>
            <a:ext cx="345638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除此之外，就算雙方已達法定的結婚年齡，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如未滿 </a:t>
            </a:r>
            <a:r>
              <a:rPr lang="en-US" altLang="zh-TW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20 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歲，還是</a:t>
            </a:r>
            <a:r>
              <a:rPr lang="zh-TW" altLang="en-US" sz="2800" b="1" dirty="0">
                <a:solidFill>
                  <a:srgbClr val="E46C0A"/>
                </a:solidFill>
                <a:latin typeface="微軟正黑體" pitchFamily="34" charset="-120"/>
                <a:ea typeface="微軟正黑體" pitchFamily="34" charset="-120"/>
              </a:rPr>
              <a:t>需要法定代理人的同意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，婚姻才會有效。</a:t>
            </a:r>
          </a:p>
        </p:txBody>
      </p:sp>
      <p:pic>
        <p:nvPicPr>
          <p:cNvPr id="12" name="圖片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856349"/>
            <a:ext cx="3923895" cy="3255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043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3.9522E-6 L -2.77778E-6 -0.65425 " pathEditMode="relative" rAng="0" ptsTypes="AA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713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9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9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2029595"/>
            <a:ext cx="3092971" cy="3016750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9967" y="4142"/>
            <a:ext cx="2214033" cy="1244600"/>
          </a:xfrm>
          <a:prstGeom prst="rect">
            <a:avLst/>
          </a:prstGeom>
        </p:spPr>
      </p:pic>
      <p:sp>
        <p:nvSpPr>
          <p:cNvPr id="5" name="文字方塊 4"/>
          <p:cNvSpPr txBox="1">
            <a:spLocks noChangeArrowheads="1"/>
          </p:cNvSpPr>
          <p:nvPr/>
        </p:nvSpPr>
        <p:spPr bwMode="auto">
          <a:xfrm>
            <a:off x="894816" y="2096164"/>
            <a:ext cx="3965216" cy="246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750"/>
              </a:spcBef>
            </a:pP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釋字第 </a:t>
            </a:r>
            <a:r>
              <a:rPr lang="en-US" altLang="zh-TW" sz="2800" b="1" dirty="0" smtClean="0">
                <a:latin typeface="微軟正黑體" charset="-120"/>
                <a:ea typeface="微軟正黑體" charset="-120"/>
              </a:rPr>
              <a:t>748 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號之解釋文提到，「</a:t>
            </a:r>
            <a:r>
              <a:rPr lang="en-US" altLang="zh-TW" sz="2800" b="1" dirty="0" smtClean="0">
                <a:latin typeface="微軟正黑體" charset="-120"/>
                <a:ea typeface="微軟正黑體" charset="-120"/>
              </a:rPr>
              <a:t>《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民法</a:t>
            </a:r>
            <a:r>
              <a:rPr lang="en-US" altLang="zh-TW" sz="2800" b="1" dirty="0" smtClean="0">
                <a:latin typeface="微軟正黑體" charset="-120"/>
                <a:ea typeface="微軟正黑體" charset="-120"/>
              </a:rPr>
              <a:t>》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第 </a:t>
            </a:r>
            <a:r>
              <a:rPr lang="en-US" altLang="zh-TW" sz="2800" b="1" dirty="0" smtClean="0">
                <a:latin typeface="微軟正黑體" charset="-120"/>
                <a:ea typeface="微軟正黑體" charset="-120"/>
              </a:rPr>
              <a:t>4 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編親屬第 </a:t>
            </a:r>
            <a:r>
              <a:rPr lang="en-US" altLang="zh-TW" sz="2800" b="1" dirty="0" smtClean="0">
                <a:latin typeface="微軟正黑體" charset="-120"/>
                <a:ea typeface="微軟正黑體" charset="-120"/>
              </a:rPr>
              <a:t>2 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章婚姻規定，未使相同性別二人，得為經營共同生活之目的，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2" y="1197123"/>
            <a:ext cx="5117346" cy="651600"/>
          </a:xfrm>
          <a:prstGeom prst="rect">
            <a:avLst/>
          </a:prstGeom>
        </p:spPr>
      </p:pic>
      <p:sp>
        <p:nvSpPr>
          <p:cNvPr id="10" name="文字方塊 9"/>
          <p:cNvSpPr txBox="1">
            <a:spLocks noChangeArrowheads="1"/>
          </p:cNvSpPr>
          <p:nvPr/>
        </p:nvSpPr>
        <p:spPr bwMode="auto">
          <a:xfrm>
            <a:off x="966824" y="5798055"/>
            <a:ext cx="3965216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 algn="just">
              <a:spcBef>
                <a:spcPts val="750"/>
              </a:spcBef>
            </a:pP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成立具有親密性及排他性之永久結合關係，於此範圍內，與</a:t>
            </a:r>
            <a:r>
              <a:rPr lang="en-US" altLang="zh-TW" sz="2800" b="1" dirty="0" smtClean="0">
                <a:latin typeface="微軟正黑體" charset="-120"/>
                <a:ea typeface="微軟正黑體" charset="-120"/>
              </a:rPr>
              <a:t>《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憲法</a:t>
            </a:r>
            <a:r>
              <a:rPr lang="en-US" altLang="zh-TW" sz="2800" b="1" dirty="0">
                <a:latin typeface="微軟正黑體" charset="-120"/>
                <a:ea typeface="微軟正黑體" charset="-120"/>
              </a:rPr>
              <a:t>》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第 </a:t>
            </a:r>
            <a:r>
              <a:rPr lang="en-US" altLang="zh-TW" sz="2800" b="1" dirty="0" smtClean="0">
                <a:latin typeface="微軟正黑體" charset="-120"/>
                <a:ea typeface="微軟正黑體" charset="-120"/>
              </a:rPr>
              <a:t>22 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條保障人民婚姻自由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及第 </a:t>
            </a:r>
            <a:r>
              <a:rPr lang="en-US" altLang="zh-TW" sz="2800" b="1" dirty="0" smtClean="0">
                <a:latin typeface="微軟正黑體" charset="-120"/>
                <a:ea typeface="微軟正黑體" charset="-120"/>
              </a:rPr>
              <a:t>7 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條保障人民平等權之意旨有違。」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grpSp>
        <p:nvGrpSpPr>
          <p:cNvPr id="11" name="群組 10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2" name="圖片 11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3" name="文字方塊 12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093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47824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98444E-6 L 3.33333E-6 -0.65648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824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10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9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9967" y="4142"/>
            <a:ext cx="2214033" cy="1244600"/>
          </a:xfrm>
          <a:prstGeom prst="rect">
            <a:avLst/>
          </a:prstGeom>
        </p:spPr>
      </p:pic>
      <p:sp>
        <p:nvSpPr>
          <p:cNvPr id="5" name="文字方塊 4"/>
          <p:cNvSpPr txBox="1">
            <a:spLocks noChangeArrowheads="1"/>
          </p:cNvSpPr>
          <p:nvPr/>
        </p:nvSpPr>
        <p:spPr bwMode="auto">
          <a:xfrm>
            <a:off x="1043608" y="2096164"/>
            <a:ext cx="3960440" cy="246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750"/>
              </a:spcBef>
            </a:pP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因此 </a:t>
            </a:r>
            <a:r>
              <a:rPr lang="en-US" altLang="zh-TW" sz="2800" b="1" dirty="0" smtClean="0">
                <a:latin typeface="微軟正黑體" charset="-120"/>
                <a:ea typeface="微軟正黑體" charset="-120"/>
              </a:rPr>
              <a:t>108 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年 </a:t>
            </a:r>
            <a:r>
              <a:rPr lang="en-US" altLang="zh-TW" sz="2800" b="1" dirty="0" smtClean="0">
                <a:latin typeface="微軟正黑體" charset="-120"/>
                <a:ea typeface="微軟正黑體" charset="-120"/>
              </a:rPr>
              <a:t>5 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月 </a:t>
            </a:r>
            <a:r>
              <a:rPr lang="en-US" altLang="zh-TW" sz="2800" b="1" dirty="0" smtClean="0">
                <a:latin typeface="微軟正黑體" charset="-120"/>
                <a:ea typeface="微軟正黑體" charset="-120"/>
              </a:rPr>
              <a:t>17 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日，正式三讀通過</a:t>
            </a:r>
            <a:r>
              <a:rPr lang="en-US" altLang="zh-TW" sz="2800" b="1" dirty="0">
                <a:latin typeface="微軟正黑體" charset="-120"/>
                <a:ea typeface="微軟正黑體" charset="-120"/>
              </a:rPr>
              <a:t>《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司法院釋字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第 </a:t>
            </a:r>
            <a:r>
              <a:rPr lang="en-US" altLang="zh-TW" sz="2800" b="1" dirty="0" smtClean="0">
                <a:latin typeface="微軟正黑體" charset="-120"/>
                <a:ea typeface="微軟正黑體" charset="-120"/>
              </a:rPr>
              <a:t>748 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號解釋施行法</a:t>
            </a:r>
            <a:r>
              <a:rPr lang="en-US" altLang="zh-TW" sz="2800" b="1" dirty="0">
                <a:latin typeface="微軟正黑體" charset="-120"/>
                <a:ea typeface="微軟正黑體" charset="-120"/>
              </a:rPr>
              <a:t>》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，並於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同年 </a:t>
            </a:r>
            <a:r>
              <a:rPr lang="en-US" altLang="zh-TW" sz="2800" b="1" dirty="0" smtClean="0">
                <a:latin typeface="微軟正黑體" charset="-120"/>
                <a:ea typeface="微軟正黑體" charset="-120"/>
              </a:rPr>
              <a:t>5 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月</a:t>
            </a:r>
            <a:r>
              <a:rPr lang="en-US" altLang="zh-TW" sz="2800" b="1" dirty="0">
                <a:latin typeface="微軟正黑體" charset="-120"/>
                <a:ea typeface="微軟正黑體" charset="-120"/>
              </a:rPr>
              <a:t>24 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日生效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。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2" y="1197123"/>
            <a:ext cx="5117346" cy="651600"/>
          </a:xfrm>
          <a:prstGeom prst="rect">
            <a:avLst/>
          </a:prstGeom>
        </p:spPr>
      </p:pic>
      <p:sp>
        <p:nvSpPr>
          <p:cNvPr id="10" name="文字方塊 9"/>
          <p:cNvSpPr txBox="1">
            <a:spLocks noChangeArrowheads="1"/>
          </p:cNvSpPr>
          <p:nvPr/>
        </p:nvSpPr>
        <p:spPr bwMode="auto">
          <a:xfrm>
            <a:off x="1043608" y="5789390"/>
            <a:ext cx="3830590" cy="2564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750"/>
              </a:spcBef>
            </a:pPr>
            <a:r>
              <a:rPr lang="zh-TW" altLang="en-US" sz="2800" b="1" dirty="0">
                <a:latin typeface="微軟正黑體" charset="-120"/>
                <a:ea typeface="微軟正黑體" charset="-120"/>
              </a:rPr>
              <a:t>此次釋憲結果讓我國成為亞洲第一個同性婚姻合法的國家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。</a:t>
            </a:r>
            <a:endParaRPr lang="en-US" altLang="zh-TW" sz="2800" b="1" dirty="0" smtClean="0">
              <a:latin typeface="微軟正黑體" charset="-120"/>
              <a:ea typeface="微軟正黑體" charset="-120"/>
            </a:endParaRPr>
          </a:p>
          <a:p>
            <a:pPr marL="0" indent="0">
              <a:lnSpc>
                <a:spcPct val="110000"/>
              </a:lnSpc>
              <a:spcBef>
                <a:spcPts val="750"/>
              </a:spcBef>
            </a:pP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施行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法中</a:t>
            </a:r>
            <a:r>
              <a:rPr lang="zh-TW" altLang="en-US" sz="2800" b="1" dirty="0">
                <a:solidFill>
                  <a:schemeClr val="accent6">
                    <a:lumMod val="75000"/>
                  </a:schemeClr>
                </a:solidFill>
                <a:latin typeface="微軟正黑體" charset="-120"/>
                <a:ea typeface="微軟正黑體" charset="-120"/>
              </a:rPr>
              <a:t>同性婚姻的結婚最低年齡</a:t>
            </a:r>
            <a:r>
              <a:rPr lang="zh-TW" altLang="en-US" sz="2800" b="1" dirty="0" smtClean="0">
                <a:solidFill>
                  <a:schemeClr val="accent6">
                    <a:lumMod val="75000"/>
                  </a:schemeClr>
                </a:solidFill>
                <a:latin typeface="微軟正黑體" charset="-120"/>
                <a:ea typeface="微軟正黑體" charset="-120"/>
              </a:rPr>
              <a:t>為 </a:t>
            </a:r>
            <a:r>
              <a:rPr lang="en-US" altLang="zh-TW" sz="2800" b="1" dirty="0" smtClean="0">
                <a:solidFill>
                  <a:schemeClr val="accent6">
                    <a:lumMod val="75000"/>
                  </a:schemeClr>
                </a:solidFill>
                <a:latin typeface="微軟正黑體" charset="-120"/>
                <a:ea typeface="微軟正黑體" charset="-120"/>
              </a:rPr>
              <a:t>18 </a:t>
            </a:r>
            <a:r>
              <a:rPr lang="zh-TW" altLang="en-US" sz="2800" b="1" dirty="0">
                <a:solidFill>
                  <a:schemeClr val="accent6">
                    <a:lumMod val="75000"/>
                  </a:schemeClr>
                </a:solidFill>
                <a:latin typeface="微軟正黑體" charset="-120"/>
                <a:ea typeface="微軟正黑體" charset="-120"/>
              </a:rPr>
              <a:t>歲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。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grpSp>
        <p:nvGrpSpPr>
          <p:cNvPr id="11" name="群組 10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2" name="圖片 11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3" name="文字方塊 12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093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14" name="圖片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2029595"/>
            <a:ext cx="3092971" cy="3016750"/>
          </a:xfrm>
          <a:prstGeom prst="rect">
            <a:avLst/>
          </a:prstGeom>
        </p:spPr>
      </p:pic>
      <p:grpSp>
        <p:nvGrpSpPr>
          <p:cNvPr id="15" name="群組 14"/>
          <p:cNvGrpSpPr/>
          <p:nvPr/>
        </p:nvGrpSpPr>
        <p:grpSpPr>
          <a:xfrm>
            <a:off x="1043608" y="4587279"/>
            <a:ext cx="3034630" cy="900000"/>
            <a:chOff x="3481586" y="3006572"/>
            <a:chExt cx="3034630" cy="900000"/>
          </a:xfrm>
        </p:grpSpPr>
        <p:grpSp>
          <p:nvGrpSpPr>
            <p:cNvPr id="16" name="群組 15"/>
            <p:cNvGrpSpPr/>
            <p:nvPr/>
          </p:nvGrpSpPr>
          <p:grpSpPr>
            <a:xfrm>
              <a:off x="4066091" y="3189998"/>
              <a:ext cx="2450125" cy="576064"/>
              <a:chOff x="4500000" y="2170416"/>
              <a:chExt cx="2450125" cy="576064"/>
            </a:xfrm>
          </p:grpSpPr>
          <p:pic>
            <p:nvPicPr>
              <p:cNvPr id="18" name="圖片 17"/>
              <p:cNvPicPr>
                <a:picLocks noChangeAspect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42539"/>
              <a:stretch/>
            </p:blipFill>
            <p:spPr>
              <a:xfrm>
                <a:off x="4500000" y="2170416"/>
                <a:ext cx="2450125" cy="576064"/>
              </a:xfrm>
              <a:prstGeom prst="rect">
                <a:avLst/>
              </a:prstGeom>
            </p:spPr>
          </p:pic>
          <p:sp>
            <p:nvSpPr>
              <p:cNvPr id="19" name="文字方塊 18"/>
              <p:cNvSpPr txBox="1"/>
              <p:nvPr/>
            </p:nvSpPr>
            <p:spPr>
              <a:xfrm>
                <a:off x="4753876" y="2327285"/>
                <a:ext cx="219624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台南</a:t>
                </a:r>
                <a:r>
                  <a:rPr lang="zh-TW" altLang="en-US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彩虹遊行聯盟</a:t>
                </a:r>
                <a:r>
                  <a:rPr lang="en-US" altLang="zh-TW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(02ˍ44)</a:t>
                </a:r>
                <a:endParaRPr lang="zh-TW" altLang="en-US" sz="14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pic>
          <p:nvPicPr>
            <p:cNvPr id="17" name="圖片 16">
              <a:hlinkClick r:id="rId8" action="ppaction://hlinksldjump"/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1586" y="3006572"/>
              <a:ext cx="861677" cy="900000"/>
            </a:xfrm>
            <a:prstGeom prst="rect">
              <a:avLst/>
            </a:prstGeom>
          </p:spPr>
        </p:pic>
      </p:grpSp>
      <p:grpSp>
        <p:nvGrpSpPr>
          <p:cNvPr id="20" name="群組 19"/>
          <p:cNvGrpSpPr/>
          <p:nvPr/>
        </p:nvGrpSpPr>
        <p:grpSpPr>
          <a:xfrm>
            <a:off x="4432267" y="4587279"/>
            <a:ext cx="3952783" cy="900000"/>
            <a:chOff x="3481586" y="3006572"/>
            <a:chExt cx="3952783" cy="900000"/>
          </a:xfrm>
        </p:grpSpPr>
        <p:grpSp>
          <p:nvGrpSpPr>
            <p:cNvPr id="21" name="群組 20"/>
            <p:cNvGrpSpPr/>
            <p:nvPr/>
          </p:nvGrpSpPr>
          <p:grpSpPr>
            <a:xfrm>
              <a:off x="4066091" y="3189998"/>
              <a:ext cx="3368278" cy="576064"/>
              <a:chOff x="4500000" y="2170416"/>
              <a:chExt cx="3368278" cy="576064"/>
            </a:xfrm>
          </p:grpSpPr>
          <p:pic>
            <p:nvPicPr>
              <p:cNvPr id="23" name="圖片 22"/>
              <p:cNvPicPr>
                <a:picLocks noChangeAspect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23390"/>
              <a:stretch/>
            </p:blipFill>
            <p:spPr>
              <a:xfrm>
                <a:off x="4500000" y="2170416"/>
                <a:ext cx="3266616" cy="576064"/>
              </a:xfrm>
              <a:prstGeom prst="rect">
                <a:avLst/>
              </a:prstGeom>
            </p:spPr>
          </p:pic>
          <p:sp>
            <p:nvSpPr>
              <p:cNvPr id="24" name="文字方塊 23"/>
              <p:cNvSpPr txBox="1"/>
              <p:nvPr/>
            </p:nvSpPr>
            <p:spPr>
              <a:xfrm>
                <a:off x="4753875" y="2327285"/>
                <a:ext cx="311440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誰</a:t>
                </a:r>
                <a:r>
                  <a:rPr lang="zh-TW" altLang="en-US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說的幸福美滿？多元成家</a:t>
                </a:r>
                <a:r>
                  <a:rPr lang="en-US" altLang="zh-TW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(02ˍ43)</a:t>
                </a:r>
                <a:endParaRPr lang="zh-TW" altLang="en-US" sz="14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pic>
          <p:nvPicPr>
            <p:cNvPr id="22" name="圖片 21">
              <a:hlinkClick r:id="rId10" action="ppaction://hlinksldjump"/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1586" y="3006572"/>
              <a:ext cx="861677" cy="90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68119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98444E-6 L 3.33333E-6 -0.65648 " pathEditMode="relative" rAng="0" ptsTypes="AA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824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10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" y="1587"/>
            <a:ext cx="9139122" cy="5714997"/>
          </a:xfrm>
          <a:prstGeom prst="rect">
            <a:avLst/>
          </a:prstGeom>
        </p:spPr>
      </p:pic>
      <p:pic>
        <p:nvPicPr>
          <p:cNvPr id="3" name="圖片 2">
            <a:hlinkClick r:id="rId5" action="ppaction://hlinkfile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366" y="5019327"/>
            <a:ext cx="647002" cy="683313"/>
          </a:xfrm>
          <a:prstGeom prst="rect">
            <a:avLst/>
          </a:prstGeom>
        </p:spPr>
      </p:pic>
      <p:pic>
        <p:nvPicPr>
          <p:cNvPr id="4" name="圖片 3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38" y="5019327"/>
            <a:ext cx="647002" cy="683313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611560" y="5188971"/>
            <a:ext cx="3878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台南</a:t>
            </a:r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彩虹遊行</a:t>
            </a:r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聯盟</a:t>
            </a:r>
            <a:endParaRPr lang="zh-TW" altLang="en-US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5935228" y="5184829"/>
            <a:ext cx="1013036" cy="338554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/>
            <a:r>
              <a:rPr lang="en-US" altLang="zh-TW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02:44</a:t>
            </a:r>
            <a:endParaRPr lang="zh-TW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4972460" y="5133726"/>
            <a:ext cx="823676" cy="461665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YOU</a:t>
            </a:r>
            <a:b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TUBE</a:t>
            </a:r>
            <a:endParaRPr lang="zh-TW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9" name="006P093台南彩虹遊行聯盟(02ˍ44)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0" y="-137456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53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417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" y="1587"/>
            <a:ext cx="9139122" cy="5714997"/>
          </a:xfrm>
          <a:prstGeom prst="rect">
            <a:avLst/>
          </a:prstGeom>
        </p:spPr>
      </p:pic>
      <p:pic>
        <p:nvPicPr>
          <p:cNvPr id="3" name="圖片 2">
            <a:hlinkClick r:id="rId5" action="ppaction://hlinkfile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366" y="5019327"/>
            <a:ext cx="647002" cy="683313"/>
          </a:xfrm>
          <a:prstGeom prst="rect">
            <a:avLst/>
          </a:prstGeom>
        </p:spPr>
      </p:pic>
      <p:pic>
        <p:nvPicPr>
          <p:cNvPr id="4" name="圖片 3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38" y="5019327"/>
            <a:ext cx="647002" cy="683313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611560" y="5188971"/>
            <a:ext cx="3878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誰</a:t>
            </a:r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說的幸福美滿？多元</a:t>
            </a:r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成家</a:t>
            </a:r>
            <a:endParaRPr lang="zh-TW" altLang="en-US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5935228" y="5184829"/>
            <a:ext cx="1013036" cy="338554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/>
            <a:r>
              <a:rPr lang="en-US" altLang="zh-TW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02:43</a:t>
            </a:r>
            <a:endParaRPr lang="zh-TW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4972460" y="5133726"/>
            <a:ext cx="823676" cy="461665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YOU</a:t>
            </a:r>
            <a:b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TUBE</a:t>
            </a:r>
            <a:endParaRPr lang="zh-TW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8" name="006P093誰說的幸福美滿？多元成家(02ˍ43)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0" y="-137456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039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300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4000" cy="5715000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074961" y="2444385"/>
            <a:ext cx="2023668" cy="3314707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094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8" name="圖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66799"/>
            <a:ext cx="7475235" cy="1618491"/>
          </a:xfrm>
          <a:prstGeom prst="rect">
            <a:avLst/>
          </a:prstGeom>
        </p:spPr>
      </p:pic>
      <p:sp>
        <p:nvSpPr>
          <p:cNvPr id="9" name="文字方塊 8"/>
          <p:cNvSpPr txBox="1">
            <a:spLocks noChangeArrowheads="1"/>
          </p:cNvSpPr>
          <p:nvPr/>
        </p:nvSpPr>
        <p:spPr bwMode="auto">
          <a:xfrm>
            <a:off x="1043607" y="1885290"/>
            <a:ext cx="4032449" cy="30387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>
              <a:lnSpc>
                <a:spcPct val="110000"/>
              </a:lnSpc>
              <a:spcBef>
                <a:spcPts val="750"/>
              </a:spcBef>
              <a:buFont typeface="Wingdings" panose="05000000000000000000" pitchFamily="2" charset="2"/>
              <a:buChar char="l"/>
            </a:pPr>
            <a:r>
              <a:rPr lang="zh-TW" altLang="en-US" sz="2800" b="1" dirty="0">
                <a:solidFill>
                  <a:schemeClr val="accent6">
                    <a:lumMod val="75000"/>
                  </a:schemeClr>
                </a:solidFill>
                <a:latin typeface="微軟正黑體" charset="-120"/>
                <a:ea typeface="微軟正黑體" charset="-120"/>
              </a:rPr>
              <a:t>訂婚的最低年齡</a:t>
            </a:r>
            <a:r>
              <a:rPr lang="zh-TW" altLang="en-US" sz="2800" b="1" dirty="0" smtClean="0">
                <a:solidFill>
                  <a:schemeClr val="accent6">
                    <a:lumMod val="75000"/>
                  </a:schemeClr>
                </a:solidFill>
                <a:latin typeface="微軟正黑體" charset="-120"/>
                <a:ea typeface="微軟正黑體" charset="-120"/>
              </a:rPr>
              <a:t>要求：</a:t>
            </a:r>
            <a:r>
              <a:rPr lang="en-US" altLang="zh-TW" sz="2800" b="1" dirty="0">
                <a:solidFill>
                  <a:schemeClr val="accent6">
                    <a:lumMod val="75000"/>
                  </a:schemeClr>
                </a:solidFill>
                <a:latin typeface="微軟正黑體" charset="-120"/>
                <a:ea typeface="微軟正黑體" charset="-120"/>
              </a:rPr>
              <a:t/>
            </a:r>
            <a:br>
              <a:rPr lang="en-US" altLang="zh-TW" sz="2800" b="1" dirty="0">
                <a:solidFill>
                  <a:schemeClr val="accent6">
                    <a:lumMod val="75000"/>
                  </a:schemeClr>
                </a:solidFill>
                <a:latin typeface="微軟正黑體" charset="-120"/>
                <a:ea typeface="微軟正黑體" charset="-120"/>
              </a:rPr>
            </a:b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男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要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滿 </a:t>
            </a:r>
            <a:r>
              <a:rPr lang="en-US" altLang="zh-TW" sz="2800" b="1" dirty="0" smtClean="0">
                <a:latin typeface="微軟正黑體" charset="-120"/>
                <a:ea typeface="微軟正黑體" charset="-120"/>
              </a:rPr>
              <a:t>17 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歲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，</a:t>
            </a:r>
            <a:r>
              <a:rPr lang="en-US" altLang="zh-TW" sz="2800" b="1" dirty="0" smtClean="0">
                <a:latin typeface="微軟正黑體" charset="-120"/>
                <a:ea typeface="微軟正黑體" charset="-120"/>
              </a:rPr>
              <a:t/>
            </a:r>
            <a:br>
              <a:rPr lang="en-US" altLang="zh-TW" sz="2800" b="1" dirty="0" smtClean="0">
                <a:latin typeface="微軟正黑體" charset="-120"/>
                <a:ea typeface="微軟正黑體" charset="-120"/>
              </a:rPr>
            </a:b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女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要滿 </a:t>
            </a:r>
            <a:r>
              <a:rPr lang="en-US" altLang="zh-TW" sz="2800" b="1" dirty="0">
                <a:latin typeface="微軟正黑體" charset="-120"/>
                <a:ea typeface="微軟正黑體" charset="-120"/>
              </a:rPr>
              <a:t>15 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歲。</a:t>
            </a:r>
            <a:endParaRPr lang="en-US" altLang="zh-TW" sz="2800" b="1" dirty="0" smtClean="0">
              <a:latin typeface="微軟正黑體" charset="-120"/>
              <a:ea typeface="微軟正黑體" charset="-120"/>
            </a:endParaRPr>
          </a:p>
          <a:p>
            <a:pPr>
              <a:lnSpc>
                <a:spcPct val="110000"/>
              </a:lnSpc>
              <a:spcBef>
                <a:spcPts val="750"/>
              </a:spcBef>
              <a:buFont typeface="Wingdings" panose="05000000000000000000" pitchFamily="2" charset="2"/>
              <a:buChar char="l"/>
            </a:pPr>
            <a:r>
              <a:rPr lang="zh-TW" altLang="en-US" sz="2800" b="1" dirty="0" smtClean="0">
                <a:solidFill>
                  <a:schemeClr val="accent6">
                    <a:lumMod val="75000"/>
                  </a:schemeClr>
                </a:solidFill>
                <a:latin typeface="微軟正黑體" charset="-120"/>
                <a:ea typeface="微軟正黑體" charset="-120"/>
              </a:rPr>
              <a:t>未成年人訂婚：</a:t>
            </a:r>
            <a:r>
              <a:rPr lang="en-US" altLang="zh-TW" sz="2800" b="1" dirty="0" smtClean="0">
                <a:solidFill>
                  <a:schemeClr val="accent6">
                    <a:lumMod val="75000"/>
                  </a:schemeClr>
                </a:solidFill>
                <a:latin typeface="微軟正黑體" charset="-120"/>
                <a:ea typeface="微軟正黑體" charset="-120"/>
              </a:rPr>
              <a:t/>
            </a:r>
            <a:br>
              <a:rPr lang="en-US" altLang="zh-TW" sz="2800" b="1" dirty="0" smtClean="0">
                <a:solidFill>
                  <a:schemeClr val="accent6">
                    <a:lumMod val="75000"/>
                  </a:schemeClr>
                </a:solidFill>
                <a:latin typeface="微軟正黑體" charset="-120"/>
                <a:ea typeface="微軟正黑體" charset="-120"/>
              </a:rPr>
            </a:b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要得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到法定代理人的同意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才可以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。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sp>
        <p:nvSpPr>
          <p:cNvPr id="10" name="文字方塊 9"/>
          <p:cNvSpPr txBox="1">
            <a:spLocks noChangeArrowheads="1"/>
          </p:cNvSpPr>
          <p:nvPr/>
        </p:nvSpPr>
        <p:spPr bwMode="auto">
          <a:xfrm>
            <a:off x="1043608" y="5789390"/>
            <a:ext cx="5472608" cy="2564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750"/>
              </a:spcBef>
            </a:pPr>
            <a:r>
              <a:rPr lang="zh-TW" altLang="en-US" sz="2800" b="1" dirty="0">
                <a:latin typeface="微軟正黑體" charset="-120"/>
                <a:ea typeface="微軟正黑體" charset="-120"/>
              </a:rPr>
              <a:t>訂婚是雙方以結婚為目的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所締結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的身分契約，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如一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方後來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違約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不想結婚，另一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方不能強迫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履行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，</a:t>
            </a:r>
            <a:endParaRPr lang="en-US" altLang="zh-TW" sz="2800" b="1" dirty="0" smtClean="0">
              <a:latin typeface="微軟正黑體" charset="-120"/>
              <a:ea typeface="微軟正黑體" charset="-120"/>
            </a:endParaRPr>
          </a:p>
          <a:p>
            <a:pPr marL="0" indent="0">
              <a:lnSpc>
                <a:spcPct val="110000"/>
              </a:lnSpc>
              <a:spcBef>
                <a:spcPts val="750"/>
              </a:spcBef>
            </a:pP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所以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訂婚</a:t>
            </a:r>
            <a:r>
              <a:rPr lang="zh-TW" altLang="en-US" sz="2800" b="1" dirty="0">
                <a:solidFill>
                  <a:srgbClr val="00B050"/>
                </a:solidFill>
                <a:latin typeface="微軟正黑體" charset="-120"/>
                <a:ea typeface="微軟正黑體" charset="-120"/>
              </a:rPr>
              <a:t>並不是結婚的</a:t>
            </a:r>
            <a:r>
              <a:rPr lang="zh-TW" altLang="en-US" sz="2800" b="1" dirty="0" smtClean="0">
                <a:solidFill>
                  <a:srgbClr val="00B050"/>
                </a:solidFill>
                <a:latin typeface="微軟正黑體" charset="-120"/>
                <a:ea typeface="微軟正黑體" charset="-120"/>
              </a:rPr>
              <a:t>必要條件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，雙方當然</a:t>
            </a:r>
            <a:r>
              <a:rPr lang="zh-TW" altLang="en-US" sz="2800" b="1" dirty="0">
                <a:solidFill>
                  <a:srgbClr val="00B050"/>
                </a:solidFill>
                <a:latin typeface="微軟正黑體" charset="-120"/>
                <a:ea typeface="微軟正黑體" charset="-120"/>
              </a:rPr>
              <a:t>也可以選擇</a:t>
            </a:r>
            <a:r>
              <a:rPr lang="zh-TW" altLang="en-US" sz="2800" b="1" dirty="0" smtClean="0">
                <a:solidFill>
                  <a:srgbClr val="00B050"/>
                </a:solidFill>
                <a:latin typeface="微軟正黑體" charset="-120"/>
                <a:ea typeface="微軟正黑體" charset="-120"/>
              </a:rPr>
              <a:t>直接結婚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。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54831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98444E-6 L 3.33333E-6 -0.65648 " pathEditMode="relative" rAng="0" ptsTypes="AA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824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10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圖片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2381"/>
            <a:ext cx="9143998" cy="5714999"/>
          </a:xfrm>
          <a:prstGeom prst="rect">
            <a:avLst/>
          </a:prstGeom>
        </p:spPr>
      </p:pic>
      <p:pic>
        <p:nvPicPr>
          <p:cNvPr id="15" name="圖片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2029595"/>
            <a:ext cx="3240360" cy="3160508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66799"/>
            <a:ext cx="7475235" cy="1618491"/>
          </a:xfrm>
          <a:prstGeom prst="rect">
            <a:avLst/>
          </a:prstGeom>
        </p:spPr>
      </p:pic>
      <p:sp>
        <p:nvSpPr>
          <p:cNvPr id="9" name="文字方塊 8"/>
          <p:cNvSpPr txBox="1">
            <a:spLocks noChangeArrowheads="1"/>
          </p:cNvSpPr>
          <p:nvPr/>
        </p:nvSpPr>
        <p:spPr bwMode="auto">
          <a:xfrm>
            <a:off x="1043607" y="1885290"/>
            <a:ext cx="4032449" cy="293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750"/>
              </a:spcBef>
            </a:pP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雖民法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規定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結婚必須要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有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證人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，在結婚書約上簽名</a:t>
            </a:r>
            <a:r>
              <a:rPr lang="zh-TW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charset="-120"/>
                <a:ea typeface="微軟正黑體" charset="-120"/>
              </a:rPr>
              <a:t>（參見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charset="-120"/>
                <a:ea typeface="微軟正黑體" charset="-120"/>
              </a:rPr>
              <a:t>民法第 </a:t>
            </a:r>
            <a:r>
              <a:rPr lang="en-US" altLang="zh-TW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charset="-120"/>
                <a:ea typeface="微軟正黑體" charset="-120"/>
              </a:rPr>
              <a:t>982 </a:t>
            </a:r>
            <a:r>
              <a:rPr lang="zh-TW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charset="-120"/>
                <a:ea typeface="微軟正黑體" charset="-120"/>
              </a:rPr>
              <a:t>條）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，且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應留意證人須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符合資格、見證兩人有結婚真意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，且願負證明責任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。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sp>
        <p:nvSpPr>
          <p:cNvPr id="10" name="文字方塊 9"/>
          <p:cNvSpPr txBox="1">
            <a:spLocks noChangeArrowheads="1"/>
          </p:cNvSpPr>
          <p:nvPr/>
        </p:nvSpPr>
        <p:spPr bwMode="auto">
          <a:xfrm>
            <a:off x="1043608" y="5789390"/>
            <a:ext cx="4032448" cy="246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 algn="just">
              <a:lnSpc>
                <a:spcPct val="110000"/>
              </a:lnSpc>
              <a:spcBef>
                <a:spcPts val="750"/>
              </a:spcBef>
            </a:pPr>
            <a:r>
              <a:rPr lang="zh-TW" altLang="en-US" sz="2800" b="1" dirty="0">
                <a:latin typeface="微軟正黑體" charset="-120"/>
                <a:ea typeface="微軟正黑體" charset="-120"/>
              </a:rPr>
              <a:t>但是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這兩位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證人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，只要於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結婚證書上簽名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或蓋章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就可以，並不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需陪同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結婚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的雙方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當事人一起去戶政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機關辦理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登記。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grpSp>
        <p:nvGrpSpPr>
          <p:cNvPr id="12" name="群組 11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3" name="圖片 12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4" name="文字方塊 13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094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76548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98444E-6 L 3.33333E-6 -0.65648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824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10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4000" cy="5715000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094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8" name="圖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66799"/>
            <a:ext cx="7475235" cy="1618491"/>
          </a:xfrm>
          <a:prstGeom prst="rect">
            <a:avLst/>
          </a:prstGeom>
        </p:spPr>
      </p:pic>
      <p:sp>
        <p:nvSpPr>
          <p:cNvPr id="9" name="文字方塊 8"/>
          <p:cNvSpPr txBox="1">
            <a:spLocks noChangeArrowheads="1"/>
          </p:cNvSpPr>
          <p:nvPr/>
        </p:nvSpPr>
        <p:spPr bwMode="auto">
          <a:xfrm>
            <a:off x="1043607" y="1885290"/>
            <a:ext cx="5328593" cy="1040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750"/>
              </a:spcBef>
            </a:pPr>
            <a:r>
              <a:rPr lang="zh-TW" altLang="en-US" sz="2800" b="1" dirty="0">
                <a:latin typeface="微軟正黑體" charset="-120"/>
                <a:ea typeface="微軟正黑體" charset="-120"/>
              </a:rPr>
              <a:t>為了優生學與倫理的考量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，</a:t>
            </a:r>
            <a:r>
              <a:rPr lang="en-US" altLang="zh-TW" sz="2800" b="1" dirty="0" smtClean="0">
                <a:latin typeface="微軟正黑體" charset="-120"/>
                <a:ea typeface="微軟正黑體" charset="-120"/>
              </a:rPr>
              <a:t/>
            </a:r>
            <a:br>
              <a:rPr lang="en-US" altLang="zh-TW" sz="2800" b="1" dirty="0" smtClean="0">
                <a:latin typeface="微軟正黑體" charset="-120"/>
                <a:ea typeface="微軟正黑體" charset="-120"/>
              </a:rPr>
            </a:b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民法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規定近親不得結婚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，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grpSp>
        <p:nvGrpSpPr>
          <p:cNvPr id="6" name="群組 5"/>
          <p:cNvGrpSpPr/>
          <p:nvPr/>
        </p:nvGrpSpPr>
        <p:grpSpPr>
          <a:xfrm>
            <a:off x="1043607" y="3003103"/>
            <a:ext cx="7560841" cy="2016224"/>
            <a:chOff x="1043607" y="3080315"/>
            <a:chExt cx="7560841" cy="2016224"/>
          </a:xfrm>
        </p:grpSpPr>
        <p:sp>
          <p:nvSpPr>
            <p:cNvPr id="11" name="文字方塊 10"/>
            <p:cNvSpPr txBox="1">
              <a:spLocks noChangeArrowheads="1"/>
            </p:cNvSpPr>
            <p:nvPr/>
          </p:nvSpPr>
          <p:spPr bwMode="auto">
            <a:xfrm>
              <a:off x="1043607" y="3080315"/>
              <a:ext cx="4968553" cy="17194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457200" indent="-45720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5pPr>
              <a:lvl6pPr marL="2514600" indent="-228600" defTabSz="712788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6pPr>
              <a:lvl7pPr marL="2971800" indent="-228600" defTabSz="712788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7pPr>
              <a:lvl8pPr marL="3429000" indent="-228600" defTabSz="712788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8pPr>
              <a:lvl9pPr marL="3886200" indent="-228600" defTabSz="712788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9pPr>
            </a:lstStyle>
            <a:p>
              <a:pPr marL="0" indent="0">
                <a:lnSpc>
                  <a:spcPct val="110000"/>
                </a:lnSpc>
                <a:spcBef>
                  <a:spcPts val="750"/>
                </a:spcBef>
              </a:pPr>
              <a:r>
                <a:rPr lang="zh-TW" altLang="en-US" sz="2800" b="1" dirty="0" smtClean="0">
                  <a:solidFill>
                    <a:schemeClr val="accent6">
                      <a:lumMod val="75000"/>
                    </a:schemeClr>
                  </a:solidFill>
                  <a:latin typeface="微軟正黑體" charset="-120"/>
                  <a:ea typeface="微軟正黑體" charset="-120"/>
                </a:rPr>
                <a:t>例如：</a:t>
              </a:r>
              <a:endParaRPr lang="en-US" altLang="zh-TW" sz="2800" b="1" dirty="0" smtClean="0">
                <a:solidFill>
                  <a:schemeClr val="accent6">
                    <a:lumMod val="75000"/>
                  </a:schemeClr>
                </a:solidFill>
                <a:latin typeface="微軟正黑體" charset="-120"/>
                <a:ea typeface="微軟正黑體" charset="-120"/>
              </a:endParaRPr>
            </a:p>
            <a:p>
              <a:pPr>
                <a:lnSpc>
                  <a:spcPct val="110000"/>
                </a:lnSpc>
                <a:spcBef>
                  <a:spcPts val="750"/>
                </a:spcBef>
                <a:buFont typeface="Wingdings" pitchFamily="2" charset="2"/>
                <a:buChar char="l"/>
              </a:pPr>
              <a:r>
                <a:rPr lang="zh-TW" altLang="en-US" sz="28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軟正黑體" charset="-120"/>
                  <a:ea typeface="微軟正黑體" charset="-120"/>
                </a:rPr>
                <a:t>直系</a:t>
              </a:r>
              <a:r>
                <a:rPr lang="zh-TW" altLang="en-US" sz="28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軟正黑體" charset="-120"/>
                  <a:ea typeface="微軟正黑體" charset="-120"/>
                </a:rPr>
                <a:t>血親</a:t>
              </a:r>
              <a:r>
                <a:rPr lang="zh-TW" altLang="en-US" sz="28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軟正黑體" charset="-120"/>
                  <a:ea typeface="微軟正黑體" charset="-120"/>
                </a:rPr>
                <a:t>、</a:t>
              </a:r>
              <a:endParaRPr lang="en-US" altLang="zh-TW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charset="-120"/>
                <a:ea typeface="微軟正黑體" charset="-120"/>
              </a:endParaRPr>
            </a:p>
            <a:p>
              <a:pPr>
                <a:lnSpc>
                  <a:spcPct val="110000"/>
                </a:lnSpc>
                <a:spcBef>
                  <a:spcPts val="750"/>
                </a:spcBef>
                <a:buFont typeface="Wingdings" pitchFamily="2" charset="2"/>
                <a:buChar char="l"/>
              </a:pPr>
              <a:r>
                <a:rPr lang="zh-TW" altLang="en-US" sz="28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軟正黑體" charset="-120"/>
                  <a:ea typeface="微軟正黑體" charset="-120"/>
                </a:rPr>
                <a:t>直系</a:t>
              </a:r>
              <a:r>
                <a:rPr lang="zh-TW" altLang="en-US" sz="28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軟正黑體" charset="-120"/>
                  <a:ea typeface="微軟正黑體" charset="-120"/>
                </a:rPr>
                <a:t>姻親</a:t>
              </a:r>
              <a:r>
                <a:rPr lang="zh-TW" altLang="en-US" sz="28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軟正黑體" charset="-120"/>
                  <a:ea typeface="微軟正黑體" charset="-120"/>
                </a:rPr>
                <a:t>、</a:t>
              </a:r>
              <a:endParaRPr lang="zh-TW" altLang="zh-TW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charset="-120"/>
                <a:ea typeface="微軟正黑體" charset="-120"/>
              </a:endParaRPr>
            </a:p>
          </p:txBody>
        </p:sp>
        <p:sp>
          <p:nvSpPr>
            <p:cNvPr id="12" name="文字方塊 11"/>
            <p:cNvSpPr txBox="1">
              <a:spLocks noChangeArrowheads="1"/>
            </p:cNvSpPr>
            <p:nvPr/>
          </p:nvSpPr>
          <p:spPr bwMode="auto">
            <a:xfrm>
              <a:off x="3635895" y="3615108"/>
              <a:ext cx="4968553" cy="14814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457200" indent="-45720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5pPr>
              <a:lvl6pPr marL="2514600" indent="-228600" defTabSz="712788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6pPr>
              <a:lvl7pPr marL="2971800" indent="-228600" defTabSz="712788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7pPr>
              <a:lvl8pPr marL="3429000" indent="-228600" defTabSz="712788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8pPr>
              <a:lvl9pPr marL="3886200" indent="-228600" defTabSz="712788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9pPr>
            </a:lstStyle>
            <a:p>
              <a:pPr>
                <a:lnSpc>
                  <a:spcPct val="110000"/>
                </a:lnSpc>
                <a:spcBef>
                  <a:spcPts val="750"/>
                </a:spcBef>
                <a:buFont typeface="Wingdings" pitchFamily="2" charset="2"/>
                <a:buChar char="l"/>
              </a:pPr>
              <a:r>
                <a:rPr lang="zh-TW" altLang="en-US" sz="28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軟正黑體" charset="-120"/>
                  <a:ea typeface="微軟正黑體" charset="-120"/>
                </a:rPr>
                <a:t>旁系血親</a:t>
              </a:r>
              <a:r>
                <a:rPr lang="zh-TW" altLang="en-US" sz="2000" b="1" dirty="0">
                  <a:solidFill>
                    <a:schemeClr val="accent5">
                      <a:lumMod val="75000"/>
                    </a:schemeClr>
                  </a:solidFill>
                  <a:latin typeface="微軟正黑體" charset="-120"/>
                  <a:ea typeface="微軟正黑體" charset="-120"/>
                </a:rPr>
                <a:t>（</a:t>
              </a:r>
              <a:r>
                <a:rPr lang="zh-TW" altLang="en-US" sz="2000" b="1" dirty="0" smtClean="0">
                  <a:solidFill>
                    <a:schemeClr val="accent5">
                      <a:lumMod val="75000"/>
                    </a:schemeClr>
                  </a:solidFill>
                  <a:latin typeface="微軟正黑體" charset="-120"/>
                  <a:ea typeface="微軟正黑體" charset="-120"/>
                </a:rPr>
                <a:t>六</a:t>
              </a:r>
              <a:r>
                <a:rPr lang="zh-TW" altLang="en-US" sz="2000" b="1" dirty="0">
                  <a:solidFill>
                    <a:schemeClr val="accent5">
                      <a:lumMod val="75000"/>
                    </a:schemeClr>
                  </a:solidFill>
                  <a:latin typeface="微軟正黑體" charset="-120"/>
                  <a:ea typeface="微軟正黑體" charset="-120"/>
                </a:rPr>
                <a:t>親等</a:t>
              </a:r>
              <a:r>
                <a:rPr lang="zh-TW" altLang="en-US" sz="2000" b="1" dirty="0" smtClean="0">
                  <a:solidFill>
                    <a:schemeClr val="accent5">
                      <a:lumMod val="75000"/>
                    </a:schemeClr>
                  </a:solidFill>
                  <a:latin typeface="微軟正黑體" charset="-120"/>
                  <a:ea typeface="微軟正黑體" charset="-120"/>
                </a:rPr>
                <a:t>以內）</a:t>
              </a:r>
              <a:r>
                <a:rPr lang="zh-TW" altLang="en-US" sz="28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軟正黑體" charset="-120"/>
                  <a:ea typeface="微軟正黑體" charset="-120"/>
                </a:rPr>
                <a:t>、</a:t>
              </a:r>
              <a:endParaRPr lang="en-US" altLang="zh-TW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charset="-120"/>
                <a:ea typeface="微軟正黑體" charset="-120"/>
              </a:endParaRPr>
            </a:p>
            <a:p>
              <a:pPr>
                <a:lnSpc>
                  <a:spcPct val="110000"/>
                </a:lnSpc>
                <a:spcBef>
                  <a:spcPts val="750"/>
                </a:spcBef>
                <a:buFont typeface="Wingdings" pitchFamily="2" charset="2"/>
                <a:buChar char="l"/>
              </a:pPr>
              <a:r>
                <a:rPr lang="zh-TW" altLang="en-US" sz="28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軟正黑體" charset="-120"/>
                  <a:ea typeface="微軟正黑體" charset="-120"/>
                </a:rPr>
                <a:t>旁</a:t>
              </a:r>
              <a:r>
                <a:rPr lang="zh-TW" altLang="en-US" sz="28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軟正黑體" charset="-120"/>
                  <a:ea typeface="微軟正黑體" charset="-120"/>
                </a:rPr>
                <a:t>系姻親輩分不相同</a:t>
              </a:r>
              <a:r>
                <a:rPr lang="zh-TW" altLang="en-US" sz="28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軟正黑體" charset="-120"/>
                  <a:ea typeface="微軟正黑體" charset="-120"/>
                </a:rPr>
                <a:t>者</a:t>
              </a:r>
              <a:r>
                <a:rPr lang="en-US" altLang="zh-TW" sz="28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軟正黑體" charset="-120"/>
                  <a:ea typeface="微軟正黑體" charset="-120"/>
                </a:rPr>
                <a:t/>
              </a:r>
              <a:br>
                <a:rPr lang="en-US" altLang="zh-TW" sz="28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軟正黑體" charset="-120"/>
                  <a:ea typeface="微軟正黑體" charset="-120"/>
                </a:rPr>
              </a:br>
              <a:r>
                <a:rPr lang="zh-TW" altLang="en-US" sz="2000" b="1" dirty="0" smtClean="0">
                  <a:solidFill>
                    <a:schemeClr val="accent5">
                      <a:lumMod val="75000"/>
                    </a:schemeClr>
                  </a:solidFill>
                  <a:latin typeface="微軟正黑體" charset="-120"/>
                  <a:ea typeface="微軟正黑體" charset="-120"/>
                </a:rPr>
                <a:t>（五親</a:t>
              </a:r>
              <a:r>
                <a:rPr lang="zh-TW" altLang="en-US" sz="2000" b="1" dirty="0">
                  <a:solidFill>
                    <a:schemeClr val="accent5">
                      <a:lumMod val="75000"/>
                    </a:schemeClr>
                  </a:solidFill>
                  <a:latin typeface="微軟正黑體" charset="-120"/>
                  <a:ea typeface="微軟正黑體" charset="-120"/>
                </a:rPr>
                <a:t>等以內）</a:t>
              </a:r>
              <a:r>
                <a:rPr lang="zh-TW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軟正黑體" charset="-120"/>
                  <a:ea typeface="微軟正黑體" charset="-120"/>
                </a:rPr>
                <a:t> </a:t>
              </a:r>
              <a:r>
                <a:rPr lang="zh-TW" altLang="en-US" sz="2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軟正黑體" charset="-120"/>
                  <a:ea typeface="微軟正黑體" charset="-120"/>
                </a:rPr>
                <a:t>，</a:t>
              </a:r>
              <a:endParaRPr lang="zh-TW" altLang="zh-TW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charset="-120"/>
                <a:ea typeface="微軟正黑體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3534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4000" cy="5715000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094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9" name="文字方塊 8"/>
          <p:cNvSpPr txBox="1">
            <a:spLocks noChangeArrowheads="1"/>
          </p:cNvSpPr>
          <p:nvPr/>
        </p:nvSpPr>
        <p:spPr bwMode="auto">
          <a:xfrm>
            <a:off x="1043607" y="1885290"/>
            <a:ext cx="3528393" cy="1988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750"/>
              </a:spcBef>
            </a:pPr>
            <a:r>
              <a:rPr lang="zh-TW" altLang="en-US" sz="2800" b="1" dirty="0">
                <a:latin typeface="微軟正黑體" charset="-120"/>
                <a:ea typeface="微軟正黑體" charset="-120"/>
              </a:rPr>
              <a:t>例如：</a:t>
            </a:r>
            <a:r>
              <a:rPr lang="en-US" altLang="zh-TW" sz="2800" b="1" dirty="0">
                <a:latin typeface="微軟正黑體" charset="-120"/>
                <a:ea typeface="微軟正黑體" charset="-120"/>
              </a:rPr>
              <a:t/>
            </a:r>
            <a:br>
              <a:rPr lang="en-US" altLang="zh-TW" sz="2800" b="1" dirty="0">
                <a:latin typeface="微軟正黑體" charset="-120"/>
                <a:ea typeface="微軟正黑體" charset="-120"/>
              </a:rPr>
            </a:br>
            <a:r>
              <a:rPr lang="zh-TW" altLang="en-US" sz="2800" b="1" dirty="0">
                <a:latin typeface="微軟正黑體" charset="-120"/>
                <a:ea typeface="微軟正黑體" charset="-120"/>
              </a:rPr>
              <a:t>自己與堂表兄弟姐妹之間，是四親等旁系血親，不得結婚。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9422" y="1450036"/>
            <a:ext cx="3816424" cy="4252586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66799"/>
            <a:ext cx="7475235" cy="1618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95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8"/>
          </a:xfrm>
          <a:prstGeom prst="rect">
            <a:avLst/>
          </a:prstGeom>
        </p:spPr>
      </p:pic>
      <p:sp>
        <p:nvSpPr>
          <p:cNvPr id="3" name="文字方塊 2"/>
          <p:cNvSpPr txBox="1"/>
          <p:nvPr/>
        </p:nvSpPr>
        <p:spPr>
          <a:xfrm>
            <a:off x="1259632" y="2066999"/>
            <a:ext cx="3109207" cy="22960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民法規定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，離婚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的種類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有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兩種</a:t>
            </a:r>
            <a:r>
              <a:rPr lang="en-US" altLang="zh-TW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:</a:t>
            </a:r>
            <a:endParaRPr lang="zh-TW" altLang="en-US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457200" indent="-457200">
              <a:lnSpc>
                <a:spcPct val="110000"/>
              </a:lnSpc>
              <a:spcBef>
                <a:spcPts val="1200"/>
              </a:spcBef>
              <a:buFont typeface="Wingdings" panose="05000000000000000000" pitchFamily="2" charset="2"/>
              <a:buChar char="l"/>
            </a:pPr>
            <a:r>
              <a:rPr lang="zh-TW" altLang="en-US" sz="2800" b="1" dirty="0" smtClean="0">
                <a:solidFill>
                  <a:srgbClr val="E46C0A"/>
                </a:solidFill>
                <a:latin typeface="微軟正黑體" pitchFamily="34" charset="-120"/>
                <a:ea typeface="微軟正黑體" pitchFamily="34" charset="-120"/>
              </a:rPr>
              <a:t>協議離婚、</a:t>
            </a:r>
            <a:endParaRPr lang="en-US" altLang="zh-TW" sz="2800" b="1" dirty="0" smtClean="0">
              <a:solidFill>
                <a:srgbClr val="E46C0A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457200" indent="-457200">
              <a:lnSpc>
                <a:spcPct val="110000"/>
              </a:lnSpc>
              <a:spcBef>
                <a:spcPts val="1200"/>
              </a:spcBef>
              <a:buFont typeface="Wingdings" panose="05000000000000000000" pitchFamily="2" charset="2"/>
              <a:buChar char="l"/>
            </a:pPr>
            <a:r>
              <a:rPr lang="zh-TW" altLang="en-US" sz="2800" b="1" dirty="0" smtClean="0">
                <a:solidFill>
                  <a:srgbClr val="E46C0A"/>
                </a:solidFill>
                <a:latin typeface="微軟正黑體" pitchFamily="34" charset="-120"/>
                <a:ea typeface="微軟正黑體" pitchFamily="34" charset="-120"/>
              </a:rPr>
              <a:t>裁判離婚</a:t>
            </a:r>
            <a:r>
              <a:rPr lang="zh-TW" altLang="en-US" sz="2800" b="1" dirty="0">
                <a:solidFill>
                  <a:srgbClr val="E46C0A"/>
                </a:solidFill>
                <a:latin typeface="微軟正黑體" pitchFamily="34" charset="-120"/>
                <a:ea typeface="微軟正黑體" pitchFamily="34" charset="-120"/>
              </a:rPr>
              <a:t>。</a:t>
            </a:r>
          </a:p>
        </p:txBody>
      </p:sp>
      <p:grpSp>
        <p:nvGrpSpPr>
          <p:cNvPr id="4" name="群組 3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5" name="圖片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6" name="文字方塊 5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094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7" name="圖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48" y="1058888"/>
            <a:ext cx="3430091" cy="817200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90"/>
            <a:ext cx="287997" cy="1478072"/>
          </a:xfrm>
          <a:prstGeom prst="rect">
            <a:avLst/>
          </a:prstGeom>
        </p:spPr>
      </p:pic>
      <p:sp>
        <p:nvSpPr>
          <p:cNvPr id="9" name="文字方塊 8"/>
          <p:cNvSpPr txBox="1"/>
          <p:nvPr/>
        </p:nvSpPr>
        <p:spPr>
          <a:xfrm>
            <a:off x="1259632" y="5889490"/>
            <a:ext cx="3312367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100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zh-TW" altLang="en-US" sz="2800" b="1" dirty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協議</a:t>
            </a:r>
            <a:r>
              <a:rPr lang="zh-TW" altLang="en-US" sz="2800" b="1" dirty="0" smtClean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離婚</a:t>
            </a:r>
            <a:r>
              <a:rPr lang="en-US" altLang="zh-TW" sz="2800" b="1" dirty="0" smtClean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sz="2800" b="1" dirty="0" smtClean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（兩</a:t>
            </a:r>
            <a:r>
              <a:rPr lang="zh-TW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願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離婚）：</a:t>
            </a:r>
            <a:r>
              <a:rPr lang="en-US" altLang="zh-TW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雙方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同意結束婚姻狀態，離婚的程序與結婚是相同的。</a:t>
            </a: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4365" y="2251851"/>
            <a:ext cx="3554059" cy="2134031"/>
          </a:xfrm>
          <a:prstGeom prst="rect">
            <a:avLst/>
          </a:prstGeom>
        </p:spPr>
      </p:pic>
      <p:grpSp>
        <p:nvGrpSpPr>
          <p:cNvPr id="11" name="群組 10"/>
          <p:cNvGrpSpPr/>
          <p:nvPr/>
        </p:nvGrpSpPr>
        <p:grpSpPr>
          <a:xfrm>
            <a:off x="4680658" y="4229373"/>
            <a:ext cx="3960440" cy="900000"/>
            <a:chOff x="3481586" y="3006572"/>
            <a:chExt cx="3960440" cy="900000"/>
          </a:xfrm>
        </p:grpSpPr>
        <p:grpSp>
          <p:nvGrpSpPr>
            <p:cNvPr id="12" name="群組 11"/>
            <p:cNvGrpSpPr/>
            <p:nvPr/>
          </p:nvGrpSpPr>
          <p:grpSpPr>
            <a:xfrm>
              <a:off x="4066090" y="3189998"/>
              <a:ext cx="3375936" cy="521414"/>
              <a:chOff x="4499999" y="2170416"/>
              <a:chExt cx="3375936" cy="521414"/>
            </a:xfrm>
          </p:grpSpPr>
          <p:pic>
            <p:nvPicPr>
              <p:cNvPr id="14" name="圖片 13"/>
              <p:cNvPicPr>
                <a:picLocks noChangeAspect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" r="27491" b="9487"/>
              <a:stretch/>
            </p:blipFill>
            <p:spPr>
              <a:xfrm>
                <a:off x="4499999" y="2170416"/>
                <a:ext cx="3123262" cy="521414"/>
              </a:xfrm>
              <a:prstGeom prst="rect">
                <a:avLst/>
              </a:prstGeom>
            </p:spPr>
          </p:pic>
          <p:sp>
            <p:nvSpPr>
              <p:cNvPr id="15" name="文字方塊 14"/>
              <p:cNvSpPr txBox="1"/>
              <p:nvPr/>
            </p:nvSpPr>
            <p:spPr>
              <a:xfrm>
                <a:off x="4753876" y="2327285"/>
                <a:ext cx="312205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三</a:t>
                </a:r>
                <a:r>
                  <a:rPr lang="zh-TW" altLang="en-US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個要件讓你離婚不用怕</a:t>
                </a:r>
                <a:r>
                  <a:rPr lang="en-US" altLang="zh-TW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(03ˍ57)</a:t>
                </a:r>
                <a:endParaRPr lang="zh-TW" altLang="en-US" sz="14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pic>
          <p:nvPicPr>
            <p:cNvPr id="13" name="圖片 12">
              <a:hlinkClick r:id="rId8" action="ppaction://hlinksldjump"/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1586" y="3006572"/>
              <a:ext cx="861677" cy="90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32657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3.9522E-6 L -2.77778E-6 -0.65425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713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9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" y="1587"/>
            <a:ext cx="9139122" cy="5714997"/>
          </a:xfrm>
          <a:prstGeom prst="rect">
            <a:avLst/>
          </a:prstGeom>
        </p:spPr>
      </p:pic>
      <p:pic>
        <p:nvPicPr>
          <p:cNvPr id="3" name="圖片 2">
            <a:hlinkClick r:id="rId5" action="ppaction://hlinkfile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366" y="5019327"/>
            <a:ext cx="647002" cy="683313"/>
          </a:xfrm>
          <a:prstGeom prst="rect">
            <a:avLst/>
          </a:prstGeom>
        </p:spPr>
      </p:pic>
      <p:pic>
        <p:nvPicPr>
          <p:cNvPr id="4" name="圖片 3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38" y="5019327"/>
            <a:ext cx="647002" cy="683313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611560" y="5188971"/>
            <a:ext cx="3878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三</a:t>
            </a:r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個要件讓你離婚不用</a:t>
            </a:r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怕</a:t>
            </a:r>
            <a:endParaRPr lang="zh-TW" altLang="en-US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5935228" y="5184829"/>
            <a:ext cx="1013036" cy="338554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/>
            <a:r>
              <a:rPr lang="en-US" altLang="zh-TW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03:57</a:t>
            </a:r>
            <a:endParaRPr lang="zh-TW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4972460" y="5133726"/>
            <a:ext cx="823676" cy="461665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YOU</a:t>
            </a:r>
            <a:b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TUBE</a:t>
            </a:r>
            <a:endParaRPr lang="zh-TW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9" name="006P094三個要件讓你離婚不用怕(03ˍ57)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0" y="-137456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456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748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8"/>
          </a:xfrm>
          <a:prstGeom prst="rect">
            <a:avLst/>
          </a:prstGeom>
        </p:spPr>
      </p:pic>
      <p:sp>
        <p:nvSpPr>
          <p:cNvPr id="3" name="文字方塊 2"/>
          <p:cNvSpPr txBox="1"/>
          <p:nvPr/>
        </p:nvSpPr>
        <p:spPr>
          <a:xfrm>
            <a:off x="938748" y="1981050"/>
            <a:ext cx="4536504" cy="530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10000"/>
              </a:lnSpc>
              <a:spcBef>
                <a:spcPts val="1200"/>
              </a:spcBef>
              <a:buFont typeface="+mj-lt"/>
              <a:buAutoNum type="arabicPeriod" startAt="2"/>
            </a:pPr>
            <a:r>
              <a:rPr lang="zh-TW" altLang="en-US" sz="2800" b="1" dirty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裁判</a:t>
            </a:r>
            <a:r>
              <a:rPr lang="zh-TW" altLang="en-US" sz="2800" b="1" dirty="0" smtClean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離婚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：</a:t>
            </a:r>
            <a:endParaRPr lang="zh-TW" altLang="en-US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grpSp>
        <p:nvGrpSpPr>
          <p:cNvPr id="4" name="群組 3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5" name="圖片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6" name="文字方塊 5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094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7" name="圖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48" y="1058888"/>
            <a:ext cx="3430091" cy="817200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90"/>
            <a:ext cx="287997" cy="1478072"/>
          </a:xfrm>
          <a:prstGeom prst="rect">
            <a:avLst/>
          </a:prstGeom>
        </p:spPr>
      </p:pic>
      <p:sp>
        <p:nvSpPr>
          <p:cNvPr id="10" name="文字方塊 9"/>
          <p:cNvSpPr txBox="1"/>
          <p:nvPr/>
        </p:nvSpPr>
        <p:spPr>
          <a:xfrm>
            <a:off x="938748" y="2485106"/>
            <a:ext cx="396044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有</a:t>
            </a:r>
            <a:r>
              <a:rPr lang="en-US" altLang="zh-TW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《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民法</a:t>
            </a:r>
            <a:r>
              <a:rPr lang="en-US" altLang="zh-TW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》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第 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1052 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條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第 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1 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項法定事由者，應判決離婚；有第 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2 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項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事由時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，由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責任較輕的一方訴請離婚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。</a:t>
            </a:r>
            <a:endParaRPr lang="zh-TW" altLang="en-US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938748" y="5874500"/>
            <a:ext cx="3960440" cy="15142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但是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離婚屬於強制調解事件，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調解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不成時才能請求法院協助。</a:t>
            </a:r>
          </a:p>
        </p:txBody>
      </p:sp>
      <p:pic>
        <p:nvPicPr>
          <p:cNvPr id="13" name="圖片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4365" y="2251851"/>
            <a:ext cx="3554059" cy="2134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697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2.73485E-6 L 2.5E-6 -0.57198 " pathEditMode="relative" rAng="0" ptsTypes="AA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8599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  <p:bldP spid="10" grpId="1"/>
      <p:bldP spid="11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4999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9967" y="4142"/>
            <a:ext cx="2214033" cy="1244600"/>
          </a:xfrm>
          <a:prstGeom prst="rect">
            <a:avLst/>
          </a:prstGeom>
        </p:spPr>
      </p:pic>
      <p:sp>
        <p:nvSpPr>
          <p:cNvPr id="7" name="文字方塊 6"/>
          <p:cNvSpPr txBox="1">
            <a:spLocks noChangeArrowheads="1"/>
          </p:cNvSpPr>
          <p:nvPr/>
        </p:nvSpPr>
        <p:spPr bwMode="auto">
          <a:xfrm>
            <a:off x="1036722" y="1940030"/>
            <a:ext cx="6199574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spcBef>
                <a:spcPts val="1200"/>
              </a:spcBef>
              <a:buClr>
                <a:schemeClr val="tx1"/>
              </a:buClr>
            </a:pPr>
            <a:r>
              <a:rPr lang="en-US" altLang="zh-TW" sz="2800" b="1" dirty="0">
                <a:latin typeface="微軟正黑體" charset="-120"/>
                <a:ea typeface="微軟正黑體" charset="-120"/>
              </a:rPr>
              <a:t>《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民法</a:t>
            </a:r>
            <a:r>
              <a:rPr lang="en-US" altLang="zh-TW" sz="2800" b="1" dirty="0" smtClean="0">
                <a:latin typeface="微軟正黑體" charset="-120"/>
                <a:ea typeface="微軟正黑體" charset="-120"/>
              </a:rPr>
              <a:t>》976 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條婚約當事人之一方，有下列情形之一者，他方得解除婚約</a:t>
            </a:r>
            <a:r>
              <a:rPr lang="en-US" altLang="zh-TW" sz="2800" b="1" dirty="0">
                <a:latin typeface="微軟正黑體" charset="-120"/>
                <a:ea typeface="微軟正黑體" charset="-120"/>
              </a:rPr>
              <a:t>: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grpSp>
        <p:nvGrpSpPr>
          <p:cNvPr id="10" name="群組 9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1" name="圖片 1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2" name="文字方塊 11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095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13" name="圖片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205852"/>
            <a:ext cx="3133492" cy="651600"/>
          </a:xfrm>
          <a:prstGeom prst="rect">
            <a:avLst/>
          </a:prstGeom>
        </p:spPr>
      </p:pic>
      <p:sp>
        <p:nvSpPr>
          <p:cNvPr id="14" name="文字方塊 13"/>
          <p:cNvSpPr txBox="1">
            <a:spLocks noChangeArrowheads="1"/>
          </p:cNvSpPr>
          <p:nvPr/>
        </p:nvSpPr>
        <p:spPr bwMode="auto">
          <a:xfrm>
            <a:off x="1036722" y="2946771"/>
            <a:ext cx="5263470" cy="2000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514350" indent="-514350">
              <a:spcBef>
                <a:spcPts val="1200"/>
              </a:spcBef>
              <a:buClr>
                <a:srgbClr val="0070C0"/>
              </a:buClr>
              <a:buFont typeface="+mj-ea"/>
              <a:buAutoNum type="ea1ChtPeriod"/>
            </a:pPr>
            <a:r>
              <a:rPr lang="zh-TW" altLang="en-US" sz="2600" b="1" dirty="0" smtClean="0">
                <a:solidFill>
                  <a:srgbClr val="0070C0"/>
                </a:solidFill>
                <a:latin typeface="微軟正黑體" charset="-120"/>
                <a:ea typeface="微軟正黑體" charset="-120"/>
              </a:rPr>
              <a:t>婚約</a:t>
            </a:r>
            <a:r>
              <a:rPr lang="zh-TW" altLang="en-US" sz="2600" b="1" dirty="0">
                <a:solidFill>
                  <a:srgbClr val="0070C0"/>
                </a:solidFill>
                <a:latin typeface="微軟正黑體" charset="-120"/>
                <a:ea typeface="微軟正黑體" charset="-120"/>
              </a:rPr>
              <a:t>訂定後</a:t>
            </a:r>
            <a:r>
              <a:rPr lang="zh-TW" altLang="en-US" sz="2600" b="1" dirty="0" smtClean="0">
                <a:solidFill>
                  <a:srgbClr val="0070C0"/>
                </a:solidFill>
                <a:latin typeface="微軟正黑體" charset="-120"/>
                <a:ea typeface="微軟正黑體" charset="-120"/>
              </a:rPr>
              <a:t>，</a:t>
            </a:r>
            <a:r>
              <a:rPr lang="en-US" altLang="zh-TW" sz="2600" b="1" dirty="0" smtClean="0">
                <a:solidFill>
                  <a:srgbClr val="0070C0"/>
                </a:solidFill>
                <a:latin typeface="微軟正黑體" charset="-120"/>
                <a:ea typeface="微軟正黑體" charset="-120"/>
              </a:rPr>
              <a:t/>
            </a:r>
            <a:br>
              <a:rPr lang="en-US" altLang="zh-TW" sz="2600" b="1" dirty="0" smtClean="0">
                <a:solidFill>
                  <a:srgbClr val="0070C0"/>
                </a:solidFill>
                <a:latin typeface="微軟正黑體" charset="-120"/>
                <a:ea typeface="微軟正黑體" charset="-120"/>
              </a:rPr>
            </a:br>
            <a:r>
              <a:rPr lang="zh-TW" altLang="en-US" sz="2600" b="1" dirty="0" smtClean="0">
                <a:solidFill>
                  <a:srgbClr val="0070C0"/>
                </a:solidFill>
                <a:latin typeface="微軟正黑體" charset="-120"/>
                <a:ea typeface="微軟正黑體" charset="-120"/>
              </a:rPr>
              <a:t>再</a:t>
            </a:r>
            <a:r>
              <a:rPr lang="zh-TW" altLang="en-US" sz="2600" b="1" dirty="0">
                <a:solidFill>
                  <a:srgbClr val="0070C0"/>
                </a:solidFill>
                <a:latin typeface="微軟正黑體" charset="-120"/>
                <a:ea typeface="微軟正黑體" charset="-120"/>
              </a:rPr>
              <a:t>與他人訂定婚約或結婚。</a:t>
            </a:r>
          </a:p>
          <a:p>
            <a:pPr marL="514350" indent="-514350">
              <a:spcBef>
                <a:spcPts val="1200"/>
              </a:spcBef>
              <a:buClr>
                <a:srgbClr val="0070C0"/>
              </a:buClr>
              <a:buFont typeface="+mj-ea"/>
              <a:buAutoNum type="ea1ChtPeriod"/>
            </a:pPr>
            <a:r>
              <a:rPr lang="zh-TW" altLang="en-US" sz="2600" b="1" dirty="0" smtClean="0">
                <a:solidFill>
                  <a:srgbClr val="0070C0"/>
                </a:solidFill>
                <a:latin typeface="微軟正黑體" charset="-120"/>
                <a:ea typeface="微軟正黑體" charset="-120"/>
              </a:rPr>
              <a:t>故</a:t>
            </a:r>
            <a:r>
              <a:rPr lang="zh-TW" altLang="en-US" sz="2600" b="1" dirty="0">
                <a:solidFill>
                  <a:srgbClr val="0070C0"/>
                </a:solidFill>
                <a:latin typeface="微軟正黑體" charset="-120"/>
                <a:ea typeface="微軟正黑體" charset="-120"/>
              </a:rPr>
              <a:t>違結婚期約。</a:t>
            </a:r>
          </a:p>
          <a:p>
            <a:pPr marL="514350" indent="-514350">
              <a:spcBef>
                <a:spcPts val="1200"/>
              </a:spcBef>
              <a:buClr>
                <a:srgbClr val="0070C0"/>
              </a:buClr>
              <a:buFont typeface="+mj-ea"/>
              <a:buAutoNum type="ea1ChtPeriod"/>
            </a:pPr>
            <a:r>
              <a:rPr lang="zh-TW" altLang="en-US" sz="2600" b="1" dirty="0" smtClean="0">
                <a:solidFill>
                  <a:srgbClr val="0070C0"/>
                </a:solidFill>
                <a:latin typeface="微軟正黑體" charset="-120"/>
                <a:ea typeface="微軟正黑體" charset="-120"/>
              </a:rPr>
              <a:t>生死</a:t>
            </a:r>
            <a:r>
              <a:rPr lang="zh-TW" altLang="en-US" sz="2600" b="1" dirty="0">
                <a:solidFill>
                  <a:srgbClr val="0070C0"/>
                </a:solidFill>
                <a:latin typeface="微軟正黑體" charset="-120"/>
                <a:ea typeface="微軟正黑體" charset="-120"/>
              </a:rPr>
              <a:t>不明已滿一年。</a:t>
            </a:r>
            <a:endParaRPr lang="zh-TW" altLang="zh-TW" sz="2600" b="1" dirty="0">
              <a:solidFill>
                <a:srgbClr val="0070C0"/>
              </a:solidFill>
              <a:latin typeface="微軟正黑體" charset="-120"/>
              <a:ea typeface="微軟正黑體" charset="-120"/>
            </a:endParaRPr>
          </a:p>
        </p:txBody>
      </p:sp>
      <p:sp>
        <p:nvSpPr>
          <p:cNvPr id="15" name="文字方塊 14"/>
          <p:cNvSpPr txBox="1">
            <a:spLocks noChangeArrowheads="1"/>
          </p:cNvSpPr>
          <p:nvPr/>
        </p:nvSpPr>
        <p:spPr bwMode="auto">
          <a:xfrm>
            <a:off x="1036722" y="5794902"/>
            <a:ext cx="5263470" cy="21544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514350" indent="-514350">
              <a:spcBef>
                <a:spcPts val="1200"/>
              </a:spcBef>
              <a:buClr>
                <a:srgbClr val="0070C0"/>
              </a:buClr>
              <a:buFont typeface="+mj-ea"/>
              <a:buAutoNum type="ea1ChtPeriod" startAt="4"/>
            </a:pPr>
            <a:r>
              <a:rPr lang="zh-TW" altLang="en-US" sz="2600" b="1" dirty="0" smtClean="0">
                <a:solidFill>
                  <a:srgbClr val="0070C0"/>
                </a:solidFill>
                <a:latin typeface="微軟正黑體" charset="-120"/>
                <a:ea typeface="微軟正黑體" charset="-120"/>
              </a:rPr>
              <a:t>有</a:t>
            </a:r>
            <a:r>
              <a:rPr lang="zh-TW" altLang="en-US" sz="2600" b="1" dirty="0">
                <a:solidFill>
                  <a:srgbClr val="0070C0"/>
                </a:solidFill>
                <a:latin typeface="微軟正黑體" charset="-120"/>
                <a:ea typeface="微軟正黑體" charset="-120"/>
              </a:rPr>
              <a:t>重大不治之病。</a:t>
            </a:r>
          </a:p>
          <a:p>
            <a:pPr marL="514350" indent="-514350">
              <a:spcBef>
                <a:spcPts val="1200"/>
              </a:spcBef>
              <a:buClr>
                <a:srgbClr val="0070C0"/>
              </a:buClr>
              <a:buFont typeface="+mj-ea"/>
              <a:buAutoNum type="ea1ChtPeriod" startAt="4"/>
            </a:pPr>
            <a:r>
              <a:rPr lang="zh-TW" altLang="en-US" sz="2600" b="1" dirty="0" smtClean="0">
                <a:solidFill>
                  <a:srgbClr val="0070C0"/>
                </a:solidFill>
                <a:latin typeface="微軟正黑體" charset="-120"/>
                <a:ea typeface="微軟正黑體" charset="-120"/>
              </a:rPr>
              <a:t>婚約</a:t>
            </a:r>
            <a:r>
              <a:rPr lang="zh-TW" altLang="en-US" sz="2600" b="1" dirty="0">
                <a:solidFill>
                  <a:srgbClr val="0070C0"/>
                </a:solidFill>
                <a:latin typeface="微軟正黑體" charset="-120"/>
                <a:ea typeface="微軟正黑體" charset="-120"/>
              </a:rPr>
              <a:t>訂定後與他人合意性交。</a:t>
            </a:r>
          </a:p>
          <a:p>
            <a:pPr marL="514350" indent="-514350">
              <a:spcBef>
                <a:spcPts val="1200"/>
              </a:spcBef>
              <a:buClr>
                <a:srgbClr val="0070C0"/>
              </a:buClr>
              <a:buFont typeface="+mj-ea"/>
              <a:buAutoNum type="ea1ChtPeriod" startAt="4"/>
            </a:pPr>
            <a:r>
              <a:rPr lang="zh-TW" altLang="en-US" sz="2600" b="1" dirty="0" smtClean="0">
                <a:solidFill>
                  <a:srgbClr val="0070C0"/>
                </a:solidFill>
                <a:latin typeface="微軟正黑體" charset="-120"/>
                <a:ea typeface="微軟正黑體" charset="-120"/>
              </a:rPr>
              <a:t>婚約</a:t>
            </a:r>
            <a:r>
              <a:rPr lang="zh-TW" altLang="en-US" sz="2600" b="1" dirty="0">
                <a:solidFill>
                  <a:srgbClr val="0070C0"/>
                </a:solidFill>
                <a:latin typeface="微軟正黑體" charset="-120"/>
                <a:ea typeface="微軟正黑體" charset="-120"/>
              </a:rPr>
              <a:t>訂定後受徒刑之宣告。</a:t>
            </a:r>
          </a:p>
          <a:p>
            <a:pPr marL="514350" indent="-514350">
              <a:spcBef>
                <a:spcPts val="1200"/>
              </a:spcBef>
              <a:buClr>
                <a:srgbClr val="0070C0"/>
              </a:buClr>
              <a:buFont typeface="+mj-ea"/>
              <a:buAutoNum type="ea1ChtPeriod" startAt="4"/>
            </a:pPr>
            <a:r>
              <a:rPr lang="zh-TW" altLang="en-US" sz="2600" b="1" dirty="0" smtClean="0">
                <a:solidFill>
                  <a:srgbClr val="0070C0"/>
                </a:solidFill>
                <a:latin typeface="微軟正黑體" charset="-120"/>
                <a:ea typeface="微軟正黑體" charset="-120"/>
              </a:rPr>
              <a:t>有</a:t>
            </a:r>
            <a:r>
              <a:rPr lang="zh-TW" altLang="en-US" sz="2600" b="1" dirty="0">
                <a:solidFill>
                  <a:srgbClr val="0070C0"/>
                </a:solidFill>
                <a:latin typeface="微軟正黑體" charset="-120"/>
                <a:ea typeface="微軟正黑體" charset="-120"/>
              </a:rPr>
              <a:t>其他重大事由。</a:t>
            </a:r>
            <a:endParaRPr lang="zh-TW" altLang="zh-TW" sz="2600" b="1" dirty="0">
              <a:solidFill>
                <a:srgbClr val="0070C0"/>
              </a:solidFill>
              <a:latin typeface="微軟正黑體" charset="-120"/>
              <a:ea typeface="微軟正黑體" charset="-120"/>
            </a:endParaRPr>
          </a:p>
        </p:txBody>
      </p:sp>
      <p:pic>
        <p:nvPicPr>
          <p:cNvPr id="16" name="圖片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587754" y="2946771"/>
            <a:ext cx="1674957" cy="2704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1128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4.94719E-7 L 2.77778E-7 -0.50056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042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4" grpId="0"/>
      <p:bldP spid="14" grpId="1"/>
      <p:bldP spid="15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9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2187" y="410815"/>
            <a:ext cx="3187706" cy="850288"/>
          </a:xfrm>
          <a:prstGeom prst="rect">
            <a:avLst/>
          </a:prstGeom>
        </p:spPr>
      </p:pic>
      <p:sp>
        <p:nvSpPr>
          <p:cNvPr id="7" name="文字方塊 6"/>
          <p:cNvSpPr txBox="1">
            <a:spLocks noChangeArrowheads="1"/>
          </p:cNvSpPr>
          <p:nvPr/>
        </p:nvSpPr>
        <p:spPr bwMode="auto">
          <a:xfrm>
            <a:off x="1252745" y="1634951"/>
            <a:ext cx="4255359" cy="2900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750"/>
              </a:spcBef>
            </a:pPr>
            <a:r>
              <a:rPr lang="zh-TW" altLang="en-US" sz="2800" b="1" dirty="0">
                <a:latin typeface="微軟正黑體" charset="-120"/>
                <a:ea typeface="微軟正黑體" charset="-120"/>
              </a:rPr>
              <a:t>在我國，離婚一定要按照民法規定的程序，在偶像劇裡面曾經看過夫妻雙方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拿了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一張離婚證書，雙方簽了名，一方就提著行李就離開了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，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sp>
        <p:nvSpPr>
          <p:cNvPr id="8" name="文字方塊 7"/>
          <p:cNvSpPr txBox="1">
            <a:spLocks noChangeArrowheads="1"/>
          </p:cNvSpPr>
          <p:nvPr/>
        </p:nvSpPr>
        <p:spPr bwMode="auto">
          <a:xfrm>
            <a:off x="1252745" y="5733985"/>
            <a:ext cx="4111343" cy="246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750"/>
              </a:spcBef>
            </a:pP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但這樣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並不符合</a:t>
            </a:r>
            <a:r>
              <a:rPr lang="en-US" altLang="zh-TW" sz="2800" b="1" dirty="0">
                <a:latin typeface="微軟正黑體" charset="-120"/>
                <a:ea typeface="微軟正黑體" charset="-120"/>
              </a:rPr>
              <a:t>《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民法</a:t>
            </a:r>
            <a:r>
              <a:rPr lang="en-US" altLang="zh-TW" sz="2800" b="1" dirty="0">
                <a:latin typeface="微軟正黑體" charset="-120"/>
                <a:ea typeface="微軟正黑體" charset="-120"/>
              </a:rPr>
              <a:t>》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上的離婚程序，也就是婚姻關係並不會因為簽字就結束了，最終還是要戶政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機關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進行登記。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grpSp>
        <p:nvGrpSpPr>
          <p:cNvPr id="10" name="群組 9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1" name="圖片 10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2" name="文字方塊 11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095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3" name="圖片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4163" y="1706959"/>
            <a:ext cx="2953789" cy="2880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532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3.92004E-6 L 2.77778E-6 -0.69906 " pathEditMode="relative" rAng="0" ptsTypes="AA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4953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8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9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2187" y="410815"/>
            <a:ext cx="3187706" cy="850288"/>
          </a:xfrm>
          <a:prstGeom prst="rect">
            <a:avLst/>
          </a:prstGeom>
        </p:spPr>
      </p:pic>
      <p:sp>
        <p:nvSpPr>
          <p:cNvPr id="4" name="文字方塊 3"/>
          <p:cNvSpPr txBox="1">
            <a:spLocks noChangeArrowheads="1"/>
          </p:cNvSpPr>
          <p:nvPr/>
        </p:nvSpPr>
        <p:spPr bwMode="auto">
          <a:xfrm>
            <a:off x="1252745" y="1490935"/>
            <a:ext cx="4255359" cy="3374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750"/>
              </a:spcBef>
            </a:pPr>
            <a:r>
              <a:rPr lang="zh-TW" altLang="en-US" sz="2800" b="1" dirty="0">
                <a:latin typeface="微軟正黑體" charset="-120"/>
                <a:ea typeface="微軟正黑體" charset="-120"/>
              </a:rPr>
              <a:t>印度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曾允許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穆斯林丈夫使用「伊斯蘭教」的方式進行立即離婚，丈夫只需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喊出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三聲「離婚</a:t>
            </a:r>
            <a:r>
              <a:rPr lang="en-US" altLang="zh-TW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charset="-120"/>
                <a:ea typeface="微軟正黑體" charset="-120"/>
              </a:rPr>
              <a:t>( </a:t>
            </a:r>
            <a:r>
              <a:rPr lang="en-US" altLang="zh-TW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微軟正黑體" charset="-120"/>
                <a:ea typeface="微軟正黑體" charset="-120"/>
              </a:rPr>
              <a:t>talaq</a:t>
            </a:r>
            <a:r>
              <a:rPr lang="en-US" altLang="zh-TW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charset="-120"/>
                <a:ea typeface="微軟正黑體" charset="-120"/>
              </a:rPr>
              <a:t>)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」，可在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任何情況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、時間下離婚，這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項方式已遭印度最高法院判定「違憲」無效。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grpSp>
        <p:nvGrpSpPr>
          <p:cNvPr id="6" name="群組 5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7" name="圖片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8" name="文字方塊 7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095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5" name="圖片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3494" y="1490936"/>
            <a:ext cx="2907418" cy="3389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985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9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2187" y="410815"/>
            <a:ext cx="3187706" cy="850288"/>
          </a:xfrm>
          <a:prstGeom prst="rect">
            <a:avLst/>
          </a:prstGeom>
        </p:spPr>
      </p:pic>
      <p:sp>
        <p:nvSpPr>
          <p:cNvPr id="4" name="文字方塊 3"/>
          <p:cNvSpPr txBox="1">
            <a:spLocks noChangeArrowheads="1"/>
          </p:cNvSpPr>
          <p:nvPr/>
        </p:nvSpPr>
        <p:spPr bwMode="auto">
          <a:xfrm>
            <a:off x="1252746" y="1497844"/>
            <a:ext cx="3535278" cy="15142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algn="just">
              <a:lnSpc>
                <a:spcPct val="110000"/>
              </a:lnSpc>
              <a:spcBef>
                <a:spcPts val="750"/>
              </a:spcBef>
              <a:buFont typeface="Wingdings" panose="05000000000000000000" pitchFamily="2" charset="2"/>
              <a:buChar char="n"/>
            </a:pPr>
            <a:r>
              <a:rPr lang="zh-TW" altLang="en-US" sz="2800" b="1" dirty="0">
                <a:latin typeface="微軟正黑體" charset="-120"/>
                <a:ea typeface="微軟正黑體" charset="-120"/>
              </a:rPr>
              <a:t>你怎麼看待這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則「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丈夫喊出三聲即離婚」的新聞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呢？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grpSp>
        <p:nvGrpSpPr>
          <p:cNvPr id="5" name="群組 4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6" name="圖片 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7" name="文字方塊 6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095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8" name="圖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868543"/>
            <a:ext cx="3195835" cy="3849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169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8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48" y="1058888"/>
            <a:ext cx="4118262" cy="817200"/>
          </a:xfrm>
          <a:prstGeom prst="rect">
            <a:avLst/>
          </a:prstGeom>
        </p:spPr>
      </p:pic>
      <p:sp>
        <p:nvSpPr>
          <p:cNvPr id="4" name="文字方塊 3"/>
          <p:cNvSpPr txBox="1"/>
          <p:nvPr/>
        </p:nvSpPr>
        <p:spPr>
          <a:xfrm>
            <a:off x="997394" y="2174300"/>
            <a:ext cx="4059616" cy="24468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10000"/>
              </a:lnSpc>
              <a:spcBef>
                <a:spcPts val="1200"/>
              </a:spcBef>
              <a:buFont typeface="Wingdings" panose="05000000000000000000" pitchFamily="2" charset="2"/>
              <a:buChar char="n"/>
            </a:pPr>
            <a:r>
              <a:rPr lang="zh-TW" altLang="en-US" sz="2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夫妻</a:t>
            </a:r>
            <a:r>
              <a:rPr lang="zh-TW" altLang="en-US" sz="2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雙方婚前所累積的財產，離婚後要不要跟配偶</a:t>
            </a:r>
            <a:r>
              <a:rPr lang="zh-TW" altLang="en-US" sz="2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平分？</a:t>
            </a:r>
            <a:endParaRPr lang="en-US" altLang="zh-TW" sz="26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514350" indent="-514350">
              <a:lnSpc>
                <a:spcPct val="110000"/>
              </a:lnSpc>
              <a:spcBef>
                <a:spcPts val="1200"/>
              </a:spcBef>
              <a:buFont typeface="Wingdings" panose="05000000000000000000" pitchFamily="2" charset="2"/>
              <a:buChar char="n"/>
            </a:pPr>
            <a:r>
              <a:rPr lang="zh-TW" altLang="en-US" sz="2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夫妻</a:t>
            </a:r>
            <a:r>
              <a:rPr lang="zh-TW" altLang="en-US" sz="2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在婚姻中</a:t>
            </a:r>
            <a:r>
              <a:rPr lang="zh-TW" altLang="en-US" sz="2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所累積</a:t>
            </a:r>
            <a:r>
              <a:rPr lang="zh-TW" altLang="en-US" sz="2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的債務，要不要代為</a:t>
            </a:r>
            <a:r>
              <a:rPr lang="zh-TW" altLang="en-US" sz="2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償還</a:t>
            </a:r>
            <a:r>
              <a:rPr lang="zh-TW" altLang="en-US" sz="2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？</a:t>
            </a:r>
          </a:p>
        </p:txBody>
      </p:sp>
      <p:grpSp>
        <p:nvGrpSpPr>
          <p:cNvPr id="5" name="群組 4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6" name="圖片 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7" name="文字方塊 6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096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9" name="圖片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90"/>
            <a:ext cx="287997" cy="1478072"/>
          </a:xfrm>
          <a:prstGeom prst="rect">
            <a:avLst/>
          </a:prstGeom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4910" y="1876087"/>
            <a:ext cx="3120139" cy="3043249"/>
          </a:xfrm>
          <a:prstGeom prst="rect">
            <a:avLst/>
          </a:prstGeom>
        </p:spPr>
      </p:pic>
      <p:grpSp>
        <p:nvGrpSpPr>
          <p:cNvPr id="10" name="群組 9"/>
          <p:cNvGrpSpPr/>
          <p:nvPr/>
        </p:nvGrpSpPr>
        <p:grpSpPr>
          <a:xfrm>
            <a:off x="984863" y="4607424"/>
            <a:ext cx="3960440" cy="900000"/>
            <a:chOff x="3481586" y="3006572"/>
            <a:chExt cx="3960440" cy="900000"/>
          </a:xfrm>
        </p:grpSpPr>
        <p:grpSp>
          <p:nvGrpSpPr>
            <p:cNvPr id="12" name="群組 11"/>
            <p:cNvGrpSpPr/>
            <p:nvPr/>
          </p:nvGrpSpPr>
          <p:grpSpPr>
            <a:xfrm>
              <a:off x="4066090" y="3189998"/>
              <a:ext cx="3375936" cy="521414"/>
              <a:chOff x="4499999" y="2170416"/>
              <a:chExt cx="3375936" cy="521414"/>
            </a:xfrm>
          </p:grpSpPr>
          <p:pic>
            <p:nvPicPr>
              <p:cNvPr id="14" name="圖片 13"/>
              <p:cNvPicPr>
                <a:picLocks noChangeAspect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" r="27491" b="9487"/>
              <a:stretch/>
            </p:blipFill>
            <p:spPr>
              <a:xfrm>
                <a:off x="4499999" y="2170416"/>
                <a:ext cx="3091805" cy="521414"/>
              </a:xfrm>
              <a:prstGeom prst="rect">
                <a:avLst/>
              </a:prstGeom>
            </p:spPr>
          </p:pic>
          <p:sp>
            <p:nvSpPr>
              <p:cNvPr id="15" name="文字方塊 14"/>
              <p:cNvSpPr txBox="1"/>
              <p:nvPr/>
            </p:nvSpPr>
            <p:spPr>
              <a:xfrm>
                <a:off x="4753876" y="2327285"/>
                <a:ext cx="312205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民法親屬繼承編 夫妻財產</a:t>
                </a:r>
                <a:r>
                  <a:rPr lang="en-US" altLang="zh-TW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(02ˍ15)</a:t>
                </a:r>
                <a:endParaRPr lang="zh-TW" altLang="en-US" sz="14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pic>
          <p:nvPicPr>
            <p:cNvPr id="13" name="圖片 12">
              <a:hlinkClick r:id="rId8" action="ppaction://hlinksldjump"/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1586" y="3006572"/>
              <a:ext cx="861677" cy="90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78092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" y="1587"/>
            <a:ext cx="9139122" cy="5714997"/>
          </a:xfrm>
          <a:prstGeom prst="rect">
            <a:avLst/>
          </a:prstGeom>
        </p:spPr>
      </p:pic>
      <p:pic>
        <p:nvPicPr>
          <p:cNvPr id="3" name="圖片 2">
            <a:hlinkClick r:id="rId5" action="ppaction://hlinkfile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366" y="5019327"/>
            <a:ext cx="647002" cy="683313"/>
          </a:xfrm>
          <a:prstGeom prst="rect">
            <a:avLst/>
          </a:prstGeom>
        </p:spPr>
      </p:pic>
      <p:pic>
        <p:nvPicPr>
          <p:cNvPr id="4" name="圖片 3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38" y="5019327"/>
            <a:ext cx="647002" cy="683313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611560" y="5188971"/>
            <a:ext cx="3878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民法</a:t>
            </a:r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親屬繼承編 夫妻</a:t>
            </a:r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財產</a:t>
            </a:r>
            <a:endParaRPr lang="zh-TW" altLang="en-US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5935228" y="5184829"/>
            <a:ext cx="1013036" cy="338554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/>
            <a:r>
              <a:rPr lang="en-US" altLang="zh-TW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02:15</a:t>
            </a:r>
            <a:endParaRPr lang="zh-TW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4972460" y="5133726"/>
            <a:ext cx="823676" cy="461665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YOU</a:t>
            </a:r>
            <a:b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TUBE</a:t>
            </a:r>
            <a:endParaRPr lang="zh-TW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9" name="006P096民法親屬繼承編 夫妻財產(02ˍ15)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0" y="-137456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153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504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8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48" y="1058888"/>
            <a:ext cx="4118262" cy="817200"/>
          </a:xfrm>
          <a:prstGeom prst="rect">
            <a:avLst/>
          </a:prstGeom>
        </p:spPr>
      </p:pic>
      <p:sp>
        <p:nvSpPr>
          <p:cNvPr id="4" name="文字方塊 3"/>
          <p:cNvSpPr txBox="1"/>
          <p:nvPr/>
        </p:nvSpPr>
        <p:spPr>
          <a:xfrm>
            <a:off x="1259632" y="2066999"/>
            <a:ext cx="6408712" cy="10402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夫妻財產如何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劃分，在</a:t>
            </a:r>
            <a:r>
              <a:rPr lang="en-US" altLang="zh-TW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《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民法</a:t>
            </a:r>
            <a:r>
              <a:rPr lang="en-US" altLang="zh-TW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》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中都有賴「夫妻財產制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」加以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規範和保障。</a:t>
            </a:r>
          </a:p>
        </p:txBody>
      </p:sp>
      <p:grpSp>
        <p:nvGrpSpPr>
          <p:cNvPr id="5" name="群組 4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6" name="圖片 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7" name="文字方塊 6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096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9" name="圖片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90"/>
            <a:ext cx="287997" cy="1478072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725" y="5883423"/>
            <a:ext cx="6990550" cy="2702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994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3.03502E-6 L 0 -0.66509 " pathEditMode="relative" rAng="0" ptsTypes="AA">
                                      <p:cBhvr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3268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8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48" y="1058888"/>
            <a:ext cx="4118262" cy="817200"/>
          </a:xfrm>
          <a:prstGeom prst="rect">
            <a:avLst/>
          </a:prstGeom>
        </p:spPr>
      </p:pic>
      <p:sp>
        <p:nvSpPr>
          <p:cNvPr id="4" name="文字方塊 3"/>
          <p:cNvSpPr txBox="1"/>
          <p:nvPr/>
        </p:nvSpPr>
        <p:spPr>
          <a:xfrm>
            <a:off x="1259632" y="2066999"/>
            <a:ext cx="4176464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10000"/>
              </a:lnSpc>
              <a:spcBef>
                <a:spcPts val="1200"/>
              </a:spcBef>
              <a:buFont typeface="Wingdings" panose="05000000000000000000" pitchFamily="2" charset="2"/>
              <a:buChar char="n"/>
            </a:pPr>
            <a:r>
              <a:rPr lang="zh-TW" altLang="en-US" sz="2800" b="1" dirty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「法定財產制</a:t>
            </a:r>
            <a:r>
              <a:rPr lang="zh-TW" altLang="en-US" sz="2800" b="1" dirty="0" smtClean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」：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大部分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的夫妻都不會特別去法院登記財產制，未向法院登記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的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夫妻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適用。</a:t>
            </a:r>
            <a:endParaRPr lang="zh-TW" altLang="en-US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grpSp>
        <p:nvGrpSpPr>
          <p:cNvPr id="5" name="群組 4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6" name="圖片 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7" name="文字方塊 6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096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9" name="圖片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90"/>
            <a:ext cx="287997" cy="1478072"/>
          </a:xfrm>
          <a:prstGeom prst="rect">
            <a:avLst/>
          </a:prstGeom>
        </p:spPr>
      </p:pic>
      <p:sp>
        <p:nvSpPr>
          <p:cNvPr id="10" name="文字方塊 9"/>
          <p:cNvSpPr txBox="1"/>
          <p:nvPr/>
        </p:nvSpPr>
        <p:spPr>
          <a:xfrm>
            <a:off x="1259632" y="5889490"/>
            <a:ext cx="3960440" cy="24261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10000"/>
              </a:lnSpc>
              <a:spcBef>
                <a:spcPts val="1200"/>
              </a:spcBef>
              <a:buFont typeface="Wingdings" panose="05000000000000000000" pitchFamily="2" charset="2"/>
              <a:buChar char="n"/>
            </a:pPr>
            <a:r>
              <a:rPr lang="zh-TW" altLang="en-US" sz="2800" b="1" dirty="0" smtClean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「</a:t>
            </a:r>
            <a:r>
              <a:rPr lang="zh-TW" altLang="en-US" sz="2800" b="1" dirty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約定財產制</a:t>
            </a:r>
            <a:r>
              <a:rPr lang="zh-TW" altLang="en-US" sz="2800" b="1" dirty="0" smtClean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」：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夫妻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特別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到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法院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登記，前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鴻海董事長郭台銘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再婚時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就是去法院登記，採分別財產制。</a:t>
            </a: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1832354"/>
            <a:ext cx="3164979" cy="3086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675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3.9522E-6 L -2.77778E-6 -0.65425 " pathEditMode="relative" rAng="0" ptsTypes="AA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713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10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4000" cy="5715000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09</a:t>
              </a:r>
              <a:r>
                <a:rPr lang="en-US" altLang="zh-TW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6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266799"/>
            <a:ext cx="7118619" cy="1618491"/>
          </a:xfrm>
          <a:prstGeom prst="rect">
            <a:avLst/>
          </a:prstGeom>
        </p:spPr>
      </p:pic>
      <p:sp>
        <p:nvSpPr>
          <p:cNvPr id="7" name="文字方塊 6"/>
          <p:cNvSpPr txBox="1">
            <a:spLocks noChangeArrowheads="1"/>
          </p:cNvSpPr>
          <p:nvPr/>
        </p:nvSpPr>
        <p:spPr bwMode="auto">
          <a:xfrm>
            <a:off x="971600" y="2066999"/>
            <a:ext cx="4536505" cy="246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750"/>
              </a:spcBef>
            </a:pP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考量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婚姻中一方雖沒有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在外工作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，拿實際的薪水回家，但在家裡做家務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、育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兒等工作，對家庭與社會的貢獻並不亞於外出工作者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，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sp>
        <p:nvSpPr>
          <p:cNvPr id="8" name="文字方塊 7"/>
          <p:cNvSpPr txBox="1">
            <a:spLocks noChangeArrowheads="1"/>
          </p:cNvSpPr>
          <p:nvPr/>
        </p:nvSpPr>
        <p:spPr bwMode="auto">
          <a:xfrm>
            <a:off x="827584" y="5789390"/>
            <a:ext cx="4643627" cy="2733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750"/>
              </a:spcBef>
            </a:pPr>
            <a:r>
              <a:rPr lang="zh-TW" altLang="en-US" sz="2600" b="1" dirty="0">
                <a:latin typeface="微軟正黑體" charset="-120"/>
                <a:ea typeface="微軟正黑體" charset="-120"/>
              </a:rPr>
              <a:t>故當要離婚或一方死亡時</a:t>
            </a:r>
            <a:r>
              <a:rPr lang="zh-TW" altLang="en-US" sz="2600" b="1" dirty="0" smtClean="0">
                <a:latin typeface="微軟正黑體" charset="-120"/>
                <a:ea typeface="微軟正黑體" charset="-120"/>
              </a:rPr>
              <a:t>，將</a:t>
            </a:r>
            <a:r>
              <a:rPr lang="zh-TW" altLang="en-US" sz="2600" b="1" dirty="0">
                <a:latin typeface="微軟正黑體" charset="-120"/>
                <a:ea typeface="微軟正黑體" charset="-120"/>
              </a:rPr>
              <a:t>兩人的婚後財產，扣除婚姻關係存續的債務後，如有剩餘</a:t>
            </a:r>
            <a:r>
              <a:rPr lang="zh-TW" altLang="en-US" sz="2600" b="1" dirty="0" smtClean="0">
                <a:latin typeface="微軟正黑體" charset="-120"/>
                <a:ea typeface="微軟正黑體" charset="-120"/>
              </a:rPr>
              <a:t>，雙方</a:t>
            </a:r>
            <a:r>
              <a:rPr lang="zh-TW" altLang="en-US" sz="2600" b="1" dirty="0">
                <a:latin typeface="微軟正黑體" charset="-120"/>
                <a:ea typeface="微軟正黑體" charset="-120"/>
              </a:rPr>
              <a:t>剩餘財產，應平均</a:t>
            </a:r>
            <a:r>
              <a:rPr lang="zh-TW" altLang="en-US" sz="2600" b="1" dirty="0" smtClean="0">
                <a:latin typeface="微軟正黑體" charset="-120"/>
                <a:ea typeface="微軟正黑體" charset="-120"/>
              </a:rPr>
              <a:t>分配；但單獨</a:t>
            </a:r>
            <a:r>
              <a:rPr lang="zh-TW" altLang="en-US" sz="2600" b="1" dirty="0">
                <a:latin typeface="微軟正黑體" charset="-120"/>
                <a:ea typeface="微軟正黑體" charset="-120"/>
              </a:rPr>
              <a:t>獲得的贈與、繼承或慰撫金是不跟對方分的。</a:t>
            </a:r>
            <a:endParaRPr lang="zh-TW" altLang="zh-TW" sz="2600" b="1" dirty="0">
              <a:latin typeface="微軟正黑體" charset="-120"/>
              <a:ea typeface="微軟正黑體" charset="-120"/>
            </a:endParaRP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1211" y="2041066"/>
            <a:ext cx="3082183" cy="3006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60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98444E-6 L 3.33333E-6 -0.65648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824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8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4000" cy="5715000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09</a:t>
              </a:r>
              <a:r>
                <a:rPr lang="en-US" altLang="zh-TW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6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266799"/>
            <a:ext cx="7118619" cy="1618491"/>
          </a:xfrm>
          <a:prstGeom prst="rect">
            <a:avLst/>
          </a:prstGeom>
        </p:spPr>
      </p:pic>
      <p:sp>
        <p:nvSpPr>
          <p:cNvPr id="7" name="文字方塊 6"/>
          <p:cNvSpPr txBox="1">
            <a:spLocks noChangeArrowheads="1"/>
          </p:cNvSpPr>
          <p:nvPr/>
        </p:nvSpPr>
        <p:spPr bwMode="auto">
          <a:xfrm>
            <a:off x="1043608" y="1853546"/>
            <a:ext cx="5760640" cy="1616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750"/>
              </a:spcBef>
            </a:pPr>
            <a:r>
              <a:rPr lang="zh-TW" altLang="en-US" sz="2800" b="1" dirty="0">
                <a:latin typeface="微軟正黑體" charset="-120"/>
                <a:ea typeface="微軟正黑體" charset="-120"/>
              </a:rPr>
              <a:t>雄雄和小香結婚後，沒去法院登記財產制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，就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適用法定財產制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，</a:t>
            </a:r>
            <a:endParaRPr lang="en-US" altLang="zh-TW" sz="2800" b="1" dirty="0" smtClean="0">
              <a:latin typeface="微軟正黑體" charset="-120"/>
              <a:ea typeface="微軟正黑體" charset="-120"/>
            </a:endParaRPr>
          </a:p>
          <a:p>
            <a:pPr marL="0" indent="0">
              <a:lnSpc>
                <a:spcPct val="110000"/>
              </a:lnSpc>
              <a:spcBef>
                <a:spcPts val="750"/>
              </a:spcBef>
            </a:pPr>
            <a:r>
              <a:rPr lang="zh-TW" altLang="en-US" sz="2800" b="1" dirty="0">
                <a:solidFill>
                  <a:srgbClr val="0070C0"/>
                </a:solidFill>
                <a:latin typeface="微軟正黑體" charset="-120"/>
                <a:ea typeface="微軟正黑體" charset="-120"/>
              </a:rPr>
              <a:t>假設：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sp>
        <p:nvSpPr>
          <p:cNvPr id="8" name="文字方塊 7"/>
          <p:cNvSpPr txBox="1">
            <a:spLocks noChangeArrowheads="1"/>
          </p:cNvSpPr>
          <p:nvPr/>
        </p:nvSpPr>
        <p:spPr bwMode="auto">
          <a:xfrm>
            <a:off x="1043608" y="5789390"/>
            <a:ext cx="4824536" cy="1988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 algn="just">
              <a:lnSpc>
                <a:spcPct val="110000"/>
              </a:lnSpc>
              <a:spcBef>
                <a:spcPts val="750"/>
              </a:spcBef>
            </a:pPr>
            <a:r>
              <a:rPr lang="zh-TW" altLang="en-US" sz="2800" b="1" dirty="0">
                <a:latin typeface="微軟正黑體" charset="-120"/>
                <a:ea typeface="微軟正黑體" charset="-120"/>
              </a:rPr>
              <a:t>兩人離婚時，雄雄的婚後財產總共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是 </a:t>
            </a:r>
            <a:r>
              <a:rPr lang="en-US" altLang="zh-TW" sz="2800" b="1" dirty="0" smtClean="0">
                <a:latin typeface="微軟正黑體" charset="-120"/>
                <a:ea typeface="微軟正黑體" charset="-120"/>
              </a:rPr>
              <a:t>50 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萬，小香的婚後財產是 </a:t>
            </a:r>
            <a:r>
              <a:rPr lang="en-US" altLang="zh-TW" sz="2800" b="1" dirty="0">
                <a:latin typeface="微軟正黑體" charset="-120"/>
                <a:ea typeface="微軟正黑體" charset="-120"/>
              </a:rPr>
              <a:t>60 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萬，誰擁有剩餘財產分配的請求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權？又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是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多少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錢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呢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？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2533" y="1765869"/>
            <a:ext cx="1543883" cy="1139876"/>
          </a:xfrm>
          <a:prstGeom prst="rect">
            <a:avLst/>
          </a:prstGeom>
        </p:spPr>
      </p:pic>
      <p:sp>
        <p:nvSpPr>
          <p:cNvPr id="10" name="文字方塊 9"/>
          <p:cNvSpPr txBox="1">
            <a:spLocks noChangeArrowheads="1"/>
          </p:cNvSpPr>
          <p:nvPr/>
        </p:nvSpPr>
        <p:spPr bwMode="auto">
          <a:xfrm>
            <a:off x="1043608" y="3474641"/>
            <a:ext cx="5760640" cy="15142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750"/>
              </a:spcBef>
            </a:pP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雄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雄婚前有現金 </a:t>
            </a:r>
            <a:r>
              <a:rPr lang="en-US" altLang="zh-TW" sz="2800" b="1" dirty="0">
                <a:latin typeface="微軟正黑體" charset="-120"/>
                <a:ea typeface="微軟正黑體" charset="-120"/>
              </a:rPr>
              <a:t>100 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萬，婚後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產生孳息 </a:t>
            </a:r>
            <a:r>
              <a:rPr lang="en-US" altLang="zh-TW" sz="2800" b="1" dirty="0">
                <a:latin typeface="微軟正黑體" charset="-120"/>
                <a:ea typeface="微軟正黑體" charset="-120"/>
              </a:rPr>
              <a:t>10 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萬元，婚後的薪資所得 </a:t>
            </a:r>
            <a:r>
              <a:rPr lang="en-US" altLang="zh-TW" sz="2800" b="1" dirty="0" smtClean="0">
                <a:latin typeface="微軟正黑體" charset="-120"/>
                <a:ea typeface="微軟正黑體" charset="-120"/>
              </a:rPr>
              <a:t>40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萬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，小香婚後的薪資所得為 </a:t>
            </a:r>
            <a:r>
              <a:rPr lang="en-US" altLang="zh-TW" sz="2800" b="1" dirty="0">
                <a:latin typeface="微軟正黑體" charset="-120"/>
                <a:ea typeface="微軟正黑體" charset="-120"/>
              </a:rPr>
              <a:t>60 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萬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，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663948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98444E-6 L 3.33333E-6 -0.65648 " pathEditMode="relative" rAng="0" ptsTypes="AA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824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8" grpId="0"/>
      <p:bldP spid="10" grpId="0"/>
      <p:bldP spid="10" grpId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4000" cy="5715000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09</a:t>
              </a:r>
              <a:r>
                <a:rPr lang="en-US" altLang="zh-TW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6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266799"/>
            <a:ext cx="7118619" cy="1618491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1622536"/>
            <a:ext cx="1590794" cy="1283209"/>
          </a:xfrm>
          <a:prstGeom prst="rect">
            <a:avLst/>
          </a:prstGeom>
        </p:spPr>
      </p:pic>
      <p:sp>
        <p:nvSpPr>
          <p:cNvPr id="8" name="文字方塊 7"/>
          <p:cNvSpPr txBox="1">
            <a:spLocks noChangeArrowheads="1"/>
          </p:cNvSpPr>
          <p:nvPr/>
        </p:nvSpPr>
        <p:spPr bwMode="auto">
          <a:xfrm>
            <a:off x="709914" y="1853546"/>
            <a:ext cx="5760640" cy="1379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750"/>
              </a:spcBef>
            </a:pPr>
            <a:r>
              <a:rPr lang="zh-TW" altLang="en-US" sz="2600" b="1" dirty="0">
                <a:latin typeface="微軟正黑體" charset="-120"/>
                <a:ea typeface="微軟正黑體" charset="-120"/>
              </a:rPr>
              <a:t>兩者的差額為 </a:t>
            </a:r>
            <a:r>
              <a:rPr lang="en-US" altLang="zh-TW" sz="2600" b="1" dirty="0">
                <a:latin typeface="微軟正黑體" charset="-120"/>
                <a:ea typeface="微軟正黑體" charset="-120"/>
              </a:rPr>
              <a:t>10 </a:t>
            </a:r>
            <a:r>
              <a:rPr lang="zh-TW" altLang="en-US" sz="2600" b="1" dirty="0">
                <a:latin typeface="微軟正黑體" charset="-120"/>
                <a:ea typeface="微軟正黑體" charset="-120"/>
              </a:rPr>
              <a:t>萬，財產較少的雄雄可以向財產較多的小香請求</a:t>
            </a:r>
            <a:r>
              <a:rPr lang="en-US" altLang="zh-TW" sz="2600" b="1" dirty="0">
                <a:latin typeface="微軟正黑體" charset="-120"/>
                <a:ea typeface="微軟正黑體" charset="-120"/>
              </a:rPr>
              <a:t>5 </a:t>
            </a:r>
            <a:r>
              <a:rPr lang="zh-TW" altLang="en-US" sz="2600" b="1" dirty="0">
                <a:latin typeface="微軟正黑體" charset="-120"/>
                <a:ea typeface="微軟正黑體" charset="-120"/>
              </a:rPr>
              <a:t>萬</a:t>
            </a:r>
            <a:r>
              <a:rPr lang="zh-TW" altLang="en-US" sz="2600" b="1" dirty="0" smtClean="0">
                <a:latin typeface="微軟正黑體" charset="-120"/>
                <a:ea typeface="微軟正黑體" charset="-120"/>
              </a:rPr>
              <a:t>，這</a:t>
            </a:r>
            <a:r>
              <a:rPr lang="zh-TW" altLang="en-US" sz="2600" b="1" dirty="0">
                <a:latin typeface="微軟正黑體" charset="-120"/>
                <a:ea typeface="微軟正黑體" charset="-120"/>
              </a:rPr>
              <a:t>就是「剩餘財產分配請求權」。</a:t>
            </a:r>
            <a:endParaRPr lang="zh-TW" altLang="zh-TW" sz="2600" b="1" dirty="0">
              <a:latin typeface="微軟正黑體" charset="-120"/>
              <a:ea typeface="微軟正黑體" charset="-120"/>
            </a:endParaRP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220" y="3247671"/>
            <a:ext cx="7781560" cy="1915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335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8"/>
          </a:xfrm>
          <a:prstGeom prst="rect">
            <a:avLst/>
          </a:prstGeom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7017" y="3141778"/>
            <a:ext cx="3969308" cy="2584290"/>
          </a:xfrm>
          <a:prstGeom prst="rect">
            <a:avLst/>
          </a:prstGeom>
        </p:spPr>
      </p:pic>
      <p:sp>
        <p:nvSpPr>
          <p:cNvPr id="12" name="文字方塊 11"/>
          <p:cNvSpPr txBox="1"/>
          <p:nvPr/>
        </p:nvSpPr>
        <p:spPr>
          <a:xfrm>
            <a:off x="899592" y="1994991"/>
            <a:ext cx="5184576" cy="530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100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zh-TW" altLang="en-US" sz="2800" b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親生父母子女關係</a:t>
            </a:r>
          </a:p>
        </p:txBody>
      </p:sp>
      <p:grpSp>
        <p:nvGrpSpPr>
          <p:cNvPr id="13" name="群組 1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4" name="圖片 1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5" name="文字方塊 1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097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16" name="圖片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92"/>
            <a:ext cx="287997" cy="1478067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48" y="1063633"/>
            <a:ext cx="4118262" cy="807710"/>
          </a:xfrm>
          <a:prstGeom prst="rect">
            <a:avLst/>
          </a:prstGeom>
        </p:spPr>
      </p:pic>
      <p:sp>
        <p:nvSpPr>
          <p:cNvPr id="11" name="文字方塊 10"/>
          <p:cNvSpPr txBox="1"/>
          <p:nvPr/>
        </p:nvSpPr>
        <p:spPr>
          <a:xfrm>
            <a:off x="1192360" y="2621636"/>
            <a:ext cx="4896544" cy="10402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10000"/>
              </a:lnSpc>
              <a:spcBef>
                <a:spcPts val="1200"/>
              </a:spcBef>
              <a:buFont typeface="+mj-lt"/>
              <a:buAutoNum type="arabicParenR"/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婚生子女：</a:t>
            </a:r>
            <a:r>
              <a:rPr lang="en-US" altLang="zh-TW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在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婚姻關係中所生的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子女。</a:t>
            </a:r>
            <a:endParaRPr lang="zh-TW" altLang="en-US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7" name="文字方塊 16"/>
          <p:cNvSpPr txBox="1"/>
          <p:nvPr/>
        </p:nvSpPr>
        <p:spPr>
          <a:xfrm>
            <a:off x="910550" y="5814541"/>
            <a:ext cx="4701441" cy="2377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10000"/>
              </a:lnSpc>
              <a:spcBef>
                <a:spcPts val="1200"/>
              </a:spcBef>
              <a:buFont typeface="+mj-lt"/>
              <a:buAutoNum type="arabicParenR" startAt="2"/>
            </a:pPr>
            <a:r>
              <a:rPr lang="zh-TW" altLang="en-US" sz="27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非婚生子女：</a:t>
            </a:r>
            <a:r>
              <a:rPr lang="en-US" altLang="zh-TW" sz="27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sz="27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sz="27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在</a:t>
            </a:r>
            <a:r>
              <a:rPr lang="zh-TW" altLang="en-US" sz="2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沒有婚姻關係下所生的子女，生母有生產的事實</a:t>
            </a:r>
            <a:r>
              <a:rPr lang="zh-TW" altLang="en-US" sz="27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，生父透過</a:t>
            </a:r>
            <a:r>
              <a:rPr lang="zh-TW" altLang="en-US" sz="2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認領或準正，</a:t>
            </a:r>
            <a:r>
              <a:rPr lang="zh-TW" altLang="en-US" sz="27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才能發生</a:t>
            </a:r>
            <a:r>
              <a:rPr lang="zh-TW" altLang="en-US" sz="2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法律上的血親關係。</a:t>
            </a:r>
          </a:p>
        </p:txBody>
      </p:sp>
    </p:spTree>
    <p:extLst>
      <p:ext uri="{BB962C8B-B14F-4D97-AF65-F5344CB8AC3E}">
        <p14:creationId xmlns:p14="http://schemas.microsoft.com/office/powerpoint/2010/main" val="3639472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4.21901E-6 L 1.11111E-6 -0.57866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8933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1" grpId="0"/>
      <p:bldP spid="11" grpId="1"/>
      <p:bldP spid="17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8"/>
          </a:xfrm>
          <a:prstGeom prst="rect">
            <a:avLst/>
          </a:prstGeom>
        </p:spPr>
      </p:pic>
      <p:pic>
        <p:nvPicPr>
          <p:cNvPr id="18" name="圖片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7017" y="3141778"/>
            <a:ext cx="3969308" cy="2584290"/>
          </a:xfrm>
          <a:prstGeom prst="rect">
            <a:avLst/>
          </a:prstGeom>
        </p:spPr>
      </p:pic>
      <p:sp>
        <p:nvSpPr>
          <p:cNvPr id="12" name="文字方塊 11"/>
          <p:cNvSpPr txBox="1"/>
          <p:nvPr/>
        </p:nvSpPr>
        <p:spPr>
          <a:xfrm>
            <a:off x="1259632" y="1994991"/>
            <a:ext cx="5184576" cy="530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10000"/>
              </a:lnSpc>
              <a:spcBef>
                <a:spcPts val="1200"/>
              </a:spcBef>
              <a:buFont typeface="+mj-lt"/>
              <a:buAutoNum type="arabicPeriod" startAt="2"/>
            </a:pPr>
            <a:r>
              <a:rPr lang="zh-TW" altLang="en-US" sz="2800" b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養父母子女關係</a:t>
            </a:r>
          </a:p>
        </p:txBody>
      </p:sp>
      <p:grpSp>
        <p:nvGrpSpPr>
          <p:cNvPr id="13" name="群組 1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4" name="圖片 1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5" name="文字方塊 1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097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16" name="圖片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92"/>
            <a:ext cx="287997" cy="1478067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48" y="1063633"/>
            <a:ext cx="4118262" cy="807710"/>
          </a:xfrm>
          <a:prstGeom prst="rect">
            <a:avLst/>
          </a:prstGeom>
        </p:spPr>
      </p:pic>
      <p:sp>
        <p:nvSpPr>
          <p:cNvPr id="11" name="文字方塊 10"/>
          <p:cNvSpPr txBox="1"/>
          <p:nvPr/>
        </p:nvSpPr>
        <p:spPr>
          <a:xfrm>
            <a:off x="1763688" y="2621636"/>
            <a:ext cx="4032448" cy="19882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養父母與養子女間沒有血緣關係，須透過法律規定的收養程序，才能擬制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為具有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親子關係。</a:t>
            </a:r>
          </a:p>
        </p:txBody>
      </p:sp>
      <p:sp>
        <p:nvSpPr>
          <p:cNvPr id="17" name="文字方塊 16"/>
          <p:cNvSpPr txBox="1"/>
          <p:nvPr/>
        </p:nvSpPr>
        <p:spPr>
          <a:xfrm>
            <a:off x="1763688" y="5814541"/>
            <a:ext cx="4032448" cy="22960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收養者：</a:t>
            </a:r>
            <a:endParaRPr lang="en-US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457200" indent="-457200">
              <a:lnSpc>
                <a:spcPct val="110000"/>
              </a:lnSpc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要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大於被收養者二十歲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以上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。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457200" indent="-457200">
              <a:lnSpc>
                <a:spcPct val="110000"/>
              </a:lnSpc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經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法院認可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才有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效力。</a:t>
            </a:r>
          </a:p>
        </p:txBody>
      </p:sp>
    </p:spTree>
    <p:extLst>
      <p:ext uri="{BB962C8B-B14F-4D97-AF65-F5344CB8AC3E}">
        <p14:creationId xmlns:p14="http://schemas.microsoft.com/office/powerpoint/2010/main" val="575015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5.61423E-7 L 3.33333E-6 -0.56726 " pathEditMode="relative" rAng="0" ptsTypes="AA">
                                      <p:cBhvr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8377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1" grpId="0"/>
      <p:bldP spid="11" grpId="1"/>
      <p:bldP spid="17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9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9967" y="4142"/>
            <a:ext cx="2214033" cy="1244600"/>
          </a:xfrm>
          <a:prstGeom prst="rect">
            <a:avLst/>
          </a:prstGeom>
        </p:spPr>
      </p:pic>
      <p:sp>
        <p:nvSpPr>
          <p:cNvPr id="4" name="文字方塊 3"/>
          <p:cNvSpPr txBox="1">
            <a:spLocks noChangeArrowheads="1"/>
          </p:cNvSpPr>
          <p:nvPr/>
        </p:nvSpPr>
        <p:spPr bwMode="auto">
          <a:xfrm>
            <a:off x="1043608" y="2096164"/>
            <a:ext cx="4104456" cy="246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>
              <a:lnSpc>
                <a:spcPct val="110000"/>
              </a:lnSpc>
              <a:spcBef>
                <a:spcPts val="750"/>
              </a:spcBef>
              <a:buFont typeface="Wingdings" panose="05000000000000000000" pitchFamily="2" charset="2"/>
              <a:buChar char="n"/>
            </a:pPr>
            <a:r>
              <a:rPr lang="zh-TW" altLang="en-US" sz="2800" b="1" dirty="0">
                <a:solidFill>
                  <a:schemeClr val="accent6">
                    <a:lumMod val="75000"/>
                  </a:schemeClr>
                </a:solidFill>
                <a:latin typeface="微軟正黑體" charset="-120"/>
                <a:ea typeface="微軟正黑體" charset="-120"/>
              </a:rPr>
              <a:t>「認領」</a:t>
            </a:r>
            <a:r>
              <a:rPr lang="zh-TW" altLang="en-US" sz="2800" b="1" dirty="0" smtClean="0">
                <a:solidFill>
                  <a:schemeClr val="accent6">
                    <a:lumMod val="75000"/>
                  </a:schemeClr>
                </a:solidFill>
                <a:latin typeface="微軟正黑體" charset="-120"/>
                <a:ea typeface="微軟正黑體" charset="-120"/>
              </a:rPr>
              <a:t>：</a:t>
            </a:r>
            <a:r>
              <a:rPr lang="en-US" altLang="zh-TW" sz="2800" b="1" dirty="0" smtClean="0">
                <a:solidFill>
                  <a:schemeClr val="accent6">
                    <a:lumMod val="75000"/>
                  </a:schemeClr>
                </a:solidFill>
                <a:latin typeface="微軟正黑體" charset="-120"/>
                <a:ea typeface="微軟正黑體" charset="-120"/>
              </a:rPr>
              <a:t/>
            </a:r>
            <a:br>
              <a:rPr lang="en-US" altLang="zh-TW" sz="2800" b="1" dirty="0" smtClean="0">
                <a:solidFill>
                  <a:schemeClr val="accent6">
                    <a:lumMod val="75000"/>
                  </a:schemeClr>
                </a:solidFill>
                <a:latin typeface="微軟正黑體" charset="-120"/>
                <a:ea typeface="微軟正黑體" charset="-120"/>
              </a:rPr>
            </a:b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非婚生子女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經生父認領者， 視為婚生子女，經生父撫育者，視為認領。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sp>
        <p:nvSpPr>
          <p:cNvPr id="6" name="文字方塊 5"/>
          <p:cNvSpPr txBox="1">
            <a:spLocks noChangeArrowheads="1"/>
          </p:cNvSpPr>
          <p:nvPr/>
        </p:nvSpPr>
        <p:spPr bwMode="auto">
          <a:xfrm>
            <a:off x="1043608" y="5789390"/>
            <a:ext cx="3969884" cy="1988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>
              <a:lnSpc>
                <a:spcPct val="110000"/>
              </a:lnSpc>
              <a:spcBef>
                <a:spcPts val="750"/>
              </a:spcBef>
              <a:buFont typeface="Wingdings" panose="05000000000000000000" pitchFamily="2" charset="2"/>
              <a:buChar char="n"/>
            </a:pPr>
            <a:r>
              <a:rPr lang="zh-TW" altLang="en-US" sz="2800" b="1" dirty="0">
                <a:solidFill>
                  <a:schemeClr val="accent6">
                    <a:lumMod val="75000"/>
                  </a:schemeClr>
                </a:solidFill>
                <a:latin typeface="微軟正黑體" charset="-120"/>
                <a:ea typeface="微軟正黑體" charset="-120"/>
              </a:rPr>
              <a:t>「準正」</a:t>
            </a:r>
            <a:r>
              <a:rPr lang="zh-TW" altLang="en-US" sz="2800" b="1" dirty="0" smtClean="0">
                <a:solidFill>
                  <a:schemeClr val="accent6">
                    <a:lumMod val="75000"/>
                  </a:schemeClr>
                </a:solidFill>
                <a:latin typeface="微軟正黑體" charset="-120"/>
                <a:ea typeface="微軟正黑體" charset="-120"/>
              </a:rPr>
              <a:t>：</a:t>
            </a:r>
            <a:r>
              <a:rPr lang="en-US" altLang="zh-TW" sz="2800" b="1" dirty="0">
                <a:latin typeface="微軟正黑體" charset="-120"/>
                <a:ea typeface="微軟正黑體" charset="-120"/>
              </a:rPr>
              <a:t/>
            </a:r>
            <a:br>
              <a:rPr lang="en-US" altLang="zh-TW" sz="2800" b="1" dirty="0">
                <a:latin typeface="微軟正黑體" charset="-120"/>
                <a:ea typeface="微軟正黑體" charset="-120"/>
              </a:rPr>
            </a:b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原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為非婚生子女，生父與生母後來結婚，就視為婚生子女。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grpSp>
        <p:nvGrpSpPr>
          <p:cNvPr id="10" name="群組 9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1" name="圖片 1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2" name="文字方塊 11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097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13" name="圖片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2" y="1197123"/>
            <a:ext cx="2481892" cy="651600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1854011"/>
            <a:ext cx="3245290" cy="3165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870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4.22457E-6 L -4.16667E-6 -0.64925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462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6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9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9967" y="4142"/>
            <a:ext cx="2214033" cy="1244600"/>
          </a:xfrm>
          <a:prstGeom prst="rect">
            <a:avLst/>
          </a:prstGeom>
        </p:spPr>
      </p:pic>
      <p:sp>
        <p:nvSpPr>
          <p:cNvPr id="4" name="文字方塊 3"/>
          <p:cNvSpPr txBox="1">
            <a:spLocks noChangeArrowheads="1"/>
          </p:cNvSpPr>
          <p:nvPr/>
        </p:nvSpPr>
        <p:spPr bwMode="auto">
          <a:xfrm>
            <a:off x="1043608" y="2096164"/>
            <a:ext cx="4392488" cy="530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>
              <a:lnSpc>
                <a:spcPct val="110000"/>
              </a:lnSpc>
              <a:spcBef>
                <a:spcPts val="750"/>
              </a:spcBef>
              <a:buFont typeface="Wingdings" panose="05000000000000000000" pitchFamily="2" charset="2"/>
              <a:buChar char="n"/>
            </a:pPr>
            <a:r>
              <a:rPr lang="zh-TW" altLang="en-US" sz="2800" b="1" dirty="0">
                <a:solidFill>
                  <a:srgbClr val="169E71"/>
                </a:solidFill>
                <a:latin typeface="微軟正黑體" charset="-120"/>
                <a:ea typeface="微軟正黑體" charset="-120"/>
              </a:rPr>
              <a:t>例如</a:t>
            </a:r>
            <a:r>
              <a:rPr lang="zh-TW" altLang="en-US" sz="2800" b="1" dirty="0" smtClean="0">
                <a:solidFill>
                  <a:srgbClr val="169E71"/>
                </a:solidFill>
                <a:latin typeface="微軟正黑體" charset="-120"/>
                <a:ea typeface="微軟正黑體" charset="-120"/>
              </a:rPr>
              <a:t>：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sp>
        <p:nvSpPr>
          <p:cNvPr id="6" name="文字方塊 5"/>
          <p:cNvSpPr txBox="1">
            <a:spLocks noChangeArrowheads="1"/>
          </p:cNvSpPr>
          <p:nvPr/>
        </p:nvSpPr>
        <p:spPr bwMode="auto">
          <a:xfrm>
            <a:off x="1187624" y="5789390"/>
            <a:ext cx="3744416" cy="15142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750"/>
              </a:spcBef>
            </a:pPr>
            <a:r>
              <a:rPr lang="zh-TW" altLang="en-US" sz="2800" b="1" dirty="0">
                <a:latin typeface="微軟正黑體" charset="-120"/>
                <a:ea typeface="微軟正黑體" charset="-120"/>
              </a:rPr>
              <a:t>要等到阿和</a:t>
            </a:r>
            <a:r>
              <a:rPr lang="zh-TW" altLang="en-US" sz="2800" b="1" dirty="0">
                <a:solidFill>
                  <a:schemeClr val="accent6">
                    <a:lumMod val="75000"/>
                  </a:schemeClr>
                </a:solidFill>
                <a:latin typeface="微軟正黑體" charset="-120"/>
                <a:ea typeface="微軟正黑體" charset="-120"/>
              </a:rPr>
              <a:t>認領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或</a:t>
            </a:r>
            <a:r>
              <a:rPr lang="zh-TW" altLang="en-US" sz="2800" b="1" dirty="0">
                <a:solidFill>
                  <a:schemeClr val="accent6">
                    <a:lumMod val="75000"/>
                  </a:schemeClr>
                </a:solidFill>
                <a:latin typeface="微軟正黑體" charset="-120"/>
                <a:ea typeface="微軟正黑體" charset="-120"/>
              </a:rPr>
              <a:t>準正</a:t>
            </a:r>
            <a:r>
              <a:rPr lang="en-US" altLang="zh-TW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charset="-120"/>
                <a:ea typeface="微軟正黑體" charset="-120"/>
              </a:rPr>
              <a:t>( </a:t>
            </a:r>
            <a:r>
              <a:rPr lang="zh-TW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charset="-120"/>
                <a:ea typeface="微軟正黑體" charset="-120"/>
              </a:rPr>
              <a:t>阿和與小萍結婚</a:t>
            </a:r>
            <a:r>
              <a:rPr lang="en-US" altLang="zh-TW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charset="-120"/>
                <a:ea typeface="微軟正黑體" charset="-120"/>
              </a:rPr>
              <a:t>) 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後，才會是法律上的父子。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grpSp>
        <p:nvGrpSpPr>
          <p:cNvPr id="10" name="群組 9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1" name="圖片 1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2" name="文字方塊 11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097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13" name="圖片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2" y="1197123"/>
            <a:ext cx="2481892" cy="651600"/>
          </a:xfrm>
          <a:prstGeom prst="rect">
            <a:avLst/>
          </a:prstGeom>
        </p:spPr>
      </p:pic>
      <p:sp>
        <p:nvSpPr>
          <p:cNvPr id="14" name="文字方塊 13"/>
          <p:cNvSpPr txBox="1">
            <a:spLocks noChangeArrowheads="1"/>
          </p:cNvSpPr>
          <p:nvPr/>
        </p:nvSpPr>
        <p:spPr bwMode="auto">
          <a:xfrm>
            <a:off x="1187624" y="2635810"/>
            <a:ext cx="3888432" cy="1988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750"/>
              </a:spcBef>
            </a:pP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阿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和與小萍未婚生子小乖，阿和與小乖的關係是事實上的父子、卻不是法律上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的父子，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79" y="2028151"/>
            <a:ext cx="3092971" cy="3016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615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0.00333 L 1.66667E-6 -0.54474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7071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14" grpId="0"/>
      <p:bldP spid="14" grpId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9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9967" y="4142"/>
            <a:ext cx="2214033" cy="1244600"/>
          </a:xfrm>
          <a:prstGeom prst="rect">
            <a:avLst/>
          </a:prstGeom>
        </p:spPr>
      </p:pic>
      <p:sp>
        <p:nvSpPr>
          <p:cNvPr id="4" name="文字方塊 3"/>
          <p:cNvSpPr txBox="1">
            <a:spLocks noChangeArrowheads="1"/>
          </p:cNvSpPr>
          <p:nvPr/>
        </p:nvSpPr>
        <p:spPr bwMode="auto">
          <a:xfrm>
            <a:off x="1043608" y="1994991"/>
            <a:ext cx="4392488" cy="530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>
              <a:lnSpc>
                <a:spcPct val="110000"/>
              </a:lnSpc>
              <a:spcBef>
                <a:spcPts val="750"/>
              </a:spcBef>
              <a:buFont typeface="Wingdings" panose="05000000000000000000" pitchFamily="2" charset="2"/>
              <a:buChar char="n"/>
            </a:pPr>
            <a:r>
              <a:rPr lang="zh-TW" altLang="en-US" sz="2800" b="1" dirty="0">
                <a:solidFill>
                  <a:srgbClr val="169E71"/>
                </a:solidFill>
                <a:latin typeface="微軟正黑體" charset="-120"/>
                <a:ea typeface="微軟正黑體" charset="-120"/>
              </a:rPr>
              <a:t>註：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sp>
        <p:nvSpPr>
          <p:cNvPr id="6" name="文字方塊 5"/>
          <p:cNvSpPr txBox="1">
            <a:spLocks noChangeArrowheads="1"/>
          </p:cNvSpPr>
          <p:nvPr/>
        </p:nvSpPr>
        <p:spPr bwMode="auto">
          <a:xfrm>
            <a:off x="1043608" y="5688217"/>
            <a:ext cx="4248472" cy="246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750"/>
              </a:spcBef>
            </a:pPr>
            <a:r>
              <a:rPr lang="zh-TW" altLang="en-US" sz="2800" b="1" dirty="0">
                <a:latin typeface="微軟正黑體" charset="-120"/>
                <a:ea typeface="微軟正黑體" charset="-120"/>
              </a:rPr>
              <a:t>其中之一為社會福利機構徵求善心人士，透過定期贊助方式來幫助孩子，但是認養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人與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被認養人之間沒有法定親子關係。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grpSp>
        <p:nvGrpSpPr>
          <p:cNvPr id="10" name="群組 9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1" name="圖片 1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2" name="文字方塊 11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097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13" name="圖片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2" y="1197123"/>
            <a:ext cx="2481892" cy="651600"/>
          </a:xfrm>
          <a:prstGeom prst="rect">
            <a:avLst/>
          </a:prstGeom>
        </p:spPr>
      </p:pic>
      <p:sp>
        <p:nvSpPr>
          <p:cNvPr id="14" name="文字方塊 13"/>
          <p:cNvSpPr txBox="1">
            <a:spLocks noChangeArrowheads="1"/>
          </p:cNvSpPr>
          <p:nvPr/>
        </p:nvSpPr>
        <p:spPr bwMode="auto">
          <a:xfrm>
            <a:off x="1043608" y="2534637"/>
            <a:ext cx="3888432" cy="1988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750"/>
              </a:spcBef>
            </a:pPr>
            <a:r>
              <a:rPr lang="zh-TW" altLang="en-US" sz="2800" b="1" dirty="0">
                <a:latin typeface="微軟正黑體" charset="-120"/>
                <a:ea typeface="微軟正黑體" charset="-120"/>
              </a:rPr>
              <a:t>針對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第 </a:t>
            </a:r>
            <a:r>
              <a:rPr lang="en-US" altLang="zh-TW" sz="2800" b="1" dirty="0" smtClean="0">
                <a:latin typeface="微軟正黑體" charset="-120"/>
                <a:ea typeface="微軟正黑體" charset="-120"/>
              </a:rPr>
              <a:t>89 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頁「</a:t>
            </a:r>
            <a:r>
              <a:rPr lang="en-US" altLang="zh-TW" sz="2800" b="1" dirty="0">
                <a:latin typeface="微軟正黑體" charset="-120"/>
                <a:ea typeface="微軟正黑體" charset="-120"/>
              </a:rPr>
              <a:t>LINE 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上法律」提到「認養」一詞，認養並非是民法上的正式用語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，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pic>
        <p:nvPicPr>
          <p:cNvPr id="15" name="圖片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2096164"/>
            <a:ext cx="3092970" cy="3016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850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0.00333 L 1.66667E-6 -0.54474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7071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14" grpId="0"/>
      <p:bldP spid="14" grpId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8"/>
          </a:xfrm>
          <a:prstGeom prst="rect">
            <a:avLst/>
          </a:prstGeom>
        </p:spPr>
      </p:pic>
      <p:grpSp>
        <p:nvGrpSpPr>
          <p:cNvPr id="4" name="群組 3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5" name="圖片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6" name="文字方塊 5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097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7" name="圖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92"/>
            <a:ext cx="287997" cy="1478067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49" y="1063633"/>
            <a:ext cx="4118260" cy="807710"/>
          </a:xfrm>
          <a:prstGeom prst="rect">
            <a:avLst/>
          </a:prstGeom>
        </p:spPr>
      </p:pic>
      <p:sp>
        <p:nvSpPr>
          <p:cNvPr id="9" name="文字方塊 8"/>
          <p:cNvSpPr txBox="1"/>
          <p:nvPr/>
        </p:nvSpPr>
        <p:spPr>
          <a:xfrm>
            <a:off x="1403648" y="2095702"/>
            <a:ext cx="3744416" cy="19882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父母對於未成年的孩子有</a:t>
            </a:r>
            <a:r>
              <a:rPr lang="zh-TW" altLang="en-US" sz="2800" b="1" dirty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保護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及</a:t>
            </a:r>
            <a:r>
              <a:rPr lang="zh-TW" altLang="en-US" sz="2800" b="1" dirty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教養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的權利義務，並且可以在必要範圍內，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進行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懲戒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。</a:t>
            </a:r>
            <a:endParaRPr lang="zh-TW" altLang="en-US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1403648" y="5814541"/>
            <a:ext cx="3744416" cy="15142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且父母是未成年子女的法定代理人，其特有財產可由父母共同管理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。</a:t>
            </a:r>
            <a:endParaRPr lang="zh-TW" altLang="en-US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11" name="圖片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2002578"/>
            <a:ext cx="3092970" cy="3016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930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0.00334 L -2.77778E-6 -0.62479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073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10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8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097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92"/>
            <a:ext cx="287997" cy="1478067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49" y="1063633"/>
            <a:ext cx="4118260" cy="807710"/>
          </a:xfrm>
          <a:prstGeom prst="rect">
            <a:avLst/>
          </a:prstGeom>
        </p:spPr>
      </p:pic>
      <p:sp>
        <p:nvSpPr>
          <p:cNvPr id="8" name="文字方塊 7"/>
          <p:cNvSpPr txBox="1"/>
          <p:nvPr/>
        </p:nvSpPr>
        <p:spPr>
          <a:xfrm>
            <a:off x="1403648" y="2095702"/>
            <a:ext cx="3816424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但如果父母之一方濫用其對子女的權利時，法院可以宣告父母停止親權的行使，以保障子女的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最佳利益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。</a:t>
            </a: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2002578"/>
            <a:ext cx="3092970" cy="3016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807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587"/>
            <a:ext cx="9143996" cy="5714998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098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6" name="文字方塊 5"/>
          <p:cNvSpPr txBox="1">
            <a:spLocks noChangeArrowheads="1"/>
          </p:cNvSpPr>
          <p:nvPr/>
        </p:nvSpPr>
        <p:spPr bwMode="auto">
          <a:xfrm>
            <a:off x="1115617" y="1274911"/>
            <a:ext cx="3672407" cy="341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每個人都渴望有溫馨美滿的家庭，誰都不願意在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家庭生活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中遇到暴力行為，可是若以家醜不可外揚而選擇隱忍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，並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不能解決問題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，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6731" y="1228223"/>
            <a:ext cx="3525019" cy="3438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221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587"/>
            <a:ext cx="9143996" cy="5714998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098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7" name="文字方塊 6"/>
          <p:cNvSpPr txBox="1">
            <a:spLocks noChangeArrowheads="1"/>
          </p:cNvSpPr>
          <p:nvPr/>
        </p:nvSpPr>
        <p:spPr bwMode="auto">
          <a:xfrm>
            <a:off x="923135" y="1634951"/>
            <a:ext cx="3672407" cy="1988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基於此立法院制訂</a:t>
            </a:r>
            <a:r>
              <a:rPr lang="en-US" altLang="zh-TW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《</a:t>
            </a:r>
            <a:r>
              <a:rPr lang="zh-TW" altLang="en-US" sz="2800" b="1" dirty="0">
                <a:solidFill>
                  <a:srgbClr val="00B0F0"/>
                </a:solidFill>
                <a:latin typeface="微軟正黑體" charset="-120"/>
                <a:ea typeface="微軟正黑體" charset="-120"/>
              </a:rPr>
              <a:t>家庭暴力防治法</a:t>
            </a:r>
            <a:r>
              <a:rPr lang="en-US" altLang="zh-TW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》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來保護家暴的被害人，並促進家庭和諧。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6731" y="1228223"/>
            <a:ext cx="3525019" cy="3438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128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587"/>
            <a:ext cx="9143996" cy="5714998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50" y="1202903"/>
            <a:ext cx="4774258" cy="554400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098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9" name="文字方塊 8"/>
          <p:cNvSpPr txBox="1"/>
          <p:nvPr/>
        </p:nvSpPr>
        <p:spPr>
          <a:xfrm>
            <a:off x="1259632" y="1910784"/>
            <a:ext cx="3528392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《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家庭暴力防治法</a:t>
            </a:r>
            <a:r>
              <a:rPr lang="en-US" altLang="zh-TW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》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第 </a:t>
            </a:r>
            <a:r>
              <a:rPr lang="en-US" altLang="zh-TW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2 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條：「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家庭暴力」定義為</a:t>
            </a:r>
            <a:r>
              <a:rPr lang="zh-TW" altLang="en-US" sz="2800" b="1" dirty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「家庭成員間</a:t>
            </a:r>
            <a:r>
              <a:rPr lang="zh-TW" altLang="en-US" sz="2800" b="1" dirty="0" smtClean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實施</a:t>
            </a:r>
            <a:r>
              <a:rPr lang="zh-TW" altLang="en-US" sz="2800" b="1" dirty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身體、精神或經濟上之騷擾、 控制、威脅或其他不法侵害之行為」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。</a:t>
            </a:r>
            <a:endParaRPr lang="zh-TW" altLang="en-US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0" y="2056188"/>
            <a:ext cx="3625607" cy="3028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241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587"/>
            <a:ext cx="9143996" cy="5714998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098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92"/>
            <a:ext cx="288000" cy="2118354"/>
          </a:xfrm>
          <a:prstGeom prst="rect">
            <a:avLst/>
          </a:prstGeom>
        </p:spPr>
      </p:pic>
      <p:sp>
        <p:nvSpPr>
          <p:cNvPr id="8" name="文字方塊 7"/>
          <p:cNvSpPr txBox="1"/>
          <p:nvPr/>
        </p:nvSpPr>
        <p:spPr>
          <a:xfrm>
            <a:off x="1259632" y="1188224"/>
            <a:ext cx="47525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家庭暴力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類型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分成以下三種</a:t>
            </a:r>
            <a:r>
              <a:rPr lang="en-US" altLang="zh-TW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:</a:t>
            </a:r>
            <a:endParaRPr lang="zh-TW" altLang="en-US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1128" y="3893929"/>
            <a:ext cx="5299144" cy="876170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1128" y="2940686"/>
            <a:ext cx="5299144" cy="876170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1128" y="1987444"/>
            <a:ext cx="5299144" cy="876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132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587"/>
            <a:ext cx="9143996" cy="5714998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098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92"/>
            <a:ext cx="288000" cy="2118354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111273"/>
            <a:ext cx="5040560" cy="833415"/>
          </a:xfrm>
          <a:prstGeom prst="rect">
            <a:avLst/>
          </a:prstGeom>
        </p:spPr>
      </p:pic>
      <p:sp>
        <p:nvSpPr>
          <p:cNvPr id="8" name="文字方塊 7"/>
          <p:cNvSpPr txBox="1"/>
          <p:nvPr/>
        </p:nvSpPr>
        <p:spPr>
          <a:xfrm>
            <a:off x="1115616" y="1996526"/>
            <a:ext cx="3888432" cy="29361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 smtClean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例如：</a:t>
            </a:r>
            <a:r>
              <a:rPr lang="en-US" altLang="zh-TW" sz="2800" b="1" dirty="0" smtClean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sz="2800" b="1" dirty="0" smtClean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不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給生活費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、</a:t>
            </a:r>
            <a:r>
              <a:rPr lang="en-US" altLang="zh-TW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過度控制家庭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財務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、</a:t>
            </a:r>
            <a:r>
              <a:rPr lang="en-US" altLang="zh-TW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強迫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擔任保證人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、</a:t>
            </a:r>
            <a:r>
              <a:rPr lang="en-US" altLang="zh-TW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強迫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借貸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等</a:t>
            </a:r>
            <a:r>
              <a:rPr lang="en-US" altLang="zh-TW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（惡性</a:t>
            </a:r>
            <a:r>
              <a:rPr lang="zh-TW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傷害自尊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的行為）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。</a:t>
            </a:r>
            <a:endParaRPr lang="zh-TW" altLang="en-US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514" y="1527980"/>
            <a:ext cx="4843981" cy="3480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217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587"/>
            <a:ext cx="9143996" cy="5714998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7" y="2411228"/>
            <a:ext cx="3404299" cy="3315711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098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92"/>
            <a:ext cx="288000" cy="2118354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1" y="1111273"/>
            <a:ext cx="5040557" cy="833415"/>
          </a:xfrm>
          <a:prstGeom prst="rect">
            <a:avLst/>
          </a:prstGeom>
        </p:spPr>
      </p:pic>
      <p:sp>
        <p:nvSpPr>
          <p:cNvPr id="8" name="文字方塊 7"/>
          <p:cNvSpPr txBox="1"/>
          <p:nvPr/>
        </p:nvSpPr>
        <p:spPr>
          <a:xfrm>
            <a:off x="1259632" y="2066999"/>
            <a:ext cx="5472608" cy="1151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言詞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虐待、心理虐待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、性虐待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 smtClean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例如：</a:t>
            </a:r>
            <a:endParaRPr lang="zh-TW" altLang="en-US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2699792" y="3206156"/>
            <a:ext cx="302433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跟蹤、</a:t>
            </a:r>
            <a:r>
              <a:rPr lang="en-US" altLang="zh-TW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強迫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性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幻想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、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特別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的性活動等。</a:t>
            </a:r>
          </a:p>
        </p:txBody>
      </p:sp>
      <p:sp>
        <p:nvSpPr>
          <p:cNvPr id="12" name="文字方塊 11"/>
          <p:cNvSpPr txBox="1"/>
          <p:nvPr/>
        </p:nvSpPr>
        <p:spPr>
          <a:xfrm>
            <a:off x="1259632" y="3206156"/>
            <a:ext cx="201622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謾罵、</a:t>
            </a:r>
            <a:r>
              <a:rPr lang="en-US" altLang="zh-TW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吼叫、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竊聽、</a:t>
            </a:r>
            <a:endParaRPr lang="zh-TW" altLang="en-US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369535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2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587"/>
            <a:ext cx="9143996" cy="5714998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098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92"/>
            <a:ext cx="288000" cy="2118354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1" y="1111273"/>
            <a:ext cx="5040557" cy="833414"/>
          </a:xfrm>
          <a:prstGeom prst="rect">
            <a:avLst/>
          </a:prstGeom>
        </p:spPr>
      </p:pic>
      <p:sp>
        <p:nvSpPr>
          <p:cNvPr id="8" name="文字方塊 7"/>
          <p:cNvSpPr txBox="1"/>
          <p:nvPr/>
        </p:nvSpPr>
        <p:spPr>
          <a:xfrm>
            <a:off x="1259632" y="2066999"/>
            <a:ext cx="388843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虐待、遺棄、押賣、強迫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、引誘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從事不正當之職業或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行為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、濫用親權、利用或對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兒童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少年犯罪、傷害、妨害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自由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、性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侵害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…... 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等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。</a:t>
            </a:r>
            <a:endParaRPr lang="zh-TW" altLang="en-US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1259632" y="5784559"/>
            <a:ext cx="3888432" cy="29361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包括：</a:t>
            </a:r>
            <a:r>
              <a:rPr lang="en-US" altLang="zh-TW" sz="2800" b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sz="2800" b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毆、踢、捶、推、拉、甩、扯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、摑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、抓、咬、燒、扭曲肢體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、揪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頭髮、扼喉或使用器械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攻擊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等方式。</a:t>
            </a: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2019614"/>
            <a:ext cx="3020963" cy="2946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928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4.93052E-6 L -1.94444E-6 -0.64898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462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11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587"/>
            <a:ext cx="9143996" cy="5714998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51" y="1202903"/>
            <a:ext cx="4774255" cy="554400"/>
          </a:xfrm>
          <a:prstGeom prst="rect">
            <a:avLst/>
          </a:prstGeom>
        </p:spPr>
      </p:pic>
      <p:grpSp>
        <p:nvGrpSpPr>
          <p:cNvPr id="4" name="群組 3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5" name="圖片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6" name="文字方塊 5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099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7" name="文字方塊 6"/>
          <p:cNvSpPr txBox="1"/>
          <p:nvPr/>
        </p:nvSpPr>
        <p:spPr>
          <a:xfrm>
            <a:off x="938751" y="1922983"/>
            <a:ext cx="4209313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《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家庭暴力防治法</a:t>
            </a:r>
            <a:r>
              <a:rPr lang="en-US" altLang="zh-TW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》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第 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3 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條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規定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，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所謂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的家庭成員就是家庭暴力防治法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規範的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對象，包括下列各成員及其未成年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子女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 :</a:t>
            </a: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2019614"/>
            <a:ext cx="3020963" cy="2946516"/>
          </a:xfrm>
          <a:prstGeom prst="rect">
            <a:avLst/>
          </a:prstGeom>
        </p:spPr>
      </p:pic>
      <p:grpSp>
        <p:nvGrpSpPr>
          <p:cNvPr id="9" name="群組 8"/>
          <p:cNvGrpSpPr/>
          <p:nvPr/>
        </p:nvGrpSpPr>
        <p:grpSpPr>
          <a:xfrm>
            <a:off x="984863" y="4209032"/>
            <a:ext cx="3960440" cy="900000"/>
            <a:chOff x="3481586" y="3006572"/>
            <a:chExt cx="3960440" cy="900000"/>
          </a:xfrm>
        </p:grpSpPr>
        <p:grpSp>
          <p:nvGrpSpPr>
            <p:cNvPr id="10" name="群組 9"/>
            <p:cNvGrpSpPr/>
            <p:nvPr/>
          </p:nvGrpSpPr>
          <p:grpSpPr>
            <a:xfrm>
              <a:off x="4066090" y="3189998"/>
              <a:ext cx="3375936" cy="521414"/>
              <a:chOff x="4499999" y="2170416"/>
              <a:chExt cx="3375936" cy="521414"/>
            </a:xfrm>
          </p:grpSpPr>
          <p:pic>
            <p:nvPicPr>
              <p:cNvPr id="12" name="圖片 11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" r="27491" b="9487"/>
              <a:stretch/>
            </p:blipFill>
            <p:spPr>
              <a:xfrm>
                <a:off x="4499999" y="2170416"/>
                <a:ext cx="3091805" cy="521414"/>
              </a:xfrm>
              <a:prstGeom prst="rect">
                <a:avLst/>
              </a:prstGeom>
            </p:spPr>
          </p:pic>
          <p:sp>
            <p:nvSpPr>
              <p:cNvPr id="13" name="文字方塊 12"/>
              <p:cNvSpPr txBox="1"/>
              <p:nvPr/>
            </p:nvSpPr>
            <p:spPr>
              <a:xfrm>
                <a:off x="4753876" y="2327285"/>
                <a:ext cx="312205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兒</a:t>
                </a:r>
                <a:r>
                  <a:rPr lang="zh-TW" altLang="en-US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少保護</a:t>
                </a:r>
                <a:r>
                  <a:rPr lang="en-US" altLang="zh-TW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-</a:t>
                </a:r>
                <a:r>
                  <a:rPr lang="zh-TW" altLang="en-US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我們能做什麼</a:t>
                </a:r>
                <a:r>
                  <a:rPr lang="en-US" altLang="zh-TW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(01ˍ25)</a:t>
                </a:r>
                <a:endParaRPr lang="zh-TW" altLang="en-US" sz="14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pic>
          <p:nvPicPr>
            <p:cNvPr id="11" name="圖片 10">
              <a:hlinkClick r:id="rId7" action="ppaction://hlinksldjump"/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1586" y="3006572"/>
              <a:ext cx="861677" cy="90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90972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" y="1587"/>
            <a:ext cx="9139122" cy="5714997"/>
          </a:xfrm>
          <a:prstGeom prst="rect">
            <a:avLst/>
          </a:prstGeom>
        </p:spPr>
      </p:pic>
      <p:pic>
        <p:nvPicPr>
          <p:cNvPr id="3" name="圖片 2">
            <a:hlinkClick r:id="rId5" action="ppaction://hlinkfile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366" y="5019327"/>
            <a:ext cx="647002" cy="683313"/>
          </a:xfrm>
          <a:prstGeom prst="rect">
            <a:avLst/>
          </a:prstGeom>
        </p:spPr>
      </p:pic>
      <p:pic>
        <p:nvPicPr>
          <p:cNvPr id="4" name="圖片 3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38" y="5019327"/>
            <a:ext cx="647002" cy="683313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611560" y="5188971"/>
            <a:ext cx="3878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兒</a:t>
            </a:r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少保護</a:t>
            </a:r>
            <a:r>
              <a:rPr lang="en-US" altLang="zh-TW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-</a:t>
            </a:r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我們能做</a:t>
            </a:r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什麼</a:t>
            </a:r>
            <a:endParaRPr lang="zh-TW" altLang="en-US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5935228" y="5184829"/>
            <a:ext cx="1013036" cy="338554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/>
            <a:r>
              <a:rPr lang="en-US" altLang="zh-TW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01:25</a:t>
            </a:r>
            <a:endParaRPr lang="zh-TW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4972460" y="5133726"/>
            <a:ext cx="823676" cy="461665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YOU</a:t>
            </a:r>
            <a:b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TUBE</a:t>
            </a:r>
            <a:endParaRPr lang="zh-TW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9" name="006P099兒少保護-我們能做什麼(01ˍ25)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0" y="-137456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495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504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587"/>
            <a:ext cx="9143996" cy="5714998"/>
          </a:xfrm>
          <a:prstGeom prst="rect">
            <a:avLst/>
          </a:prstGeom>
        </p:spPr>
      </p:pic>
      <p:grpSp>
        <p:nvGrpSpPr>
          <p:cNvPr id="4" name="群組 3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5" name="圖片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6" name="文字方塊 5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099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7" name="圖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95"/>
            <a:ext cx="288000" cy="2118347"/>
          </a:xfrm>
          <a:prstGeom prst="rect">
            <a:avLst/>
          </a:prstGeom>
        </p:spPr>
      </p:pic>
      <p:sp>
        <p:nvSpPr>
          <p:cNvPr id="8" name="文字方塊 7"/>
          <p:cNvSpPr txBox="1"/>
          <p:nvPr/>
        </p:nvSpPr>
        <p:spPr>
          <a:xfrm>
            <a:off x="1259632" y="995194"/>
            <a:ext cx="4752528" cy="14782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10000"/>
              </a:lnSpc>
              <a:spcBef>
                <a:spcPts val="1200"/>
              </a:spcBef>
              <a:buFont typeface="+mj-ea"/>
              <a:buAutoNum type="ea1ChtPeriod"/>
            </a:pPr>
            <a:r>
              <a:rPr lang="zh-TW" altLang="en-US" sz="2800" b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配偶或前</a:t>
            </a:r>
            <a:r>
              <a:rPr lang="zh-TW" altLang="en-US" sz="2800" b="1" dirty="0" smtClean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配偶</a:t>
            </a:r>
            <a:r>
              <a:rPr lang="en-US" altLang="zh-TW" sz="2800" b="1" dirty="0" smtClean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sz="2800" b="1" dirty="0" smtClean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例如：</a:t>
            </a:r>
            <a:r>
              <a:rPr lang="en-US" altLang="zh-TW" sz="2800" b="1" dirty="0"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sz="2800" b="1" dirty="0"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夫妻、前夫及前妻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。</a:t>
            </a:r>
            <a:endParaRPr lang="zh-TW" altLang="en-US" sz="28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1259632" y="2629122"/>
            <a:ext cx="4968552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10000"/>
              </a:lnSpc>
              <a:spcBef>
                <a:spcPts val="1200"/>
              </a:spcBef>
              <a:buFont typeface="+mj-ea"/>
              <a:buAutoNum type="ea1ChtPeriod" startAt="2"/>
            </a:pPr>
            <a:r>
              <a:rPr lang="zh-TW" altLang="en-US" sz="2800" b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現有或曾有同居關係</a:t>
            </a:r>
            <a:r>
              <a:rPr lang="zh-TW" altLang="en-US" sz="2800" b="1" dirty="0" smtClean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、</a:t>
            </a:r>
            <a:r>
              <a:rPr lang="en-US" altLang="zh-TW" sz="2800" b="1" dirty="0" smtClean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sz="2800" b="1" dirty="0" smtClean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sz="2800" b="1" dirty="0" smtClean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家長</a:t>
            </a:r>
            <a:r>
              <a:rPr lang="zh-TW" altLang="en-US" sz="2800" b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家屬或家屬間關係者</a:t>
            </a:r>
            <a:r>
              <a:rPr lang="en-US" altLang="zh-TW" sz="2800" b="1" dirty="0" smtClean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sz="2800" b="1" dirty="0" smtClean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例如：</a:t>
            </a:r>
            <a:r>
              <a:rPr lang="en-US" altLang="zh-TW" sz="2800" b="1" dirty="0"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sz="2800" b="1" dirty="0"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男女朋友、繼父母和繼子女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、繼子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女彼此之間。</a:t>
            </a:r>
          </a:p>
        </p:txBody>
      </p:sp>
      <p:pic>
        <p:nvPicPr>
          <p:cNvPr id="11" name="圖片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1206320"/>
            <a:ext cx="2992994" cy="3150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4191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圖片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587"/>
            <a:ext cx="9143996" cy="5714998"/>
          </a:xfrm>
          <a:prstGeom prst="rect">
            <a:avLst/>
          </a:prstGeom>
        </p:spPr>
      </p:pic>
      <p:grpSp>
        <p:nvGrpSpPr>
          <p:cNvPr id="12" name="群組 11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3" name="圖片 1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4" name="文字方塊 13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099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15" name="圖片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95"/>
            <a:ext cx="288000" cy="2118347"/>
          </a:xfrm>
          <a:prstGeom prst="rect">
            <a:avLst/>
          </a:prstGeom>
        </p:spPr>
      </p:pic>
      <p:sp>
        <p:nvSpPr>
          <p:cNvPr id="16" name="文字方塊 15"/>
          <p:cNvSpPr txBox="1"/>
          <p:nvPr/>
        </p:nvSpPr>
        <p:spPr>
          <a:xfrm>
            <a:off x="976372" y="1274911"/>
            <a:ext cx="4459724" cy="341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10000"/>
              </a:lnSpc>
              <a:spcBef>
                <a:spcPts val="1200"/>
              </a:spcBef>
              <a:buFont typeface="+mj-ea"/>
              <a:buAutoNum type="ea1ChtPeriod" startAt="3"/>
            </a:pPr>
            <a:r>
              <a:rPr lang="zh-TW" altLang="en-US" sz="2800" b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現為或曾為直系</a:t>
            </a:r>
            <a:r>
              <a:rPr lang="zh-TW" altLang="en-US" sz="2800" b="1" dirty="0" smtClean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血親</a:t>
            </a:r>
            <a:r>
              <a:rPr lang="en-US" altLang="zh-TW" sz="2800" b="1" dirty="0" smtClean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sz="2800" b="1" dirty="0" smtClean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sz="2800" b="1" dirty="0" smtClean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或</a:t>
            </a:r>
            <a:r>
              <a:rPr lang="zh-TW" altLang="en-US" sz="2800" b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直系姻親</a:t>
            </a:r>
            <a:r>
              <a:rPr lang="en-US" altLang="zh-TW" sz="2800" b="1" dirty="0" smtClean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sz="2800" b="1" dirty="0" smtClean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例如：</a:t>
            </a:r>
            <a:r>
              <a:rPr lang="en-US" altLang="zh-TW" sz="2800" b="1" dirty="0"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sz="2800" b="1" dirty="0"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媳婦與公婆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、</a:t>
            </a:r>
            <a:r>
              <a:rPr lang="en-US" altLang="zh-TW" sz="2800" b="1" dirty="0" smtClean="0"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sz="2800" b="1" dirty="0" smtClean="0"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女婿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和岳父母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、</a:t>
            </a:r>
            <a:r>
              <a:rPr lang="en-US" altLang="zh-TW" sz="2800" b="1" dirty="0" smtClean="0"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sz="2800" b="1" dirty="0" smtClean="0"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離婚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媳婦和前公婆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、</a:t>
            </a:r>
            <a:r>
              <a:rPr lang="en-US" altLang="zh-TW" sz="2800" b="1" dirty="0" smtClean="0"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sz="2800" b="1" dirty="0" smtClean="0"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離婚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女婿和前岳父母。</a:t>
            </a: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2554" y="1422415"/>
            <a:ext cx="3193862" cy="3115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881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587"/>
            <a:ext cx="9143996" cy="5714998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099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95"/>
            <a:ext cx="288000" cy="2118347"/>
          </a:xfrm>
          <a:prstGeom prst="rect">
            <a:avLst/>
          </a:prstGeom>
        </p:spPr>
      </p:pic>
      <p:sp>
        <p:nvSpPr>
          <p:cNvPr id="8" name="文字方塊 7"/>
          <p:cNvSpPr txBox="1"/>
          <p:nvPr/>
        </p:nvSpPr>
        <p:spPr>
          <a:xfrm>
            <a:off x="899592" y="1194115"/>
            <a:ext cx="4104456" cy="38841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10000"/>
              </a:lnSpc>
              <a:spcBef>
                <a:spcPts val="1200"/>
              </a:spcBef>
              <a:buFont typeface="+mj-ea"/>
              <a:buAutoNum type="ea1ChtPeriod" startAt="4"/>
            </a:pPr>
            <a:r>
              <a:rPr lang="zh-TW" altLang="en-US" sz="2800" b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現為或曾為四親等以內之旁系血親或旁系</a:t>
            </a:r>
            <a:r>
              <a:rPr lang="zh-TW" altLang="en-US" sz="2800" b="1" dirty="0" smtClean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姻親</a:t>
            </a:r>
            <a:r>
              <a:rPr lang="en-US" altLang="zh-TW" sz="2800" b="1" dirty="0" smtClean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sz="2800" b="1" dirty="0" smtClean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例如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：</a:t>
            </a:r>
            <a:r>
              <a:rPr lang="en-US" altLang="zh-TW" sz="2800" b="1" dirty="0"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sz="2800" b="1" dirty="0"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兄弟姊妺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、</a:t>
            </a:r>
            <a:r>
              <a:rPr lang="en-US" altLang="zh-TW" sz="2800" b="1" dirty="0" smtClean="0"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sz="2800" b="1" dirty="0" smtClean="0"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伯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叔與姪子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、</a:t>
            </a:r>
            <a:r>
              <a:rPr lang="en-US" altLang="zh-TW" sz="2800" b="1" dirty="0" smtClean="0"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sz="2800" b="1" dirty="0" smtClean="0"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舅舅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與外甥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或</a:t>
            </a:r>
            <a:r>
              <a:rPr lang="en-US" altLang="zh-TW" sz="2800" b="1" dirty="0" smtClean="0"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sz="2800" b="1" dirty="0" smtClean="0"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嬸嬸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、伯母等。</a:t>
            </a: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567747"/>
            <a:ext cx="3193862" cy="3115154"/>
          </a:xfrm>
          <a:prstGeom prst="rect">
            <a:avLst/>
          </a:prstGeom>
        </p:spPr>
      </p:pic>
      <p:grpSp>
        <p:nvGrpSpPr>
          <p:cNvPr id="10" name="群組 9"/>
          <p:cNvGrpSpPr/>
          <p:nvPr/>
        </p:nvGrpSpPr>
        <p:grpSpPr>
          <a:xfrm>
            <a:off x="4611685" y="4597392"/>
            <a:ext cx="3676309" cy="900000"/>
            <a:chOff x="3481586" y="3006572"/>
            <a:chExt cx="3676309" cy="900000"/>
          </a:xfrm>
        </p:grpSpPr>
        <p:grpSp>
          <p:nvGrpSpPr>
            <p:cNvPr id="11" name="群組 10"/>
            <p:cNvGrpSpPr/>
            <p:nvPr/>
          </p:nvGrpSpPr>
          <p:grpSpPr>
            <a:xfrm>
              <a:off x="4066090" y="3189998"/>
              <a:ext cx="3091805" cy="526541"/>
              <a:chOff x="4499999" y="2170416"/>
              <a:chExt cx="3091805" cy="526541"/>
            </a:xfrm>
          </p:grpSpPr>
          <p:pic>
            <p:nvPicPr>
              <p:cNvPr id="13" name="圖片 12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" r="27491" b="9487"/>
              <a:stretch/>
            </p:blipFill>
            <p:spPr>
              <a:xfrm>
                <a:off x="4499999" y="2170416"/>
                <a:ext cx="3091805" cy="521414"/>
              </a:xfrm>
              <a:prstGeom prst="rect">
                <a:avLst/>
              </a:prstGeom>
            </p:spPr>
          </p:pic>
          <p:sp>
            <p:nvSpPr>
              <p:cNvPr id="14" name="文字方塊 13"/>
              <p:cNvSpPr txBox="1"/>
              <p:nvPr/>
            </p:nvSpPr>
            <p:spPr>
              <a:xfrm>
                <a:off x="4753877" y="2173737"/>
                <a:ext cx="274784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家庭</a:t>
                </a:r>
                <a:r>
                  <a:rPr lang="zh-TW" altLang="en-US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暴力防治極短篇</a:t>
                </a:r>
                <a:r>
                  <a:rPr lang="zh-TW" altLang="en-US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指南</a:t>
                </a:r>
                <a:r>
                  <a:rPr lang="en-US" altLang="zh-TW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/>
                </a:r>
                <a:br>
                  <a:rPr lang="en-US" altLang="zh-TW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</a:br>
                <a:r>
                  <a:rPr lang="en-US" altLang="zh-TW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【</a:t>
                </a:r>
                <a:r>
                  <a:rPr lang="zh-TW" altLang="en-US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保護求助篇</a:t>
                </a:r>
                <a:r>
                  <a:rPr lang="en-US" altLang="zh-TW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】(02ˍ04)</a:t>
                </a:r>
                <a:endParaRPr lang="zh-TW" altLang="en-US" sz="14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pic>
          <p:nvPicPr>
            <p:cNvPr id="12" name="圖片 11">
              <a:hlinkClick r:id="rId7" action="ppaction://hlinksldjump"/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1586" y="3006572"/>
              <a:ext cx="861677" cy="90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08402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" y="1587"/>
            <a:ext cx="9139122" cy="5714997"/>
          </a:xfrm>
          <a:prstGeom prst="rect">
            <a:avLst/>
          </a:prstGeom>
        </p:spPr>
      </p:pic>
      <p:pic>
        <p:nvPicPr>
          <p:cNvPr id="3" name="圖片 2">
            <a:hlinkClick r:id="rId5" action="ppaction://hlinkfile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366" y="5019327"/>
            <a:ext cx="647002" cy="683313"/>
          </a:xfrm>
          <a:prstGeom prst="rect">
            <a:avLst/>
          </a:prstGeom>
        </p:spPr>
      </p:pic>
      <p:pic>
        <p:nvPicPr>
          <p:cNvPr id="4" name="圖片 3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38" y="5019327"/>
            <a:ext cx="647002" cy="683313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611560" y="5056309"/>
            <a:ext cx="38789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家庭</a:t>
            </a:r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暴力防治極短篇</a:t>
            </a:r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指南</a:t>
            </a:r>
            <a:r>
              <a:rPr lang="en-US" altLang="zh-TW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/>
            </a:r>
            <a:br>
              <a:rPr lang="en-US" altLang="zh-TW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</a:br>
            <a:r>
              <a:rPr lang="en-US" altLang="zh-TW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【</a:t>
            </a:r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保護求助篇</a:t>
            </a:r>
            <a:r>
              <a:rPr lang="en-US" altLang="zh-TW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】</a:t>
            </a:r>
            <a:endParaRPr lang="zh-TW" altLang="en-US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5935228" y="5184829"/>
            <a:ext cx="1013036" cy="338554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/>
            <a:r>
              <a:rPr lang="en-US" altLang="zh-TW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02:04</a:t>
            </a:r>
            <a:endParaRPr lang="zh-TW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4972460" y="5133726"/>
            <a:ext cx="823676" cy="461665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YOU</a:t>
            </a:r>
            <a:b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TUBE</a:t>
            </a:r>
            <a:endParaRPr lang="zh-TW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9" name="006P099家庭暴力防治極短篇指南【保護求助篇】(02ˍ04)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0" y="-137456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33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40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4000" cy="5715000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099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266799"/>
            <a:ext cx="7118619" cy="1618491"/>
          </a:xfrm>
          <a:prstGeom prst="rect">
            <a:avLst/>
          </a:prstGeom>
        </p:spPr>
      </p:pic>
      <p:sp>
        <p:nvSpPr>
          <p:cNvPr id="7" name="文字方塊 6"/>
          <p:cNvSpPr txBox="1">
            <a:spLocks noChangeArrowheads="1"/>
          </p:cNvSpPr>
          <p:nvPr/>
        </p:nvSpPr>
        <p:spPr bwMode="auto">
          <a:xfrm>
            <a:off x="2843808" y="1853546"/>
            <a:ext cx="3960440" cy="246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750"/>
              </a:spcBef>
            </a:pPr>
            <a:r>
              <a:rPr lang="zh-TW" altLang="en-US" sz="2800" b="1" dirty="0">
                <a:latin typeface="微軟正黑體" charset="-120"/>
                <a:ea typeface="微軟正黑體" charset="-120"/>
              </a:rPr>
              <a:t>小明生活在一個單親家庭，與母親相依為命，後來母親認識了新的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對象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，結婚後和小明生活在一起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，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sp>
        <p:nvSpPr>
          <p:cNvPr id="8" name="文字方塊 7"/>
          <p:cNvSpPr txBox="1">
            <a:spLocks noChangeArrowheads="1"/>
          </p:cNvSpPr>
          <p:nvPr/>
        </p:nvSpPr>
        <p:spPr bwMode="auto">
          <a:xfrm>
            <a:off x="2833896" y="5789390"/>
            <a:ext cx="3938636" cy="246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750"/>
              </a:spcBef>
            </a:pPr>
            <a:r>
              <a:rPr lang="zh-TW" altLang="en-US" sz="2800" b="1" dirty="0">
                <a:latin typeface="微軟正黑體" charset="-120"/>
                <a:ea typeface="微軟正黑體" charset="-120"/>
              </a:rPr>
              <a:t>繼父因為脾氣不好，經常對母親謾罵、吼叫，還會對小明言語恐嚇，令小明心生畏懼，請問小明該怎麼做呢？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2533" y="1765869"/>
            <a:ext cx="1543883" cy="1139876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98" y="1945407"/>
            <a:ext cx="3104394" cy="3346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792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4.22457E-6 L 3.05556E-6 -0.67454 " pathEditMode="relative" rAng="0" ptsTypes="AA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3741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8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4000" cy="5715000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266799"/>
            <a:ext cx="7118619" cy="1618491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1622536"/>
            <a:ext cx="1590794" cy="1283209"/>
          </a:xfrm>
          <a:prstGeom prst="rect">
            <a:avLst/>
          </a:prstGeom>
        </p:spPr>
      </p:pic>
      <p:grpSp>
        <p:nvGrpSpPr>
          <p:cNvPr id="5" name="群組 4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6" name="圖片 5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7" name="文字方塊 6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099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8" name="文字方塊 7"/>
          <p:cNvSpPr txBox="1">
            <a:spLocks noChangeArrowheads="1"/>
          </p:cNvSpPr>
          <p:nvPr/>
        </p:nvSpPr>
        <p:spPr bwMode="auto">
          <a:xfrm>
            <a:off x="2555776" y="1853546"/>
            <a:ext cx="4248472" cy="293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750"/>
              </a:spcBef>
            </a:pPr>
            <a:r>
              <a:rPr lang="zh-TW" altLang="en-US" sz="2800" b="1" dirty="0">
                <a:latin typeface="微軟正黑體" charset="-120"/>
                <a:ea typeface="微軟正黑體" charset="-120"/>
              </a:rPr>
              <a:t>繼父和小明間是一親等直系姻親的關係，是家庭暴力成員「現為或曾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為直系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血親或直系姻親」的類別，言語恐嚇屬於精神層面的家庭暴力類型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，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sp>
        <p:nvSpPr>
          <p:cNvPr id="9" name="文字方塊 8"/>
          <p:cNvSpPr txBox="1">
            <a:spLocks noChangeArrowheads="1"/>
          </p:cNvSpPr>
          <p:nvPr/>
        </p:nvSpPr>
        <p:spPr bwMode="auto">
          <a:xfrm>
            <a:off x="2627784" y="5789390"/>
            <a:ext cx="3888432" cy="1988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750"/>
              </a:spcBef>
            </a:pPr>
            <a:r>
              <a:rPr lang="zh-TW" altLang="en-US" sz="2800" b="1" dirty="0">
                <a:latin typeface="微軟正黑體" charset="-120"/>
                <a:ea typeface="微軟正黑體" charset="-120"/>
              </a:rPr>
              <a:t>這時小明和母親都可以依據</a:t>
            </a:r>
            <a:r>
              <a:rPr lang="en-US" altLang="zh-TW" sz="2800" b="1" dirty="0">
                <a:latin typeface="微軟正黑體" charset="-120"/>
                <a:ea typeface="微軟正黑體" charset="-120"/>
              </a:rPr>
              <a:t>《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家庭暴力防治法</a:t>
            </a:r>
            <a:r>
              <a:rPr lang="en-US" altLang="zh-TW" sz="2800" b="1" dirty="0">
                <a:latin typeface="微軟正黑體" charset="-120"/>
                <a:ea typeface="微軟正黑體" charset="-120"/>
              </a:rPr>
              <a:t>》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的規定，向法院聲請保護令。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pic>
        <p:nvPicPr>
          <p:cNvPr id="11" name="圖片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10870" y="2883436"/>
            <a:ext cx="3259843" cy="2866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563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4.22457E-6 L 3.05556E-6 -0.67454 " pathEditMode="relative" rAng="0" ptsTypes="AA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3741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9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587"/>
            <a:ext cx="9143996" cy="5714998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205" y="1202903"/>
            <a:ext cx="4751346" cy="554400"/>
          </a:xfrm>
          <a:prstGeom prst="rect">
            <a:avLst/>
          </a:prstGeom>
        </p:spPr>
      </p:pic>
      <p:grpSp>
        <p:nvGrpSpPr>
          <p:cNvPr id="4" name="群組 3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5" name="圖片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6" name="文字方塊 5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100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7" name="文字方塊 6"/>
          <p:cNvSpPr txBox="1"/>
          <p:nvPr/>
        </p:nvSpPr>
        <p:spPr>
          <a:xfrm>
            <a:off x="925924" y="1790875"/>
            <a:ext cx="47525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1200"/>
              </a:spcBef>
              <a:buFont typeface="Wingdings" panose="05000000000000000000" pitchFamily="2" charset="2"/>
              <a:buChar char="n"/>
            </a:pPr>
            <a:r>
              <a:rPr lang="zh-TW" altLang="en-US" sz="2800" b="1" dirty="0" smtClean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電話求助：</a:t>
            </a:r>
            <a:endParaRPr lang="zh-TW" altLang="en-US" sz="2800" b="1" dirty="0">
              <a:solidFill>
                <a:schemeClr val="accent6">
                  <a:lumMod val="7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1501987" y="2362290"/>
            <a:ext cx="5472608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en-US" altLang="zh-TW" sz="2600" b="1" dirty="0">
                <a:latin typeface="微軟正黑體" pitchFamily="34" charset="-120"/>
                <a:ea typeface="微軟正黑體" pitchFamily="34" charset="-120"/>
              </a:rPr>
              <a:t>110 </a:t>
            </a:r>
            <a:r>
              <a:rPr lang="zh-TW" altLang="en-US" sz="2600" b="1" dirty="0" smtClean="0">
                <a:latin typeface="微軟正黑體" pitchFamily="34" charset="-120"/>
                <a:ea typeface="微軟正黑體" pitchFamily="34" charset="-120"/>
              </a:rPr>
              <a:t>警察局</a:t>
            </a:r>
            <a:r>
              <a:rPr lang="en-US" altLang="zh-TW" sz="2800" b="1" dirty="0" smtClean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sz="2800" b="1" dirty="0" smtClean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（</a:t>
            </a:r>
            <a:r>
              <a:rPr lang="zh-TW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當下陷入家庭危機時）</a:t>
            </a:r>
          </a:p>
          <a:p>
            <a:pPr marL="457200" indent="-457200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en-US" altLang="zh-TW" sz="2600" b="1" dirty="0">
                <a:latin typeface="微軟正黑體" pitchFamily="34" charset="-120"/>
                <a:ea typeface="微軟正黑體" pitchFamily="34" charset="-120"/>
              </a:rPr>
              <a:t>113 </a:t>
            </a:r>
            <a:r>
              <a:rPr lang="zh-TW" altLang="en-US" sz="2600" b="1" dirty="0">
                <a:latin typeface="微軟正黑體" pitchFamily="34" charset="-120"/>
                <a:ea typeface="微軟正黑體" pitchFamily="34" charset="-120"/>
              </a:rPr>
              <a:t>全國婦幼保護專線</a:t>
            </a:r>
            <a:r>
              <a:rPr lang="zh-TW" altLang="en-US" sz="2600" b="1" dirty="0" smtClean="0">
                <a:latin typeface="微軟正黑體" pitchFamily="34" charset="-120"/>
                <a:ea typeface="微軟正黑體" pitchFamily="34" charset="-120"/>
              </a:rPr>
              <a:t>求助</a:t>
            </a:r>
            <a:r>
              <a:rPr lang="en-US" altLang="zh-TW" sz="2800" b="1" dirty="0" smtClean="0"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sz="2800" b="1" dirty="0" smtClean="0"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（</a:t>
            </a:r>
            <a:r>
              <a:rPr lang="zh-TW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暫無人身安全危險時）</a:t>
            </a:r>
          </a:p>
          <a:p>
            <a:pPr marL="457200" indent="-457200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zh-TW" altLang="en-US" sz="2600" b="1" dirty="0">
                <a:latin typeface="微軟正黑體" pitchFamily="34" charset="-120"/>
                <a:ea typeface="微軟正黑體" pitchFamily="34" charset="-120"/>
              </a:rPr>
              <a:t>各地方法院家庭暴力防治</a:t>
            </a:r>
            <a:r>
              <a:rPr lang="zh-TW" altLang="en-US" sz="2600" b="1" dirty="0" smtClean="0">
                <a:latin typeface="微軟正黑體" pitchFamily="34" charset="-120"/>
                <a:ea typeface="微軟正黑體" pitchFamily="34" charset="-120"/>
              </a:rPr>
              <a:t>中心</a:t>
            </a:r>
            <a:r>
              <a:rPr lang="en-US" altLang="zh-TW" sz="2600" b="1" dirty="0" smtClean="0"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sz="2600" b="1" dirty="0" smtClean="0"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（</a:t>
            </a:r>
            <a:r>
              <a:rPr lang="zh-TW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進行相關諮詢與求助時）</a:t>
            </a:r>
            <a:endParaRPr lang="zh-TW" alt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1538274"/>
            <a:ext cx="2487731" cy="2295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852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587"/>
            <a:ext cx="9143996" cy="5714998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100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6" name="文字方塊 5"/>
          <p:cNvSpPr txBox="1"/>
          <p:nvPr/>
        </p:nvSpPr>
        <p:spPr>
          <a:xfrm>
            <a:off x="899591" y="1296684"/>
            <a:ext cx="47525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1200"/>
              </a:spcBef>
              <a:buFont typeface="Wingdings" panose="05000000000000000000" pitchFamily="2" charset="2"/>
              <a:buChar char="n"/>
            </a:pPr>
            <a:r>
              <a:rPr lang="zh-TW" altLang="en-US" sz="2800" b="1" dirty="0" smtClean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向民事法庭聲請保護令：</a:t>
            </a:r>
            <a:endParaRPr lang="zh-TW" altLang="en-US" sz="2800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1331640" y="1868099"/>
            <a:ext cx="4176464" cy="2580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為了使家暴的受害人得到立即的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保護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，家庭暴力防治法中設計保護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令的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制度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，</a:t>
            </a:r>
            <a:endParaRPr lang="en-US" altLang="zh-TW" sz="2800" b="1" dirty="0" smtClean="0">
              <a:latin typeface="微軟正黑體" pitchFamily="34" charset="-120"/>
              <a:ea typeface="微軟正黑體" pitchFamily="34" charset="-120"/>
            </a:endParaRPr>
          </a:p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受害人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檢具受到暴力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傷害的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證據就可以向法院聲請。</a:t>
            </a:r>
            <a:endParaRPr lang="zh-TW" alt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95"/>
            <a:ext cx="287999" cy="2118347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19" y="1734663"/>
            <a:ext cx="2948946" cy="2606045"/>
          </a:xfrm>
          <a:prstGeom prst="rect">
            <a:avLst/>
          </a:prstGeom>
        </p:spPr>
      </p:pic>
      <p:grpSp>
        <p:nvGrpSpPr>
          <p:cNvPr id="10" name="群組 9"/>
          <p:cNvGrpSpPr/>
          <p:nvPr/>
        </p:nvGrpSpPr>
        <p:grpSpPr>
          <a:xfrm>
            <a:off x="739605" y="4467408"/>
            <a:ext cx="3960440" cy="900000"/>
            <a:chOff x="3481586" y="3006572"/>
            <a:chExt cx="3960440" cy="900000"/>
          </a:xfrm>
        </p:grpSpPr>
        <p:grpSp>
          <p:nvGrpSpPr>
            <p:cNvPr id="11" name="群組 10"/>
            <p:cNvGrpSpPr/>
            <p:nvPr/>
          </p:nvGrpSpPr>
          <p:grpSpPr>
            <a:xfrm>
              <a:off x="4066090" y="3189998"/>
              <a:ext cx="3375936" cy="521414"/>
              <a:chOff x="4499999" y="2170416"/>
              <a:chExt cx="3375936" cy="521414"/>
            </a:xfrm>
          </p:grpSpPr>
          <p:pic>
            <p:nvPicPr>
              <p:cNvPr id="13" name="圖片 12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" r="27491" b="9487"/>
              <a:stretch/>
            </p:blipFill>
            <p:spPr>
              <a:xfrm>
                <a:off x="4499999" y="2170416"/>
                <a:ext cx="3091805" cy="521414"/>
              </a:xfrm>
              <a:prstGeom prst="rect">
                <a:avLst/>
              </a:prstGeom>
            </p:spPr>
          </p:pic>
          <p:sp>
            <p:nvSpPr>
              <p:cNvPr id="14" name="文字方塊 13"/>
              <p:cNvSpPr txBox="1"/>
              <p:nvPr/>
            </p:nvSpPr>
            <p:spPr>
              <a:xfrm>
                <a:off x="4753876" y="2327285"/>
                <a:ext cx="312205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重建</a:t>
                </a:r>
                <a:r>
                  <a:rPr lang="zh-TW" altLang="en-US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受暴婦女生活</a:t>
                </a:r>
                <a:r>
                  <a:rPr lang="en-US" altLang="zh-TW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(02ˍ12)</a:t>
                </a:r>
                <a:endParaRPr lang="zh-TW" altLang="en-US" sz="14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pic>
          <p:nvPicPr>
            <p:cNvPr id="12" name="圖片 11">
              <a:hlinkClick r:id="rId7" action="ppaction://hlinksldjump"/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1586" y="3006572"/>
              <a:ext cx="861677" cy="900000"/>
            </a:xfrm>
            <a:prstGeom prst="rect">
              <a:avLst/>
            </a:prstGeom>
          </p:spPr>
        </p:pic>
      </p:grpSp>
      <p:grpSp>
        <p:nvGrpSpPr>
          <p:cNvPr id="15" name="群組 14"/>
          <p:cNvGrpSpPr/>
          <p:nvPr/>
        </p:nvGrpSpPr>
        <p:grpSpPr>
          <a:xfrm>
            <a:off x="4634739" y="4469657"/>
            <a:ext cx="3166823" cy="900000"/>
            <a:chOff x="3481586" y="3006572"/>
            <a:chExt cx="3166823" cy="900000"/>
          </a:xfrm>
        </p:grpSpPr>
        <p:grpSp>
          <p:nvGrpSpPr>
            <p:cNvPr id="16" name="群組 15"/>
            <p:cNvGrpSpPr/>
            <p:nvPr/>
          </p:nvGrpSpPr>
          <p:grpSpPr>
            <a:xfrm>
              <a:off x="4066090" y="3189998"/>
              <a:ext cx="2582319" cy="521414"/>
              <a:chOff x="4499999" y="2170416"/>
              <a:chExt cx="2582319" cy="521414"/>
            </a:xfrm>
          </p:grpSpPr>
          <p:pic>
            <p:nvPicPr>
              <p:cNvPr id="18" name="圖片 17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" r="39439" b="9487"/>
              <a:stretch/>
            </p:blipFill>
            <p:spPr>
              <a:xfrm>
                <a:off x="4499999" y="2170416"/>
                <a:ext cx="2582319" cy="521414"/>
              </a:xfrm>
              <a:prstGeom prst="rect">
                <a:avLst/>
              </a:prstGeom>
            </p:spPr>
          </p:pic>
          <p:sp>
            <p:nvSpPr>
              <p:cNvPr id="19" name="文字方塊 18"/>
              <p:cNvSpPr txBox="1"/>
              <p:nvPr/>
            </p:nvSpPr>
            <p:spPr>
              <a:xfrm>
                <a:off x="4753877" y="2327286"/>
                <a:ext cx="2129386" cy="3055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暴</a:t>
                </a:r>
                <a:r>
                  <a:rPr lang="zh-TW" altLang="en-US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龍爸爸變身記</a:t>
                </a:r>
                <a:r>
                  <a:rPr lang="en-US" altLang="zh-TW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(03ˍ23)</a:t>
                </a:r>
                <a:endParaRPr lang="zh-TW" altLang="en-US" sz="14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pic>
          <p:nvPicPr>
            <p:cNvPr id="17" name="圖片 16">
              <a:hlinkClick r:id="rId9" action="ppaction://hlinksldjump"/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1586" y="3006572"/>
              <a:ext cx="861677" cy="90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13237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" y="1587"/>
            <a:ext cx="9139122" cy="5714997"/>
          </a:xfrm>
          <a:prstGeom prst="rect">
            <a:avLst/>
          </a:prstGeom>
        </p:spPr>
      </p:pic>
      <p:pic>
        <p:nvPicPr>
          <p:cNvPr id="3" name="圖片 2">
            <a:hlinkClick r:id="rId5" action="ppaction://hlinkfile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366" y="5019327"/>
            <a:ext cx="647002" cy="683313"/>
          </a:xfrm>
          <a:prstGeom prst="rect">
            <a:avLst/>
          </a:prstGeom>
        </p:spPr>
      </p:pic>
      <p:pic>
        <p:nvPicPr>
          <p:cNvPr id="4" name="圖片 3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38" y="5019327"/>
            <a:ext cx="647002" cy="683313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611560" y="5188971"/>
            <a:ext cx="3878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重建</a:t>
            </a:r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受暴婦女</a:t>
            </a:r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生活</a:t>
            </a:r>
            <a:endParaRPr lang="zh-TW" altLang="en-US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5935228" y="5184829"/>
            <a:ext cx="1013036" cy="338554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/>
            <a:r>
              <a:rPr lang="en-US" altLang="zh-TW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02:12</a:t>
            </a:r>
            <a:endParaRPr lang="zh-TW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4972460" y="5133726"/>
            <a:ext cx="823676" cy="461665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YOU</a:t>
            </a:r>
            <a:b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TUBE</a:t>
            </a:r>
            <a:endParaRPr lang="zh-TW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9" name="006P100重建受暴婦女生活(02ˍ12)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0" y="-137456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9175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269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" y="1587"/>
            <a:ext cx="9139122" cy="5714997"/>
          </a:xfrm>
          <a:prstGeom prst="rect">
            <a:avLst/>
          </a:prstGeom>
        </p:spPr>
      </p:pic>
      <p:pic>
        <p:nvPicPr>
          <p:cNvPr id="3" name="圖片 2">
            <a:hlinkClick r:id="rId5" action="ppaction://hlinkfile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366" y="5019327"/>
            <a:ext cx="647002" cy="683313"/>
          </a:xfrm>
          <a:prstGeom prst="rect">
            <a:avLst/>
          </a:prstGeom>
        </p:spPr>
      </p:pic>
      <p:pic>
        <p:nvPicPr>
          <p:cNvPr id="4" name="圖片 3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38" y="5019327"/>
            <a:ext cx="647002" cy="683313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611560" y="5188971"/>
            <a:ext cx="3878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暴</a:t>
            </a:r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龍爸爸變身</a:t>
            </a:r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記</a:t>
            </a:r>
            <a:endParaRPr lang="zh-TW" altLang="en-US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5935228" y="5184829"/>
            <a:ext cx="1013036" cy="338554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/>
            <a:r>
              <a:rPr lang="en-US" altLang="zh-TW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03:23</a:t>
            </a:r>
            <a:endParaRPr lang="zh-TW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4972460" y="5133726"/>
            <a:ext cx="823676" cy="461665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YOU</a:t>
            </a:r>
            <a:b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TUBE</a:t>
            </a:r>
            <a:endParaRPr lang="zh-TW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8" name="006P100暴龍爸爸變身記(03ˍ23)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0" y="-137456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940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304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587"/>
            <a:ext cx="9143996" cy="5714998"/>
          </a:xfrm>
          <a:prstGeom prst="rect">
            <a:avLst/>
          </a:prstGeom>
        </p:spPr>
      </p:pic>
      <p:grpSp>
        <p:nvGrpSpPr>
          <p:cNvPr id="4" name="群組 3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5" name="圖片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6" name="文字方塊 5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100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7" name="文字方塊 6"/>
          <p:cNvSpPr txBox="1"/>
          <p:nvPr/>
        </p:nvSpPr>
        <p:spPr>
          <a:xfrm>
            <a:off x="827584" y="986879"/>
            <a:ext cx="47525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1200"/>
              </a:spcBef>
              <a:buFont typeface="Wingdings" panose="05000000000000000000" pitchFamily="2" charset="2"/>
              <a:buChar char="n"/>
            </a:pPr>
            <a:r>
              <a:rPr lang="zh-TW" altLang="en-US" sz="2800" b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到醫院驗傷：</a:t>
            </a:r>
          </a:p>
        </p:txBody>
      </p:sp>
      <p:sp>
        <p:nvSpPr>
          <p:cNvPr id="8" name="文字方塊 7"/>
          <p:cNvSpPr txBox="1"/>
          <p:nvPr/>
        </p:nvSpPr>
        <p:spPr>
          <a:xfrm>
            <a:off x="1403647" y="1558294"/>
            <a:ext cx="4680521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zh-TW" altLang="en-US" sz="2700" b="1" dirty="0">
                <a:latin typeface="微軟正黑體" pitchFamily="34" charset="-120"/>
                <a:ea typeface="微軟正黑體" pitchFamily="34" charset="-120"/>
              </a:rPr>
              <a:t>請醫院開立受家庭暴力事件驗傷</a:t>
            </a:r>
            <a:r>
              <a:rPr lang="zh-TW" altLang="en-US" sz="2700" b="1" dirty="0" smtClean="0">
                <a:latin typeface="微軟正黑體" pitchFamily="34" charset="-120"/>
                <a:ea typeface="微軟正黑體" pitchFamily="34" charset="-120"/>
              </a:rPr>
              <a:t>診斷書，</a:t>
            </a:r>
            <a:endParaRPr lang="en-US" altLang="zh-TW" sz="2700" b="1" dirty="0" smtClean="0">
              <a:latin typeface="微軟正黑體" pitchFamily="34" charset="-120"/>
              <a:ea typeface="微軟正黑體" pitchFamily="34" charset="-120"/>
            </a:endParaRPr>
          </a:p>
          <a:p>
            <a:pPr marL="457200" indent="-457200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zh-TW" altLang="en-US" sz="2700" b="1" dirty="0" smtClean="0">
                <a:latin typeface="微軟正黑體" pitchFamily="34" charset="-120"/>
                <a:ea typeface="微軟正黑體" pitchFamily="34" charset="-120"/>
              </a:rPr>
              <a:t>醫院</a:t>
            </a:r>
            <a:r>
              <a:rPr lang="zh-TW" altLang="en-US" sz="2700" b="1" dirty="0">
                <a:latin typeface="微軟正黑體" pitchFamily="34" charset="-120"/>
                <a:ea typeface="微軟正黑體" pitchFamily="34" charset="-120"/>
              </a:rPr>
              <a:t>也將主動通報。</a:t>
            </a:r>
            <a:endParaRPr lang="zh-TW" altLang="en-US" sz="27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95"/>
            <a:ext cx="287999" cy="2118347"/>
          </a:xfrm>
          <a:prstGeom prst="rect">
            <a:avLst/>
          </a:prstGeom>
        </p:spPr>
      </p:pic>
      <p:sp>
        <p:nvSpPr>
          <p:cNvPr id="10" name="文字方塊 9"/>
          <p:cNvSpPr txBox="1"/>
          <p:nvPr/>
        </p:nvSpPr>
        <p:spPr>
          <a:xfrm>
            <a:off x="827584" y="3267908"/>
            <a:ext cx="47525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1200"/>
              </a:spcBef>
              <a:buFont typeface="Wingdings" panose="05000000000000000000" pitchFamily="2" charset="2"/>
              <a:buChar char="n"/>
            </a:pPr>
            <a:r>
              <a:rPr lang="zh-TW" altLang="en-US" sz="2800" b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向社會局請求協助：</a:t>
            </a:r>
          </a:p>
        </p:txBody>
      </p:sp>
      <p:sp>
        <p:nvSpPr>
          <p:cNvPr id="11" name="文字方塊 10"/>
          <p:cNvSpPr txBox="1"/>
          <p:nvPr/>
        </p:nvSpPr>
        <p:spPr>
          <a:xfrm>
            <a:off x="1403647" y="3839323"/>
            <a:ext cx="525658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zh-TW" altLang="en-US" sz="2700" b="1" dirty="0">
                <a:latin typeface="微軟正黑體" pitchFamily="34" charset="-120"/>
                <a:ea typeface="微軟正黑體" pitchFamily="34" charset="-120"/>
              </a:rPr>
              <a:t>向社會局請求給予緊急安置</a:t>
            </a:r>
            <a:r>
              <a:rPr lang="zh-TW" altLang="en-US" sz="2700" b="1" dirty="0" smtClean="0">
                <a:latin typeface="微軟正黑體" pitchFamily="34" charset="-120"/>
                <a:ea typeface="微軟正黑體" pitchFamily="34" charset="-120"/>
              </a:rPr>
              <a:t>、</a:t>
            </a:r>
            <a:endParaRPr lang="en-US" altLang="zh-TW" sz="2700" b="1" dirty="0" smtClean="0">
              <a:latin typeface="微軟正黑體" pitchFamily="34" charset="-120"/>
              <a:ea typeface="微軟正黑體" pitchFamily="34" charset="-120"/>
            </a:endParaRPr>
          </a:p>
          <a:p>
            <a:pPr marL="457200" indent="-457200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zh-TW" altLang="en-US" sz="2700" b="1" dirty="0" smtClean="0">
                <a:latin typeface="微軟正黑體" pitchFamily="34" charset="-120"/>
                <a:ea typeface="微軟正黑體" pitchFamily="34" charset="-120"/>
              </a:rPr>
              <a:t>輔導或</a:t>
            </a:r>
            <a:r>
              <a:rPr lang="zh-TW" altLang="en-US" sz="2700" b="1" dirty="0">
                <a:latin typeface="微軟正黑體" pitchFamily="34" charset="-120"/>
                <a:ea typeface="微軟正黑體" pitchFamily="34" charset="-120"/>
              </a:rPr>
              <a:t>保護的必要處置。</a:t>
            </a:r>
            <a:endParaRPr lang="zh-TW" altLang="en-US" sz="27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13" name="圖片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92571">
            <a:off x="5834913" y="1222716"/>
            <a:ext cx="2993143" cy="3128696"/>
          </a:xfrm>
          <a:prstGeom prst="rect">
            <a:avLst/>
          </a:prstGeom>
        </p:spPr>
      </p:pic>
      <p:pic>
        <p:nvPicPr>
          <p:cNvPr id="14" name="圖片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9386" y="3435151"/>
            <a:ext cx="1325883" cy="1527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128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  <p:bldP spid="11" grpId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4999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6136" y="2723647"/>
            <a:ext cx="2586271" cy="2785215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9967" y="4142"/>
            <a:ext cx="2214033" cy="1244600"/>
          </a:xfrm>
          <a:prstGeom prst="rect">
            <a:avLst/>
          </a:prstGeom>
        </p:spPr>
      </p:pic>
      <p:sp>
        <p:nvSpPr>
          <p:cNvPr id="4" name="文字方塊 3"/>
          <p:cNvSpPr txBox="1">
            <a:spLocks noChangeArrowheads="1"/>
          </p:cNvSpPr>
          <p:nvPr/>
        </p:nvSpPr>
        <p:spPr bwMode="auto">
          <a:xfrm>
            <a:off x="1036722" y="2066999"/>
            <a:ext cx="5047446" cy="2277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514350" indent="-514350">
              <a:spcBef>
                <a:spcPts val="1200"/>
              </a:spcBef>
              <a:buClr>
                <a:schemeClr val="tx1"/>
              </a:buClr>
              <a:buFont typeface="Wingdings" panose="05000000000000000000" pitchFamily="2" charset="2"/>
              <a:buChar char="l"/>
            </a:pP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是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民事保護令的簡稱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，</a:t>
            </a:r>
            <a:endParaRPr lang="en-US" altLang="zh-TW" sz="2800" b="1" dirty="0" smtClean="0">
              <a:latin typeface="微軟正黑體" charset="-120"/>
              <a:ea typeface="微軟正黑體" charset="-120"/>
            </a:endParaRPr>
          </a:p>
          <a:p>
            <a:pPr marL="514350" indent="-514350">
              <a:spcBef>
                <a:spcPts val="1200"/>
              </a:spcBef>
              <a:buClr>
                <a:schemeClr val="tx1"/>
              </a:buClr>
              <a:buFont typeface="Wingdings" panose="05000000000000000000" pitchFamily="2" charset="2"/>
              <a:buChar char="l"/>
            </a:pP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由法院核發，</a:t>
            </a:r>
            <a:endParaRPr lang="en-US" altLang="zh-TW" sz="2800" b="1" dirty="0" smtClean="0">
              <a:latin typeface="微軟正黑體" charset="-120"/>
              <a:ea typeface="微軟正黑體" charset="-120"/>
            </a:endParaRPr>
          </a:p>
          <a:p>
            <a:pPr marL="514350" indent="-514350">
              <a:spcBef>
                <a:spcPts val="1200"/>
              </a:spcBef>
              <a:buClr>
                <a:schemeClr val="tx1"/>
              </a:buClr>
              <a:buFont typeface="Wingdings" panose="05000000000000000000" pitchFamily="2" charset="2"/>
              <a:buChar char="l"/>
            </a:pP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可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約束加害人的行為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，</a:t>
            </a:r>
            <a:endParaRPr lang="en-US" altLang="zh-TW" sz="2800" b="1" dirty="0" smtClean="0">
              <a:latin typeface="微軟正黑體" charset="-120"/>
              <a:ea typeface="微軟正黑體" charset="-120"/>
            </a:endParaRPr>
          </a:p>
          <a:p>
            <a:pPr marL="514350" indent="-514350">
              <a:spcBef>
                <a:spcPts val="1200"/>
              </a:spcBef>
              <a:buClr>
                <a:schemeClr val="tx1"/>
              </a:buClr>
              <a:buFont typeface="Wingdings" panose="05000000000000000000" pitchFamily="2" charset="2"/>
              <a:buChar char="l"/>
            </a:pP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保護被害人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及特定家庭成員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。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sp>
        <p:nvSpPr>
          <p:cNvPr id="10" name="文字方塊 9"/>
          <p:cNvSpPr txBox="1">
            <a:spLocks noChangeArrowheads="1"/>
          </p:cNvSpPr>
          <p:nvPr/>
        </p:nvSpPr>
        <p:spPr bwMode="auto">
          <a:xfrm>
            <a:off x="1036721" y="5794902"/>
            <a:ext cx="7000261" cy="2708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spcBef>
                <a:spcPts val="1200"/>
              </a:spcBef>
              <a:buClr>
                <a:srgbClr val="0070C0"/>
              </a:buClr>
            </a:pPr>
            <a:r>
              <a:rPr lang="zh-TW" altLang="en-US" sz="2800" b="1" dirty="0">
                <a:latin typeface="微軟正黑體" charset="-120"/>
                <a:ea typeface="微軟正黑體" charset="-120"/>
              </a:rPr>
              <a:t>加害者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如違反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，最嚴重會受到刑法的處罰。 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  <a:p>
            <a:pPr marL="0" indent="0">
              <a:spcBef>
                <a:spcPts val="1200"/>
              </a:spcBef>
              <a:buClr>
                <a:srgbClr val="0070C0"/>
              </a:buClr>
            </a:pPr>
            <a:r>
              <a:rPr lang="zh-TW" altLang="en-US" sz="2800" b="1" dirty="0" smtClean="0">
                <a:solidFill>
                  <a:schemeClr val="accent6">
                    <a:lumMod val="75000"/>
                  </a:schemeClr>
                </a:solidFill>
                <a:latin typeface="微軟正黑體" charset="-120"/>
                <a:ea typeface="微軟正黑體" charset="-120"/>
              </a:rPr>
              <a:t>分為</a:t>
            </a:r>
            <a:r>
              <a:rPr lang="zh-TW" altLang="en-US" sz="2800" b="1" dirty="0">
                <a:solidFill>
                  <a:schemeClr val="accent6">
                    <a:lumMod val="75000"/>
                  </a:schemeClr>
                </a:solidFill>
                <a:latin typeface="微軟正黑體" charset="-120"/>
                <a:ea typeface="微軟正黑體" charset="-120"/>
              </a:rPr>
              <a:t>三</a:t>
            </a:r>
            <a:r>
              <a:rPr lang="zh-TW" altLang="en-US" sz="2800" b="1" dirty="0" smtClean="0">
                <a:solidFill>
                  <a:schemeClr val="accent6">
                    <a:lumMod val="75000"/>
                  </a:schemeClr>
                </a:solidFill>
                <a:latin typeface="微軟正黑體" charset="-120"/>
                <a:ea typeface="微軟正黑體" charset="-120"/>
              </a:rPr>
              <a:t>種：</a:t>
            </a:r>
            <a:r>
              <a:rPr lang="en-US" altLang="zh-TW" sz="2800" b="1" dirty="0" smtClean="0">
                <a:latin typeface="微軟正黑體" charset="-120"/>
                <a:ea typeface="微軟正黑體" charset="-120"/>
              </a:rPr>
              <a:t/>
            </a:r>
            <a:br>
              <a:rPr lang="en-US" altLang="zh-TW" sz="2800" b="1" dirty="0" smtClean="0">
                <a:latin typeface="微軟正黑體" charset="-120"/>
                <a:ea typeface="微軟正黑體" charset="-120"/>
              </a:rPr>
            </a:b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「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通常保護令」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、</a:t>
            </a:r>
            <a:endParaRPr lang="en-US" altLang="zh-TW" sz="2800" b="1" dirty="0" smtClean="0">
              <a:latin typeface="微軟正黑體" charset="-120"/>
              <a:ea typeface="微軟正黑體" charset="-120"/>
            </a:endParaRPr>
          </a:p>
          <a:p>
            <a:pPr marL="0" indent="0">
              <a:spcBef>
                <a:spcPts val="1200"/>
              </a:spcBef>
              <a:buClr>
                <a:srgbClr val="0070C0"/>
              </a:buClr>
            </a:pP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「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暫時保護令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」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 、 </a:t>
            </a:r>
            <a:endParaRPr lang="en-US" altLang="zh-TW" sz="2800" b="1" dirty="0" smtClean="0">
              <a:latin typeface="微軟正黑體" charset="-120"/>
              <a:ea typeface="微軟正黑體" charset="-120"/>
            </a:endParaRPr>
          </a:p>
          <a:p>
            <a:pPr marL="0" indent="0">
              <a:spcBef>
                <a:spcPts val="1200"/>
              </a:spcBef>
              <a:buClr>
                <a:srgbClr val="0070C0"/>
              </a:buClr>
            </a:pP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「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緊急保護令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」</a:t>
            </a:r>
            <a:r>
              <a:rPr lang="en-US" altLang="zh-TW" sz="2000" b="1" dirty="0" smtClean="0">
                <a:solidFill>
                  <a:srgbClr val="7030A0"/>
                </a:solidFill>
                <a:latin typeface="微軟正黑體" charset="-120"/>
                <a:ea typeface="微軟正黑體" charset="-120"/>
              </a:rPr>
              <a:t>(</a:t>
            </a:r>
            <a:r>
              <a:rPr lang="zh-TW" altLang="en-US" sz="2000" b="1" dirty="0" smtClean="0">
                <a:solidFill>
                  <a:srgbClr val="7030A0"/>
                </a:solidFill>
                <a:latin typeface="微軟正黑體" charset="-120"/>
                <a:ea typeface="微軟正黑體" charset="-120"/>
              </a:rPr>
              <a:t>在</a:t>
            </a:r>
            <a:r>
              <a:rPr lang="zh-TW" altLang="en-US" sz="2000" b="1" dirty="0">
                <a:solidFill>
                  <a:srgbClr val="7030A0"/>
                </a:solidFill>
                <a:latin typeface="微軟正黑體" charset="-120"/>
                <a:ea typeface="微軟正黑體" charset="-120"/>
              </a:rPr>
              <a:t>四小時內就要核發</a:t>
            </a:r>
            <a:r>
              <a:rPr lang="zh-TW" altLang="en-US" sz="2000" b="1" dirty="0" smtClean="0">
                <a:solidFill>
                  <a:srgbClr val="7030A0"/>
                </a:solidFill>
                <a:latin typeface="微軟正黑體" charset="-120"/>
                <a:ea typeface="微軟正黑體" charset="-120"/>
              </a:rPr>
              <a:t>）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。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grpSp>
        <p:nvGrpSpPr>
          <p:cNvPr id="11" name="群組 10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2" name="圖片 11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3" name="文字方塊 12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100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14" name="圖片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205852"/>
            <a:ext cx="1743134" cy="65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500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0.0378 L -5.55556E-7 -0.63758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3769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10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587"/>
            <a:ext cx="9143996" cy="5714998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205" y="1204233"/>
            <a:ext cx="4751346" cy="551739"/>
          </a:xfrm>
          <a:prstGeom prst="rect">
            <a:avLst/>
          </a:prstGeom>
        </p:spPr>
      </p:pic>
      <p:grpSp>
        <p:nvGrpSpPr>
          <p:cNvPr id="4" name="群組 3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5" name="圖片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6" name="文字方塊 5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100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9" name="文字方塊 8"/>
          <p:cNvSpPr txBox="1"/>
          <p:nvPr/>
        </p:nvSpPr>
        <p:spPr>
          <a:xfrm>
            <a:off x="755576" y="1994991"/>
            <a:ext cx="4752528" cy="29001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10000"/>
              </a:lnSpc>
              <a:spcBef>
                <a:spcPts val="1200"/>
              </a:spcBef>
              <a:buClr>
                <a:srgbClr val="0070C0"/>
              </a:buClr>
              <a:buFont typeface="+mj-ea"/>
              <a:buAutoNum type="ea1ChtPeriod"/>
            </a:pP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警察發現有家暴現行犯時，應逕行逮捕，並依</a:t>
            </a:r>
            <a:r>
              <a:rPr lang="en-US" altLang="zh-TW" sz="2800" b="1" dirty="0">
                <a:latin typeface="微軟正黑體" pitchFamily="34" charset="-120"/>
                <a:ea typeface="微軟正黑體" pitchFamily="34" charset="-120"/>
              </a:rPr>
              <a:t>《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刑事訴訟法</a:t>
            </a:r>
            <a:r>
              <a:rPr lang="en-US" altLang="zh-TW" sz="2800" b="1" dirty="0">
                <a:latin typeface="微軟正黑體" pitchFamily="34" charset="-120"/>
                <a:ea typeface="微軟正黑體" pitchFamily="34" charset="-120"/>
              </a:rPr>
              <a:t>》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第 </a:t>
            </a:r>
            <a:r>
              <a:rPr lang="en-US" altLang="zh-TW" sz="2800" b="1" dirty="0">
                <a:latin typeface="微軟正黑體" pitchFamily="34" charset="-120"/>
                <a:ea typeface="微軟正黑體" pitchFamily="34" charset="-120"/>
              </a:rPr>
              <a:t>92 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條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第 </a:t>
            </a:r>
            <a:r>
              <a:rPr lang="en-US" altLang="zh-TW" sz="2800" b="1" dirty="0" smtClean="0">
                <a:latin typeface="微軟正黑體" pitchFamily="34" charset="-120"/>
                <a:ea typeface="微軟正黑體" pitchFamily="34" charset="-120"/>
              </a:rPr>
              <a:t>1 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項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，逮捕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後應立即送交給檢察官、司法警察官或司法警察。</a:t>
            </a: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5963" y="2083244"/>
            <a:ext cx="2792461" cy="2723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24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587"/>
            <a:ext cx="9143996" cy="5714998"/>
          </a:xfrm>
          <a:prstGeom prst="rect">
            <a:avLst/>
          </a:prstGeom>
        </p:spPr>
      </p:pic>
      <p:grpSp>
        <p:nvGrpSpPr>
          <p:cNvPr id="4" name="群組 3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5" name="圖片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6" name="文字方塊 5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100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7" name="文字方塊 6"/>
          <p:cNvSpPr txBox="1"/>
          <p:nvPr/>
        </p:nvSpPr>
        <p:spPr>
          <a:xfrm>
            <a:off x="827584" y="1249123"/>
            <a:ext cx="4680520" cy="341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10000"/>
              </a:lnSpc>
              <a:spcBef>
                <a:spcPts val="1200"/>
              </a:spcBef>
              <a:buClr>
                <a:srgbClr val="0070C0"/>
              </a:buClr>
              <a:buFont typeface="+mj-ea"/>
              <a:buAutoNum type="ea1ChtPeriod" startAt="2"/>
            </a:pP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檢察官、司法警察官或司法警察發現若認為加害人犯下家庭暴力罪或違法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保護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罪嫌重大，且有繼續侵害家庭成員生命、身體或自由的危險而情況急迫時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，得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逕行拘提。</a:t>
            </a: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98"/>
            <a:ext cx="287999" cy="2118340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1694" y="986879"/>
            <a:ext cx="2712423" cy="412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3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587"/>
            <a:ext cx="9143996" cy="5714998"/>
          </a:xfrm>
          <a:prstGeom prst="rect">
            <a:avLst/>
          </a:prstGeom>
        </p:spPr>
      </p:pic>
      <p:grpSp>
        <p:nvGrpSpPr>
          <p:cNvPr id="4" name="群組 3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5" name="圖片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6" name="文字方塊 5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100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7" name="文字方塊 6"/>
          <p:cNvSpPr txBox="1"/>
          <p:nvPr/>
        </p:nvSpPr>
        <p:spPr>
          <a:xfrm>
            <a:off x="1043608" y="1469809"/>
            <a:ext cx="4680520" cy="15142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10000"/>
              </a:lnSpc>
              <a:spcBef>
                <a:spcPts val="1200"/>
              </a:spcBef>
              <a:buClr>
                <a:srgbClr val="0070C0"/>
              </a:buClr>
              <a:buFont typeface="+mj-ea"/>
              <a:buAutoNum type="ea1ChtPeriod" startAt="3"/>
            </a:pP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根據</a:t>
            </a:r>
            <a:r>
              <a:rPr lang="en-US" altLang="zh-TW" sz="2800" b="1" dirty="0">
                <a:latin typeface="微軟正黑體" pitchFamily="34" charset="-120"/>
                <a:ea typeface="微軟正黑體" pitchFamily="34" charset="-120"/>
              </a:rPr>
              <a:t>《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家庭暴力防治法</a:t>
            </a:r>
            <a:r>
              <a:rPr lang="en-US" altLang="zh-TW" sz="2800" b="1" dirty="0">
                <a:latin typeface="微軟正黑體" pitchFamily="34" charset="-120"/>
                <a:ea typeface="微軟正黑體" pitchFamily="34" charset="-120"/>
              </a:rPr>
              <a:t>》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第 </a:t>
            </a:r>
            <a:r>
              <a:rPr lang="en-US" altLang="zh-TW" sz="2800" b="1" dirty="0">
                <a:latin typeface="微軟正黑體" pitchFamily="34" charset="-120"/>
                <a:ea typeface="微軟正黑體" pitchFamily="34" charset="-120"/>
              </a:rPr>
              <a:t>61 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條，違反保護令的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刑事責任：</a:t>
            </a:r>
            <a:endParaRPr lang="zh-TW" altLang="en-US" sz="2800" b="1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98"/>
            <a:ext cx="287999" cy="2118340"/>
          </a:xfrm>
          <a:prstGeom prst="rect">
            <a:avLst/>
          </a:prstGeom>
        </p:spPr>
      </p:pic>
      <p:sp>
        <p:nvSpPr>
          <p:cNvPr id="8" name="文字方塊 7"/>
          <p:cNvSpPr txBox="1"/>
          <p:nvPr/>
        </p:nvSpPr>
        <p:spPr>
          <a:xfrm>
            <a:off x="1547664" y="3114946"/>
            <a:ext cx="3960440" cy="15142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Bef>
                <a:spcPts val="1200"/>
              </a:spcBef>
              <a:buClr>
                <a:srgbClr val="0070C0"/>
              </a:buClr>
            </a:pPr>
            <a:r>
              <a:rPr lang="zh-TW" altLang="en-US" sz="2800" b="1" dirty="0" smtClean="0">
                <a:solidFill>
                  <a:srgbClr val="008EC0"/>
                </a:solidFill>
                <a:latin typeface="微軟正黑體" pitchFamily="34" charset="-120"/>
                <a:ea typeface="微軟正黑體" pitchFamily="34" charset="-120"/>
              </a:rPr>
              <a:t>最高可處 </a:t>
            </a:r>
            <a:r>
              <a:rPr lang="en-US" altLang="zh-TW" sz="2800" b="1" dirty="0" smtClean="0">
                <a:solidFill>
                  <a:srgbClr val="008EC0"/>
                </a:solidFill>
                <a:latin typeface="微軟正黑體" pitchFamily="34" charset="-120"/>
                <a:ea typeface="微軟正黑體" pitchFamily="34" charset="-120"/>
              </a:rPr>
              <a:t>3 </a:t>
            </a:r>
            <a:r>
              <a:rPr lang="zh-TW" altLang="en-US" sz="2800" b="1" dirty="0">
                <a:solidFill>
                  <a:srgbClr val="008EC0"/>
                </a:solidFill>
                <a:latin typeface="微軟正黑體" pitchFamily="34" charset="-120"/>
                <a:ea typeface="微軟正黑體" pitchFamily="34" charset="-120"/>
              </a:rPr>
              <a:t>年</a:t>
            </a:r>
            <a:r>
              <a:rPr lang="zh-TW" altLang="en-US" sz="2800" b="1" dirty="0" smtClean="0">
                <a:solidFill>
                  <a:srgbClr val="008EC0"/>
                </a:solidFill>
                <a:latin typeface="微軟正黑體" pitchFamily="34" charset="-120"/>
                <a:ea typeface="微軟正黑體" pitchFamily="34" charset="-120"/>
              </a:rPr>
              <a:t>有期徒刑</a:t>
            </a:r>
            <a:r>
              <a:rPr lang="zh-TW" altLang="en-US" sz="2800" b="1" dirty="0">
                <a:solidFill>
                  <a:srgbClr val="008EC0"/>
                </a:solidFill>
                <a:latin typeface="微軟正黑體" pitchFamily="34" charset="-120"/>
                <a:ea typeface="微軟正黑體" pitchFamily="34" charset="-120"/>
              </a:rPr>
              <a:t>，拘役或科或併</a:t>
            </a:r>
            <a:r>
              <a:rPr lang="zh-TW" altLang="en-US" sz="2800" b="1" dirty="0" smtClean="0">
                <a:solidFill>
                  <a:srgbClr val="008EC0"/>
                </a:solidFill>
                <a:latin typeface="微軟正黑體" pitchFamily="34" charset="-120"/>
                <a:ea typeface="微軟正黑體" pitchFamily="34" charset="-120"/>
              </a:rPr>
              <a:t>科 </a:t>
            </a:r>
            <a:r>
              <a:rPr lang="en-US" altLang="zh-TW" sz="2800" b="1" dirty="0" smtClean="0">
                <a:solidFill>
                  <a:srgbClr val="008EC0"/>
                </a:solidFill>
                <a:latin typeface="微軟正黑體" pitchFamily="34" charset="-120"/>
                <a:ea typeface="微軟正黑體" pitchFamily="34" charset="-120"/>
              </a:rPr>
              <a:t>10 </a:t>
            </a:r>
            <a:r>
              <a:rPr lang="zh-TW" altLang="en-US" sz="2800" b="1" dirty="0">
                <a:solidFill>
                  <a:srgbClr val="008EC0"/>
                </a:solidFill>
                <a:latin typeface="微軟正黑體" pitchFamily="34" charset="-120"/>
                <a:ea typeface="微軟正黑體" pitchFamily="34" charset="-120"/>
              </a:rPr>
              <a:t>萬元罰金</a:t>
            </a:r>
            <a:r>
              <a:rPr lang="zh-TW" altLang="en-US" sz="2800" b="1" dirty="0" smtClean="0">
                <a:solidFill>
                  <a:srgbClr val="008EC0"/>
                </a:solidFill>
                <a:latin typeface="微軟正黑體" pitchFamily="34" charset="-120"/>
                <a:ea typeface="微軟正黑體" pitchFamily="34" charset="-120"/>
              </a:rPr>
              <a:t>。</a:t>
            </a:r>
            <a:endParaRPr lang="zh-TW" altLang="en-US" sz="2800" b="1" dirty="0">
              <a:solidFill>
                <a:srgbClr val="008EC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2283516"/>
            <a:ext cx="2771440" cy="2703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086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587"/>
            <a:ext cx="9143996" cy="5714997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101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6" name="文字方塊 5"/>
          <p:cNvSpPr txBox="1">
            <a:spLocks noChangeArrowheads="1"/>
          </p:cNvSpPr>
          <p:nvPr/>
        </p:nvSpPr>
        <p:spPr bwMode="auto">
          <a:xfrm>
            <a:off x="1043609" y="1543909"/>
            <a:ext cx="3672407" cy="2900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在工商業發達的現代社會，每個人皆有權進入職場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工作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，但是有可能會因懷孕、哺乳、照顧子女等，在職場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上受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不公平待遇，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1274911"/>
            <a:ext cx="3525019" cy="3438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64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587"/>
            <a:ext cx="9143996" cy="5714997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1994991"/>
            <a:ext cx="3118110" cy="3332995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101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6" name="文字方塊 5"/>
          <p:cNvSpPr txBox="1">
            <a:spLocks noChangeArrowheads="1"/>
          </p:cNvSpPr>
          <p:nvPr/>
        </p:nvSpPr>
        <p:spPr bwMode="auto">
          <a:xfrm>
            <a:off x="1115617" y="1274911"/>
            <a:ext cx="4536503" cy="3564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為維護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不同的性別在教育及職場上的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機會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與權利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，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0" indent="0"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 smtClean="0">
                <a:solidFill>
                  <a:srgbClr val="008EC0"/>
                </a:solidFill>
                <a:latin typeface="微軟正黑體" charset="-120"/>
                <a:ea typeface="微軟正黑體" charset="-120"/>
              </a:rPr>
              <a:t>我國</a:t>
            </a:r>
            <a:r>
              <a:rPr lang="zh-TW" altLang="en-US" sz="2800" b="1" dirty="0">
                <a:solidFill>
                  <a:srgbClr val="008EC0"/>
                </a:solidFill>
                <a:latin typeface="微軟正黑體" charset="-120"/>
                <a:ea typeface="微軟正黑體" charset="-120"/>
              </a:rPr>
              <a:t>制訂性平三</a:t>
            </a:r>
            <a:r>
              <a:rPr lang="zh-TW" altLang="en-US" sz="2800" b="1" dirty="0" smtClean="0">
                <a:solidFill>
                  <a:srgbClr val="008EC0"/>
                </a:solidFill>
                <a:latin typeface="微軟正黑體" charset="-120"/>
                <a:ea typeface="微軟正黑體" charset="-120"/>
              </a:rPr>
              <a:t>法：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/>
            </a:r>
            <a:b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</a:b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《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性別平等教育法</a:t>
            </a:r>
            <a:r>
              <a:rPr lang="en-US" altLang="zh-TW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》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、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/>
            </a:r>
            <a:b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</a:b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《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性別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工作平等法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》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、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/>
            </a:r>
            <a:b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</a:b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《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性騷擾防治法</a:t>
            </a:r>
            <a:r>
              <a:rPr lang="en-US" altLang="zh-TW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》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，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/>
            </a:r>
            <a:b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</a:b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來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促進性別地位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的實質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平等。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19207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587"/>
            <a:ext cx="9143996" cy="5714997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101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6" name="文字方塊 5"/>
          <p:cNvSpPr txBox="1">
            <a:spLocks noChangeArrowheads="1"/>
          </p:cNvSpPr>
          <p:nvPr/>
        </p:nvSpPr>
        <p:spPr bwMode="auto">
          <a:xfrm>
            <a:off x="1115618" y="1274911"/>
            <a:ext cx="3816422" cy="246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性平三法針對遇到性騷擾皆有相關規定，僅在</a:t>
            </a:r>
            <a:r>
              <a:rPr lang="zh-TW" altLang="en-US" sz="2800" b="1" dirty="0">
                <a:solidFill>
                  <a:srgbClr val="008EC0"/>
                </a:solidFill>
                <a:latin typeface="微軟正黑體" charset="-120"/>
                <a:ea typeface="微軟正黑體" charset="-120"/>
              </a:rPr>
              <a:t>適用對象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及</a:t>
            </a:r>
            <a:r>
              <a:rPr lang="zh-TW" altLang="en-US" sz="2800" b="1" dirty="0">
                <a:solidFill>
                  <a:srgbClr val="008EC0"/>
                </a:solidFill>
                <a:latin typeface="微軟正黑體" charset="-120"/>
                <a:ea typeface="微軟正黑體" charset="-120"/>
              </a:rPr>
              <a:t>發生場所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之規定而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有差異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，將於本節中一一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介紹：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0059" y="865382"/>
            <a:ext cx="3408365" cy="4153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929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587"/>
            <a:ext cx="9143996" cy="5714997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1497957"/>
            <a:ext cx="3525019" cy="3438151"/>
          </a:xfrm>
          <a:prstGeom prst="rect">
            <a:avLst/>
          </a:prstGeom>
        </p:spPr>
      </p:pic>
      <p:sp>
        <p:nvSpPr>
          <p:cNvPr id="8" name="文字方塊 7"/>
          <p:cNvSpPr txBox="1"/>
          <p:nvPr/>
        </p:nvSpPr>
        <p:spPr>
          <a:xfrm>
            <a:off x="1115616" y="1994991"/>
            <a:ext cx="3600400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以預防校園性騷擾事件為主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，對象指：</a:t>
            </a:r>
            <a:endParaRPr lang="en-US" altLang="zh-TW" sz="2800" b="1" dirty="0" smtClean="0">
              <a:latin typeface="微軟正黑體" pitchFamily="34" charset="-120"/>
              <a:ea typeface="微軟正黑體" pitchFamily="34" charset="-120"/>
            </a:endParaRPr>
          </a:p>
          <a:p>
            <a:pPr marL="457200" indent="-457200">
              <a:spcBef>
                <a:spcPts val="1200"/>
              </a:spcBef>
              <a:buFont typeface="Wingdings" pitchFamily="2" charset="2"/>
              <a:buChar char="l"/>
            </a:pP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一方為</a:t>
            </a:r>
            <a:r>
              <a:rPr lang="zh-TW" altLang="en-US" sz="2800" b="1" dirty="0" smtClean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學校</a:t>
            </a:r>
            <a:r>
              <a:rPr lang="zh-TW" altLang="en-US" sz="2800" b="1" dirty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校長</a:t>
            </a:r>
            <a:r>
              <a:rPr lang="zh-TW" altLang="en-US" sz="2800" b="1" dirty="0" smtClean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、教師、職員、工友或學生。</a:t>
            </a:r>
            <a:endParaRPr lang="en-US" altLang="zh-TW" sz="2800" b="1" dirty="0" smtClean="0">
              <a:solidFill>
                <a:schemeClr val="accent6">
                  <a:lumMod val="7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457200" indent="-457200">
              <a:spcBef>
                <a:spcPts val="1200"/>
              </a:spcBef>
              <a:buFont typeface="Wingdings" pitchFamily="2" charset="2"/>
              <a:buChar char="l"/>
            </a:pP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他方為學生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。</a:t>
            </a:r>
            <a:endParaRPr lang="zh-TW" altLang="en-US" sz="2800" b="1" dirty="0">
              <a:latin typeface="微軟正黑體" pitchFamily="34" charset="-120"/>
              <a:ea typeface="微軟正黑體" pitchFamily="34" charset="-120"/>
            </a:endParaRPr>
          </a:p>
        </p:txBody>
      </p:sp>
      <p:grpSp>
        <p:nvGrpSpPr>
          <p:cNvPr id="9" name="群組 8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0" name="圖片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1" name="文字方塊 10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101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12" name="圖片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207124"/>
            <a:ext cx="3886598" cy="833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764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587"/>
            <a:ext cx="9143996" cy="5714997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1497957"/>
            <a:ext cx="3525019" cy="3438151"/>
          </a:xfrm>
          <a:prstGeom prst="rect">
            <a:avLst/>
          </a:prstGeom>
        </p:spPr>
      </p:pic>
      <p:sp>
        <p:nvSpPr>
          <p:cNvPr id="3" name="文字方塊 2"/>
          <p:cNvSpPr txBox="1"/>
          <p:nvPr/>
        </p:nvSpPr>
        <p:spPr>
          <a:xfrm>
            <a:off x="1115616" y="2239002"/>
            <a:ext cx="3672408" cy="19882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受僱者</a:t>
            </a:r>
            <a:r>
              <a:rPr lang="zh-TW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（含實習生、派遣勞工及建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教生</a:t>
            </a:r>
            <a:r>
              <a:rPr lang="zh-TW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）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或求職者在工作或求職時，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在職場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上遭遇的性騷擾。</a:t>
            </a:r>
          </a:p>
        </p:txBody>
      </p:sp>
      <p:grpSp>
        <p:nvGrpSpPr>
          <p:cNvPr id="4" name="群組 3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5" name="圖片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6" name="文字方塊 5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101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7" name="圖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341384"/>
            <a:ext cx="3886598" cy="833414"/>
          </a:xfrm>
          <a:prstGeom prst="rect">
            <a:avLst/>
          </a:prstGeom>
        </p:spPr>
      </p:pic>
      <p:grpSp>
        <p:nvGrpSpPr>
          <p:cNvPr id="9" name="群組 8"/>
          <p:cNvGrpSpPr/>
          <p:nvPr/>
        </p:nvGrpSpPr>
        <p:grpSpPr>
          <a:xfrm>
            <a:off x="899937" y="4362368"/>
            <a:ext cx="3168007" cy="900000"/>
            <a:chOff x="3481586" y="3006572"/>
            <a:chExt cx="3168007" cy="900000"/>
          </a:xfrm>
        </p:grpSpPr>
        <p:grpSp>
          <p:nvGrpSpPr>
            <p:cNvPr id="10" name="群組 9"/>
            <p:cNvGrpSpPr/>
            <p:nvPr/>
          </p:nvGrpSpPr>
          <p:grpSpPr>
            <a:xfrm>
              <a:off x="4066091" y="3189998"/>
              <a:ext cx="2583502" cy="503697"/>
              <a:chOff x="4500000" y="2170416"/>
              <a:chExt cx="2583502" cy="503697"/>
            </a:xfrm>
          </p:grpSpPr>
          <p:pic>
            <p:nvPicPr>
              <p:cNvPr id="12" name="圖片 11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" t="-1" r="39411" b="12563"/>
              <a:stretch/>
            </p:blipFill>
            <p:spPr>
              <a:xfrm>
                <a:off x="4500000" y="2170416"/>
                <a:ext cx="2583502" cy="503697"/>
              </a:xfrm>
              <a:prstGeom prst="rect">
                <a:avLst/>
              </a:prstGeom>
            </p:spPr>
          </p:pic>
          <p:sp>
            <p:nvSpPr>
              <p:cNvPr id="13" name="文字方塊 12"/>
              <p:cNvSpPr txBox="1"/>
              <p:nvPr/>
            </p:nvSpPr>
            <p:spPr>
              <a:xfrm>
                <a:off x="4753876" y="2327285"/>
                <a:ext cx="232962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性別</a:t>
                </a:r>
                <a:r>
                  <a:rPr lang="zh-TW" altLang="en-US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工作平等宣導</a:t>
                </a:r>
                <a:r>
                  <a:rPr lang="en-US" altLang="zh-TW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(05ˍ00)</a:t>
                </a:r>
              </a:p>
            </p:txBody>
          </p:sp>
        </p:grpSp>
        <p:pic>
          <p:nvPicPr>
            <p:cNvPr id="11" name="圖片 10">
              <a:hlinkClick r:id="rId7" action="ppaction://hlinksldjump"/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1586" y="3006572"/>
              <a:ext cx="861677" cy="900000"/>
            </a:xfrm>
            <a:prstGeom prst="rect">
              <a:avLst/>
            </a:prstGeom>
          </p:spPr>
        </p:pic>
      </p:grpSp>
      <p:grpSp>
        <p:nvGrpSpPr>
          <p:cNvPr id="14" name="群組 13"/>
          <p:cNvGrpSpPr/>
          <p:nvPr/>
        </p:nvGrpSpPr>
        <p:grpSpPr>
          <a:xfrm>
            <a:off x="4275149" y="4362368"/>
            <a:ext cx="3465203" cy="900000"/>
            <a:chOff x="3481586" y="3006572"/>
            <a:chExt cx="3465203" cy="900000"/>
          </a:xfrm>
        </p:grpSpPr>
        <p:grpSp>
          <p:nvGrpSpPr>
            <p:cNvPr id="15" name="群組 14"/>
            <p:cNvGrpSpPr/>
            <p:nvPr/>
          </p:nvGrpSpPr>
          <p:grpSpPr>
            <a:xfrm>
              <a:off x="4066091" y="3189998"/>
              <a:ext cx="2880698" cy="503697"/>
              <a:chOff x="4500000" y="2170416"/>
              <a:chExt cx="2880698" cy="503697"/>
            </a:xfrm>
          </p:grpSpPr>
          <p:pic>
            <p:nvPicPr>
              <p:cNvPr id="17" name="圖片 16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2" t="-1" r="32442" b="12563"/>
              <a:stretch/>
            </p:blipFill>
            <p:spPr>
              <a:xfrm>
                <a:off x="4500000" y="2170416"/>
                <a:ext cx="2880698" cy="503697"/>
              </a:xfrm>
              <a:prstGeom prst="rect">
                <a:avLst/>
              </a:prstGeom>
            </p:spPr>
          </p:pic>
          <p:sp>
            <p:nvSpPr>
              <p:cNvPr id="18" name="文字方塊 17"/>
              <p:cNvSpPr txBox="1"/>
              <p:nvPr/>
            </p:nvSpPr>
            <p:spPr>
              <a:xfrm>
                <a:off x="4753876" y="2327285"/>
                <a:ext cx="262682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性別</a:t>
                </a:r>
                <a:r>
                  <a:rPr lang="zh-TW" altLang="en-US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工作平等宣導短片</a:t>
                </a:r>
                <a:r>
                  <a:rPr lang="en-US" altLang="zh-TW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(04ˍ07)</a:t>
                </a:r>
              </a:p>
            </p:txBody>
          </p:sp>
        </p:grpSp>
        <p:pic>
          <p:nvPicPr>
            <p:cNvPr id="16" name="圖片 15">
              <a:hlinkClick r:id="rId9" action="ppaction://hlinksldjump"/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1586" y="3006572"/>
              <a:ext cx="861677" cy="90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38051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" y="1587"/>
            <a:ext cx="9139122" cy="5714997"/>
          </a:xfrm>
          <a:prstGeom prst="rect">
            <a:avLst/>
          </a:prstGeom>
        </p:spPr>
      </p:pic>
      <p:pic>
        <p:nvPicPr>
          <p:cNvPr id="3" name="圖片 2">
            <a:hlinkClick r:id="rId5" action="ppaction://hlinkfile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366" y="5019327"/>
            <a:ext cx="647002" cy="683313"/>
          </a:xfrm>
          <a:prstGeom prst="rect">
            <a:avLst/>
          </a:prstGeom>
        </p:spPr>
      </p:pic>
      <p:pic>
        <p:nvPicPr>
          <p:cNvPr id="4" name="圖片 3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38" y="5019327"/>
            <a:ext cx="647002" cy="683313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611560" y="5188971"/>
            <a:ext cx="3878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性別</a:t>
            </a:r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工作平等</a:t>
            </a:r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宣導</a:t>
            </a:r>
            <a:endParaRPr lang="en-US" altLang="zh-TW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5935228" y="5184829"/>
            <a:ext cx="1013036" cy="338554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/>
            <a:r>
              <a:rPr lang="en-US" altLang="zh-TW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05:00</a:t>
            </a:r>
            <a:endParaRPr lang="zh-TW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4972460" y="5133726"/>
            <a:ext cx="823676" cy="461665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YOU</a:t>
            </a:r>
            <a:b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TUBE</a:t>
            </a:r>
            <a:endParaRPr lang="zh-TW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0" name="006P101性別工作平等宣導(05ˍ00)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800" y="-137456"/>
            <a:ext cx="9145600" cy="514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823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233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" y="1587"/>
            <a:ext cx="9139122" cy="5714997"/>
          </a:xfrm>
          <a:prstGeom prst="rect">
            <a:avLst/>
          </a:prstGeom>
        </p:spPr>
      </p:pic>
      <p:pic>
        <p:nvPicPr>
          <p:cNvPr id="3" name="圖片 2">
            <a:hlinkClick r:id="rId5" action="ppaction://hlinkfile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366" y="5019327"/>
            <a:ext cx="647002" cy="683313"/>
          </a:xfrm>
          <a:prstGeom prst="rect">
            <a:avLst/>
          </a:prstGeom>
        </p:spPr>
      </p:pic>
      <p:pic>
        <p:nvPicPr>
          <p:cNvPr id="4" name="圖片 3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38" y="5019327"/>
            <a:ext cx="647002" cy="683313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611560" y="5188971"/>
            <a:ext cx="3878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性別</a:t>
            </a:r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工作平等宣導短</a:t>
            </a:r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片</a:t>
            </a:r>
            <a:endParaRPr lang="en-US" altLang="zh-TW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5935228" y="5184829"/>
            <a:ext cx="1013036" cy="338554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/>
            <a:r>
              <a:rPr lang="en-US" altLang="zh-TW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04:07</a:t>
            </a:r>
            <a:endParaRPr lang="zh-TW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4972460" y="5133726"/>
            <a:ext cx="823676" cy="461665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YOU</a:t>
            </a:r>
            <a:b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TUBE</a:t>
            </a:r>
            <a:endParaRPr lang="zh-TW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8" name="006P101性別工作平等宣導短片(04ˍ07)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0" y="-137456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88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704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587"/>
            <a:ext cx="9143996" cy="5714997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4920" y="1722119"/>
            <a:ext cx="3877994" cy="3218820"/>
          </a:xfrm>
          <a:prstGeom prst="rect">
            <a:avLst/>
          </a:prstGeom>
        </p:spPr>
      </p:pic>
      <p:sp>
        <p:nvSpPr>
          <p:cNvPr id="3" name="文字方塊 2"/>
          <p:cNvSpPr txBox="1"/>
          <p:nvPr/>
        </p:nvSpPr>
        <p:spPr>
          <a:xfrm>
            <a:off x="1115616" y="2203030"/>
            <a:ext cx="3312368" cy="19882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非屬職場、校園性騷擾，而是發生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在如</a:t>
            </a:r>
            <a:r>
              <a:rPr lang="zh-TW" altLang="en-US" sz="2800" b="1" dirty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公共運輸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或</a:t>
            </a:r>
            <a:r>
              <a:rPr lang="zh-TW" altLang="en-US" sz="2800" b="1" dirty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公共場所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之性騷擾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案件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。</a:t>
            </a:r>
          </a:p>
        </p:txBody>
      </p:sp>
      <p:grpSp>
        <p:nvGrpSpPr>
          <p:cNvPr id="4" name="群組 3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5" name="圖片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6" name="文字方塊 5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101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7" name="圖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8" y="1305412"/>
            <a:ext cx="3886593" cy="833414"/>
          </a:xfrm>
          <a:prstGeom prst="rect">
            <a:avLst/>
          </a:prstGeom>
        </p:spPr>
      </p:pic>
      <p:grpSp>
        <p:nvGrpSpPr>
          <p:cNvPr id="10" name="群組 9"/>
          <p:cNvGrpSpPr/>
          <p:nvPr/>
        </p:nvGrpSpPr>
        <p:grpSpPr>
          <a:xfrm>
            <a:off x="899937" y="4191267"/>
            <a:ext cx="2955545" cy="900000"/>
            <a:chOff x="3481586" y="3006572"/>
            <a:chExt cx="2955545" cy="900000"/>
          </a:xfrm>
        </p:grpSpPr>
        <p:grpSp>
          <p:nvGrpSpPr>
            <p:cNvPr id="11" name="群組 10"/>
            <p:cNvGrpSpPr/>
            <p:nvPr/>
          </p:nvGrpSpPr>
          <p:grpSpPr>
            <a:xfrm>
              <a:off x="4066091" y="3189998"/>
              <a:ext cx="2371040" cy="521414"/>
              <a:chOff x="4500000" y="2170416"/>
              <a:chExt cx="2371040" cy="521414"/>
            </a:xfrm>
          </p:grpSpPr>
          <p:pic>
            <p:nvPicPr>
              <p:cNvPr id="13" name="圖片 12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" r="44394" b="9487"/>
              <a:stretch/>
            </p:blipFill>
            <p:spPr>
              <a:xfrm>
                <a:off x="4500000" y="2170416"/>
                <a:ext cx="2371040" cy="521414"/>
              </a:xfrm>
              <a:prstGeom prst="rect">
                <a:avLst/>
              </a:prstGeom>
            </p:spPr>
          </p:pic>
          <p:sp>
            <p:nvSpPr>
              <p:cNvPr id="14" name="文字方塊 13"/>
              <p:cNvSpPr txBox="1"/>
              <p:nvPr/>
            </p:nvSpPr>
            <p:spPr>
              <a:xfrm>
                <a:off x="4753876" y="2327285"/>
                <a:ext cx="184299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趁機性騷擾</a:t>
                </a:r>
                <a:r>
                  <a:rPr lang="en-US" altLang="zh-TW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(01ˍ59)</a:t>
                </a:r>
                <a:endParaRPr lang="zh-TW" altLang="en-US" sz="14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pic>
          <p:nvPicPr>
            <p:cNvPr id="12" name="圖片 11">
              <a:hlinkClick r:id="rId7" action="ppaction://hlinksldjump"/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1586" y="3006572"/>
              <a:ext cx="861677" cy="90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36454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" y="1587"/>
            <a:ext cx="9139122" cy="5714997"/>
          </a:xfrm>
          <a:prstGeom prst="rect">
            <a:avLst/>
          </a:prstGeom>
        </p:spPr>
      </p:pic>
      <p:pic>
        <p:nvPicPr>
          <p:cNvPr id="3" name="圖片 2">
            <a:hlinkClick r:id="rId5" action="ppaction://hlinkfile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366" y="5019327"/>
            <a:ext cx="647002" cy="683313"/>
          </a:xfrm>
          <a:prstGeom prst="rect">
            <a:avLst/>
          </a:prstGeom>
        </p:spPr>
      </p:pic>
      <p:pic>
        <p:nvPicPr>
          <p:cNvPr id="4" name="圖片 3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38" y="5019327"/>
            <a:ext cx="647002" cy="683313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611560" y="5188971"/>
            <a:ext cx="3878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趁機</a:t>
            </a:r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性騷擾</a:t>
            </a:r>
            <a:endParaRPr lang="zh-TW" altLang="en-US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5935228" y="5184829"/>
            <a:ext cx="1013036" cy="338554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/>
            <a:r>
              <a:rPr lang="en-US" altLang="zh-TW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01:59</a:t>
            </a:r>
            <a:endParaRPr lang="zh-TW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4972460" y="5133726"/>
            <a:ext cx="823676" cy="461665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YOU</a:t>
            </a:r>
            <a:b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TUBE</a:t>
            </a:r>
            <a:endParaRPr lang="zh-TW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9" name="006P101趁機性騷擾(01ˍ59)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0" y="-137456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067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9799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587"/>
            <a:ext cx="9143996" cy="5714997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102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205" y="1204233"/>
            <a:ext cx="4751346" cy="551739"/>
          </a:xfrm>
          <a:prstGeom prst="rect">
            <a:avLst/>
          </a:prstGeom>
        </p:spPr>
      </p:pic>
      <p:sp>
        <p:nvSpPr>
          <p:cNvPr id="7" name="文字方塊 6"/>
          <p:cNvSpPr txBox="1"/>
          <p:nvPr/>
        </p:nvSpPr>
        <p:spPr>
          <a:xfrm>
            <a:off x="1259632" y="1933868"/>
            <a:ext cx="352839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第 </a:t>
            </a:r>
            <a:r>
              <a:rPr lang="en-US" altLang="zh-TW" sz="2800" b="1" dirty="0">
                <a:latin typeface="微軟正黑體" pitchFamily="34" charset="-120"/>
                <a:ea typeface="微軟正黑體" pitchFamily="34" charset="-120"/>
              </a:rPr>
              <a:t>1 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條即明訂「為促進性別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地位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之實質平等，消除性別歧視，維護人格尊嚴，厚植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並建立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性別平等之教育資源與環境。」</a:t>
            </a: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2814362"/>
            <a:ext cx="3778650" cy="232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586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587"/>
            <a:ext cx="9143996" cy="5714997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102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7" name="文字方塊 6"/>
          <p:cNvSpPr txBox="1"/>
          <p:nvPr/>
        </p:nvSpPr>
        <p:spPr>
          <a:xfrm>
            <a:off x="1043609" y="1274911"/>
            <a:ext cx="3960439" cy="356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0000"/>
              </a:lnSpc>
              <a:spcBef>
                <a:spcPts val="1200"/>
              </a:spcBef>
            </a:pPr>
            <a:r>
              <a:rPr lang="en-US" altLang="zh-TW" sz="2800" b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《</a:t>
            </a:r>
            <a:r>
              <a:rPr lang="zh-TW" altLang="en-US" sz="2800" b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性別平等</a:t>
            </a:r>
            <a:r>
              <a:rPr lang="zh-TW" altLang="en-US" sz="2800" b="1" dirty="0" smtClean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教育法</a:t>
            </a:r>
            <a:r>
              <a:rPr lang="zh-TW" altLang="en-US" sz="2800" b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施行細則</a:t>
            </a:r>
            <a:r>
              <a:rPr lang="en-US" altLang="zh-TW" sz="2800" b="1" dirty="0" smtClean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》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進一步指出：</a:t>
            </a:r>
            <a:endParaRPr lang="en-US" altLang="zh-TW" sz="2800" b="1" dirty="0" smtClean="0">
              <a:latin typeface="微軟正黑體" pitchFamily="34" charset="-120"/>
              <a:ea typeface="微軟正黑體" pitchFamily="34" charset="-120"/>
            </a:endParaRPr>
          </a:p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「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性別地位之實質平等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，指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任何人不因其生理性別、性傾向、性別特質或性別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認同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等不同，而受到差別之待遇。」</a:t>
            </a: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2023652"/>
            <a:ext cx="287999" cy="1670870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2814362"/>
            <a:ext cx="3778650" cy="232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427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587"/>
            <a:ext cx="9143996" cy="5714997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102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7" name="文字方塊 6"/>
          <p:cNvSpPr txBox="1"/>
          <p:nvPr/>
        </p:nvSpPr>
        <p:spPr>
          <a:xfrm>
            <a:off x="1043608" y="1298216"/>
            <a:ext cx="4752527" cy="346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從學校教育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中，讓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學生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了解：</a:t>
            </a:r>
            <a:endParaRPr lang="en-US" altLang="zh-TW" sz="2800" b="1" dirty="0" smtClean="0">
              <a:latin typeface="微軟正黑體" pitchFamily="34" charset="-120"/>
              <a:ea typeface="微軟正黑體" pitchFamily="34" charset="-120"/>
            </a:endParaRPr>
          </a:p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zh-TW" altLang="en-US" sz="2700" b="1" dirty="0" smtClean="0">
                <a:solidFill>
                  <a:srgbClr val="169E71"/>
                </a:solidFill>
                <a:latin typeface="微軟正黑體" pitchFamily="34" charset="-120"/>
                <a:ea typeface="微軟正黑體" pitchFamily="34" charset="-120"/>
              </a:rPr>
              <a:t>不同性別</a:t>
            </a:r>
            <a:r>
              <a:rPr lang="zh-TW" altLang="en-US" sz="2700" b="1" dirty="0">
                <a:solidFill>
                  <a:srgbClr val="169E71"/>
                </a:solidFill>
                <a:latin typeface="微軟正黑體" pitchFamily="34" charset="-120"/>
                <a:ea typeface="微軟正黑體" pitchFamily="34" charset="-120"/>
              </a:rPr>
              <a:t>的差異</a:t>
            </a:r>
            <a:r>
              <a:rPr lang="zh-TW" altLang="en-US" sz="2700" b="1" dirty="0" smtClean="0">
                <a:solidFill>
                  <a:srgbClr val="169E71"/>
                </a:solidFill>
                <a:latin typeface="微軟正黑體" pitchFamily="34" charset="-120"/>
                <a:ea typeface="微軟正黑體" pitchFamily="34" charset="-120"/>
              </a:rPr>
              <a:t>、</a:t>
            </a:r>
            <a:r>
              <a:rPr lang="en-US" altLang="zh-TW" sz="2700" b="1" dirty="0">
                <a:solidFill>
                  <a:srgbClr val="169E71"/>
                </a:solidFill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sz="2700" b="1" dirty="0">
                <a:solidFill>
                  <a:srgbClr val="169E71"/>
                </a:solidFill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sz="2700" b="1" dirty="0" smtClean="0">
                <a:solidFill>
                  <a:srgbClr val="169E71"/>
                </a:solidFill>
                <a:latin typeface="微軟正黑體" pitchFamily="34" charset="-120"/>
                <a:ea typeface="微軟正黑體" pitchFamily="34" charset="-120"/>
              </a:rPr>
              <a:t>尊重</a:t>
            </a:r>
            <a:r>
              <a:rPr lang="zh-TW" altLang="en-US" sz="2700" b="1" dirty="0">
                <a:solidFill>
                  <a:srgbClr val="169E71"/>
                </a:solidFill>
                <a:latin typeface="微軟正黑體" pitchFamily="34" charset="-120"/>
                <a:ea typeface="微軟正黑體" pitchFamily="34" charset="-120"/>
              </a:rPr>
              <a:t>多元</a:t>
            </a:r>
            <a:r>
              <a:rPr lang="zh-TW" altLang="en-US" sz="2700" b="1" dirty="0" smtClean="0">
                <a:solidFill>
                  <a:srgbClr val="169E71"/>
                </a:solidFill>
                <a:latin typeface="微軟正黑體" pitchFamily="34" charset="-120"/>
                <a:ea typeface="微軟正黑體" pitchFamily="34" charset="-120"/>
              </a:rPr>
              <a:t>性別、</a:t>
            </a:r>
            <a:r>
              <a:rPr lang="en-US" altLang="zh-TW" sz="2700" b="1" dirty="0">
                <a:solidFill>
                  <a:srgbClr val="169E71"/>
                </a:solidFill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sz="2700" b="1" dirty="0">
                <a:solidFill>
                  <a:srgbClr val="169E71"/>
                </a:solidFill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sz="2700" b="1" dirty="0" smtClean="0">
                <a:solidFill>
                  <a:srgbClr val="169E71"/>
                </a:solidFill>
                <a:latin typeface="微軟正黑體" pitchFamily="34" charset="-120"/>
                <a:ea typeface="微軟正黑體" pitchFamily="34" charset="-120"/>
              </a:rPr>
              <a:t>建立</a:t>
            </a:r>
            <a:r>
              <a:rPr lang="zh-TW" altLang="en-US" sz="2700" b="1" dirty="0">
                <a:solidFill>
                  <a:srgbClr val="169E71"/>
                </a:solidFill>
                <a:latin typeface="微軟正黑體" pitchFamily="34" charset="-120"/>
                <a:ea typeface="微軟正黑體" pitchFamily="34" charset="-120"/>
              </a:rPr>
              <a:t>落實</a:t>
            </a:r>
            <a:r>
              <a:rPr lang="zh-TW" altLang="en-US" sz="2700" b="1" dirty="0" smtClean="0">
                <a:solidFill>
                  <a:srgbClr val="169E71"/>
                </a:solidFill>
                <a:latin typeface="微軟正黑體" pitchFamily="34" charset="-120"/>
                <a:ea typeface="微軟正黑體" pitchFamily="34" charset="-120"/>
              </a:rPr>
              <a:t>性別、</a:t>
            </a:r>
            <a:r>
              <a:rPr lang="en-US" altLang="zh-TW" sz="2700" b="1" dirty="0" smtClean="0">
                <a:solidFill>
                  <a:srgbClr val="169E71"/>
                </a:solidFill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sz="2700" b="1" dirty="0" smtClean="0">
                <a:solidFill>
                  <a:srgbClr val="169E71"/>
                </a:solidFill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sz="2700" b="1" dirty="0" smtClean="0">
                <a:solidFill>
                  <a:srgbClr val="169E71"/>
                </a:solidFill>
                <a:latin typeface="微軟正黑體" pitchFamily="34" charset="-120"/>
                <a:ea typeface="微軟正黑體" pitchFamily="34" charset="-120"/>
              </a:rPr>
              <a:t>平等</a:t>
            </a:r>
            <a:r>
              <a:rPr lang="zh-TW" altLang="en-US" sz="2700" b="1" dirty="0">
                <a:solidFill>
                  <a:srgbClr val="169E71"/>
                </a:solidFill>
                <a:latin typeface="微軟正黑體" pitchFamily="34" charset="-120"/>
                <a:ea typeface="微軟正黑體" pitchFamily="34" charset="-120"/>
              </a:rPr>
              <a:t>的良好</a:t>
            </a:r>
            <a:r>
              <a:rPr lang="zh-TW" altLang="en-US" sz="2700" b="1" dirty="0" smtClean="0">
                <a:solidFill>
                  <a:srgbClr val="169E71"/>
                </a:solidFill>
                <a:latin typeface="微軟正黑體" pitchFamily="34" charset="-120"/>
                <a:ea typeface="微軟正黑體" pitchFamily="34" charset="-120"/>
              </a:rPr>
              <a:t>環境、</a:t>
            </a:r>
            <a:r>
              <a:rPr lang="en-US" altLang="zh-TW" sz="2700" b="1" dirty="0" smtClean="0">
                <a:solidFill>
                  <a:srgbClr val="169E71"/>
                </a:solidFill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sz="2700" b="1" dirty="0" smtClean="0">
                <a:solidFill>
                  <a:srgbClr val="169E71"/>
                </a:solidFill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sz="2700" b="1" dirty="0" smtClean="0">
                <a:solidFill>
                  <a:srgbClr val="169E71"/>
                </a:solidFill>
                <a:latin typeface="微軟正黑體" pitchFamily="34" charset="-120"/>
                <a:ea typeface="微軟正黑體" pitchFamily="34" charset="-120"/>
              </a:rPr>
              <a:t>培養學生學習尊重、</a:t>
            </a:r>
            <a:r>
              <a:rPr lang="en-US" altLang="zh-TW" sz="2700" b="1" dirty="0">
                <a:solidFill>
                  <a:srgbClr val="169E71"/>
                </a:solidFill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sz="2700" b="1" dirty="0">
                <a:solidFill>
                  <a:srgbClr val="169E71"/>
                </a:solidFill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sz="2700" b="1" dirty="0" smtClean="0">
                <a:solidFill>
                  <a:srgbClr val="169E71"/>
                </a:solidFill>
                <a:latin typeface="微軟正黑體" pitchFamily="34" charset="-120"/>
                <a:ea typeface="微軟正黑體" pitchFamily="34" charset="-120"/>
              </a:rPr>
              <a:t>友善</a:t>
            </a:r>
            <a:r>
              <a:rPr lang="zh-TW" altLang="en-US" sz="2700" b="1" dirty="0">
                <a:solidFill>
                  <a:srgbClr val="169E71"/>
                </a:solidFill>
                <a:latin typeface="微軟正黑體" pitchFamily="34" charset="-120"/>
                <a:ea typeface="微軟正黑體" pitchFamily="34" charset="-120"/>
              </a:rPr>
              <a:t>不同的性別差異</a:t>
            </a:r>
            <a:r>
              <a:rPr lang="zh-TW" altLang="en-US" sz="2700" b="1" dirty="0" smtClean="0">
                <a:solidFill>
                  <a:srgbClr val="169E71"/>
                </a:solidFill>
                <a:latin typeface="微軟正黑體" pitchFamily="34" charset="-120"/>
                <a:ea typeface="微軟正黑體" pitchFamily="34" charset="-120"/>
              </a:rPr>
              <a:t>。</a:t>
            </a:r>
            <a:endParaRPr lang="zh-TW" altLang="en-US" sz="2700" b="1" dirty="0">
              <a:solidFill>
                <a:srgbClr val="169E7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2023652"/>
            <a:ext cx="287999" cy="1670870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1634951"/>
            <a:ext cx="2860790" cy="3256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351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587"/>
            <a:ext cx="9143996" cy="5714997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2427039"/>
            <a:ext cx="4142241" cy="3438151"/>
          </a:xfrm>
          <a:prstGeom prst="rect">
            <a:avLst/>
          </a:prstGeom>
        </p:spPr>
      </p:pic>
      <p:grpSp>
        <p:nvGrpSpPr>
          <p:cNvPr id="4" name="群組 3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5" name="圖片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6" name="文字方塊 5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102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7" name="圖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2023652"/>
            <a:ext cx="287999" cy="1670870"/>
          </a:xfrm>
          <a:prstGeom prst="rect">
            <a:avLst/>
          </a:prstGeom>
        </p:spPr>
      </p:pic>
      <p:sp>
        <p:nvSpPr>
          <p:cNvPr id="2" name="文字方塊 1"/>
          <p:cNvSpPr txBox="1"/>
          <p:nvPr/>
        </p:nvSpPr>
        <p:spPr>
          <a:xfrm>
            <a:off x="827584" y="1300805"/>
            <a:ext cx="3960440" cy="10402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10000"/>
              </a:lnSpc>
              <a:spcBef>
                <a:spcPts val="1200"/>
              </a:spcBef>
              <a:buClr>
                <a:srgbClr val="0070C0"/>
              </a:buClr>
              <a:buFont typeface="+mj-ea"/>
              <a:buAutoNum type="ea1ChtPeriod"/>
            </a:pPr>
            <a:r>
              <a:rPr lang="zh-TW" altLang="en-US" sz="2800" b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學校應設置性別平等教育委員會</a:t>
            </a:r>
          </a:p>
        </p:txBody>
      </p:sp>
      <p:sp>
        <p:nvSpPr>
          <p:cNvPr id="8" name="文字方塊 7"/>
          <p:cNvSpPr txBox="1"/>
          <p:nvPr/>
        </p:nvSpPr>
        <p:spPr>
          <a:xfrm>
            <a:off x="1331640" y="2341090"/>
            <a:ext cx="3456384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Bef>
                <a:spcPts val="1200"/>
              </a:spcBef>
              <a:buClr>
                <a:srgbClr val="0070C0"/>
              </a:buClr>
            </a:pP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學校應於接到申訴後三日內成立性別平等委員會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展開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調查，並且應於二個月內做出報告書。</a:t>
            </a:r>
          </a:p>
        </p:txBody>
      </p:sp>
    </p:spTree>
    <p:extLst>
      <p:ext uri="{BB962C8B-B14F-4D97-AF65-F5344CB8AC3E}">
        <p14:creationId xmlns:p14="http://schemas.microsoft.com/office/powerpoint/2010/main" val="2977621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587"/>
            <a:ext cx="9143996" cy="5714997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2427039"/>
            <a:ext cx="4142241" cy="3438151"/>
          </a:xfrm>
          <a:prstGeom prst="rect">
            <a:avLst/>
          </a:prstGeom>
        </p:spPr>
      </p:pic>
      <p:grpSp>
        <p:nvGrpSpPr>
          <p:cNvPr id="4" name="群組 3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5" name="圖片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6" name="文字方塊 5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102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7" name="圖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2023652"/>
            <a:ext cx="287999" cy="1670870"/>
          </a:xfrm>
          <a:prstGeom prst="rect">
            <a:avLst/>
          </a:prstGeom>
        </p:spPr>
      </p:pic>
      <p:sp>
        <p:nvSpPr>
          <p:cNvPr id="2" name="文字方塊 1"/>
          <p:cNvSpPr txBox="1"/>
          <p:nvPr/>
        </p:nvSpPr>
        <p:spPr>
          <a:xfrm>
            <a:off x="827584" y="1300805"/>
            <a:ext cx="3960440" cy="10402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10000"/>
              </a:lnSpc>
              <a:spcBef>
                <a:spcPts val="1200"/>
              </a:spcBef>
              <a:buClr>
                <a:srgbClr val="0070C0"/>
              </a:buClr>
              <a:buFont typeface="+mj-ea"/>
              <a:buAutoNum type="ea1ChtPeriod"/>
            </a:pPr>
            <a:r>
              <a:rPr lang="zh-TW" altLang="en-US" sz="2800" b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學校應設置性別平等教育委員會</a:t>
            </a:r>
          </a:p>
        </p:txBody>
      </p:sp>
      <p:sp>
        <p:nvSpPr>
          <p:cNvPr id="8" name="文字方塊 7"/>
          <p:cNvSpPr txBox="1"/>
          <p:nvPr/>
        </p:nvSpPr>
        <p:spPr>
          <a:xfrm>
            <a:off x="1331640" y="2341090"/>
            <a:ext cx="3456384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Bef>
                <a:spcPts val="1200"/>
              </a:spcBef>
              <a:buClr>
                <a:srgbClr val="0070C0"/>
              </a:buClr>
            </a:pP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學校應於接到申訴後三日內成立性別平等委員會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展開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調查，並且應於二個月內做出報告書。</a:t>
            </a:r>
          </a:p>
        </p:txBody>
      </p:sp>
    </p:spTree>
    <p:extLst>
      <p:ext uri="{BB962C8B-B14F-4D97-AF65-F5344CB8AC3E}">
        <p14:creationId xmlns:p14="http://schemas.microsoft.com/office/powerpoint/2010/main" val="2275712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587"/>
            <a:ext cx="9143996" cy="5714997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2427039"/>
            <a:ext cx="4142241" cy="3438151"/>
          </a:xfrm>
          <a:prstGeom prst="rect">
            <a:avLst/>
          </a:prstGeom>
        </p:spPr>
      </p:pic>
      <p:grpSp>
        <p:nvGrpSpPr>
          <p:cNvPr id="4" name="群組 3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5" name="圖片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6" name="文字方塊 5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102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7" name="圖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2023652"/>
            <a:ext cx="287999" cy="1670870"/>
          </a:xfrm>
          <a:prstGeom prst="rect">
            <a:avLst/>
          </a:prstGeom>
        </p:spPr>
      </p:pic>
      <p:sp>
        <p:nvSpPr>
          <p:cNvPr id="2" name="文字方塊 1"/>
          <p:cNvSpPr txBox="1"/>
          <p:nvPr/>
        </p:nvSpPr>
        <p:spPr>
          <a:xfrm>
            <a:off x="1043608" y="1300805"/>
            <a:ext cx="4752528" cy="56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10000"/>
              </a:lnSpc>
              <a:spcBef>
                <a:spcPts val="1200"/>
              </a:spcBef>
              <a:buClr>
                <a:srgbClr val="0070C0"/>
              </a:buClr>
              <a:buFont typeface="+mj-ea"/>
              <a:buAutoNum type="ea1ChtPeriod" startAt="2"/>
            </a:pPr>
            <a:r>
              <a:rPr lang="zh-TW" altLang="en-US" sz="2800" b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提供性別平等之學習環境</a:t>
            </a:r>
          </a:p>
        </p:txBody>
      </p:sp>
      <p:sp>
        <p:nvSpPr>
          <p:cNvPr id="8" name="文字方塊 7"/>
          <p:cNvSpPr txBox="1"/>
          <p:nvPr/>
        </p:nvSpPr>
        <p:spPr>
          <a:xfrm>
            <a:off x="1043608" y="2026276"/>
            <a:ext cx="3888432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Bef>
                <a:spcPts val="1200"/>
              </a:spcBef>
              <a:buClr>
                <a:srgbClr val="0070C0"/>
              </a:buClr>
            </a:pP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例如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：</a:t>
            </a:r>
            <a:r>
              <a:rPr lang="en-US" altLang="zh-TW" sz="2800" b="1" dirty="0" smtClean="0"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sz="2800" b="1" dirty="0" smtClean="0"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給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學生性別平等的教育環境與安全的校園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空間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，例如提供跨性別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廁所及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足夠數量的女生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廁所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574901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587"/>
            <a:ext cx="9143996" cy="5714997"/>
          </a:xfrm>
          <a:prstGeom prst="rect">
            <a:avLst/>
          </a:prstGeom>
        </p:spPr>
      </p:pic>
      <p:grpSp>
        <p:nvGrpSpPr>
          <p:cNvPr id="4" name="群組 3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5" name="圖片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6" name="文字方塊 5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102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7" name="圖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2023652"/>
            <a:ext cx="287999" cy="1670870"/>
          </a:xfrm>
          <a:prstGeom prst="rect">
            <a:avLst/>
          </a:prstGeom>
        </p:spPr>
      </p:pic>
      <p:sp>
        <p:nvSpPr>
          <p:cNvPr id="2" name="文字方塊 1"/>
          <p:cNvSpPr txBox="1"/>
          <p:nvPr/>
        </p:nvSpPr>
        <p:spPr>
          <a:xfrm>
            <a:off x="1043608" y="1300805"/>
            <a:ext cx="4752528" cy="56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10000"/>
              </a:lnSpc>
              <a:spcBef>
                <a:spcPts val="1200"/>
              </a:spcBef>
              <a:buClr>
                <a:srgbClr val="0070C0"/>
              </a:buClr>
              <a:buFont typeface="+mj-ea"/>
              <a:buAutoNum type="ea1ChtPeriod" startAt="2"/>
            </a:pPr>
            <a:r>
              <a:rPr lang="zh-TW" altLang="en-US" sz="2800" b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提供性別平等之學習環境</a:t>
            </a:r>
          </a:p>
        </p:txBody>
      </p:sp>
      <p:grpSp>
        <p:nvGrpSpPr>
          <p:cNvPr id="10" name="群組 9"/>
          <p:cNvGrpSpPr/>
          <p:nvPr/>
        </p:nvGrpSpPr>
        <p:grpSpPr>
          <a:xfrm>
            <a:off x="1491917" y="1922983"/>
            <a:ext cx="3413404" cy="3099684"/>
            <a:chOff x="611560" y="1380934"/>
            <a:chExt cx="3413404" cy="2895395"/>
          </a:xfrm>
        </p:grpSpPr>
        <p:sp>
          <p:nvSpPr>
            <p:cNvPr id="11" name="矩形 10"/>
            <p:cNvSpPr/>
            <p:nvPr/>
          </p:nvSpPr>
          <p:spPr>
            <a:xfrm>
              <a:off x="710480" y="1476421"/>
              <a:ext cx="3314484" cy="279990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2" name="矩形 11"/>
            <p:cNvSpPr/>
            <p:nvPr/>
          </p:nvSpPr>
          <p:spPr>
            <a:xfrm>
              <a:off x="611560" y="1380934"/>
              <a:ext cx="3341396" cy="282444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3" name="文字方塊 12"/>
            <p:cNvSpPr txBox="1">
              <a:spLocks noChangeArrowheads="1"/>
            </p:cNvSpPr>
            <p:nvPr/>
          </p:nvSpPr>
          <p:spPr bwMode="auto">
            <a:xfrm>
              <a:off x="785438" y="1471191"/>
              <a:ext cx="3167518" cy="26449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457200" indent="-45720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5pPr>
              <a:lvl6pPr marL="2514600" indent="-228600" defTabSz="712788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6pPr>
              <a:lvl7pPr marL="2971800" indent="-228600" defTabSz="712788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7pPr>
              <a:lvl8pPr marL="3429000" indent="-228600" defTabSz="712788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8pPr>
              <a:lvl9pPr marL="3886200" indent="-228600" defTabSz="712788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9pPr>
            </a:lstStyle>
            <a:p>
              <a:pPr marL="0">
                <a:spcBef>
                  <a:spcPts val="1200"/>
                </a:spcBef>
              </a:pPr>
              <a:r>
                <a:rPr lang="zh-TW" altLang="en-US" sz="2400" b="1" dirty="0">
                  <a:solidFill>
                    <a:srgbClr val="169E71"/>
                  </a:solidFill>
                  <a:latin typeface="微軟正黑體" charset="-120"/>
                  <a:ea typeface="微軟正黑體" charset="-120"/>
                </a:rPr>
                <a:t>性別友善</a:t>
              </a:r>
              <a:r>
                <a:rPr lang="zh-TW" altLang="en-US" sz="2400" b="1" dirty="0" smtClean="0">
                  <a:solidFill>
                    <a:srgbClr val="169E71"/>
                  </a:solidFill>
                  <a:latin typeface="微軟正黑體" charset="-120"/>
                  <a:ea typeface="微軟正黑體" charset="-120"/>
                </a:rPr>
                <a:t>廁所：</a:t>
              </a:r>
              <a:endParaRPr lang="en-US" altLang="zh-TW" sz="2400" b="1" dirty="0" smtClean="0">
                <a:solidFill>
                  <a:srgbClr val="169E71"/>
                </a:solidFill>
                <a:latin typeface="微軟正黑體" charset="-120"/>
                <a:ea typeface="微軟正黑體" charset="-120"/>
              </a:endParaRPr>
            </a:p>
            <a:p>
              <a:pPr marL="0">
                <a:spcBef>
                  <a:spcPts val="1200"/>
                </a:spcBef>
              </a:pPr>
              <a:r>
                <a:rPr lang="zh-TW" altLang="en-US" sz="2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軟正黑體" charset="-120"/>
                  <a:ea typeface="微軟正黑體" charset="-120"/>
                </a:rPr>
                <a:t>取消</a:t>
              </a:r>
              <a:r>
                <a:rPr lang="zh-TW" alt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軟正黑體" charset="-120"/>
                  <a:ea typeface="微軟正黑體" charset="-120"/>
                </a:rPr>
                <a:t>進入廁所的性別</a:t>
              </a:r>
              <a:r>
                <a:rPr lang="zh-TW" altLang="en-US" sz="2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軟正黑體" charset="-120"/>
                  <a:ea typeface="微軟正黑體" charset="-120"/>
                </a:rPr>
                <a:t>限制</a:t>
              </a:r>
              <a:r>
                <a:rPr lang="zh-TW" alt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軟正黑體" charset="-120"/>
                  <a:ea typeface="微軟正黑體" charset="-120"/>
                </a:rPr>
                <a:t>，不論是男性，女性、跨性別、任何</a:t>
              </a:r>
              <a:r>
                <a:rPr lang="zh-TW" altLang="en-US" sz="2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軟正黑體" charset="-120"/>
                  <a:ea typeface="微軟正黑體" charset="-120"/>
                </a:rPr>
                <a:t>性別</a:t>
              </a:r>
              <a:r>
                <a:rPr lang="zh-TW" alt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軟正黑體" charset="-120"/>
                  <a:ea typeface="微軟正黑體" charset="-120"/>
                </a:rPr>
                <a:t>的人帶著任何性別的孩子、需要幫助</a:t>
              </a:r>
              <a:r>
                <a:rPr lang="zh-TW" altLang="en-US" sz="2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軟正黑體" charset="-120"/>
                  <a:ea typeface="微軟正黑體" charset="-120"/>
                </a:rPr>
                <a:t>的人</a:t>
              </a:r>
              <a:r>
                <a:rPr lang="zh-TW" alt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軟正黑體" charset="-120"/>
                  <a:ea typeface="微軟正黑體" charset="-120"/>
                </a:rPr>
                <a:t>都可以使用。</a:t>
              </a:r>
            </a:p>
          </p:txBody>
        </p:sp>
      </p:grpSp>
      <p:pic>
        <p:nvPicPr>
          <p:cNvPr id="14" name="圖片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65756"/>
            <a:ext cx="2266686" cy="1788164"/>
          </a:xfrm>
          <a:prstGeom prst="rect">
            <a:avLst/>
          </a:prstGeom>
        </p:spPr>
      </p:pic>
      <p:pic>
        <p:nvPicPr>
          <p:cNvPr id="15" name="圖片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6182" y="1922983"/>
            <a:ext cx="3270234" cy="2307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650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587"/>
            <a:ext cx="9143996" cy="5714997"/>
          </a:xfrm>
          <a:prstGeom prst="rect">
            <a:avLst/>
          </a:prstGeom>
        </p:spPr>
      </p:pic>
      <p:grpSp>
        <p:nvGrpSpPr>
          <p:cNvPr id="4" name="群組 3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5" name="圖片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6" name="文字方塊 5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102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7" name="圖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2023652"/>
            <a:ext cx="287999" cy="1670870"/>
          </a:xfrm>
          <a:prstGeom prst="rect">
            <a:avLst/>
          </a:prstGeom>
        </p:spPr>
      </p:pic>
      <p:sp>
        <p:nvSpPr>
          <p:cNvPr id="2" name="文字方塊 1"/>
          <p:cNvSpPr txBox="1"/>
          <p:nvPr/>
        </p:nvSpPr>
        <p:spPr>
          <a:xfrm>
            <a:off x="828072" y="1385676"/>
            <a:ext cx="7150424" cy="10402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10000"/>
              </a:lnSpc>
              <a:spcBef>
                <a:spcPts val="1200"/>
              </a:spcBef>
              <a:buClr>
                <a:srgbClr val="0070C0"/>
              </a:buClr>
              <a:buFont typeface="+mj-ea"/>
              <a:buAutoNum type="ea1ChtPeriod" startAt="3"/>
            </a:pPr>
            <a:r>
              <a:rPr lang="zh-TW" altLang="en-US" sz="2800" b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教材之編寫、審查及選用</a:t>
            </a:r>
            <a:r>
              <a:rPr lang="zh-TW" altLang="en-US" sz="2800" b="1" dirty="0" smtClean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，應</a:t>
            </a:r>
            <a:r>
              <a:rPr lang="zh-TW" altLang="en-US" sz="2800" b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符合性別平等教育原則</a:t>
            </a:r>
          </a:p>
        </p:txBody>
      </p:sp>
      <p:sp>
        <p:nvSpPr>
          <p:cNvPr id="8" name="文字方塊 7"/>
          <p:cNvSpPr txBox="1"/>
          <p:nvPr/>
        </p:nvSpPr>
        <p:spPr>
          <a:xfrm>
            <a:off x="1238001" y="2583918"/>
            <a:ext cx="4104456" cy="19882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Bef>
                <a:spcPts val="1200"/>
              </a:spcBef>
              <a:buClr>
                <a:srgbClr val="0070C0"/>
              </a:buClr>
            </a:pP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在設計教材時也要考量不同性別之間的差異所在，且不得因為性別差異而對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學生產生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差別對待。</a:t>
            </a: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4994" y="2026772"/>
            <a:ext cx="2928050" cy="2825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776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587"/>
            <a:ext cx="9143996" cy="5714997"/>
          </a:xfrm>
          <a:prstGeom prst="rect">
            <a:avLst/>
          </a:prstGeom>
        </p:spPr>
      </p:pic>
      <p:grpSp>
        <p:nvGrpSpPr>
          <p:cNvPr id="4" name="群組 3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5" name="圖片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6" name="文字方塊 5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102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7" name="圖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2023652"/>
            <a:ext cx="287999" cy="1670870"/>
          </a:xfrm>
          <a:prstGeom prst="rect">
            <a:avLst/>
          </a:prstGeom>
        </p:spPr>
      </p:pic>
      <p:sp>
        <p:nvSpPr>
          <p:cNvPr id="2" name="文字方塊 1"/>
          <p:cNvSpPr txBox="1"/>
          <p:nvPr/>
        </p:nvSpPr>
        <p:spPr>
          <a:xfrm>
            <a:off x="1043608" y="1300805"/>
            <a:ext cx="6768752" cy="10402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10000"/>
              </a:lnSpc>
              <a:spcBef>
                <a:spcPts val="1200"/>
              </a:spcBef>
              <a:buClr>
                <a:srgbClr val="0070C0"/>
              </a:buClr>
              <a:buFont typeface="+mj-ea"/>
              <a:buAutoNum type="ea1ChtPeriod" startAt="4"/>
            </a:pPr>
            <a:r>
              <a:rPr lang="zh-TW" altLang="en-US" sz="2800" b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處理校園性侵害、性騷擾或性霸凌事件時，應客觀公正專業</a:t>
            </a:r>
          </a:p>
        </p:txBody>
      </p:sp>
      <p:sp>
        <p:nvSpPr>
          <p:cNvPr id="8" name="文字方塊 7"/>
          <p:cNvSpPr txBox="1"/>
          <p:nvPr/>
        </p:nvSpPr>
        <p:spPr>
          <a:xfrm>
            <a:off x="1547664" y="2427039"/>
            <a:ext cx="4968552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Bef>
                <a:spcPts val="1200"/>
              </a:spcBef>
              <a:buClr>
                <a:srgbClr val="0070C0"/>
              </a:buClr>
            </a:pP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防止性騷擾或性霸凌的狀況，如透過語言、肢體或其他暴力，對於他人的</a:t>
            </a:r>
            <a:r>
              <a:rPr lang="zh-TW" altLang="en-US" sz="2800" b="1" dirty="0">
                <a:solidFill>
                  <a:srgbClr val="00B050"/>
                </a:solidFill>
                <a:latin typeface="微軟正黑體" pitchFamily="34" charset="-120"/>
                <a:ea typeface="微軟正黑體" pitchFamily="34" charset="-120"/>
              </a:rPr>
              <a:t>性別</a:t>
            </a:r>
            <a:r>
              <a:rPr lang="zh-TW" altLang="en-US" sz="2800" b="1" dirty="0" smtClean="0">
                <a:solidFill>
                  <a:srgbClr val="00B050"/>
                </a:solidFill>
                <a:latin typeface="微軟正黑體" pitchFamily="34" charset="-120"/>
                <a:ea typeface="微軟正黑體" pitchFamily="34" charset="-120"/>
              </a:rPr>
              <a:t>特徵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、</a:t>
            </a:r>
            <a:r>
              <a:rPr lang="zh-TW" altLang="en-US" sz="2800" b="1" dirty="0">
                <a:solidFill>
                  <a:srgbClr val="00B050"/>
                </a:solidFill>
                <a:latin typeface="微軟正黑體" pitchFamily="34" charset="-120"/>
                <a:ea typeface="微軟正黑體" pitchFamily="34" charset="-120"/>
              </a:rPr>
              <a:t>性別氣質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、</a:t>
            </a:r>
            <a:r>
              <a:rPr lang="zh-TW" altLang="en-US" sz="2800" b="1" dirty="0">
                <a:solidFill>
                  <a:srgbClr val="00B050"/>
                </a:solidFill>
                <a:latin typeface="微軟正黑體" pitchFamily="34" charset="-120"/>
                <a:ea typeface="微軟正黑體" pitchFamily="34" charset="-120"/>
              </a:rPr>
              <a:t>性傾向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、</a:t>
            </a:r>
            <a:r>
              <a:rPr lang="zh-TW" altLang="en-US" sz="2800" b="1" dirty="0">
                <a:solidFill>
                  <a:srgbClr val="00B050"/>
                </a:solidFill>
                <a:latin typeface="微軟正黑體" pitchFamily="34" charset="-120"/>
                <a:ea typeface="微軟正黑體" pitchFamily="34" charset="-120"/>
              </a:rPr>
              <a:t>性別認同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，進行貶抑、攻擊或威脅之行為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，</a:t>
            </a:r>
            <a:endParaRPr lang="zh-TW" altLang="en-US" sz="2800" b="1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2804" y="1883044"/>
            <a:ext cx="2056184" cy="3799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832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587"/>
            <a:ext cx="9143996" cy="5714997"/>
          </a:xfrm>
          <a:prstGeom prst="rect">
            <a:avLst/>
          </a:prstGeom>
        </p:spPr>
      </p:pic>
      <p:grpSp>
        <p:nvGrpSpPr>
          <p:cNvPr id="4" name="群組 3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5" name="圖片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6" name="文字方塊 5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102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7" name="圖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2023652"/>
            <a:ext cx="287999" cy="1670870"/>
          </a:xfrm>
          <a:prstGeom prst="rect">
            <a:avLst/>
          </a:prstGeom>
        </p:spPr>
      </p:pic>
      <p:sp>
        <p:nvSpPr>
          <p:cNvPr id="2" name="文字方塊 1"/>
          <p:cNvSpPr txBox="1"/>
          <p:nvPr/>
        </p:nvSpPr>
        <p:spPr>
          <a:xfrm>
            <a:off x="1043608" y="1300805"/>
            <a:ext cx="6768752" cy="10402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10000"/>
              </a:lnSpc>
              <a:spcBef>
                <a:spcPts val="1200"/>
              </a:spcBef>
              <a:buClr>
                <a:srgbClr val="0070C0"/>
              </a:buClr>
              <a:buFont typeface="+mj-ea"/>
              <a:buAutoNum type="ea1ChtPeriod" startAt="4"/>
            </a:pPr>
            <a:r>
              <a:rPr lang="zh-TW" altLang="en-US" sz="2800" b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處理校園性侵害、性騷擾或性霸凌事件時，應客觀公正專業</a:t>
            </a:r>
          </a:p>
        </p:txBody>
      </p:sp>
      <p:sp>
        <p:nvSpPr>
          <p:cNvPr id="8" name="文字方塊 7"/>
          <p:cNvSpPr txBox="1"/>
          <p:nvPr/>
        </p:nvSpPr>
        <p:spPr>
          <a:xfrm>
            <a:off x="1547664" y="2427039"/>
            <a:ext cx="4968552" cy="2006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Bef>
                <a:spcPts val="1200"/>
              </a:spcBef>
              <a:buClr>
                <a:srgbClr val="0070C0"/>
              </a:buClr>
            </a:pP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例如：</a:t>
            </a:r>
            <a:endParaRPr lang="en-US" altLang="zh-TW" sz="2800" b="1" dirty="0" smtClean="0">
              <a:latin typeface="微軟正黑體" pitchFamily="34" charset="-120"/>
              <a:ea typeface="微軟正黑體" pitchFamily="34" charset="-120"/>
            </a:endParaRPr>
          </a:p>
          <a:p>
            <a:pPr>
              <a:lnSpc>
                <a:spcPct val="110000"/>
              </a:lnSpc>
              <a:spcBef>
                <a:spcPts val="1200"/>
              </a:spcBef>
              <a:buClr>
                <a:srgbClr val="0070C0"/>
              </a:buClr>
            </a:pPr>
            <a:r>
              <a:rPr lang="zh-TW" altLang="en-US" sz="2800" b="1" dirty="0" smtClean="0">
                <a:solidFill>
                  <a:srgbClr val="169E71"/>
                </a:solidFill>
                <a:latin typeface="微軟正黑體" pitchFamily="34" charset="-120"/>
                <a:ea typeface="微軟正黑體" pitchFamily="34" charset="-120"/>
              </a:rPr>
              <a:t>評論身材</a:t>
            </a:r>
            <a:r>
              <a:rPr lang="en-US" altLang="zh-TW" sz="2800" b="1" dirty="0" smtClean="0"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sz="2800" b="1" dirty="0" smtClean="0"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（</a:t>
            </a:r>
            <a:r>
              <a:rPr lang="zh-TW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「波霸」、「飛機場」等跟身材尤其第二性徵有關的言詞）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、</a:t>
            </a:r>
            <a:endParaRPr lang="zh-TW" altLang="en-US" sz="28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1547664" y="5871834"/>
            <a:ext cx="4968552" cy="21421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Bef>
                <a:spcPts val="1200"/>
              </a:spcBef>
              <a:buClr>
                <a:srgbClr val="0070C0"/>
              </a:buClr>
            </a:pPr>
            <a:r>
              <a:rPr lang="zh-TW" altLang="en-US" sz="2800" b="1" dirty="0" smtClean="0">
                <a:solidFill>
                  <a:srgbClr val="169E71"/>
                </a:solidFill>
                <a:latin typeface="微軟正黑體" pitchFamily="34" charset="-120"/>
                <a:ea typeface="微軟正黑體" pitchFamily="34" charset="-120"/>
              </a:rPr>
              <a:t>嘲諷</a:t>
            </a:r>
            <a:r>
              <a:rPr lang="zh-TW" altLang="en-US" sz="2800" b="1" dirty="0">
                <a:solidFill>
                  <a:srgbClr val="169E71"/>
                </a:solidFill>
                <a:latin typeface="微軟正黑體" pitchFamily="34" charset="-120"/>
                <a:ea typeface="微軟正黑體" pitchFamily="34" charset="-120"/>
              </a:rPr>
              <a:t>性別氣質</a:t>
            </a:r>
            <a:r>
              <a:rPr lang="en-US" altLang="zh-TW" sz="2800" b="1" dirty="0"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sz="2800" b="1" dirty="0"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（例如「娘娘腔」、「娘炮」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）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。</a:t>
            </a:r>
            <a:endParaRPr lang="en-US" altLang="zh-TW" sz="2800" b="1" dirty="0" smtClean="0">
              <a:latin typeface="微軟正黑體" pitchFamily="34" charset="-120"/>
              <a:ea typeface="微軟正黑體" pitchFamily="34" charset="-120"/>
            </a:endParaRPr>
          </a:p>
          <a:p>
            <a:pPr>
              <a:lnSpc>
                <a:spcPct val="110000"/>
              </a:lnSpc>
              <a:spcBef>
                <a:spcPts val="1200"/>
              </a:spcBef>
              <a:buClr>
                <a:srgbClr val="0070C0"/>
              </a:buClr>
            </a:pP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這些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都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屬於性騷擾或性霸凌的行為，應通知校方處理。</a:t>
            </a: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2804" y="1883044"/>
            <a:ext cx="2056184" cy="3799392"/>
          </a:xfrm>
          <a:prstGeom prst="rect">
            <a:avLst/>
          </a:prstGeom>
        </p:spPr>
      </p:pic>
      <p:grpSp>
        <p:nvGrpSpPr>
          <p:cNvPr id="11" name="群組 10"/>
          <p:cNvGrpSpPr/>
          <p:nvPr/>
        </p:nvGrpSpPr>
        <p:grpSpPr>
          <a:xfrm>
            <a:off x="673296" y="4482622"/>
            <a:ext cx="3093161" cy="900000"/>
            <a:chOff x="3481586" y="3006572"/>
            <a:chExt cx="3093161" cy="900000"/>
          </a:xfrm>
        </p:grpSpPr>
        <p:grpSp>
          <p:nvGrpSpPr>
            <p:cNvPr id="12" name="群組 11"/>
            <p:cNvGrpSpPr/>
            <p:nvPr/>
          </p:nvGrpSpPr>
          <p:grpSpPr>
            <a:xfrm>
              <a:off x="4066091" y="3189997"/>
              <a:ext cx="2508656" cy="626071"/>
              <a:chOff x="4500000" y="2170415"/>
              <a:chExt cx="2508656" cy="626071"/>
            </a:xfrm>
          </p:grpSpPr>
          <p:pic>
            <p:nvPicPr>
              <p:cNvPr id="14" name="圖片 13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" t="-1" r="41167" b="-8680"/>
              <a:stretch/>
            </p:blipFill>
            <p:spPr>
              <a:xfrm>
                <a:off x="4500000" y="2170415"/>
                <a:ext cx="2508656" cy="626071"/>
              </a:xfrm>
              <a:prstGeom prst="rect">
                <a:avLst/>
              </a:prstGeom>
            </p:spPr>
          </p:pic>
          <p:sp>
            <p:nvSpPr>
              <p:cNvPr id="15" name="文字方塊 14"/>
              <p:cNvSpPr txBox="1"/>
              <p:nvPr/>
            </p:nvSpPr>
            <p:spPr>
              <a:xfrm>
                <a:off x="4753876" y="2176076"/>
                <a:ext cx="219622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大學生</a:t>
                </a:r>
                <a:r>
                  <a:rPr lang="zh-TW" altLang="en-US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面對職場性騷擾 </a:t>
                </a:r>
                <a:r>
                  <a:rPr lang="en-US" altLang="zh-TW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/>
                </a:r>
                <a:br>
                  <a:rPr lang="en-US" altLang="zh-TW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</a:br>
                <a:r>
                  <a:rPr lang="zh-TW" altLang="en-US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專家</a:t>
                </a:r>
                <a:r>
                  <a:rPr lang="zh-TW" altLang="en-US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告訴你怎麼辦</a:t>
                </a:r>
                <a:r>
                  <a:rPr lang="en-US" altLang="zh-TW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(06</a:t>
                </a:r>
                <a:r>
                  <a:rPr lang="en-US" altLang="zh-TW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ˍ47)</a:t>
                </a:r>
                <a:endParaRPr lang="zh-TW" altLang="en-US" sz="14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pic>
          <p:nvPicPr>
            <p:cNvPr id="13" name="圖片 12">
              <a:hlinkClick r:id="rId7" action="ppaction://hlinksldjump"/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1586" y="3006572"/>
              <a:ext cx="861677" cy="900000"/>
            </a:xfrm>
            <a:prstGeom prst="rect">
              <a:avLst/>
            </a:prstGeom>
          </p:spPr>
        </p:pic>
      </p:grpSp>
      <p:grpSp>
        <p:nvGrpSpPr>
          <p:cNvPr id="16" name="群組 15"/>
          <p:cNvGrpSpPr/>
          <p:nvPr/>
        </p:nvGrpSpPr>
        <p:grpSpPr>
          <a:xfrm>
            <a:off x="3830153" y="4482622"/>
            <a:ext cx="3262127" cy="900000"/>
            <a:chOff x="3481586" y="3006572"/>
            <a:chExt cx="3262127" cy="900000"/>
          </a:xfrm>
        </p:grpSpPr>
        <p:grpSp>
          <p:nvGrpSpPr>
            <p:cNvPr id="17" name="群組 16"/>
            <p:cNvGrpSpPr/>
            <p:nvPr/>
          </p:nvGrpSpPr>
          <p:grpSpPr>
            <a:xfrm>
              <a:off x="4066091" y="3189997"/>
              <a:ext cx="2677622" cy="626071"/>
              <a:chOff x="4500000" y="2170415"/>
              <a:chExt cx="2677622" cy="626071"/>
            </a:xfrm>
          </p:grpSpPr>
          <p:pic>
            <p:nvPicPr>
              <p:cNvPr id="19" name="圖片 18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" t="-1" r="41167" b="-8680"/>
              <a:stretch/>
            </p:blipFill>
            <p:spPr>
              <a:xfrm>
                <a:off x="4500000" y="2170415"/>
                <a:ext cx="2508656" cy="626071"/>
              </a:xfrm>
              <a:prstGeom prst="rect">
                <a:avLst/>
              </a:prstGeom>
            </p:spPr>
          </p:pic>
          <p:sp>
            <p:nvSpPr>
              <p:cNvPr id="20" name="文字方塊 19"/>
              <p:cNvSpPr txBox="1"/>
              <p:nvPr/>
            </p:nvSpPr>
            <p:spPr>
              <a:xfrm>
                <a:off x="4753876" y="2176076"/>
                <a:ext cx="242374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這些</a:t>
                </a:r>
                <a:r>
                  <a:rPr lang="zh-TW" altLang="en-US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就是性騷擾 </a:t>
                </a:r>
                <a:r>
                  <a:rPr lang="en-US" altLang="zh-TW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/>
                </a:r>
                <a:br>
                  <a:rPr lang="en-US" altLang="zh-TW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</a:br>
                <a:r>
                  <a:rPr lang="zh-TW" altLang="en-US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怎麼</a:t>
                </a:r>
                <a:r>
                  <a:rPr lang="zh-TW" altLang="en-US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處理才</a:t>
                </a:r>
                <a:r>
                  <a:rPr lang="zh-TW" altLang="en-US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是好招</a:t>
                </a:r>
                <a:r>
                  <a:rPr lang="en-US" altLang="zh-TW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!(05ˍ00)</a:t>
                </a:r>
                <a:endParaRPr lang="zh-TW" altLang="en-US" sz="14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pic>
          <p:nvPicPr>
            <p:cNvPr id="18" name="圖片 17">
              <a:hlinkClick r:id="rId9" action="ppaction://hlinksldjump"/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1586" y="3006572"/>
              <a:ext cx="861677" cy="90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10539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1.33963E-6 L -2.22222E-6 -0.58866 " pathEditMode="relative" rAng="0" ptsTypes="AA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433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9" grpId="0"/>
    </p:bld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" y="1587"/>
            <a:ext cx="9139122" cy="5714997"/>
          </a:xfrm>
          <a:prstGeom prst="rect">
            <a:avLst/>
          </a:prstGeom>
        </p:spPr>
      </p:pic>
      <p:pic>
        <p:nvPicPr>
          <p:cNvPr id="3" name="圖片 2">
            <a:hlinkClick r:id="rId5" action="ppaction://hlinkfile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366" y="5019327"/>
            <a:ext cx="647002" cy="683313"/>
          </a:xfrm>
          <a:prstGeom prst="rect">
            <a:avLst/>
          </a:prstGeom>
        </p:spPr>
      </p:pic>
      <p:pic>
        <p:nvPicPr>
          <p:cNvPr id="4" name="圖片 3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38" y="5019327"/>
            <a:ext cx="647002" cy="683313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611560" y="5051403"/>
            <a:ext cx="38789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大學生</a:t>
            </a:r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面對職場性騷擾 </a:t>
            </a:r>
            <a:r>
              <a:rPr lang="en-US" altLang="zh-TW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/>
            </a:r>
            <a:br>
              <a:rPr lang="en-US" altLang="zh-TW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</a:br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專家</a:t>
            </a:r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告訴你</a:t>
            </a:r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怎麼辦</a:t>
            </a:r>
            <a:endParaRPr lang="zh-TW" altLang="en-US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5935228" y="5184829"/>
            <a:ext cx="1013036" cy="338554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/>
            <a:r>
              <a:rPr lang="en-US" altLang="zh-TW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06:47</a:t>
            </a:r>
            <a:endParaRPr lang="zh-TW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4972460" y="5133726"/>
            <a:ext cx="823676" cy="461665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YOU</a:t>
            </a:r>
            <a:b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TUBE</a:t>
            </a:r>
            <a:endParaRPr lang="zh-TW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0" name="006P102大學生面對職場性騷擾 專家告訴你怎麼辦(06_47)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0" y="-137456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89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971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" y="1587"/>
            <a:ext cx="9139122" cy="5714997"/>
          </a:xfrm>
          <a:prstGeom prst="rect">
            <a:avLst/>
          </a:prstGeom>
        </p:spPr>
      </p:pic>
      <p:pic>
        <p:nvPicPr>
          <p:cNvPr id="3" name="圖片 2">
            <a:hlinkClick r:id="rId5" action="ppaction://hlinkfile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366" y="5019327"/>
            <a:ext cx="647002" cy="683313"/>
          </a:xfrm>
          <a:prstGeom prst="rect">
            <a:avLst/>
          </a:prstGeom>
        </p:spPr>
      </p:pic>
      <p:pic>
        <p:nvPicPr>
          <p:cNvPr id="4" name="圖片 3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38" y="5019327"/>
            <a:ext cx="647002" cy="683313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611560" y="5169440"/>
            <a:ext cx="3878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這些</a:t>
            </a:r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就是性騷擾 怎麼處理才</a:t>
            </a:r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是好招</a:t>
            </a:r>
            <a:r>
              <a:rPr lang="en-US" altLang="zh-TW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!</a:t>
            </a:r>
            <a:endParaRPr lang="zh-TW" altLang="en-US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5935228" y="5184829"/>
            <a:ext cx="1013036" cy="338554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/>
            <a:r>
              <a:rPr lang="en-US" altLang="zh-TW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05:00</a:t>
            </a:r>
            <a:endParaRPr lang="zh-TW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4972460" y="5133726"/>
            <a:ext cx="823676" cy="461665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YOU</a:t>
            </a:r>
            <a:b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TUBE</a:t>
            </a:r>
            <a:endParaRPr lang="zh-TW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9" name="006P102這些就是性騷擾 怎麼處理才是好招!(05ˍ00)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0" y="-137456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217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226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4000" cy="5715000"/>
          </a:xfrm>
          <a:prstGeom prst="rect">
            <a:avLst/>
          </a:prstGeom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6552" y="2580370"/>
            <a:ext cx="3145395" cy="3082150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103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9" name="文字方塊 8"/>
          <p:cNvSpPr txBox="1">
            <a:spLocks noChangeArrowheads="1"/>
          </p:cNvSpPr>
          <p:nvPr/>
        </p:nvSpPr>
        <p:spPr bwMode="auto">
          <a:xfrm>
            <a:off x="2748843" y="2211015"/>
            <a:ext cx="4078356" cy="2193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514350" indent="-514350">
              <a:lnSpc>
                <a:spcPct val="110000"/>
              </a:lnSpc>
              <a:spcBef>
                <a:spcPts val="750"/>
              </a:spcBef>
              <a:buFont typeface="Wingdings" panose="05000000000000000000" pitchFamily="2" charset="2"/>
              <a:buAutoNum type="circleNumWdWhitePlain"/>
            </a:pPr>
            <a:r>
              <a:rPr lang="zh-TW" altLang="en-US" sz="2800" b="1" dirty="0">
                <a:latin typeface="微軟正黑體" charset="-120"/>
                <a:ea typeface="微軟正黑體" charset="-120"/>
              </a:rPr>
              <a:t>向導師或家長反映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。</a:t>
            </a:r>
            <a:endParaRPr lang="en-US" altLang="zh-TW" sz="2800" b="1" dirty="0" smtClean="0">
              <a:latin typeface="微軟正黑體" charset="-120"/>
              <a:ea typeface="微軟正黑體" charset="-120"/>
            </a:endParaRPr>
          </a:p>
          <a:p>
            <a:pPr marL="514350" indent="-514350">
              <a:lnSpc>
                <a:spcPct val="110000"/>
              </a:lnSpc>
              <a:spcBef>
                <a:spcPts val="750"/>
              </a:spcBef>
              <a:buFont typeface="Wingdings" panose="05000000000000000000" pitchFamily="2" charset="2"/>
              <a:buAutoNum type="circleNumWdWhitePlain"/>
            </a:pPr>
            <a:r>
              <a:rPr lang="zh-TW" altLang="en-US" sz="2800" b="1" dirty="0">
                <a:latin typeface="微軟正黑體" charset="-120"/>
                <a:ea typeface="微軟正黑體" charset="-120"/>
              </a:rPr>
              <a:t>向學校學務處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提出。</a:t>
            </a:r>
            <a:endParaRPr lang="en-US" altLang="zh-TW" sz="2800" b="1" dirty="0" smtClean="0">
              <a:latin typeface="微軟正黑體" charset="-120"/>
              <a:ea typeface="微軟正黑體" charset="-120"/>
            </a:endParaRPr>
          </a:p>
          <a:p>
            <a:pPr marL="514350" indent="-514350">
              <a:lnSpc>
                <a:spcPct val="110000"/>
              </a:lnSpc>
              <a:spcBef>
                <a:spcPts val="750"/>
              </a:spcBef>
              <a:buFont typeface="Wingdings" panose="05000000000000000000" pitchFamily="2" charset="2"/>
              <a:buAutoNum type="circleNumWdWhitePlain"/>
            </a:pPr>
            <a:r>
              <a:rPr lang="zh-TW" altLang="en-US" sz="2800" b="1" dirty="0">
                <a:latin typeface="微軟正黑體" charset="-120"/>
                <a:ea typeface="微軟正黑體" charset="-120"/>
              </a:rPr>
              <a:t>向縣市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主管機關設置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的反霸凌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專線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投訴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。</a:t>
            </a:r>
            <a:endParaRPr lang="en-US" altLang="zh-TW" sz="2800" b="1" dirty="0" smtClean="0">
              <a:latin typeface="微軟正黑體" charset="-120"/>
              <a:ea typeface="微軟正黑體" charset="-120"/>
            </a:endParaRPr>
          </a:p>
        </p:txBody>
      </p:sp>
      <p:pic>
        <p:nvPicPr>
          <p:cNvPr id="11" name="圖片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627" y="240883"/>
            <a:ext cx="7994746" cy="1620000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1853546"/>
            <a:ext cx="1590794" cy="1283209"/>
          </a:xfrm>
          <a:prstGeom prst="rect">
            <a:avLst/>
          </a:prstGeom>
        </p:spPr>
      </p:pic>
      <p:sp>
        <p:nvSpPr>
          <p:cNvPr id="13" name="文字方塊 12"/>
          <p:cNvSpPr txBox="1">
            <a:spLocks noChangeArrowheads="1"/>
          </p:cNvSpPr>
          <p:nvPr/>
        </p:nvSpPr>
        <p:spPr bwMode="auto">
          <a:xfrm>
            <a:off x="2581874" y="5883423"/>
            <a:ext cx="4412295" cy="1616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514350" indent="-514350">
              <a:lnSpc>
                <a:spcPct val="110000"/>
              </a:lnSpc>
              <a:spcBef>
                <a:spcPts val="750"/>
              </a:spcBef>
              <a:buFont typeface="Wingdings" panose="05000000000000000000" pitchFamily="2" charset="2"/>
              <a:buAutoNum type="circleNumWdWhitePlain" startAt="4"/>
            </a:pP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向教育部 </a:t>
            </a:r>
            <a:r>
              <a:rPr lang="en-US" altLang="zh-TW" sz="2800" b="1" dirty="0" smtClean="0">
                <a:latin typeface="微軟正黑體" charset="-120"/>
                <a:ea typeface="微軟正黑體" charset="-120"/>
              </a:rPr>
              <a:t>24 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小時專線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投訴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等</a:t>
            </a:r>
            <a:r>
              <a:rPr lang="zh-TW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charset="-120"/>
                <a:ea typeface="微軟正黑體" charset="-120"/>
              </a:rPr>
              <a:t>（</a:t>
            </a:r>
            <a:r>
              <a:rPr lang="en-US" altLang="zh-TW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charset="-120"/>
                <a:ea typeface="微軟正黑體" charset="-120"/>
              </a:rPr>
              <a:t>0800-200-885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charset="-120"/>
                <a:ea typeface="微軟正黑體" charset="-120"/>
              </a:rPr>
              <a:t>）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。</a:t>
            </a:r>
            <a:endParaRPr lang="en-US" altLang="zh-TW" sz="2800" b="1" dirty="0" smtClean="0">
              <a:latin typeface="微軟正黑體" charset="-120"/>
              <a:ea typeface="微軟正黑體" charset="-120"/>
            </a:endParaRPr>
          </a:p>
          <a:p>
            <a:pPr marL="514350" indent="-514350">
              <a:lnSpc>
                <a:spcPct val="110000"/>
              </a:lnSpc>
              <a:spcBef>
                <a:spcPts val="750"/>
              </a:spcBef>
              <a:buFont typeface="Wingdings" panose="05000000000000000000" pitchFamily="2" charset="2"/>
              <a:buAutoNum type="circleNumWdWhitePlain" startAt="4"/>
            </a:pPr>
            <a:r>
              <a:rPr lang="zh-TW" altLang="en-US" sz="2800" b="1" dirty="0">
                <a:latin typeface="微軟正黑體" charset="-120"/>
                <a:ea typeface="微軟正黑體" charset="-120"/>
              </a:rPr>
              <a:t>於校園生活問卷中提出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。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grpSp>
        <p:nvGrpSpPr>
          <p:cNvPr id="19" name="群組 18"/>
          <p:cNvGrpSpPr/>
          <p:nvPr/>
        </p:nvGrpSpPr>
        <p:grpSpPr>
          <a:xfrm>
            <a:off x="2581874" y="4508506"/>
            <a:ext cx="4078358" cy="900000"/>
            <a:chOff x="3481586" y="3006572"/>
            <a:chExt cx="4078358" cy="900000"/>
          </a:xfrm>
        </p:grpSpPr>
        <p:grpSp>
          <p:nvGrpSpPr>
            <p:cNvPr id="20" name="群組 19"/>
            <p:cNvGrpSpPr/>
            <p:nvPr/>
          </p:nvGrpSpPr>
          <p:grpSpPr>
            <a:xfrm>
              <a:off x="4066090" y="3189997"/>
              <a:ext cx="3493854" cy="543573"/>
              <a:chOff x="4499999" y="2170415"/>
              <a:chExt cx="3493854" cy="543573"/>
            </a:xfrm>
          </p:grpSpPr>
          <p:pic>
            <p:nvPicPr>
              <p:cNvPr id="22" name="圖片 21"/>
              <p:cNvPicPr>
                <a:picLocks noChangeAspect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2" r="23515" b="5640"/>
              <a:stretch/>
            </p:blipFill>
            <p:spPr>
              <a:xfrm>
                <a:off x="4499999" y="2170415"/>
                <a:ext cx="3261315" cy="543573"/>
              </a:xfrm>
              <a:prstGeom prst="rect">
                <a:avLst/>
              </a:prstGeom>
            </p:spPr>
          </p:pic>
          <p:sp>
            <p:nvSpPr>
              <p:cNvPr id="23" name="文字方塊 22"/>
              <p:cNvSpPr txBox="1"/>
              <p:nvPr/>
            </p:nvSpPr>
            <p:spPr>
              <a:xfrm>
                <a:off x="4753876" y="2327285"/>
                <a:ext cx="323997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只是</a:t>
                </a:r>
                <a:r>
                  <a:rPr lang="zh-TW" altLang="en-US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開玩笑有這麼嚴重嗎？</a:t>
                </a:r>
                <a:r>
                  <a:rPr lang="en-US" altLang="zh-TW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(02ˍ37)</a:t>
                </a:r>
                <a:endParaRPr lang="zh-TW" altLang="en-US" sz="14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pic>
          <p:nvPicPr>
            <p:cNvPr id="21" name="圖片 20">
              <a:hlinkClick r:id="rId8" action="ppaction://hlinksldjump"/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1586" y="3006572"/>
              <a:ext cx="861677" cy="900000"/>
            </a:xfrm>
            <a:prstGeom prst="rect">
              <a:avLst/>
            </a:prstGeom>
          </p:spPr>
        </p:pic>
      </p:grpSp>
      <p:sp>
        <p:nvSpPr>
          <p:cNvPr id="17" name="文字方塊 16"/>
          <p:cNvSpPr txBox="1">
            <a:spLocks noChangeArrowheads="1"/>
          </p:cNvSpPr>
          <p:nvPr/>
        </p:nvSpPr>
        <p:spPr bwMode="auto">
          <a:xfrm>
            <a:off x="2603578" y="1566499"/>
            <a:ext cx="5351549" cy="530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750"/>
              </a:spcBef>
            </a:pPr>
            <a:r>
              <a:rPr lang="zh-TW" altLang="en-US" sz="2800" b="1" dirty="0">
                <a:solidFill>
                  <a:srgbClr val="B50B3C"/>
                </a:solidFill>
                <a:latin typeface="微軟正黑體" charset="-120"/>
                <a:ea typeface="微軟正黑體" charset="-120"/>
              </a:rPr>
              <a:t>可以尋下列管道請求支援：</a:t>
            </a:r>
            <a:endParaRPr lang="en-US" altLang="zh-TW" sz="2800" b="1" dirty="0" smtClean="0">
              <a:solidFill>
                <a:srgbClr val="B50B3C"/>
              </a:solidFill>
              <a:latin typeface="微軟正黑體" charset="-120"/>
              <a:ea typeface="微軟正黑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9903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4.15787E-6 L 2.5E-6 -0.64563 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296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13" grpId="0"/>
      <p:bldP spid="17" grpId="0"/>
    </p:bld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" y="1587"/>
            <a:ext cx="9139122" cy="5714997"/>
          </a:xfrm>
          <a:prstGeom prst="rect">
            <a:avLst/>
          </a:prstGeom>
        </p:spPr>
      </p:pic>
      <p:pic>
        <p:nvPicPr>
          <p:cNvPr id="3" name="圖片 2">
            <a:hlinkClick r:id="rId5" action="ppaction://hlinkfile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366" y="5019327"/>
            <a:ext cx="647002" cy="683313"/>
          </a:xfrm>
          <a:prstGeom prst="rect">
            <a:avLst/>
          </a:prstGeom>
        </p:spPr>
      </p:pic>
      <p:pic>
        <p:nvPicPr>
          <p:cNvPr id="4" name="圖片 3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38" y="5019327"/>
            <a:ext cx="647002" cy="683313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611560" y="5188971"/>
            <a:ext cx="3878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只是</a:t>
            </a:r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開玩笑有這麼嚴重嗎</a:t>
            </a:r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？</a:t>
            </a:r>
            <a:endParaRPr lang="zh-TW" altLang="en-US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5935228" y="5184829"/>
            <a:ext cx="1013036" cy="338554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/>
            <a:r>
              <a:rPr lang="en-US" altLang="zh-TW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02:37</a:t>
            </a:r>
            <a:endParaRPr lang="zh-TW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4972460" y="5133726"/>
            <a:ext cx="823676" cy="461665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YOU</a:t>
            </a:r>
            <a:b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TUBE</a:t>
            </a:r>
            <a:endParaRPr lang="zh-TW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9" name="006P0103只是開玩笑有這麼嚴重嗎？(02ˍ37)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/>
          <a:stretch>
            <a:fillRect/>
          </a:stretch>
        </p:blipFill>
        <p:spPr>
          <a:xfrm>
            <a:off x="0" y="-137456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832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790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587"/>
            <a:ext cx="9143996" cy="5714997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754648"/>
            <a:ext cx="3381003" cy="3262602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103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607" y="1205557"/>
            <a:ext cx="4728541" cy="549091"/>
          </a:xfrm>
          <a:prstGeom prst="rect">
            <a:avLst/>
          </a:prstGeom>
        </p:spPr>
      </p:pic>
      <p:sp>
        <p:nvSpPr>
          <p:cNvPr id="7" name="文字方塊 6"/>
          <p:cNvSpPr txBox="1"/>
          <p:nvPr/>
        </p:nvSpPr>
        <p:spPr>
          <a:xfrm>
            <a:off x="1259633" y="2053639"/>
            <a:ext cx="360039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en-US" altLang="zh-TW" sz="2800" b="1" dirty="0">
                <a:latin typeface="微軟正黑體" pitchFamily="34" charset="-120"/>
                <a:ea typeface="微軟正黑體" pitchFamily="34" charset="-120"/>
              </a:rPr>
              <a:t>《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性別工作平等法</a:t>
            </a:r>
            <a:r>
              <a:rPr lang="en-US" altLang="zh-TW" sz="2800" b="1" dirty="0">
                <a:latin typeface="微軟正黑體" pitchFamily="34" charset="-120"/>
                <a:ea typeface="微軟正黑體" pitchFamily="34" charset="-120"/>
              </a:rPr>
              <a:t>》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是為了保障性別工作權之平等，貫徹憲法消除性別歧視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、促進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性別地位實質平等之精神。</a:t>
            </a:r>
          </a:p>
        </p:txBody>
      </p:sp>
    </p:spTree>
    <p:extLst>
      <p:ext uri="{BB962C8B-B14F-4D97-AF65-F5344CB8AC3E}">
        <p14:creationId xmlns:p14="http://schemas.microsoft.com/office/powerpoint/2010/main" val="2769115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587"/>
            <a:ext cx="9143996" cy="5714997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103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2023654"/>
            <a:ext cx="287998" cy="1670865"/>
          </a:xfrm>
          <a:prstGeom prst="rect">
            <a:avLst/>
          </a:prstGeom>
        </p:spPr>
      </p:pic>
      <p:sp>
        <p:nvSpPr>
          <p:cNvPr id="8" name="文字方塊 7"/>
          <p:cNvSpPr txBox="1"/>
          <p:nvPr/>
        </p:nvSpPr>
        <p:spPr>
          <a:xfrm>
            <a:off x="1043607" y="2095702"/>
            <a:ext cx="4104456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雇主對求職者或受僱者之招募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、甄試、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進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用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、分發、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配置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、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考績、</a:t>
            </a:r>
            <a:r>
              <a:rPr lang="en-US" altLang="zh-TW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升遷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等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，</a:t>
            </a:r>
            <a:endParaRPr lang="zh-TW" altLang="en-US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1331639" y="5814541"/>
            <a:ext cx="3528392" cy="19882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不得因性別或性傾向而有差別待遇，任職期間亦不得有懷孕歧視。</a:t>
            </a: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49" y="1063633"/>
            <a:ext cx="4583752" cy="806400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6144" y="2268705"/>
            <a:ext cx="3209056" cy="2289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82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0.00334 L -2.77778E-6 -0.62479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073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9" grpId="0"/>
    </p:bld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587"/>
            <a:ext cx="9143996" cy="5714997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9565" y="2659855"/>
            <a:ext cx="3424435" cy="3154686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103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7" name="文字方塊 6"/>
          <p:cNvSpPr txBox="1"/>
          <p:nvPr/>
        </p:nvSpPr>
        <p:spPr>
          <a:xfrm>
            <a:off x="1187624" y="1994991"/>
            <a:ext cx="6696744" cy="530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100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zh-TW" altLang="en-US" sz="2800" b="1" dirty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敵意環境式：</a:t>
            </a:r>
            <a:endParaRPr lang="en-US" altLang="zh-TW" sz="2800" b="1" dirty="0">
              <a:solidFill>
                <a:schemeClr val="accent6">
                  <a:lumMod val="7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1691680" y="5814541"/>
            <a:ext cx="396044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對其造成敵意性、脅迫性或冒犯性之工作環境，致侵犯或干擾其人格尊嚴、人身自由或影響其工作表現。</a:t>
            </a:r>
            <a:endParaRPr lang="en-US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50" y="1063633"/>
            <a:ext cx="4583750" cy="806400"/>
          </a:xfrm>
          <a:prstGeom prst="rect">
            <a:avLst/>
          </a:prstGeom>
        </p:spPr>
      </p:pic>
      <p:sp>
        <p:nvSpPr>
          <p:cNvPr id="11" name="文字方塊 10"/>
          <p:cNvSpPr txBox="1"/>
          <p:nvPr/>
        </p:nvSpPr>
        <p:spPr>
          <a:xfrm>
            <a:off x="1691680" y="2593074"/>
            <a:ext cx="3960440" cy="19882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受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僱者於執行職務時，任何人以性要求、具有性意味或性別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歧視之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言詞或行為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，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12" name="圖片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2023654"/>
            <a:ext cx="287998" cy="1670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395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3.03502E-6 L 4.44444E-6 -0.58171 " pathEditMode="relative" rAng="0" ptsTypes="AA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10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1" grpId="0"/>
      <p:bldP spid="11" grpId="1"/>
    </p:bld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587"/>
            <a:ext cx="9143996" cy="5714997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9565" y="2659855"/>
            <a:ext cx="3424435" cy="3154686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103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7" name="文字方塊 6"/>
          <p:cNvSpPr txBox="1"/>
          <p:nvPr/>
        </p:nvSpPr>
        <p:spPr>
          <a:xfrm>
            <a:off x="1187624" y="1994991"/>
            <a:ext cx="6696744" cy="530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10000"/>
              </a:lnSpc>
              <a:spcBef>
                <a:spcPts val="1200"/>
              </a:spcBef>
              <a:buFont typeface="+mj-lt"/>
              <a:buAutoNum type="arabicPeriod" startAt="2"/>
            </a:pPr>
            <a:r>
              <a:rPr lang="zh-TW" altLang="en-US" sz="2800" b="1" dirty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交換條件式：</a:t>
            </a:r>
            <a:endParaRPr lang="en-US" altLang="zh-TW" sz="2800" b="1" dirty="0">
              <a:solidFill>
                <a:schemeClr val="accent6">
                  <a:lumMod val="7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1691680" y="5814541"/>
            <a:ext cx="4104456" cy="19882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上述性騷擾之認定，應就個案審酌事件發生之背景、工作環境、當事人之關係等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具體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事實為之。</a:t>
            </a:r>
            <a:endParaRPr lang="en-US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50" y="1063633"/>
            <a:ext cx="4583750" cy="806400"/>
          </a:xfrm>
          <a:prstGeom prst="rect">
            <a:avLst/>
          </a:prstGeom>
        </p:spPr>
      </p:pic>
      <p:sp>
        <p:nvSpPr>
          <p:cNvPr id="10" name="文字方塊 9"/>
          <p:cNvSpPr txBox="1"/>
          <p:nvPr/>
        </p:nvSpPr>
        <p:spPr>
          <a:xfrm>
            <a:off x="1691680" y="2593074"/>
            <a:ext cx="4104456" cy="19882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雇主對受僱者作具有性意味或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性別歧視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之言詞或行為，作為勞務契約成立或陞遷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等之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交換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條件；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11" name="圖片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2023654"/>
            <a:ext cx="287998" cy="1670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384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9.005E-7 L 3.88889E-6 -0.56587 " pathEditMode="relative" rAng="0" ptsTypes="AA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8293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  <p:bldP spid="10" grpId="1"/>
    </p:bld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587"/>
            <a:ext cx="9143996" cy="5714997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104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7" name="文字方塊 6"/>
          <p:cNvSpPr txBox="1"/>
          <p:nvPr/>
        </p:nvSpPr>
        <p:spPr>
          <a:xfrm>
            <a:off x="918997" y="1994991"/>
            <a:ext cx="4351303" cy="30540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鼓勵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受僱者哺餵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母乳。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子女未滿 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2 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歲須由受僱者親自哺</a:t>
            </a:r>
            <a:r>
              <a:rPr lang="en-US" altLang="zh-TW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集</a:t>
            </a:r>
            <a:r>
              <a:rPr lang="en-US" altLang="zh-TW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) 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乳者，除規定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之休息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時間外，雇主應每日另給哺</a:t>
            </a:r>
            <a:r>
              <a:rPr lang="en-US" altLang="zh-TW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集</a:t>
            </a:r>
            <a:r>
              <a:rPr lang="en-US" altLang="zh-TW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) 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乳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時間 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60 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分鐘，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且視為工作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時間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。</a:t>
            </a:r>
            <a:endParaRPr lang="zh-TW" altLang="en-US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49" y="1068246"/>
            <a:ext cx="4583752" cy="79717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2023654"/>
            <a:ext cx="287998" cy="1670865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2467" y="1517170"/>
            <a:ext cx="3035957" cy="3358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744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587"/>
            <a:ext cx="9143996" cy="5714997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0300" y="1994991"/>
            <a:ext cx="3042742" cy="2936188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104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7" name="文字方塊 6"/>
          <p:cNvSpPr txBox="1"/>
          <p:nvPr/>
        </p:nvSpPr>
        <p:spPr>
          <a:xfrm>
            <a:off x="1187624" y="1994991"/>
            <a:ext cx="3816424" cy="29361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為讓爸爸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能安心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兼顧工作與親職，性別工作平等法規定，男性受僱者也享有陪產假、育嬰留職停薪、哺乳</a:t>
            </a:r>
            <a:r>
              <a:rPr lang="en-US" altLang="zh-TW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( </a:t>
            </a:r>
            <a:r>
              <a:rPr lang="zh-TW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餵哺</a:t>
            </a:r>
            <a:r>
              <a:rPr lang="en-US" altLang="zh-TW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) 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時間等權益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。</a:t>
            </a:r>
            <a:endParaRPr lang="zh-TW" altLang="en-US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1197705" y="5814541"/>
            <a:ext cx="3892147" cy="15142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當撫育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未滿 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3 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歲子女時，得選擇調整或減少工作時間及請家庭照顧假。</a:t>
            </a: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49" y="1068246"/>
            <a:ext cx="4583752" cy="79717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2023654"/>
            <a:ext cx="287998" cy="1670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021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0.00334 L -2.77778E-6 -0.62479 " pathEditMode="relative" rAng="0" ptsTypes="AA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073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8" grpId="0"/>
    </p:bld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圖片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5000"/>
          </a:xfrm>
          <a:prstGeom prst="rect">
            <a:avLst/>
          </a:prstGeom>
        </p:spPr>
      </p:pic>
      <p:grpSp>
        <p:nvGrpSpPr>
          <p:cNvPr id="16" name="群組 15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7" name="圖片 1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8" name="文字方塊 17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104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20" name="圖片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3346" y="554831"/>
            <a:ext cx="5797308" cy="726949"/>
          </a:xfrm>
          <a:prstGeom prst="rect">
            <a:avLst/>
          </a:prstGeom>
        </p:spPr>
      </p:pic>
      <p:sp>
        <p:nvSpPr>
          <p:cNvPr id="21" name="文字方塊 20"/>
          <p:cNvSpPr txBox="1"/>
          <p:nvPr/>
        </p:nvSpPr>
        <p:spPr>
          <a:xfrm>
            <a:off x="683568" y="1600921"/>
            <a:ext cx="4320480" cy="5927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10000"/>
              </a:lnSpc>
              <a:spcBef>
                <a:spcPts val="1200"/>
              </a:spcBef>
              <a:buFont typeface="Wingdings" panose="05000000000000000000" pitchFamily="2" charset="2"/>
              <a:buChar char="n"/>
            </a:pPr>
            <a:r>
              <a:rPr lang="zh-TW" altLang="en-US" sz="3200" b="1" dirty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</a:rPr>
              <a:t>生理假</a:t>
            </a:r>
          </a:p>
        </p:txBody>
      </p:sp>
      <p:sp>
        <p:nvSpPr>
          <p:cNvPr id="22" name="文字方塊 21"/>
          <p:cNvSpPr txBox="1"/>
          <p:nvPr/>
        </p:nvSpPr>
        <p:spPr>
          <a:xfrm>
            <a:off x="1115616" y="2260488"/>
            <a:ext cx="3672408" cy="24549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每個月可以請 </a:t>
            </a:r>
            <a:r>
              <a:rPr lang="en-US" altLang="zh-TW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1 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天薪資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減半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發給。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一年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請假超過 </a:t>
            </a:r>
            <a:r>
              <a:rPr lang="en-US" altLang="zh-TW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3 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日以上，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天數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會併入病假。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sz="2000" b="1" dirty="0" smtClean="0">
                <a:solidFill>
                  <a:schemeClr val="accent3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（性</a:t>
            </a:r>
            <a:r>
              <a:rPr lang="zh-TW" altLang="en-US" sz="2000" b="1" dirty="0">
                <a:solidFill>
                  <a:schemeClr val="accent3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平法第 </a:t>
            </a:r>
            <a:r>
              <a:rPr lang="en-US" altLang="zh-TW" sz="2000" b="1" dirty="0">
                <a:solidFill>
                  <a:schemeClr val="accent3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14</a:t>
            </a:r>
            <a:r>
              <a:rPr lang="zh-TW" altLang="en-US" sz="2000" b="1" dirty="0">
                <a:solidFill>
                  <a:schemeClr val="accent3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、</a:t>
            </a:r>
            <a:r>
              <a:rPr lang="en-US" altLang="zh-TW" sz="2000" b="1" dirty="0">
                <a:solidFill>
                  <a:schemeClr val="accent3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21 </a:t>
            </a:r>
            <a:r>
              <a:rPr lang="zh-TW" altLang="en-US" sz="2000" b="1" dirty="0" smtClean="0">
                <a:solidFill>
                  <a:schemeClr val="accent3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條）</a:t>
            </a:r>
            <a:endParaRPr lang="zh-TW" altLang="en-US" sz="3200" b="1" dirty="0">
              <a:solidFill>
                <a:schemeClr val="accent3">
                  <a:lumMod val="7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5825" y="1723095"/>
            <a:ext cx="3525019" cy="3401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489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</p:bld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5000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37"/>
          <a:stretch/>
        </p:blipFill>
        <p:spPr>
          <a:xfrm>
            <a:off x="7201605" y="2193712"/>
            <a:ext cx="1760224" cy="3225120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104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3346" y="554831"/>
            <a:ext cx="5797308" cy="726949"/>
          </a:xfrm>
          <a:prstGeom prst="rect">
            <a:avLst/>
          </a:prstGeom>
        </p:spPr>
      </p:pic>
      <p:sp>
        <p:nvSpPr>
          <p:cNvPr id="7" name="文字方塊 6"/>
          <p:cNvSpPr txBox="1"/>
          <p:nvPr/>
        </p:nvSpPr>
        <p:spPr>
          <a:xfrm>
            <a:off x="683568" y="1485707"/>
            <a:ext cx="4320480" cy="5927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10000"/>
              </a:lnSpc>
              <a:spcBef>
                <a:spcPts val="1200"/>
              </a:spcBef>
              <a:buFont typeface="Wingdings" panose="05000000000000000000" pitchFamily="2" charset="2"/>
              <a:buChar char="n"/>
            </a:pPr>
            <a:r>
              <a:rPr lang="zh-TW" altLang="en-US" sz="3200" b="1" dirty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</a:rPr>
              <a:t>產假</a:t>
            </a:r>
          </a:p>
        </p:txBody>
      </p:sp>
      <p:sp>
        <p:nvSpPr>
          <p:cNvPr id="8" name="文字方塊 7"/>
          <p:cNvSpPr txBox="1"/>
          <p:nvPr/>
        </p:nvSpPr>
        <p:spPr>
          <a:xfrm>
            <a:off x="1115616" y="2066999"/>
            <a:ext cx="5904656" cy="3090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10000"/>
              </a:lnSpc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懷孕期間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：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產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檢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假  </a:t>
            </a:r>
            <a:r>
              <a:rPr lang="en-US" altLang="zh-TW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5 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天，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薪資全額給付。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457200" indent="-457200">
              <a:lnSpc>
                <a:spcPct val="110000"/>
              </a:lnSpc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生產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前後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：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sz="2800" b="1" dirty="0" smtClean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產假 </a:t>
            </a:r>
            <a:r>
              <a:rPr lang="en-US" altLang="zh-TW" sz="2800" b="1" dirty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8 </a:t>
            </a:r>
            <a:r>
              <a:rPr lang="zh-TW" altLang="en-US" sz="2800" b="1" dirty="0" smtClean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週：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受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僱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六個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月以上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薪資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全額給付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。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sz="2800" b="1" dirty="0" smtClean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未滿</a:t>
            </a:r>
            <a:r>
              <a:rPr lang="zh-TW" altLang="en-US" sz="2800" b="1" dirty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六個月：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減半給付。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1115616" y="5783176"/>
            <a:ext cx="4680520" cy="13788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10000"/>
              </a:lnSpc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流產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：依照懷孕日數給予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不等天數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之流產假。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sz="2000" b="1" dirty="0">
                <a:solidFill>
                  <a:schemeClr val="accent3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（性平法</a:t>
            </a:r>
            <a:r>
              <a:rPr lang="zh-TW" altLang="en-US" sz="2000" b="1" dirty="0" smtClean="0">
                <a:solidFill>
                  <a:schemeClr val="accent3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第 </a:t>
            </a:r>
            <a:r>
              <a:rPr lang="en-US" altLang="zh-TW" sz="2000" b="1" dirty="0" smtClean="0">
                <a:solidFill>
                  <a:schemeClr val="accent3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15 </a:t>
            </a:r>
            <a:r>
              <a:rPr lang="zh-TW" altLang="en-US" sz="2000" b="1" dirty="0">
                <a:solidFill>
                  <a:schemeClr val="accent3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條、</a:t>
            </a:r>
            <a:r>
              <a:rPr lang="zh-TW" altLang="en-US" sz="2000" b="1" dirty="0" smtClean="0">
                <a:solidFill>
                  <a:schemeClr val="accent3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勞基法 </a:t>
            </a:r>
            <a:r>
              <a:rPr lang="en-US" altLang="zh-TW" sz="2000" b="1" dirty="0" smtClean="0">
                <a:solidFill>
                  <a:schemeClr val="accent3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50 </a:t>
            </a:r>
            <a:r>
              <a:rPr lang="zh-TW" altLang="en-US" sz="2000" b="1" dirty="0">
                <a:solidFill>
                  <a:schemeClr val="accent3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條）</a:t>
            </a:r>
            <a:endParaRPr lang="zh-TW" altLang="en-US" sz="3200" b="1" dirty="0">
              <a:solidFill>
                <a:schemeClr val="accent3">
                  <a:lumMod val="7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70955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3.94108E-6 L -2.22222E-6 -0.58005 " pathEditMode="relative" rAng="0" ptsTypes="AA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016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8" grpId="1"/>
      <p:bldP spid="9" grpId="0"/>
    </p:bld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5000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8946" y="2139007"/>
            <a:ext cx="3475502" cy="2938379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104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3346" y="554831"/>
            <a:ext cx="5797308" cy="726949"/>
          </a:xfrm>
          <a:prstGeom prst="rect">
            <a:avLst/>
          </a:prstGeom>
        </p:spPr>
      </p:pic>
      <p:sp>
        <p:nvSpPr>
          <p:cNvPr id="7" name="文字方塊 6"/>
          <p:cNvSpPr txBox="1"/>
          <p:nvPr/>
        </p:nvSpPr>
        <p:spPr>
          <a:xfrm>
            <a:off x="683568" y="1600921"/>
            <a:ext cx="4320480" cy="5927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10000"/>
              </a:lnSpc>
              <a:spcBef>
                <a:spcPts val="1200"/>
              </a:spcBef>
              <a:buFont typeface="Wingdings" panose="05000000000000000000" pitchFamily="2" charset="2"/>
              <a:buChar char="n"/>
            </a:pPr>
            <a:r>
              <a:rPr lang="zh-TW" altLang="en-US" sz="3200" b="1" dirty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</a:rPr>
              <a:t>陪產假</a:t>
            </a:r>
          </a:p>
        </p:txBody>
      </p:sp>
      <p:sp>
        <p:nvSpPr>
          <p:cNvPr id="8" name="文字方塊 7"/>
          <p:cNvSpPr txBox="1"/>
          <p:nvPr/>
        </p:nvSpPr>
        <p:spPr>
          <a:xfrm>
            <a:off x="1115616" y="2260488"/>
            <a:ext cx="3888432" cy="28192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lnSpc>
                <a:spcPct val="110000"/>
              </a:lnSpc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生產前後 </a:t>
            </a:r>
            <a:r>
              <a:rPr lang="en-US" altLang="zh-TW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15 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天內，配偶也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有陪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產假 </a:t>
            </a:r>
            <a:r>
              <a:rPr lang="en-US" altLang="zh-TW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5 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天可以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申請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。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457200" indent="-457200">
              <a:lnSpc>
                <a:spcPct val="110000"/>
              </a:lnSpc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薪資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全額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給付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。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sz="2000" b="1" dirty="0">
                <a:solidFill>
                  <a:schemeClr val="accent3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（性平法第 </a:t>
            </a:r>
            <a:r>
              <a:rPr lang="en-US" altLang="zh-TW" sz="2000" b="1" dirty="0">
                <a:solidFill>
                  <a:schemeClr val="accent3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15 </a:t>
            </a:r>
            <a:r>
              <a:rPr lang="zh-TW" altLang="en-US" sz="2000" b="1" dirty="0">
                <a:solidFill>
                  <a:schemeClr val="accent3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條、勞基法 </a:t>
            </a:r>
            <a:r>
              <a:rPr lang="en-US" altLang="zh-TW" sz="2000" b="1" dirty="0">
                <a:solidFill>
                  <a:schemeClr val="accent3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50 </a:t>
            </a:r>
            <a:r>
              <a:rPr lang="zh-TW" altLang="en-US" sz="2000" b="1" dirty="0">
                <a:solidFill>
                  <a:schemeClr val="accent3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條）</a:t>
            </a:r>
            <a:endParaRPr lang="zh-TW" altLang="en-US" sz="3200" b="1" dirty="0">
              <a:solidFill>
                <a:schemeClr val="accent3">
                  <a:lumMod val="7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40305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5000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5" y="2040580"/>
            <a:ext cx="3092971" cy="2984657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104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3346" y="554831"/>
            <a:ext cx="5797308" cy="726949"/>
          </a:xfrm>
          <a:prstGeom prst="rect">
            <a:avLst/>
          </a:prstGeom>
        </p:spPr>
      </p:pic>
      <p:sp>
        <p:nvSpPr>
          <p:cNvPr id="7" name="文字方塊 6"/>
          <p:cNvSpPr txBox="1"/>
          <p:nvPr/>
        </p:nvSpPr>
        <p:spPr>
          <a:xfrm>
            <a:off x="683568" y="1600921"/>
            <a:ext cx="4320480" cy="5927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10000"/>
              </a:lnSpc>
              <a:spcBef>
                <a:spcPts val="1200"/>
              </a:spcBef>
              <a:buFont typeface="Wingdings" panose="05000000000000000000" pitchFamily="2" charset="2"/>
              <a:buChar char="n"/>
            </a:pPr>
            <a:r>
              <a:rPr lang="zh-TW" altLang="en-US" sz="3200" b="1" dirty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</a:rPr>
              <a:t>家庭照顧假</a:t>
            </a:r>
          </a:p>
        </p:txBody>
      </p:sp>
      <p:sp>
        <p:nvSpPr>
          <p:cNvPr id="9" name="文字方塊 8"/>
          <p:cNvSpPr txBox="1"/>
          <p:nvPr/>
        </p:nvSpPr>
        <p:spPr>
          <a:xfrm>
            <a:off x="1115616" y="2260488"/>
            <a:ext cx="3888432" cy="19882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10000"/>
              </a:lnSpc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只要家人要預防接種、發生嚴重疾病或其他重大事故而必須親自照顧時即可申請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。</a:t>
            </a:r>
            <a:endParaRPr lang="en-US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971600" y="5783176"/>
            <a:ext cx="4032448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zh-TW" altLang="en-US" sz="2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併入事假計算，全年以 </a:t>
            </a:r>
            <a:r>
              <a:rPr lang="en-US" altLang="zh-TW" sz="2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7 </a:t>
            </a:r>
            <a:r>
              <a:rPr lang="zh-TW" altLang="en-US" sz="2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日為限；薪資計算以事假計算</a:t>
            </a:r>
            <a:r>
              <a:rPr lang="zh-TW" altLang="en-US" sz="2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。</a:t>
            </a:r>
            <a:endParaRPr lang="en-US" altLang="zh-TW" sz="26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457200" indent="-457200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zh-TW" altLang="en-US" sz="2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雇主</a:t>
            </a:r>
            <a:r>
              <a:rPr lang="zh-TW" altLang="en-US" sz="2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不可因此視為「缺勤」，影響全勤獎金、考績。 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sz="2000" b="1" dirty="0" smtClean="0">
                <a:solidFill>
                  <a:schemeClr val="accent3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（</a:t>
            </a:r>
            <a:r>
              <a:rPr lang="zh-TW" altLang="en-US" sz="2000" b="1" dirty="0">
                <a:solidFill>
                  <a:schemeClr val="accent3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性平法第 </a:t>
            </a:r>
            <a:r>
              <a:rPr lang="en-US" altLang="zh-TW" sz="2000" b="1" dirty="0">
                <a:solidFill>
                  <a:schemeClr val="accent3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20</a:t>
            </a:r>
            <a:r>
              <a:rPr lang="zh-TW" altLang="en-US" sz="2000" b="1" dirty="0">
                <a:solidFill>
                  <a:schemeClr val="accent3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、</a:t>
            </a:r>
            <a:r>
              <a:rPr lang="en-US" altLang="zh-TW" sz="2000" b="1" dirty="0">
                <a:solidFill>
                  <a:schemeClr val="accent3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22 </a:t>
            </a:r>
            <a:r>
              <a:rPr lang="zh-TW" altLang="en-US" sz="2000" b="1" dirty="0">
                <a:solidFill>
                  <a:schemeClr val="accent3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條）</a:t>
            </a:r>
            <a:endParaRPr lang="zh-TW" altLang="en-US" sz="3200" b="1" dirty="0">
              <a:solidFill>
                <a:schemeClr val="accent3">
                  <a:lumMod val="7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433131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3.70762E-6 L 4.16667E-6 -0.62312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156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9" grpId="1"/>
      <p:bldP spid="10" grpId="0"/>
    </p:bld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圖片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5000"/>
          </a:xfrm>
          <a:prstGeom prst="rect">
            <a:avLst/>
          </a:prstGeom>
        </p:spPr>
      </p:pic>
      <p:grpSp>
        <p:nvGrpSpPr>
          <p:cNvPr id="16" name="群組 15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7" name="圖片 1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8" name="文字方塊 17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104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20" name="圖片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3346" y="554831"/>
            <a:ext cx="5797308" cy="726949"/>
          </a:xfrm>
          <a:prstGeom prst="rect">
            <a:avLst/>
          </a:prstGeom>
        </p:spPr>
      </p:pic>
      <p:sp>
        <p:nvSpPr>
          <p:cNvPr id="21" name="文字方塊 20"/>
          <p:cNvSpPr txBox="1"/>
          <p:nvPr/>
        </p:nvSpPr>
        <p:spPr>
          <a:xfrm>
            <a:off x="683568" y="1600921"/>
            <a:ext cx="4320480" cy="5927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10000"/>
              </a:lnSpc>
              <a:spcBef>
                <a:spcPts val="1200"/>
              </a:spcBef>
              <a:buFont typeface="Wingdings" panose="05000000000000000000" pitchFamily="2" charset="2"/>
              <a:buChar char="n"/>
            </a:pPr>
            <a:r>
              <a:rPr lang="zh-TW" altLang="en-US" sz="3200" b="1" dirty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</a:rPr>
              <a:t>育嬰留職停薪</a:t>
            </a:r>
          </a:p>
        </p:txBody>
      </p:sp>
      <p:sp>
        <p:nvSpPr>
          <p:cNvPr id="22" name="文字方塊 21"/>
          <p:cNvSpPr txBox="1"/>
          <p:nvPr/>
        </p:nvSpPr>
        <p:spPr>
          <a:xfrm>
            <a:off x="1115616" y="2260488"/>
            <a:ext cx="4968552" cy="24806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10000"/>
              </a:lnSpc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只要工作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滿 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6 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個月後，在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小孩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滿 </a:t>
            </a:r>
            <a:r>
              <a:rPr lang="en-US" altLang="zh-TW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3 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歲以前都可以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申請。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457200" indent="-457200">
              <a:lnSpc>
                <a:spcPct val="110000"/>
              </a:lnSpc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最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長不可以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超過 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2 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年，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一旦小孩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滿 </a:t>
            </a:r>
            <a:r>
              <a:rPr lang="en-US" altLang="zh-TW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3 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歲就會終止。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sz="2000" b="1" dirty="0">
                <a:solidFill>
                  <a:schemeClr val="accent3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（性平法第 </a:t>
            </a:r>
            <a:r>
              <a:rPr lang="en-US" altLang="zh-TW" sz="2000" b="1" dirty="0">
                <a:solidFill>
                  <a:schemeClr val="accent3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16</a:t>
            </a:r>
            <a:r>
              <a:rPr lang="zh-TW" altLang="en-US" sz="2000" b="1" dirty="0">
                <a:solidFill>
                  <a:schemeClr val="accent3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、</a:t>
            </a:r>
            <a:r>
              <a:rPr lang="en-US" altLang="zh-TW" sz="2000" b="1" dirty="0">
                <a:solidFill>
                  <a:schemeClr val="accent3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22 </a:t>
            </a:r>
            <a:r>
              <a:rPr lang="zh-TW" altLang="en-US" sz="2000" b="1" dirty="0">
                <a:solidFill>
                  <a:schemeClr val="accent3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條）</a:t>
            </a:r>
            <a:endParaRPr lang="zh-TW" altLang="en-US" sz="3200" b="1" dirty="0">
              <a:solidFill>
                <a:schemeClr val="accent3">
                  <a:lumMod val="7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228184" y="2444385"/>
            <a:ext cx="2023668" cy="3314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022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</p:bld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587"/>
            <a:ext cx="9143996" cy="5714997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2378084"/>
            <a:ext cx="4552983" cy="3372265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105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7" name="文字方塊 6"/>
          <p:cNvSpPr txBox="1"/>
          <p:nvPr/>
        </p:nvSpPr>
        <p:spPr>
          <a:xfrm>
            <a:off x="1403647" y="1994991"/>
            <a:ext cx="4320481" cy="29361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受僱者或求職者因雇主違反性別工作平等法而遭受損害者，可向</a:t>
            </a:r>
            <a:r>
              <a:rPr lang="en-US" altLang="zh-TW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《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性別工作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平等法</a:t>
            </a:r>
            <a:r>
              <a:rPr lang="en-US" altLang="zh-TW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》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的主管機關提起申訴，如情節屬實，雇主應負賠償責任。</a:t>
            </a: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974" y="1068246"/>
            <a:ext cx="4531301" cy="797173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2023654"/>
            <a:ext cx="287998" cy="1670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984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587"/>
            <a:ext cx="9143996" cy="5714997"/>
          </a:xfrm>
          <a:prstGeom prst="rect">
            <a:avLst/>
          </a:prstGeom>
        </p:spPr>
      </p:pic>
      <p:grpSp>
        <p:nvGrpSpPr>
          <p:cNvPr id="15" name="群組 14"/>
          <p:cNvGrpSpPr/>
          <p:nvPr/>
        </p:nvGrpSpPr>
        <p:grpSpPr>
          <a:xfrm>
            <a:off x="4389816" y="1965549"/>
            <a:ext cx="4754181" cy="3752626"/>
            <a:chOff x="4389816" y="1965549"/>
            <a:chExt cx="4754181" cy="3752626"/>
          </a:xfrm>
        </p:grpSpPr>
        <p:pic>
          <p:nvPicPr>
            <p:cNvPr id="13" name="圖片 1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89816" y="1965549"/>
              <a:ext cx="3528833" cy="2962193"/>
            </a:xfrm>
            <a:prstGeom prst="rect">
              <a:avLst/>
            </a:prstGeom>
          </p:spPr>
        </p:pic>
        <p:pic>
          <p:nvPicPr>
            <p:cNvPr id="12" name="圖片 1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24921" y="3537327"/>
              <a:ext cx="1719076" cy="2180848"/>
            </a:xfrm>
            <a:prstGeom prst="rect">
              <a:avLst/>
            </a:prstGeom>
          </p:spPr>
        </p:pic>
      </p:grpSp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105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7" name="文字方塊 6"/>
          <p:cNvSpPr txBox="1"/>
          <p:nvPr/>
        </p:nvSpPr>
        <p:spPr>
          <a:xfrm>
            <a:off x="964974" y="2125066"/>
            <a:ext cx="3456385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10000"/>
              </a:lnSpc>
              <a:spcBef>
                <a:spcPts val="1200"/>
              </a:spcBef>
              <a:buFont typeface="Wingdings" panose="05000000000000000000" pitchFamily="2" charset="2"/>
              <a:buChar char="n"/>
            </a:pPr>
            <a:r>
              <a:rPr lang="zh-TW" altLang="en-US" sz="28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國際公司：</a:t>
            </a:r>
            <a:r>
              <a:rPr lang="en-US" altLang="zh-TW" sz="28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sz="28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因勞工申請  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1  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日生理假，遭雇主視為缺勤而扣發全勤獎金。</a:t>
            </a:r>
            <a:endParaRPr lang="zh-TW" altLang="en-US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974" y="1068246"/>
            <a:ext cx="4531301" cy="797173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6201" y="1234537"/>
            <a:ext cx="1962103" cy="544430"/>
          </a:xfrm>
          <a:prstGeom prst="rect">
            <a:avLst/>
          </a:prstGeom>
        </p:spPr>
      </p:pic>
      <p:sp>
        <p:nvSpPr>
          <p:cNvPr id="14" name="文字方塊 13"/>
          <p:cNvSpPr txBox="1"/>
          <p:nvPr/>
        </p:nvSpPr>
        <p:spPr>
          <a:xfrm>
            <a:off x="4732935" y="2678630"/>
            <a:ext cx="2575369" cy="17173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0000"/>
              </a:lnSpc>
              <a:spcBef>
                <a:spcPts val="1200"/>
              </a:spcBef>
            </a:pPr>
            <a:r>
              <a:rPr lang="zh-TW" altLang="en-US" sz="2400" b="1" dirty="0">
                <a:solidFill>
                  <a:schemeClr val="accent5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違反</a:t>
            </a:r>
            <a:r>
              <a:rPr lang="en-US" altLang="zh-TW" sz="2400" b="1" dirty="0">
                <a:solidFill>
                  <a:schemeClr val="accent5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《</a:t>
            </a:r>
            <a:r>
              <a:rPr lang="zh-TW" altLang="en-US" sz="2400" b="1" dirty="0">
                <a:solidFill>
                  <a:schemeClr val="accent5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性別工作平等法</a:t>
            </a:r>
            <a:r>
              <a:rPr lang="en-US" altLang="zh-TW" sz="2400" b="1" dirty="0" smtClean="0">
                <a:solidFill>
                  <a:schemeClr val="accent5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》</a:t>
            </a:r>
            <a:r>
              <a:rPr lang="zh-TW" altLang="en-US" sz="2400" b="1" dirty="0" smtClean="0">
                <a:solidFill>
                  <a:schemeClr val="accent5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第 </a:t>
            </a:r>
            <a:r>
              <a:rPr lang="en-US" altLang="zh-TW" sz="2400" b="1" dirty="0">
                <a:solidFill>
                  <a:schemeClr val="accent5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14 </a:t>
            </a:r>
            <a:r>
              <a:rPr lang="zh-TW" altLang="en-US" sz="2400" b="1" dirty="0">
                <a:solidFill>
                  <a:schemeClr val="accent5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條「每月一日的</a:t>
            </a:r>
            <a:r>
              <a:rPr lang="zh-TW" altLang="en-US" sz="2400" b="1" dirty="0" smtClean="0">
                <a:solidFill>
                  <a:schemeClr val="accent5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生理</a:t>
            </a:r>
            <a:r>
              <a:rPr lang="zh-TW" altLang="en-US" sz="2400" b="1" dirty="0">
                <a:solidFill>
                  <a:schemeClr val="accent5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假」之規定。</a:t>
            </a:r>
          </a:p>
        </p:txBody>
      </p:sp>
      <p:pic>
        <p:nvPicPr>
          <p:cNvPr id="16" name="圖片 1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2023654"/>
            <a:ext cx="287998" cy="1670865"/>
          </a:xfrm>
          <a:prstGeom prst="rect">
            <a:avLst/>
          </a:prstGeom>
        </p:spPr>
      </p:pic>
      <p:pic>
        <p:nvPicPr>
          <p:cNvPr id="19" name="圖片 1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1986359"/>
            <a:ext cx="2160240" cy="728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840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4" grpId="0"/>
    </p:bld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587"/>
            <a:ext cx="9143996" cy="5714997"/>
          </a:xfrm>
          <a:prstGeom prst="rect">
            <a:avLst/>
          </a:prstGeom>
        </p:spPr>
      </p:pic>
      <p:grpSp>
        <p:nvGrpSpPr>
          <p:cNvPr id="10" name="群組 9"/>
          <p:cNvGrpSpPr/>
          <p:nvPr/>
        </p:nvGrpSpPr>
        <p:grpSpPr>
          <a:xfrm>
            <a:off x="4211960" y="1922983"/>
            <a:ext cx="4932037" cy="3795192"/>
            <a:chOff x="4211960" y="1922983"/>
            <a:chExt cx="4932037" cy="3795192"/>
          </a:xfrm>
        </p:grpSpPr>
        <p:pic>
          <p:nvPicPr>
            <p:cNvPr id="11" name="圖片 1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11960" y="1922983"/>
              <a:ext cx="3706689" cy="3111490"/>
            </a:xfrm>
            <a:prstGeom prst="rect">
              <a:avLst/>
            </a:prstGeom>
          </p:spPr>
        </p:pic>
        <p:pic>
          <p:nvPicPr>
            <p:cNvPr id="12" name="圖片 1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24921" y="3537327"/>
              <a:ext cx="1719076" cy="2180848"/>
            </a:xfrm>
            <a:prstGeom prst="rect">
              <a:avLst/>
            </a:prstGeom>
          </p:spPr>
        </p:pic>
      </p:grpSp>
      <p:sp>
        <p:nvSpPr>
          <p:cNvPr id="13" name="文字方塊 12"/>
          <p:cNvSpPr txBox="1"/>
          <p:nvPr/>
        </p:nvSpPr>
        <p:spPr>
          <a:xfrm>
            <a:off x="4644008" y="2571055"/>
            <a:ext cx="2575369" cy="20927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0000"/>
              </a:lnSpc>
              <a:spcBef>
                <a:spcPts val="1200"/>
              </a:spcBef>
            </a:pPr>
            <a:r>
              <a:rPr lang="zh-TW" altLang="en-US" sz="2400" b="1" dirty="0">
                <a:solidFill>
                  <a:schemeClr val="accent5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違反</a:t>
            </a:r>
            <a:r>
              <a:rPr lang="en-US" altLang="zh-TW" sz="2400" b="1" dirty="0">
                <a:solidFill>
                  <a:schemeClr val="accent5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《</a:t>
            </a:r>
            <a:r>
              <a:rPr lang="zh-TW" altLang="en-US" sz="2400" b="1" dirty="0">
                <a:solidFill>
                  <a:schemeClr val="accent5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性別工作平等法</a:t>
            </a:r>
            <a:r>
              <a:rPr lang="en-US" altLang="zh-TW" sz="2400" b="1" dirty="0" smtClean="0">
                <a:solidFill>
                  <a:schemeClr val="accent5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》</a:t>
            </a:r>
            <a:r>
              <a:rPr lang="zh-TW" altLang="en-US" sz="2400" b="1" dirty="0" smtClean="0">
                <a:solidFill>
                  <a:schemeClr val="accent5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第 </a:t>
            </a:r>
            <a:r>
              <a:rPr lang="en-US" altLang="zh-TW" sz="2400" b="1" dirty="0">
                <a:solidFill>
                  <a:schemeClr val="accent5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21 </a:t>
            </a:r>
            <a:r>
              <a:rPr lang="zh-TW" altLang="en-US" sz="2400" b="1" dirty="0">
                <a:solidFill>
                  <a:schemeClr val="accent5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條「積極保護</a:t>
            </a:r>
            <a:r>
              <a:rPr lang="zh-TW" altLang="en-US" sz="2400" b="1" dirty="0" smtClean="0">
                <a:solidFill>
                  <a:schemeClr val="accent5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妊娠期間</a:t>
            </a:r>
            <a:r>
              <a:rPr lang="zh-TW" altLang="en-US" sz="2400" b="1" dirty="0">
                <a:solidFill>
                  <a:schemeClr val="accent5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在職婦女」之規定。</a:t>
            </a:r>
          </a:p>
        </p:txBody>
      </p:sp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105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7" name="文字方塊 6"/>
          <p:cNvSpPr txBox="1"/>
          <p:nvPr/>
        </p:nvSpPr>
        <p:spPr>
          <a:xfrm>
            <a:off x="880277" y="1994991"/>
            <a:ext cx="3331683" cy="29361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10000"/>
              </a:lnSpc>
              <a:spcBef>
                <a:spcPts val="1200"/>
              </a:spcBef>
              <a:buFont typeface="Wingdings" panose="05000000000000000000" pitchFamily="2" charset="2"/>
              <a:buChar char="n"/>
            </a:pPr>
            <a:r>
              <a:rPr lang="zh-TW" altLang="en-US" sz="28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美容</a:t>
            </a:r>
            <a:r>
              <a:rPr lang="zh-TW" altLang="en-US" sz="28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公司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因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勞工申請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安胎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休養假及產假，於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年度績效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考核時，未核給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年終獎金。</a:t>
            </a:r>
            <a:endParaRPr lang="zh-TW" altLang="en-US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974" y="1068246"/>
            <a:ext cx="4531301" cy="797173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7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6201" y="1234537"/>
            <a:ext cx="1962103" cy="544430"/>
          </a:xfrm>
          <a:prstGeom prst="rect">
            <a:avLst/>
          </a:prstGeom>
        </p:spPr>
      </p:pic>
      <p:pic>
        <p:nvPicPr>
          <p:cNvPr id="14" name="圖片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2023654"/>
            <a:ext cx="287998" cy="1670865"/>
          </a:xfrm>
          <a:prstGeom prst="rect">
            <a:avLst/>
          </a:prstGeom>
        </p:spPr>
      </p:pic>
      <p:pic>
        <p:nvPicPr>
          <p:cNvPr id="18" name="圖片 1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1922983"/>
            <a:ext cx="2160240" cy="728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064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7" grpId="0"/>
    </p:bld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587"/>
            <a:ext cx="9143995" cy="5714997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1013" y="2026094"/>
            <a:ext cx="2877995" cy="2777209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105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7" name="文字方塊 6"/>
          <p:cNvSpPr txBox="1"/>
          <p:nvPr/>
        </p:nvSpPr>
        <p:spPr>
          <a:xfrm>
            <a:off x="1403647" y="2023652"/>
            <a:ext cx="3888433" cy="29361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基於「母性保護」意旨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，懷孕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勞工提出產檢假、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安胎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休養或產假請假期間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，雇主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應依</a:t>
            </a:r>
            <a:r>
              <a:rPr lang="en-US" altLang="zh-TW" sz="2800" b="1" dirty="0">
                <a:latin typeface="微軟正黑體" pitchFamily="34" charset="-120"/>
                <a:ea typeface="微軟正黑體" pitchFamily="34" charset="-120"/>
              </a:rPr>
              <a:t>《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性別工作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平等法</a:t>
            </a:r>
            <a:r>
              <a:rPr lang="en-US" altLang="zh-TW" sz="2800" b="1" dirty="0">
                <a:latin typeface="微軟正黑體" pitchFamily="34" charset="-120"/>
                <a:ea typeface="微軟正黑體" pitchFamily="34" charset="-120"/>
              </a:rPr>
              <a:t>》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給假，不得拒絕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，</a:t>
            </a:r>
            <a:endParaRPr lang="zh-TW" altLang="en-US" sz="2800" b="1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974" y="1068246"/>
            <a:ext cx="4531301" cy="79717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2023654"/>
            <a:ext cx="287998" cy="1670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574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587"/>
            <a:ext cx="9143995" cy="5714997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105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7" name="文字方塊 6"/>
          <p:cNvSpPr txBox="1"/>
          <p:nvPr/>
        </p:nvSpPr>
        <p:spPr>
          <a:xfrm>
            <a:off x="1142391" y="1939123"/>
            <a:ext cx="4149689" cy="29361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亦不得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視為缺勤而影響其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全勤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獎金、考績或有其他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不利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的處分，而請假期間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薪資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，應依相關法令規定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辦理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，違者將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處 </a:t>
            </a:r>
            <a:r>
              <a:rPr lang="en-US" altLang="zh-TW" sz="2800" b="1" dirty="0" smtClean="0">
                <a:latin typeface="微軟正黑體" pitchFamily="34" charset="-120"/>
                <a:ea typeface="微軟正黑體" pitchFamily="34" charset="-120"/>
              </a:rPr>
              <a:t>2 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萬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至 </a:t>
            </a:r>
            <a:r>
              <a:rPr lang="en-US" altLang="zh-TW" sz="2800" b="1" dirty="0" smtClean="0">
                <a:latin typeface="微軟正黑體" pitchFamily="34" charset="-120"/>
                <a:ea typeface="微軟正黑體" pitchFamily="34" charset="-120"/>
              </a:rPr>
              <a:t>30 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萬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元罰鍰。</a:t>
            </a:r>
            <a:r>
              <a:rPr lang="zh-TW" altLang="en-US" sz="2000" b="1" dirty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（第</a:t>
            </a:r>
            <a:r>
              <a:rPr lang="en-US" altLang="zh-TW" sz="2000" b="1" dirty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38 </a:t>
            </a:r>
            <a:r>
              <a:rPr lang="zh-TW" altLang="en-US" sz="2000" b="1" dirty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條</a:t>
            </a:r>
            <a:r>
              <a:rPr lang="zh-TW" altLang="en-US" sz="2000" b="1" dirty="0" smtClean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）</a:t>
            </a:r>
            <a:endParaRPr lang="zh-TW" altLang="en-US" sz="2800" b="1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974" y="1068246"/>
            <a:ext cx="4531301" cy="797173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2023654"/>
            <a:ext cx="287998" cy="1670865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1013" y="2026094"/>
            <a:ext cx="2877995" cy="2777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351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587"/>
            <a:ext cx="9143996" cy="5714997"/>
          </a:xfrm>
          <a:prstGeom prst="rect">
            <a:avLst/>
          </a:prstGeom>
        </p:spPr>
      </p:pic>
      <p:grpSp>
        <p:nvGrpSpPr>
          <p:cNvPr id="15" name="群組 14"/>
          <p:cNvGrpSpPr/>
          <p:nvPr/>
        </p:nvGrpSpPr>
        <p:grpSpPr>
          <a:xfrm>
            <a:off x="4389816" y="1965549"/>
            <a:ext cx="4754181" cy="3752626"/>
            <a:chOff x="4389816" y="1965549"/>
            <a:chExt cx="4754181" cy="3752626"/>
          </a:xfrm>
        </p:grpSpPr>
        <p:pic>
          <p:nvPicPr>
            <p:cNvPr id="13" name="圖片 1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89816" y="1965549"/>
              <a:ext cx="3528833" cy="2962193"/>
            </a:xfrm>
            <a:prstGeom prst="rect">
              <a:avLst/>
            </a:prstGeom>
          </p:spPr>
        </p:pic>
        <p:pic>
          <p:nvPicPr>
            <p:cNvPr id="12" name="圖片 1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24921" y="3537327"/>
              <a:ext cx="1719076" cy="2180848"/>
            </a:xfrm>
            <a:prstGeom prst="rect">
              <a:avLst/>
            </a:prstGeom>
          </p:spPr>
        </p:pic>
      </p:grpSp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105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7" name="文字方塊 6"/>
          <p:cNvSpPr txBox="1"/>
          <p:nvPr/>
        </p:nvSpPr>
        <p:spPr>
          <a:xfrm>
            <a:off x="1331639" y="2028934"/>
            <a:ext cx="3456385" cy="15142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10000"/>
              </a:lnSpc>
              <a:spcBef>
                <a:spcPts val="1200"/>
              </a:spcBef>
              <a:buFont typeface="Wingdings" panose="05000000000000000000" pitchFamily="2" charset="2"/>
              <a:buChar char="n"/>
            </a:pPr>
            <a:r>
              <a:rPr lang="zh-TW" altLang="en-US" sz="28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公司：</a:t>
            </a:r>
            <a:r>
              <a:rPr lang="en-US" altLang="zh-TW" sz="28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sz="28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刊登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「限女性」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的求才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廣告。</a:t>
            </a: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974" y="1068246"/>
            <a:ext cx="4531301" cy="797173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6201" y="1234537"/>
            <a:ext cx="1962103" cy="544430"/>
          </a:xfrm>
          <a:prstGeom prst="rect">
            <a:avLst/>
          </a:prstGeom>
        </p:spPr>
      </p:pic>
      <p:sp>
        <p:nvSpPr>
          <p:cNvPr id="14" name="文字方塊 13"/>
          <p:cNvSpPr txBox="1"/>
          <p:nvPr/>
        </p:nvSpPr>
        <p:spPr>
          <a:xfrm>
            <a:off x="4732935" y="2660826"/>
            <a:ext cx="2575369" cy="16864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0000"/>
              </a:lnSpc>
              <a:spcBef>
                <a:spcPts val="1200"/>
              </a:spcBef>
            </a:pPr>
            <a:r>
              <a:rPr lang="zh-TW" altLang="en-US" sz="2400" b="1" dirty="0">
                <a:solidFill>
                  <a:schemeClr val="accent5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違反</a:t>
            </a:r>
            <a:r>
              <a:rPr lang="en-US" altLang="zh-TW" sz="2400" b="1" dirty="0">
                <a:solidFill>
                  <a:schemeClr val="accent5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《</a:t>
            </a:r>
            <a:r>
              <a:rPr lang="zh-TW" altLang="en-US" sz="2400" b="1" dirty="0">
                <a:solidFill>
                  <a:schemeClr val="accent5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性別工作平等法</a:t>
            </a:r>
            <a:r>
              <a:rPr lang="en-US" altLang="zh-TW" sz="2400" b="1" dirty="0" smtClean="0">
                <a:solidFill>
                  <a:schemeClr val="accent5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》</a:t>
            </a:r>
            <a:r>
              <a:rPr lang="zh-TW" altLang="en-US" sz="2400" b="1" dirty="0" smtClean="0">
                <a:solidFill>
                  <a:schemeClr val="accent5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第 </a:t>
            </a:r>
            <a:r>
              <a:rPr lang="en-US" altLang="zh-TW" sz="2400" b="1" dirty="0">
                <a:solidFill>
                  <a:schemeClr val="accent5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7 </a:t>
            </a:r>
            <a:r>
              <a:rPr lang="zh-TW" altLang="en-US" sz="2400" b="1" dirty="0">
                <a:solidFill>
                  <a:schemeClr val="accent5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條「性別歧視之</a:t>
            </a:r>
            <a:r>
              <a:rPr lang="zh-TW" altLang="en-US" sz="2400" b="1" dirty="0" smtClean="0">
                <a:solidFill>
                  <a:schemeClr val="accent5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禁止</a:t>
            </a:r>
            <a:r>
              <a:rPr lang="zh-TW" altLang="en-US" sz="2400" b="1" dirty="0">
                <a:solidFill>
                  <a:schemeClr val="accent5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」規定。</a:t>
            </a:r>
          </a:p>
        </p:txBody>
      </p:sp>
      <p:pic>
        <p:nvPicPr>
          <p:cNvPr id="16" name="圖片 1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2023654"/>
            <a:ext cx="287998" cy="1670865"/>
          </a:xfrm>
          <a:prstGeom prst="rect">
            <a:avLst/>
          </a:prstGeom>
        </p:spPr>
      </p:pic>
      <p:pic>
        <p:nvPicPr>
          <p:cNvPr id="19" name="圖片 1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1922983"/>
            <a:ext cx="2160240" cy="728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088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4" grpId="0"/>
    </p:bld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587"/>
            <a:ext cx="9143995" cy="5714997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4921" y="3537327"/>
            <a:ext cx="1719076" cy="2180848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105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2023654"/>
            <a:ext cx="287998" cy="1670865"/>
          </a:xfrm>
          <a:prstGeom prst="rect">
            <a:avLst/>
          </a:prstGeom>
        </p:spPr>
      </p:pic>
      <p:sp>
        <p:nvSpPr>
          <p:cNvPr id="7" name="文字方塊 6"/>
          <p:cNvSpPr txBox="1"/>
          <p:nvPr/>
        </p:nvSpPr>
        <p:spPr>
          <a:xfrm>
            <a:off x="1187624" y="1900911"/>
            <a:ext cx="5328592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保障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國民就業機會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平等，刊登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求才廣告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不得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限制性別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，</a:t>
            </a:r>
            <a:endParaRPr lang="en-US" altLang="zh-TW" sz="2800" b="1" dirty="0" smtClean="0">
              <a:latin typeface="微軟正黑體" pitchFamily="34" charset="-120"/>
              <a:ea typeface="微軟正黑體" pitchFamily="34" charset="-120"/>
            </a:endParaRPr>
          </a:p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 smtClean="0">
                <a:solidFill>
                  <a:srgbClr val="1E2D9A"/>
                </a:solidFill>
                <a:latin typeface="微軟正黑體" pitchFamily="34" charset="-120"/>
                <a:ea typeface="微軟正黑體" pitchFamily="34" charset="-120"/>
              </a:rPr>
              <a:t>違者：</a:t>
            </a:r>
            <a:endParaRPr lang="en-US" altLang="zh-TW" sz="2800" b="1" dirty="0" smtClean="0">
              <a:solidFill>
                <a:srgbClr val="1E2D9A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457200" indent="-457200">
              <a:lnSpc>
                <a:spcPct val="110000"/>
              </a:lnSpc>
              <a:spcBef>
                <a:spcPts val="1200"/>
              </a:spcBef>
              <a:buFont typeface="Wingdings" panose="05000000000000000000" pitchFamily="2" charset="2"/>
              <a:buChar char="l"/>
            </a:pP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裁處 </a:t>
            </a:r>
            <a:r>
              <a:rPr lang="en-US" altLang="zh-TW" sz="2800" b="1" dirty="0" smtClean="0">
                <a:latin typeface="微軟正黑體" pitchFamily="34" charset="-120"/>
                <a:ea typeface="微軟正黑體" pitchFamily="34" charset="-120"/>
              </a:rPr>
              <a:t>30 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萬元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至 </a:t>
            </a:r>
            <a:r>
              <a:rPr lang="en-US" altLang="zh-TW" sz="2800" b="1" dirty="0" smtClean="0">
                <a:latin typeface="微軟正黑體" pitchFamily="34" charset="-120"/>
                <a:ea typeface="微軟正黑體" pitchFamily="34" charset="-120"/>
              </a:rPr>
              <a:t>150 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萬元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罰鍰，</a:t>
            </a:r>
            <a:endParaRPr lang="en-US" altLang="zh-TW" sz="2800" b="1" dirty="0" smtClean="0">
              <a:latin typeface="微軟正黑體" pitchFamily="34" charset="-120"/>
              <a:ea typeface="微軟正黑體" pitchFamily="34" charset="-120"/>
            </a:endParaRPr>
          </a:p>
          <a:p>
            <a:pPr marL="457200" indent="-457200">
              <a:lnSpc>
                <a:spcPct val="110000"/>
              </a:lnSpc>
              <a:spcBef>
                <a:spcPts val="1200"/>
              </a:spcBef>
              <a:buFont typeface="Wingdings" panose="05000000000000000000" pitchFamily="2" charset="2"/>
              <a:buChar char="l"/>
            </a:pP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公布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公司名稱、負責人姓名。</a:t>
            </a:r>
            <a:r>
              <a:rPr lang="zh-TW" altLang="en-US" sz="2000" b="1" dirty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（第</a:t>
            </a:r>
            <a:r>
              <a:rPr lang="en-US" altLang="zh-TW" sz="2000" b="1" dirty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38-1 </a:t>
            </a:r>
            <a:r>
              <a:rPr lang="zh-TW" altLang="en-US" sz="2000" b="1" dirty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條）</a:t>
            </a: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974" y="1068246"/>
            <a:ext cx="4531301" cy="797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724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9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2025381"/>
            <a:ext cx="3092971" cy="2984657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9967" y="4142"/>
            <a:ext cx="2214033" cy="1244600"/>
          </a:xfrm>
          <a:prstGeom prst="rect">
            <a:avLst/>
          </a:prstGeom>
        </p:spPr>
      </p:pic>
      <p:sp>
        <p:nvSpPr>
          <p:cNvPr id="4" name="文字方塊 3"/>
          <p:cNvSpPr txBox="1">
            <a:spLocks noChangeArrowheads="1"/>
          </p:cNvSpPr>
          <p:nvPr/>
        </p:nvSpPr>
        <p:spPr bwMode="auto">
          <a:xfrm>
            <a:off x="1043608" y="2096164"/>
            <a:ext cx="4392488" cy="3002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750"/>
              </a:spcBef>
            </a:pPr>
            <a:r>
              <a:rPr lang="zh-TW" altLang="en-US" sz="2800" b="1" dirty="0">
                <a:latin typeface="微軟正黑體" charset="-120"/>
                <a:ea typeface="微軟正黑體" charset="-120"/>
              </a:rPr>
              <a:t>德國很重視家庭觀念，結婚後會希望有一人能全職在家帶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小孩。</a:t>
            </a:r>
            <a:endParaRPr lang="en-US" altLang="zh-TW" sz="2800" b="1" dirty="0" smtClean="0">
              <a:latin typeface="微軟正黑體" charset="-120"/>
              <a:ea typeface="微軟正黑體" charset="-120"/>
            </a:endParaRPr>
          </a:p>
          <a:p>
            <a:pPr marL="0" indent="0">
              <a:lnSpc>
                <a:spcPct val="110000"/>
              </a:lnSpc>
              <a:spcBef>
                <a:spcPts val="750"/>
              </a:spcBef>
            </a:pP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如果母親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很早送小孩去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托兒所，把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精力投注於自己工作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上。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sp>
        <p:nvSpPr>
          <p:cNvPr id="5" name="文字方塊 4"/>
          <p:cNvSpPr txBox="1">
            <a:spLocks noChangeArrowheads="1"/>
          </p:cNvSpPr>
          <p:nvPr/>
        </p:nvSpPr>
        <p:spPr bwMode="auto">
          <a:xfrm>
            <a:off x="1043608" y="5789390"/>
            <a:ext cx="4248472" cy="2564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750"/>
              </a:spcBef>
            </a:pPr>
            <a:r>
              <a:rPr lang="zh-TW" altLang="en-US" sz="2800" b="1" dirty="0">
                <a:latin typeface="微軟正黑體" charset="-120"/>
                <a:ea typeface="微軟正黑體" charset="-120"/>
              </a:rPr>
              <a:t>德國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會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暗諷這種母親叫做「烏鴉媽媽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」。</a:t>
            </a:r>
            <a:endParaRPr lang="en-US" altLang="zh-TW" sz="2800" b="1" dirty="0" smtClean="0">
              <a:latin typeface="微軟正黑體" charset="-120"/>
              <a:ea typeface="微軟正黑體" charset="-120"/>
            </a:endParaRPr>
          </a:p>
          <a:p>
            <a:pPr marL="0" indent="0">
              <a:lnSpc>
                <a:spcPct val="110000"/>
              </a:lnSpc>
              <a:spcBef>
                <a:spcPts val="750"/>
              </a:spcBef>
            </a:pP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因為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有一則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故事說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烏鴉會將幼鳥推出巢，讓幼鳥自己去覓食。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grpSp>
        <p:nvGrpSpPr>
          <p:cNvPr id="6" name="群組 5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7" name="圖片 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8" name="文字方塊 7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106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10" name="圖片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2" y="1197123"/>
            <a:ext cx="4735525" cy="65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085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4.22457E-6 L -4.16667E-6 -0.64925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462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</p:bld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9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9967" y="4142"/>
            <a:ext cx="2214033" cy="1244600"/>
          </a:xfrm>
          <a:prstGeom prst="rect">
            <a:avLst/>
          </a:prstGeom>
        </p:spPr>
      </p:pic>
      <p:sp>
        <p:nvSpPr>
          <p:cNvPr id="4" name="文字方塊 3"/>
          <p:cNvSpPr txBox="1">
            <a:spLocks noChangeArrowheads="1"/>
          </p:cNvSpPr>
          <p:nvPr/>
        </p:nvSpPr>
        <p:spPr bwMode="auto">
          <a:xfrm>
            <a:off x="1043608" y="2211015"/>
            <a:ext cx="4392488" cy="1988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 algn="just">
              <a:lnSpc>
                <a:spcPct val="110000"/>
              </a:lnSpc>
              <a:spcBef>
                <a:spcPts val="750"/>
              </a:spcBef>
            </a:pPr>
            <a:r>
              <a:rPr lang="zh-TW" altLang="en-US" sz="2800" b="1" dirty="0">
                <a:latin typeface="微軟正黑體" charset="-120"/>
                <a:ea typeface="微軟正黑體" charset="-120"/>
              </a:rPr>
              <a:t>韓國小說</a:t>
            </a:r>
            <a:r>
              <a:rPr lang="en-US" altLang="zh-TW" sz="2800" b="1" dirty="0" smtClean="0">
                <a:latin typeface="微軟正黑體" charset="-120"/>
                <a:ea typeface="微軟正黑體" charset="-120"/>
              </a:rPr>
              <a:t>《 82 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年生的金智英</a:t>
            </a:r>
            <a:r>
              <a:rPr lang="en-US" altLang="zh-TW" sz="2800" b="1" dirty="0">
                <a:latin typeface="微軟正黑體" charset="-120"/>
                <a:ea typeface="微軟正黑體" charset="-120"/>
              </a:rPr>
              <a:t>》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，角色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金智英是全職媽媽，有天帶著女兒到公園曬太陽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喝咖啡，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sp>
        <p:nvSpPr>
          <p:cNvPr id="5" name="文字方塊 4"/>
          <p:cNvSpPr txBox="1">
            <a:spLocks noChangeArrowheads="1"/>
          </p:cNvSpPr>
          <p:nvPr/>
        </p:nvSpPr>
        <p:spPr bwMode="auto">
          <a:xfrm>
            <a:off x="1043608" y="5789390"/>
            <a:ext cx="4248472" cy="2564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750"/>
              </a:spcBef>
            </a:pPr>
            <a:r>
              <a:rPr lang="zh-TW" altLang="en-US" sz="2800" b="1" dirty="0">
                <a:latin typeface="微軟正黑體" charset="-120"/>
                <a:ea typeface="微軟正黑體" charset="-120"/>
              </a:rPr>
              <a:t>被附近的上班族男性貶低為「媽蟲」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，</a:t>
            </a:r>
            <a:endParaRPr lang="en-US" altLang="zh-TW" sz="2800" b="1" dirty="0" smtClean="0">
              <a:latin typeface="微軟正黑體" charset="-120"/>
              <a:ea typeface="微軟正黑體" charset="-120"/>
            </a:endParaRPr>
          </a:p>
          <a:p>
            <a:pPr marL="0" indent="0">
              <a:lnSpc>
                <a:spcPct val="110000"/>
              </a:lnSpc>
              <a:spcBef>
                <a:spcPts val="750"/>
              </a:spcBef>
            </a:pP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認為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離職照顧小孩的女性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可拿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伴侶辛苦賺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的錢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來輕鬆度日。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grpSp>
        <p:nvGrpSpPr>
          <p:cNvPr id="6" name="群組 5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7" name="圖片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8" name="文字方塊 7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106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10" name="圖片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2" y="1197123"/>
            <a:ext cx="4735525" cy="651600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9090" y="1318457"/>
            <a:ext cx="2752350" cy="3817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550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4.22457E-6 L -4.16667E-6 -0.64925 " pathEditMode="relative" rAng="0" ptsTypes="AA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462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</p:bld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9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9967" y="4142"/>
            <a:ext cx="2214033" cy="1244600"/>
          </a:xfrm>
          <a:prstGeom prst="rect">
            <a:avLst/>
          </a:prstGeom>
        </p:spPr>
      </p:pic>
      <p:grpSp>
        <p:nvGrpSpPr>
          <p:cNvPr id="4" name="群組 3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5" name="圖片 4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6" name="文字方塊 5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106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7" name="圖片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2" y="1197123"/>
            <a:ext cx="4735525" cy="651600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8025" y="1765869"/>
            <a:ext cx="1543883" cy="1139876"/>
          </a:xfrm>
          <a:prstGeom prst="rect">
            <a:avLst/>
          </a:prstGeom>
        </p:spPr>
      </p:pic>
      <p:sp>
        <p:nvSpPr>
          <p:cNvPr id="9" name="文字方塊 8"/>
          <p:cNvSpPr txBox="1">
            <a:spLocks noChangeArrowheads="1"/>
          </p:cNvSpPr>
          <p:nvPr/>
        </p:nvSpPr>
        <p:spPr bwMode="auto">
          <a:xfrm>
            <a:off x="1043608" y="1994991"/>
            <a:ext cx="4968552" cy="971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>
              <a:lnSpc>
                <a:spcPct val="110000"/>
              </a:lnSpc>
              <a:spcBef>
                <a:spcPts val="750"/>
              </a:spcBef>
              <a:buFont typeface="Wingdings" panose="05000000000000000000" pitchFamily="2" charset="2"/>
              <a:buChar char="l"/>
            </a:pPr>
            <a:r>
              <a:rPr lang="zh-TW" altLang="en-US" sz="2700" b="1" dirty="0" smtClean="0">
                <a:latin typeface="微軟正黑體" charset="-120"/>
                <a:ea typeface="微軟正黑體" charset="-120"/>
              </a:rPr>
              <a:t>你覺得在臺灣</a:t>
            </a:r>
            <a:r>
              <a:rPr lang="zh-TW" altLang="en-US" sz="2700" b="1" dirty="0">
                <a:latin typeface="微軟正黑體" charset="-120"/>
                <a:ea typeface="微軟正黑體" charset="-120"/>
              </a:rPr>
              <a:t>社會文化裡</a:t>
            </a:r>
            <a:r>
              <a:rPr lang="zh-TW" altLang="en-US" sz="2700" b="1" dirty="0" smtClean="0">
                <a:latin typeface="微軟正黑體" charset="-120"/>
                <a:ea typeface="微軟正黑體" charset="-120"/>
              </a:rPr>
              <a:t>，對女性的期待會不會過高？</a:t>
            </a:r>
            <a:endParaRPr lang="en-US" altLang="zh-TW" sz="2700" b="1" dirty="0">
              <a:latin typeface="微軟正黑體" charset="-120"/>
              <a:ea typeface="微軟正黑體" charset="-120"/>
            </a:endParaRPr>
          </a:p>
        </p:txBody>
      </p:sp>
      <p:pic>
        <p:nvPicPr>
          <p:cNvPr id="11" name="圖片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362026" y="2946771"/>
            <a:ext cx="1674957" cy="2704552"/>
          </a:xfrm>
          <a:prstGeom prst="rect">
            <a:avLst/>
          </a:prstGeom>
        </p:spPr>
      </p:pic>
      <p:sp>
        <p:nvSpPr>
          <p:cNvPr id="13" name="文字方塊 12"/>
          <p:cNvSpPr txBox="1">
            <a:spLocks noChangeArrowheads="1"/>
          </p:cNvSpPr>
          <p:nvPr/>
        </p:nvSpPr>
        <p:spPr bwMode="auto">
          <a:xfrm>
            <a:off x="1043608" y="3302571"/>
            <a:ext cx="4968552" cy="1428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>
              <a:lnSpc>
                <a:spcPct val="110000"/>
              </a:lnSpc>
              <a:spcBef>
                <a:spcPts val="750"/>
              </a:spcBef>
              <a:buFont typeface="Wingdings" panose="05000000000000000000" pitchFamily="2" charset="2"/>
              <a:buChar char="l"/>
            </a:pPr>
            <a:r>
              <a:rPr lang="zh-TW" altLang="en-US" sz="2700" b="1" dirty="0" smtClean="0">
                <a:latin typeface="微軟正黑體" charset="-120"/>
                <a:ea typeface="微軟正黑體" charset="-120"/>
              </a:rPr>
              <a:t>可查詢書籍</a:t>
            </a:r>
            <a:r>
              <a:rPr lang="zh-TW" altLang="en-US" sz="2700" b="1" dirty="0">
                <a:latin typeface="微軟正黑體" charset="-120"/>
                <a:ea typeface="微軟正黑體" charset="-120"/>
              </a:rPr>
              <a:t>或網路資訊，有沒有文化是要求父親專注照顧子女</a:t>
            </a:r>
            <a:r>
              <a:rPr lang="zh-TW" altLang="en-US" sz="2700" b="1" dirty="0" smtClean="0">
                <a:latin typeface="微軟正黑體" charset="-120"/>
                <a:ea typeface="微軟正黑體" charset="-120"/>
              </a:rPr>
              <a:t>的</a:t>
            </a:r>
            <a:r>
              <a:rPr lang="zh-TW" altLang="en-US" sz="2700" b="1" dirty="0">
                <a:latin typeface="微軟正黑體" charset="-120"/>
                <a:ea typeface="微軟正黑體" charset="-120"/>
              </a:rPr>
              <a:t>？</a:t>
            </a:r>
            <a:endParaRPr lang="zh-TW" altLang="zh-TW" sz="2700" b="1" dirty="0">
              <a:latin typeface="微軟正黑體" charset="-120"/>
              <a:ea typeface="微軟正黑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920826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/>
    </p:bld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9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9967" y="4142"/>
            <a:ext cx="2214033" cy="1244600"/>
          </a:xfrm>
          <a:prstGeom prst="rect">
            <a:avLst/>
          </a:prstGeom>
        </p:spPr>
      </p:pic>
      <p:grpSp>
        <p:nvGrpSpPr>
          <p:cNvPr id="4" name="群組 3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5" name="圖片 4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6" name="文字方塊 5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106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7" name="圖片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2" y="1197123"/>
            <a:ext cx="4735525" cy="651600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8025" y="1765869"/>
            <a:ext cx="1543883" cy="1139876"/>
          </a:xfrm>
          <a:prstGeom prst="rect">
            <a:avLst/>
          </a:prstGeom>
        </p:spPr>
      </p:pic>
      <p:sp>
        <p:nvSpPr>
          <p:cNvPr id="9" name="文字方塊 8"/>
          <p:cNvSpPr txBox="1">
            <a:spLocks noChangeArrowheads="1"/>
          </p:cNvSpPr>
          <p:nvPr/>
        </p:nvSpPr>
        <p:spPr bwMode="auto">
          <a:xfrm>
            <a:off x="1043608" y="1994991"/>
            <a:ext cx="4968552" cy="971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514350" indent="-514350">
              <a:lnSpc>
                <a:spcPct val="110000"/>
              </a:lnSpc>
              <a:spcBef>
                <a:spcPts val="750"/>
              </a:spcBef>
              <a:buFont typeface="Wingdings" panose="05000000000000000000" pitchFamily="2" charset="2"/>
              <a:buChar char="l"/>
            </a:pPr>
            <a:r>
              <a:rPr lang="zh-TW" altLang="en-US" sz="2700" b="1" dirty="0">
                <a:latin typeface="微軟正黑體" charset="-120"/>
                <a:ea typeface="微軟正黑體" charset="-120"/>
              </a:rPr>
              <a:t>或有沒有特殊詞彙被發明，用在這方面</a:t>
            </a:r>
            <a:r>
              <a:rPr lang="zh-TW" altLang="en-US" sz="2700" b="1" dirty="0" smtClean="0">
                <a:latin typeface="微軟正黑體" charset="-120"/>
                <a:ea typeface="微軟正黑體" charset="-120"/>
              </a:rPr>
              <a:t>？</a:t>
            </a:r>
            <a:endParaRPr lang="zh-TW" altLang="zh-TW" sz="2700" b="1" dirty="0">
              <a:latin typeface="微軟正黑體" charset="-120"/>
              <a:ea typeface="微軟正黑體" charset="-120"/>
            </a:endParaRPr>
          </a:p>
        </p:txBody>
      </p:sp>
      <p:pic>
        <p:nvPicPr>
          <p:cNvPr id="11" name="圖片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362026" y="2946771"/>
            <a:ext cx="1674957" cy="2704552"/>
          </a:xfrm>
          <a:prstGeom prst="rect">
            <a:avLst/>
          </a:prstGeom>
        </p:spPr>
      </p:pic>
      <p:sp>
        <p:nvSpPr>
          <p:cNvPr id="12" name="文字方塊 11"/>
          <p:cNvSpPr txBox="1">
            <a:spLocks noChangeArrowheads="1"/>
          </p:cNvSpPr>
          <p:nvPr/>
        </p:nvSpPr>
        <p:spPr bwMode="auto">
          <a:xfrm>
            <a:off x="1043608" y="3339183"/>
            <a:ext cx="4968552" cy="971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514350" indent="-514350">
              <a:lnSpc>
                <a:spcPct val="110000"/>
              </a:lnSpc>
              <a:spcBef>
                <a:spcPts val="750"/>
              </a:spcBef>
              <a:buFont typeface="Wingdings" panose="05000000000000000000" pitchFamily="2" charset="2"/>
              <a:buChar char="l"/>
            </a:pPr>
            <a:r>
              <a:rPr lang="zh-TW" altLang="en-US" sz="2700" b="1" dirty="0" smtClean="0">
                <a:latin typeface="微軟正黑體" charset="-120"/>
                <a:ea typeface="微軟正黑體" charset="-120"/>
              </a:rPr>
              <a:t>如果</a:t>
            </a:r>
            <a:r>
              <a:rPr lang="zh-TW" altLang="en-US" sz="2700" b="1" dirty="0">
                <a:latin typeface="微軟正黑體" charset="-120"/>
                <a:ea typeface="微軟正黑體" charset="-120"/>
              </a:rPr>
              <a:t>你將來有了小孩，你會希望哪一種性別來全職照顧？</a:t>
            </a:r>
            <a:endParaRPr lang="zh-TW" altLang="zh-TW" sz="2700" b="1" dirty="0">
              <a:latin typeface="微軟正黑體" charset="-120"/>
              <a:ea typeface="微軟正黑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283665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</p:bld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587"/>
            <a:ext cx="9143996" cy="5714997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10</a:t>
              </a:r>
              <a:r>
                <a:rPr lang="en-US" altLang="zh-TW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6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8" name="圖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2023652"/>
            <a:ext cx="287998" cy="1670870"/>
          </a:xfrm>
          <a:prstGeom prst="rect">
            <a:avLst/>
          </a:prstGeom>
        </p:spPr>
      </p:pic>
      <p:sp>
        <p:nvSpPr>
          <p:cNvPr id="11" name="文字方塊 10"/>
          <p:cNvSpPr txBox="1"/>
          <p:nvPr/>
        </p:nvSpPr>
        <p:spPr>
          <a:xfrm>
            <a:off x="1259633" y="2053639"/>
            <a:ext cx="381642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是對他人做出有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性別意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涵或性別歧視的言行，造成他人的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不舒服，為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防治性騷擾及保護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被害人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之權益而制訂</a:t>
            </a:r>
            <a:r>
              <a:rPr lang="en-US" altLang="zh-TW" sz="2800" b="1" dirty="0">
                <a:latin typeface="微軟正黑體" pitchFamily="34" charset="-120"/>
                <a:ea typeface="微軟正黑體" pitchFamily="34" charset="-120"/>
              </a:rPr>
              <a:t>《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性騷擾防治法</a:t>
            </a:r>
            <a:r>
              <a:rPr lang="en-US" altLang="zh-TW" sz="2800" b="1" dirty="0">
                <a:latin typeface="微軟正黑體" pitchFamily="34" charset="-120"/>
                <a:ea typeface="微軟正黑體" pitchFamily="34" charset="-120"/>
              </a:rPr>
              <a:t>》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。</a:t>
            </a:r>
            <a:endParaRPr lang="zh-TW" altLang="en-US" sz="2800" b="1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12" name="圖片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974" y="1068246"/>
            <a:ext cx="4531301" cy="797172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6621" y="1994714"/>
            <a:ext cx="3021134" cy="2915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748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587"/>
            <a:ext cx="9143996" cy="5714997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10</a:t>
              </a:r>
              <a:r>
                <a:rPr lang="en-US" altLang="zh-TW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6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7" name="文字方塊 6"/>
          <p:cNvSpPr txBox="1"/>
          <p:nvPr/>
        </p:nvSpPr>
        <p:spPr>
          <a:xfrm>
            <a:off x="1259633" y="2053639"/>
            <a:ext cx="388843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本法所稱的性騷擾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，指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性侵害犯罪以外，對他人實施違反其意願而與性或性別有關之行為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，且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有下列情形之一，就會構成性騷擾。</a:t>
            </a: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2023652"/>
            <a:ext cx="287998" cy="1670870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974" y="1068246"/>
            <a:ext cx="4531301" cy="797172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6621" y="1994714"/>
            <a:ext cx="3021134" cy="2915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6756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587"/>
            <a:ext cx="9143996" cy="5714997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6797" y="1856247"/>
            <a:ext cx="3104394" cy="3104394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10</a:t>
              </a:r>
              <a:r>
                <a:rPr lang="en-US" altLang="zh-TW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6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8" name="圖片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2023652"/>
            <a:ext cx="287998" cy="1670870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974" y="1068246"/>
            <a:ext cx="4531301" cy="797172"/>
          </a:xfrm>
          <a:prstGeom prst="rect">
            <a:avLst/>
          </a:prstGeom>
        </p:spPr>
      </p:pic>
      <p:grpSp>
        <p:nvGrpSpPr>
          <p:cNvPr id="10" name="群組 9"/>
          <p:cNvGrpSpPr/>
          <p:nvPr/>
        </p:nvGrpSpPr>
        <p:grpSpPr>
          <a:xfrm>
            <a:off x="1491917" y="2035390"/>
            <a:ext cx="3413404" cy="2895395"/>
            <a:chOff x="611560" y="1380934"/>
            <a:chExt cx="3413404" cy="2895395"/>
          </a:xfrm>
        </p:grpSpPr>
        <p:sp>
          <p:nvSpPr>
            <p:cNvPr id="11" name="矩形 10"/>
            <p:cNvSpPr/>
            <p:nvPr/>
          </p:nvSpPr>
          <p:spPr>
            <a:xfrm>
              <a:off x="710480" y="1476421"/>
              <a:ext cx="3314484" cy="279990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2" name="矩形 11"/>
            <p:cNvSpPr/>
            <p:nvPr/>
          </p:nvSpPr>
          <p:spPr>
            <a:xfrm>
              <a:off x="611560" y="1380934"/>
              <a:ext cx="3341396" cy="282444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3" name="文字方塊 12"/>
            <p:cNvSpPr txBox="1">
              <a:spLocks noChangeArrowheads="1"/>
            </p:cNvSpPr>
            <p:nvPr/>
          </p:nvSpPr>
          <p:spPr bwMode="auto">
            <a:xfrm>
              <a:off x="785438" y="1471191"/>
              <a:ext cx="3167518" cy="26776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457200" indent="-45720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5pPr>
              <a:lvl6pPr marL="2514600" indent="-228600" defTabSz="712788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6pPr>
              <a:lvl7pPr marL="2971800" indent="-228600" defTabSz="712788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7pPr>
              <a:lvl8pPr marL="3429000" indent="-228600" defTabSz="712788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8pPr>
              <a:lvl9pPr marL="3886200" indent="-228600" defTabSz="712788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9pPr>
            </a:lstStyle>
            <a:p>
              <a:pPr marL="0">
                <a:spcBef>
                  <a:spcPts val="1200"/>
                </a:spcBef>
              </a:pPr>
              <a:r>
                <a:rPr lang="en-US" altLang="zh-TW" sz="2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軟正黑體" charset="-120"/>
                  <a:ea typeface="微軟正黑體" charset="-120"/>
                </a:rPr>
                <a:t>30 </a:t>
              </a:r>
              <a:r>
                <a:rPr lang="zh-TW" altLang="en-US" sz="2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軟正黑體" charset="-120"/>
                  <a:ea typeface="微軟正黑體" charset="-120"/>
                </a:rPr>
                <a:t>人以上企業應設置性平委員會、訂</a:t>
              </a:r>
              <a:r>
                <a:rPr lang="zh-TW" altLang="en-US" sz="28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軟正黑體" charset="-120"/>
                  <a:ea typeface="微軟正黑體" charset="-120"/>
                </a:rPr>
                <a:t>定性騷擾</a:t>
              </a:r>
              <a:r>
                <a:rPr lang="zh-TW" altLang="en-US" sz="2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軟正黑體" charset="-120"/>
                  <a:ea typeface="微軟正黑體" charset="-120"/>
                </a:rPr>
                <a:t>防治辦法並張貼「禁止性騷擾」標章於明顯處。</a:t>
              </a:r>
            </a:p>
          </p:txBody>
        </p:sp>
      </p:grpSp>
      <p:pic>
        <p:nvPicPr>
          <p:cNvPr id="14" name="圖片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65756"/>
            <a:ext cx="2266686" cy="1788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568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587"/>
            <a:ext cx="9143996" cy="5714997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107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2023652"/>
            <a:ext cx="287998" cy="1670870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974" y="1068246"/>
            <a:ext cx="4531301" cy="797172"/>
          </a:xfrm>
          <a:prstGeom prst="rect">
            <a:avLst/>
          </a:prstGeom>
        </p:spPr>
      </p:pic>
      <p:sp>
        <p:nvSpPr>
          <p:cNvPr id="8" name="文字方塊 7"/>
          <p:cNvSpPr txBox="1"/>
          <p:nvPr/>
        </p:nvSpPr>
        <p:spPr>
          <a:xfrm>
            <a:off x="1259633" y="2053639"/>
            <a:ext cx="352839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just">
              <a:spcBef>
                <a:spcPts val="1200"/>
              </a:spcBef>
              <a:buFont typeface="+mj-lt"/>
              <a:buAutoNum type="arabicPeriod"/>
            </a:pP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他人順服或拒絕該行為，就可以作為其獲得、喪失或減損相關權益的條件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。</a:t>
            </a:r>
            <a:endParaRPr lang="zh-TW" altLang="en-US" sz="28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1259633" y="5801180"/>
            <a:ext cx="352839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800" b="1" dirty="0" smtClean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</a:rPr>
              <a:t>例如：</a:t>
            </a:r>
            <a:r>
              <a:rPr lang="en-US" altLang="zh-TW" sz="2800" b="1" dirty="0" smtClean="0"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sz="2800" b="1" dirty="0" smtClean="0"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覬覦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百貨公司的櫃哥的美色，而提出如果摸胸肌就可以幫他衝業績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之類的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交換性騷擾條件。</a:t>
            </a: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2110944"/>
            <a:ext cx="3288978" cy="2729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173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1.88994E-7 L 2.77778E-6 -0.66148 " pathEditMode="relative" rAng="0" ptsTypes="AA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3074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9" grpId="0"/>
    </p:bld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587"/>
            <a:ext cx="9143996" cy="5714997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107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2023652"/>
            <a:ext cx="287998" cy="1670870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974" y="1068246"/>
            <a:ext cx="4531301" cy="797172"/>
          </a:xfrm>
          <a:prstGeom prst="rect">
            <a:avLst/>
          </a:prstGeom>
        </p:spPr>
      </p:pic>
      <p:sp>
        <p:nvSpPr>
          <p:cNvPr id="8" name="文字方塊 7"/>
          <p:cNvSpPr txBox="1"/>
          <p:nvPr/>
        </p:nvSpPr>
        <p:spPr>
          <a:xfrm>
            <a:off x="1259633" y="2053639"/>
            <a:ext cx="3888431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just">
              <a:spcBef>
                <a:spcPts val="1200"/>
              </a:spcBef>
              <a:buFont typeface="+mj-lt"/>
              <a:buAutoNum type="arabicPeriod" startAt="2"/>
            </a:pPr>
            <a:r>
              <a:rPr lang="zh-TW" altLang="en-US" sz="2600" b="1" dirty="0">
                <a:latin typeface="微軟正黑體" pitchFamily="34" charset="-120"/>
                <a:ea typeface="微軟正黑體" pitchFamily="34" charset="-120"/>
              </a:rPr>
              <a:t>以展示或播送圖文影音等訊息之方式，或以歧視、侮辱之言行等有損害</a:t>
            </a:r>
            <a:r>
              <a:rPr lang="zh-TW" altLang="en-US" sz="2600" b="1" dirty="0" smtClean="0">
                <a:latin typeface="微軟正黑體" pitchFamily="34" charset="-120"/>
                <a:ea typeface="微軟正黑體" pitchFamily="34" charset="-120"/>
              </a:rPr>
              <a:t>他人人格</a:t>
            </a:r>
            <a:r>
              <a:rPr lang="zh-TW" altLang="en-US" sz="2600" b="1" dirty="0">
                <a:latin typeface="微軟正黑體" pitchFamily="34" charset="-120"/>
                <a:ea typeface="微軟正黑體" pitchFamily="34" charset="-120"/>
              </a:rPr>
              <a:t>尊嚴、使人心生畏怖、感受敵意或冒犯之情境。 </a:t>
            </a:r>
          </a:p>
        </p:txBody>
      </p:sp>
      <p:sp>
        <p:nvSpPr>
          <p:cNvPr id="9" name="文字方塊 8"/>
          <p:cNvSpPr txBox="1"/>
          <p:nvPr/>
        </p:nvSpPr>
        <p:spPr>
          <a:xfrm>
            <a:off x="1259633" y="5801180"/>
            <a:ext cx="388843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800" b="1" dirty="0" smtClean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</a:rPr>
              <a:t>例如：</a:t>
            </a:r>
            <a:r>
              <a:rPr lang="en-US" altLang="zh-TW" sz="2800" b="1" dirty="0" smtClean="0"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sz="2800" b="1" dirty="0" smtClean="0"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較常見的騷擾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行為就是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講黃色笑話，只要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聽的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人覺得不舒服，就是性騷擾，因為黃色笑話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是具有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性意味的言詞。</a:t>
            </a: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5454" y="2023653"/>
            <a:ext cx="3047590" cy="2940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605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1.88994E-7 L 2.77778E-6 -0.66148 " pathEditMode="relative" rAng="0" ptsTypes="AA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3074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9" grpId="0"/>
    </p:bld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587"/>
            <a:ext cx="9143995" cy="5714997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1923670"/>
            <a:ext cx="3092971" cy="2984657"/>
          </a:xfrm>
          <a:prstGeom prst="rect">
            <a:avLst/>
          </a:prstGeom>
        </p:spPr>
      </p:pic>
      <p:grpSp>
        <p:nvGrpSpPr>
          <p:cNvPr id="5" name="群組 4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6" name="圖片 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7" name="文字方塊 6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107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8" name="圖片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2023652"/>
            <a:ext cx="287998" cy="1670870"/>
          </a:xfrm>
          <a:prstGeom prst="rect">
            <a:avLst/>
          </a:prstGeom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974" y="1068246"/>
            <a:ext cx="4531301" cy="797172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6201" y="1234537"/>
            <a:ext cx="1962103" cy="544430"/>
          </a:xfrm>
          <a:prstGeom prst="rect">
            <a:avLst/>
          </a:prstGeom>
        </p:spPr>
      </p:pic>
      <p:sp>
        <p:nvSpPr>
          <p:cNvPr id="9" name="文字方塊 8"/>
          <p:cNvSpPr txBox="1"/>
          <p:nvPr/>
        </p:nvSpPr>
        <p:spPr>
          <a:xfrm>
            <a:off x="1259633" y="2053639"/>
            <a:ext cx="3672408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zh-TW" altLang="en-US" sz="2600" b="1" dirty="0" smtClean="0">
                <a:latin typeface="微軟正黑體" pitchFamily="34" charset="-120"/>
                <a:ea typeface="微軟正黑體" pitchFamily="34" charset="-120"/>
              </a:rPr>
              <a:t>某公司</a:t>
            </a:r>
            <a:r>
              <a:rPr lang="zh-TW" altLang="en-US" sz="2600" b="1" dirty="0">
                <a:latin typeface="微軟正黑體" pitchFamily="34" charset="-120"/>
                <a:ea typeface="微軟正黑體" pitchFamily="34" charset="-120"/>
              </a:rPr>
              <a:t>發生女同事被</a:t>
            </a:r>
            <a:r>
              <a:rPr lang="zh-TW" altLang="en-US" sz="2600" b="1" dirty="0" smtClean="0">
                <a:latin typeface="微軟正黑體" pitchFamily="34" charset="-120"/>
                <a:ea typeface="微軟正黑體" pitchFamily="34" charset="-120"/>
              </a:rPr>
              <a:t>瘋狂追求</a:t>
            </a:r>
            <a:r>
              <a:rPr lang="zh-TW" altLang="en-US" sz="2600" b="1" dirty="0">
                <a:latin typeface="微軟正黑體" pitchFamily="34" charset="-120"/>
                <a:ea typeface="微軟正黑體" pitchFamily="34" charset="-120"/>
              </a:rPr>
              <a:t>示愛、跟蹤回家</a:t>
            </a:r>
            <a:r>
              <a:rPr lang="zh-TW" altLang="en-US" sz="2600" b="1" dirty="0" smtClean="0">
                <a:latin typeface="微軟正黑體" pitchFamily="34" charset="-120"/>
                <a:ea typeface="微軟正黑體" pitchFamily="34" charset="-120"/>
              </a:rPr>
              <a:t>，</a:t>
            </a:r>
            <a:endParaRPr lang="en-US" altLang="zh-TW" sz="2600" b="1" dirty="0" smtClean="0">
              <a:latin typeface="微軟正黑體" pitchFamily="34" charset="-120"/>
              <a:ea typeface="微軟正黑體" pitchFamily="34" charset="-120"/>
            </a:endParaRPr>
          </a:p>
          <a:p>
            <a:pPr algn="just">
              <a:spcBef>
                <a:spcPts val="1200"/>
              </a:spcBef>
            </a:pPr>
            <a:r>
              <a:rPr lang="zh-TW" altLang="en-US" sz="2600" b="1" dirty="0" smtClean="0">
                <a:latin typeface="微軟正黑體" pitchFamily="34" charset="-120"/>
                <a:ea typeface="微軟正黑體" pitchFamily="34" charset="-120"/>
              </a:rPr>
              <a:t>該</a:t>
            </a:r>
            <a:r>
              <a:rPr lang="zh-TW" altLang="en-US" sz="2600" b="1" dirty="0">
                <a:latin typeface="微軟正黑體" pitchFamily="34" charset="-120"/>
                <a:ea typeface="微軟正黑體" pitchFamily="34" charset="-120"/>
              </a:rPr>
              <a:t>縣市</a:t>
            </a:r>
            <a:r>
              <a:rPr lang="zh-TW" altLang="en-US" sz="2600" b="1" dirty="0" smtClean="0">
                <a:latin typeface="微軟正黑體" pitchFamily="34" charset="-120"/>
                <a:ea typeface="微軟正黑體" pitchFamily="34" charset="-120"/>
              </a:rPr>
              <a:t>勞工局</a:t>
            </a:r>
            <a:r>
              <a:rPr lang="zh-TW" altLang="en-US" sz="2600" b="1" dirty="0">
                <a:latin typeface="微軟正黑體" pitchFamily="34" charset="-120"/>
                <a:ea typeface="微軟正黑體" pitchFamily="34" charset="-120"/>
              </a:rPr>
              <a:t>即認定為職場性騷擾，而雇主</a:t>
            </a:r>
            <a:r>
              <a:rPr lang="zh-TW" altLang="en-US" sz="2600" b="1" dirty="0" smtClean="0">
                <a:latin typeface="微軟正黑體" pitchFamily="34" charset="-120"/>
                <a:ea typeface="微軟正黑體" pitchFamily="34" charset="-120"/>
              </a:rPr>
              <a:t>因為</a:t>
            </a:r>
            <a:r>
              <a:rPr lang="zh-TW" altLang="en-US" sz="2600" b="1" dirty="0">
                <a:latin typeface="微軟正黑體" pitchFamily="34" charset="-120"/>
                <a:ea typeface="微軟正黑體" pitchFamily="34" charset="-120"/>
              </a:rPr>
              <a:t>未積極處置員工投訴，遭勞工</a:t>
            </a:r>
            <a:r>
              <a:rPr lang="zh-TW" altLang="en-US" sz="2600" b="1" dirty="0" smtClean="0">
                <a:latin typeface="微軟正黑體" pitchFamily="34" charset="-120"/>
                <a:ea typeface="微軟正黑體" pitchFamily="34" charset="-120"/>
              </a:rPr>
              <a:t>局開罰 </a:t>
            </a:r>
            <a:r>
              <a:rPr lang="en-US" altLang="zh-TW" sz="2600" b="1" dirty="0" smtClean="0">
                <a:latin typeface="微軟正黑體" pitchFamily="34" charset="-120"/>
                <a:ea typeface="微軟正黑體" pitchFamily="34" charset="-120"/>
              </a:rPr>
              <a:t>20 </a:t>
            </a:r>
            <a:r>
              <a:rPr lang="zh-TW" altLang="en-US" sz="2600" b="1" dirty="0">
                <a:latin typeface="微軟正黑體" pitchFamily="34" charset="-120"/>
                <a:ea typeface="微軟正黑體" pitchFamily="34" charset="-120"/>
              </a:rPr>
              <a:t>萬元。</a:t>
            </a:r>
          </a:p>
        </p:txBody>
      </p:sp>
    </p:spTree>
    <p:extLst>
      <p:ext uri="{BB962C8B-B14F-4D97-AF65-F5344CB8AC3E}">
        <p14:creationId xmlns:p14="http://schemas.microsoft.com/office/powerpoint/2010/main" val="2834138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587"/>
            <a:ext cx="9143996" cy="5714997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1923670"/>
            <a:ext cx="3092970" cy="2984657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107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2023652"/>
            <a:ext cx="287998" cy="1670870"/>
          </a:xfrm>
          <a:prstGeom prst="rect">
            <a:avLst/>
          </a:prstGeom>
        </p:spPr>
      </p:pic>
      <p:sp>
        <p:nvSpPr>
          <p:cNvPr id="8" name="文字方塊 7"/>
          <p:cNvSpPr txBox="1"/>
          <p:nvPr/>
        </p:nvSpPr>
        <p:spPr>
          <a:xfrm>
            <a:off x="1259633" y="2053639"/>
            <a:ext cx="43204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spcBef>
                <a:spcPts val="1200"/>
              </a:spcBef>
              <a:buFont typeface="+mj-lt"/>
              <a:buAutoNum type="arabicPeriod"/>
            </a:pPr>
            <a:r>
              <a:rPr lang="zh-TW" altLang="en-US" sz="2800" b="1" dirty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冷靜處理並蒐集</a:t>
            </a:r>
            <a:r>
              <a:rPr lang="zh-TW" altLang="en-US" sz="2800" b="1" dirty="0" smtClean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證據</a:t>
            </a:r>
            <a:endParaRPr lang="zh-TW" altLang="en-US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1763688" y="5801180"/>
            <a:ext cx="345638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如有證人也可以請對方幫你出面作證。有了有利的證據，才能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更有機會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讓加害人得到處罰</a:t>
            </a:r>
            <a:endParaRPr lang="zh-TW" altLang="en-US" sz="2800" b="1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974" y="1111570"/>
            <a:ext cx="5778576" cy="795600"/>
          </a:xfrm>
          <a:prstGeom prst="rect">
            <a:avLst/>
          </a:prstGeom>
        </p:spPr>
      </p:pic>
      <p:sp>
        <p:nvSpPr>
          <p:cNvPr id="12" name="文字方塊 11"/>
          <p:cNvSpPr txBox="1"/>
          <p:nvPr/>
        </p:nvSpPr>
        <p:spPr>
          <a:xfrm>
            <a:off x="1763688" y="2602803"/>
            <a:ext cx="345638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要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冷靜面對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，將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相關證據蒐集起來，例如書面證據、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錄音</a:t>
            </a:r>
            <a:r>
              <a:rPr lang="en-US" altLang="zh-TW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( </a:t>
            </a:r>
            <a:r>
              <a:rPr lang="zh-TW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影</a:t>
            </a:r>
            <a:r>
              <a:rPr lang="en-US" altLang="zh-TW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) 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等。</a:t>
            </a:r>
            <a:endParaRPr lang="zh-TW" altLang="en-US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78308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1.4119E-6 L 3.33333E-6 -0.56059 " pathEditMode="relative" rAng="0" ptsTypes="AA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8043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2" grpId="0"/>
      <p:bldP spid="12" grpId="1"/>
    </p:bld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587"/>
            <a:ext cx="9143996" cy="5714997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1" y="2128397"/>
            <a:ext cx="2922541" cy="2820195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107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2023652"/>
            <a:ext cx="287998" cy="1670870"/>
          </a:xfrm>
          <a:prstGeom prst="rect">
            <a:avLst/>
          </a:prstGeom>
        </p:spPr>
      </p:pic>
      <p:sp>
        <p:nvSpPr>
          <p:cNvPr id="8" name="文字方塊 7"/>
          <p:cNvSpPr txBox="1"/>
          <p:nvPr/>
        </p:nvSpPr>
        <p:spPr>
          <a:xfrm>
            <a:off x="1259633" y="2053639"/>
            <a:ext cx="43204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spcBef>
                <a:spcPts val="1200"/>
              </a:spcBef>
              <a:buFont typeface="+mj-lt"/>
              <a:buAutoNum type="arabicPeriod" startAt="2"/>
            </a:pPr>
            <a:r>
              <a:rPr lang="zh-TW" altLang="en-US" sz="2800" b="1" dirty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主動尋求協助</a:t>
            </a:r>
            <a:endParaRPr lang="zh-TW" altLang="en-US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1763688" y="5801180"/>
            <a:ext cx="432047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因此，千萬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不要受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了委屈卻自己吞忍，一定要說出來以保障自己的權利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，也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避免再有下一個受害者。</a:t>
            </a:r>
            <a:endParaRPr lang="zh-TW" altLang="en-US" sz="2800" b="1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974" y="1111570"/>
            <a:ext cx="5778576" cy="795600"/>
          </a:xfrm>
          <a:prstGeom prst="rect">
            <a:avLst/>
          </a:prstGeom>
        </p:spPr>
      </p:pic>
      <p:sp>
        <p:nvSpPr>
          <p:cNvPr id="12" name="文字方塊 11"/>
          <p:cNvSpPr txBox="1"/>
          <p:nvPr/>
        </p:nvSpPr>
        <p:spPr>
          <a:xfrm>
            <a:off x="1763688" y="2602803"/>
            <a:ext cx="432047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前面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所學的在校園及職場遇到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性騷擾可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尋求幫助外，一般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人遇到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性騷擾，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可向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加害人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所屬機關或單位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要求其展開調查並且處理。</a:t>
            </a:r>
          </a:p>
        </p:txBody>
      </p:sp>
    </p:spTree>
    <p:extLst>
      <p:ext uri="{BB962C8B-B14F-4D97-AF65-F5344CB8AC3E}">
        <p14:creationId xmlns:p14="http://schemas.microsoft.com/office/powerpoint/2010/main" val="1228369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1.4119E-6 L 3.33333E-6 -0.56059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8043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2" grpId="0"/>
      <p:bldP spid="12" grpId="1"/>
    </p:bld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31649</TotalTime>
  <Words>4644</Words>
  <Application>Microsoft Office PowerPoint</Application>
  <PresentationFormat>自訂</PresentationFormat>
  <Paragraphs>452</Paragraphs>
  <Slides>134</Slides>
  <Notes>7</Notes>
  <HiddenSlides>15</HiddenSlides>
  <MMClips>15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134</vt:i4>
      </vt:variant>
    </vt:vector>
  </HeadingPairs>
  <TitlesOfParts>
    <vt:vector size="140" baseType="lpstr">
      <vt:lpstr>微軟正黑體</vt:lpstr>
      <vt:lpstr>新細明體</vt:lpstr>
      <vt:lpstr>Arial</vt:lpstr>
      <vt:lpstr>Calibri</vt:lpstr>
      <vt:lpstr>Wingdings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YUIDA</dc:creator>
  <cp:lastModifiedBy>user</cp:lastModifiedBy>
  <cp:revision>1147</cp:revision>
  <dcterms:created xsi:type="dcterms:W3CDTF">2020-02-26T07:44:30Z</dcterms:created>
  <dcterms:modified xsi:type="dcterms:W3CDTF">2020-07-29T03:47:02Z</dcterms:modified>
</cp:coreProperties>
</file>