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5"/>
  </p:notesMasterIdLst>
  <p:sldIdLst>
    <p:sldId id="558" r:id="rId2"/>
    <p:sldId id="423" r:id="rId3"/>
    <p:sldId id="424" r:id="rId4"/>
    <p:sldId id="542" r:id="rId5"/>
    <p:sldId id="425" r:id="rId6"/>
    <p:sldId id="559" r:id="rId7"/>
    <p:sldId id="560" r:id="rId8"/>
    <p:sldId id="426" r:id="rId9"/>
    <p:sldId id="427" r:id="rId10"/>
    <p:sldId id="428" r:id="rId11"/>
    <p:sldId id="429" r:id="rId12"/>
    <p:sldId id="430" r:id="rId13"/>
    <p:sldId id="431" r:id="rId14"/>
    <p:sldId id="432" r:id="rId15"/>
    <p:sldId id="433" r:id="rId16"/>
    <p:sldId id="434" r:id="rId17"/>
    <p:sldId id="435" r:id="rId18"/>
    <p:sldId id="436" r:id="rId19"/>
    <p:sldId id="437" r:id="rId20"/>
    <p:sldId id="543" r:id="rId21"/>
    <p:sldId id="544" r:id="rId22"/>
    <p:sldId id="438" r:id="rId23"/>
    <p:sldId id="439" r:id="rId24"/>
    <p:sldId id="440" r:id="rId25"/>
    <p:sldId id="441" r:id="rId26"/>
    <p:sldId id="442" r:id="rId27"/>
    <p:sldId id="443" r:id="rId28"/>
    <p:sldId id="444" r:id="rId29"/>
    <p:sldId id="545" r:id="rId30"/>
    <p:sldId id="445" r:id="rId31"/>
    <p:sldId id="546" r:id="rId32"/>
    <p:sldId id="447" r:id="rId33"/>
    <p:sldId id="448" r:id="rId34"/>
    <p:sldId id="450" r:id="rId35"/>
    <p:sldId id="548" r:id="rId36"/>
    <p:sldId id="451" r:id="rId37"/>
    <p:sldId id="449" r:id="rId38"/>
    <p:sldId id="547" r:id="rId39"/>
    <p:sldId id="452" r:id="rId40"/>
    <p:sldId id="453" r:id="rId41"/>
    <p:sldId id="550" r:id="rId42"/>
    <p:sldId id="454" r:id="rId43"/>
    <p:sldId id="549" r:id="rId44"/>
    <p:sldId id="455" r:id="rId45"/>
    <p:sldId id="456" r:id="rId46"/>
    <p:sldId id="457" r:id="rId47"/>
    <p:sldId id="458" r:id="rId48"/>
    <p:sldId id="459" r:id="rId49"/>
    <p:sldId id="460" r:id="rId50"/>
    <p:sldId id="461" r:id="rId51"/>
    <p:sldId id="462" r:id="rId52"/>
    <p:sldId id="464" r:id="rId53"/>
    <p:sldId id="463" r:id="rId54"/>
    <p:sldId id="467" r:id="rId55"/>
    <p:sldId id="466" r:id="rId56"/>
    <p:sldId id="551" r:id="rId57"/>
    <p:sldId id="465" r:id="rId58"/>
    <p:sldId id="468" r:id="rId59"/>
    <p:sldId id="552" r:id="rId60"/>
    <p:sldId id="469" r:id="rId61"/>
    <p:sldId id="472" r:id="rId62"/>
    <p:sldId id="476" r:id="rId63"/>
    <p:sldId id="473" r:id="rId64"/>
    <p:sldId id="475" r:id="rId65"/>
    <p:sldId id="474" r:id="rId66"/>
    <p:sldId id="477" r:id="rId67"/>
    <p:sldId id="478" r:id="rId68"/>
    <p:sldId id="479" r:id="rId69"/>
    <p:sldId id="480" r:id="rId70"/>
    <p:sldId id="481" r:id="rId71"/>
    <p:sldId id="482" r:id="rId72"/>
    <p:sldId id="483" r:id="rId73"/>
    <p:sldId id="484" r:id="rId74"/>
    <p:sldId id="485" r:id="rId75"/>
    <p:sldId id="486" r:id="rId76"/>
    <p:sldId id="553" r:id="rId77"/>
    <p:sldId id="487" r:id="rId78"/>
    <p:sldId id="489" r:id="rId79"/>
    <p:sldId id="488" r:id="rId80"/>
    <p:sldId id="490" r:id="rId81"/>
    <p:sldId id="491" r:id="rId82"/>
    <p:sldId id="492" r:id="rId83"/>
    <p:sldId id="493" r:id="rId84"/>
    <p:sldId id="494" r:id="rId85"/>
    <p:sldId id="554" r:id="rId86"/>
    <p:sldId id="496" r:id="rId87"/>
    <p:sldId id="497" r:id="rId88"/>
    <p:sldId id="498" r:id="rId89"/>
    <p:sldId id="501" r:id="rId90"/>
    <p:sldId id="500" r:id="rId91"/>
    <p:sldId id="499" r:id="rId92"/>
    <p:sldId id="502" r:id="rId93"/>
    <p:sldId id="503" r:id="rId94"/>
    <p:sldId id="555" r:id="rId95"/>
    <p:sldId id="504" r:id="rId96"/>
    <p:sldId id="505" r:id="rId97"/>
    <p:sldId id="506" r:id="rId98"/>
    <p:sldId id="507" r:id="rId99"/>
    <p:sldId id="508" r:id="rId100"/>
    <p:sldId id="509" r:id="rId101"/>
    <p:sldId id="511" r:id="rId102"/>
    <p:sldId id="510" r:id="rId103"/>
    <p:sldId id="515" r:id="rId104"/>
    <p:sldId id="512" r:id="rId105"/>
    <p:sldId id="514" r:id="rId106"/>
    <p:sldId id="516" r:id="rId107"/>
    <p:sldId id="517" r:id="rId108"/>
    <p:sldId id="513" r:id="rId109"/>
    <p:sldId id="518" r:id="rId110"/>
    <p:sldId id="519" r:id="rId111"/>
    <p:sldId id="556" r:id="rId112"/>
    <p:sldId id="520" r:id="rId113"/>
    <p:sldId id="521" r:id="rId114"/>
    <p:sldId id="522" r:id="rId115"/>
    <p:sldId id="525" r:id="rId116"/>
    <p:sldId id="523" r:id="rId117"/>
    <p:sldId id="526" r:id="rId118"/>
    <p:sldId id="557" r:id="rId119"/>
    <p:sldId id="528" r:id="rId120"/>
    <p:sldId id="529" r:id="rId121"/>
    <p:sldId id="530" r:id="rId122"/>
    <p:sldId id="524" r:id="rId123"/>
    <p:sldId id="531" r:id="rId124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80ED"/>
    <a:srgbClr val="0E3DA6"/>
    <a:srgbClr val="CC0000"/>
    <a:srgbClr val="1E2D9A"/>
    <a:srgbClr val="008EC0"/>
    <a:srgbClr val="1D2088"/>
    <a:srgbClr val="B50B3C"/>
    <a:srgbClr val="169E71"/>
    <a:srgbClr val="FFA200"/>
    <a:srgbClr val="6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24" autoAdjust="0"/>
    <p:restoredTop sz="95826" autoAdjust="0"/>
  </p:normalViewPr>
  <p:slideViewPr>
    <p:cSldViewPr>
      <p:cViewPr>
        <p:scale>
          <a:sx n="62" d="100"/>
          <a:sy n="62" d="100"/>
        </p:scale>
        <p:origin x="-1272" y="-533"/>
      </p:cViewPr>
      <p:guideLst>
        <p:guide orient="horz" pos="1801"/>
        <p:guide pos="2880"/>
      </p:guideLst>
    </p:cSldViewPr>
  </p:slideViewPr>
  <p:outlineViewPr>
    <p:cViewPr>
      <p:scale>
        <a:sx n="33" d="100"/>
        <a:sy n="33" d="100"/>
      </p:scale>
      <p:origin x="0" y="111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8CA1C-04B5-D74B-9A55-80D70C96EBAC}" type="datetimeFigureOut">
              <a:rPr kumimoji="1" lang="zh-TW" altLang="en-US" smtClean="0"/>
              <a:t>2020/8/3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1143000"/>
            <a:ext cx="4933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6221-0537-1C47-B6DC-56B41D1D3E5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5046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37912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70200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35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3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1561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111868"/>
            <a:ext cx="4038600" cy="3147644"/>
          </a:xfrm>
        </p:spPr>
        <p:txBody>
          <a:bodyPr/>
          <a:lstStyle>
            <a:lvl1pPr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111868"/>
            <a:ext cx="4038600" cy="31476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418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638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95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143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388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964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4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90606"/>
            <a:ext cx="2057400" cy="406890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90606"/>
            <a:ext cx="6019800" cy="406890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58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14C90-CAF7-4E64-BAE3-0E08C589EEC1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058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1&#25645;&#35349;&#22635;&#21839;&#21048;&#20813;&#36027;&#20570;&#33225;&#25307;&#25976;&#22810;&#27880;&#24847;&#65281;&#24375;&#36843;&#25512;&#37559;(01&#717;36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1&#25645;&#35349;&#22635;&#21839;&#21048;&#20813;&#36027;&#20570;&#33225;&#25307;&#25976;&#22810;&#27880;&#24847;&#65281;&#24375;&#36843;&#25512;&#37559;(01&#717;36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11&#25645;&#35349;&#22635;&#21839;&#21048;&#20813;&#36027;&#20570;&#33225;&#25307;&#25976;&#22810;&#27880;&#24847;&#65281;&#24375;&#36843;&#25512;&#37559;(01&#717;36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slide" Target="slide20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9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3&#28040;&#36027;&#32773;&#20445;&#35703;&#23459;&#23566;-&#35036;&#32722;&#31998;&#32027;&#31687;(00&#717;30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3&#28040;&#36027;&#32773;&#20445;&#35703;&#23459;&#23566;-&#35036;&#32722;&#31998;&#32027;&#31687;(00&#717;30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13&#28040;&#36027;&#32773;&#20445;&#35703;&#23459;&#23566;-&#35036;&#32722;&#31998;&#32027;&#31687;(00&#717;30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9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3&#35036;&#32722;&#29677;&#36973;&#25237;&#35380;%20&#20013;&#36884;&#35299;&#32004;&#38627;&#36864;&#36027;(01&#717;37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3&#35036;&#32722;&#29677;&#36973;&#25237;&#35380;%20&#20013;&#36884;&#35299;&#32004;&#38627;&#36864;&#36027;(01&#717;37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13&#35036;&#32722;&#29677;&#36973;&#25237;&#35380;%20&#20013;&#36884;&#35299;&#32004;&#38627;&#36864;&#36027;(01&#717;37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8.png"/><Relationship Id="rId9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28.xml"/><Relationship Id="rId2" Type="http://schemas.openxmlformats.org/officeDocument/2006/relationships/video" Target="file:///F:\&#35486;&#23267;\&#27861;&#24459;&#33287;&#29983;&#27963;\&#31532;&#19971;&#24335;\007P114&#38500;&#28629;&#27231;&#33258;&#29123;&#27714;&#20767;10&#33836;&#65281;(01&#717;44).wmv" TargetMode="External"/><Relationship Id="rId1" Type="http://schemas.microsoft.com/office/2007/relationships/media" Target="file:///F:\&#35486;&#23267;\&#27861;&#24459;&#33287;&#29983;&#27963;\&#31532;&#19971;&#24335;\007P114&#38500;&#28629;&#27231;&#33258;&#29123;&#27714;&#20767;10&#33836;&#65281;(01&#717;44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14&#38500;&#28629;&#27231;&#33258;&#29123;&#27714;&#20767;10&#33836;&#65281;(01&#717;44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53.png"/><Relationship Id="rId7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0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4&#32178;&#36092;&#21830;&#21697;&#19968;&#26086;&#25286;&#21253;&#35037;&#30495;&#30340;&#23601;&#19981;&#33021;&#36864;&#36008;&#20102;&#21966;&#65311;(07&#717;55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4&#32178;&#36092;&#21830;&#21697;&#19968;&#26086;&#25286;&#21253;&#35037;&#30495;&#30340;&#23601;&#19981;&#33021;&#36864;&#36008;&#20102;&#21966;&#65311;(07&#717;55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14&#32178;&#36092;&#21830;&#21697;&#19968;&#26086;&#25286;&#21253;&#35037;&#30495;&#30340;&#23601;&#19981;&#33021;&#36864;&#36008;&#20102;&#21966;&#65311;(07&#717;55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2.png"/><Relationship Id="rId7" Type="http://schemas.openxmlformats.org/officeDocument/2006/relationships/slide" Target="slide35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1.pn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4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5&#22871;&#26360;&#36023;&#36067;&#20572;&#30475;&#32893;&#21205;&#30059;(03&#717;21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5&#22871;&#26360;&#36023;&#36067;&#20572;&#30475;&#32893;&#21205;&#30059;(03&#717;21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15&#22871;&#26360;&#36023;&#36067;&#20572;&#30475;&#32893;&#21205;&#30059;(03&#717;21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7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5&#28040;&#36027;&#32773;&#20445;&#35703;&#23459;&#23566;(00&#717;50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5&#28040;&#36027;&#32773;&#20445;&#35703;&#23459;&#23566;(00&#717;50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15&#28040;&#36027;&#32773;&#20445;&#35703;&#23459;&#23566;(00&#717;50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5.png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slide" Target="slide41.xm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0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6&#32880;&#26126;&#28040;&#36027;&#65343;&#32654;&#35980;&#33287;&#33655;&#21253;&#30340;&#25136;&#29229;(03&#717;28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6&#32880;&#26126;&#28040;&#36027;&#65343;&#32654;&#35980;&#33287;&#33655;&#21253;&#30340;&#25136;&#29229;(03&#717;28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16&#32880;&#26126;&#28040;&#36027;&#65343;&#32654;&#35980;&#33287;&#33655;&#21253;&#30340;&#25136;&#29229;(03&#717;28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image" Target="../media/image7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11.png"/><Relationship Id="rId4" Type="http://schemas.openxmlformats.org/officeDocument/2006/relationships/image" Target="../media/image71.png"/><Relationship Id="rId9" Type="http://schemas.openxmlformats.org/officeDocument/2006/relationships/slide" Target="slide4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2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6&#29983;&#39854;&#21830;&#21697;&#28961;&#19971;&#22825;&#37969;&#36062;&#26399;(04&#717;5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24453;&#32232;&#36655;&#21578;&#30693;&#27861;&#26781;&#20462;&#27491;\0709-%5b&#31532;7&#24335;%5d%20&#32147;&#28639;&#29983;&#27963;&#30340;&#27861;&#20196;\007P116&#29983;&#39854;&#21830;&#21697;&#28961;&#19971;&#22825;&#37969;&#36062;&#26399;(04&#717;52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16&#29983;&#39854;&#21830;&#21697;&#28961;&#19971;&#22825;&#37969;&#36062;&#26399;(04&#717;52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7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71.pn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71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71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71.png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7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57.png"/><Relationship Id="rId4" Type="http://schemas.openxmlformats.org/officeDocument/2006/relationships/image" Target="../media/image9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57.png"/><Relationship Id="rId4" Type="http://schemas.openxmlformats.org/officeDocument/2006/relationships/image" Target="../media/image9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jpeg"/><Relationship Id="rId4" Type="http://schemas.openxmlformats.org/officeDocument/2006/relationships/image" Target="../media/image9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slide" Target="slide56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5.png"/><Relationship Id="rId4" Type="http://schemas.openxmlformats.org/officeDocument/2006/relationships/image" Target="../media/image9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5.xml"/><Relationship Id="rId2" Type="http://schemas.openxmlformats.org/officeDocument/2006/relationships/video" Target="file:///F:\&#35486;&#23267;\&#27861;&#24459;&#33287;&#29983;&#27963;\&#31532;&#19971;&#24335;\007P117&#19981;&#23526;&#35408;&#39449;&#32178;&#38913;&#21029;&#19978;&#30070;&#65281;(09&#717;37).wmv" TargetMode="External"/><Relationship Id="rId1" Type="http://schemas.microsoft.com/office/2007/relationships/media" Target="file:///F:\&#35486;&#23267;\&#27861;&#24459;&#33287;&#29983;&#27963;\&#31532;&#19971;&#24335;\007P117&#19981;&#23526;&#35408;&#39449;&#32178;&#38913;&#21029;&#19978;&#30070;&#65281;(09&#717;37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17&#19981;&#23526;&#35408;&#39449;&#32178;&#38913;&#21029;&#19978;&#30070;&#65281;(09&#717;37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9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slide" Target="slide59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8.xml"/><Relationship Id="rId2" Type="http://schemas.openxmlformats.org/officeDocument/2006/relationships/video" Target="file:///F:\&#35486;&#23267;\&#27861;&#24459;&#33287;&#29983;&#27963;\&#31532;&#19971;&#24335;\007P117&#36935;&#21040;&#28040;&#36027;&#29229;&#35696;&#24590;&#40636;&#36774;&#65311;(01&#717;10).wmv" TargetMode="External"/><Relationship Id="rId1" Type="http://schemas.microsoft.com/office/2007/relationships/media" Target="file:///F:\&#35486;&#23267;\&#27861;&#24459;&#33287;&#29983;&#27963;\&#31532;&#19971;&#24335;\007P117&#36935;&#21040;&#28040;&#36027;&#29229;&#35696;&#24590;&#40636;&#36774;&#65311;(01&#717;10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17&#36935;&#21040;&#28040;&#36027;&#29229;&#35696;&#24590;&#40636;&#36774;&#65311;(01&#717;10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9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0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0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10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8.png"/><Relationship Id="rId7" Type="http://schemas.openxmlformats.org/officeDocument/2006/relationships/image" Target="../media/image112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4.png"/><Relationship Id="rId4" Type="http://schemas.openxmlformats.org/officeDocument/2006/relationships/image" Target="../media/image10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3.png"/><Relationship Id="rId4" Type="http://schemas.openxmlformats.org/officeDocument/2006/relationships/image" Target="../media/image10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2.png"/><Relationship Id="rId4" Type="http://schemas.openxmlformats.org/officeDocument/2006/relationships/image" Target="../media/image10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5" Type="http://schemas.openxmlformats.org/officeDocument/2006/relationships/image" Target="../media/image112.png"/><Relationship Id="rId4" Type="http://schemas.openxmlformats.org/officeDocument/2006/relationships/image" Target="../media/image10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5" Type="http://schemas.openxmlformats.org/officeDocument/2006/relationships/image" Target="../media/image112.png"/><Relationship Id="rId4" Type="http://schemas.openxmlformats.org/officeDocument/2006/relationships/image" Target="../media/image10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1.png"/><Relationship Id="rId4" Type="http://schemas.openxmlformats.org/officeDocument/2006/relationships/image" Target="../media/image10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1.png"/><Relationship Id="rId4" Type="http://schemas.openxmlformats.org/officeDocument/2006/relationships/image" Target="../media/image109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slide" Target="slide76.xm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11" Type="http://schemas.openxmlformats.org/officeDocument/2006/relationships/image" Target="../media/image121.png"/><Relationship Id="rId5" Type="http://schemas.openxmlformats.org/officeDocument/2006/relationships/image" Target="../media/image111.png"/><Relationship Id="rId10" Type="http://schemas.openxmlformats.org/officeDocument/2006/relationships/image" Target="../media/image120.png"/><Relationship Id="rId4" Type="http://schemas.openxmlformats.org/officeDocument/2006/relationships/image" Target="../media/image109.png"/><Relationship Id="rId9" Type="http://schemas.openxmlformats.org/officeDocument/2006/relationships/image" Target="../media/image11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75.xml"/><Relationship Id="rId2" Type="http://schemas.openxmlformats.org/officeDocument/2006/relationships/video" Target="file:///F:\&#35486;&#23267;\&#27861;&#24459;&#33287;&#29983;&#27963;\&#31532;&#19971;&#24335;\007P120&#26377;&#38480;&#20844;&#21496;&#21644;&#32929;&#20221;&#26377;&#38480;&#20844;&#21496;&#30340;&#24046;&#21029;(01&#717;34).wmv" TargetMode="External"/><Relationship Id="rId1" Type="http://schemas.microsoft.com/office/2007/relationships/media" Target="file:///F:\&#35486;&#23267;\&#27861;&#24459;&#33287;&#29983;&#27963;\&#31532;&#19971;&#24335;\007P120&#26377;&#38480;&#20844;&#21496;&#21644;&#32929;&#20221;&#26377;&#38480;&#20844;&#21496;&#30340;&#24046;&#21029;(01&#717;34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20&#26377;&#38480;&#20844;&#21496;&#21644;&#32929;&#20221;&#26377;&#38480;&#20844;&#21496;&#30340;&#24046;&#21029;(01&#717;34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2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5" Type="http://schemas.openxmlformats.org/officeDocument/2006/relationships/image" Target="../media/image8.png"/><Relationship Id="rId4" Type="http://schemas.openxmlformats.org/officeDocument/2006/relationships/image" Target="../media/image12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5" Type="http://schemas.openxmlformats.org/officeDocument/2006/relationships/image" Target="../media/image8.png"/><Relationship Id="rId4" Type="http://schemas.openxmlformats.org/officeDocument/2006/relationships/image" Target="../media/image12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5" Type="http://schemas.openxmlformats.org/officeDocument/2006/relationships/image" Target="../media/image127.png"/><Relationship Id="rId4" Type="http://schemas.openxmlformats.org/officeDocument/2006/relationships/image" Target="../media/image10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5" Type="http://schemas.openxmlformats.org/officeDocument/2006/relationships/image" Target="../media/image127.png"/><Relationship Id="rId4" Type="http://schemas.openxmlformats.org/officeDocument/2006/relationships/image" Target="../media/image10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5" Type="http://schemas.openxmlformats.org/officeDocument/2006/relationships/image" Target="../media/image127.png"/><Relationship Id="rId4" Type="http://schemas.openxmlformats.org/officeDocument/2006/relationships/image" Target="../media/image10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09.png"/><Relationship Id="rId4" Type="http://schemas.openxmlformats.org/officeDocument/2006/relationships/image" Target="../media/image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jpeg"/><Relationship Id="rId5" Type="http://schemas.openxmlformats.org/officeDocument/2006/relationships/image" Target="../media/image127.png"/><Relationship Id="rId4" Type="http://schemas.openxmlformats.org/officeDocument/2006/relationships/image" Target="../media/image109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slide" Target="slide85.xm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84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38500;CH07&#22806;&#20197;&#24935;&#23291;&#26657;&#23565;&#20462;&#25913;OK\0709-%5b&#31532;7&#24335;%5d%20&#32147;&#28639;&#29983;&#27963;&#30340;&#27861;&#20196;\007P122&#39640;&#20013;&#29983;&#28041;&#19990;&#26410;&#28145;-&#20551;&#26412;&#31080;&#39449;&#36208;1&#31558;&#38651;1&#25163;&#27231;(01_3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38500;CH07&#22806;&#20197;&#24935;&#23291;&#26657;&#23565;&#20462;&#25913;OK\0709-%5b&#31532;7&#24335;%5d%20&#32147;&#28639;&#29983;&#27963;&#30340;&#27861;&#20196;\007P122&#39640;&#20013;&#29983;&#28041;&#19990;&#26410;&#28145;-&#20551;&#26412;&#31080;&#39449;&#36208;1&#31558;&#38651;1&#25163;&#27231;(01_32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22&#39640;&#20013;&#29983;&#28041;&#19990;&#26410;&#28145;-&#20551;&#26412;&#31080;&#39449;&#36208;1&#31558;&#38651;1&#25163;&#27231;(01_32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3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4.png"/><Relationship Id="rId4" Type="http://schemas.openxmlformats.org/officeDocument/2006/relationships/image" Target="../media/image13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8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png"/><Relationship Id="rId5" Type="http://schemas.openxmlformats.org/officeDocument/2006/relationships/image" Target="../media/image136.png"/><Relationship Id="rId4" Type="http://schemas.openxmlformats.org/officeDocument/2006/relationships/image" Target="../media/image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5" Type="http://schemas.openxmlformats.org/officeDocument/2006/relationships/image" Target="../media/image138.png"/><Relationship Id="rId4" Type="http://schemas.openxmlformats.org/officeDocument/2006/relationships/image" Target="../media/image13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5" Type="http://schemas.openxmlformats.org/officeDocument/2006/relationships/image" Target="../media/image138.png"/><Relationship Id="rId4" Type="http://schemas.openxmlformats.org/officeDocument/2006/relationships/image" Target="../media/image136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slide" Target="slide94.xm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5" Type="http://schemas.openxmlformats.org/officeDocument/2006/relationships/image" Target="../media/image138.png"/><Relationship Id="rId4" Type="http://schemas.openxmlformats.org/officeDocument/2006/relationships/image" Target="../media/image136.png"/><Relationship Id="rId9" Type="http://schemas.openxmlformats.org/officeDocument/2006/relationships/image" Target="../media/image11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93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38500;CH07&#22806;&#20197;&#24935;&#23291;&#26657;&#23565;&#20462;&#25913;OK\0709-%5b&#31532;7&#24335;%5d%20&#32147;&#28639;&#29983;&#27963;&#30340;&#27861;&#20196;\007P123&#25903;&#31080;.&#26412;&#31080;&#20667;&#20667;&#20998;&#19981;&#28165;&#65311;(01&#717;41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38500;CH07&#22806;&#20197;&#24935;&#23291;&#26657;&#23565;&#20462;&#25913;OK\0709-%5b&#31532;7&#24335;%5d%20&#32147;&#28639;&#29983;&#27963;&#30340;&#27861;&#20196;\007P123&#25903;&#31080;.&#26412;&#31080;&#20667;&#20667;&#20998;&#19981;&#28165;&#65311;(01&#717;41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23&#25903;&#31080;.&#26412;&#31080;&#20667;&#20667;&#20998;&#19981;&#28165;&#65311;(01&#717;41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4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png"/><Relationship Id="rId5" Type="http://schemas.openxmlformats.org/officeDocument/2006/relationships/image" Target="../media/image138.png"/><Relationship Id="rId4" Type="http://schemas.openxmlformats.org/officeDocument/2006/relationships/image" Target="../media/image136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png"/><Relationship Id="rId5" Type="http://schemas.openxmlformats.org/officeDocument/2006/relationships/image" Target="../media/image138.png"/><Relationship Id="rId4" Type="http://schemas.openxmlformats.org/officeDocument/2006/relationships/image" Target="../media/image136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png"/><Relationship Id="rId5" Type="http://schemas.openxmlformats.org/officeDocument/2006/relationships/image" Target="../media/image138.png"/><Relationship Id="rId4" Type="http://schemas.openxmlformats.org/officeDocument/2006/relationships/image" Target="../media/image13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png"/><Relationship Id="rId5" Type="http://schemas.openxmlformats.org/officeDocument/2006/relationships/image" Target="../media/image138.png"/><Relationship Id="rId4" Type="http://schemas.openxmlformats.org/officeDocument/2006/relationships/image" Target="../media/image136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36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3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5" Type="http://schemas.openxmlformats.org/officeDocument/2006/relationships/image" Target="../media/image146.png"/><Relationship Id="rId4" Type="http://schemas.openxmlformats.org/officeDocument/2006/relationships/image" Target="../media/image13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8.png"/><Relationship Id="rId4" Type="http://schemas.openxmlformats.org/officeDocument/2006/relationships/image" Target="../media/image156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8.png"/><Relationship Id="rId4" Type="http://schemas.openxmlformats.org/officeDocument/2006/relationships/image" Target="../media/image15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png"/><Relationship Id="rId5" Type="http://schemas.openxmlformats.org/officeDocument/2006/relationships/image" Target="../media/image8.png"/><Relationship Id="rId4" Type="http://schemas.openxmlformats.org/officeDocument/2006/relationships/image" Target="../media/image156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56.png"/><Relationship Id="rId4" Type="http://schemas.openxmlformats.org/officeDocument/2006/relationships/image" Target="../media/image158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slide" Target="slide111.xml"/><Relationship Id="rId3" Type="http://schemas.openxmlformats.org/officeDocument/2006/relationships/image" Target="../media/image161.png"/><Relationship Id="rId7" Type="http://schemas.openxmlformats.org/officeDocument/2006/relationships/image" Target="../media/image1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56.png"/><Relationship Id="rId4" Type="http://schemas.openxmlformats.org/officeDocument/2006/relationships/image" Target="../media/image158.png"/><Relationship Id="rId9" Type="http://schemas.openxmlformats.org/officeDocument/2006/relationships/image" Target="../media/image11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10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38500;CH07&#22806;&#20197;&#24935;&#23291;&#26657;&#23565;&#20462;&#25913;OK\0709-%5b&#31532;7&#24335;%5d%20&#32147;&#28639;&#29983;&#27963;&#30340;&#27861;&#20196;\007P125&#34907;&#29983;&#32025;&#20043;&#20098;%20&#22823;&#28516;&#30332;&#34987;&#20844;&#24179;&#26371;&#38283;&#32624;350&#33836;(02&#717;2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38500;CH07&#22806;&#20197;&#24935;&#23291;&#26657;&#23565;&#20462;&#25913;OK\0709-%5b&#31532;7&#24335;%5d%20&#32147;&#28639;&#29983;&#27963;&#30340;&#27861;&#20196;\007P125&#34907;&#29983;&#32025;&#20043;&#20098;%20&#22823;&#28516;&#30332;&#34987;&#20844;&#24179;&#26371;&#38283;&#32624;350&#33836;(02&#717;22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25&#34907;&#29983;&#32025;&#20043;&#20098;%20&#22823;&#28516;&#30332;&#34987;&#20844;&#24179;&#26371;&#38283;&#32624;350&#33836;(02&#717;22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6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56.png"/><Relationship Id="rId4" Type="http://schemas.openxmlformats.org/officeDocument/2006/relationships/image" Target="../media/image158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8.png"/><Relationship Id="rId5" Type="http://schemas.openxmlformats.org/officeDocument/2006/relationships/image" Target="../media/image8.png"/><Relationship Id="rId4" Type="http://schemas.openxmlformats.org/officeDocument/2006/relationships/image" Target="../media/image167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9.jpeg"/><Relationship Id="rId5" Type="http://schemas.openxmlformats.org/officeDocument/2006/relationships/image" Target="../media/image8.png"/><Relationship Id="rId4" Type="http://schemas.openxmlformats.org/officeDocument/2006/relationships/image" Target="../media/image167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7" Type="http://schemas.openxmlformats.org/officeDocument/2006/relationships/image" Target="../media/image17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.png"/><Relationship Id="rId4" Type="http://schemas.openxmlformats.org/officeDocument/2006/relationships/image" Target="../media/image167.pn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image" Target="../media/image173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openxmlformats.org/officeDocument/2006/relationships/image" Target="../media/image172.png"/><Relationship Id="rId10" Type="http://schemas.openxmlformats.org/officeDocument/2006/relationships/image" Target="../media/image11.png"/><Relationship Id="rId4" Type="http://schemas.openxmlformats.org/officeDocument/2006/relationships/image" Target="../media/image166.png"/><Relationship Id="rId9" Type="http://schemas.openxmlformats.org/officeDocument/2006/relationships/slide" Target="slide118.xml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17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38500;CH07&#22806;&#20197;&#24935;&#23291;&#26657;&#23565;&#20462;&#25913;OK\0709-%5b&#31532;7&#24335;%5d%20&#32147;&#28639;&#29983;&#27963;&#30340;&#27861;&#20196;\007P126&#21487;&#33021;&#36949;&#21453;&#29992;&#25142;&#31169;&#38577;%20&#33225;&#26360;&#38754;&#33256;50&#20740;&#20803;&#32624;&#27454;(02&#717;31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23391;&#32173;+&#23567;&#21531;(&#24453;&#32232;&#36655;&#35506;&#26412;&#20462;&#27491;)\04-&#23436;&#25104;&#27284;&#26696;(&#23478;&#24344;&#24433;&#29255;-&#24050;&#36899;)-&#38500;CH07&#22806;&#20197;&#24935;&#23291;&#26657;&#23565;&#20462;&#25913;OK\0709-%5b&#31532;7&#24335;%5d%20&#32147;&#28639;&#29983;&#27963;&#30340;&#27861;&#20196;\007P126&#21487;&#33021;&#36949;&#21453;&#29992;&#25142;&#31169;&#38577;%20&#33225;&#26360;&#38754;&#33256;50&#20740;&#20803;&#32624;&#27454;(02&#717;31).wmv" TargetMode="External"/><Relationship Id="rId6" Type="http://schemas.openxmlformats.org/officeDocument/2006/relationships/image" Target="../media/image13.png"/><Relationship Id="rId5" Type="http://schemas.openxmlformats.org/officeDocument/2006/relationships/hyperlink" Target="007P126&#21487;&#33021;&#36949;&#21453;&#29992;&#25142;&#31169;&#38577;%20&#33225;&#26360;&#38754;&#33256;50&#20740;&#20803;&#32624;&#27454;(02&#717;31).wmv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74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5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openxmlformats.org/officeDocument/2006/relationships/image" Target="../media/image172.png"/><Relationship Id="rId4" Type="http://schemas.openxmlformats.org/officeDocument/2006/relationships/image" Target="../media/image166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5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openxmlformats.org/officeDocument/2006/relationships/image" Target="../media/image172.png"/><Relationship Id="rId4" Type="http://schemas.openxmlformats.org/officeDocument/2006/relationships/image" Target="../media/image166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5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openxmlformats.org/officeDocument/2006/relationships/image" Target="../media/image172.png"/><Relationship Id="rId4" Type="http://schemas.openxmlformats.org/officeDocument/2006/relationships/image" Target="../media/image166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6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openxmlformats.org/officeDocument/2006/relationships/image" Target="../media/image172.png"/><Relationship Id="rId4" Type="http://schemas.openxmlformats.org/officeDocument/2006/relationships/image" Target="../media/image166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6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openxmlformats.org/officeDocument/2006/relationships/image" Target="../media/image172.png"/><Relationship Id="rId4" Type="http://schemas.openxmlformats.org/officeDocument/2006/relationships/image" Target="../media/image1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21" y="316206"/>
            <a:ext cx="2137059" cy="504748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4419" y="222453"/>
            <a:ext cx="3131677" cy="465285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81" y="1922984"/>
            <a:ext cx="441521" cy="322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0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80000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4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8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4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509" y="1665653"/>
            <a:ext cx="3163979" cy="3834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街頭行銷案例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14092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小智在臺北車站附近遇到推銷「愛心小錢包」的學生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，該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學生說這個錢包是自己設計的，希望小智能購買來幫助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他賺取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學費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智本來不想買，後來在對方死纏爛打下，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只好勉強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用高價購買。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7" y="301639"/>
            <a:ext cx="2243318" cy="298192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1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509" y="1665654"/>
            <a:ext cx="3163979" cy="3833998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街頭行銷案例</a:t>
            </a:r>
          </a:p>
        </p:txBody>
      </p:sp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301639"/>
            <a:ext cx="2243326" cy="298193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367184" y="2691411"/>
            <a:ext cx="514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美在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逛街時被美容館的服務人員攔下，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要求做問卷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，並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遊說購買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保養品，小美以身上現金不足為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由拒絕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，對方卻要求她刷卡或以銀行貸款分期方式支付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67184" y="5787308"/>
            <a:ext cx="514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且謊稱產品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盒子須回收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、也不便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攜帶等理由，擅自把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產品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拆封，小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美想退貨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，商家就說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因商品已被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拆封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」為由，不能退貨。</a:t>
            </a:r>
          </a:p>
        </p:txBody>
      </p:sp>
      <p:grpSp>
        <p:nvGrpSpPr>
          <p:cNvPr id="20" name="群組 1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1036722" y="4625312"/>
            <a:ext cx="3535278" cy="900000"/>
            <a:chOff x="3481586" y="3006572"/>
            <a:chExt cx="3535278" cy="900000"/>
          </a:xfrm>
        </p:grpSpPr>
        <p:grpSp>
          <p:nvGrpSpPr>
            <p:cNvPr id="24" name="群組 23"/>
            <p:cNvGrpSpPr/>
            <p:nvPr/>
          </p:nvGrpSpPr>
          <p:grpSpPr>
            <a:xfrm>
              <a:off x="4066092" y="3189998"/>
              <a:ext cx="2950772" cy="547142"/>
              <a:chOff x="4500001" y="2170416"/>
              <a:chExt cx="2950772" cy="547142"/>
            </a:xfrm>
          </p:grpSpPr>
          <p:pic>
            <p:nvPicPr>
              <p:cNvPr id="26" name="圖片 25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30798" b="8656"/>
              <a:stretch/>
            </p:blipFill>
            <p:spPr>
              <a:xfrm>
                <a:off x="4500001" y="2170416"/>
                <a:ext cx="2950772" cy="526201"/>
              </a:xfrm>
              <a:prstGeom prst="rect">
                <a:avLst/>
              </a:prstGeom>
            </p:spPr>
          </p:pic>
          <p:sp>
            <p:nvSpPr>
              <p:cNvPr id="27" name="文字方塊 26"/>
              <p:cNvSpPr txBox="1"/>
              <p:nvPr/>
            </p:nvSpPr>
            <p:spPr>
              <a:xfrm>
                <a:off x="4753876" y="2194338"/>
                <a:ext cx="240886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搭訕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填問券免費做臉招數多 注意！強迫推銷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(01ˍ36)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25" name="圖片 24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483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6404E-6 L -5.55556E-7 -0.53579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80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19327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搭訕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填問券免費做臉招數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多注意！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強迫推銷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01:36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7P111搭訕填問券免費做臉招數多注意！強迫推銷(01ˍ36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5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3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街頭行銷案例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4006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你有被推銷愛心筆或愛心小錢包的經驗嗎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你是怎麼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回應呢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被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推銷時遇到死纏爛打、沿途尾隨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，或動員多名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同夥包圍你，讓你無法脫身，想想看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有無相關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法律問題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301639"/>
            <a:ext cx="2243326" cy="298193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2160" y="1783870"/>
            <a:ext cx="2681063" cy="393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037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630" y="334084"/>
            <a:ext cx="3389386" cy="900914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36721" y="1634951"/>
            <a:ext cx="4183351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小智與小美的案例都屬於消保法中的訪問交易型態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，有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七天的猶豫期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0E3DA6"/>
                </a:solidFill>
                <a:latin typeface="微軟正黑體" charset="-120"/>
                <a:ea typeface="微軟正黑體" charset="-120"/>
              </a:rPr>
              <a:t>尤其小美需注意：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購買高價美容課程時，不要當場簽約，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774" y="1634951"/>
            <a:ext cx="3031242" cy="303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6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630" y="334084"/>
            <a:ext cx="3389386" cy="900914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1" y="1634951"/>
            <a:ext cx="389531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可將契約帶回先與家人討論， 有七天的契約審閱權，產品部分也要堅持不讓業者自行拆封，以保障自己的權益。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774" y="1634951"/>
            <a:ext cx="3031242" cy="303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0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135" y="1587"/>
            <a:ext cx="6871730" cy="521666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440" y="15280"/>
            <a:ext cx="6475119" cy="500639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5" y="4367317"/>
            <a:ext cx="6681208" cy="113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7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99592" y="1351785"/>
            <a:ext cx="3528392" cy="341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我們生活在高度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分工的經濟社會中，常用消費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行為滿足生活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所需， 消費者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無法獲得產品製作的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完整訊息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訂立契約時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，也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較生產者趨於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弱勢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718" y="1177697"/>
            <a:ext cx="3598171" cy="359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6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99592" y="1351785"/>
            <a:ext cx="3528392" cy="337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保護消費者權益，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提升消費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生活品質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私人買賣契約關係外，制定了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「消費者保護法」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，發生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消費糾紛時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，可透過公權力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的介入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，爭取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權益。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718" y="1177697"/>
            <a:ext cx="3598171" cy="359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0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202903"/>
            <a:ext cx="3688364" cy="554399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1248158" y="1977973"/>
            <a:ext cx="346785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辦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手機門號、信用卡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、到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銀行開戶時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企業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經營者會提供一份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事先訂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好的契約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消費者做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的只有簽名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，即為定型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化契約。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05019"/>
            <a:ext cx="3270849" cy="327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9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202903"/>
            <a:ext cx="3688364" cy="554399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1248158" y="1977973"/>
            <a:ext cx="34678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這種條款由企業單方制定，對企業會較有利，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消費者保護法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對定型化契約有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相關規範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，來保障消費者的權益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248158" y="5766201"/>
            <a:ext cx="317982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譬如：</a:t>
            </a:r>
            <a:endParaRPr lang="en-US" altLang="zh-TW" sz="2800" b="1" dirty="0" smtClean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契約的審閱期間規定、禮券不可以註明使用日期等。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05019"/>
            <a:ext cx="3270849" cy="327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3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21976E-7 L -0.00191 -0.65483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3274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1403648" y="2297101"/>
            <a:ext cx="34678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企業以放映字幕、張貼、牌示、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網際網路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或其他方法表示者，都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屬定型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化契約條款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403648" y="5739373"/>
            <a:ext cx="317982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en-US" altLang="zh-TW" sz="2800" b="1" dirty="0" smtClean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停車場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張貼告示「本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停車場僅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供停車之用，不負任何保管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責任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928" y="1360997"/>
            <a:ext cx="2167132" cy="722377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05019"/>
            <a:ext cx="3270849" cy="327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56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0388 L -0.00191 -0.6248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3143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1403648" y="2297101"/>
            <a:ext cx="34678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定型化契約應是企業單方面制定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，如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有疑義時，應為有利於消費者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之解釋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928" y="1360997"/>
            <a:ext cx="2167132" cy="722377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706" y="1606922"/>
            <a:ext cx="3847848" cy="318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7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052" y="412018"/>
            <a:ext cx="2844964" cy="758865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036721" y="1634951"/>
            <a:ext cx="447138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同學是否有補習的經驗呢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?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是否簽訂過相關契約書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?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036721" y="2859086"/>
            <a:ext cx="403933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補習班常見消費爭議：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以消費者要求解除契約為最多，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671" y="1778967"/>
            <a:ext cx="3229636" cy="32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5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052" y="412018"/>
            <a:ext cx="2844964" cy="758865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036721" y="1490935"/>
            <a:ext cx="44713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補習班</a:t>
            </a:r>
            <a:r>
              <a:rPr lang="zh-TW" altLang="en-US" sz="28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消費陷阱</a:t>
            </a:r>
            <a:r>
              <a:rPr lang="zh-TW" altLang="en-US" sz="28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：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036722" y="5733985"/>
            <a:ext cx="4039334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欲中途要求退費，造成退費金額之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損失。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將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契約債權轉讓第三人，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影響後續權益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販售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「終生」、「永久性」課程發生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倒閉。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036721" y="2139007"/>
            <a:ext cx="4039335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契約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審閱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期不足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5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日。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贈品」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要求返還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每一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期收費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不一致，相同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的修業期限與內容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費用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卻不同。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671" y="1778967"/>
            <a:ext cx="3229636" cy="32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06548E-6 L 1.94444E-6 -0.65011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51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052" y="412018"/>
            <a:ext cx="2844964" cy="758865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036721" y="1490935"/>
            <a:ext cx="52634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75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線上語言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課程糾紛範例：</a:t>
            </a:r>
            <a:endParaRPr lang="zh-TW" altLang="zh-TW" sz="2800" b="1" dirty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403649" y="2139007"/>
            <a:ext cx="367240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消費者花了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52000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 元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要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上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100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 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課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上過一次覺得不適合後竟然只能退一半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費用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，等於一堂課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要價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26000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 元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262" y="1905600"/>
            <a:ext cx="3229636" cy="32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4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052" y="412018"/>
            <a:ext cx="2844964" cy="758865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51308" y="1490935"/>
            <a:ext cx="7441384" cy="105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目前</a:t>
            </a:r>
            <a:r>
              <a:rPr lang="zh-TW" altLang="en-US" sz="28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網際網路教學</a:t>
            </a:r>
            <a:r>
              <a:rPr lang="zh-TW" altLang="en-US" sz="28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沒有</a:t>
            </a:r>
            <a:r>
              <a:rPr lang="en-US" altLang="zh-TW" sz="28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應記載不得記載事項</a:t>
            </a:r>
            <a:r>
              <a:rPr lang="en-US" altLang="zh-TW" sz="28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》</a:t>
            </a: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消基會提醒須</a:t>
            </a:r>
            <a:r>
              <a:rPr lang="zh-TW" altLang="en-US" sz="28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注意</a:t>
            </a:r>
            <a:r>
              <a:rPr lang="zh-TW" altLang="en-US" sz="28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下列陷阱：</a:t>
            </a:r>
            <a:endParaRPr lang="zh-TW" altLang="zh-TW" sz="2800" b="1" dirty="0">
              <a:solidFill>
                <a:srgbClr val="C0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259632" y="2643063"/>
            <a:ext cx="5328592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退費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機制是否明確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是否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能參考短期補習班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規則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適用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七天猶豫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期、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903" y="2427039"/>
            <a:ext cx="2407404" cy="329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4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052" y="412018"/>
            <a:ext cx="2844964" cy="758865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51308" y="1490935"/>
            <a:ext cx="7441384" cy="105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目前網際網路教學沒有</a:t>
            </a:r>
            <a:r>
              <a:rPr lang="en-US" altLang="zh-TW" sz="28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應記載不得記載事項</a:t>
            </a:r>
            <a:r>
              <a:rPr lang="en-US" altLang="zh-TW" sz="28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》</a:t>
            </a:r>
          </a:p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消基會提醒須注意下列陷阱：</a:t>
            </a:r>
            <a:endParaRPr lang="zh-TW" altLang="zh-TW" sz="2800" b="1" dirty="0">
              <a:solidFill>
                <a:srgbClr val="C0000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259632" y="2715071"/>
            <a:ext cx="5472608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對師資不滿意要怎麼爭取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權益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刷卡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過程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中的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消費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糾紛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惡性倒閉等情形。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903" y="2427039"/>
            <a:ext cx="2407404" cy="3297437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459478" y="4407842"/>
            <a:ext cx="3850024" cy="900000"/>
            <a:chOff x="3481586" y="3006572"/>
            <a:chExt cx="3850024" cy="900000"/>
          </a:xfrm>
        </p:grpSpPr>
        <p:grpSp>
          <p:nvGrpSpPr>
            <p:cNvPr id="16" name="群組 15"/>
            <p:cNvGrpSpPr/>
            <p:nvPr/>
          </p:nvGrpSpPr>
          <p:grpSpPr>
            <a:xfrm>
              <a:off x="4066091" y="3189998"/>
              <a:ext cx="3265519" cy="526201"/>
              <a:chOff x="4500000" y="2170416"/>
              <a:chExt cx="3265519" cy="526201"/>
            </a:xfrm>
          </p:grpSpPr>
          <p:pic>
            <p:nvPicPr>
              <p:cNvPr id="18" name="圖片 17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3415" b="8656"/>
              <a:stretch/>
            </p:blipFill>
            <p:spPr>
              <a:xfrm>
                <a:off x="4500000" y="2170416"/>
                <a:ext cx="3265519" cy="526201"/>
              </a:xfrm>
              <a:prstGeom prst="rect">
                <a:avLst/>
              </a:prstGeom>
            </p:spPr>
          </p:pic>
          <p:sp>
            <p:nvSpPr>
              <p:cNvPr id="19" name="文字方塊 18"/>
              <p:cNvSpPr txBox="1"/>
              <p:nvPr/>
            </p:nvSpPr>
            <p:spPr>
              <a:xfrm>
                <a:off x="4753876" y="2327285"/>
                <a:ext cx="30116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消費者保護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宣導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-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補習糾紛篇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(00ˍ30)</a:t>
                </a:r>
              </a:p>
            </p:txBody>
          </p:sp>
        </p:grpSp>
        <p:pic>
          <p:nvPicPr>
            <p:cNvPr id="17" name="圖片 16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20" name="群組 19"/>
          <p:cNvGrpSpPr/>
          <p:nvPr/>
        </p:nvGrpSpPr>
        <p:grpSpPr>
          <a:xfrm>
            <a:off x="4285891" y="4407842"/>
            <a:ext cx="4205021" cy="900000"/>
            <a:chOff x="3481586" y="3006572"/>
            <a:chExt cx="4205021" cy="900000"/>
          </a:xfrm>
        </p:grpSpPr>
        <p:grpSp>
          <p:nvGrpSpPr>
            <p:cNvPr id="21" name="群組 20"/>
            <p:cNvGrpSpPr/>
            <p:nvPr/>
          </p:nvGrpSpPr>
          <p:grpSpPr>
            <a:xfrm>
              <a:off x="4066091" y="3189998"/>
              <a:ext cx="3620516" cy="526201"/>
              <a:chOff x="4500000" y="2170416"/>
              <a:chExt cx="3620516" cy="526201"/>
            </a:xfrm>
          </p:grpSpPr>
          <p:pic>
            <p:nvPicPr>
              <p:cNvPr id="23" name="圖片 2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19737" b="8656"/>
              <a:stretch/>
            </p:blipFill>
            <p:spPr>
              <a:xfrm>
                <a:off x="4500000" y="2170416"/>
                <a:ext cx="3422296" cy="526201"/>
              </a:xfrm>
              <a:prstGeom prst="rect">
                <a:avLst/>
              </a:prstGeom>
            </p:spPr>
          </p:pic>
          <p:sp>
            <p:nvSpPr>
              <p:cNvPr id="24" name="文字方塊 23"/>
              <p:cNvSpPr txBox="1"/>
              <p:nvPr/>
            </p:nvSpPr>
            <p:spPr>
              <a:xfrm>
                <a:off x="4753876" y="2327285"/>
                <a:ext cx="33666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補習班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遭投訴 中途解約難退費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(01ˍ37)</a:t>
                </a:r>
              </a:p>
            </p:txBody>
          </p:sp>
        </p:grpSp>
        <p:pic>
          <p:nvPicPr>
            <p:cNvPr id="22" name="圖片 21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486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消費者保護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宣導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補習糾紛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篇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00:30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7P113消費者保護宣導-補習糾紛篇(00ˍ30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9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補習班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遭投訴 中途解約難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退費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7P113補習班遭投訴 中途解約難退費(01ˍ3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8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1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03648" y="2139007"/>
            <a:ext cx="35283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不同的契約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，會有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不同的審閱期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，供</a:t>
            </a:r>
            <a:r>
              <a:rPr lang="zh-TW" altLang="en-US" sz="28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消費者審閱全部條款內容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企業違反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審閱期的話，其條款不構成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契約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之內容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928" y="1202903"/>
            <a:ext cx="2167132" cy="72237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45198"/>
            <a:ext cx="3454155" cy="345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9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03648" y="2139007"/>
            <a:ext cx="34678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但消費者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如認為該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條款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對自己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有利的話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，仍然可以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主張該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條款構成契約之內容。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928" y="1202903"/>
            <a:ext cx="2167132" cy="72237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45198"/>
            <a:ext cx="3454155" cy="345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3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03648" y="2139007"/>
            <a:ext cx="31683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定型化契約中之條款違反誠信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原則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 對消費者顯失公平， 無效。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928" y="1202903"/>
            <a:ext cx="2167132" cy="72237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45198"/>
            <a:ext cx="3454155" cy="345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6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03648" y="2139007"/>
            <a:ext cx="38884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B50B3C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>
                <a:solidFill>
                  <a:srgbClr val="B50B3C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rgbClr val="B50B3C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小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明買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了百貨公司禮券，禮券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上印有「本禮券售出後， 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如有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任何疑義，本公司概不負責」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b="1" dirty="0" smtClean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依</a:t>
            </a:r>
            <a:r>
              <a:rPr lang="zh-TW" altLang="en-US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消保法的規定是無效的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928" y="1202903"/>
            <a:ext cx="2167132" cy="72237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274" y="1722186"/>
            <a:ext cx="3128389" cy="309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1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58" cy="55439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248158" y="1977973"/>
            <a:ext cx="4115930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altLang="zh-TW" sz="2800" b="1" dirty="0" smtClean="0">
                <a:solidFill>
                  <a:srgbClr val="0E3DA6"/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rgbClr val="0E3DA6"/>
                </a:solidFill>
                <a:latin typeface="微軟正黑體" pitchFamily="34" charset="-120"/>
                <a:ea typeface="微軟正黑體" pitchFamily="34" charset="-120"/>
              </a:rPr>
              <a:t>消費者保護法</a:t>
            </a:r>
            <a:r>
              <a:rPr lang="en-US" altLang="zh-TW" sz="2800" b="1" dirty="0">
                <a:solidFill>
                  <a:srgbClr val="0E3DA6"/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solidFill>
                  <a:srgbClr val="0E3DA6"/>
                </a:solidFill>
                <a:latin typeface="微軟正黑體" pitchFamily="34" charset="-120"/>
                <a:ea typeface="微軟正黑體" pitchFamily="34" charset="-120"/>
              </a:rPr>
              <a:t>規定：</a:t>
            </a:r>
            <a:r>
              <a:rPr lang="en-US" altLang="zh-TW" sz="2800" b="1" dirty="0" smtClean="0">
                <a:solidFill>
                  <a:srgbClr val="0E3DA6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0E3DA6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企業於要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確保該商品或服務的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安全性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，若有可能發生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危害的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狀況，要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在明顯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處作</a:t>
            </a:r>
            <a:r>
              <a:rPr lang="zh-TW" altLang="en-US" sz="2800" b="1" dirty="0">
                <a:solidFill>
                  <a:srgbClr val="B50B3C"/>
                </a:solidFill>
                <a:latin typeface="微軟正黑體" pitchFamily="34" charset="-120"/>
                <a:ea typeface="微軟正黑體" pitchFamily="34" charset="-120"/>
              </a:rPr>
              <a:t>警告標示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及</a:t>
            </a:r>
            <a:r>
              <a:rPr lang="zh-TW" altLang="en-US" sz="2800" b="1" dirty="0">
                <a:solidFill>
                  <a:srgbClr val="B50B3C"/>
                </a:solidFill>
                <a:latin typeface="微軟正黑體" pitchFamily="34" charset="-120"/>
                <a:ea typeface="微軟正黑體" pitchFamily="34" charset="-120"/>
              </a:rPr>
              <a:t>緊急處理方法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813861"/>
            <a:ext cx="3100300" cy="31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5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248158" y="1350981"/>
            <a:ext cx="4331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E3DA6"/>
                </a:solidFill>
                <a:latin typeface="微軟正黑體" pitchFamily="34" charset="-120"/>
                <a:ea typeface="微軟正黑體" pitchFamily="34" charset="-120"/>
              </a:rPr>
              <a:t>例如「果凍外包裝」：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248158" y="2094287"/>
            <a:ext cx="368388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註明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「請咀嚼，勿整粒吞食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」、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提供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「哈姆立克急救法」的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圖示。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16357" y="5860355"/>
            <a:ext cx="454797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如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廠商違反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的話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，導致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消費者或第三人遭到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損害，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應負連帶賠償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責任；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若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能</a:t>
            </a:r>
            <a:r>
              <a:rPr lang="zh-TW" altLang="en-US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證明其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無過失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者，法院得減輕其賠償責任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57877"/>
            <a:ext cx="2956284" cy="295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7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23973E-6 L 5.55556E-7 -0.67147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7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9" grpId="1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248158" y="1390992"/>
            <a:ext cx="3179826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也曾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發生除濕機自燃的情形，即使企業沒有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過失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仍要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負賠償責任。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018242"/>
            <a:ext cx="3598171" cy="359817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725" y="3557602"/>
            <a:ext cx="3716315" cy="1315480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4547359" y="4319845"/>
            <a:ext cx="3481026" cy="900000"/>
            <a:chOff x="3481586" y="3006572"/>
            <a:chExt cx="3481026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1" y="3189998"/>
              <a:ext cx="2896521" cy="526201"/>
              <a:chOff x="4500000" y="2170416"/>
              <a:chExt cx="2896521" cy="526201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2069" b="8656"/>
              <a:stretch/>
            </p:blipFill>
            <p:spPr>
              <a:xfrm>
                <a:off x="4500000" y="2170416"/>
                <a:ext cx="2896521" cy="526201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7" y="2327285"/>
                <a:ext cx="26426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除濕機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自燃求償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10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萬！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(01ˍ44)</a:t>
                </a:r>
              </a:p>
            </p:txBody>
          </p:sp>
        </p:grpSp>
        <p:pic>
          <p:nvPicPr>
            <p:cNvPr id="13" name="圖片 12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043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除濕機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自燃求償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10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萬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！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01:44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7P114除濕機自燃求償10萬！(01ˍ44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9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6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143" y="1486788"/>
            <a:ext cx="3822200" cy="3607315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5053756" cy="5544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874683"/>
            <a:ext cx="4594869" cy="694945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430655" y="2715071"/>
            <a:ext cx="35733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特種交易指在無實體店面所進行的商品交易行為。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1259632" y="4100066"/>
            <a:ext cx="3481026" cy="900000"/>
            <a:chOff x="3481586" y="3006572"/>
            <a:chExt cx="3481026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1" y="3189998"/>
              <a:ext cx="2896521" cy="538975"/>
              <a:chOff x="4500000" y="2170416"/>
              <a:chExt cx="2896521" cy="538975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2069" b="8656"/>
              <a:stretch/>
            </p:blipFill>
            <p:spPr>
              <a:xfrm>
                <a:off x="4500000" y="2170416"/>
                <a:ext cx="2896521" cy="526201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7" y="2186171"/>
                <a:ext cx="26426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網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購商品一旦拆包裝真的就不能退貨了嗎？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(07ˍ55)</a:t>
                </a:r>
              </a:p>
            </p:txBody>
          </p:sp>
        </p:grpSp>
        <p:pic>
          <p:nvPicPr>
            <p:cNvPr id="14" name="圖片 13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866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19327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網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購商品一旦拆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包裝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真的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就不能退貨了嗎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？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07:55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7P114網購商品一旦拆包裝真的就不能退貨了嗎？(07ˍ55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7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9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81432" y="2066999"/>
            <a:ext cx="54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消費者保護法</a:t>
            </a:r>
            <a:r>
              <a:rPr lang="en-US" altLang="zh-TW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19 </a:t>
            </a:r>
            <a:r>
              <a:rPr lang="zh-TW" altLang="en-US" sz="2800" b="1" dirty="0" smtClean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條：</a:t>
            </a:r>
            <a:endParaRPr lang="zh-TW" altLang="en-US" sz="2800" b="1" dirty="0">
              <a:solidFill>
                <a:srgbClr val="1E2D9A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7"/>
            <a:ext cx="288000" cy="2311150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981432" y="2628701"/>
            <a:ext cx="4509497" cy="225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「通訊交易或訪問交易之消費者，得於收受商品或接受服務後七日內，以退回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商品或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書面通知方式解除契約，無須說明理由及負擔任何費用或對價。」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440896" y="5883423"/>
            <a:ext cx="3590567" cy="2194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因此，訪問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交易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和通訊交易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享有以下權利：</a:t>
            </a:r>
            <a:endParaRPr lang="en-US" altLang="zh-TW" sz="26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6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26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七日猶豫期</a:t>
            </a:r>
            <a:r>
              <a:rPr lang="zh-TW" altLang="en-US" sz="26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altLang="en-US" sz="26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endParaRPr lang="en-US" altLang="zh-TW" sz="2600" b="1" dirty="0" smtClean="0">
              <a:solidFill>
                <a:srgbClr val="CC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6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26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無條件解約權</a:t>
            </a:r>
            <a:r>
              <a:rPr lang="zh-TW" altLang="en-US" sz="26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」。</a:t>
            </a:r>
            <a:endParaRPr lang="zh-TW" altLang="en-US" sz="2600" b="1" dirty="0">
              <a:solidFill>
                <a:srgbClr val="CC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913" y="2027840"/>
            <a:ext cx="2899754" cy="286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3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24306E-6 L 5.55556E-7 -0.56743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38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2" grpId="1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73" y="2080362"/>
            <a:ext cx="3502119" cy="350211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80" y="404924"/>
            <a:ext cx="3278131" cy="141275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572000" y="1928789"/>
            <a:ext cx="36724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企業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經營者未經邀約而與消費者在其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住居所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、工作場所、公共場所或其他場所所訂立之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契約。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027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10" y="3095437"/>
            <a:ext cx="2753940" cy="251408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80" y="404924"/>
            <a:ext cx="3278131" cy="141275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3618211" y="1418927"/>
            <a:ext cx="41044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en-US" altLang="zh-TW" sz="28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保險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業務員到辦公室推銷保險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遇到銷售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員推銷補習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教材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旅遊行程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等。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3618211" y="4573803"/>
            <a:ext cx="3481026" cy="900000"/>
            <a:chOff x="3481586" y="3006572"/>
            <a:chExt cx="3481026" cy="900000"/>
          </a:xfrm>
        </p:grpSpPr>
        <p:grpSp>
          <p:nvGrpSpPr>
            <p:cNvPr id="11" name="群組 10"/>
            <p:cNvGrpSpPr/>
            <p:nvPr/>
          </p:nvGrpSpPr>
          <p:grpSpPr>
            <a:xfrm>
              <a:off x="4066091" y="3189998"/>
              <a:ext cx="2896521" cy="526201"/>
              <a:chOff x="4500000" y="2170416"/>
              <a:chExt cx="2896521" cy="526201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2069" b="8656"/>
              <a:stretch/>
            </p:blipFill>
            <p:spPr>
              <a:xfrm>
                <a:off x="4500000" y="2170416"/>
                <a:ext cx="2896521" cy="526201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4753877" y="2340761"/>
                <a:ext cx="26426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套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書買賣停看聽動畫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(03ˍ21)</a:t>
                </a:r>
              </a:p>
            </p:txBody>
          </p:sp>
        </p:grpSp>
        <p:pic>
          <p:nvPicPr>
            <p:cNvPr id="12" name="圖片 11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98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套</a:t>
            </a:r>
            <a:r>
              <a:rPr lang="zh-TW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書買賣停看聽</a:t>
            </a:r>
            <a:r>
              <a:rPr lang="zh-TW" alt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動畫</a:t>
            </a:r>
            <a:endParaRPr lang="en-US" altLang="zh-TW" sz="17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03:21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7P115套書買賣停看聽動畫(03ˍ2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17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316416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767" y="404924"/>
            <a:ext cx="3278131" cy="141275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619672" y="1622189"/>
            <a:ext cx="4392488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企業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經營者以廣播、電視、電話、傳真、型錄、報紙、雜誌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、網際網路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、傳單或其他類似之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方法。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消費者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於</a:t>
            </a:r>
            <a:r>
              <a:rPr lang="zh-TW" altLang="en-US" sz="28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未能檢視商品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8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服務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而與企業經營者所訂立之契約。</a:t>
            </a:r>
          </a:p>
        </p:txBody>
      </p:sp>
    </p:spTree>
    <p:extLst>
      <p:ext uri="{BB962C8B-B14F-4D97-AF65-F5344CB8AC3E}">
        <p14:creationId xmlns:p14="http://schemas.microsoft.com/office/powerpoint/2010/main" val="92357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316416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767" y="404924"/>
            <a:ext cx="3278131" cy="141275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619672" y="1139819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例如</a:t>
            </a:r>
            <a:r>
              <a:rPr lang="zh-TW" altLang="en-US" sz="28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619672" y="1858276"/>
            <a:ext cx="45365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便利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商店每逢節日推出的端午節、中秋節預購禮盒等廣告，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消費者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只看到型錄就下訂單購買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最常發生的情形就是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型錄標示問題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619672" y="5855511"/>
            <a:ext cx="46085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「本公司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保留活動最終解釋權」、「型錄商品及價格敬請以實際商品為主，若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有更動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恕不另行通知」等</a:t>
            </a:r>
            <a:r>
              <a:rPr lang="zh-TW" altLang="en-US" sz="28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不利於消費者</a:t>
            </a:r>
            <a:r>
              <a:rPr lang="zh-TW" altLang="en-US" sz="28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的條件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，且</a:t>
            </a:r>
            <a:r>
              <a:rPr lang="zh-TW" altLang="en-US" sz="28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大部分都未寫明可否退貨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858276"/>
            <a:ext cx="1629909" cy="162990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800709"/>
            <a:ext cx="1629909" cy="1629909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2217763" y="4568877"/>
            <a:ext cx="3196306" cy="900000"/>
            <a:chOff x="3481586" y="3006572"/>
            <a:chExt cx="3196306" cy="900000"/>
          </a:xfrm>
        </p:grpSpPr>
        <p:grpSp>
          <p:nvGrpSpPr>
            <p:cNvPr id="14" name="群組 13"/>
            <p:cNvGrpSpPr/>
            <p:nvPr/>
          </p:nvGrpSpPr>
          <p:grpSpPr>
            <a:xfrm>
              <a:off x="4066092" y="3189998"/>
              <a:ext cx="2611800" cy="539816"/>
              <a:chOff x="4500001" y="2170416"/>
              <a:chExt cx="2611800" cy="539816"/>
            </a:xfrm>
          </p:grpSpPr>
          <p:pic>
            <p:nvPicPr>
              <p:cNvPr id="16" name="圖片 15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8747" b="6292"/>
              <a:stretch/>
            </p:blipFill>
            <p:spPr>
              <a:xfrm>
                <a:off x="4500001" y="2170416"/>
                <a:ext cx="2611800" cy="539816"/>
              </a:xfrm>
              <a:prstGeom prst="rect">
                <a:avLst/>
              </a:prstGeom>
            </p:spPr>
          </p:pic>
          <p:sp>
            <p:nvSpPr>
              <p:cNvPr id="17" name="文字方塊 16"/>
              <p:cNvSpPr txBox="1"/>
              <p:nvPr/>
            </p:nvSpPr>
            <p:spPr>
              <a:xfrm>
                <a:off x="4753877" y="2327285"/>
                <a:ext cx="21569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消費者保護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宣導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(00ˍ50)</a:t>
                </a:r>
              </a:p>
            </p:txBody>
          </p:sp>
        </p:grpSp>
        <p:pic>
          <p:nvPicPr>
            <p:cNvPr id="15" name="圖片 1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117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774 L -3.05556E-6 -0.70755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26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9" grpId="1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消費者保護宣導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00:50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7P115消費者保護宣導(00ˍ50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316416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767" y="404924"/>
            <a:ext cx="3278131" cy="1412751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259633" y="1817675"/>
            <a:ext cx="2880320" cy="1952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往往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消費者在收到所買的物品時，覺得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與當初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的廣告內容相差頗大。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4405893" y="1533708"/>
            <a:ext cx="4085021" cy="4150844"/>
            <a:chOff x="3666298" y="1242167"/>
            <a:chExt cx="4597466" cy="4671546"/>
          </a:xfrm>
        </p:grpSpPr>
        <p:sp>
          <p:nvSpPr>
            <p:cNvPr id="10" name="橢圓 9"/>
            <p:cNvSpPr/>
            <p:nvPr/>
          </p:nvSpPr>
          <p:spPr>
            <a:xfrm>
              <a:off x="3666298" y="1316247"/>
              <a:ext cx="4597466" cy="4597466"/>
            </a:xfrm>
            <a:prstGeom prst="ellipse">
              <a:avLst/>
            </a:prstGeom>
            <a:solidFill>
              <a:srgbClr val="0E3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1160" y="1242167"/>
              <a:ext cx="4351419" cy="449016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145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4716016" y="1706959"/>
            <a:ext cx="36004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通訊交易之商品或服務有下列情形之一，並經企業經營者告知消費者，則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可以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不受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7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日鑑賞期之限制。</a:t>
            </a:r>
            <a:r>
              <a:rPr lang="en-US" altLang="zh-TW" sz="24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(《</a:t>
            </a:r>
            <a:r>
              <a:rPr lang="zh-TW" altLang="en-US" sz="24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消費者保護法</a:t>
            </a:r>
            <a:r>
              <a:rPr lang="en-US" altLang="zh-TW" sz="24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4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4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19 </a:t>
            </a:r>
            <a:r>
              <a:rPr lang="zh-TW" altLang="en-US" sz="24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條第 </a:t>
            </a:r>
            <a:r>
              <a:rPr lang="en-US" altLang="zh-TW" sz="24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1 </a:t>
            </a:r>
            <a:r>
              <a:rPr lang="zh-TW" altLang="en-US" sz="24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項</a:t>
            </a:r>
            <a:r>
              <a:rPr lang="en-US" altLang="zh-TW" sz="24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24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0814"/>
            <a:ext cx="6048768" cy="64008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33" y="1531737"/>
            <a:ext cx="3269602" cy="3151566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962632" y="4340453"/>
            <a:ext cx="3481026" cy="900000"/>
            <a:chOff x="3481586" y="3006572"/>
            <a:chExt cx="3481026" cy="900000"/>
          </a:xfrm>
        </p:grpSpPr>
        <p:grpSp>
          <p:nvGrpSpPr>
            <p:cNvPr id="10" name="群組 9"/>
            <p:cNvGrpSpPr/>
            <p:nvPr/>
          </p:nvGrpSpPr>
          <p:grpSpPr>
            <a:xfrm>
              <a:off x="4066091" y="3189998"/>
              <a:ext cx="2896521" cy="555829"/>
              <a:chOff x="4500000" y="2170416"/>
              <a:chExt cx="2896521" cy="555829"/>
            </a:xfrm>
          </p:grpSpPr>
          <p:pic>
            <p:nvPicPr>
              <p:cNvPr id="12" name="圖片 1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2069" b="8656"/>
              <a:stretch/>
            </p:blipFill>
            <p:spPr>
              <a:xfrm>
                <a:off x="4500000" y="2170416"/>
                <a:ext cx="2896521" cy="526201"/>
              </a:xfrm>
              <a:prstGeom prst="rect">
                <a:avLst/>
              </a:prstGeom>
            </p:spPr>
          </p:pic>
          <p:sp>
            <p:nvSpPr>
              <p:cNvPr id="13" name="文字方塊 12"/>
              <p:cNvSpPr txBox="1"/>
              <p:nvPr/>
            </p:nvSpPr>
            <p:spPr>
              <a:xfrm>
                <a:off x="4753877" y="2203025"/>
                <a:ext cx="26426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聰明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消費＿美貌與荷包的戰爭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(03ˍ28)</a:t>
                </a:r>
              </a:p>
            </p:txBody>
          </p:sp>
        </p:grpSp>
        <p:pic>
          <p:nvPicPr>
            <p:cNvPr id="11" name="圖片 1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499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8" name="圖片 7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9" name="圖片 8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聰明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消費＿美貌與荷包的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戰爭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03:28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007P116聰明消費＿美貌與荷包的戰爭(03ˍ28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7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3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sp>
        <p:nvSpPr>
          <p:cNvPr id="10" name="圓角化對角線角落矩形 9"/>
          <p:cNvSpPr/>
          <p:nvPr/>
        </p:nvSpPr>
        <p:spPr>
          <a:xfrm>
            <a:off x="971600" y="1130895"/>
            <a:ext cx="7200800" cy="1224136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2683823" y="1274911"/>
            <a:ext cx="54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易於腐敗、保存期限較短或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解約時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即將逾期。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0814"/>
            <a:ext cx="6048768" cy="64008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6919"/>
            <a:ext cx="1293879" cy="758954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217202" y="2516151"/>
            <a:ext cx="3168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1D2088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en-US" altLang="zh-TW" sz="2800" b="1" dirty="0" smtClean="0">
              <a:solidFill>
                <a:srgbClr val="1D2088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現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做餐盒、蔬果、 蛋糕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、鮮奶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等。</a:t>
            </a:r>
            <a:endParaRPr lang="zh-TW" altLang="en-US" sz="24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4308056" y="2537876"/>
            <a:ext cx="4047882" cy="3031242"/>
            <a:chOff x="4067944" y="2553630"/>
            <a:chExt cx="4047882" cy="3031242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4556" y="2585304"/>
              <a:ext cx="1001270" cy="2404877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7944" y="2553630"/>
              <a:ext cx="3031242" cy="3031242"/>
            </a:xfrm>
            <a:prstGeom prst="rect">
              <a:avLst/>
            </a:prstGeom>
          </p:spPr>
        </p:pic>
      </p:grpSp>
      <p:grpSp>
        <p:nvGrpSpPr>
          <p:cNvPr id="19" name="群組 18"/>
          <p:cNvGrpSpPr/>
          <p:nvPr/>
        </p:nvGrpSpPr>
        <p:grpSpPr>
          <a:xfrm>
            <a:off x="693056" y="4278789"/>
            <a:ext cx="3615000" cy="900000"/>
            <a:chOff x="3481586" y="3006572"/>
            <a:chExt cx="3615000" cy="900000"/>
          </a:xfrm>
        </p:grpSpPr>
        <p:grpSp>
          <p:nvGrpSpPr>
            <p:cNvPr id="20" name="群組 19"/>
            <p:cNvGrpSpPr/>
            <p:nvPr/>
          </p:nvGrpSpPr>
          <p:grpSpPr>
            <a:xfrm>
              <a:off x="4066091" y="3189998"/>
              <a:ext cx="3030495" cy="539816"/>
              <a:chOff x="4500000" y="2170416"/>
              <a:chExt cx="3030495" cy="539816"/>
            </a:xfrm>
          </p:grpSpPr>
          <p:pic>
            <p:nvPicPr>
              <p:cNvPr id="22" name="圖片 2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8928" b="6292"/>
              <a:stretch/>
            </p:blipFill>
            <p:spPr>
              <a:xfrm>
                <a:off x="4500000" y="2170416"/>
                <a:ext cx="3030495" cy="539816"/>
              </a:xfrm>
              <a:prstGeom prst="rect">
                <a:avLst/>
              </a:prstGeom>
            </p:spPr>
          </p:pic>
          <p:sp>
            <p:nvSpPr>
              <p:cNvPr id="23" name="文字方塊 22"/>
              <p:cNvSpPr txBox="1"/>
              <p:nvPr/>
            </p:nvSpPr>
            <p:spPr>
              <a:xfrm>
                <a:off x="4753877" y="2327285"/>
                <a:ext cx="26030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生鮮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商品無七天鑑賞期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(04ˍ52)</a:t>
                </a:r>
              </a:p>
            </p:txBody>
          </p:sp>
        </p:grpSp>
        <p:pic>
          <p:nvPicPr>
            <p:cNvPr id="21" name="圖片 20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356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生鮮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商品無七天鑑賞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期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04:52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7P116生鮮商品無七天鑑賞期(04ˍ5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43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3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sp>
        <p:nvSpPr>
          <p:cNvPr id="3" name="圓角化對角線角落矩形 2"/>
          <p:cNvSpPr/>
          <p:nvPr/>
        </p:nvSpPr>
        <p:spPr>
          <a:xfrm>
            <a:off x="971600" y="1130895"/>
            <a:ext cx="7200800" cy="1224136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2683823" y="1490935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客製化給付的商品。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0814"/>
            <a:ext cx="6048768" cy="64008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6919"/>
            <a:ext cx="1293879" cy="758954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217201" y="2516151"/>
            <a:ext cx="322656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1D2088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en-US" altLang="zh-TW" sz="2800" b="1" dirty="0" smtClean="0">
              <a:solidFill>
                <a:srgbClr val="1D2088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依消費者提供相片印製之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商品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(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馬克杯、衣服等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4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763" y="1955463"/>
            <a:ext cx="4018796" cy="359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4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191" y="2099286"/>
            <a:ext cx="2611263" cy="3489161"/>
          </a:xfrm>
          <a:prstGeom prst="rect">
            <a:avLst/>
          </a:prstGeom>
        </p:spPr>
      </p:pic>
      <p:sp>
        <p:nvSpPr>
          <p:cNvPr id="3" name="圓角化對角線角落矩形 2"/>
          <p:cNvSpPr/>
          <p:nvPr/>
        </p:nvSpPr>
        <p:spPr>
          <a:xfrm>
            <a:off x="971600" y="1130895"/>
            <a:ext cx="7200800" cy="1224136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2683823" y="1490935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報紙、期刊或雜誌。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0814"/>
            <a:ext cx="6048768" cy="64008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6919"/>
            <a:ext cx="1293879" cy="758954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4441592" y="2715071"/>
            <a:ext cx="364283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1D2088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en-US" altLang="zh-TW" sz="2800" b="1" dirty="0" smtClean="0">
              <a:solidFill>
                <a:srgbClr val="1D2088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因具有時效性，期間經過後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商品價值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就已不存在。</a:t>
            </a:r>
            <a:endParaRPr lang="zh-TW" altLang="en-US" sz="24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05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sp>
        <p:nvSpPr>
          <p:cNvPr id="3" name="圓角化對角線角落矩形 2"/>
          <p:cNvSpPr/>
          <p:nvPr/>
        </p:nvSpPr>
        <p:spPr>
          <a:xfrm>
            <a:off x="971600" y="1130895"/>
            <a:ext cx="7200800" cy="1224136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0814"/>
            <a:ext cx="6048768" cy="64008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6919"/>
            <a:ext cx="1293879" cy="758954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217202" y="2516151"/>
            <a:ext cx="385885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1D2088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en-US" altLang="zh-TW" sz="2800" b="1" dirty="0" smtClean="0">
              <a:solidFill>
                <a:srgbClr val="1D2088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DVD 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拆封後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容易複製， 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返還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也無法達到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退貨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的效果。</a:t>
            </a:r>
            <a:endParaRPr lang="zh-TW" altLang="en-US" sz="24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683823" y="1274911"/>
            <a:ext cx="54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經消費者拆封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之影</a:t>
            </a: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音商品或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電腦軟體</a:t>
            </a:r>
            <a:r>
              <a:rPr lang="zh-TW" altLang="en-US" sz="24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158" y="2516151"/>
            <a:ext cx="3031242" cy="253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8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506" y="2640564"/>
            <a:ext cx="3158198" cy="2597547"/>
          </a:xfrm>
          <a:prstGeom prst="rect">
            <a:avLst/>
          </a:prstGeom>
        </p:spPr>
      </p:pic>
      <p:sp>
        <p:nvSpPr>
          <p:cNvPr id="3" name="圓角化對角線角落矩形 2"/>
          <p:cNvSpPr/>
          <p:nvPr/>
        </p:nvSpPr>
        <p:spPr>
          <a:xfrm>
            <a:off x="971600" y="1130895"/>
            <a:ext cx="7200800" cy="151216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0814"/>
            <a:ext cx="6048768" cy="64008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6919"/>
            <a:ext cx="1293879" cy="758954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217202" y="2859086"/>
            <a:ext cx="350917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1D2088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en-US" altLang="zh-TW" sz="2800" b="1" dirty="0" smtClean="0">
              <a:solidFill>
                <a:srgbClr val="1D2088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電子書、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APP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程式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、遊戲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點數等。</a:t>
            </a:r>
            <a:endParaRPr lang="zh-TW" altLang="en-US" sz="24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683823" y="1274911"/>
            <a:ext cx="5400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非以有形媒介提供之數位</a:t>
            </a:r>
            <a:r>
              <a:rPr lang="zh-TW" altLang="en-US" sz="2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內容或</a:t>
            </a:r>
            <a:r>
              <a:rPr lang="zh-TW" altLang="en-US" sz="2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一經提供即為完成之線上</a:t>
            </a:r>
            <a:r>
              <a:rPr lang="zh-TW" altLang="en-US" sz="2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服務</a:t>
            </a:r>
            <a:r>
              <a:rPr lang="zh-TW" altLang="en-US" sz="2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，經消費者事先同意 始</a:t>
            </a:r>
            <a:r>
              <a:rPr lang="zh-TW" altLang="en-US" sz="2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提供。</a:t>
            </a:r>
            <a:endParaRPr lang="zh-TW" altLang="en-US" sz="26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735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506" y="2288760"/>
            <a:ext cx="3585934" cy="2949351"/>
          </a:xfrm>
          <a:prstGeom prst="rect">
            <a:avLst/>
          </a:prstGeom>
        </p:spPr>
      </p:pic>
      <p:sp>
        <p:nvSpPr>
          <p:cNvPr id="3" name="圓角化對角線角落矩形 2"/>
          <p:cNvSpPr/>
          <p:nvPr/>
        </p:nvSpPr>
        <p:spPr>
          <a:xfrm>
            <a:off x="971600" y="1130895"/>
            <a:ext cx="7200800" cy="1224136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2683823" y="1490935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已拆封之個人衛生用品。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0814"/>
            <a:ext cx="6048768" cy="64008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6919"/>
            <a:ext cx="1293879" cy="758954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217201" y="2516151"/>
            <a:ext cx="385885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1D2088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en-US" altLang="zh-TW" sz="2800" b="1" dirty="0" smtClean="0">
              <a:solidFill>
                <a:srgbClr val="1D2088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內衣、內褲或刮鬍刀等有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影響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衛生的疑慮。</a:t>
            </a:r>
            <a:endParaRPr lang="zh-TW" altLang="en-US" sz="24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787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506" y="2288760"/>
            <a:ext cx="3585934" cy="2949350"/>
          </a:xfrm>
          <a:prstGeom prst="rect">
            <a:avLst/>
          </a:prstGeom>
        </p:spPr>
      </p:pic>
      <p:sp>
        <p:nvSpPr>
          <p:cNvPr id="3" name="圓角化對角線角落矩形 2"/>
          <p:cNvSpPr/>
          <p:nvPr/>
        </p:nvSpPr>
        <p:spPr>
          <a:xfrm>
            <a:off x="971600" y="1130895"/>
            <a:ext cx="7200800" cy="1224136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2683823" y="1490935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國際航空客運服務。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0814"/>
            <a:ext cx="6048768" cy="64008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6919"/>
            <a:ext cx="1293879" cy="758954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217201" y="2516151"/>
            <a:ext cx="3498815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1D2088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en-US" altLang="zh-TW" sz="2800" b="1" dirty="0" smtClean="0">
              <a:solidFill>
                <a:srgbClr val="1D2088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機票價格的訂定，規定於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民用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航空法以及相關法規中。</a:t>
            </a:r>
            <a:endParaRPr lang="zh-TW" altLang="en-US" sz="24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098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90814"/>
            <a:ext cx="6048768" cy="640081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907704" y="1334720"/>
            <a:ext cx="561667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消費者保護法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19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條第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項及第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2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項規定，特殊性質之商品或服務不適用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通訊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交易解除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權。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just"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但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消費者仍可依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民法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354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條及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消費者保護法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條之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規定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，向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企業經營者主張物之瑕疵擔保責任、損害賠償責任等。</a:t>
            </a:r>
            <a:endParaRPr lang="zh-TW" altLang="en-US" sz="2400" b="1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80954"/>
            <a:ext cx="2266686" cy="178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5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7"/>
            <a:ext cx="288000" cy="2311150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115616" y="2023363"/>
            <a:ext cx="3888432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實體店面</a:t>
            </a:r>
            <a:r>
              <a:rPr lang="zh-TW" altLang="en-US" sz="2600" b="1" dirty="0" smtClean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購物沒有享有 </a:t>
            </a:r>
            <a:r>
              <a:rPr lang="en-US" altLang="zh-TW" sz="2600" b="1" dirty="0" smtClean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7 </a:t>
            </a:r>
            <a:r>
              <a:rPr lang="zh-TW" altLang="en-US" sz="2600" b="1" dirty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天猶豫期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，有些店家為提升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服務品質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，自行提供解約退貨權，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這與</a:t>
            </a:r>
            <a: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消費者保護法</a:t>
            </a:r>
            <a: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規範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的 </a:t>
            </a:r>
            <a: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  <a:t>7 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天無條件解約權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是不同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6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85"/>
          <a:stretch/>
        </p:blipFill>
        <p:spPr>
          <a:xfrm>
            <a:off x="5148064" y="2023363"/>
            <a:ext cx="3131236" cy="275100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003" y="725873"/>
            <a:ext cx="3937991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64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7"/>
            <a:ext cx="288000" cy="2311150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115615" y="2023363"/>
            <a:ext cx="4104457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不過在實體店面買東西，</a:t>
            </a:r>
            <a:r>
              <a:rPr lang="zh-TW" altLang="en-US" sz="2600" b="1" dirty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如商品本身有瑕疵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，還是可依據</a:t>
            </a:r>
            <a: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民法</a:t>
            </a:r>
            <a: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規定，主張</a:t>
            </a:r>
            <a:r>
              <a:rPr lang="zh-TW" altLang="en-US" sz="2600" b="1" dirty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解除契約或減少價金等權利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85"/>
          <a:stretch/>
        </p:blipFill>
        <p:spPr>
          <a:xfrm>
            <a:off x="5148064" y="2023363"/>
            <a:ext cx="3131236" cy="275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5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58" cy="55439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967037" y="1977973"/>
            <a:ext cx="37558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刊登或報導廣告之媒體經營者</a:t>
            </a:r>
            <a:r>
              <a:rPr lang="zh-TW" altLang="en-US" sz="2800" b="1" dirty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明知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800" b="1" dirty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可得而知廣告內容與事實不符者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，就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消費者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因信賴該廣告所受之損害與企業經營者負連帶責任。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850975"/>
            <a:ext cx="3355930" cy="27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2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58" cy="55439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967036" y="1977973"/>
            <a:ext cx="35980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根據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食藥署提出臺北市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2018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年度的裁罰件數以及金額，針對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19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件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違規廣告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，總計開出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74.5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萬罰鍰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731" y="1202903"/>
            <a:ext cx="3818709" cy="395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2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58" cy="554399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81432" y="1922983"/>
            <a:ext cx="54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rgbClr val="1D2088"/>
                </a:solidFill>
                <a:latin typeface="微軟正黑體" pitchFamily="34" charset="-120"/>
                <a:ea typeface="微軟正黑體" pitchFamily="34" charset="-120"/>
              </a:rPr>
              <a:t>例如</a:t>
            </a:r>
            <a:r>
              <a:rPr lang="zh-TW" altLang="en-US" sz="2800" b="1" dirty="0" smtClean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zh-TW" altLang="en-US" sz="2800" b="1" dirty="0">
              <a:solidFill>
                <a:srgbClr val="1E2D9A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981433" y="2484685"/>
            <a:ext cx="380659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500" b="1" dirty="0">
                <a:latin typeface="微軟正黑體" pitchFamily="34" charset="-120"/>
                <a:ea typeface="微軟正黑體" pitchFamily="34" charset="-120"/>
              </a:rPr>
              <a:t>某名人代言的「益生菌」廣告，宣稱「讓你腸道裡所有東西排光光</a:t>
            </a:r>
            <a:r>
              <a:rPr lang="en-US" altLang="zh-TW" sz="2500" b="1" dirty="0">
                <a:latin typeface="微軟正黑體" pitchFamily="34" charset="-120"/>
                <a:ea typeface="微軟正黑體" pitchFamily="34" charset="-120"/>
              </a:rPr>
              <a:t>...... </a:t>
            </a:r>
            <a:r>
              <a:rPr lang="zh-TW" altLang="en-US" sz="2500" b="1" dirty="0">
                <a:latin typeface="微軟正黑體" pitchFamily="34" charset="-120"/>
                <a:ea typeface="微軟正黑體" pitchFamily="34" charset="-120"/>
              </a:rPr>
              <a:t>輕輕鬆鬆，</a:t>
            </a:r>
            <a:r>
              <a:rPr lang="en-US" altLang="zh-TW" sz="2500" b="1" dirty="0">
                <a:latin typeface="微軟正黑體" pitchFamily="34" charset="-120"/>
                <a:ea typeface="微軟正黑體" pitchFamily="34" charset="-120"/>
              </a:rPr>
              <a:t>2 </a:t>
            </a:r>
            <a:r>
              <a:rPr lang="zh-TW" altLang="en-US" sz="2500" b="1" dirty="0">
                <a:latin typeface="微軟正黑體" pitchFamily="34" charset="-120"/>
                <a:ea typeface="微軟正黑體" pitchFamily="34" charset="-120"/>
              </a:rPr>
              <a:t>天就掉 </a:t>
            </a:r>
            <a:r>
              <a:rPr lang="en-US" altLang="zh-TW" sz="2500" b="1" dirty="0">
                <a:latin typeface="微軟正黑體" pitchFamily="34" charset="-120"/>
                <a:ea typeface="微軟正黑體" pitchFamily="34" charset="-120"/>
              </a:rPr>
              <a:t>1 </a:t>
            </a:r>
            <a:r>
              <a:rPr lang="zh-TW" altLang="en-US" sz="2500" b="1" dirty="0">
                <a:latin typeface="微軟正黑體" pitchFamily="34" charset="-120"/>
                <a:ea typeface="微軟正黑體" pitchFamily="34" charset="-120"/>
              </a:rPr>
              <a:t>公斤」等詞句，也涉嫌違規廣告，對代言人裁罰 </a:t>
            </a:r>
            <a:r>
              <a:rPr lang="en-US" altLang="zh-TW" sz="2500" b="1" dirty="0">
                <a:latin typeface="微軟正黑體" pitchFamily="34" charset="-120"/>
                <a:ea typeface="微軟正黑體" pitchFamily="34" charset="-120"/>
              </a:rPr>
              <a:t>40000 </a:t>
            </a:r>
            <a:r>
              <a:rPr lang="zh-TW" altLang="en-US" sz="2500" b="1" dirty="0">
                <a:latin typeface="微軟正黑體" pitchFamily="34" charset="-120"/>
                <a:ea typeface="微軟正黑體" pitchFamily="34" charset="-120"/>
              </a:rPr>
              <a:t>元。</a:t>
            </a: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731" y="1202903"/>
            <a:ext cx="3818709" cy="3950682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4703695" y="4669118"/>
            <a:ext cx="3481026" cy="900000"/>
            <a:chOff x="3481586" y="3006572"/>
            <a:chExt cx="3481026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1" y="3189998"/>
              <a:ext cx="2896521" cy="526201"/>
              <a:chOff x="4500000" y="2170416"/>
              <a:chExt cx="2896521" cy="526201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2069" b="8656"/>
              <a:stretch/>
            </p:blipFill>
            <p:spPr>
              <a:xfrm>
                <a:off x="4500000" y="2170416"/>
                <a:ext cx="2896521" cy="526201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7" y="2302214"/>
                <a:ext cx="26426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不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實詐騙網頁別上當！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(09ˍ37)</a:t>
                </a:r>
              </a:p>
            </p:txBody>
          </p:sp>
        </p:grpSp>
        <p:pic>
          <p:nvPicPr>
            <p:cNvPr id="14" name="圖片 1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0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不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實詐騙網頁別上當！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(09ˍ37)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09:37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7P117不實詐騙網頁別上當！(09ˍ3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4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2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354007" y="1977973"/>
            <a:ext cx="37558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同學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遇到消費爭議時，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可向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企業經營者申訴，或撥打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1950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，向各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直轄市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、縣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(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市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政府之消費者服務中心諮詢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4586405" cy="554400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354007" y="5789952"/>
            <a:ext cx="35060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行政院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消費者保護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會有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「線上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申訴與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調解」系統，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可上網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申訴，也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可向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民間的消費者保護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團體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譬如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消費者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文教基金會）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進行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申訴。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182" y="1757303"/>
            <a:ext cx="3031242" cy="303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02274E-6 L -1.11111E-6 -0.67027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2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354007" y="1977973"/>
            <a:ext cx="37558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企業經營者要在消費者申訴之日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起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15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日內妥適處理，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如無妥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適處理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，同學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就可以向直轄市、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縣</a:t>
            </a:r>
            <a:r>
              <a:rPr lang="en-US" altLang="zh-TW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市</a:t>
            </a:r>
            <a:r>
              <a:rPr lang="en-US" altLang="zh-TW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政府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之消費者保護官提出第二次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申訴；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4586405" cy="554400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354007" y="5789952"/>
            <a:ext cx="37558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如仍未獲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妥適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處理，還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可向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直轄市、縣 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市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政府之</a:t>
            </a:r>
            <a:r>
              <a:rPr lang="zh-TW" altLang="en-US" sz="2800" b="1" dirty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消費爭議調解委員會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申請調解，調解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未獲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妥適處理或</a:t>
            </a:r>
            <a:r>
              <a:rPr lang="zh-TW" altLang="en-US" sz="2800" b="1" dirty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未成立時，可向法院提起消費訴訟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182" y="1757303"/>
            <a:ext cx="3031242" cy="3031242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4887286" y="4552031"/>
            <a:ext cx="3615000" cy="900000"/>
            <a:chOff x="3481586" y="3006572"/>
            <a:chExt cx="3615000" cy="900000"/>
          </a:xfrm>
        </p:grpSpPr>
        <p:grpSp>
          <p:nvGrpSpPr>
            <p:cNvPr id="17" name="群組 16"/>
            <p:cNvGrpSpPr/>
            <p:nvPr/>
          </p:nvGrpSpPr>
          <p:grpSpPr>
            <a:xfrm>
              <a:off x="4066091" y="3189998"/>
              <a:ext cx="3030495" cy="539816"/>
              <a:chOff x="4500000" y="2170416"/>
              <a:chExt cx="3030495" cy="539816"/>
            </a:xfrm>
          </p:grpSpPr>
          <p:pic>
            <p:nvPicPr>
              <p:cNvPr id="19" name="圖片 1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8928" b="6292"/>
              <a:stretch/>
            </p:blipFill>
            <p:spPr>
              <a:xfrm>
                <a:off x="4500000" y="2170416"/>
                <a:ext cx="3030495" cy="539816"/>
              </a:xfrm>
              <a:prstGeom prst="rect">
                <a:avLst/>
              </a:prstGeom>
            </p:spPr>
          </p:pic>
          <p:sp>
            <p:nvSpPr>
              <p:cNvPr id="20" name="文字方塊 19"/>
              <p:cNvSpPr txBox="1"/>
              <p:nvPr/>
            </p:nvSpPr>
            <p:spPr>
              <a:xfrm>
                <a:off x="4753877" y="2327285"/>
                <a:ext cx="26030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遇到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消費爭議怎麼辦？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(01ˍ10)</a:t>
                </a:r>
              </a:p>
            </p:txBody>
          </p:sp>
        </p:grpSp>
        <p:pic>
          <p:nvPicPr>
            <p:cNvPr id="18" name="圖片 17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503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02274E-6 L -1.11111E-6 -0.67027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2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遇到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消費爭議怎麼辦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？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01:10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7P117遇到消費爭議怎麼辦？(01ˍ10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562" y="1274911"/>
            <a:ext cx="5961900" cy="559614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88541"/>
          <a:stretch/>
        </p:blipFill>
        <p:spPr>
          <a:xfrm>
            <a:off x="0" y="1587"/>
            <a:ext cx="9144000" cy="65497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4299"/>
            <a:ext cx="3456384" cy="56856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20" b="-29"/>
          <a:stretch/>
        </p:blipFill>
        <p:spPr>
          <a:xfrm>
            <a:off x="0" y="5163343"/>
            <a:ext cx="9144000" cy="554832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585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7587E-6 L 0.00018 -0.3377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1115616" y="1351785"/>
            <a:ext cx="3024336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商事法內容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涵蓋：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公司法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票據法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海商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保險法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本節將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介紹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……</a:t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公司法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票據法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058887"/>
            <a:ext cx="3470052" cy="381073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26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99592" y="1351785"/>
            <a:ext cx="3528392" cy="290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大部分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同學在現階段可能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都沒有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成立公司或實際接觸到相關票據的經驗，但我們仍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須具備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基礎知識，以備不時之需。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058887"/>
            <a:ext cx="3470052" cy="381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2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58" cy="554398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967037" y="1977973"/>
            <a:ext cx="37558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隨著新型態經濟發展模式興起，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公司法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也須因應現今經濟投資產業需求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的趨勢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而與時俱進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561" y="1634951"/>
            <a:ext cx="3685040" cy="338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0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58" cy="55439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7" y="2667777"/>
            <a:ext cx="3850793" cy="28425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967036" y="1977973"/>
            <a:ext cx="713335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因此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民國 </a:t>
            </a:r>
            <a: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  <a:t>107 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年 </a:t>
            </a:r>
            <a:r>
              <a:rPr lang="en-US" altLang="zh-TW" sz="2600" b="1" dirty="0">
                <a:latin typeface="微軟正黑體" pitchFamily="34" charset="-120"/>
                <a:ea typeface="微軟正黑體" pitchFamily="34" charset="-120"/>
              </a:rPr>
              <a:t>7 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月有了大幅度的修法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包括：</a:t>
            </a:r>
            <a:endParaRPr lang="en-US" altLang="zh-TW" sz="26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友善創新及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創業環境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endParaRPr lang="en-US" altLang="zh-TW" sz="26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強化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公司治理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endParaRPr lang="en-US" altLang="zh-TW" sz="26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建立電子化及國際化投資環境</a:t>
            </a: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6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600" b="1" dirty="0" smtClean="0">
                <a:latin typeface="微軟正黑體" pitchFamily="34" charset="-120"/>
                <a:ea typeface="微軟正黑體" pitchFamily="34" charset="-120"/>
              </a:rPr>
              <a:t>等</a:t>
            </a:r>
            <a:r>
              <a:rPr lang="zh-TW" altLang="en-US" sz="26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77516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58" cy="554398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114508" y="1977973"/>
            <a:ext cx="3755890" cy="210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altLang="zh-TW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公司法</a:t>
            </a:r>
            <a:r>
              <a:rPr lang="en-US" altLang="zh-TW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 smtClean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1 </a:t>
            </a:r>
            <a:r>
              <a:rPr lang="zh-TW" altLang="en-US" sz="2800" b="1" dirty="0" smtClean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條</a:t>
            </a:r>
            <a:endParaRPr lang="en-US" altLang="zh-TW" sz="2800" b="1" dirty="0" smtClean="0">
              <a:solidFill>
                <a:srgbClr val="1E2D9A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公司是以營利為目的，依照本法組織、登記、成立之社團法人」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114508" y="5766201"/>
            <a:ext cx="3460947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因此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讓我們藉由初步認識公司法的相關內容，建立同學未來求職或自行創業的基礎。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762" y="1346919"/>
            <a:ext cx="3259843" cy="357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6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0.00305 L 4.72222E-6 -0.64365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03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464978"/>
            <a:ext cx="2849329" cy="592904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461226"/>
            <a:ext cx="2849329" cy="59290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08" y="3464978"/>
            <a:ext cx="2849329" cy="592904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08" y="2461226"/>
            <a:ext cx="2849329" cy="59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1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35" y="1920649"/>
            <a:ext cx="6414529" cy="302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1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354687" y="1977973"/>
            <a:ext cx="3601508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是指二人以上股東所組織，對公司債務負連帶無限清償責任之公司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354687" y="5766201"/>
            <a:ext cx="36015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無論</a:t>
            </a:r>
            <a:r>
              <a:rPr lang="zh-TW" altLang="en-US" sz="2800" b="1" dirty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出資多少，每位股東對公司的債務都是負連帶無限責任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，這是公司種類中，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股東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責任最重的公司組織。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71" y="1139406"/>
            <a:ext cx="2952327" cy="61433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89085"/>
            <a:ext cx="3259843" cy="357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0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3699E-6 L -1.11111E-6 -0.65724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6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354687" y="1977973"/>
            <a:ext cx="3601508" cy="1952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由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一人以上股東所組織，就其出資額為限，對公司負其責任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之公司。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354687" y="5766201"/>
            <a:ext cx="36015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有限公司只要股東一人就可以組成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，且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股東對公司的債務是負有限責任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b="1" dirty="0" smtClean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股東</a:t>
            </a:r>
            <a:r>
              <a:rPr lang="zh-TW" altLang="en-US" sz="2800" b="1" dirty="0">
                <a:solidFill>
                  <a:srgbClr val="1380ED"/>
                </a:solidFill>
                <a:latin typeface="微軟正黑體" pitchFamily="34" charset="-120"/>
                <a:ea typeface="微軟正黑體" pitchFamily="34" charset="-120"/>
              </a:rPr>
              <a:t>出資多少就負多少責任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，對股東而言較為有利。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71" y="1139406"/>
            <a:ext cx="2952327" cy="61433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89085"/>
            <a:ext cx="3259843" cy="357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1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3699E-6 L -1.11111E-6 -0.65724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6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354687" y="1977973"/>
            <a:ext cx="3601508" cy="258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無限公司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和有限公司的合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體。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指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一人以上無限責任股東，與一人以上有限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責任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股東所組織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354687" y="5766201"/>
            <a:ext cx="360150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無限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責任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股東：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公司債務負連帶無限清償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責任；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有限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責任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股東：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就其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出資額為限，對公司負其責任之公司。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71" y="1139406"/>
            <a:ext cx="2952326" cy="61433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89085"/>
            <a:ext cx="3259843" cy="357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9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3699E-6 L -1.11111E-6 -0.65724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6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354687" y="1977973"/>
            <a:ext cx="3601508" cy="290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甲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乙二人共同出資各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100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組成兩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合公司，資本額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200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萬，甲為無限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責任股東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，乙為有限責任股東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71" y="1139406"/>
            <a:ext cx="2952326" cy="61433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142" y="1562942"/>
            <a:ext cx="3460689" cy="331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30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354687" y="1977973"/>
            <a:ext cx="3601508" cy="258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經營過程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中：</a:t>
            </a:r>
            <a:endParaRPr lang="en-US" altLang="zh-TW" sz="2800" b="1" dirty="0" smtClean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公司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產生負債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500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萬，就甲而言，甲對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500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萬的債務全部都要負連帶無限清償責任；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354687" y="5766201"/>
            <a:ext cx="3361329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就乙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而言，僅在其出資額的範圍內，對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100 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萬的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債務負責任就可以了。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71" y="1139406"/>
            <a:ext cx="2952326" cy="61433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142" y="1562942"/>
            <a:ext cx="3460689" cy="331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17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3699E-6 L -1.11111E-6 -0.65724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6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354686" y="1922983"/>
            <a:ext cx="3217313" cy="147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全部資本分為股份，股東就其所認股份，對公司負責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354687" y="5766201"/>
            <a:ext cx="3433337" cy="273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股份有限公司：</a:t>
            </a:r>
            <a:endParaRPr lang="en-US" altLang="zh-TW" sz="2800" b="1" dirty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自然人股東的話，二人以上才成立，</a:t>
            </a:r>
            <a:endParaRPr lang="en-US" altLang="zh-TW" sz="2800" b="1" dirty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法人股東的話，一人就可成立。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71" y="1139406"/>
            <a:ext cx="2952326" cy="61433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346918"/>
            <a:ext cx="3259843" cy="357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6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3699E-6 L -1.11111E-6 -0.65724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6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354686" y="1922983"/>
            <a:ext cx="3217313" cy="242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股東出資後，全部的資本要分為股份，依據股票面額，股東認多少股就負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多少責任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71" y="1139406"/>
            <a:ext cx="2952326" cy="61433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346918"/>
            <a:ext cx="3259843" cy="357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3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354686" y="1922983"/>
            <a:ext cx="3577354" cy="290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甲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乙二人出資各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300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萬成立公司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，資本額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600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萬，假 設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元一股，全部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股份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為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60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萬股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354687" y="5766201"/>
            <a:ext cx="3433337" cy="1952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甲乙各認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30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萬股，因此甲乙對公司的債務只在各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30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萬股的範圍內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負責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即可。</a:t>
            </a:r>
            <a:endParaRPr lang="en-US" altLang="zh-TW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71" y="1139406"/>
            <a:ext cx="2952326" cy="61433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21"/>
          <a:stretch/>
        </p:blipFill>
        <p:spPr>
          <a:xfrm>
            <a:off x="5148064" y="1650673"/>
            <a:ext cx="3062865" cy="1853346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5098174" y="4761240"/>
            <a:ext cx="3069092" cy="900000"/>
            <a:chOff x="3481586" y="3006572"/>
            <a:chExt cx="3069092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2" y="3189998"/>
              <a:ext cx="2484586" cy="556662"/>
              <a:chOff x="4500001" y="2170416"/>
              <a:chExt cx="2484586" cy="556662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1730" b="6292"/>
              <a:stretch/>
            </p:blipFill>
            <p:spPr>
              <a:xfrm>
                <a:off x="4500001" y="2170416"/>
                <a:ext cx="2484586" cy="539816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8" y="2203858"/>
                <a:ext cx="22307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有限公司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和股份有限公司的差別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(01ˍ34)</a:t>
                </a:r>
              </a:p>
            </p:txBody>
          </p:sp>
        </p:grpSp>
        <p:pic>
          <p:nvPicPr>
            <p:cNvPr id="13" name="圖片 12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18" name="圖片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166" y="3570478"/>
            <a:ext cx="2944374" cy="534925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166" y="4179119"/>
            <a:ext cx="2944374" cy="53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2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accel="90909" fill="hold" nodeType="afterEffect" p14:presetBounceEnd="7272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727">
                                          <p:cBhvr additive="base">
                                            <p:cTn id="15" dur="1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727">
                                          <p:cBhvr additive="base">
                                            <p:cTn id="16" dur="1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42" presetClass="path" presetSubtype="0" accel="50000" decel="5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1.13699E-6 L -1.11111E-6 -0.65724 " pathEditMode="relative" rAng="0" ptsTypes="AA">
                                          <p:cBhvr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28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2" presetClass="entr" presetSubtype="4" accel="90909" fill="hold" nodeType="afterEffect" p14:presetBounceEnd="7272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727">
                                          <p:cBhvr additive="base">
                                            <p:cTn id="26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727">
                                          <p:cBhvr additive="base">
                                            <p:cTn id="27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accel="9090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42" presetClass="path" presetSubtype="0" accel="50000" decel="5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1.13699E-6 L -1.11111E-6 -0.65724 " pathEditMode="relative" rAng="0" ptsTypes="AA">
                                          <p:cBhvr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28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2" presetClass="entr" presetSubtype="4" accel="9090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7" grpId="0"/>
        </p:bldLst>
      </p:timing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有限公司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和股份有限公司的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差別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01:34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7P120有限公司和股份有限公司的差別(01ˍ34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8825" y="-137456"/>
            <a:ext cx="6859677" cy="51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5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215" y="1501522"/>
            <a:ext cx="3259843" cy="357988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1259632" y="2066999"/>
            <a:ext cx="3607286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過往新創業者要籌資，都必須受到股票面額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10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元的限制，降低投資人投資新創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公司的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意願與機率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175722"/>
            <a:ext cx="4781177" cy="651600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259632" y="5760225"/>
            <a:ext cx="3535277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臺灣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近幾年來跟全球其他國家新創公司相比，籌資相對困難，原因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之一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便來自股票面額限制。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5391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5.21353E-7 L -2.77778E-6 -0.62091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5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215" y="1501522"/>
            <a:ext cx="3259843" cy="357988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1259632" y="2066999"/>
            <a:ext cx="3607286" cy="195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包括美國、新加坡、日本與香港等，早已不採限定股票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面額或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取消面額制度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175722"/>
            <a:ext cx="4781177" cy="651600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259632" y="5760225"/>
            <a:ext cx="3535277" cy="242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未來新創事業可發行每股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10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元以上、或低於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10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元面額股，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也就是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股票面額甚至可為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0.1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元、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0.01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元。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999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99168E-8 L -2.77778E-6 -0.64309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6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3607286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股東會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259632" y="2457372"/>
            <a:ext cx="4104456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由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全體股東所組成的會議體，在公司內部決定公司意思的法定必備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最高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機關，每年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5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~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6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月就是股東會召開的旺季。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016" y="1785944"/>
            <a:ext cx="2920042" cy="320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0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3607286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股東會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763688" y="2457372"/>
            <a:ext cx="3744416" cy="259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en-US" altLang="zh-TW" sz="2600" b="1" dirty="0"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公司法</a:t>
            </a:r>
            <a:r>
              <a:rPr lang="en-US" altLang="zh-TW" sz="2600" b="1" dirty="0"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規定股東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常會須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在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會計年度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終了後六個月內召開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</a:t>
            </a:r>
            <a:endParaRPr lang="en-US" altLang="zh-TW" sz="26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會計年度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終了是 </a:t>
            </a:r>
            <a:r>
              <a:rPr lang="en-US" altLang="zh-TW" sz="2600" b="1" dirty="0">
                <a:latin typeface="微軟正黑體" charset="-120"/>
                <a:ea typeface="微軟正黑體" charset="-120"/>
              </a:rPr>
              <a:t>12 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月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，各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家公司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都趕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在 </a:t>
            </a:r>
            <a:r>
              <a:rPr lang="en-US" altLang="zh-TW" sz="2600" b="1" dirty="0">
                <a:latin typeface="微軟正黑體" charset="-120"/>
                <a:ea typeface="微軟正黑體" charset="-120"/>
              </a:rPr>
              <a:t>6 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月底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前完成股東常會的程序。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016" y="1785944"/>
            <a:ext cx="2920042" cy="320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99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3607286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股東會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763688" y="2457372"/>
            <a:ext cx="3456384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股東會在正常情形下是由董事會召集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，有</a:t>
            </a:r>
            <a:r>
              <a:rPr lang="zh-TW" altLang="en-US" sz="26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召集權限的是「董事會」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，非「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董事長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」。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763688" y="5770588"/>
            <a:ext cx="3456384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董事長只是在董事會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通過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召集決議後，對外代表公司為召集通知的意思表示而已。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016" y="1785944"/>
            <a:ext cx="2920042" cy="320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3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35885E-6 L 3.88889E-6 -0.56822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42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093" y="1722188"/>
            <a:ext cx="2936806" cy="3225131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3607286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董事會</a:t>
            </a:r>
            <a:endParaRPr lang="zh-TW" altLang="zh-TW" sz="2800" b="1" dirty="0">
              <a:solidFill>
                <a:srgbClr val="008EC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763688" y="2457372"/>
            <a:ext cx="345638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董事會是股份有限公司的法定、必備的業務執行機關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763688" y="5770588"/>
            <a:ext cx="3456384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因董事會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是合議制，所有的決議均須經過董事的同意，所以</a:t>
            </a:r>
            <a:r>
              <a:rPr lang="zh-TW" altLang="en-US" sz="2600" b="1" dirty="0">
                <a:solidFill>
                  <a:srgbClr val="00B050"/>
                </a:solidFill>
                <a:latin typeface="微軟正黑體" charset="-120"/>
                <a:ea typeface="微軟正黑體" charset="-120"/>
              </a:rPr>
              <a:t>「董事」才是公司真正的負責人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822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35885E-6 L 3.88889E-6 -0.56822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42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1" grpId="1"/>
      <p:bldP spid="1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3607286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 startAt="3"/>
            </a:pPr>
            <a:r>
              <a:rPr lang="zh-TW" altLang="en-US" sz="2800" b="1" dirty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監察人</a:t>
            </a:r>
            <a:endParaRPr lang="zh-TW" altLang="zh-TW" sz="2800" b="1" dirty="0">
              <a:solidFill>
                <a:srgbClr val="008EC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763688" y="2457372"/>
            <a:ext cx="3744416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是董事與公司產生利益衝突時，作為代表公司的人選，股東會雖可監督公司業務，但股東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會的召集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程序有一定要求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，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763688" y="5770588"/>
            <a:ext cx="345638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且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股東會人數眾多，不易隨時召集，所以有設置監察人的必要。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093" y="1722188"/>
            <a:ext cx="2936806" cy="322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35885E-6 L 3.88889E-6 -0.56822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42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84" y="527418"/>
            <a:ext cx="2077296" cy="554097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259632" y="1634951"/>
            <a:ext cx="4111343" cy="242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有一名高中生大飛在臉書販售智慧型手機，結果買家開兩張本票，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跟他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說只要拿到金融機構就能兌換現金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259632" y="5767564"/>
            <a:ext cx="4111343" cy="195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大飛拿本票到郵局想要兌現，櫃檯人員表示本票不能換錢，他才驚覺受騙上當了。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093" y="1722188"/>
            <a:ext cx="2936805" cy="3225131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1323516" y="3948496"/>
            <a:ext cx="3399712" cy="900000"/>
            <a:chOff x="3481586" y="3006572"/>
            <a:chExt cx="3399712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1" y="3189998"/>
              <a:ext cx="2815207" cy="556662"/>
              <a:chOff x="4500000" y="2170416"/>
              <a:chExt cx="2815207" cy="556662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3976" b="6292"/>
              <a:stretch/>
            </p:blipFill>
            <p:spPr>
              <a:xfrm>
                <a:off x="4500000" y="2170416"/>
                <a:ext cx="2815207" cy="539816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7" y="2203858"/>
                <a:ext cx="256132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高中生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涉世未深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！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/>
                </a:r>
                <a:b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</a:b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假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本票騙走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1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筆電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1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手機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(01ˍ32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)</a:t>
                </a:r>
                <a:endParaRPr lang="en-US" altLang="zh-TW" sz="1400" dirty="0">
                  <a:solidFill>
                    <a:schemeClr val="bg1"/>
                  </a:solidFill>
                  <a:latin typeface="微軟正黑體" panose="020B0604030504040204" pitchFamily="34" charset="-120"/>
                </a:endParaRPr>
              </a:p>
            </p:txBody>
          </p:sp>
        </p:grpSp>
        <p:pic>
          <p:nvPicPr>
            <p:cNvPr id="13" name="圖片 12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283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39434E-6 L 5.55112E-17 -0.6910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55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37817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高中生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涉世未深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！</a:t>
            </a:r>
            <a:endParaRPr lang="en-US" altLang="zh-TW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假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本票騙走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筆電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1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手機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7P122高中生涉世未深-假本票騙走1筆電1手機(01_3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9945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90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84" y="527418"/>
            <a:ext cx="2077296" cy="554097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331641" y="1541956"/>
            <a:ext cx="39802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看完這個案例，同學們知道什麼是本票嗎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? </a:t>
            </a:r>
            <a:endParaRPr lang="en-US" altLang="zh-TW" sz="27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本票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可以當現金使用嗎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?</a:t>
            </a:r>
          </a:p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接下來就讓我們來認識票據法中的相關規定吧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!</a:t>
            </a:r>
            <a:endParaRPr lang="zh-TW" altLang="en-US" sz="27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907" y="1868543"/>
            <a:ext cx="3195835" cy="384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1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303" y="1722190"/>
            <a:ext cx="2918121" cy="3204612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432538" y="2066999"/>
            <a:ext cx="360728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是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以支付一定金額的有價證券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，上面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要</a:t>
            </a:r>
            <a:r>
              <a:rPr lang="zh-TW" altLang="en-US" sz="2800" b="1" dirty="0">
                <a:solidFill>
                  <a:srgbClr val="0E3DA6"/>
                </a:solidFill>
                <a:latin typeface="微軟正黑體" charset="-120"/>
                <a:ea typeface="微軟正黑體" charset="-120"/>
              </a:rPr>
              <a:t>記載日期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</a:t>
            </a:r>
            <a:r>
              <a:rPr lang="zh-TW" altLang="en-US" sz="2800" b="1" dirty="0">
                <a:solidFill>
                  <a:srgbClr val="0E3DA6"/>
                </a:solidFill>
                <a:latin typeface="微軟正黑體" charset="-120"/>
                <a:ea typeface="微軟正黑體" charset="-120"/>
              </a:rPr>
              <a:t>地點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與</a:t>
            </a:r>
            <a:r>
              <a:rPr lang="zh-TW" altLang="en-US" sz="2800" b="1" dirty="0">
                <a:solidFill>
                  <a:srgbClr val="0E3DA6"/>
                </a:solidFill>
                <a:latin typeface="微軟正黑體" charset="-120"/>
                <a:ea typeface="微軟正黑體" charset="-120"/>
              </a:rPr>
              <a:t>簽名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約定未來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由自己或他人，來支付票據上的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金額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（有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延遲付款的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效果）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；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432538" y="5760225"/>
            <a:ext cx="3535277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如請求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支付的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標的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是「非金錢的物品」，那就不是票據，而是倉單、提單的範圍。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7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5.21353E-7 L -2.77778E-6 -0.62091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5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259632" y="1922983"/>
            <a:ext cx="3607286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匯票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259632" y="2457372"/>
            <a:ext cx="4104456" cy="195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發票人簽發一定之金額，委託付款人於指定之到期日，無條件支付與受款人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或執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票人之票據。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939" y="1778967"/>
            <a:ext cx="3845060" cy="295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44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259632" y="1922983"/>
            <a:ext cx="3607286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匯票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259632" y="2457372"/>
            <a:ext cx="3816424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0E3DA6"/>
                </a:solidFill>
                <a:latin typeface="微軟正黑體" charset="-120"/>
                <a:ea typeface="微軟正黑體" charset="-120"/>
              </a:rPr>
              <a:t>例如：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阿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智在網路上買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了物品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，賣家表示沒有銀行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帳戶，希望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阿智使用匯票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259632" y="5746837"/>
            <a:ext cx="3816424" cy="151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阿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智到郵局填寫匯票申請書即可完成這筆網路交易。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939" y="1778967"/>
            <a:ext cx="3845060" cy="295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9523E-6 L -4.16667E-6 -0.54853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42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220" y="1913816"/>
            <a:ext cx="2809196" cy="3084993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3607286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本票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259632" y="2457372"/>
            <a:ext cx="4104456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發票人簽發一定之金額，於指定之到期日，由自己無條件支付與受款人或執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票人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之票據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440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259632" y="1922983"/>
            <a:ext cx="3607286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本票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259632" y="2457372"/>
            <a:ext cx="3888432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本票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在一般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文具店可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購買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，一旦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執票人到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法院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聲請裁定強制執行，就可以快速的討債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259632" y="5806214"/>
            <a:ext cx="3888432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所以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很多賭場或地下錢莊都要求借款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人簽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本票，連銀行的房貸信貸也都會要求簽本票。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220" y="1913816"/>
            <a:ext cx="2809196" cy="308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3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65114E-6 L -2.77778E-6 -0.58763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" grpId="1"/>
      <p:bldP spid="11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3607286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 startAt="3"/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支票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259632" y="2457372"/>
            <a:ext cx="323869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發票人簽發一定之金額，委託金融業者於見票時，無條件支付與受款人或執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票人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之票據。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84" y="2535049"/>
            <a:ext cx="3922784" cy="187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8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3607286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 startAt="3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支票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259632" y="2457372"/>
            <a:ext cx="3312367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支票是由銀行發給信用良好、有需要的存款戶空白支票簿使用，是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一種支付工具。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259632" y="5794338"/>
            <a:ext cx="3017002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以前沒有信用卡的年代，用支票做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預付工具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很方便。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84" y="2535049"/>
            <a:ext cx="3922784" cy="1874524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4604233" y="4272719"/>
            <a:ext cx="3564407" cy="900000"/>
            <a:chOff x="3481586" y="3006572"/>
            <a:chExt cx="3564407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1" y="3189998"/>
              <a:ext cx="2979902" cy="539816"/>
              <a:chOff x="4500000" y="2170416"/>
              <a:chExt cx="2979902" cy="539816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114" b="6292"/>
              <a:stretch/>
            </p:blipFill>
            <p:spPr>
              <a:xfrm>
                <a:off x="4500000" y="2170416"/>
                <a:ext cx="2979902" cy="539816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7" y="2326079"/>
                <a:ext cx="25613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支票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.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本票傻傻分不清？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(01ˍ41)</a:t>
                </a:r>
              </a:p>
            </p:txBody>
          </p:sp>
        </p:grpSp>
        <p:pic>
          <p:nvPicPr>
            <p:cNvPr id="14" name="圖片 13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364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1986E-6 L 4.16667E-6 -0.5696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48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支票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.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本票傻傻分不清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？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01:41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7P123支票.本票傻傻分不清？(01ˍ4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3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9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11"/>
          <a:stretch/>
        </p:blipFill>
        <p:spPr>
          <a:xfrm>
            <a:off x="4571999" y="2211322"/>
            <a:ext cx="3918913" cy="267731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317193"/>
            <a:ext cx="1613919" cy="461773"/>
          </a:xfrm>
          <a:prstGeom prst="rect">
            <a:avLst/>
          </a:prstGeom>
        </p:spPr>
      </p:pic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1134314" y="2833458"/>
            <a:ext cx="3346977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支票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左上方劃有雙平行斜線，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代表這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張支票一定要存入抬頭所示戶名的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銀行帳戶內；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8" name="文字方塊 17"/>
          <p:cNvSpPr txBox="1">
            <a:spLocks noChangeArrowheads="1"/>
          </p:cNvSpPr>
          <p:nvPr/>
        </p:nvSpPr>
        <p:spPr bwMode="auto">
          <a:xfrm>
            <a:off x="1134314" y="5811415"/>
            <a:ext cx="334697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沒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劃線的支票，到發票銀行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櫃台可以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直接領錢。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21" name="群組 20"/>
          <p:cNvGrpSpPr/>
          <p:nvPr/>
        </p:nvGrpSpPr>
        <p:grpSpPr>
          <a:xfrm>
            <a:off x="1225022" y="2186636"/>
            <a:ext cx="3346977" cy="532453"/>
            <a:chOff x="1225022" y="2186636"/>
            <a:chExt cx="3346977" cy="532453"/>
          </a:xfrm>
        </p:grpSpPr>
        <p:sp>
          <p:nvSpPr>
            <p:cNvPr id="15" name="文字方塊 14"/>
            <p:cNvSpPr txBox="1">
              <a:spLocks noChangeArrowheads="1"/>
            </p:cNvSpPr>
            <p:nvPr/>
          </p:nvSpPr>
          <p:spPr bwMode="auto">
            <a:xfrm>
              <a:off x="1225022" y="2186636"/>
              <a:ext cx="1582781" cy="5324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750"/>
                </a:spcBef>
              </a:pPr>
              <a:r>
                <a:rPr lang="zh-TW" altLang="en-US" sz="26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劃線支票</a:t>
              </a:r>
              <a:endParaRPr lang="zh-TW" altLang="zh-TW" sz="26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  <p:cxnSp>
          <p:nvCxnSpPr>
            <p:cNvPr id="20" name="直線單箭頭接點 19"/>
            <p:cNvCxnSpPr/>
            <p:nvPr/>
          </p:nvCxnSpPr>
          <p:spPr>
            <a:xfrm flipH="1">
              <a:off x="2807803" y="2461226"/>
              <a:ext cx="1764196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823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16204E-6 L 1.94444E-6 -0.51582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0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8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11"/>
          <a:stretch/>
        </p:blipFill>
        <p:spPr>
          <a:xfrm>
            <a:off x="4571999" y="2211322"/>
            <a:ext cx="3918913" cy="267731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317193"/>
            <a:ext cx="1613919" cy="461773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134315" y="2833458"/>
            <a:ext cx="271760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是指支付對象的戶名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134315" y="5811415"/>
            <a:ext cx="293363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要存入支付對象的銀行才能兌現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，沒有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抬頭的支票存入任何人戶頭都可兌現。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1225022" y="2186636"/>
            <a:ext cx="3995051" cy="816468"/>
            <a:chOff x="1225022" y="2186636"/>
            <a:chExt cx="3995051" cy="816468"/>
          </a:xfrm>
        </p:grpSpPr>
        <p:sp>
          <p:nvSpPr>
            <p:cNvPr id="13" name="文字方塊 12"/>
            <p:cNvSpPr txBox="1">
              <a:spLocks noChangeArrowheads="1"/>
            </p:cNvSpPr>
            <p:nvPr/>
          </p:nvSpPr>
          <p:spPr bwMode="auto">
            <a:xfrm>
              <a:off x="1225022" y="2186636"/>
              <a:ext cx="1582781" cy="49898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750"/>
                </a:spcBef>
              </a:pPr>
              <a:r>
                <a:rPr lang="zh-TW" altLang="en-US" sz="26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支票抬頭</a:t>
              </a:r>
              <a:endParaRPr lang="zh-TW" altLang="zh-TW" sz="26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  <p:cxnSp>
          <p:nvCxnSpPr>
            <p:cNvPr id="17" name="肘形接點 16"/>
            <p:cNvCxnSpPr>
              <a:endCxn id="13" idx="3"/>
            </p:cNvCxnSpPr>
            <p:nvPr/>
          </p:nvCxnSpPr>
          <p:spPr>
            <a:xfrm rot="10800000">
              <a:off x="2807804" y="2436129"/>
              <a:ext cx="2412269" cy="566975"/>
            </a:xfrm>
            <a:prstGeom prst="bentConnector3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873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16204E-6 L 1.94444E-6 -0.51582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0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11"/>
          <a:stretch/>
        </p:blipFill>
        <p:spPr>
          <a:xfrm>
            <a:off x="4571999" y="2211322"/>
            <a:ext cx="3918913" cy="267731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317193"/>
            <a:ext cx="1613919" cy="461773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134315" y="2833458"/>
            <a:ext cx="2717605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支票是流通的有價證券，可以自由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轉讓。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134315" y="5811415"/>
            <a:ext cx="293363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如果發票人不希望支票再轉手出去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，可以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註記禁止背書轉讓。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1225022" y="2186636"/>
            <a:ext cx="6443323" cy="1680564"/>
            <a:chOff x="1225022" y="2186636"/>
            <a:chExt cx="6443323" cy="1680564"/>
          </a:xfrm>
        </p:grpSpPr>
        <p:sp>
          <p:nvSpPr>
            <p:cNvPr id="13" name="文字方塊 12"/>
            <p:cNvSpPr txBox="1">
              <a:spLocks noChangeArrowheads="1"/>
            </p:cNvSpPr>
            <p:nvPr/>
          </p:nvSpPr>
          <p:spPr bwMode="auto">
            <a:xfrm>
              <a:off x="1225022" y="2186636"/>
              <a:ext cx="1582781" cy="49898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750"/>
                </a:spcBef>
              </a:pPr>
              <a:r>
                <a:rPr lang="zh-TW" altLang="en-US" sz="26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背書轉讓</a:t>
              </a:r>
              <a:endParaRPr lang="zh-TW" altLang="zh-TW" sz="26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  <p:cxnSp>
          <p:nvCxnSpPr>
            <p:cNvPr id="14" name="肘形接點 13"/>
            <p:cNvCxnSpPr>
              <a:endCxn id="13" idx="3"/>
            </p:cNvCxnSpPr>
            <p:nvPr/>
          </p:nvCxnSpPr>
          <p:spPr>
            <a:xfrm rot="10800000">
              <a:off x="2807804" y="2436129"/>
              <a:ext cx="4860541" cy="1431071"/>
            </a:xfrm>
            <a:prstGeom prst="bentConnector3">
              <a:avLst>
                <a:gd name="adj1" fmla="val 70084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491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16204E-6 L 1.94444E-6 -0.51582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0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r="1259"/>
          <a:stretch/>
        </p:blipFill>
        <p:spPr>
          <a:xfrm>
            <a:off x="4806778" y="2211322"/>
            <a:ext cx="3625346" cy="267731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317193"/>
            <a:ext cx="1613919" cy="461773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134315" y="2833458"/>
            <a:ext cx="2717605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支票上只有一個日期，稱為發票日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en-US" sz="26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134315" y="5811415"/>
            <a:ext cx="293363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超過發票日一年後，銀行會拒絕兌現，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須請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發票人重新開立。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1225022" y="2186636"/>
            <a:ext cx="5147179" cy="498984"/>
            <a:chOff x="1225022" y="2186636"/>
            <a:chExt cx="5147179" cy="498984"/>
          </a:xfrm>
        </p:grpSpPr>
        <p:sp>
          <p:nvSpPr>
            <p:cNvPr id="13" name="文字方塊 12"/>
            <p:cNvSpPr txBox="1">
              <a:spLocks noChangeArrowheads="1"/>
            </p:cNvSpPr>
            <p:nvPr/>
          </p:nvSpPr>
          <p:spPr bwMode="auto">
            <a:xfrm>
              <a:off x="1225022" y="2186636"/>
              <a:ext cx="1582781" cy="49898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750"/>
                </a:spcBef>
              </a:pPr>
              <a:r>
                <a:rPr lang="zh-TW" altLang="en-US" sz="2600" b="1" dirty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背書轉讓</a:t>
              </a:r>
              <a:endParaRPr lang="zh-TW" altLang="zh-TW" sz="26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  <p:cxnSp>
          <p:nvCxnSpPr>
            <p:cNvPr id="14" name="肘形接點 13"/>
            <p:cNvCxnSpPr/>
            <p:nvPr/>
          </p:nvCxnSpPr>
          <p:spPr>
            <a:xfrm rot="10800000">
              <a:off x="2807806" y="2436131"/>
              <a:ext cx="3564395" cy="249489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589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16204E-6 L 1.94444E-6 -0.51582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0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6336704" cy="5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匯兌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功能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空間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上的考量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763688" y="2457372"/>
            <a:ext cx="4104456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匯票是由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付款人付款，支票是請金融業者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如土地銀行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擔任付款人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，可透過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金融業者的分行機構，達到異地付款的匯兌功能。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86" y="2000265"/>
            <a:ext cx="2470867" cy="271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3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6336704" cy="5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信用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功能：時間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上的考量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763688" y="2457372"/>
            <a:ext cx="4104456" cy="14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匯票及本票都有到期日的設計，執票人拿到票之後，無法立即取得現金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763688" y="5818410"/>
            <a:ext cx="4104456" cy="151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須等到到期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日後才可以去兌換，因此執票人等於信任發票人的信用。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86" y="2000265"/>
            <a:ext cx="2470867" cy="271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1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89161E-6 L -2.77778E-6 -0.5875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6336704" cy="56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750"/>
              </a:spcBef>
              <a:buFont typeface="+mj-lt"/>
              <a:buAutoNum type="arabicPeriod" startAt="3"/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支付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功能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代替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現金、快速的考量</a:t>
            </a:r>
            <a:endParaRPr lang="zh-TW" altLang="zh-TW" sz="2800" b="1" dirty="0">
              <a:solidFill>
                <a:schemeClr val="accent6">
                  <a:lumMod val="7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763688" y="2457372"/>
            <a:ext cx="4104456" cy="14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支票的目的就是代替現金，節約通貨，發票人不用帶現金在身上從事經濟活動，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763688" y="5818410"/>
            <a:ext cx="4104456" cy="195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只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須要在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銀行戶頭有錢就可以了，開了支票以後，執票人拿到銀行兌現就可以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取得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資金，非常方便。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357" y="2457371"/>
            <a:ext cx="2649472" cy="325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89161E-6 L -2.77778E-6 -0.5875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1043607" y="1285158"/>
            <a:ext cx="3528392" cy="337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為維護交易秩序與消費者利益，確保市場公平競爭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，避免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因為廠商的聯合壟斷行為，攪亂市場秩序與影響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消費者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權益，制訂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公平交易法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381" y="1225939"/>
            <a:ext cx="3259843" cy="357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9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99592" y="1177697"/>
            <a:ext cx="3528392" cy="358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rgbClr val="1E2D9A"/>
                </a:solidFill>
                <a:latin typeface="微軟正黑體" charset="-120"/>
                <a:ea typeface="微軟正黑體" charset="-120"/>
              </a:rPr>
              <a:t>事業</a:t>
            </a:r>
            <a:r>
              <a:rPr lang="zh-TW" altLang="en-US" sz="2800" b="1" dirty="0" smtClean="0">
                <a:solidFill>
                  <a:srgbClr val="1E2D9A"/>
                </a:solidFill>
                <a:latin typeface="微軟正黑體" charset="-120"/>
                <a:ea typeface="微軟正黑體" charset="-120"/>
              </a:rPr>
              <a:t>行為</a:t>
            </a:r>
            <a:r>
              <a:rPr lang="en-US" altLang="zh-TW" sz="2800" b="1" dirty="0" smtClean="0">
                <a:solidFill>
                  <a:srgbClr val="1E2D9A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1E2D9A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1E2D9A"/>
                </a:solidFill>
                <a:latin typeface="微軟正黑體" charset="-120"/>
                <a:ea typeface="微軟正黑體" charset="-120"/>
              </a:rPr>
              <a:t>可分兩大部分：</a:t>
            </a:r>
            <a:endParaRPr lang="en-US" altLang="zh-TW" sz="2800" b="1" dirty="0" smtClean="0">
              <a:solidFill>
                <a:srgbClr val="1E2D9A"/>
              </a:solidFill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反托拉斯行為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事業獨占、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結合與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聯合行為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的規範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不公平競爭行為的規範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說明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381" y="1225939"/>
            <a:ext cx="3259843" cy="357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2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58" cy="554399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430655" y="2628542"/>
            <a:ext cx="35733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指在市場上處於無競爭狀態，或有壓倒性地位，可排除其他的競爭者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874683"/>
            <a:ext cx="4593910" cy="694800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430655" y="5807841"/>
            <a:ext cx="34293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臺灣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電力公司、中央印製廠等就是典型的獨占事業。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020" y="1874683"/>
            <a:ext cx="3346711" cy="30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07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45247E-6 L -3.05556E-6 -0.54725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3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605" y="1611738"/>
            <a:ext cx="2971811" cy="326357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179738"/>
            <a:ext cx="4593910" cy="69480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574671" y="2139007"/>
            <a:ext cx="3429377" cy="242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兩家競爭業者結合為一家，如果結合後市占率太大，抬高售價可能會使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消費者無從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選擇而權益受損。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204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179738"/>
            <a:ext cx="4593910" cy="69480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115617" y="1994991"/>
            <a:ext cx="3888432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錢櫃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、好樂迪自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2003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年起三度提合併，第一次是換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股比例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沒有共識、後兩次都是被公平會駁回，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2019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年再次提起，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645" y="2211015"/>
            <a:ext cx="3478980" cy="217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7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179738"/>
            <a:ext cx="4593910" cy="69480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164297" y="2139007"/>
            <a:ext cx="3429377" cy="1952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公平會表示，雖兩家公司對結合案關於不調漲價格、不減少服務內容等承諾，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164297" y="5744742"/>
            <a:ext cx="34293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但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還是無法解決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結合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後市場因消除主要競爭對手所產生提高價格的誘因，綜合評估後，還是禁止其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結合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645" y="2211015"/>
            <a:ext cx="3478980" cy="217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5838E-6 L -2.22222E-6 -0.62541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7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179738"/>
            <a:ext cx="4593910" cy="694799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124972" y="2139007"/>
            <a:ext cx="387907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企業間於市場占有率高、生產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成本及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品質相近、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難有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其他新的競爭者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可加入市場，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企業間以聯合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行為追求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最大的利潤。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703" y="1488207"/>
            <a:ext cx="4334265" cy="380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0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16202"/>
            <a:ext cx="3194222" cy="319422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179738"/>
            <a:ext cx="4593910" cy="694799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124972" y="2066999"/>
            <a:ext cx="4221465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2011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的四大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超商現煮咖啡同步漲價案，就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因為缺乏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直接證據，最後由最高行政法院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判定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公平交易委員會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敗訴。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627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273" y="1803524"/>
            <a:ext cx="3194222" cy="319422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179738"/>
            <a:ext cx="4593910" cy="69479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259632" y="1922983"/>
            <a:ext cx="6336704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en-US" altLang="zh-TW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2018 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年的衛生紙之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亂：</a:t>
            </a:r>
            <a:endParaRPr lang="zh-TW" altLang="zh-TW" sz="2800" b="1" dirty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259632" y="2457372"/>
            <a:ext cx="3816424" cy="151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公平會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懷疑是聯合行為，當時找齊國內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三大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衛生紙廠商釐清真相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259632" y="5818410"/>
            <a:ext cx="3816424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後查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到是大潤發發佈不實資訊進行促銷，誤導消費者造成搶購潮，被公平會重罰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350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萬。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1115616" y="4263343"/>
            <a:ext cx="3312368" cy="900000"/>
            <a:chOff x="3481586" y="3006572"/>
            <a:chExt cx="3312368" cy="900000"/>
          </a:xfrm>
        </p:grpSpPr>
        <p:grpSp>
          <p:nvGrpSpPr>
            <p:cNvPr id="15" name="群組 14"/>
            <p:cNvGrpSpPr/>
            <p:nvPr/>
          </p:nvGrpSpPr>
          <p:grpSpPr>
            <a:xfrm>
              <a:off x="4066092" y="3189998"/>
              <a:ext cx="2727862" cy="556662"/>
              <a:chOff x="4500001" y="2170416"/>
              <a:chExt cx="2727862" cy="556662"/>
            </a:xfrm>
          </p:grpSpPr>
          <p:pic>
            <p:nvPicPr>
              <p:cNvPr id="17" name="圖片 1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6025" b="6292"/>
              <a:stretch/>
            </p:blipFill>
            <p:spPr>
              <a:xfrm>
                <a:off x="4500001" y="2170416"/>
                <a:ext cx="2727862" cy="539816"/>
              </a:xfrm>
              <a:prstGeom prst="rect">
                <a:avLst/>
              </a:prstGeom>
            </p:spPr>
          </p:pic>
          <p:sp>
            <p:nvSpPr>
              <p:cNvPr id="18" name="文字方塊 17"/>
              <p:cNvSpPr txBox="1"/>
              <p:nvPr/>
            </p:nvSpPr>
            <p:spPr>
              <a:xfrm>
                <a:off x="4753878" y="2203858"/>
                <a:ext cx="24739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衛生紙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之亂 大潤發被公平會開罰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350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萬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(02ˍ22)</a:t>
                </a:r>
              </a:p>
            </p:txBody>
          </p:sp>
        </p:grpSp>
        <p:pic>
          <p:nvPicPr>
            <p:cNvPr id="16" name="圖片 1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289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89161E-6 L -2.77778E-6 -0.5875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1" grpId="1"/>
      <p:bldP spid="12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37817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衛生紙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之亂 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大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潤發被公平會開罰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350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萬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02:22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7P125衛生紙之亂 大潤發被公平會開罰350萬(02ˍ2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0329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4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668948"/>
            <a:ext cx="3024336" cy="332125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179738"/>
            <a:ext cx="4593910" cy="69479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259632" y="1922983"/>
            <a:ext cx="6336704" cy="53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國際上著名的案件：</a:t>
            </a:r>
            <a:endParaRPr lang="zh-TW" altLang="zh-TW" sz="2800" b="1" dirty="0">
              <a:solidFill>
                <a:srgbClr val="7030A0"/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259632" y="2457372"/>
            <a:ext cx="3816424" cy="242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2010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 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年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臺灣四家面板大廠，被美國聯邦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法院以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壟斷及操縱面板價格遭到重罰，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三星其實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也有參與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259632" y="5818410"/>
            <a:ext cx="3816424" cy="242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但因其率先認罪並轉為污點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證人，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證實廠商間有協議行為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以「窩裡反條款」獲得處罰上的豁免。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113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89161E-6 L -2.77778E-6 -0.5875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479835" y="2628542"/>
            <a:ext cx="3573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874683"/>
            <a:ext cx="4593910" cy="69479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4114478" cy="554400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1479836" y="3149047"/>
            <a:ext cx="6309697" cy="1877437"/>
            <a:chOff x="1479836" y="3149047"/>
            <a:chExt cx="6309697" cy="1877437"/>
          </a:xfrm>
        </p:grpSpPr>
        <p:sp>
          <p:nvSpPr>
            <p:cNvPr id="11" name="文字方塊 10"/>
            <p:cNvSpPr txBox="1"/>
            <p:nvPr/>
          </p:nvSpPr>
          <p:spPr>
            <a:xfrm>
              <a:off x="1479836" y="3149047"/>
              <a:ext cx="2997330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spcBef>
                  <a:spcPts val="1200"/>
                </a:spcBef>
                <a:buFont typeface="Wingdings" panose="05000000000000000000" pitchFamily="2" charset="2"/>
                <a:buChar char="ü"/>
              </a:pPr>
              <a:r>
                <a:rPr lang="zh-TW" altLang="en-US" sz="2400" b="1" dirty="0" smtClean="0">
                  <a:latin typeface="微軟正黑體" pitchFamily="34" charset="-120"/>
                  <a:ea typeface="微軟正黑體" pitchFamily="34" charset="-120"/>
                </a:rPr>
                <a:t>垂直</a:t>
              </a:r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價格拘束</a:t>
              </a:r>
              <a:r>
                <a:rPr lang="zh-TW" altLang="en-US" sz="2400" b="1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endParaRPr lang="en-US" altLang="zh-TW" sz="2400" b="1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marL="457200" indent="-457200">
                <a:spcBef>
                  <a:spcPts val="1200"/>
                </a:spcBef>
                <a:buFont typeface="Wingdings" panose="05000000000000000000" pitchFamily="2" charset="2"/>
                <a:buChar char="ü"/>
              </a:pPr>
              <a:r>
                <a:rPr lang="zh-TW" altLang="en-US" sz="2400" b="1" dirty="0" smtClean="0">
                  <a:latin typeface="微軟正黑體" pitchFamily="34" charset="-120"/>
                  <a:ea typeface="微軟正黑體" pitchFamily="34" charset="-120"/>
                </a:rPr>
                <a:t>差別待遇、</a:t>
              </a:r>
              <a:endParaRPr lang="en-US" altLang="zh-TW" sz="2400" b="1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marL="457200" indent="-457200">
                <a:spcBef>
                  <a:spcPts val="1200"/>
                </a:spcBef>
                <a:buFont typeface="Wingdings" panose="05000000000000000000" pitchFamily="2" charset="2"/>
                <a:buChar char="ü"/>
              </a:pPr>
              <a:r>
                <a:rPr lang="zh-TW" altLang="en-US" sz="2400" b="1" dirty="0" smtClean="0">
                  <a:latin typeface="微軟正黑體" pitchFamily="34" charset="-120"/>
                  <a:ea typeface="微軟正黑體" pitchFamily="34" charset="-120"/>
                </a:rPr>
                <a:t>不</a:t>
              </a:r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正當方法奪取交易機會</a:t>
              </a:r>
              <a:r>
                <a:rPr lang="zh-TW" altLang="en-US" sz="2400" b="1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endParaRPr lang="zh-TW" altLang="en-US" sz="24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4765196" y="3149047"/>
              <a:ext cx="3024337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spcBef>
                  <a:spcPts val="1200"/>
                </a:spcBef>
                <a:buFont typeface="Wingdings" panose="05000000000000000000" pitchFamily="2" charset="2"/>
                <a:buChar char="ü"/>
              </a:pPr>
              <a:r>
                <a:rPr lang="zh-TW" altLang="en-US" sz="2400" b="1" dirty="0" smtClean="0">
                  <a:latin typeface="微軟正黑體" pitchFamily="34" charset="-120"/>
                  <a:ea typeface="微軟正黑體" pitchFamily="34" charset="-120"/>
                </a:rPr>
                <a:t>不當</a:t>
              </a:r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獲取他事業</a:t>
              </a:r>
              <a:r>
                <a:rPr lang="zh-TW" altLang="en-US" sz="2400" b="1" dirty="0" smtClean="0">
                  <a:latin typeface="微軟正黑體" pitchFamily="34" charset="-120"/>
                  <a:ea typeface="微軟正黑體" pitchFamily="34" charset="-120"/>
                </a:rPr>
                <a:t>產銷</a:t>
              </a:r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秘密</a:t>
              </a:r>
              <a:r>
                <a:rPr lang="zh-TW" altLang="en-US" sz="2400" b="1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endParaRPr lang="en-US" altLang="zh-TW" sz="2400" b="1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marL="457200" indent="-457200">
                <a:spcBef>
                  <a:spcPts val="1200"/>
                </a:spcBef>
                <a:buFont typeface="Wingdings" panose="05000000000000000000" pitchFamily="2" charset="2"/>
                <a:buChar char="ü"/>
              </a:pPr>
              <a:r>
                <a:rPr lang="zh-TW" altLang="en-US" sz="2400" b="1" dirty="0" smtClean="0">
                  <a:latin typeface="微軟正黑體" pitchFamily="34" charset="-120"/>
                  <a:ea typeface="微軟正黑體" pitchFamily="34" charset="-120"/>
                </a:rPr>
                <a:t>不當</a:t>
              </a:r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限制相對人事業活動等。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686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3" y="1179738"/>
            <a:ext cx="4593903" cy="69479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38" y="1722190"/>
            <a:ext cx="247710" cy="1478072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259632" y="2119973"/>
            <a:ext cx="2952328" cy="151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包括仿冒、不實廣告、多層次傳銷之不當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行為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等。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042098"/>
            <a:ext cx="3890066" cy="292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1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3" y="1179738"/>
            <a:ext cx="4593903" cy="69479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38" y="1722190"/>
            <a:ext cx="247710" cy="1478072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259632" y="2119973"/>
            <a:ext cx="4273024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某電信業者促銷方案宣稱「打電話加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上網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全部吃到飽」，下方只以極小的字體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揭示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限制條件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259632" y="5818410"/>
            <a:ext cx="4273024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整體廣告予人印象為無任何限制可吃到飽，公平會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審議後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認定促銷廣告有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引人錯誤之嫌，已違反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公平交易法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第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21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條，處予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60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萬元罰鍰。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656" y="1832669"/>
            <a:ext cx="2875252" cy="315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4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27293E-6 L -4.16667E-6 -0.6742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71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3" y="1179738"/>
            <a:ext cx="4593903" cy="69479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38" y="1722190"/>
            <a:ext cx="247710" cy="1478072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1736673" y="2140750"/>
            <a:ext cx="3648196" cy="2569146"/>
            <a:chOff x="611560" y="1380935"/>
            <a:chExt cx="3330206" cy="2569146"/>
          </a:xfrm>
        </p:grpSpPr>
        <p:sp>
          <p:nvSpPr>
            <p:cNvPr id="9" name="矩形 8"/>
            <p:cNvSpPr/>
            <p:nvPr/>
          </p:nvSpPr>
          <p:spPr>
            <a:xfrm>
              <a:off x="710480" y="1476421"/>
              <a:ext cx="3231286" cy="24736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11560" y="1380935"/>
              <a:ext cx="3231286" cy="24736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>
              <a:spLocks noChangeArrowheads="1"/>
            </p:cNvSpPr>
            <p:nvPr/>
          </p:nvSpPr>
          <p:spPr bwMode="auto">
            <a:xfrm>
              <a:off x="869676" y="1490935"/>
              <a:ext cx="2896997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1200"/>
                </a:spcBef>
              </a:pPr>
              <a:r>
                <a:rPr lang="zh-TW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公平會認定電信業廣告畫面，提及的</a:t>
              </a:r>
              <a:r>
                <a:rPr lang="zh-TW" alt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優惠</a:t>
              </a:r>
              <a:r>
                <a:rPr lang="zh-TW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內容與使用文字，明顯不是以相當比例呈現</a:t>
              </a:r>
              <a:r>
                <a:rPr lang="zh-TW" alt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，使</a:t>
              </a:r>
              <a:r>
                <a:rPr lang="zh-TW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  <a:ea typeface="微軟正黑體" charset="-120"/>
                </a:rPr>
                <a:t>消費大眾無法得知限制內容。</a:t>
              </a:r>
            </a:p>
          </p:txBody>
        </p:sp>
      </p:grpSp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7857"/>
            <a:ext cx="2859798" cy="225606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206" y="1964085"/>
            <a:ext cx="2839218" cy="283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3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658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39" y="842863"/>
            <a:ext cx="4529147" cy="68500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986879"/>
            <a:ext cx="1664211" cy="461773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187624" y="2613960"/>
            <a:ext cx="36724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2019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年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7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月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24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日，聯邦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公平交易委員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以違反隱私權為由，對臉書開罰，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罰金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高達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50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億美元。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187624" y="1634951"/>
            <a:ext cx="6453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臉書遭聯邦公平交易委員</a:t>
            </a:r>
            <a:r>
              <a:rPr lang="en-US" altLang="zh-TW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(FTC) 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重罰，罰金為史上最高金額：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475035"/>
            <a:ext cx="2121075" cy="28580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86658"/>
            <a:ext cx="4046228" cy="2061976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4414480" y="4713343"/>
            <a:ext cx="3312368" cy="900000"/>
            <a:chOff x="3481586" y="3006572"/>
            <a:chExt cx="3312368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2" y="3189998"/>
              <a:ext cx="2727862" cy="556662"/>
              <a:chOff x="4500001" y="2170416"/>
              <a:chExt cx="2727862" cy="556662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6025" b="6292"/>
              <a:stretch/>
            </p:blipFill>
            <p:spPr>
              <a:xfrm>
                <a:off x="4500001" y="2170416"/>
                <a:ext cx="2727862" cy="539816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8" y="2203858"/>
                <a:ext cx="24739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可能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違反用戶私隱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/>
                </a:r>
                <a:b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</a:b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臉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書面臨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50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億元罰款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(02ˍ31)</a:t>
                </a:r>
              </a:p>
            </p:txBody>
          </p:sp>
        </p:grpSp>
        <p:pic>
          <p:nvPicPr>
            <p:cNvPr id="14" name="圖片 13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204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37817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可能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違反用戶私隱 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臉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書面臨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50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億元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罰款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02:31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7P126可能違反用戶私隱 臉書面臨50億元罰款(02ˍ3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0329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1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658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39" y="842863"/>
            <a:ext cx="4529147" cy="68500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986879"/>
            <a:ext cx="1664211" cy="461773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187625" y="2158171"/>
            <a:ext cx="48816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buClr>
                <a:schemeClr val="tx1"/>
              </a:buClr>
            </a:pP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FTC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發現臉書在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隱私設定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，未明確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告知使用者設為「只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限朋友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」的個資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，可能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會被分享給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第三方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的軟體開發者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，即使設定「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只限我自己」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會透過朋友的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App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分享出去等。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187624" y="1634951"/>
            <a:ext cx="6453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臉書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遭 </a:t>
            </a:r>
            <a: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FTC 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重罰：</a:t>
            </a:r>
            <a:endParaRPr lang="zh-TW" altLang="en-US" sz="2800" b="1" dirty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475035"/>
            <a:ext cx="2121075" cy="285801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259" y="1756836"/>
            <a:ext cx="3074740" cy="307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6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658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39" y="842863"/>
            <a:ext cx="4529147" cy="68500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986879"/>
            <a:ext cx="1664211" cy="461773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187626" y="2158171"/>
            <a:ext cx="47525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2014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，為提升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個資的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保護層次，要求提供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手機號碼以便用於兩段式登入，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當時表明絕不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會用於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其他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任何用途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。結果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這些手機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號碼被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用於客製化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廣告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187624" y="1634951"/>
            <a:ext cx="6453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臉書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遭 </a:t>
            </a:r>
            <a: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FTC 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重罰：</a:t>
            </a:r>
            <a:endParaRPr lang="zh-TW" altLang="en-US" sz="2800" b="1" dirty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475035"/>
            <a:ext cx="2121075" cy="285801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259" y="1756836"/>
            <a:ext cx="3074740" cy="307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4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658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39" y="842863"/>
            <a:ext cx="4529147" cy="68500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986879"/>
            <a:ext cx="1664211" cy="461773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187625" y="2158171"/>
            <a:ext cx="46805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Clr>
                <a:schemeClr val="tx1"/>
              </a:buClr>
              <a:buFont typeface="+mj-lt"/>
              <a:buAutoNum type="arabicPeriod" startAt="2"/>
            </a:pP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2018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，推出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臉部辨識新功能，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當時使用者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條文表示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自動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Tag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功能」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只在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用戶主動做了知情的選擇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之才生效，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187624" y="1634951"/>
            <a:ext cx="6453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臉書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遭 </a:t>
            </a:r>
            <a:r>
              <a:rPr lang="en-US" altLang="zh-TW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FTC 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重罰：</a:t>
            </a:r>
            <a:endParaRPr lang="zh-TW" altLang="en-US" sz="2800" b="1" dirty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475035"/>
            <a:ext cx="2121075" cy="285801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187625" y="5759500"/>
            <a:ext cx="46805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spcBef>
                <a:spcPts val="1200"/>
              </a:spcBef>
              <a:buClr>
                <a:schemeClr val="tx1"/>
              </a:buClr>
              <a:buFont typeface="+mj-lt"/>
              <a:buAutoNum type="arabicPeriod" startAt="2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書卻把所有使用者都先預設為加入，除非你改變隱私設定，因此美國有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六千萬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人自動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被加入，毫不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知情。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259" y="1756836"/>
            <a:ext cx="3074740" cy="307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5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97999E-6 L 5.55556E-7 -0.62869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43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2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6588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39" y="842863"/>
            <a:ext cx="4529147" cy="68500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986879"/>
            <a:ext cx="1664211" cy="46177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475035"/>
            <a:ext cx="2121075" cy="285801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187622" y="1706959"/>
            <a:ext cx="518457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你有使用臉書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嗎？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你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認為在你不知情的狀況下，可否蒐集並使用你的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相關資料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訊息？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164" y="1903881"/>
            <a:ext cx="2093980" cy="363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6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6588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39" y="842863"/>
            <a:ext cx="4529147" cy="68500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986879"/>
            <a:ext cx="1664211" cy="46177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475035"/>
            <a:ext cx="2121075" cy="285801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187622" y="1706959"/>
            <a:ext cx="508057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你註冊臉書帳號的同時，你是否記得自己曾經在網路上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點選臉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書的定型化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契約？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你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有閱讀過臉書的使用條款與資訊政策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嗎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？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164" y="1903881"/>
            <a:ext cx="2093980" cy="363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7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25683</TotalTime>
  <Words>4324</Words>
  <Application>Microsoft Office PowerPoint</Application>
  <PresentationFormat>自訂</PresentationFormat>
  <Paragraphs>410</Paragraphs>
  <Slides>123</Slides>
  <Notes>2</Notes>
  <HiddenSlides>16</HiddenSlides>
  <MMClips>16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123</vt:i4>
      </vt:variant>
    </vt:vector>
  </HeadingPairs>
  <TitlesOfParts>
    <vt:vector size="124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YUIDA</dc:creator>
  <cp:lastModifiedBy>YUIDA</cp:lastModifiedBy>
  <cp:revision>917</cp:revision>
  <dcterms:created xsi:type="dcterms:W3CDTF">2020-02-26T07:44:30Z</dcterms:created>
  <dcterms:modified xsi:type="dcterms:W3CDTF">2020-08-03T00:24:18Z</dcterms:modified>
</cp:coreProperties>
</file>