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4"/>
  </p:notesMasterIdLst>
  <p:sldIdLst>
    <p:sldId id="257" r:id="rId2"/>
    <p:sldId id="423" r:id="rId3"/>
    <p:sldId id="424" r:id="rId4"/>
    <p:sldId id="425" r:id="rId5"/>
    <p:sldId id="559" r:id="rId6"/>
    <p:sldId id="560" r:id="rId7"/>
    <p:sldId id="561" r:id="rId8"/>
    <p:sldId id="562" r:id="rId9"/>
    <p:sldId id="674" r:id="rId10"/>
    <p:sldId id="426" r:id="rId11"/>
    <p:sldId id="427" r:id="rId12"/>
    <p:sldId id="527" r:id="rId13"/>
    <p:sldId id="429" r:id="rId14"/>
    <p:sldId id="528" r:id="rId15"/>
    <p:sldId id="529" r:id="rId16"/>
    <p:sldId id="536" r:id="rId17"/>
    <p:sldId id="531" r:id="rId18"/>
    <p:sldId id="532" r:id="rId19"/>
    <p:sldId id="440" r:id="rId20"/>
    <p:sldId id="534" r:id="rId21"/>
    <p:sldId id="535" r:id="rId22"/>
    <p:sldId id="530" r:id="rId23"/>
    <p:sldId id="537" r:id="rId24"/>
    <p:sldId id="538" r:id="rId25"/>
    <p:sldId id="539" r:id="rId26"/>
    <p:sldId id="540" r:id="rId27"/>
    <p:sldId id="541" r:id="rId28"/>
    <p:sldId id="542" r:id="rId29"/>
    <p:sldId id="543" r:id="rId30"/>
    <p:sldId id="544" r:id="rId31"/>
    <p:sldId id="545" r:id="rId32"/>
    <p:sldId id="546" r:id="rId33"/>
    <p:sldId id="547" r:id="rId34"/>
    <p:sldId id="548" r:id="rId35"/>
    <p:sldId id="549" r:id="rId36"/>
    <p:sldId id="533" r:id="rId37"/>
    <p:sldId id="550" r:id="rId38"/>
    <p:sldId id="551" r:id="rId39"/>
    <p:sldId id="673" r:id="rId40"/>
    <p:sldId id="552" r:id="rId41"/>
    <p:sldId id="553" r:id="rId42"/>
    <p:sldId id="554" r:id="rId43"/>
    <p:sldId id="555" r:id="rId44"/>
    <p:sldId id="556" r:id="rId45"/>
    <p:sldId id="557" r:id="rId46"/>
    <p:sldId id="558" r:id="rId47"/>
    <p:sldId id="675" r:id="rId48"/>
    <p:sldId id="701" r:id="rId49"/>
    <p:sldId id="563" r:id="rId50"/>
    <p:sldId id="564" r:id="rId51"/>
    <p:sldId id="565" r:id="rId52"/>
    <p:sldId id="566" r:id="rId53"/>
    <p:sldId id="676" r:id="rId54"/>
    <p:sldId id="677" r:id="rId55"/>
    <p:sldId id="567" r:id="rId56"/>
    <p:sldId id="568" r:id="rId57"/>
    <p:sldId id="569" r:id="rId58"/>
    <p:sldId id="678" r:id="rId59"/>
    <p:sldId id="679" r:id="rId60"/>
    <p:sldId id="570" r:id="rId61"/>
    <p:sldId id="571" r:id="rId62"/>
    <p:sldId id="572" r:id="rId63"/>
    <p:sldId id="573" r:id="rId64"/>
    <p:sldId id="574" r:id="rId65"/>
    <p:sldId id="575" r:id="rId66"/>
    <p:sldId id="576" r:id="rId67"/>
    <p:sldId id="577" r:id="rId68"/>
    <p:sldId id="680" r:id="rId69"/>
    <p:sldId id="578" r:id="rId70"/>
    <p:sldId id="579" r:id="rId71"/>
    <p:sldId id="580" r:id="rId72"/>
    <p:sldId id="581" r:id="rId73"/>
    <p:sldId id="582" r:id="rId74"/>
    <p:sldId id="583" r:id="rId75"/>
    <p:sldId id="584" r:id="rId76"/>
    <p:sldId id="585" r:id="rId77"/>
    <p:sldId id="586" r:id="rId78"/>
    <p:sldId id="681" r:id="rId79"/>
    <p:sldId id="587" r:id="rId80"/>
    <p:sldId id="588" r:id="rId81"/>
    <p:sldId id="589" r:id="rId82"/>
    <p:sldId id="590" r:id="rId83"/>
    <p:sldId id="591" r:id="rId84"/>
    <p:sldId id="682" r:id="rId85"/>
    <p:sldId id="592" r:id="rId86"/>
    <p:sldId id="593" r:id="rId87"/>
    <p:sldId id="594" r:id="rId88"/>
    <p:sldId id="595" r:id="rId89"/>
    <p:sldId id="596" r:id="rId90"/>
    <p:sldId id="683" r:id="rId91"/>
    <p:sldId id="597" r:id="rId92"/>
    <p:sldId id="598" r:id="rId93"/>
    <p:sldId id="599" r:id="rId94"/>
    <p:sldId id="600" r:id="rId95"/>
    <p:sldId id="601" r:id="rId96"/>
    <p:sldId id="602" r:id="rId97"/>
    <p:sldId id="684" r:id="rId98"/>
    <p:sldId id="603" r:id="rId99"/>
    <p:sldId id="604" r:id="rId100"/>
    <p:sldId id="605" r:id="rId101"/>
    <p:sldId id="606" r:id="rId102"/>
    <p:sldId id="607" r:id="rId103"/>
    <p:sldId id="608" r:id="rId104"/>
    <p:sldId id="685" r:id="rId105"/>
    <p:sldId id="609" r:id="rId106"/>
    <p:sldId id="610" r:id="rId107"/>
    <p:sldId id="611" r:id="rId108"/>
    <p:sldId id="612" r:id="rId109"/>
    <p:sldId id="613" r:id="rId110"/>
    <p:sldId id="614" r:id="rId111"/>
    <p:sldId id="615" r:id="rId112"/>
    <p:sldId id="616" r:id="rId113"/>
    <p:sldId id="617" r:id="rId114"/>
    <p:sldId id="618" r:id="rId115"/>
    <p:sldId id="687" r:id="rId116"/>
    <p:sldId id="619" r:id="rId117"/>
    <p:sldId id="620" r:id="rId118"/>
    <p:sldId id="621" r:id="rId119"/>
    <p:sldId id="688" r:id="rId120"/>
    <p:sldId id="622" r:id="rId121"/>
    <p:sldId id="702" r:id="rId122"/>
    <p:sldId id="623" r:id="rId123"/>
    <p:sldId id="624" r:id="rId124"/>
    <p:sldId id="625" r:id="rId125"/>
    <p:sldId id="626" r:id="rId126"/>
    <p:sldId id="627" r:id="rId127"/>
    <p:sldId id="628" r:id="rId128"/>
    <p:sldId id="629" r:id="rId129"/>
    <p:sldId id="630" r:id="rId130"/>
    <p:sldId id="632" r:id="rId131"/>
    <p:sldId id="631" r:id="rId132"/>
    <p:sldId id="633" r:id="rId133"/>
    <p:sldId id="634" r:id="rId134"/>
    <p:sldId id="635" r:id="rId135"/>
    <p:sldId id="438" r:id="rId136"/>
    <p:sldId id="636" r:id="rId137"/>
    <p:sldId id="689" r:id="rId138"/>
    <p:sldId id="690" r:id="rId139"/>
    <p:sldId id="637" r:id="rId140"/>
    <p:sldId id="639" r:id="rId141"/>
    <p:sldId id="638" r:id="rId142"/>
    <p:sldId id="640" r:id="rId143"/>
    <p:sldId id="641" r:id="rId144"/>
    <p:sldId id="642" r:id="rId145"/>
    <p:sldId id="643" r:id="rId146"/>
    <p:sldId id="644" r:id="rId147"/>
    <p:sldId id="645" r:id="rId148"/>
    <p:sldId id="646" r:id="rId149"/>
    <p:sldId id="647" r:id="rId150"/>
    <p:sldId id="648" r:id="rId151"/>
    <p:sldId id="650" r:id="rId152"/>
    <p:sldId id="649" r:id="rId153"/>
    <p:sldId id="652" r:id="rId154"/>
    <p:sldId id="691" r:id="rId155"/>
    <p:sldId id="651" r:id="rId156"/>
    <p:sldId id="653" r:id="rId157"/>
    <p:sldId id="698" r:id="rId158"/>
    <p:sldId id="654" r:id="rId159"/>
    <p:sldId id="699" r:id="rId160"/>
    <p:sldId id="655" r:id="rId161"/>
    <p:sldId id="700" r:id="rId162"/>
    <p:sldId id="656" r:id="rId163"/>
    <p:sldId id="693" r:id="rId164"/>
    <p:sldId id="697" r:id="rId165"/>
    <p:sldId id="657" r:id="rId166"/>
    <p:sldId id="658" r:id="rId167"/>
    <p:sldId id="659" r:id="rId168"/>
    <p:sldId id="660" r:id="rId169"/>
    <p:sldId id="661" r:id="rId170"/>
    <p:sldId id="662" r:id="rId171"/>
    <p:sldId id="663" r:id="rId172"/>
    <p:sldId id="664" r:id="rId173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977"/>
    <a:srgbClr val="FFBB7B"/>
    <a:srgbClr val="3333FF"/>
    <a:srgbClr val="0E27E2"/>
    <a:srgbClr val="169E71"/>
    <a:srgbClr val="E46C0A"/>
    <a:srgbClr val="0E3DA6"/>
    <a:srgbClr val="B50B3C"/>
    <a:srgbClr val="1E2D9A"/>
    <a:srgbClr val="00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5826" autoAdjust="0"/>
  </p:normalViewPr>
  <p:slideViewPr>
    <p:cSldViewPr>
      <p:cViewPr>
        <p:scale>
          <a:sx n="102" d="100"/>
          <a:sy n="102" d="100"/>
        </p:scale>
        <p:origin x="-120" y="-24"/>
      </p:cViewPr>
      <p:guideLst>
        <p:guide orient="horz" pos="1801"/>
        <p:guide pos="2880"/>
      </p:guideLst>
    </p:cSldViewPr>
  </p:slideViewPr>
  <p:outlineViewPr>
    <p:cViewPr>
      <p:scale>
        <a:sx n="33" d="100"/>
        <a:sy n="33" d="100"/>
      </p:scale>
      <p:origin x="0" y="111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presProps" Target="presProps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77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8CA1C-04B5-D74B-9A55-80D70C96EBAC}" type="datetimeFigureOut">
              <a:rPr kumimoji="1" lang="zh-TW" altLang="en-US" smtClean="0"/>
              <a:t>2020/7/31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143000"/>
            <a:ext cx="4933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6221-0537-1C47-B6DC-56B41D1D3E5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04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791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30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73686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40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321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36221-0537-1C47-B6DC-56B41D1D3E5C}" type="slidenum">
              <a:rPr kumimoji="1" lang="zh-TW" altLang="en-US" smtClean="0"/>
              <a:t>144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6508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35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561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111868"/>
            <a:ext cx="4038600" cy="3147644"/>
          </a:xfrm>
        </p:spPr>
        <p:txBody>
          <a:bodyPr/>
          <a:lstStyle>
            <a:lvl1pPr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111868"/>
            <a:ext cx="4038600" cy="31476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1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38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9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4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88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9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4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190606"/>
            <a:ext cx="2057400" cy="406890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90606"/>
            <a:ext cx="6019800" cy="40689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14C90-CAF7-4E64-BAE3-0E08C589EEC1}" type="datetimeFigureOut">
              <a:rPr lang="zh-TW" altLang="en-US" smtClean="0"/>
              <a:t>2020/7/31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5DE8-05DE-40E5-A4F5-8A952F54CC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8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slide" Target="slide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29492;&#23376;&#33258;&#25293;&#29031;&#183;&#29031;&#29255;&#29256;&#27402;&#23660;&#35504;&#65311;(00&#717;53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29492;&#23376;&#33258;&#25293;&#29031;&#183;&#29031;&#29255;&#29256;&#27402;&#23660;&#35504;&#65311;(00&#717;53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4&#29492;&#23376;&#33258;&#25293;&#29031;&#183;&#29031;&#29255;&#29256;&#27402;&#23660;&#35504;&#65311;(00&#717;53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44.png"/><Relationship Id="rId7" Type="http://schemas.openxmlformats.org/officeDocument/2006/relationships/image" Target="../media/image2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2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3&#33879;&#20316;&#27402;&#27861;&#22823;&#32763;&#20462;&#65281;%20&#39184;&#24307;&#25773;YouTube&#38920;&#25480;&#27402;&#20184;&#36027;(02&#717;1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3&#33879;&#20316;&#27402;&#27861;&#22823;&#32763;&#20462;&#65281;%20&#39184;&#24307;&#25773;YouTube&#38920;&#25480;&#27402;&#20184;&#36027;(02&#717;15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3&#33879;&#20316;&#27402;&#27861;&#22823;&#32763;&#20462;&#65281;%20&#39184;&#24307;&#25773;YouTube&#38920;&#25480;&#27402;&#20184;&#36027;(02&#717;15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1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37.png"/><Relationship Id="rId4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80.png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7.xml"/><Relationship Id="rId5" Type="http://schemas.openxmlformats.org/officeDocument/2006/relationships/image" Target="../media/image20.png"/><Relationship Id="rId10" Type="http://schemas.openxmlformats.org/officeDocument/2006/relationships/slide" Target="slide48.xml"/><Relationship Id="rId4" Type="http://schemas.openxmlformats.org/officeDocument/2006/relationships/image" Target="../media/image84.png"/><Relationship Id="rId9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36973;&#25511;&#20405;&#27402;%20&#40718;&#27888;&#35920;&#36973;&#36215;&#35380;(01&#717;4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36973;&#25511;&#20405;&#27402;%20&#40718;&#27888;&#35920;&#36973;&#36215;&#35380;(01&#717;4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4&#36973;&#25511;&#20405;&#27402;%20&#40718;&#27888;&#35920;&#36973;&#36215;&#35380;(01&#717;4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12304;%20&#24535;&#31098;&#19971;&#19971;%20&#12305;Lo-Fi%20House%20&#30340;&#25220;&#35186;&#20107;&#20214;(06_4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4&#12304;%20&#24535;&#31098;&#19971;&#19971;%20&#12305;Lo-Fi%20House%20&#30340;&#25220;&#35186;&#20107;&#20214;(06_49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4&#12304;%20&#24535;&#31098;&#19971;&#19971;%20&#12305;Lo-Fi%20House%20&#30340;&#25220;&#35186;&#20107;&#20214;(06_49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4.png"/><Relationship Id="rId7" Type="http://schemas.openxmlformats.org/officeDocument/2006/relationships/image" Target="../media/image9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slide" Target="slide54.xml"/><Relationship Id="rId5" Type="http://schemas.openxmlformats.org/officeDocument/2006/relationships/image" Target="../media/image94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slide" Target="slide5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2.xml"/><Relationship Id="rId2" Type="http://schemas.openxmlformats.org/officeDocument/2006/relationships/video" Target="file:///F:\&#35486;&#23267;\&#27861;&#24459;&#33287;&#29983;&#27963;\&#31532;&#20843;&#24335;\008P135&#12304;&#20320;&#32047;&#20102;&#21966;&#12305;&#20445;&#21147;&#36948;&#34875;&#29275;(00&#717;32).wmv" TargetMode="External"/><Relationship Id="rId1" Type="http://schemas.microsoft.com/office/2007/relationships/media" Target="file:///F:\&#35486;&#23267;\&#27861;&#24459;&#33287;&#29983;&#27963;\&#31532;&#20843;&#24335;\008P135&#12304;&#20320;&#32047;&#20102;&#21966;&#12305;&#20445;&#21147;&#36948;&#34875;&#29275;(00&#717;3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5&#12304;&#20320;&#32047;&#20102;&#21966;&#12305;&#20445;&#21147;&#36948;&#34875;&#29275;(00&#717;3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9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2.xml"/><Relationship Id="rId2" Type="http://schemas.openxmlformats.org/officeDocument/2006/relationships/video" Target="file:///F:\&#35486;&#23267;\&#27861;&#24459;&#33287;&#29983;&#27963;\&#31532;&#20843;&#24335;\008P135&#12304;&#32160;&#27833;&#31934;&#12305;(00&#717;22).wmv" TargetMode="External"/><Relationship Id="rId1" Type="http://schemas.microsoft.com/office/2007/relationships/media" Target="file:///F:\&#35486;&#23267;\&#27861;&#24459;&#33287;&#29983;&#27963;\&#31532;&#20843;&#24335;\008P135&#12304;&#32160;&#27833;&#31934;&#12305;(00&#717;2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5&#12304;&#32160;&#27833;&#31934;&#12305;(00&#717;2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4.pn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slide" Target="slide5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1.png"/><Relationship Id="rId10" Type="http://schemas.openxmlformats.org/officeDocument/2006/relationships/image" Target="../media/image92.png"/><Relationship Id="rId4" Type="http://schemas.openxmlformats.org/officeDocument/2006/relationships/image" Target="../media/image100.png"/><Relationship Id="rId9" Type="http://schemas.openxmlformats.org/officeDocument/2006/relationships/slide" Target="slide59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7.xml"/><Relationship Id="rId2" Type="http://schemas.openxmlformats.org/officeDocument/2006/relationships/video" Target="file:///F:\&#35486;&#23267;\&#27861;&#24459;&#33287;&#29983;&#27963;\&#31532;&#20843;&#24335;\008P136&#21488;&#28771;&#35069;&#36896;MIT&#24494;&#31505;&#27161;&#31456;(01&#717;30).wmv" TargetMode="External"/><Relationship Id="rId1" Type="http://schemas.microsoft.com/office/2007/relationships/media" Target="file:///F:\&#35486;&#23267;\&#27861;&#24459;&#33287;&#29983;&#27963;\&#31532;&#20843;&#24335;\008P136&#21488;&#28771;&#35069;&#36896;MIT&#24494;&#31505;&#27161;&#31456;(01&#717;30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6&#21488;&#28771;&#35069;&#36896;MIT&#24494;&#31505;&#27161;&#31456;(01&#717;30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0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5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6MIT&#24494;&#31505;&#27161;&#31456;%20&#40657;&#29066;&#29872;&#20445;&#21253;(01&#717;26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6MIT&#24494;&#31505;&#27161;&#31456;%20&#40657;&#29066;&#29872;&#20445;&#21253;(01&#717;26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6MIT&#24494;&#31505;&#27161;&#31456;%20&#40657;&#29066;&#29872;&#20445;&#21253;(01&#717;26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0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2.png"/><Relationship Id="rId4" Type="http://schemas.openxmlformats.org/officeDocument/2006/relationships/image" Target="../media/image10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2.png"/><Relationship Id="rId4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92.png"/><Relationship Id="rId4" Type="http://schemas.openxmlformats.org/officeDocument/2006/relationships/image" Target="../media/image1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92.png"/><Relationship Id="rId4" Type="http://schemas.openxmlformats.org/officeDocument/2006/relationships/image" Target="../media/image11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8.xml"/><Relationship Id="rId5" Type="http://schemas.openxmlformats.org/officeDocument/2006/relationships/image" Target="../media/image20.png"/><Relationship Id="rId4" Type="http://schemas.openxmlformats.org/officeDocument/2006/relationships/image" Target="../media/image111.png"/><Relationship Id="rId9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67.xml"/><Relationship Id="rId2" Type="http://schemas.openxmlformats.org/officeDocument/2006/relationships/video" Target="file:///F:\&#35486;&#23267;\&#27861;&#24459;&#33287;&#29983;&#27963;\&#31532;&#20843;&#24335;\008P136&#19968;&#34349;&#36914;&#36898;&#30002;&#65311;(01&#717;42).wmv" TargetMode="External"/><Relationship Id="rId1" Type="http://schemas.microsoft.com/office/2007/relationships/media" Target="file:///F:\&#35486;&#23267;\&#27861;&#24459;&#33287;&#29983;&#27963;\&#31532;&#20843;&#24335;\008P136&#19968;&#34349;&#36914;&#36898;&#30002;&#65311;(01&#717;4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6&#19968;&#34349;&#36914;&#36898;&#30002;&#65311;(01&#717;4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png"/><Relationship Id="rId4" Type="http://schemas.openxmlformats.org/officeDocument/2006/relationships/image" Target="../media/image11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22.png"/><Relationship Id="rId4" Type="http://schemas.openxmlformats.org/officeDocument/2006/relationships/image" Target="../media/image12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24.png"/><Relationship Id="rId7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2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9.png"/><Relationship Id="rId4" Type="http://schemas.openxmlformats.org/officeDocument/2006/relationships/image" Target="../media/image127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8.xml"/><Relationship Id="rId5" Type="http://schemas.openxmlformats.org/officeDocument/2006/relationships/image" Target="../media/image20.png"/><Relationship Id="rId4" Type="http://schemas.openxmlformats.org/officeDocument/2006/relationships/image" Target="../media/image129.png"/><Relationship Id="rId9" Type="http://schemas.openxmlformats.org/officeDocument/2006/relationships/image" Target="../media/image12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77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8&#19968;&#20998;&#37912;&#30475;&#30332;&#26126;%20&#26032;&#22411;&#23560;&#21033;(01&#717;25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8&#19968;&#20998;&#37912;&#30475;&#30332;&#26126;%20&#26032;&#22411;&#23560;&#21033;(01&#717;25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8&#19968;&#20998;&#37912;&#30475;&#30332;&#26126;%20&#26032;&#22411;&#23560;&#21033;(01&#717;25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2.png"/><Relationship Id="rId4" Type="http://schemas.openxmlformats.org/officeDocument/2006/relationships/image" Target="../media/image13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2.png"/><Relationship Id="rId4" Type="http://schemas.openxmlformats.org/officeDocument/2006/relationships/image" Target="../media/image13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2.png"/><Relationship Id="rId4" Type="http://schemas.openxmlformats.org/officeDocument/2006/relationships/image" Target="../media/image13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5.png"/><Relationship Id="rId7" Type="http://schemas.openxmlformats.org/officeDocument/2006/relationships/image" Target="../media/image138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8.png"/><Relationship Id="rId9" Type="http://schemas.openxmlformats.org/officeDocument/2006/relationships/image" Target="../media/image14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5.png"/><Relationship Id="rId7" Type="http://schemas.openxmlformats.org/officeDocument/2006/relationships/slide" Target="slide84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41.png"/><Relationship Id="rId4" Type="http://schemas.openxmlformats.org/officeDocument/2006/relationships/image" Target="../media/image8.png"/><Relationship Id="rId9" Type="http://schemas.openxmlformats.org/officeDocument/2006/relationships/image" Target="../media/image13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8&#35504;&#26159;&#29645;&#22902;&#22987;&#31062;(01&#717;2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8&#35504;&#26159;&#29645;&#22902;&#22987;&#31062;(01&#717;29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8&#35504;&#26159;&#29645;&#22902;&#22987;&#31062;(01&#717;29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4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22.png"/><Relationship Id="rId4" Type="http://schemas.openxmlformats.org/officeDocument/2006/relationships/image" Target="../media/image14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9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0.xml"/><Relationship Id="rId5" Type="http://schemas.openxmlformats.org/officeDocument/2006/relationships/image" Target="../media/image20.png"/><Relationship Id="rId4" Type="http://schemas.openxmlformats.org/officeDocument/2006/relationships/image" Target="../media/image151.png"/><Relationship Id="rId9" Type="http://schemas.openxmlformats.org/officeDocument/2006/relationships/image" Target="../media/image147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89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9&#21487;&#21475;&#21487;&#27138;&#22615;&#26009;&#27231;&#23494;&#20659;&#36973;&#31434;(01&#717;1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39&#21487;&#21475;&#21487;&#27138;&#22615;&#26009;&#27231;&#23494;&#20659;&#36973;&#31434;(01&#717;19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39&#21487;&#21475;&#21487;&#27138;&#22615;&#26009;&#27231;&#23494;&#20659;&#36973;&#31434;(01&#717;19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5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8.png"/><Relationship Id="rId4" Type="http://schemas.openxmlformats.org/officeDocument/2006/relationships/image" Target="../media/image15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0.png"/><Relationship Id="rId4" Type="http://schemas.openxmlformats.org/officeDocument/2006/relationships/image" Target="../media/image15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8.png"/><Relationship Id="rId7" Type="http://schemas.openxmlformats.org/officeDocument/2006/relationships/image" Target="../media/image160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8.png"/><Relationship Id="rId7" Type="http://schemas.openxmlformats.org/officeDocument/2006/relationships/image" Target="../media/image155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46.png"/><Relationship Id="rId4" Type="http://schemas.openxmlformats.org/officeDocument/2006/relationships/image" Target="../media/image158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slide" Target="slide97.xml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46.png"/><Relationship Id="rId5" Type="http://schemas.openxmlformats.org/officeDocument/2006/relationships/image" Target="../media/image161.png"/><Relationship Id="rId10" Type="http://schemas.openxmlformats.org/officeDocument/2006/relationships/image" Target="../media/image160.png"/><Relationship Id="rId4" Type="http://schemas.openxmlformats.org/officeDocument/2006/relationships/image" Target="../media/image158.png"/><Relationship Id="rId9" Type="http://schemas.openxmlformats.org/officeDocument/2006/relationships/image" Target="../media/image155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9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1&#38626;&#32887;&#21729;&#24037;&#31434;&#20844;&#21496;&#27231;&#23494;%20&#20599;&#25216;&#34899;&#30003;&#35531;&#23560;&#21033;&#25384;&#21578;(01&#717;58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1&#38626;&#32887;&#21729;&#24037;&#31434;&#20844;&#21496;&#27231;&#23494;%20&#20599;&#25216;&#34899;&#30003;&#35531;&#23560;&#21033;&#25384;&#21578;(01&#717;58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1&#38626;&#32887;&#21729;&#24037;&#31434;&#20844;&#21496;&#27231;&#23494;%20&#20599;&#25216;&#34899;&#30003;&#35531;&#23560;&#21033;&#25384;&#21578;(01&#717;58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62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8.png"/><Relationship Id="rId7" Type="http://schemas.openxmlformats.org/officeDocument/2006/relationships/image" Target="../media/image146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microsoft.com/office/2007/relationships/hdphoto" Target="../media/hdphoto2.wdp"/><Relationship Id="rId4" Type="http://schemas.openxmlformats.org/officeDocument/2006/relationships/image" Target="../media/image164.png"/><Relationship Id="rId9" Type="http://schemas.openxmlformats.org/officeDocument/2006/relationships/image" Target="../media/image160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8.png"/><Relationship Id="rId7" Type="http://schemas.openxmlformats.org/officeDocument/2006/relationships/image" Target="../media/image146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microsoft.com/office/2007/relationships/hdphoto" Target="../media/hdphoto2.wdp"/><Relationship Id="rId4" Type="http://schemas.openxmlformats.org/officeDocument/2006/relationships/image" Target="../media/image164.png"/><Relationship Id="rId9" Type="http://schemas.openxmlformats.org/officeDocument/2006/relationships/image" Target="../media/image160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8.png"/><Relationship Id="rId7" Type="http://schemas.openxmlformats.org/officeDocument/2006/relationships/image" Target="../media/image146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microsoft.com/office/2007/relationships/hdphoto" Target="../media/hdphoto2.wdp"/><Relationship Id="rId4" Type="http://schemas.openxmlformats.org/officeDocument/2006/relationships/image" Target="../media/image164.png"/><Relationship Id="rId9" Type="http://schemas.openxmlformats.org/officeDocument/2006/relationships/image" Target="../media/image16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6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46.png"/><Relationship Id="rId4" Type="http://schemas.openxmlformats.org/officeDocument/2006/relationships/image" Target="../media/image16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6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46.png"/><Relationship Id="rId4" Type="http://schemas.openxmlformats.org/officeDocument/2006/relationships/image" Target="../media/image16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4.xml"/><Relationship Id="rId5" Type="http://schemas.openxmlformats.org/officeDocument/2006/relationships/image" Target="../media/image20.png"/><Relationship Id="rId4" Type="http://schemas.openxmlformats.org/officeDocument/2006/relationships/image" Target="../media/image168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03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2&#20445;&#38556;&#26234;&#24935;&#36001;&#29986;&#27402;(03&#717;08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2&#20445;&#38556;&#26234;&#24935;&#36001;&#29986;&#27402;(03&#717;08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2&#20445;&#38556;&#26234;&#24935;&#36001;&#29986;&#27402;(03&#717;08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6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png"/><Relationship Id="rId4" Type="http://schemas.openxmlformats.org/officeDocument/2006/relationships/image" Target="../media/image17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3.png"/><Relationship Id="rId4" Type="http://schemas.openxmlformats.org/officeDocument/2006/relationships/image" Target="../media/image17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5.png"/><Relationship Id="rId4" Type="http://schemas.openxmlformats.org/officeDocument/2006/relationships/image" Target="../media/image17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5.png"/><Relationship Id="rId4" Type="http://schemas.openxmlformats.org/officeDocument/2006/relationships/image" Target="../media/image17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slide" Target="slide115.xml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4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3&#23436;&#20840;&#30772;&#35299;&#20551;&#35338;&#24687;&#65281;&#23186;&#39636;&#32032;&#39178;&#36889;&#27171;&#23416;(02&#717;5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3&#23436;&#20840;&#30772;&#35299;&#20551;&#35338;&#24687;&#65281;&#23186;&#39636;&#32032;&#39178;&#36889;&#27171;&#23416;(02&#717;5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3&#23436;&#20840;&#30772;&#35299;&#20551;&#35338;&#24687;&#65281;&#23186;&#39636;&#32032;&#39178;&#36889;&#27171;&#23416;(02&#717;5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7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9.xml"/><Relationship Id="rId5" Type="http://schemas.openxmlformats.org/officeDocument/2006/relationships/image" Target="../media/image20.png"/><Relationship Id="rId4" Type="http://schemas.openxmlformats.org/officeDocument/2006/relationships/image" Target="../media/image183.png"/><Relationship Id="rId9" Type="http://schemas.openxmlformats.org/officeDocument/2006/relationships/image" Target="../media/image180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18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3&#25269;&#29992;&#21048;&#35338;&#24687;&#26159;&#20551;&#30340;&#65281;&#40670;&#20102;LINE&#35338;&#24687;&#34987;&#30428;&#20491;&#36039;(01&#717;18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3&#25269;&#29992;&#21048;&#35338;&#24687;&#26159;&#20551;&#30340;&#65281;&#40670;&#20102;LINE&#35338;&#24687;&#34987;&#30428;&#20491;&#36039;(01&#717;18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3&#25269;&#29992;&#21048;&#35338;&#24687;&#26159;&#20551;&#30340;&#65281;&#40670;&#20102;LINE&#35338;&#24687;&#34987;&#30428;&#20491;&#36039;(01&#717;18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84.pn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slide" Target="slide121.xml"/><Relationship Id="rId3" Type="http://schemas.openxmlformats.org/officeDocument/2006/relationships/image" Target="../media/image8.png"/><Relationship Id="rId7" Type="http://schemas.openxmlformats.org/officeDocument/2006/relationships/image" Target="../media/image186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82.png"/><Relationship Id="rId4" Type="http://schemas.openxmlformats.org/officeDocument/2006/relationships/image" Target="../media/image185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20.xml"/><Relationship Id="rId2" Type="http://schemas.openxmlformats.org/officeDocument/2006/relationships/video" Target="file:///C:\Users\user\Desktop\&#27861;&#24459;&#33287;&#29983;&#27963;&#36890;&#23529;&#29256;\01-&#21407;&#22987;&#27284;&#26696;\008P143LINE&#38450;&#35408;&#31070;&#25506;(02_00).wmv" TargetMode="External"/><Relationship Id="rId1" Type="http://schemas.microsoft.com/office/2007/relationships/media" Target="file:///C:\Users\user\Desktop\&#27861;&#24459;&#33287;&#29983;&#27963;&#36890;&#23529;&#29256;\01-&#21407;&#22987;&#27284;&#26696;\008P143LINE&#38450;&#35408;&#31070;&#25506;(02_00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3LINE&#38450;&#35408;&#31070;&#25506;(02_00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87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8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0.png"/><Relationship Id="rId4" Type="http://schemas.openxmlformats.org/officeDocument/2006/relationships/image" Target="../media/image8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5" Type="http://schemas.openxmlformats.org/officeDocument/2006/relationships/image" Target="../media/image190.png"/><Relationship Id="rId4" Type="http://schemas.openxmlformats.org/officeDocument/2006/relationships/image" Target="../media/image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5" Type="http://schemas.openxmlformats.org/officeDocument/2006/relationships/image" Target="../media/image190.png"/><Relationship Id="rId4" Type="http://schemas.openxmlformats.org/officeDocument/2006/relationships/image" Target="../media/image8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7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7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5" Type="http://schemas.openxmlformats.org/officeDocument/2006/relationships/image" Target="../media/image182.png"/><Relationship Id="rId4" Type="http://schemas.openxmlformats.org/officeDocument/2006/relationships/image" Target="../media/image20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5" Type="http://schemas.openxmlformats.org/officeDocument/2006/relationships/image" Target="../media/image182.png"/><Relationship Id="rId4" Type="http://schemas.openxmlformats.org/officeDocument/2006/relationships/image" Target="../media/image201.pn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8.png"/><Relationship Id="rId7" Type="http://schemas.openxmlformats.org/officeDocument/2006/relationships/image" Target="../media/image205.png"/><Relationship Id="rId12" Type="http://schemas.microsoft.com/office/2007/relationships/hdphoto" Target="../media/hdphoto5.wdp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208.png"/><Relationship Id="rId5" Type="http://schemas.openxmlformats.org/officeDocument/2006/relationships/image" Target="../media/image204.png"/><Relationship Id="rId10" Type="http://schemas.openxmlformats.org/officeDocument/2006/relationships/image" Target="../media/image207.png"/><Relationship Id="rId4" Type="http://schemas.openxmlformats.org/officeDocument/2006/relationships/image" Target="../media/image203.png"/><Relationship Id="rId9" Type="http://schemas.microsoft.com/office/2007/relationships/hdphoto" Target="../media/hdphoto4.wdp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0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5" Type="http://schemas.microsoft.com/office/2007/relationships/hdphoto" Target="../media/hdphoto6.wdp"/><Relationship Id="rId4" Type="http://schemas.openxmlformats.org/officeDocument/2006/relationships/image" Target="../media/image209.png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211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11" Type="http://schemas.openxmlformats.org/officeDocument/2006/relationships/slide" Target="slide138.xml"/><Relationship Id="rId5" Type="http://schemas.microsoft.com/office/2007/relationships/hdphoto" Target="../media/hdphoto6.wdp"/><Relationship Id="rId10" Type="http://schemas.openxmlformats.org/officeDocument/2006/relationships/image" Target="../media/image21.png"/><Relationship Id="rId4" Type="http://schemas.openxmlformats.org/officeDocument/2006/relationships/image" Target="../media/image209.png"/><Relationship Id="rId9" Type="http://schemas.openxmlformats.org/officeDocument/2006/relationships/slide" Target="slide137.xml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3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5&#12298;&#19979;&#29677;&#32147;&#28639;&#23416;&#12299;&#33225;&#26360;&#36092;&#29289;&#35408;&#39449;&#24120;&#35211;7&#29305;&#24501;(03_02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5&#12298;&#19979;&#29677;&#32147;&#28639;&#23416;&#12299;&#33225;&#26360;&#36092;&#29289;&#35408;&#39449;&#24120;&#35211;7&#29305;&#24501;(03_0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5&#12298;&#19979;&#29677;&#32147;&#28639;&#23416;&#12299;&#33225;&#26360;&#36092;&#29289;&#35408;&#39449;&#24120;&#35211;7&#29305;&#24501;(03_0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12.pn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36.xml"/><Relationship Id="rId2" Type="http://schemas.openxmlformats.org/officeDocument/2006/relationships/video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5&#32178;&#36335;&#35408;&#39449;-TIM&#21733;&#35242;&#33258;&#21040;&#24215;&#30906;&#35469;&#30495;&#20605;(03_39).wmv" TargetMode="External"/><Relationship Id="rId1" Type="http://schemas.microsoft.com/office/2007/relationships/media" Target="file:///H:\02-&#21508;&#31185;\&#12304;&#20844;&#27665;&#12305;\02-%5b&#20844;&#27665;&#37197;&#22871;%5d%20-%20&#27861;&#24459;&#33287;&#29983;&#27963;(&#24935;&#23291;)-&#35486;&#23267;-&#25913;&#23391;&#32173;\04-&#23436;&#25104;&#27284;&#26696;(&#23478;&#24344;&#24433;&#29255;-&#24050;&#36899;)\%5b&#31532;8&#24335;%5d%20&#26234;&#24935;&#36001;&#29986;-&#23567;&#21531;(200702-1&#26657;)\008P145&#32178;&#36335;&#35408;&#39449;-TIM&#21733;&#35242;&#33258;&#21040;&#24215;&#30906;&#35469;&#30495;&#20605;(03_39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5&#32178;&#36335;&#35408;&#39449;-TIM&#21733;&#35242;&#33258;&#21040;&#24215;&#30906;&#35469;&#30495;&#20605;(03_39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1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5" Type="http://schemas.openxmlformats.org/officeDocument/2006/relationships/image" Target="../media/image203.png"/><Relationship Id="rId4" Type="http://schemas.openxmlformats.org/officeDocument/2006/relationships/image" Target="../media/image207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5" Type="http://schemas.openxmlformats.org/officeDocument/2006/relationships/image" Target="../media/image203.png"/><Relationship Id="rId4" Type="http://schemas.openxmlformats.org/officeDocument/2006/relationships/image" Target="../media/image207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7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5" Type="http://schemas.microsoft.com/office/2007/relationships/hdphoto" Target="../media/hdphoto7.wdp"/><Relationship Id="rId4" Type="http://schemas.openxmlformats.org/officeDocument/2006/relationships/image" Target="../media/image216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8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5" Type="http://schemas.microsoft.com/office/2007/relationships/hdphoto" Target="../media/hdphoto7.wdp"/><Relationship Id="rId4" Type="http://schemas.openxmlformats.org/officeDocument/2006/relationships/image" Target="../media/image216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5" Type="http://schemas.openxmlformats.org/officeDocument/2006/relationships/image" Target="../media/image203.png"/><Relationship Id="rId4" Type="http://schemas.openxmlformats.org/officeDocument/2006/relationships/image" Target="../media/image205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02.png"/><Relationship Id="rId7" Type="http://schemas.openxmlformats.org/officeDocument/2006/relationships/image" Target="../media/image20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20.png"/><Relationship Id="rId4" Type="http://schemas.openxmlformats.org/officeDocument/2006/relationships/image" Target="../media/image8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3.png"/><Relationship Id="rId4" Type="http://schemas.openxmlformats.org/officeDocument/2006/relationships/image" Target="../media/image222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4.png"/><Relationship Id="rId4" Type="http://schemas.openxmlformats.org/officeDocument/2006/relationships/image" Target="../media/image22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5.png"/><Relationship Id="rId4" Type="http://schemas.openxmlformats.org/officeDocument/2006/relationships/image" Target="../media/image22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6.png"/><Relationship Id="rId4" Type="http://schemas.openxmlformats.org/officeDocument/2006/relationships/image" Target="../media/image22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7.png"/><Relationship Id="rId4" Type="http://schemas.openxmlformats.org/officeDocument/2006/relationships/image" Target="../media/image22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0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png"/><Relationship Id="rId5" Type="http://schemas.openxmlformats.org/officeDocument/2006/relationships/image" Target="../media/image222.png"/><Relationship Id="rId4" Type="http://schemas.openxmlformats.org/officeDocument/2006/relationships/image" Target="../media/image160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5" Type="http://schemas.openxmlformats.org/officeDocument/2006/relationships/image" Target="../media/image222.png"/><Relationship Id="rId4" Type="http://schemas.openxmlformats.org/officeDocument/2006/relationships/image" Target="../media/image160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2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160.pn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slide" Target="slide154.xml"/><Relationship Id="rId3" Type="http://schemas.openxmlformats.org/officeDocument/2006/relationships/image" Target="../media/image160.png"/><Relationship Id="rId7" Type="http://schemas.openxmlformats.org/officeDocument/2006/relationships/image" Target="../media/image2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22.png"/><Relationship Id="rId10" Type="http://schemas.openxmlformats.org/officeDocument/2006/relationships/image" Target="../media/image232.png"/><Relationship Id="rId4" Type="http://schemas.openxmlformats.org/officeDocument/2006/relationships/image" Target="../media/image231.png"/><Relationship Id="rId9" Type="http://schemas.openxmlformats.org/officeDocument/2006/relationships/image" Target="../media/image21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53.xml"/><Relationship Id="rId2" Type="http://schemas.openxmlformats.org/officeDocument/2006/relationships/video" Target="file:///F:\&#35486;&#23267;\&#27861;&#24459;&#33287;&#29983;&#27963;\&#31532;&#20843;&#24335;\008P147&#12300;&#22937;&#21487;&#22823;&#29579;&#12301;&#25511;&#12300;&#33261;&#36329;&#35987;&#12301;&#36028;&#22294;&#25220;&#35186;(01&#717;25).wmv" TargetMode="External"/><Relationship Id="rId1" Type="http://schemas.microsoft.com/office/2007/relationships/media" Target="file:///F:\&#35486;&#23267;\&#27861;&#24459;&#33287;&#29983;&#27963;\&#31532;&#20843;&#24335;\008P147&#12300;&#22937;&#21487;&#22823;&#29579;&#12301;&#25511;&#12300;&#33261;&#36329;&#35987;&#12301;&#36028;&#22294;&#25220;&#35186;(01&#717;25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7&#12300;&#22937;&#21487;&#22823;&#29579;&#12301;&#25511;&#12300;&#33261;&#36329;&#35987;&#12301;&#36028;&#22294;&#25220;&#35186;(01&#717;25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33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.png"/><Relationship Id="rId5" Type="http://schemas.openxmlformats.org/officeDocument/2006/relationships/image" Target="../media/image160.png"/><Relationship Id="rId4" Type="http://schemas.openxmlformats.org/officeDocument/2006/relationships/image" Target="../media/image8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8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7.xml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56.xml"/><Relationship Id="rId2" Type="http://schemas.openxmlformats.org/officeDocument/2006/relationships/video" Target="file:///F:\&#35486;&#23267;\&#27861;&#24459;&#33287;&#29983;&#27963;\&#31532;&#20843;&#24335;\008P148&#36681;&#36028;&#20182;&#20154;&#25991;&#31456;&#26159;&#21542;&#35387;&#26126;&#20986;&#34389;&#21363;&#21487;&#33258;&#30001;&#21033;&#29992;(01&#717;32).wmv" TargetMode="External"/><Relationship Id="rId1" Type="http://schemas.microsoft.com/office/2007/relationships/media" Target="file:///F:\&#35486;&#23267;\&#27861;&#24459;&#33287;&#29983;&#27963;\&#31532;&#20843;&#24335;\008P148&#36681;&#36028;&#20182;&#20154;&#25991;&#31456;&#26159;&#21542;&#35387;&#26126;&#20986;&#34389;&#21363;&#21487;&#33258;&#30001;&#21033;&#29992;(01&#717;32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8&#36681;&#36028;&#20182;&#20154;&#25991;&#31456;&#26159;&#21542;&#35387;&#26126;&#20986;&#34389;&#21363;&#21487;&#33258;&#30001;&#21033;&#29992;(01&#717;32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39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8.png"/><Relationship Id="rId7" Type="http://schemas.openxmlformats.org/officeDocument/2006/relationships/slide" Target="slide159.xml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6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58.xml"/><Relationship Id="rId2" Type="http://schemas.openxmlformats.org/officeDocument/2006/relationships/video" Target="file:///F:\&#35486;&#23267;\&#27861;&#24459;&#33287;&#29983;&#27963;\&#31532;&#20843;&#24335;\008P148&#32763;&#21809;&#27468;&#26354;&#19978;&#20659;&#32178;&#36335;(00&#717;25).wmv" TargetMode="External"/><Relationship Id="rId1" Type="http://schemas.microsoft.com/office/2007/relationships/media" Target="file:///F:\&#35486;&#23267;\&#27861;&#24459;&#33287;&#29983;&#27963;\&#31532;&#20843;&#24335;\008P148&#32763;&#21809;&#27468;&#26354;&#19978;&#20659;&#32178;&#36335;(00&#717;25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8&#32763;&#21809;&#27468;&#26354;&#19978;&#20659;&#32178;&#36335;(00&#717;25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42.pn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8.png"/><Relationship Id="rId7" Type="http://schemas.openxmlformats.org/officeDocument/2006/relationships/slide" Target="slide161.xml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243.png"/><Relationship Id="rId4" Type="http://schemas.openxmlformats.org/officeDocument/2006/relationships/image" Target="../media/image236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60.xml"/><Relationship Id="rId2" Type="http://schemas.openxmlformats.org/officeDocument/2006/relationships/video" Target="file:///F:\&#35486;&#23267;\&#27861;&#24459;&#33287;&#29983;&#27963;\&#31532;&#20843;&#24335;\008P148&#34987;&#21578;&#30693;&#20351;&#29992;&#22294;&#29255;&#20405;&#23475;&#20182;&#20154;&#33879;&#20316;&#27402;&#65292;&#35442;&#24590;&#40636;&#34389;&#29702;(01&#717;37).wmv" TargetMode="External"/><Relationship Id="rId1" Type="http://schemas.microsoft.com/office/2007/relationships/media" Target="file:///F:\&#35486;&#23267;\&#27861;&#24459;&#33287;&#29983;&#27963;\&#31532;&#20843;&#24335;\008P148&#34987;&#21578;&#30693;&#20351;&#29992;&#22294;&#29255;&#20405;&#23475;&#20182;&#20154;&#33879;&#20316;&#27402;&#65292;&#35442;&#24590;&#40636;&#34389;&#29702;(01&#717;37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8&#34987;&#21578;&#30693;&#20351;&#29992;&#22294;&#29255;&#20405;&#23475;&#20182;&#20154;&#33879;&#20316;&#27402;&#65292;&#35442;&#24590;&#40636;&#34389;&#29702;(01&#717;37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44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slide" Target="slide164.xml"/><Relationship Id="rId3" Type="http://schemas.openxmlformats.org/officeDocument/2006/relationships/image" Target="../media/image8.png"/><Relationship Id="rId7" Type="http://schemas.openxmlformats.org/officeDocument/2006/relationships/image" Target="../media/image238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3.xml"/><Relationship Id="rId5" Type="http://schemas.openxmlformats.org/officeDocument/2006/relationships/image" Target="../media/image245.png"/><Relationship Id="rId4" Type="http://schemas.openxmlformats.org/officeDocument/2006/relationships/image" Target="../media/image236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62.xml"/><Relationship Id="rId2" Type="http://schemas.openxmlformats.org/officeDocument/2006/relationships/video" Target="file:///F:\&#35486;&#23267;\&#27861;&#24459;&#33287;&#29983;&#27963;\&#31532;&#20843;&#24335;\008P148&#32178;&#36335;&#30452;&#25773;&#24517;&#30693;&#30340;&#33879;&#20316;&#27402;(02&#717;01).wmv" TargetMode="External"/><Relationship Id="rId1" Type="http://schemas.microsoft.com/office/2007/relationships/media" Target="file:///F:\&#35486;&#23267;\&#27861;&#24459;&#33287;&#29983;&#27963;\&#31532;&#20843;&#24335;\008P148&#32178;&#36335;&#30452;&#25773;&#24517;&#30693;&#30340;&#33879;&#20316;&#27402;(02&#717;01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8&#32178;&#36335;&#30452;&#25773;&#24517;&#30693;&#30340;&#33879;&#20316;&#27402;(02&#717;01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46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62.xml"/><Relationship Id="rId2" Type="http://schemas.openxmlformats.org/officeDocument/2006/relationships/video" Target="file:///F:\&#35486;&#23267;\&#27861;&#24459;&#33287;&#29983;&#27963;\&#31532;&#20843;&#24335;\008P148&#32178;&#36335;&#30428;&#22294;&#24120;&#35211;&#30340;&#37679;&#35492;&#35264;&#24565;(01&#717;48).wmv" TargetMode="External"/><Relationship Id="rId1" Type="http://schemas.microsoft.com/office/2007/relationships/media" Target="file:///F:\&#35486;&#23267;\&#27861;&#24459;&#33287;&#29983;&#27963;\&#31532;&#20843;&#24335;\008P148&#32178;&#36335;&#30428;&#22294;&#24120;&#35211;&#30340;&#37679;&#35492;&#35264;&#24565;(01&#717;48).wmv" TargetMode="External"/><Relationship Id="rId6" Type="http://schemas.openxmlformats.org/officeDocument/2006/relationships/image" Target="../media/image23.png"/><Relationship Id="rId5" Type="http://schemas.openxmlformats.org/officeDocument/2006/relationships/hyperlink" Target="008P148&#32178;&#36335;&#30428;&#22294;&#24120;&#35211;&#30340;&#37679;&#35492;&#35264;&#24565;(01&#717;48).wmv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47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4" Type="http://schemas.openxmlformats.org/officeDocument/2006/relationships/image" Target="../media/image8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4" Type="http://schemas.openxmlformats.org/officeDocument/2006/relationships/image" Target="../media/image8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1.png"/><Relationship Id="rId4" Type="http://schemas.openxmlformats.org/officeDocument/2006/relationships/image" Target="../media/image236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36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png"/><Relationship Id="rId5" Type="http://schemas.openxmlformats.org/officeDocument/2006/relationships/image" Target="../media/image252.png"/><Relationship Id="rId4" Type="http://schemas.openxmlformats.org/officeDocument/2006/relationships/image" Target="../media/image236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5.png"/><Relationship Id="rId5" Type="http://schemas.openxmlformats.org/officeDocument/2006/relationships/image" Target="../media/image236.png"/><Relationship Id="rId4" Type="http://schemas.openxmlformats.org/officeDocument/2006/relationships/image" Target="../media/image8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png"/><Relationship Id="rId5" Type="http://schemas.openxmlformats.org/officeDocument/2006/relationships/image" Target="../media/image236.png"/><Relationship Id="rId4" Type="http://schemas.openxmlformats.org/officeDocument/2006/relationships/image" Target="../media/image8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7.png"/><Relationship Id="rId4" Type="http://schemas.openxmlformats.org/officeDocument/2006/relationships/image" Target="../media/image2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21" y="316206"/>
            <a:ext cx="2137059" cy="504748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0815"/>
            <a:ext cx="3816424" cy="449245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82" y="2202891"/>
            <a:ext cx="403200" cy="29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00" y="1665653"/>
            <a:ext cx="3396500" cy="3834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獼猴自拍有著作權嗎？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1409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2011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年，英國攝影師史萊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特在印尼蘇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拉威西島拍攝時，遭獼猴納魯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托搶走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相機並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笑著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「自拍」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其中一張咧嘴笑的自拍照最為經典，在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上瘋傳。攝影師後來出書就用了納魯托的咧嘴笑大頭照。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01639"/>
            <a:ext cx="2243326" cy="298192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24"/>
          <a:stretch/>
        </p:blipFill>
        <p:spPr>
          <a:xfrm>
            <a:off x="5796136" y="1706959"/>
            <a:ext cx="3106312" cy="3769207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獼猴自拍有著作權嗎？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1639"/>
            <a:ext cx="2243328" cy="298193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7" y="2604584"/>
            <a:ext cx="5093218" cy="289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67184" y="1868534"/>
            <a:ext cx="57606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/>
              <a:t>獼猴自拍有著作權嗎？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67184" y="2691411"/>
            <a:ext cx="5400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覺得這張擁有燦爛笑容的獼猴自拍照，誰才應該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擁有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著作權呢？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395536" y="2571055"/>
            <a:ext cx="52257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1639"/>
            <a:ext cx="2243328" cy="298193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783870"/>
            <a:ext cx="2681063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3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1778967"/>
            <a:ext cx="3535277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回到本式開場的自拍案件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～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後來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法院做出判決認定這張照片的版權保障不適用於動物身上，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判定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攝影師勝訴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1" y="5733985"/>
            <a:ext cx="360728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攝影師也和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PETA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達成協議，同意捐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出這張照片盈利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25%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，以保護印尼黑冠獼猴的棲息地。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93" y="1288272"/>
            <a:ext cx="2711202" cy="43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8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92004E-6 L 2.77778E-6 -0.6990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95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427039"/>
            <a:ext cx="324724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自拍本應享有照片著作權，但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著作權法只保障人類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，尚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無規範到動物。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8" y="1562943"/>
            <a:ext cx="3075226" cy="7452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630" y="1954712"/>
            <a:ext cx="3920753" cy="344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1" y="2427039"/>
            <a:ext cx="403933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僅擁有相機的所有權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，但照片非攝影師拍攝，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照片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中也非攝影師本人，因此照片的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所有權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及</a:t>
            </a: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肖像權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都非攝影師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所有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8" y="1562943"/>
            <a:ext cx="3075226" cy="74523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130" y="1464074"/>
            <a:ext cx="2541279" cy="381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7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2305"/>
            <a:ext cx="3187710" cy="847308"/>
          </a:xfrm>
          <a:prstGeom prst="rect">
            <a:avLst/>
          </a:prstGeom>
        </p:spPr>
      </p:pic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706959"/>
            <a:ext cx="353527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因此，照片版權不屬於任何人，所以維基百科有可以公開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使用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照片的權利。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96" y="1506495"/>
            <a:ext cx="5010922" cy="3785624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387721" y="3552245"/>
            <a:ext cx="3751302" cy="900000"/>
            <a:chOff x="3481586" y="3006572"/>
            <a:chExt cx="3751302" cy="9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4066091" y="3189998"/>
              <a:ext cx="3166797" cy="526201"/>
              <a:chOff x="4500000" y="2170416"/>
              <a:chExt cx="3166797" cy="526201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5732" b="8656"/>
              <a:stretch/>
            </p:blipFill>
            <p:spPr>
              <a:xfrm>
                <a:off x="4500000" y="2170416"/>
                <a:ext cx="3166797" cy="526201"/>
              </a:xfrm>
              <a:prstGeom prst="rect">
                <a:avLst/>
              </a:prstGeom>
            </p:spPr>
          </p:pic>
          <p:sp>
            <p:nvSpPr>
              <p:cNvPr id="13" name="文字方塊 12"/>
              <p:cNvSpPr txBox="1"/>
              <p:nvPr/>
            </p:nvSpPr>
            <p:spPr>
              <a:xfrm>
                <a:off x="4753876" y="2327285"/>
                <a:ext cx="29129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猴子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自拍照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·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照片版權屬誰？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(00ˍ53)</a:t>
                </a:r>
              </a:p>
            </p:txBody>
          </p:sp>
        </p:grpSp>
        <p:pic>
          <p:nvPicPr>
            <p:cNvPr id="11" name="圖片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39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猴子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自拍照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·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照片版權屬誰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00:53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4猴子自拍照·照片版權屬誰？(00ˍ53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00" y="-137456"/>
            <a:ext cx="9145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8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135" y="1587"/>
            <a:ext cx="6871730" cy="521666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40" y="13006"/>
            <a:ext cx="6475119" cy="501094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" y="4367317"/>
            <a:ext cx="6681213" cy="113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351785"/>
            <a:ext cx="3528392" cy="352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智慧財產的相關知識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是新興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的法律課題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著作權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商標權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 smtClean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專利權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等與民眾日常生活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最密切，是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智慧財產權領域中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重要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的一環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77697"/>
            <a:ext cx="3598171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99592" y="1351785"/>
            <a:ext cx="3528392" cy="242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本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節先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介紹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著作權法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0070C0"/>
                </a:solidFill>
                <a:latin typeface="微軟正黑體" charset="-120"/>
                <a:ea typeface="微軟正黑體" charset="-120"/>
              </a:rPr>
              <a:t>商標權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，而專利與營業秘密及網路活動的智慧財產權則於後面小節說明。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18" y="1177697"/>
            <a:ext cx="3598171" cy="35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7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8364" cy="554400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430655" y="2715071"/>
            <a:ext cx="357339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我國採創作保護主義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當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著作一完成，不需要去登記就擁有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著作權）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4594869" cy="69494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430655" y="5712914"/>
            <a:ext cx="39334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著作權保障：</a:t>
            </a:r>
            <a:r>
              <a:rPr lang="en-US" altLang="zh-TW" sz="28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人類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精神智慧的結晶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，才能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鼓勵創作，提高創作動機。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94991"/>
            <a:ext cx="3008382" cy="300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2.22222E-6 -0.5322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61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430655" y="2020126"/>
            <a:ext cx="3573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是人類精神文明的智慧成果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430655" y="5712914"/>
            <a:ext cx="39334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2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創作的結果要以一定形式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表達，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如果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只是腦海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中構思的階段，就無法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受到保護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75" y="1752256"/>
            <a:ext cx="2194565" cy="334671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7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16089E-6 L 2.22222E-6 -0.6321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6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430655" y="2139007"/>
            <a:ext cx="35733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 startAt="3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由著作人獨立創作且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具創作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性。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 startAt="3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作品必須屬於文學、科學、藝術或其他學術範圍。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63" y="1315175"/>
            <a:ext cx="2592329" cy="383591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1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1430655" y="2139007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不限於文字表達，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除語文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著作外，用音樂、戲劇、舞蹈、美術、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攝影等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都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是著作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方式。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67373"/>
            <a:ext cx="1650495" cy="387249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77" y="2283023"/>
            <a:ext cx="6199645" cy="207569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3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77" y="2283023"/>
            <a:ext cx="6199645" cy="207569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6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146174" cy="651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75130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憲法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、法律、命令或公文，及中央或地方機關將其作成的翻譯物或編輯物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512" y="1501521"/>
            <a:ext cx="3547879" cy="356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146174" cy="651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751302" cy="27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標語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及通用之符號、名詞、公式、數表、表格、簿冊或時曆。</a:t>
            </a:r>
          </a:p>
          <a:p>
            <a:pPr marL="514350" indent="-514350">
              <a:spcBef>
                <a:spcPts val="750"/>
              </a:spcBef>
              <a:buFont typeface="+mj-lt"/>
              <a:buAutoNum type="arabicPeriod" startAt="2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傳達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事實之新聞報導所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作之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語文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著作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（不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含評論的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新聞報導）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74911"/>
            <a:ext cx="3024336" cy="378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7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146174" cy="651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60728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 algn="dist">
              <a:spcBef>
                <a:spcPts val="750"/>
              </a:spcBef>
              <a:buFont typeface="+mj-lt"/>
              <a:buAutoNum type="arabicPeriod" startAt="4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依法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令舉行之各類考試試題及其備用試題，例如國家考試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（不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包含私人機構舉辦的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考試，如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GEPT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、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TOEIC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、托福、雅思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等）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08842"/>
            <a:ext cx="3328996" cy="33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1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6472617" cy="6948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39" y="2066999"/>
            <a:ext cx="6504228" cy="276737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869" y="2066999"/>
            <a:ext cx="6504228" cy="276737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18735"/>
            <a:ext cx="1458471" cy="238658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3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663 0.00999 L -0.82795 0.0099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6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39" y="2066999"/>
            <a:ext cx="6504228" cy="2767370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869" y="2066999"/>
            <a:ext cx="6504228" cy="276737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18735"/>
            <a:ext cx="1458471" cy="238658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6472617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4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663 0.00999 L -0.82795 0.0099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6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39" y="2066999"/>
            <a:ext cx="6504228" cy="276736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869" y="2066999"/>
            <a:ext cx="6504228" cy="276736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18735"/>
            <a:ext cx="1458471" cy="238658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6472617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6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663 0.00999 L -0.82795 0.0099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6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1" y="2066999"/>
            <a:ext cx="6504228" cy="276736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2" y="2066999"/>
            <a:ext cx="6504226" cy="276736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2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2" y="2066999"/>
            <a:ext cx="6504226" cy="276736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7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3" y="2066999"/>
            <a:ext cx="6504224" cy="276736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2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3" y="2066999"/>
            <a:ext cx="6504224" cy="276736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5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07" y="2066999"/>
            <a:ext cx="6504221" cy="276736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13" y="2651033"/>
            <a:ext cx="1897384" cy="246024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07" y="2066999"/>
            <a:ext cx="6504221" cy="276736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13" y="2651033"/>
            <a:ext cx="1897384" cy="246024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07" y="2066999"/>
            <a:ext cx="6504221" cy="276736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13" y="2651033"/>
            <a:ext cx="1897384" cy="246024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5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07" y="2066999"/>
            <a:ext cx="6504221" cy="276736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13" y="2651033"/>
            <a:ext cx="1897384" cy="246024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9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6" y="2066999"/>
            <a:ext cx="6504216" cy="276736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9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46" y="2066999"/>
            <a:ext cx="6504216" cy="276736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12" y="2606998"/>
            <a:ext cx="1897384" cy="250088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647261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1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遊覽車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司機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每天在車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上播放影片，供乘客於坐車途中欣賞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5117354" cy="6516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074" y="1979753"/>
            <a:ext cx="4183238" cy="310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403933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策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展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單位：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舉辦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特定主題展覽等藝文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活動，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展覽期間：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播放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該主題的電影，並收取門票費用。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5117354" cy="6516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851" y="2066999"/>
            <a:ext cx="3386337" cy="306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8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822658" y="2211015"/>
            <a:ext cx="3965366" cy="1935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3"/>
            </a:pPr>
            <a:r>
              <a:rPr lang="zh-TW" altLang="en-US" sz="27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公寓大廈管理</a:t>
            </a:r>
            <a:r>
              <a:rPr lang="zh-TW" altLang="en-US" sz="27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委員會：</a:t>
            </a:r>
            <a:r>
              <a:rPr lang="en-US" altLang="zh-TW" sz="27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7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每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週末在會客室或社區活動中心播放影片供社區居民欣賞。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5117354" cy="6516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088" y="1999471"/>
            <a:ext cx="3386336" cy="3061145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047562" y="4135393"/>
            <a:ext cx="3535278" cy="900000"/>
            <a:chOff x="3481586" y="3006572"/>
            <a:chExt cx="353527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2" y="3189998"/>
              <a:ext cx="2950772" cy="547142"/>
              <a:chOff x="4500001" y="2170416"/>
              <a:chExt cx="2950772" cy="547142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0798" b="8656"/>
              <a:stretch/>
            </p:blipFill>
            <p:spPr>
              <a:xfrm>
                <a:off x="4500001" y="2170416"/>
                <a:ext cx="2950772" cy="526201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6" y="2194338"/>
                <a:ext cx="24088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著作權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法大翻修！ 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餐廳播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YouTube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須授權付費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(02ˍ15)</a:t>
                </a:r>
                <a:endParaRPr lang="zh-TW" altLang="en-US" sz="1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14" name="圖片 1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466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19327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著作權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法大翻修！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餐廳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播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YouTube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須授權付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費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02:15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3著作權法大翻修！ 餐廳播YouTube須授權付費(02ˍ1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3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353527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4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民間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企業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每月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舉辦電影欣賞會，提供員工之休閒使用。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5117354" cy="6516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088" y="1999471"/>
            <a:ext cx="3386336" cy="30611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42413"/>
            <a:ext cx="2874962" cy="161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2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1036722" y="1994991"/>
            <a:ext cx="353527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5"/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學校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圖書館：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>
                <a:latin typeface="微軟正黑體" charset="-120"/>
                <a:ea typeface="微軟正黑體" charset="-120"/>
              </a:rPr>
              <a:t>設立小型放映室，供學生觀賞電影或是定期辦理電影欣賞。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5117354" cy="6516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088" y="1999471"/>
            <a:ext cx="3386336" cy="306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3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4593910" cy="694800"/>
          </a:xfrm>
          <a:prstGeom prst="rect">
            <a:avLst/>
          </a:prstGeom>
        </p:spPr>
      </p:pic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2" y="2143569"/>
            <a:ext cx="409176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我國：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著作人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終身加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50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有些國家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著作人終身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加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70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~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90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年。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83" y="2113727"/>
            <a:ext cx="3259940" cy="294688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8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2" y="2211015"/>
            <a:ext cx="403933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著作人不詳，或著作人為非自然人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即法人，例如企業、公司、組織等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)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，或攝影、視聽、錄音或表演之公開著作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2" y="5739362"/>
            <a:ext cx="39673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期限為取得著作權之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公開發表後 </a:t>
            </a:r>
            <a:r>
              <a:rPr lang="en-US" altLang="zh-TW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50 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年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83" y="2113727"/>
            <a:ext cx="3259940" cy="2946887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4593910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9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4317E-6 L 1.66667E-6 -0.6118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60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67" y="2032500"/>
            <a:ext cx="7045467" cy="258775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4593910" cy="6948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3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324754" y="2262735"/>
            <a:ext cx="46874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可要求民事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救濟 </a:t>
            </a:r>
            <a:r>
              <a:rPr lang="zh-TW" altLang="en-US" sz="2800" b="1" dirty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solidFill>
                <a:srgbClr val="1E2D9A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5508126" cy="694800"/>
          </a:xfrm>
          <a:prstGeom prst="rect">
            <a:avLst/>
          </a:prstGeom>
        </p:spPr>
      </p:pic>
      <p:sp>
        <p:nvSpPr>
          <p:cNvPr id="13" name="文字方塊 12"/>
          <p:cNvSpPr txBox="1">
            <a:spLocks noChangeArrowheads="1"/>
          </p:cNvSpPr>
          <p:nvPr/>
        </p:nvSpPr>
        <p:spPr bwMode="auto">
          <a:xfrm>
            <a:off x="1324754" y="2891331"/>
            <a:ext cx="418335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金錢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賠償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、</a:t>
            </a:r>
            <a:endParaRPr lang="en-US" altLang="zh-TW" sz="26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回復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名譽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、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9" name="文字方塊 18"/>
          <p:cNvSpPr txBox="1">
            <a:spLocks noChangeArrowheads="1"/>
          </p:cNvSpPr>
          <p:nvPr/>
        </p:nvSpPr>
        <p:spPr bwMode="auto">
          <a:xfrm>
            <a:off x="1324754" y="5739362"/>
            <a:ext cx="3175238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公布判決書</a:t>
            </a:r>
            <a:r>
              <a:rPr lang="en-US" altLang="zh-TW" sz="26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6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著作權人可要求</a:t>
            </a:r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登載於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新聞、報紙或</a:t>
            </a:r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雜誌</a:t>
            </a:r>
            <a:r>
              <a:rPr lang="en-US" altLang="zh-TW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charset="-120"/>
                <a:ea typeface="微軟正黑體" charset="-120"/>
              </a:rPr>
              <a:t>)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銷毀 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063" y="2262735"/>
            <a:ext cx="3732721" cy="2756591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533E-6 L -3.88889E-6 -0.4941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0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3" grpId="1"/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180738" y="2262735"/>
            <a:ext cx="317523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若是他人想要營利而重製自己的作品，他人就要負擔刑事責任。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063" y="2262735"/>
            <a:ext cx="3732721" cy="2756591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971600" y="4078617"/>
            <a:ext cx="3560166" cy="900000"/>
            <a:chOff x="3481586" y="3006572"/>
            <a:chExt cx="3560166" cy="900000"/>
          </a:xfrm>
        </p:grpSpPr>
        <p:grpSp>
          <p:nvGrpSpPr>
            <p:cNvPr id="17" name="群組 16"/>
            <p:cNvGrpSpPr/>
            <p:nvPr/>
          </p:nvGrpSpPr>
          <p:grpSpPr>
            <a:xfrm>
              <a:off x="4066091" y="3189998"/>
              <a:ext cx="2975661" cy="526201"/>
              <a:chOff x="4500000" y="2170416"/>
              <a:chExt cx="2975661" cy="526201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3057" b="8656"/>
              <a:stretch/>
            </p:blipFill>
            <p:spPr>
              <a:xfrm>
                <a:off x="4500000" y="2170416"/>
                <a:ext cx="2854437" cy="526201"/>
              </a:xfrm>
              <a:prstGeom prst="rect">
                <a:avLst/>
              </a:prstGeom>
            </p:spPr>
          </p:pic>
          <p:sp>
            <p:nvSpPr>
              <p:cNvPr id="20" name="文字方塊 19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遭控侵權 鼎泰豐遭起訴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(01ˍ42)</a:t>
                </a:r>
              </a:p>
            </p:txBody>
          </p:sp>
        </p:grpSp>
        <p:pic>
          <p:nvPicPr>
            <p:cNvPr id="18" name="圖片 17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8000" cy="1478082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8" y="1179738"/>
            <a:ext cx="5508126" cy="6948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971600" y="4788495"/>
            <a:ext cx="3560166" cy="900000"/>
            <a:chOff x="3481586" y="3006572"/>
            <a:chExt cx="3560166" cy="900000"/>
          </a:xfrm>
        </p:grpSpPr>
        <p:grpSp>
          <p:nvGrpSpPr>
            <p:cNvPr id="23" name="群組 22"/>
            <p:cNvGrpSpPr/>
            <p:nvPr/>
          </p:nvGrpSpPr>
          <p:grpSpPr>
            <a:xfrm>
              <a:off x="4066091" y="3189998"/>
              <a:ext cx="2975661" cy="526201"/>
              <a:chOff x="4500000" y="2170416"/>
              <a:chExt cx="2975661" cy="526201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3057" b="8656"/>
              <a:stretch/>
            </p:blipFill>
            <p:spPr>
              <a:xfrm>
                <a:off x="4500000" y="2170416"/>
                <a:ext cx="2854437" cy="526201"/>
              </a:xfrm>
              <a:prstGeom prst="rect">
                <a:avLst/>
              </a:prstGeom>
            </p:spPr>
          </p:pic>
          <p:sp>
            <p:nvSpPr>
              <p:cNvPr id="26" name="文字方塊 25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err="1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Lofi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 House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 抄襲事件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(06_49)</a:t>
                </a:r>
                <a:endParaRPr lang="en-US" altLang="zh-TW" sz="1400" dirty="0">
                  <a:solidFill>
                    <a:schemeClr val="bg1"/>
                  </a:solidFill>
                  <a:latin typeface="微軟正黑體" panose="020B0604030504040204" pitchFamily="34" charset="-120"/>
                </a:endParaRPr>
              </a:p>
            </p:txBody>
          </p:sp>
        </p:grpSp>
        <p:pic>
          <p:nvPicPr>
            <p:cNvPr id="24" name="圖片 23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479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遭控侵權 鼎泰豐遭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起訴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4遭控侵權 鼎泰豐遭起訴(01ˍ4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2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Lo-Fi 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House 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的抄襲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事件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06:49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志祺</a:t>
            </a: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34【 志祺七七 】Lo-Fi House 的抄襲事件(06_4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5254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1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7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8364" cy="554399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1430655" y="2715071"/>
            <a:ext cx="357339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商標代表了業者的產品或服務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商標權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，業者將努力經營品牌，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4594869" cy="69494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74683"/>
            <a:ext cx="2286005" cy="29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430654" y="2427039"/>
            <a:ext cx="32853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商標可讓消費者清楚識別並獲得想要的商品</a:t>
            </a:r>
            <a:r>
              <a:rPr lang="zh-TW" altLang="en-US" sz="2000" b="1" dirty="0">
                <a:solidFill>
                  <a:srgbClr val="0E3DA6"/>
                </a:solidFill>
                <a:latin typeface="微軟正黑體" pitchFamily="34" charset="-120"/>
                <a:ea typeface="微軟正黑體" pitchFamily="34" charset="-120"/>
              </a:rPr>
              <a:t>（當品牌經營良好）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430656" y="5712914"/>
            <a:ext cx="3501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商標法保障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業者與消費者利益，維護市場公平競爭，促進工商企業正常發展。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113872"/>
            <a:ext cx="2560325" cy="214884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182" y="2643063"/>
            <a:ext cx="1677927" cy="23911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3775 L -0.00138 -0.5946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278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938747" y="2119843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任何具有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識別性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之標識：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430655" y="2731672"/>
            <a:ext cx="3966282" cy="1600438"/>
            <a:chOff x="1430655" y="3147119"/>
            <a:chExt cx="3966282" cy="1600438"/>
          </a:xfrm>
        </p:grpSpPr>
        <p:sp>
          <p:nvSpPr>
            <p:cNvPr id="11" name="文字方塊 10"/>
            <p:cNvSpPr txBox="1"/>
            <p:nvPr/>
          </p:nvSpPr>
          <p:spPr>
            <a:xfrm>
              <a:off x="1430655" y="3147119"/>
              <a:ext cx="2061225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文字、</a:t>
              </a:r>
              <a:endParaRPr lang="en-US" altLang="zh-TW" sz="25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圖形、</a:t>
              </a:r>
              <a:endParaRPr lang="en-US" altLang="zh-TW" sz="25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記號、</a:t>
              </a:r>
              <a:endParaRPr lang="en-US" altLang="zh-TW" sz="2500" b="1" dirty="0" smtClean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3079409" y="3147119"/>
              <a:ext cx="23175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顏色、</a:t>
              </a:r>
              <a:endParaRPr lang="en-US" altLang="zh-TW" sz="25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立體</a:t>
              </a:r>
              <a:r>
                <a:rPr lang="zh-TW" altLang="en-US" sz="2500" b="1" dirty="0">
                  <a:latin typeface="微軟正黑體" pitchFamily="34" charset="-120"/>
                  <a:ea typeface="微軟正黑體" pitchFamily="34" charset="-120"/>
                </a:rPr>
                <a:t>形狀</a:t>
              </a: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、</a:t>
              </a:r>
              <a:endParaRPr lang="en-US" altLang="zh-TW" sz="2500" b="1" dirty="0" smtClean="0">
                <a:latin typeface="微軟正黑體" pitchFamily="34" charset="-120"/>
                <a:ea typeface="微軟正黑體" pitchFamily="34" charset="-120"/>
              </a:endParaRPr>
            </a:p>
            <a:p>
              <a:pPr marL="457200" indent="-457200">
                <a:spcBef>
                  <a:spcPts val="1200"/>
                </a:spcBef>
                <a:buFont typeface="Wingdings" panose="05000000000000000000" pitchFamily="2" charset="2"/>
                <a:buChar char="l"/>
              </a:pPr>
              <a:r>
                <a:rPr lang="zh-TW" altLang="en-US" sz="2500" b="1" dirty="0" smtClean="0">
                  <a:latin typeface="微軟正黑體" pitchFamily="34" charset="-120"/>
                  <a:ea typeface="微軟正黑體" pitchFamily="34" charset="-120"/>
                </a:rPr>
                <a:t>動態、</a:t>
              </a:r>
              <a:endParaRPr lang="zh-TW" altLang="en-US" sz="25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1430655" y="5785216"/>
            <a:ext cx="32853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全像圖、</a:t>
            </a:r>
            <a:endParaRPr lang="en-US" altLang="zh-TW" sz="25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聲音、</a:t>
            </a:r>
            <a:endParaRPr lang="en-US" altLang="zh-TW" sz="2500" b="1" dirty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500" b="1" dirty="0">
                <a:latin typeface="微軟正黑體" pitchFamily="34" charset="-120"/>
                <a:ea typeface="微軟正黑體" pitchFamily="34" charset="-120"/>
              </a:rPr>
              <a:t>其聯合式所組成。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5043182" y="2113872"/>
            <a:ext cx="3241271" cy="2920352"/>
            <a:chOff x="5043182" y="2113872"/>
            <a:chExt cx="3241271" cy="2920352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4128" y="2113872"/>
              <a:ext cx="2560325" cy="2148844"/>
            </a:xfrm>
            <a:prstGeom prst="rect">
              <a:avLst/>
            </a:prstGeom>
          </p:spPr>
        </p:pic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3182" y="2643063"/>
              <a:ext cx="1677927" cy="2391161"/>
            </a:xfrm>
            <a:prstGeom prst="rect">
              <a:avLst/>
            </a:prstGeom>
          </p:spPr>
        </p:pic>
      </p:grpSp>
      <p:pic>
        <p:nvPicPr>
          <p:cNvPr id="22" name="圖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35405E-6 L -1.11111E-6 -0.5338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69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24724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國內聲音商標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註冊已有 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49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件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，例如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知名飲料「你累了嗎」、「綠油精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」，讓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消費者區別商品或服務來源。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577806" cy="6516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152" y="1472637"/>
            <a:ext cx="2514605" cy="23911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359" y="3532501"/>
            <a:ext cx="4352553" cy="1417323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651795" y="4839407"/>
            <a:ext cx="3632173" cy="900000"/>
            <a:chOff x="3481586" y="3006572"/>
            <a:chExt cx="3632173" cy="900000"/>
          </a:xfrm>
        </p:grpSpPr>
        <p:grpSp>
          <p:nvGrpSpPr>
            <p:cNvPr id="15" name="群組 14"/>
            <p:cNvGrpSpPr/>
            <p:nvPr/>
          </p:nvGrpSpPr>
          <p:grpSpPr>
            <a:xfrm>
              <a:off x="4066091" y="3189998"/>
              <a:ext cx="3047668" cy="526201"/>
              <a:chOff x="4500000" y="2170416"/>
              <a:chExt cx="3047668" cy="526201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8525" b="8656"/>
              <a:stretch/>
            </p:blipFill>
            <p:spPr>
              <a:xfrm>
                <a:off x="4500000" y="2170416"/>
                <a:ext cx="3047668" cy="526201"/>
              </a:xfrm>
              <a:prstGeom prst="rect">
                <a:avLst/>
              </a:prstGeom>
            </p:spPr>
          </p:pic>
          <p:sp>
            <p:nvSpPr>
              <p:cNvPr id="18" name="文字方塊 17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【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你累了嗎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】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保力達蠻牛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(00ˍ32)</a:t>
                </a:r>
              </a:p>
            </p:txBody>
          </p:sp>
        </p:grpSp>
        <p:pic>
          <p:nvPicPr>
            <p:cNvPr id="16" name="圖片 15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9" name="群組 18"/>
          <p:cNvGrpSpPr/>
          <p:nvPr/>
        </p:nvGrpSpPr>
        <p:grpSpPr>
          <a:xfrm>
            <a:off x="4571999" y="4839407"/>
            <a:ext cx="2765174" cy="900000"/>
            <a:chOff x="3481586" y="3006572"/>
            <a:chExt cx="2765174" cy="900000"/>
          </a:xfrm>
        </p:grpSpPr>
        <p:grpSp>
          <p:nvGrpSpPr>
            <p:cNvPr id="20" name="群組 19"/>
            <p:cNvGrpSpPr/>
            <p:nvPr/>
          </p:nvGrpSpPr>
          <p:grpSpPr>
            <a:xfrm>
              <a:off x="4066092" y="3189998"/>
              <a:ext cx="2180668" cy="596154"/>
              <a:chOff x="4500001" y="2170416"/>
              <a:chExt cx="2180668" cy="596154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48858" b="-3487"/>
              <a:stretch/>
            </p:blipFill>
            <p:spPr>
              <a:xfrm>
                <a:off x="4500001" y="2170416"/>
                <a:ext cx="2180668" cy="596154"/>
              </a:xfrm>
              <a:prstGeom prst="rect">
                <a:avLst/>
              </a:prstGeom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753876" y="2327285"/>
                <a:ext cx="1706299" cy="307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【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綠油精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】(00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ˍ22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</a:t>
                </a:r>
              </a:p>
            </p:txBody>
          </p:sp>
        </p:grpSp>
        <p:pic>
          <p:nvPicPr>
            <p:cNvPr id="21" name="圖片 20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491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【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你累了嗎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】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保力達蠻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牛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00:32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5【你累了嗎】保力達蠻牛(00ˍ3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3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4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綠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油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精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00:22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008P135【綠油精】(00ˍ2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2400" y="-137456"/>
            <a:ext cx="68592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7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24724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經濟部智慧財產局解釋，聲音商標主要指</a:t>
            </a: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足以讓消費者區別商品或服務來源聲音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577806" cy="6516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2" y="5746168"/>
            <a:ext cx="324724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已具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識別性簡短的廣告歌曲、旋律、人說話的聲音、鐘聲、鈴聲或動物的叫聲等。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152" y="1472637"/>
            <a:ext cx="2514605" cy="2391161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359" y="3532501"/>
            <a:ext cx="4352553" cy="14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2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87007E-6 L -2.22222E-6 -0.6507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53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36722" y="2066999"/>
            <a:ext cx="324724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除了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聲音以外，具有辨識度的「氣味」也可以註冊為商標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>!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135</a:t>
              </a: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175722"/>
            <a:ext cx="4577806" cy="6516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2" y="5746168"/>
            <a:ext cx="3247246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我國唯一取得註冊的氣味商標是 </a:t>
            </a:r>
            <a:r>
              <a:rPr lang="zh-TW" altLang="en-US" sz="2800" b="1" dirty="0" smtClean="0">
                <a:solidFill>
                  <a:srgbClr val="7030A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en-US" altLang="zh-TW" sz="2600" b="1" dirty="0" smtClean="0">
                <a:latin typeface="微軟正黑體" charset="-120"/>
                <a:ea typeface="微軟正黑體" charset="-120"/>
              </a:rPr>
              <a:t>2018 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年 </a:t>
            </a:r>
            <a:r>
              <a:rPr lang="en-US" altLang="zh-TW" sz="2600" b="1" dirty="0">
                <a:latin typeface="微軟正黑體" charset="-120"/>
                <a:ea typeface="微軟正黑體" charset="-120"/>
              </a:rPr>
              <a:t>5 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月使用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於「黏土玩具」，具有「麝香、香草和櫻桃氣味，並混合帶有鹽味的小麥麵團氣味」。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371" y="2117939"/>
            <a:ext cx="3726188" cy="277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4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87007E-6 L -2.22222E-6 -0.6507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53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938747" y="2146378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證明標章：</a:t>
            </a:r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668115" cy="694800"/>
          </a:xfrm>
          <a:prstGeom prst="rect">
            <a:avLst/>
          </a:prstGeom>
        </p:spPr>
      </p:pic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343967" y="2669870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提供知識或技術，以標章證明商品或服務的特性、品質、精密度或其他事項。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066999"/>
            <a:ext cx="2948946" cy="2382017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82391" y="4640893"/>
            <a:ext cx="3632173" cy="900000"/>
            <a:chOff x="3481586" y="3006572"/>
            <a:chExt cx="3632173" cy="900000"/>
          </a:xfrm>
        </p:grpSpPr>
        <p:grpSp>
          <p:nvGrpSpPr>
            <p:cNvPr id="12" name="群組 11"/>
            <p:cNvGrpSpPr/>
            <p:nvPr/>
          </p:nvGrpSpPr>
          <p:grpSpPr>
            <a:xfrm>
              <a:off x="4066091" y="3189998"/>
              <a:ext cx="3047668" cy="526201"/>
              <a:chOff x="4500000" y="2170416"/>
              <a:chExt cx="3047668" cy="526201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8525" b="8656"/>
              <a:stretch/>
            </p:blipFill>
            <p:spPr>
              <a:xfrm>
                <a:off x="4500000" y="2170416"/>
                <a:ext cx="3047668" cy="526201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台灣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製造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MIT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微笑標章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(01ˍ30)</a:t>
                </a:r>
              </a:p>
            </p:txBody>
          </p:sp>
        </p:grpSp>
        <p:pic>
          <p:nvPicPr>
            <p:cNvPr id="13" name="圖片 1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4716454" y="4640893"/>
            <a:ext cx="3632173" cy="900000"/>
            <a:chOff x="3481586" y="3006572"/>
            <a:chExt cx="3632173" cy="900000"/>
          </a:xfrm>
        </p:grpSpPr>
        <p:grpSp>
          <p:nvGrpSpPr>
            <p:cNvPr id="19" name="群組 18"/>
            <p:cNvGrpSpPr/>
            <p:nvPr/>
          </p:nvGrpSpPr>
          <p:grpSpPr>
            <a:xfrm>
              <a:off x="4066091" y="3189998"/>
              <a:ext cx="3047668" cy="526201"/>
              <a:chOff x="4500000" y="2170416"/>
              <a:chExt cx="3047668" cy="526201"/>
            </a:xfrm>
          </p:grpSpPr>
          <p:pic>
            <p:nvPicPr>
              <p:cNvPr id="24" name="圖片 2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8525" b="8656"/>
              <a:stretch/>
            </p:blipFill>
            <p:spPr>
              <a:xfrm>
                <a:off x="4500000" y="2170416"/>
                <a:ext cx="3047668" cy="526201"/>
              </a:xfrm>
              <a:prstGeom prst="rect">
                <a:avLst/>
              </a:prstGeom>
            </p:spPr>
          </p:pic>
          <p:sp>
            <p:nvSpPr>
              <p:cNvPr id="25" name="文字方塊 24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MIT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微笑標章 黑熊環保包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(01ˍ26)</a:t>
                </a:r>
              </a:p>
            </p:txBody>
          </p:sp>
        </p:grpSp>
        <p:pic>
          <p:nvPicPr>
            <p:cNvPr id="23" name="圖片 2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8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台灣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製造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MIT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微笑標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章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6台灣製造MIT微笑標章(01ˍ30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700" y="-137456"/>
            <a:ext cx="7716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3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MIT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微笑標章 黑熊環保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包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01:26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36MIT微笑標章 黑熊環保包(01ˍ26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1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226779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團體標章：</a:t>
            </a: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631999" y="2662499"/>
            <a:ext cx="324724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公會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、協會或其它團體為表彰其組織或會籍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631999" y="5791744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為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表彰團體或其成員身分，將「團體標章」標示於相關物品或文書上。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664" y="2139007"/>
            <a:ext cx="2363729" cy="238201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668115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3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9867E-6 L 3.61111E-6 -0.5452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27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0" grpId="1"/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043608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169E71"/>
                </a:solidFill>
                <a:latin typeface="微軟正黑體" pitchFamily="34" charset="-120"/>
                <a:ea typeface="微軟正黑體" pitchFamily="34" charset="-120"/>
              </a:rPr>
              <a:t>團體商標：</a:t>
            </a: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448828" y="2662499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具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法人資格之公會、協會或其他團體，為表彰團體成員所提供商品或服務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448828" y="5791744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將 「團體商標」使用於商品或服務上，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並與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他人之商品或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服務做區別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139007"/>
            <a:ext cx="2948946" cy="238201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668115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9867E-6 L 2.5E-6 -0.5452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27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0" grpId="1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082763" y="2211015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申請商標註冊：</a:t>
            </a: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487983" y="2734507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備申請書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，載明申請人、商標圖樣及指定使用之商品或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服務提出申請。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815">
            <a:off x="5652119" y="1954750"/>
            <a:ext cx="2416518" cy="329563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915" y="2274120"/>
            <a:ext cx="1606687" cy="329499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7025724" cy="6948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8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1082763" y="2211015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商標權期限：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487983" y="2734507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自註冊公告當日起，由權利人取得商標權，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商標權期間</a:t>
            </a:r>
            <a:r>
              <a:rPr lang="zh-TW" altLang="en-US" sz="2800" b="1" dirty="0">
                <a:solidFill>
                  <a:srgbClr val="1E2D9A"/>
                </a:solidFill>
                <a:latin typeface="微軟正黑體" charset="-120"/>
                <a:ea typeface="微軟正黑體" charset="-120"/>
              </a:rPr>
              <a:t>為十年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487983" y="5739193"/>
            <a:ext cx="324724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期間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可以申請延展，每次</a:t>
            </a:r>
            <a:r>
              <a:rPr lang="zh-TW" altLang="en-US" sz="2800" b="1" dirty="0">
                <a:solidFill>
                  <a:srgbClr val="FF0000"/>
                </a:solidFill>
                <a:latin typeface="微軟正黑體" charset="-120"/>
                <a:ea typeface="微軟正黑體" charset="-120"/>
              </a:rPr>
              <a:t>延展為十年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815">
            <a:off x="5652119" y="1954750"/>
            <a:ext cx="2416518" cy="329563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915" y="2274120"/>
            <a:ext cx="1606687" cy="329499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7025724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3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00777E-6 L 2.22222E-6 -0.49833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0" grpId="1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" name="文字方塊 29"/>
          <p:cNvSpPr txBox="1">
            <a:spLocks noChangeArrowheads="1"/>
          </p:cNvSpPr>
          <p:nvPr/>
        </p:nvSpPr>
        <p:spPr bwMode="auto">
          <a:xfrm>
            <a:off x="1343967" y="2135020"/>
            <a:ext cx="31560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未經商標權人同意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使用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他人商標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就要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負民事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責任，嚴重的話要負擔刑事責任。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3910" cy="6948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28" y="2047521"/>
            <a:ext cx="3968504" cy="297180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8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938747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知名一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蘭拉麵品牌：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343967" y="2662499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臺灣夜市出現未授權的業者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（商標招牌極為相似）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，且店家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標榜代客煮麵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87" y="2211015"/>
            <a:ext cx="3537637" cy="275384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3910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938747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知名一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蘭拉麵品牌：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343967" y="2662499"/>
            <a:ext cx="32472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商標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是採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類別區分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一蘭」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註冊在第 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>43 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類提出申請，指定的服務項目為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：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343966" y="5739193"/>
            <a:ext cx="324724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「拉麵店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；酒吧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；啤酒屋；茶藝館；咖啡館；冷熱飲料店。」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87" y="2211015"/>
            <a:ext cx="3537637" cy="2753849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3910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7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70588E-6 L 8.33333E-7 -0.5360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0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938747" y="2143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知名一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蘭拉麵品牌：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343967" y="2666499"/>
            <a:ext cx="351606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700" b="1" dirty="0">
                <a:latin typeface="微軟正黑體" charset="-120"/>
                <a:ea typeface="微軟正黑體" charset="-120"/>
              </a:rPr>
              <a:t>賣「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拉麵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」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跟「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泡麵」在這個類別已近似，易造成消費者混淆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，可能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涉及侵害商標權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7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11015"/>
            <a:ext cx="3537637" cy="2753849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267685" y="4573589"/>
            <a:ext cx="3015841" cy="900000"/>
            <a:chOff x="3481586" y="3006572"/>
            <a:chExt cx="3015841" cy="900000"/>
          </a:xfrm>
        </p:grpSpPr>
        <p:grpSp>
          <p:nvGrpSpPr>
            <p:cNvPr id="14" name="群組 13"/>
            <p:cNvGrpSpPr/>
            <p:nvPr/>
          </p:nvGrpSpPr>
          <p:grpSpPr>
            <a:xfrm>
              <a:off x="4066091" y="3189998"/>
              <a:ext cx="2431336" cy="526201"/>
              <a:chOff x="4500000" y="2170416"/>
              <a:chExt cx="2431336" cy="526201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42980" b="8656"/>
              <a:stretch/>
            </p:blipFill>
            <p:spPr>
              <a:xfrm>
                <a:off x="4500000" y="2170416"/>
                <a:ext cx="2431336" cy="526201"/>
              </a:xfrm>
              <a:prstGeom prst="rect">
                <a:avLst/>
              </a:prstGeom>
            </p:spPr>
          </p:pic>
          <p:sp>
            <p:nvSpPr>
              <p:cNvPr id="19" name="文字方塊 18"/>
              <p:cNvSpPr txBox="1"/>
              <p:nvPr/>
            </p:nvSpPr>
            <p:spPr>
              <a:xfrm>
                <a:off x="4753877" y="2327285"/>
                <a:ext cx="19151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一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蘭進逢甲？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(01ˍ42)</a:t>
                </a:r>
              </a:p>
            </p:txBody>
          </p:sp>
        </p:grpSp>
        <p:pic>
          <p:nvPicPr>
            <p:cNvPr id="15" name="圖片 1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2" name="圖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6"/>
            <a:ext cx="287999" cy="1478082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56175"/>
            <a:ext cx="4593910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3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一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蘭進逢甲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？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6一蘭進逢甲？(01ˍ4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1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1467296"/>
            <a:ext cx="3528392" cy="195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首先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讓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我們初步了解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專利權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與</a:t>
            </a:r>
            <a:r>
              <a:rPr lang="zh-TW" altLang="en-US" sz="2800" b="1" dirty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營業</a:t>
            </a:r>
            <a:r>
              <a:rPr lang="zh-TW" altLang="en-US" sz="2800" b="1" dirty="0" smtClean="0">
                <a:solidFill>
                  <a:srgbClr val="169E71"/>
                </a:solidFill>
                <a:latin typeface="微軟正黑體" charset="-120"/>
                <a:ea typeface="微軟正黑體" charset="-120"/>
              </a:rPr>
              <a:t>秘密</a:t>
            </a:r>
            <a:r>
              <a:rPr lang="zh-TW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，這兩者之間有什麼關係呢</a:t>
            </a:r>
            <a:r>
              <a:rPr lang="en-US" altLang="zh-TW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charset="-120"/>
                <a:ea typeface="微軟正黑體" charset="-120"/>
              </a:rPr>
              <a:t>?</a:t>
            </a:r>
            <a:endParaRPr lang="zh-TW" altLang="zh-TW" sz="2800" b="1" dirty="0">
              <a:solidFill>
                <a:schemeClr val="tx1">
                  <a:lumMod val="85000"/>
                  <a:lumOff val="15000"/>
                </a:schemeClr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8967"/>
            <a:ext cx="3067818" cy="80924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003" y="3003103"/>
            <a:ext cx="3163831" cy="71323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574723"/>
            <a:ext cx="3102660" cy="199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9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2211015"/>
            <a:ext cx="396044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必須公開技術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需申請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保障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有期限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0895"/>
            <a:ext cx="3067818" cy="80924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4899"/>
            <a:ext cx="3615375" cy="339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0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899592" y="2211015"/>
            <a:ext cx="396044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不公開技術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不必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申請</a:t>
            </a:r>
            <a:r>
              <a:rPr lang="en-US" altLang="zh-TW" sz="2800" b="1" dirty="0" smtClean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且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不限期限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1189724"/>
            <a:ext cx="3067815" cy="6915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271" y="1149424"/>
            <a:ext cx="4071695" cy="38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6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8364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2715071"/>
            <a:ext cx="35733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專利，是專利權的簡稱，是法律賦予發明人在商業上的保護權利。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4594869" cy="69494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94991"/>
            <a:ext cx="303395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1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574672" y="2139007"/>
            <a:ext cx="3141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新產品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的推出一定先經過申請、註冊或登記，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574671" y="5712914"/>
            <a:ext cx="31413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之後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如果有人覬覦仿造或盜用時，法律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才能判斷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這個產品歸屬於誰。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50975"/>
            <a:ext cx="3033952" cy="302433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4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0433E-6 L 5E-6 -0.5824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2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331640" y="2211015"/>
            <a:ext cx="3384376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專利經申請核准後，就具有法律的保障，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可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鼓勵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專利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的創作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，並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促進產業的發展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39" y="5712914"/>
            <a:ext cx="396044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研發的成果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能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…</a:t>
            </a: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排除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他人仿冒</a:t>
            </a:r>
            <a:r>
              <a:rPr lang="zh-TW" altLang="en-US" sz="2800" b="1" dirty="0">
                <a:solidFill>
                  <a:srgbClr val="E46C0A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侵害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及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請求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損害賠償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50975"/>
            <a:ext cx="3033952" cy="302433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6.54828E-7 L 5E-6 -0.6073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8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04" y="2268871"/>
            <a:ext cx="2952328" cy="61433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04" y="3219236"/>
            <a:ext cx="2952328" cy="61433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79" y="2268871"/>
            <a:ext cx="2952328" cy="61433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</a:t>
              </a:r>
              <a:r>
                <a:rPr lang="en-US" altLang="zh-TW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80011"/>
            <a:ext cx="3255271" cy="30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0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214631" y="2211015"/>
            <a:ext cx="386142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申請發明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專利：</a:t>
            </a:r>
            <a:r>
              <a:rPr lang="en-US" altLang="zh-TW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客體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範圍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包括物品及方法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較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0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核准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時間也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較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9" y="2082940"/>
            <a:ext cx="2884938" cy="287579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1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1214631" y="2211015"/>
            <a:ext cx="443748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新型專利：</a:t>
            </a:r>
            <a:r>
              <a:rPr lang="en-US" altLang="zh-TW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客體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範圍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 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包括物品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比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較小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0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核准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時間相對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的較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快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9" y="2082940"/>
            <a:ext cx="2884938" cy="2875794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060572" y="4530618"/>
            <a:ext cx="3632173" cy="900000"/>
            <a:chOff x="3481586" y="3006572"/>
            <a:chExt cx="3632173" cy="900000"/>
          </a:xfrm>
        </p:grpSpPr>
        <p:grpSp>
          <p:nvGrpSpPr>
            <p:cNvPr id="14" name="群組 13"/>
            <p:cNvGrpSpPr/>
            <p:nvPr/>
          </p:nvGrpSpPr>
          <p:grpSpPr>
            <a:xfrm>
              <a:off x="4066091" y="3189998"/>
              <a:ext cx="3047668" cy="526201"/>
              <a:chOff x="4500000" y="2170416"/>
              <a:chExt cx="3047668" cy="526201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8525" b="8656"/>
              <a:stretch/>
            </p:blipFill>
            <p:spPr>
              <a:xfrm>
                <a:off x="4500000" y="2170416"/>
                <a:ext cx="3047668" cy="526201"/>
              </a:xfrm>
              <a:prstGeom prst="rect">
                <a:avLst/>
              </a:prstGeom>
            </p:spPr>
          </p:pic>
          <p:sp>
            <p:nvSpPr>
              <p:cNvPr id="17" name="文字方塊 16"/>
              <p:cNvSpPr txBox="1"/>
              <p:nvPr/>
            </p:nvSpPr>
            <p:spPr>
              <a:xfrm>
                <a:off x="4753876" y="2327285"/>
                <a:ext cx="27217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一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分鐘看發明 新型專利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(01ˍ25)</a:t>
                </a:r>
              </a:p>
            </p:txBody>
          </p:sp>
        </p:grpSp>
        <p:pic>
          <p:nvPicPr>
            <p:cNvPr id="15" name="圖片 1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一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分鐘看發明 新型專利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(01ˍ25)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8一分鐘看發明 新型專利(01ˍ2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700" y="-137456"/>
            <a:ext cx="7716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2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226779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發明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專利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631999" y="2662499"/>
            <a:ext cx="3247246" cy="17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利用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自然法則之技術思想之創作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600" b="1" dirty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例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：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交通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號誌小綠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人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（以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人行走的樣貌來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charset="-120"/>
                <a:ea typeface="微軟正黑體" charset="-120"/>
              </a:rPr>
              <a:t>設計）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79" y="2100932"/>
            <a:ext cx="2738634" cy="2761494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7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226779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新型專利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631999" y="2662499"/>
            <a:ext cx="337204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利用自然法則之技術思想，對物品之形狀、構造或組合之創作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34951"/>
            <a:ext cx="2739600" cy="329758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5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226779" y="2139007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設計專利：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631999" y="2662499"/>
            <a:ext cx="32472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物品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之全部或部分之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形狀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、花紋、色彩或其結合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透過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視覺訴求之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創作。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631999" y="5718175"/>
            <a:ext cx="3247246" cy="139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應用於物品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之電腦圖像及圖形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化使用介面。</a:t>
            </a:r>
            <a:endParaRPr lang="en-US" altLang="zh-TW" sz="26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例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：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刺蝟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造型的滑鼠。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94991"/>
            <a:ext cx="2739600" cy="292254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9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16204E-6 L 0.00243 -0.5208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2605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9" grpId="1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9A97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714999"/>
          </a:xfrm>
          <a:prstGeom prst="rect">
            <a:avLst/>
          </a:prstGeom>
        </p:spPr>
      </p:pic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2843808" y="1889591"/>
            <a:ext cx="372499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30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臺灣人愛喝珍珠奶茶，還紅遍世界各地</a:t>
            </a:r>
            <a:r>
              <a:rPr lang="zh-TW" altLang="en-US" sz="30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，不過</a:t>
            </a:r>
            <a:r>
              <a:rPr lang="zh-TW" altLang="en-US" sz="30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大家好奇的是「珍珠奶茶」是誰發明的</a:t>
            </a:r>
            <a:r>
              <a:rPr lang="en-US" altLang="zh-TW" sz="30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?</a:t>
            </a:r>
            <a:endParaRPr lang="zh-TW" altLang="zh-TW" sz="3000" b="1" dirty="0">
              <a:solidFill>
                <a:schemeClr val="bg1"/>
              </a:solidFill>
              <a:latin typeface="微軟正黑體" charset="-120"/>
              <a:ea typeface="微軟正黑體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299" y="296957"/>
            <a:ext cx="4274658" cy="1148192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655290" y="842862"/>
            <a:ext cx="8108237" cy="4467050"/>
            <a:chOff x="655290" y="842862"/>
            <a:chExt cx="8108237" cy="4467050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984" y="842862"/>
              <a:ext cx="1860543" cy="1771135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90" y="1889591"/>
              <a:ext cx="1959246" cy="1912374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913" y="4101017"/>
              <a:ext cx="1208895" cy="1208895"/>
            </a:xfrm>
            <a:prstGeom prst="rect">
              <a:avLst/>
            </a:prstGeom>
          </p:spPr>
        </p:pic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60" y="3942616"/>
            <a:ext cx="1705360" cy="148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9A97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714999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3141848" y="1565438"/>
            <a:ext cx="4166456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春</a:t>
            </a:r>
            <a:r>
              <a:rPr lang="zh-TW" altLang="en-US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水堂和翰林茶館為此對簿公堂，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兩店</a:t>
            </a:r>
            <a:r>
              <a:rPr lang="zh-TW" altLang="en-US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爭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了 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10 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年，</a:t>
            </a:r>
            <a:endParaRPr lang="en-US" altLang="zh-TW" sz="2800" b="1" dirty="0" smtClean="0">
              <a:solidFill>
                <a:schemeClr val="bg1"/>
              </a:solidFill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en-US" altLang="zh-TW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2019 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年 </a:t>
            </a:r>
            <a:r>
              <a:rPr lang="en-US" altLang="zh-TW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7 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月法官認定珍珠</a:t>
            </a:r>
            <a:r>
              <a:rPr lang="zh-TW" altLang="en-US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奶茶是新型飲料、不是專利品，任何人都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可以</a:t>
            </a:r>
            <a:r>
              <a:rPr lang="zh-TW" altLang="en-US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調配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，誰</a:t>
            </a:r>
            <a:r>
              <a:rPr lang="zh-TW" altLang="en-US" sz="2800" b="1" dirty="0">
                <a:solidFill>
                  <a:schemeClr val="bg1"/>
                </a:solidFill>
                <a:latin typeface="微軟正黑體" charset="-120"/>
                <a:ea typeface="微軟正黑體" charset="-120"/>
              </a:rPr>
              <a:t>是始祖其實不需要認定。</a:t>
            </a:r>
            <a:endParaRPr lang="zh-TW" altLang="zh-TW" sz="2800" b="1" dirty="0">
              <a:solidFill>
                <a:schemeClr val="bg1"/>
              </a:solidFill>
              <a:latin typeface="微軟正黑體" charset="-120"/>
              <a:ea typeface="微軟正黑體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48" y="1949017"/>
            <a:ext cx="2153745" cy="2878187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267276" y="4448181"/>
            <a:ext cx="3023603" cy="900000"/>
            <a:chOff x="3481586" y="3006572"/>
            <a:chExt cx="3023603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439098" cy="526201"/>
              <a:chOff x="4500000" y="2170416"/>
              <a:chExt cx="2439098" cy="526201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797" b="8656"/>
              <a:stretch/>
            </p:blipFill>
            <p:spPr>
              <a:xfrm>
                <a:off x="4500000" y="2170416"/>
                <a:ext cx="2439098" cy="526201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>
              <a:xfrm>
                <a:off x="4753876" y="2327285"/>
                <a:ext cx="19542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誰是珍奶始祖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(01ˍ29)</a:t>
                </a: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299" y="296957"/>
            <a:ext cx="4274658" cy="11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誰是珍奶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始祖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8誰是珍奶始祖(01ˍ2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4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214631" y="2211015"/>
            <a:ext cx="38614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採先申請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>原則：</a:t>
            </a:r>
            <a:r>
              <a:rPr lang="en-US" altLang="zh-TW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solidFill>
                  <a:srgbClr val="CC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無論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發明先後，同一發明有二個以上的專利申請案時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最先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申請者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核准專利。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371" y="1634950"/>
            <a:ext cx="3020104" cy="333845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8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98" y="2211015"/>
            <a:ext cx="6336805" cy="22585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9" cy="147807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594869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4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2628542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業者努力研發與眾不同的風味或配方等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，吸引民眾，為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業者帶來經濟利益，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具實用價值。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4795042" cy="6948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095" y="2285265"/>
            <a:ext cx="2656337" cy="273406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470731"/>
            <a:ext cx="2344239" cy="20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795042" cy="69480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574671" y="2139007"/>
            <a:ext cx="3429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前提：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業者採取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合理的保密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手段來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管理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與公共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利益衝突，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574671" y="5744742"/>
            <a:ext cx="3429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法律：</a:t>
            </a:r>
            <a:r>
              <a:rPr lang="en-US" altLang="zh-TW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予以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保障其營業秘密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，維護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產業倫理與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競爭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秩序。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4860032" y="2285265"/>
            <a:ext cx="3600400" cy="3213920"/>
            <a:chOff x="4860032" y="2285265"/>
            <a:chExt cx="3600400" cy="3213920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095" y="2285265"/>
              <a:ext cx="2656337" cy="2734062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3470731"/>
              <a:ext cx="2344239" cy="2028454"/>
            </a:xfrm>
            <a:prstGeom prst="rect">
              <a:avLst/>
            </a:prstGeom>
          </p:spPr>
        </p:pic>
      </p:grpSp>
      <p:pic>
        <p:nvPicPr>
          <p:cNvPr id="15" name="圖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0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5838E-6 L -2.22222E-6 -0.6254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7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1430655" y="1994991"/>
            <a:ext cx="34293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公司的研發方向、客戶資料等，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都是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營業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秘密，我們常喝的可口可樂，其配方也是一種營業秘密。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972" y="2139391"/>
            <a:ext cx="3023443" cy="2887827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1153400" y="4669118"/>
            <a:ext cx="3850647" cy="900000"/>
            <a:chOff x="3481586" y="3006572"/>
            <a:chExt cx="3850647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0" y="3189998"/>
              <a:ext cx="3266143" cy="571403"/>
              <a:chOff x="4499999" y="2170416"/>
              <a:chExt cx="3266143" cy="571403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6779" b="809"/>
              <a:stretch/>
            </p:blipFill>
            <p:spPr>
              <a:xfrm>
                <a:off x="4499999" y="2170416"/>
                <a:ext cx="3122127" cy="571403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5" y="2327285"/>
                <a:ext cx="3012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可口可樂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塗料機密傳遭竊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(01ˍ19)</a:t>
                </a:r>
              </a:p>
            </p:txBody>
          </p:sp>
        </p:grpSp>
        <p:pic>
          <p:nvPicPr>
            <p:cNvPr id="14" name="圖片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795042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6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897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可口可樂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塗料機密傳遭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竊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39可口可樂塗料機密傳遭竊(01ˍ1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7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795042" cy="68694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30655" y="2066999"/>
            <a:ext cx="36454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dist"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受僱人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於職務上研究或開發的營業秘密，一般而言歸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「雇用人」所有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除非契約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另有約定。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89" y="2627207"/>
            <a:ext cx="3867920" cy="250088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6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139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430655" y="2066999"/>
            <a:ext cx="36454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dist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受僱人如果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不是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在職務上研究或開發之營業秘密，歸「受僱人」所有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430655" y="5792706"/>
            <a:ext cx="36454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Clr>
                <a:schemeClr val="tx1"/>
              </a:buClr>
              <a:buFont typeface="+mj-lt"/>
              <a:buAutoNum type="arabicPeriod" startAt="2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雇用人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可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支付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合理報酬後，於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該事業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使用其營業秘密。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89" y="2627207"/>
            <a:ext cx="3867920" cy="250088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795042" cy="6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7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1909E-6 L 8.33333E-7 -0.64622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32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795042" cy="68500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742540" y="2215380"/>
            <a:ext cx="285331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侵害的行為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，依法負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民事</a:t>
            </a:r>
            <a:r>
              <a:rPr lang="zh-TW" altLang="en-US" sz="2800" b="1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責任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如違反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保密義務，甚至有</a:t>
            </a:r>
            <a:r>
              <a:rPr lang="zh-TW" altLang="en-US" sz="2800" b="1" dirty="0" smtClean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刑事責任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34951"/>
            <a:ext cx="2507918" cy="347923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88"/>
            <a:ext cx="287998" cy="14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5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017879" cy="582208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1187624" y="2427039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臺南市冠榮科技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公司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名資深幹部，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涉嫌任職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期間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竊取公司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獨創之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耐溫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鈦奈米級多層膜技術及設備機密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36" y="2383355"/>
            <a:ext cx="3396296" cy="270798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2"/>
          <a:stretch/>
        </p:blipFill>
        <p:spPr>
          <a:xfrm>
            <a:off x="896983" y="736591"/>
            <a:ext cx="5581782" cy="791278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912" y="887007"/>
            <a:ext cx="1962103" cy="544430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9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187624" y="2427039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另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設與冠榮同性質的新公司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與老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東家競爭，導致冠榮損失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高達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7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億多元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017879" cy="58220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36" y="2383355"/>
            <a:ext cx="3396296" cy="2707980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245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140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187624" y="2427039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人私下訂製的機器零件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誤寄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到冠榮公司才曝光，臺南地檢署依涉嫌違反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營業秘密法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起訴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017879" cy="58220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03699"/>
            <a:ext cx="3348277" cy="2669693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99592" y="4695391"/>
            <a:ext cx="3850647" cy="900000"/>
            <a:chOff x="3481586" y="3006572"/>
            <a:chExt cx="3850647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0" y="3189998"/>
              <a:ext cx="3266143" cy="571403"/>
              <a:chOff x="4499999" y="2170416"/>
              <a:chExt cx="3266143" cy="571403"/>
            </a:xfrm>
          </p:grpSpPr>
          <p:pic>
            <p:nvPicPr>
              <p:cNvPr id="21" name="圖片 2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26779" b="809"/>
              <a:stretch/>
            </p:blipFill>
            <p:spPr>
              <a:xfrm>
                <a:off x="4499999" y="2170416"/>
                <a:ext cx="3122127" cy="571403"/>
              </a:xfrm>
              <a:prstGeom prst="rect">
                <a:avLst/>
              </a:prstGeom>
            </p:spPr>
          </p:pic>
          <p:sp>
            <p:nvSpPr>
              <p:cNvPr id="22" name="文字方塊 21"/>
              <p:cNvSpPr txBox="1"/>
              <p:nvPr/>
            </p:nvSpPr>
            <p:spPr>
              <a:xfrm>
                <a:off x="4753875" y="2175380"/>
                <a:ext cx="30122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離職員工竊公司機密 偷技術申請專利挨告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(01ˍ58)</a:t>
                </a:r>
              </a:p>
            </p:txBody>
          </p:sp>
        </p:grpSp>
        <p:pic>
          <p:nvPicPr>
            <p:cNvPr id="19" name="圖片 18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6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47638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離職員工竊公司機密 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偷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技術申請專利挨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告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01:58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1離職員工竊公司機密 偷技術申請專利挨告(01ˍ5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2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187624" y="2427039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華亞科技公司去年底被美光集團收購，五名經理級主管離職後，以約三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倍的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薪水轉任中國公司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315934" cy="5832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03699"/>
            <a:ext cx="3348276" cy="2669693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705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187624" y="2427039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卻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涉嫌以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手機拍攝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紙本列印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等方式，重製華亞科技「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機密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」以上等級的重要秘密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;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315934" cy="5832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03699"/>
            <a:ext cx="3348276" cy="2669693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02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1187624" y="2427039"/>
            <a:ext cx="3672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雖辯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稱一時疏忽忘記繳回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家裡當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計算紙等，地檢署依涉嫌違反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營業秘密法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洩露營業秘密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背信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等罪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將五人起訴。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706959"/>
            <a:ext cx="5315934" cy="5832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03699"/>
            <a:ext cx="3348276" cy="2669693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05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1331641" y="1778967"/>
            <a:ext cx="35283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請問你對上述新聞案例有什麼看法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說看為什麼政府要保障營業秘密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?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07" y="1868543"/>
            <a:ext cx="3195835" cy="384963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057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141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1331641" y="1706959"/>
            <a:ext cx="424847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你有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聽過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「保密條款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」嗎？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如果你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費心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研發的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獨門醬料配方，被伙計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洩露給對手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知道，你希望怎樣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保障你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的權益？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07" y="1868543"/>
            <a:ext cx="3195835" cy="384963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63" y="152764"/>
            <a:ext cx="2121075" cy="318820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896984" y="736591"/>
            <a:ext cx="7350032" cy="791278"/>
            <a:chOff x="984271" y="736591"/>
            <a:chExt cx="7350032" cy="791278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772"/>
            <a:stretch/>
          </p:blipFill>
          <p:spPr>
            <a:xfrm>
              <a:off x="984271" y="736591"/>
              <a:ext cx="5581782" cy="791278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887007"/>
              <a:ext cx="1962103" cy="544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71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99592" y="1346919"/>
            <a:ext cx="352839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現代人的生活與網路密切結合，電腦或手機都可隨時上網，取得最新資訊，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899592" y="5823916"/>
            <a:ext cx="352839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網路具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快速性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國際性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便利性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匿名性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等特徵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en-US" altLang="zh-TW" sz="2800" b="1" dirty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網路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的優點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，可能存在犯罪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隱憂，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這也是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我們必須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注意的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地方。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84" y="1202903"/>
            <a:ext cx="3352057" cy="3944408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899592" y="4265029"/>
            <a:ext cx="3143019" cy="900000"/>
            <a:chOff x="3481586" y="3006572"/>
            <a:chExt cx="3143019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0" y="3189998"/>
              <a:ext cx="2558515" cy="571403"/>
              <a:chOff x="4499999" y="2170416"/>
              <a:chExt cx="2558515" cy="571403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9997" b="809"/>
              <a:stretch/>
            </p:blipFill>
            <p:spPr>
              <a:xfrm>
                <a:off x="4499999" y="2170416"/>
                <a:ext cx="2558515" cy="571403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6" y="2327285"/>
                <a:ext cx="21859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保障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智慧財產權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(03ˍ08)</a:t>
                </a:r>
              </a:p>
            </p:txBody>
          </p:sp>
        </p:grpSp>
        <p:pic>
          <p:nvPicPr>
            <p:cNvPr id="12" name="圖片 11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081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10259E-6 L 5.55556E-7 -0.76702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36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95610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保障智慧財產權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03:08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2保障智慧財產權(03ˍ0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700" y="-137456"/>
            <a:ext cx="7716600" cy="51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7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國內：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7" y="2518483"/>
            <a:ext cx="324724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知名潮店工作的劉先生，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看到同事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在臉書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上 </a:t>
            </a:r>
            <a:r>
              <a:rPr lang="en-US" altLang="zh-TW" sz="2600" b="1" dirty="0" smtClean="0">
                <a:latin typeface="微軟正黑體" charset="-120"/>
                <a:ea typeface="微軟正黑體" charset="-120"/>
              </a:rPr>
              <a:t>PO 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文抱怨老闆頂讓公司又欠薪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，便留言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聲援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175799"/>
            <a:ext cx="3666752" cy="27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8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國內：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7" y="2518483"/>
            <a:ext cx="324724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另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一名許小姐看到文章後順手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按讚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，結果都接到地檢署傳票，被潮店老闆控告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妨害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名譽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343967" y="5766318"/>
            <a:ext cx="32472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請問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並非當事人，只是留言的劉先生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與按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讚的許小姐要負法律責任嗎？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175799"/>
            <a:ext cx="3666752" cy="27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3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5.87909E-7 L 8.33333E-7 -0.55491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5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國外：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7" y="2518483"/>
            <a:ext cx="3247246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瑞士一名男子在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臉書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上按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了「種族歧視」及「反猶太」言論的讚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，法院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認定為誹謗罪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，將面臨 </a:t>
            </a:r>
            <a:r>
              <a:rPr lang="en-US" altLang="zh-TW" sz="2600" b="1" dirty="0" smtClean="0">
                <a:latin typeface="微軟正黑體" charset="-120"/>
                <a:ea typeface="微軟正黑體" charset="-120"/>
              </a:rPr>
              <a:t>4000  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瑞士法郎的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罰款。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175799"/>
            <a:ext cx="3666752" cy="27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6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國外：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7" y="2518483"/>
            <a:ext cx="324724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法院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認為「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按讚讓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留言被更多人知道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，且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這些都是傷害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人的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言論，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是散播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不好的價值觀，按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讚表示認同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，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175799"/>
            <a:ext cx="3666752" cy="27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3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國外：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6" y="2518483"/>
            <a:ext cx="3444057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雖不能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證實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被告真的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有想要認同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留言的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意思，不過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已按讚就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表示明確支持貼文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內容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，視同親自留言。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」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175799"/>
            <a:ext cx="3666752" cy="27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8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938747" y="1994991"/>
            <a:ext cx="4281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國外：</a:t>
            </a:r>
          </a:p>
        </p:txBody>
      </p:sp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43966" y="2518483"/>
            <a:ext cx="344405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這是瑞士首度因按讚遭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判決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的案子，也被認為具有指標性的意義，全案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仍可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上訴。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2" y="1749750"/>
            <a:ext cx="3630217" cy="32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0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142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31286"/>
            <a:ext cx="4137669" cy="707878"/>
          </a:xfrm>
          <a:prstGeom prst="rect">
            <a:avLst/>
          </a:prstGeom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075317" y="2070481"/>
            <a:ext cx="391141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750"/>
              </a:spcBef>
            </a:pPr>
            <a:r>
              <a:rPr lang="zh-TW" altLang="en-US" sz="2600" b="1" dirty="0">
                <a:latin typeface="微軟正黑體" charset="-120"/>
                <a:ea typeface="微軟正黑體" charset="-120"/>
              </a:rPr>
              <a:t>看完以上兩則新聞案例，是否也有類似經驗，對於按讚被告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，有</a:t>
            </a:r>
            <a:r>
              <a:rPr lang="zh-TW" altLang="en-US" sz="2600" b="1" dirty="0">
                <a:latin typeface="微軟正黑體" charset="-120"/>
                <a:ea typeface="微軟正黑體" charset="-120"/>
              </a:rPr>
              <a:t>什麼</a:t>
            </a:r>
            <a:r>
              <a:rPr lang="zh-TW" altLang="en-US" sz="2600" b="1" dirty="0" smtClean="0">
                <a:latin typeface="微軟正黑體" charset="-120"/>
                <a:ea typeface="微軟正黑體" charset="-120"/>
              </a:rPr>
              <a:t>想法？</a:t>
            </a:r>
            <a:endParaRPr lang="zh-TW" altLang="zh-TW" sz="26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2" y="1749750"/>
            <a:ext cx="3630217" cy="32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8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30655" y="1951145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「網路素養」一詞是伴隨網路科技時代產生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科技不斷推陳出新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涵也不斷在改變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0468" cy="55321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50975"/>
            <a:ext cx="3467395" cy="30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6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30655" y="1951145"/>
            <a:ext cx="32853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素養大多是指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認識網路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或使用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網路的能力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加入「網路倫理」的概念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0468" cy="55321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30655" y="5751248"/>
            <a:ext cx="3285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使用者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是否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明瞭網路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上該怎麼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說話、怎樣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才不會觸法等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50975"/>
            <a:ext cx="3467395" cy="30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8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96007E-6 L -1.11111E-6 -0.6386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9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30655" y="1951145"/>
            <a:ext cx="33573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我們應培養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適當的網路使用習慣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的優點，避免或降低其帶來的負面衝擊。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202903"/>
            <a:ext cx="3680468" cy="55321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50975"/>
            <a:ext cx="3467395" cy="3085353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946390" y="4158880"/>
            <a:ext cx="3239853" cy="900000"/>
            <a:chOff x="3481586" y="3006572"/>
            <a:chExt cx="3239853" cy="900000"/>
          </a:xfrm>
        </p:grpSpPr>
        <p:grpSp>
          <p:nvGrpSpPr>
            <p:cNvPr id="11" name="群組 10"/>
            <p:cNvGrpSpPr/>
            <p:nvPr/>
          </p:nvGrpSpPr>
          <p:grpSpPr>
            <a:xfrm>
              <a:off x="4066091" y="3189998"/>
              <a:ext cx="2655348" cy="547907"/>
              <a:chOff x="4500000" y="2170416"/>
              <a:chExt cx="2655348" cy="547907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7726" b="4888"/>
              <a:stretch/>
            </p:blipFill>
            <p:spPr>
              <a:xfrm>
                <a:off x="4500000" y="2170416"/>
                <a:ext cx="2655348" cy="547907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4753875" y="2195103"/>
                <a:ext cx="2074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完全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破解假訊息</a:t>
                </a: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！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/>
                </a:r>
                <a:b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</a:br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媒體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素養這樣學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(02ˍ52)</a:t>
                </a:r>
              </a:p>
            </p:txBody>
          </p:sp>
        </p:grpSp>
        <p:pic>
          <p:nvPicPr>
            <p:cNvPr id="12" name="圖片 1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62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95610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完全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破解假訊息！媒體素養這樣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學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02:52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3完全破解假訊息！媒體素養這樣學(02ˍ5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8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2700550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未經證實的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謠言在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網路上流傳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，很多人通常也不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經查證就轉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傳出去，就是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散播謠言的行為。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3688358" cy="5543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874683"/>
            <a:ext cx="5353823" cy="69494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03" y="2470325"/>
            <a:ext cx="3391770" cy="249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1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2066999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詐騙手法每隔一段時間即有不同的更新，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通訊軟體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常出現以假網站、假帳號成為主要詐騙工具， 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353823" cy="69494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03" y="2470325"/>
            <a:ext cx="3391770" cy="249432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1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2066999"/>
            <a:ext cx="35733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貼圖」或「優惠券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」使用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戶分享或轉傳詐騙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訊息。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網路謠言或訊息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，查證確認再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分享。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33313"/>
            <a:ext cx="3178587" cy="317858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166749" y="4601361"/>
            <a:ext cx="3533588" cy="900000"/>
            <a:chOff x="3481586" y="3006572"/>
            <a:chExt cx="353358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1" y="3189998"/>
              <a:ext cx="2949083" cy="547907"/>
              <a:chOff x="4500000" y="2170416"/>
              <a:chExt cx="2949083" cy="547907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30838" b="4888"/>
              <a:stretch/>
            </p:blipFill>
            <p:spPr>
              <a:xfrm>
                <a:off x="4500000" y="2170416"/>
                <a:ext cx="2949083" cy="547907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5" y="2195103"/>
                <a:ext cx="24228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抵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用券訊息是假的！點了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LINE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訊息被盜個資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(01ˍ18)</a:t>
                </a:r>
              </a:p>
            </p:txBody>
          </p:sp>
        </p:grpSp>
        <p:pic>
          <p:nvPicPr>
            <p:cNvPr id="14" name="圖片 1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353823" cy="6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1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56309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抵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用券訊息是假的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！</a:t>
            </a:r>
            <a:endParaRPr lang="en-US" altLang="zh-TW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點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了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LINE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訊息被盜個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資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01:18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3抵用券訊息是假的！點了LINE訊息被盜個資(01ˍ1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9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143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17" y="2139007"/>
            <a:ext cx="6931166" cy="262890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5353823" cy="694945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99" y="4388185"/>
            <a:ext cx="1395714" cy="665448"/>
          </a:xfrm>
          <a:prstGeom prst="rect">
            <a:avLst/>
          </a:prstGeom>
        </p:spPr>
      </p:pic>
      <p:sp>
        <p:nvSpPr>
          <p:cNvPr id="7" name="矩形 6">
            <a:hlinkClick r:id="rId8" action="ppaction://hlinksldjump"/>
          </p:cNvPr>
          <p:cNvSpPr/>
          <p:nvPr/>
        </p:nvSpPr>
        <p:spPr>
          <a:xfrm>
            <a:off x="938747" y="3579167"/>
            <a:ext cx="1328997" cy="129614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409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76317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LINE 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防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詐神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探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02:00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43LINE防詐神探(02_0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1829" y="0"/>
            <a:ext cx="8880343" cy="499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9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430655" y="2066999"/>
            <a:ext cx="32133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他人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的個人資料、生活細節等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，應秉持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尊重的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態度，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不竊取和散布他人的隱私資料。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14" y="1874538"/>
            <a:ext cx="3144789" cy="314478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6404059" cy="6948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6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613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2139007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美國「華盛頓郵報」曾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刊登美國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川普總統和隨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扈在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白宮外走動的照片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照片中的隨扈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手握文件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507248" cy="6516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2" y="5949474"/>
            <a:ext cx="31683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網友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從照片中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發現文件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上貼的黃色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便條紙寫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著國防部長的名字與一串電話號碼。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39007"/>
            <a:ext cx="3986792" cy="288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6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33111E-7 L -1.94444E-6 -0.67304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66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42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2030553"/>
            <a:ext cx="316835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一名美國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高中生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記下了電話號碼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，順利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約訪到國防部長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。</a:t>
            </a:r>
            <a:endParaRPr lang="en-US" altLang="zh-TW" sz="28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事件雖一時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傳為佳話，卻也顯示出可能的個資曝光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風險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507248" cy="6516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804" y="2061266"/>
            <a:ext cx="3986792" cy="288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2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507248" cy="6516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1" y="2030553"/>
            <a:ext cx="3535277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例如：</a:t>
            </a:r>
            <a:r>
              <a:rPr lang="en-US" altLang="zh-TW" sz="2800" b="1" dirty="0"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>
                <a:latin typeface="微軟正黑體" charset="-120"/>
                <a:ea typeface="微軟正黑體" charset="-120"/>
              </a:rPr>
            </a:br>
            <a:r>
              <a:rPr lang="zh-TW" altLang="en-US" sz="2700" b="1" dirty="0">
                <a:latin typeface="微軟正黑體" charset="-120"/>
                <a:ea typeface="微軟正黑體" charset="-120"/>
              </a:rPr>
              <a:t>有人會公開班機登機證，揭露當事人可能不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在家。</a:t>
            </a:r>
            <a:endParaRPr lang="en-US" altLang="zh-TW" sz="2700" b="1" dirty="0" smtClean="0">
              <a:latin typeface="微軟正黑體" charset="-120"/>
              <a:ea typeface="微軟正黑體" charset="-120"/>
            </a:endParaRPr>
          </a:p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也</a:t>
            </a:r>
            <a:r>
              <a:rPr lang="zh-TW" altLang="en-US" sz="2700" b="1" dirty="0">
                <a:latin typeface="微軟正黑體" charset="-120"/>
                <a:ea typeface="微軟正黑體" charset="-120"/>
              </a:rPr>
              <a:t>有人公開穿著制服的照片，制服上的學號</a:t>
            </a:r>
            <a:r>
              <a:rPr lang="zh-TW" altLang="en-US" sz="2700" b="1" dirty="0" smtClean="0">
                <a:latin typeface="微軟正黑體" charset="-120"/>
                <a:ea typeface="微軟正黑體" charset="-120"/>
              </a:rPr>
              <a:t>一目了然。</a:t>
            </a:r>
            <a:endParaRPr lang="zh-TW" altLang="zh-TW" sz="27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2" y="5949474"/>
            <a:ext cx="316835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不經意</a:t>
            </a:r>
            <a:r>
              <a:rPr lang="zh-TW" altLang="en-US" sz="2800" b="1" dirty="0">
                <a:solidFill>
                  <a:srgbClr val="C00000"/>
                </a:solidFill>
                <a:latin typeface="微軟正黑體" charset="-120"/>
                <a:ea typeface="微軟正黑體" charset="-120"/>
              </a:rPr>
              <a:t>的個資揭露</a:t>
            </a:r>
            <a:r>
              <a:rPr lang="zh-TW" altLang="en-US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>：</a:t>
            </a:r>
            <a:r>
              <a:rPr lang="en-US" altLang="zh-TW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  <a:t/>
            </a:r>
            <a:br>
              <a:rPr lang="en-US" altLang="zh-TW" sz="2800" b="1" dirty="0" smtClean="0">
                <a:solidFill>
                  <a:srgbClr val="CC0000"/>
                </a:solidFill>
                <a:latin typeface="微軟正黑體" charset="-120"/>
                <a:ea typeface="微軟正黑體" charset="-120"/>
              </a:rPr>
            </a:b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手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持剛領到的駕照、第一次出國興奮展示自己的護照等。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81" y="2201942"/>
            <a:ext cx="3655321" cy="23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7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33111E-7 L -1.94444E-6 -0.6730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66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42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507248" cy="651600"/>
          </a:xfrm>
          <a:prstGeom prst="rect">
            <a:avLst/>
          </a:prstGeom>
        </p:spPr>
      </p:pic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1036722" y="2030553"/>
            <a:ext cx="33912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我們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沒辦法控制他人在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網路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上取得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這些個人資料後，會採取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什麼行為，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1036722" y="5949474"/>
            <a:ext cx="316835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charset="-120"/>
                <a:ea typeface="微軟正黑體" charset="-120"/>
              </a:rPr>
              <a:t>但我們可以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控制，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掌握自己公開在網路上的照片或影片所包含的內容。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81" y="2201942"/>
            <a:ext cx="3655321" cy="23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0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33111E-7 L -1.94444E-6 -0.67304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66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4788023" y="2307290"/>
            <a:ext cx="32133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網路活動具有匿名性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，容易說出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誹謗他人的言論而觸犯</a:t>
            </a: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刑法</a:t>
            </a:r>
            <a:r>
              <a:rPr lang="en-US" altLang="zh-TW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誹謗罪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863602" cy="6948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89" y="2139007"/>
            <a:ext cx="3506731" cy="243688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0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144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863602" cy="69480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788023" y="2307290"/>
            <a:ext cx="34563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須知網路有公開的特性，在討論區留言，很多人都會看到，須注意留言的內容，以免觸法。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89" y="2139007"/>
            <a:ext cx="3506731" cy="243688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430655" y="2076877"/>
            <a:ext cx="34293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沒有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正當理由的情況下，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未經合法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權限之人的同意，而進入他人電腦或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其相關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設備，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也構成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犯罪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53404"/>
            <a:ext cx="3411109" cy="316592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863602" cy="6947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430655" y="2066999"/>
            <a:ext cx="35013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某高中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畢業生，疑似被同學冒名上網選填志願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，該同學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只幫他填台大醫學系，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因分數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不足，高分落榜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23" y="1557166"/>
            <a:ext cx="2971806" cy="297180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46369"/>
            <a:ext cx="2971806" cy="297180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863602" cy="6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9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430655" y="1994991"/>
            <a:ext cx="35013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犯案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落網供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稱，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因和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落榜學生交惡才出此下策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，也被警方以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刑法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中的「</a:t>
            </a:r>
            <a:r>
              <a:rPr lang="zh-TW" altLang="en-US" sz="2800" b="1" dirty="0" smtClean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妨害電腦</a:t>
            </a:r>
            <a:r>
              <a:rPr lang="zh-TW" altLang="en-US" sz="2800" b="1" dirty="0">
                <a:solidFill>
                  <a:srgbClr val="1E2D9A"/>
                </a:solidFill>
                <a:latin typeface="微軟正黑體" pitchFamily="34" charset="-120"/>
                <a:ea typeface="微軟正黑體" pitchFamily="34" charset="-120"/>
              </a:rPr>
              <a:t>使用罪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」函送法辦。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23" y="1557166"/>
            <a:ext cx="2971806" cy="297180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46369"/>
            <a:ext cx="2971806" cy="297180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7" y="1179738"/>
            <a:ext cx="4863602" cy="6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7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30655" y="2066999"/>
            <a:ext cx="35013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使用網路上的資訊時，應注意他人著作權、專利權、商標權等權利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863595" cy="6947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94991"/>
            <a:ext cx="2971806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1430655" y="2066999"/>
            <a:ext cx="350138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不得任意違法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下載、重製、散布、轉載等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詳細內容於網路上的智慧財產權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單元介紹。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94991"/>
            <a:ext cx="2971806" cy="297180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4" y="1722190"/>
            <a:ext cx="287998" cy="147807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179738"/>
            <a:ext cx="4863595" cy="69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453" y="194791"/>
            <a:ext cx="4513095" cy="5544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01" y="2653797"/>
            <a:ext cx="3600400" cy="72421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01" y="1504980"/>
            <a:ext cx="3600400" cy="72421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85" y="3802615"/>
            <a:ext cx="3600400" cy="72421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85" y="2653797"/>
            <a:ext cx="3600400" cy="72421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85" y="1504980"/>
            <a:ext cx="3600400" cy="7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38747" y="1399763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內政部警政署 </a:t>
            </a:r>
            <a:r>
              <a:rPr lang="en-US" altLang="zh-TW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2017 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年的統計</a:t>
            </a:r>
            <a:r>
              <a:rPr lang="zh-TW" altLang="en-US" sz="2800" b="1" dirty="0" smtClean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顯示：</a:t>
            </a:r>
            <a:endParaRPr lang="zh-TW" altLang="en-US" sz="2800" b="1" dirty="0">
              <a:solidFill>
                <a:schemeClr val="accent6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430655" y="1994991"/>
            <a:ext cx="39334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年齡層集中於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18-39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歲，嫌犯占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74%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被害人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60%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 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514350" indent="-5143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形成「年輕人騙年輕人」的犯罪型態。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74" y="2831048"/>
            <a:ext cx="2999238" cy="177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145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38747" y="1471771"/>
            <a:ext cx="6828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430655" y="1994991"/>
            <a:ext cx="3372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網路上販賣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低價商品，消費者依指示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將錢匯入對方帳戶後，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卻避不見面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或寄出低價商品濫竽充數。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180" y="1706959"/>
            <a:ext cx="3788732" cy="2846507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899592" y="4745949"/>
            <a:ext cx="3656638" cy="900000"/>
            <a:chOff x="3481586" y="3006572"/>
            <a:chExt cx="365663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0" y="3189998"/>
              <a:ext cx="3072134" cy="571403"/>
              <a:chOff x="4499999" y="2170416"/>
              <a:chExt cx="3072134" cy="571403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951" b="6469"/>
              <a:stretch/>
            </p:blipFill>
            <p:spPr>
              <a:xfrm>
                <a:off x="4499999" y="2170416"/>
                <a:ext cx="3072134" cy="538797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5" y="2218599"/>
                <a:ext cx="28182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《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下班經濟學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》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臉書購物詐騙常見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7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特徵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(03_02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</a:t>
                </a:r>
                <a:endParaRPr lang="en-US" altLang="zh-TW" sz="1400" dirty="0">
                  <a:solidFill>
                    <a:schemeClr val="bg1"/>
                  </a:solidFill>
                  <a:latin typeface="微軟正黑體" panose="020B0604030504040204" pitchFamily="34" charset="-120"/>
                </a:endParaRPr>
              </a:p>
            </p:txBody>
          </p:sp>
        </p:grpSp>
        <p:pic>
          <p:nvPicPr>
            <p:cNvPr id="14" name="圖片 13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4555683" y="4745949"/>
            <a:ext cx="3143019" cy="900000"/>
            <a:chOff x="3481586" y="3006572"/>
            <a:chExt cx="3143019" cy="900000"/>
          </a:xfrm>
        </p:grpSpPr>
        <p:grpSp>
          <p:nvGrpSpPr>
            <p:cNvPr id="18" name="群組 17"/>
            <p:cNvGrpSpPr/>
            <p:nvPr/>
          </p:nvGrpSpPr>
          <p:grpSpPr>
            <a:xfrm>
              <a:off x="4066090" y="3189998"/>
              <a:ext cx="2558515" cy="571403"/>
              <a:chOff x="4499999" y="2170416"/>
              <a:chExt cx="2558515" cy="571403"/>
            </a:xfrm>
          </p:grpSpPr>
          <p:pic>
            <p:nvPicPr>
              <p:cNvPr id="20" name="圖片 19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9997" b="809"/>
              <a:stretch/>
            </p:blipFill>
            <p:spPr>
              <a:xfrm>
                <a:off x="4499999" y="2170416"/>
                <a:ext cx="2558515" cy="571403"/>
              </a:xfrm>
              <a:prstGeom prst="rect">
                <a:avLst/>
              </a:prstGeom>
            </p:spPr>
          </p:pic>
          <p:sp>
            <p:nvSpPr>
              <p:cNvPr id="21" name="文字方塊 20"/>
              <p:cNvSpPr txBox="1"/>
              <p:nvPr/>
            </p:nvSpPr>
            <p:spPr>
              <a:xfrm>
                <a:off x="4753876" y="2218599"/>
                <a:ext cx="21859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網路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詐騙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-TIM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哥親自到店確認真偽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(03_39</a:t>
                </a:r>
                <a:r>
                  <a:rPr lang="en-US" altLang="zh-TW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)</a:t>
                </a:r>
                <a:endParaRPr lang="en-US" altLang="zh-TW" sz="1400" dirty="0">
                  <a:solidFill>
                    <a:schemeClr val="bg1"/>
                  </a:solidFill>
                  <a:latin typeface="微軟正黑體" panose="020B0604030504040204" pitchFamily="34" charset="-120"/>
                </a:endParaRPr>
              </a:p>
            </p:txBody>
          </p:sp>
        </p:grpSp>
        <p:pic>
          <p:nvPicPr>
            <p:cNvPr id="19" name="圖片 18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741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79451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臉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書購物詐騙常見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7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特徵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03:02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下班經濟學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45《下班經濟學》臉書購物詐騙常見7特徵(03_0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0594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0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2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4829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網路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詐騙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-TIM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哥親自到店確認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真偽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03:39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45網路詐騙-TIM哥親自到店確認真偽(03_39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0174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7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30655" y="1592381"/>
            <a:ext cx="36454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網路上發表不實言論、辱罵他人等行為，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侵犯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他人權益，妨害他人名譽，可能觸犯刑法</a:t>
            </a:r>
            <a:r>
              <a:rPr lang="zh-TW" altLang="en-US" sz="2800" b="1" dirty="0" smtClean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妨害名譽</a:t>
            </a:r>
            <a:r>
              <a:rPr lang="zh-TW" altLang="en-US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21" y="2066999"/>
            <a:ext cx="3547879" cy="269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5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1592381"/>
            <a:ext cx="32853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網路中使用虛擬角色或暱稱，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口出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惡言辱罵網友，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仍會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成立「</a:t>
            </a:r>
            <a:r>
              <a:rPr lang="zh-TW" altLang="en-US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妨害名譽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罪名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314" y="1706960"/>
            <a:ext cx="3788732" cy="284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1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1592381"/>
            <a:ext cx="36454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在網路上散布電腦病毒，有些病毒具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攻擊性或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破壞性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，散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布的電腦病毒致使他人的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電腦當機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、檔案毀損或硬碟格式化等情形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380" y="2571055"/>
            <a:ext cx="3922784" cy="20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0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1592381"/>
            <a:ext cx="36454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散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布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電腦病毒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者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駭客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可能觸犯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刑法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第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352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條干擾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他人電磁紀錄之處理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，損害公眾或他人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的毀損文書或干擾他人電磁紀錄罪。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23004"/>
            <a:ext cx="3232411" cy="34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1592381"/>
            <a:ext cx="36454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我國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禁止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賭博，在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網路上開設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賭博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網站供不特定第三人賭博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財物為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犯法的，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同為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觸犯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刑法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2800" b="1" dirty="0">
                <a:solidFill>
                  <a:srgbClr val="B50B3C"/>
                </a:solidFill>
                <a:latin typeface="微軟正黑體" pitchFamily="34" charset="-120"/>
                <a:ea typeface="微軟正黑體" pitchFamily="34" charset="-120"/>
              </a:rPr>
              <a:t>賭博罪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437" y="2427039"/>
            <a:ext cx="3397003" cy="22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2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146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2" y="441211"/>
            <a:ext cx="3977648" cy="80010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30655" y="1592381"/>
            <a:ext cx="3645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常見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的是在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販賣個人資料名單等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820" y="225187"/>
            <a:ext cx="3517088" cy="43204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430655" y="5814757"/>
            <a:ext cx="36454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販賣公司負責人、高消費人口、汽車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擁有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人、信用卡持有人及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E-MAIL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等個人資料，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皆觸犯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個人資料保護法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962" y="2283023"/>
            <a:ext cx="2980950" cy="238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4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8.33333E-7 -0.7513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58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1994991"/>
            <a:ext cx="35733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想想看，你是否曾經在做報告時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，將網路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上的文章複製、貼上到自己的報告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，這樣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算不算侵害了別人的智慧財產權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呢？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13097" cy="5544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87834"/>
            <a:ext cx="3112295" cy="331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9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1994991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常見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的圖文上傳、轉貼、下載等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網路行為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，都與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著作權法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中的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重製權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公開傳輸權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有關。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13097" cy="5544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07" y="1480103"/>
            <a:ext cx="3447295" cy="34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4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1994991"/>
            <a:ext cx="35013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媒體興盛後，很多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紅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、 </a:t>
            </a:r>
            <a:r>
              <a:rPr lang="en-US" altLang="zh-TW" sz="2800" b="1" dirty="0" err="1" smtClean="0">
                <a:latin typeface="微軟正黑體" pitchFamily="34" charset="-120"/>
                <a:ea typeface="微軟正黑體" pitchFamily="34" charset="-120"/>
              </a:rPr>
              <a:t>Youtuber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任何人都可以透過手機或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數位通訊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器材於網路平台進行直播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13097" cy="5544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94" y="1994991"/>
            <a:ext cx="3493015" cy="26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1994991"/>
            <a:ext cx="35733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如有使用他人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的音樂著作就會涉及著作權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中的「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重製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」及「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公開傳輸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」，原則上都要取得著作財產權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人同意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授權；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13097" cy="5544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94" y="1994991"/>
            <a:ext cx="3493015" cy="26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8" cy="571499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430655" y="1994991"/>
            <a:ext cx="3573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如沒有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經過授權，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就下載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並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分享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到其他網路平台上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可能會侵害他人的著作財產權。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0" y="1202903"/>
            <a:ext cx="4513097" cy="5544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94" y="1994991"/>
            <a:ext cx="3493015" cy="26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8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21644"/>
            <a:ext cx="1664211" cy="46177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389827" y="1736495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網路紅人谷阿莫自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2015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年，將電影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或電視影集，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剪輯成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3~11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分鐘不等「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X 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分鐘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完 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XX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電影」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等短片，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91" y="162423"/>
            <a:ext cx="2608219" cy="3204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86" y="1528382"/>
            <a:ext cx="3408379" cy="3634961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67" y="753132"/>
            <a:ext cx="5117184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6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9143999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4427984" y="1759274"/>
            <a:ext cx="4032447" cy="329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在 </a:t>
            </a:r>
            <a:r>
              <a:rPr lang="en-US" altLang="zh-TW" sz="2700" b="1" dirty="0" err="1">
                <a:latin typeface="微軟正黑體" pitchFamily="34" charset="-120"/>
                <a:ea typeface="微軟正黑體" pitchFamily="34" charset="-120"/>
              </a:rPr>
              <a:t>Youtube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上公開播放，吸引網友點閱，引發多家影視公司不滿其</a:t>
            </a:r>
            <a:r>
              <a:rPr lang="zh-TW" altLang="en-US" sz="27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擅自取用電影片段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，違反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著作權法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構成侵權，提起告訴。最後谷阿莫被判賠償及刊登道歉啟事取得和解。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21644"/>
            <a:ext cx="1664211" cy="46177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91" y="162423"/>
            <a:ext cx="2608219" cy="32040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67" y="753132"/>
            <a:ext cx="5117184" cy="6408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86" y="1528382"/>
            <a:ext cx="3408379" cy="36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13350"/>
            <a:ext cx="1664211" cy="46177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53" y="745436"/>
            <a:ext cx="3893758" cy="64051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971600" y="1759721"/>
            <a:ext cx="3848998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妙可大王」作者妙可麻認為麻糬爸，創作的「白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爛貓」抄襲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他的「宅貓妙可」貼圖的嫌疑，違反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著作權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法，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故提出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告訴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06" y="1658557"/>
            <a:ext cx="3232411" cy="344729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91" y="162423"/>
            <a:ext cx="2608219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0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13350"/>
            <a:ext cx="1664211" cy="461773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53" y="745436"/>
            <a:ext cx="3893758" cy="640512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91" y="162423"/>
            <a:ext cx="2608219" cy="3204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1183959" y="1663401"/>
            <a:ext cx="367240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檢調後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認為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，兩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系列貼圖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中並沒有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造成使他人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混淆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的問題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且認定角色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個性有差距，整體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風格上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並不相似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187623" y="5796936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難以認定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已達到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著作權法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所規範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兩者有實質相似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，給予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麻糬爸不起訴處分。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899592" y="4464721"/>
            <a:ext cx="3656638" cy="900000"/>
            <a:chOff x="3481586" y="3006572"/>
            <a:chExt cx="3656638" cy="900000"/>
          </a:xfrm>
        </p:grpSpPr>
        <p:grpSp>
          <p:nvGrpSpPr>
            <p:cNvPr id="13" name="群組 12"/>
            <p:cNvGrpSpPr/>
            <p:nvPr/>
          </p:nvGrpSpPr>
          <p:grpSpPr>
            <a:xfrm>
              <a:off x="4066090" y="3189998"/>
              <a:ext cx="3072134" cy="571403"/>
              <a:chOff x="4499999" y="2170416"/>
              <a:chExt cx="3072134" cy="571403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951" b="6469"/>
              <a:stretch/>
            </p:blipFill>
            <p:spPr>
              <a:xfrm>
                <a:off x="4499999" y="2170416"/>
                <a:ext cx="3072134" cy="538797"/>
              </a:xfrm>
              <a:prstGeom prst="rect">
                <a:avLst/>
              </a:prstGeom>
            </p:spPr>
          </p:pic>
          <p:sp>
            <p:nvSpPr>
              <p:cNvPr id="16" name="文字方塊 15"/>
              <p:cNvSpPr txBox="1"/>
              <p:nvPr/>
            </p:nvSpPr>
            <p:spPr>
              <a:xfrm>
                <a:off x="4753875" y="2218599"/>
                <a:ext cx="28182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400" dirty="0" smtClean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「</a:t>
                </a:r>
                <a:r>
                  <a:rPr lang="zh-TW" altLang="en-US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妙可大王」控「臭跩貓」貼圖抄襲</a:t>
                </a:r>
                <a:r>
                  <a:rPr lang="en-US" altLang="zh-TW" sz="1400" dirty="0">
                    <a:solidFill>
                      <a:schemeClr val="bg1"/>
                    </a:solidFill>
                    <a:latin typeface="微軟正黑體" panose="020B0604030504040204" pitchFamily="34" charset="-120"/>
                  </a:rPr>
                  <a:t>(01ˍ25)</a:t>
                </a:r>
              </a:p>
            </p:txBody>
          </p:sp>
        </p:grpSp>
        <p:pic>
          <p:nvPicPr>
            <p:cNvPr id="14" name="圖片 1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586" y="3006572"/>
              <a:ext cx="861677" cy="900000"/>
            </a:xfrm>
            <a:prstGeom prst="rect">
              <a:avLst/>
            </a:prstGeom>
          </p:spPr>
        </p:pic>
      </p:grpSp>
      <p:pic>
        <p:nvPicPr>
          <p:cNvPr id="21" name="圖片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06" y="1658557"/>
            <a:ext cx="3232411" cy="34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21988E-6 L 4.44444E-6 -0.7101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0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4829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「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妙可大王」控「臭跩貓」貼圖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抄襲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01:25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7「妙可大王」控「臭跩貓」貼圖抄襲(01ˍ2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7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81"/>
            <a:ext cx="9143998" cy="57149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91" y="162423"/>
            <a:ext cx="2608219" cy="3204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147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13350"/>
            <a:ext cx="1664211" cy="46177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27583" y="1521053"/>
            <a:ext cx="58326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看完這兩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則案例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，你認為谷阿莫的行為，違反了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著作權法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的哪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些行為呢？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你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覺得這兩系列貼圖相似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嗎？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如果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你是檢方，會怎麼認定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呢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？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49" y="1903881"/>
            <a:ext cx="2093980" cy="363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3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719571" y="1706959"/>
            <a:ext cx="37084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下列網路行為和著作權息息相關，試著思考看看，再掃描 </a:t>
            </a:r>
            <a:r>
              <a:rPr lang="en-US" altLang="zh-TW" sz="2700" b="1" dirty="0" err="1">
                <a:latin typeface="微軟正黑體" pitchFamily="34" charset="-120"/>
                <a:ea typeface="微軟正黑體" pitchFamily="34" charset="-120"/>
              </a:rPr>
              <a:t>QRcode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看影片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說明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哦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!</a:t>
            </a:r>
            <a:endParaRPr lang="zh-TW" altLang="en-US" sz="27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1460558"/>
            <a:ext cx="3865630" cy="3845548"/>
          </a:xfrm>
          <a:prstGeom prst="rect">
            <a:avLst/>
          </a:prstGeom>
        </p:spPr>
      </p:pic>
      <p:pic>
        <p:nvPicPr>
          <p:cNvPr id="12" name="圖片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11" y="4362747"/>
            <a:ext cx="706378" cy="7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8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070253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轉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貼他人文章是否註明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出處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即可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自由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利用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01:32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008P148轉貼他人文章是否註明出處即可自由利用(01ˍ32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4900452" y="5123273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經濟部智慧財產局</a:t>
            </a:r>
          </a:p>
        </p:txBody>
      </p:sp>
    </p:spTree>
    <p:extLst>
      <p:ext uri="{BB962C8B-B14F-4D97-AF65-F5344CB8AC3E}">
        <p14:creationId xmlns:p14="http://schemas.microsoft.com/office/powerpoint/2010/main" val="161851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1460558"/>
            <a:ext cx="3865629" cy="384554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00" y="1752727"/>
            <a:ext cx="2957404" cy="2972173"/>
          </a:xfrm>
          <a:prstGeom prst="rect">
            <a:avLst/>
          </a:prstGeom>
        </p:spPr>
      </p:pic>
      <p:pic>
        <p:nvPicPr>
          <p:cNvPr id="10" name="圖片 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9" y="4372100"/>
            <a:ext cx="70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1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00:25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11560" y="5184829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翻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唱歌曲上傳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網路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10" name="008P148翻唱歌曲上傳網路(00ˍ25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4038" y="0"/>
            <a:ext cx="6675925" cy="5006944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900452" y="5123273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經濟部智慧財產局</a:t>
            </a:r>
          </a:p>
        </p:txBody>
      </p:sp>
    </p:spTree>
    <p:extLst>
      <p:ext uri="{BB962C8B-B14F-4D97-AF65-F5344CB8AC3E}">
        <p14:creationId xmlns:p14="http://schemas.microsoft.com/office/powerpoint/2010/main" val="102923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6959"/>
            <a:ext cx="3865629" cy="265887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68543"/>
            <a:ext cx="3195835" cy="3849632"/>
          </a:xfrm>
          <a:prstGeom prst="rect">
            <a:avLst/>
          </a:prstGeom>
        </p:spPr>
      </p:pic>
      <p:pic>
        <p:nvPicPr>
          <p:cNvPr id="12" name="圖片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598" y="3415159"/>
            <a:ext cx="70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01:37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070253"/>
            <a:ext cx="3878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被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告知使用圖片侵害他人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著作權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該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怎麼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處理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9" name="008P148被告知使用圖片侵害他人著作權，該怎麼處理(01ˍ37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900452" y="5123273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經濟部智慧財產局</a:t>
            </a:r>
          </a:p>
        </p:txBody>
      </p:sp>
    </p:spTree>
    <p:extLst>
      <p:ext uri="{BB962C8B-B14F-4D97-AF65-F5344CB8AC3E}">
        <p14:creationId xmlns:p14="http://schemas.microsoft.com/office/powerpoint/2010/main" val="25175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148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181626" y="1684545"/>
            <a:ext cx="36724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除了在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著作權法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規定的合理使用範圍，在使用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時要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經過著作財產權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人的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同意或授權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27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否則可能會造成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侵害他人權利的行為，嚴重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者要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負擔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民事與刑事責任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33" y="1533374"/>
            <a:ext cx="2915238" cy="3524176"/>
          </a:xfrm>
          <a:prstGeom prst="rect">
            <a:avLst/>
          </a:prstGeom>
        </p:spPr>
      </p:pic>
      <p:pic>
        <p:nvPicPr>
          <p:cNvPr id="2" name="圖片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52" y="2353487"/>
            <a:ext cx="705600" cy="705600"/>
          </a:xfrm>
          <a:prstGeom prst="rect">
            <a:avLst/>
          </a:prstGeom>
        </p:spPr>
      </p:pic>
      <p:pic>
        <p:nvPicPr>
          <p:cNvPr id="17" name="圖片 1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52" y="3966387"/>
            <a:ext cx="70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2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4829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網路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直播必知的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著作權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02:01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72460" y="5133726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YOU</a:t>
            </a:r>
            <a:b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TUBE</a:t>
            </a:r>
            <a:endParaRPr lang="zh-TW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008P148網路直播必知的著作權(02ˍ0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2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" y="1587"/>
            <a:ext cx="9139122" cy="5714997"/>
          </a:xfrm>
          <a:prstGeom prst="rect">
            <a:avLst/>
          </a:prstGeom>
        </p:spPr>
      </p:pic>
      <p:pic>
        <p:nvPicPr>
          <p:cNvPr id="3" name="圖片 2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66" y="5019327"/>
            <a:ext cx="647002" cy="683313"/>
          </a:xfrm>
          <a:prstGeom prst="rect">
            <a:avLst/>
          </a:prstGeom>
        </p:spPr>
      </p:pic>
      <p:pic>
        <p:nvPicPr>
          <p:cNvPr id="4" name="圖片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38" y="5019327"/>
            <a:ext cx="647002" cy="68331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11560" y="5184829"/>
            <a:ext cx="387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網路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盜圖常見的錯誤</a:t>
            </a: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</a:rPr>
              <a:t>觀念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35228" y="5184829"/>
            <a:ext cx="1013036" cy="33855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01:48</a:t>
            </a:r>
            <a:endParaRPr lang="zh-TW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900452" y="5123273"/>
            <a:ext cx="823676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經濟部智慧財產局</a:t>
            </a:r>
          </a:p>
        </p:txBody>
      </p:sp>
      <p:pic>
        <p:nvPicPr>
          <p:cNvPr id="9" name="008P148網路盜圖常見的錯誤觀念(01ˍ48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3745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2204557"/>
            <a:ext cx="316835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如用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在報導、評論、教學、研究或其他</a:t>
            </a:r>
            <a:r>
              <a:rPr lang="zh-TW" altLang="en-US" sz="2800" b="1" dirty="0">
                <a:solidFill>
                  <a:schemeClr val="accent6">
                    <a:lumMod val="75000"/>
                  </a:schemeClr>
                </a:solidFill>
                <a:latin typeface="微軟正黑體" charset="-120"/>
                <a:ea typeface="微軟正黑體" charset="-120"/>
              </a:rPr>
              <a:t>正當目的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，在合理範圍內，是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可以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引用已公開發表之著作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146170" cy="65160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06" y="2211015"/>
            <a:ext cx="4006796" cy="267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9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499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967" y="4142"/>
            <a:ext cx="2214033" cy="12446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1036722" y="2151948"/>
            <a:ext cx="31683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但要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注意引用之質量在整個著作所占之比例</a:t>
            </a: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，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5852"/>
            <a:ext cx="4146170" cy="651600"/>
          </a:xfrm>
          <a:prstGeom prst="rect">
            <a:avLst/>
          </a:prstGeom>
        </p:spPr>
      </p:pic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36722" y="5723843"/>
            <a:ext cx="316835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defTabSz="7127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0" indent="0"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 smtClean="0">
                <a:latin typeface="微軟正黑體" charset="-120"/>
                <a:ea typeface="微軟正黑體" charset="-120"/>
              </a:rPr>
              <a:t>譬如</a:t>
            </a:r>
            <a:r>
              <a:rPr lang="zh-TW" altLang="en-US" sz="2800" b="1" dirty="0">
                <a:latin typeface="微軟正黑體" charset="-120"/>
                <a:ea typeface="微軟正黑體" charset="-120"/>
              </a:rPr>
              <a:t>在撰寫自己的網誌時，以自己的心得經驗文章為主體，引用他人著作的一小部分來作為參考。</a:t>
            </a:r>
            <a:endParaRPr lang="zh-TW" altLang="zh-TW" sz="2800" b="1" dirty="0">
              <a:latin typeface="微軟正黑體" charset="-120"/>
              <a:ea typeface="微軟正黑體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06" y="2211015"/>
            <a:ext cx="4006796" cy="267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6173E-6 L -1.94444E-6 -0.6336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69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2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4589923" y="1782248"/>
            <a:ext cx="370841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你想過如何把自己的著作分享出去嗎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?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創用 </a:t>
            </a:r>
            <a:r>
              <a:rPr lang="en-US" altLang="zh-TW" sz="2700" b="1" dirty="0">
                <a:latin typeface="微軟正黑體" pitchFamily="34" charset="-120"/>
                <a:ea typeface="微軟正黑體" pitchFamily="34" charset="-120"/>
              </a:rPr>
              <a:t>CC 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(Creative Commons)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是一種方便、簡單且不必付錢的授權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機制，</a:t>
            </a:r>
            <a:endParaRPr lang="zh-TW" altLang="en-US" sz="27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589923" y="5955431"/>
            <a:ext cx="370841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著作人可將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自己的著作分享給大家，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或民眾可按照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授權人願意的授權方式及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授權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範圍來利用著作。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53401"/>
            <a:ext cx="3214237" cy="259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5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69551E-6 L 2.77778E-6 -0.7301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52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860026" y="1795073"/>
            <a:ext cx="370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姓名標示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263192" y="2329463"/>
            <a:ext cx="3380816" cy="1885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只要標示著作人姓名，著作人就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授權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你利用他的著作進行重製、</a:t>
            </a:r>
            <a:r>
              <a:rPr lang="zh-TW" altLang="en-US" sz="2700" b="1" dirty="0" smtClean="0">
                <a:latin typeface="微軟正黑體" pitchFamily="34" charset="-120"/>
                <a:ea typeface="微軟正黑體" pitchFamily="34" charset="-120"/>
              </a:rPr>
              <a:t>散布</a:t>
            </a:r>
            <a:r>
              <a:rPr lang="zh-TW" altLang="en-US" sz="2700" b="1" dirty="0">
                <a:latin typeface="微軟正黑體" pitchFamily="34" charset="-120"/>
                <a:ea typeface="微軟正黑體" pitchFamily="34" charset="-120"/>
              </a:rPr>
              <a:t>、演出、展示等。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27776"/>
            <a:ext cx="2118712" cy="239962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586" y="2424241"/>
            <a:ext cx="1696215" cy="16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860026" y="1795073"/>
            <a:ext cx="370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禁止改作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263192" y="2329463"/>
            <a:ext cx="2804752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您僅可重製作品不得變更、變形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或修改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27776"/>
            <a:ext cx="2118712" cy="239962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06860"/>
            <a:ext cx="1696215" cy="16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27776"/>
            <a:ext cx="2118712" cy="239962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860026" y="1795073"/>
            <a:ext cx="370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非商業性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403647" y="2329463"/>
            <a:ext cx="3312369" cy="242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不能以獲取商業利益或私人金錢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報酬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為目的來利用作品，著作人就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授權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你使用。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56683"/>
            <a:ext cx="1696215" cy="16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3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27776"/>
            <a:ext cx="2118712" cy="239962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860026" y="1795073"/>
            <a:ext cx="370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相同方式分享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403647" y="2329463"/>
            <a:ext cx="3164793" cy="195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採取與原著作相同授權條款，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著作人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就授權你改作或散布他的著作。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56683"/>
            <a:ext cx="1696215" cy="169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"/>
            <a:ext cx="9143999" cy="5715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8490912" y="5163343"/>
            <a:ext cx="512445" cy="521209"/>
            <a:chOff x="8490912" y="5163343"/>
            <a:chExt cx="512445" cy="52120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40" y="5163343"/>
              <a:ext cx="470917" cy="521209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8490912" y="5292119"/>
              <a:ext cx="470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149</a:t>
              </a:r>
              <a:endPara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1043608" y="1795073"/>
            <a:ext cx="3596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任何一個網路使用者，在網路社會中就是網路公民，應注意遵守不同社會、社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群的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規範，具備基本的網路素養與網路禮儀。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85" y="410815"/>
            <a:ext cx="3187710" cy="85028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91" y="1795073"/>
            <a:ext cx="3443304" cy="349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7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20438</TotalTime>
  <Words>4041</Words>
  <Application>Microsoft Office PowerPoint</Application>
  <PresentationFormat>自訂</PresentationFormat>
  <Paragraphs>458</Paragraphs>
  <Slides>172</Slides>
  <Notes>4</Notes>
  <HiddenSlides>25</HiddenSlides>
  <MMClips>25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172</vt:i4>
      </vt:variant>
    </vt:vector>
  </HeadingPairs>
  <TitlesOfParts>
    <vt:vector size="173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YUIDA</dc:creator>
  <cp:lastModifiedBy>YUIDA</cp:lastModifiedBy>
  <cp:revision>797</cp:revision>
  <dcterms:created xsi:type="dcterms:W3CDTF">2020-02-26T07:44:30Z</dcterms:created>
  <dcterms:modified xsi:type="dcterms:W3CDTF">2020-07-31T03:56:41Z</dcterms:modified>
</cp:coreProperties>
</file>