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7" r:id="rId2"/>
    <p:sldId id="423" r:id="rId3"/>
    <p:sldId id="424" r:id="rId4"/>
    <p:sldId id="425" r:id="rId5"/>
    <p:sldId id="476" r:id="rId6"/>
    <p:sldId id="496" r:id="rId7"/>
    <p:sldId id="495" r:id="rId8"/>
    <p:sldId id="426" r:id="rId9"/>
    <p:sldId id="427" r:id="rId10"/>
    <p:sldId id="477" r:id="rId11"/>
    <p:sldId id="428" r:id="rId12"/>
    <p:sldId id="489" r:id="rId13"/>
    <p:sldId id="429" r:id="rId14"/>
    <p:sldId id="430" r:id="rId15"/>
    <p:sldId id="478" r:id="rId16"/>
    <p:sldId id="431" r:id="rId17"/>
    <p:sldId id="432" r:id="rId18"/>
    <p:sldId id="433" r:id="rId19"/>
    <p:sldId id="434" r:id="rId20"/>
    <p:sldId id="484" r:id="rId21"/>
    <p:sldId id="435" r:id="rId22"/>
    <p:sldId id="436" r:id="rId23"/>
    <p:sldId id="437" r:id="rId24"/>
    <p:sldId id="440" r:id="rId25"/>
    <p:sldId id="441" r:id="rId26"/>
    <p:sldId id="442" r:id="rId27"/>
    <p:sldId id="481" r:id="rId28"/>
    <p:sldId id="443" r:id="rId29"/>
    <p:sldId id="491" r:id="rId30"/>
    <p:sldId id="492" r:id="rId31"/>
    <p:sldId id="444" r:id="rId32"/>
    <p:sldId id="445" r:id="rId33"/>
    <p:sldId id="446" r:id="rId34"/>
    <p:sldId id="487" r:id="rId35"/>
    <p:sldId id="449" r:id="rId36"/>
    <p:sldId id="450" r:id="rId37"/>
    <p:sldId id="451" r:id="rId38"/>
    <p:sldId id="452" r:id="rId39"/>
    <p:sldId id="480" r:id="rId40"/>
    <p:sldId id="453" r:id="rId41"/>
    <p:sldId id="482" r:id="rId42"/>
    <p:sldId id="454" r:id="rId43"/>
    <p:sldId id="455" r:id="rId44"/>
    <p:sldId id="483" r:id="rId45"/>
    <p:sldId id="456" r:id="rId46"/>
    <p:sldId id="457" r:id="rId47"/>
    <p:sldId id="458" r:id="rId48"/>
    <p:sldId id="459" r:id="rId49"/>
    <p:sldId id="460" r:id="rId50"/>
    <p:sldId id="461" r:id="rId51"/>
    <p:sldId id="462" r:id="rId52"/>
    <p:sldId id="463" r:id="rId53"/>
    <p:sldId id="464" r:id="rId54"/>
    <p:sldId id="465" r:id="rId55"/>
    <p:sldId id="466" r:id="rId56"/>
    <p:sldId id="467" r:id="rId57"/>
    <p:sldId id="468" r:id="rId58"/>
    <p:sldId id="485" r:id="rId59"/>
    <p:sldId id="470" r:id="rId60"/>
    <p:sldId id="486" r:id="rId61"/>
    <p:sldId id="469" r:id="rId62"/>
    <p:sldId id="471" r:id="rId63"/>
    <p:sldId id="493" r:id="rId64"/>
    <p:sldId id="494" r:id="rId65"/>
    <p:sldId id="472" r:id="rId66"/>
    <p:sldId id="473" r:id="rId67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80ED"/>
    <a:srgbClr val="169E71"/>
    <a:srgbClr val="CC0000"/>
    <a:srgbClr val="0E3DA6"/>
    <a:srgbClr val="1D2088"/>
    <a:srgbClr val="FFA200"/>
    <a:srgbClr val="008EC0"/>
    <a:srgbClr val="B50B3C"/>
    <a:srgbClr val="680000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/>
    <p:restoredTop sz="97459" autoAdjust="0"/>
  </p:normalViewPr>
  <p:slideViewPr>
    <p:cSldViewPr>
      <p:cViewPr>
        <p:scale>
          <a:sx n="75" d="100"/>
          <a:sy n="75" d="100"/>
        </p:scale>
        <p:origin x="-485" y="-427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2020/7/31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.xml"/><Relationship Id="rId2" Type="http://schemas.openxmlformats.org/officeDocument/2006/relationships/video" Target="file:///F:\&#35486;&#23267;\&#27861;&#24459;&#33287;&#29983;&#27963;\&#31532;&#20061;&#24335;\&#24433;&#29255;\009P153&#22522;&#26412;&#24037;&#36039;&#35519;&#28466;(01&#717;58).wmv" TargetMode="External"/><Relationship Id="rId1" Type="http://schemas.microsoft.com/office/2007/relationships/media" Target="file:///F:\&#35486;&#23267;\&#27861;&#24459;&#33287;&#29983;&#27963;\&#31532;&#20061;&#24335;\&#24433;&#29255;\009P153&#22522;&#26412;&#24037;&#36039;&#35519;&#28466;(01&#717;58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3&#22522;&#26412;&#24037;&#36039;&#35519;&#28466;(01&#717;58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9.xml"/><Relationship Id="rId2" Type="http://schemas.openxmlformats.org/officeDocument/2006/relationships/video" Target="file:///F:\&#35486;&#23267;\&#27861;&#24459;&#33287;&#29983;&#27963;\&#31532;&#20061;&#24335;\&#24433;&#29255;\009P154&#26257;&#20551;&#25171;&#24037;&#38570;&#34987;&#39449;(01&#717;40).wmv" TargetMode="External"/><Relationship Id="rId1" Type="http://schemas.microsoft.com/office/2007/relationships/media" Target="file:///F:\&#35486;&#23267;\&#27861;&#24459;&#33287;&#29983;&#27963;\&#31532;&#20061;&#24335;\&#24433;&#29255;\009P154&#26257;&#20551;&#25171;&#24037;&#38570;&#34987;&#39449;(01&#717;40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4&#26257;&#20551;&#25171;&#24037;&#38570;&#34987;&#39449;(01&#717;40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09\009P154&#25171;&#24037;&#24120;&#35211;&#38519;&#38449;(01&#717;3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09\009P154&#25171;&#24037;&#24120;&#35211;&#38519;&#38449;(01&#717;32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4&#25171;&#24037;&#24120;&#35211;&#38519;&#38449;(01&#717;32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image" Target="../media/image12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4.xml"/><Relationship Id="rId2" Type="http://schemas.openxmlformats.org/officeDocument/2006/relationships/video" Target="file:///F:\&#35486;&#23267;\&#27861;&#24459;&#33287;&#29983;&#27963;\&#31532;&#20061;&#24335;\&#24433;&#29255;\009P154&#35430;&#29992;&#26399;&#35342;&#36039;&#36963;&#36027;(03&#717;02).wmv" TargetMode="External"/><Relationship Id="rId1" Type="http://schemas.microsoft.com/office/2007/relationships/media" Target="file:///F:\&#35486;&#23267;\&#27861;&#24459;&#33287;&#29983;&#27963;\&#31532;&#20061;&#24335;\&#24433;&#29255;\009P154&#35430;&#29992;&#26399;&#35342;&#36039;&#36963;&#36027;(03&#717;02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4&#35430;&#29992;&#26399;&#35342;&#36039;&#36963;&#36027;(03&#717;02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9.xml"/><Relationship Id="rId2" Type="http://schemas.openxmlformats.org/officeDocument/2006/relationships/video" Target="file:///F:\&#35486;&#23267;\&#27861;&#24459;&#33287;&#29983;&#27963;\&#31532;&#20061;&#24335;\&#24433;&#29255;\009P155&#21214;&#20445;&#32887;&#28797;&#32102;&#20184;&#27402;&#30410;(04&#717;09).wmv" TargetMode="External"/><Relationship Id="rId1" Type="http://schemas.microsoft.com/office/2007/relationships/media" Target="file:///F:\&#35486;&#23267;\&#27861;&#24459;&#33287;&#29983;&#27963;\&#31532;&#20061;&#24335;\&#24433;&#29255;\009P155&#21214;&#20445;&#32887;&#28797;&#32102;&#20184;&#27402;&#30410;(04&#717;09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5&#21214;&#20445;&#32887;&#28797;&#32102;&#20184;&#27402;&#30410;(04&#717;09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2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6.xml"/><Relationship Id="rId2" Type="http://schemas.openxmlformats.org/officeDocument/2006/relationships/video" Target="file:///F:\&#35486;&#23267;\&#27861;&#24459;&#33287;&#29983;&#27963;\&#31532;&#20061;&#24335;\&#24433;&#29255;\&#31532;&#22235;&#26657;\009P157&#25171;&#30772;&#24615;&#21029;&#23601;&#26989;&#27495;&#35222;(02&#717;39).wmv" TargetMode="External"/><Relationship Id="rId1" Type="http://schemas.microsoft.com/office/2007/relationships/media" Target="file:///F:\&#35486;&#23267;\&#27861;&#24459;&#33287;&#29983;&#27963;\&#31532;&#20061;&#24335;\&#24433;&#29255;\&#31532;&#22235;&#26657;\009P157&#25171;&#30772;&#24615;&#21029;&#23601;&#26989;&#27495;&#35222;(02&#717;39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7&#25171;&#30772;&#24615;&#21029;&#23601;&#26989;&#27495;&#35222;(02&#717;39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29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Relationship Id="rId9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09\009P158&#12304;%20&#24535;&#31098;&#19971;&#19971;%20&#12305;&#30007;&#19981;&#33021;&#25475;&#22899;&#24257;_&#31639;&#26159;&#24615;&#21029;&#27495;&#35222;&#21966;(04_0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09\009P158&#12304;%20&#24535;&#31098;&#19971;&#19971;%20&#12305;&#30007;&#19981;&#33021;&#25475;&#22899;&#24257;_&#31639;&#26159;&#24615;&#21029;&#27495;&#35222;&#21966;(04_06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8&#12304;%20&#24535;&#31098;&#19971;&#19971;%20&#12305;&#30007;&#19981;&#33021;&#25475;&#22899;&#24257;_&#31639;&#26159;&#24615;&#21029;&#27495;&#35222;&#21966;(04_06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09\009P158&#12304;&#36879;&#35222;&#32654;&#22283;%20&#30007;&#22899;&#19981;&#24179;&#31561;&#12305;&#24615;&#21029;&#27495;&#35222;&#22914;&#20309;&#23384;&#22312;(05_5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09\009P158&#12304;&#36879;&#35222;&#32654;&#22283;%20&#30007;&#22899;&#19981;&#24179;&#31561;&#12305;&#24615;&#21029;&#27495;&#35222;&#22914;&#20309;&#23384;&#22312;(05_56).wmv" TargetMode="External"/><Relationship Id="rId6" Type="http://schemas.openxmlformats.org/officeDocument/2006/relationships/hyperlink" Target="009P158&#12304;&#36879;&#35222;&#32654;&#22283;%20&#30007;&#22899;&#19981;&#24179;&#31561;&#12305;&#24615;&#21029;&#27495;&#35222;&#22914;&#20309;&#23384;&#22312;(05_56).wmv" TargetMode="External"/><Relationship Id="rId5" Type="http://schemas.openxmlformats.org/officeDocument/2006/relationships/image" Target="../media/image51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8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9.xml"/><Relationship Id="rId5" Type="http://schemas.openxmlformats.org/officeDocument/2006/relationships/image" Target="../media/image1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8.xml"/><Relationship Id="rId2" Type="http://schemas.openxmlformats.org/officeDocument/2006/relationships/video" Target="file:///F:\&#35486;&#23267;\&#27861;&#24459;&#33287;&#29983;&#27963;\&#31532;&#20061;&#24335;\&#24433;&#29255;\009P158&#24615;&#21029;&#27495;&#35222;(02&#717;03).wmv" TargetMode="External"/><Relationship Id="rId1" Type="http://schemas.microsoft.com/office/2007/relationships/media" Target="file:///F:\&#35486;&#23267;\&#27861;&#24459;&#33287;&#29983;&#27963;\&#31532;&#20061;&#24335;\&#24433;&#29255;\009P158&#24615;&#21029;&#27495;&#35222;(02&#717;03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8&#24615;&#21029;&#27495;&#35222;(02&#717;03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41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0.xml"/><Relationship Id="rId2" Type="http://schemas.openxmlformats.org/officeDocument/2006/relationships/video" Target="file:///F:\&#35486;&#23267;\&#27861;&#24459;&#33287;&#29983;&#27963;\&#31532;&#20061;&#24335;\&#24433;&#29255;\009P159&#25171;&#24037;&#26063;&#26032;&#35215;&#23450;(02&#717;01).wmv" TargetMode="External"/><Relationship Id="rId1" Type="http://schemas.microsoft.com/office/2007/relationships/media" Target="file:///F:\&#35486;&#23267;\&#27861;&#24459;&#33287;&#29983;&#27963;\&#31532;&#20061;&#24335;\&#24433;&#29255;\009P159&#25171;&#24037;&#26063;&#26032;&#35215;&#23450;(02&#717;01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9&#25171;&#24037;&#26063;&#26032;&#35215;&#23450;(02&#717;01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6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44.xml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3.xml"/><Relationship Id="rId2" Type="http://schemas.openxmlformats.org/officeDocument/2006/relationships/video" Target="file:///F:\&#35486;&#23267;\&#27861;&#24459;&#33287;&#29983;&#27963;\&#31532;&#20061;&#24335;\&#24433;&#29255;\&#31532;&#22235;&#26657;\009P159&#22899;&#24615;&#38627;&#28858;&#65281;&#33145;&#30171;&#35531;&#29983;&#29702;&#20551;(02&#717;47).wmv" TargetMode="External"/><Relationship Id="rId1" Type="http://schemas.microsoft.com/office/2007/relationships/media" Target="file:///F:\&#35486;&#23267;\&#27861;&#24459;&#33287;&#29983;&#27963;\&#31532;&#20061;&#24335;\&#24433;&#29255;\&#31532;&#22235;&#26657;\009P159&#22899;&#24615;&#38627;&#28858;&#65281;&#33145;&#30171;&#35531;&#29983;&#29702;&#20551;(02&#717;47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59&#22899;&#24615;&#38627;&#28858;&#65281;&#33145;&#30171;&#35531;&#29983;&#29702;&#20551;(02&#717;47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58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2.png"/><Relationship Id="rId4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7.xml"/><Relationship Id="rId2" Type="http://schemas.openxmlformats.org/officeDocument/2006/relationships/video" Target="file:///F:\&#35486;&#23267;\&#27861;&#24459;&#33287;&#29983;&#27963;\&#31532;&#20061;&#24335;\&#24433;&#29255;\009P162&#19977;&#21313;&#31186;&#25630;&#25026;&#21214;&#24037;&#36864;&#20241;&#37329;(02&#717;01).wmv" TargetMode="External"/><Relationship Id="rId1" Type="http://schemas.microsoft.com/office/2007/relationships/media" Target="file:///F:\&#35486;&#23267;\&#27861;&#24459;&#33287;&#29983;&#27963;\&#31532;&#20061;&#24335;\&#24433;&#29255;\009P162&#19977;&#21313;&#31186;&#25630;&#25026;&#21214;&#24037;&#36864;&#20241;&#37329;(02&#717;01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62&#19977;&#21313;&#31186;&#25630;&#25026;&#21214;&#24037;&#36864;&#20241;&#37329;(02&#717;01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60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4.png"/><Relationship Id="rId4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9.xml"/><Relationship Id="rId2" Type="http://schemas.openxmlformats.org/officeDocument/2006/relationships/video" Target="file:///F:\&#35486;&#23267;\&#27861;&#24459;&#33287;&#29983;&#27963;\&#31532;&#20061;&#24335;\&#24433;&#29255;\&#31532;&#22235;&#26657;\009P163&#32887;&#26989;&#28797;&#23475;&#21214;&#24037;&#20445;&#35703;(00&#717;30).wmv" TargetMode="External"/><Relationship Id="rId1" Type="http://schemas.microsoft.com/office/2007/relationships/media" Target="file:///F:\&#35486;&#23267;\&#27861;&#24459;&#33287;&#29983;&#27963;\&#31532;&#20061;&#24335;\&#24433;&#29255;\&#31532;&#22235;&#26657;\009P163&#32887;&#26989;&#28797;&#23475;&#21214;&#24037;&#20445;&#35703;(00&#717;30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09P163&#32887;&#26989;&#28797;&#23475;&#21214;&#24037;&#20445;&#35703;(00&#717;30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jpeg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" y="0"/>
            <a:ext cx="9139032" cy="571817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1" y="333062"/>
            <a:ext cx="2137059" cy="504748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698" y="2452141"/>
            <a:ext cx="401884" cy="271272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23" y="1427659"/>
            <a:ext cx="4346448" cy="329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打工族看這邊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小明這學期升上高三，前幾天</a:t>
            </a:r>
            <a:r>
              <a:rPr lang="zh-TW" altLang="en-US" sz="2400" dirty="0" smtClean="0"/>
              <a:t>找到附近</a:t>
            </a:r>
            <a:r>
              <a:rPr lang="zh-TW" altLang="en-US" sz="2400" dirty="0"/>
              <a:t>餐廳打工</a:t>
            </a:r>
            <a:r>
              <a:rPr lang="zh-TW" altLang="en-US" sz="2400" dirty="0" smtClean="0"/>
              <a:t>的機會</a:t>
            </a:r>
            <a:r>
              <a:rPr lang="zh-TW" altLang="en-US" sz="2400" dirty="0"/>
              <a:t>，經理在面試時說這份工作單純輕鬆，只要遞送菜單給</a:t>
            </a:r>
            <a:r>
              <a:rPr lang="zh-TW" altLang="en-US" sz="2400" dirty="0" smtClean="0"/>
              <a:t>上門</a:t>
            </a:r>
            <a:r>
              <a:rPr lang="zh-TW" altLang="en-US" sz="2400" dirty="0"/>
              <a:t>的客人、收拾用過的餐具，所以時薪只有</a:t>
            </a:r>
            <a:r>
              <a:rPr lang="en-US" altLang="zh-TW" sz="2400" dirty="0"/>
              <a:t>130 </a:t>
            </a:r>
            <a:r>
              <a:rPr lang="zh-TW" altLang="en-US" sz="2400" dirty="0"/>
              <a:t>元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1639"/>
            <a:ext cx="2243328" cy="29819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552" y="916823"/>
            <a:ext cx="3614447" cy="4801352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打工族看這邊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 smtClean="0"/>
              <a:t>小</a:t>
            </a:r>
            <a:r>
              <a:rPr lang="zh-TW" altLang="en-US" sz="2400" dirty="0"/>
              <a:t>明認為經理的講法有問題，他記得好友小芬提醒過他「現在打工的時薪至少</a:t>
            </a:r>
            <a:r>
              <a:rPr lang="zh-TW" altLang="en-US" sz="2400" dirty="0" smtClean="0"/>
              <a:t>要 </a:t>
            </a:r>
            <a:r>
              <a:rPr lang="en-US" altLang="zh-TW" sz="2400" dirty="0" smtClean="0"/>
              <a:t>158 </a:t>
            </a:r>
            <a:r>
              <a:rPr lang="zh-TW" altLang="en-US" sz="2400" dirty="0"/>
              <a:t>元才合法喔！</a:t>
            </a:r>
            <a:r>
              <a:rPr lang="zh-TW" altLang="en-US" sz="2400" dirty="0" smtClean="0"/>
              <a:t>」</a:t>
            </a:r>
            <a:endParaRPr lang="en-US" altLang="zh-TW" sz="2400" dirty="0" smtClean="0"/>
          </a:p>
          <a:p>
            <a:pPr>
              <a:spcBef>
                <a:spcPts val="1200"/>
              </a:spcBef>
            </a:pPr>
            <a:r>
              <a:rPr lang="zh-TW" altLang="en-US" sz="2400" dirty="0" smtClean="0"/>
              <a:t>可是</a:t>
            </a:r>
            <a:r>
              <a:rPr lang="zh-TW" altLang="en-US" sz="2400" dirty="0"/>
              <a:t>他也搞不清楚哪個法律有這樣的規定？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705" y="916823"/>
            <a:ext cx="3614446" cy="480135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61528"/>
            <a:ext cx="2007112" cy="1837948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1639"/>
            <a:ext cx="2243328" cy="2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打工族看這邊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同學知道什麼是「基本工資」嗎？這跟小明打工時所</a:t>
            </a:r>
            <a:r>
              <a:rPr lang="zh-TW" altLang="en-US" sz="2400" dirty="0" smtClean="0"/>
              <a:t>領的</a:t>
            </a:r>
            <a:r>
              <a:rPr lang="zh-TW" altLang="en-US" sz="2400" dirty="0"/>
              <a:t>「工資」有什麼關係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>
              <a:spcBef>
                <a:spcPts val="1200"/>
              </a:spcBef>
            </a:pPr>
            <a:r>
              <a:rPr lang="zh-TW" altLang="en-US" sz="2400" dirty="0" smtClean="0"/>
              <a:t>小</a:t>
            </a:r>
            <a:r>
              <a:rPr lang="zh-TW" altLang="en-US" sz="2400" dirty="0"/>
              <a:t>芬的提醒</a:t>
            </a:r>
            <a:r>
              <a:rPr lang="zh-TW" altLang="en-US" sz="2400" dirty="0" smtClean="0"/>
              <a:t>正確嗎？</a:t>
            </a:r>
            <a:endParaRPr lang="en-US" altLang="zh-TW" sz="2400" dirty="0" smtClean="0"/>
          </a:p>
          <a:p>
            <a:pPr>
              <a:spcBef>
                <a:spcPts val="1200"/>
              </a:spcBef>
            </a:pPr>
            <a:r>
              <a:rPr lang="zh-TW" altLang="en-US" sz="2400" dirty="0" smtClean="0"/>
              <a:t>你</a:t>
            </a:r>
            <a:r>
              <a:rPr lang="zh-TW" altLang="en-US" sz="2400" dirty="0"/>
              <a:t>知道哪個法律有這些相關</a:t>
            </a:r>
            <a:r>
              <a:rPr lang="zh-TW" altLang="en-US" sz="2400" dirty="0" smtClean="0"/>
              <a:t>規定</a:t>
            </a:r>
            <a:r>
              <a:rPr lang="zh-TW" altLang="en-US" sz="2400" dirty="0"/>
              <a:t>呢？這些規定對勞工權益有</a:t>
            </a:r>
            <a:r>
              <a:rPr lang="zh-TW" altLang="en-US" sz="2400" dirty="0" smtClean="0"/>
              <a:t>什麼保障</a:t>
            </a:r>
            <a:r>
              <a:rPr lang="zh-TW" altLang="en-US" sz="2400" dirty="0"/>
              <a:t>嗎？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783870"/>
            <a:ext cx="2681063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群組 14"/>
          <p:cNvGrpSpPr/>
          <p:nvPr/>
        </p:nvGrpSpPr>
        <p:grpSpPr>
          <a:xfrm>
            <a:off x="5142917" y="4587279"/>
            <a:ext cx="3034630" cy="900000"/>
            <a:chOff x="3481586" y="3006572"/>
            <a:chExt cx="3034630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基本工資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調漲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(01ˍ58)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2" name="圖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1639"/>
            <a:ext cx="2243328" cy="2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基本工資調漲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01:58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9P153基本工資調漲(01ˍ5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8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7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16" y="1455279"/>
            <a:ext cx="2688342" cy="4041656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971600" y="1850975"/>
            <a:ext cx="432048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勞動基準法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條第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項規定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由勞雇雙方議定之，但不得低於基本工資。」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971600" y="5875815"/>
            <a:ext cx="4320480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無論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是月薪或時薪，都不可以低於政府規定的「基本工資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;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en-US" altLang="zh-TW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此因考慮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到勞工與雇主談判薪資時較為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弱勢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強制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規定不可以低於基本工資。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83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9833E-7 L -4.72222E-6 -0.74938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4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643" y="1685960"/>
            <a:ext cx="3458727" cy="3458727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899592" y="1702060"/>
            <a:ext cx="460851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政府依法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設有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基本工資審議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委員會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23,800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元。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小時基本工資調整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158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元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899591" y="5875815"/>
            <a:ext cx="396044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經理只願付時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薪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130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元的話，就會</a:t>
            </a:r>
            <a:r>
              <a:rPr lang="zh-TW" altLang="en-US" sz="2800" b="1" dirty="0" smtClean="0">
                <a:solidFill>
                  <a:srgbClr val="1380ED"/>
                </a:solidFill>
                <a:latin typeface="微軟正黑體" charset="-120"/>
                <a:ea typeface="微軟正黑體" charset="-120"/>
              </a:rPr>
              <a:t>違反「</a:t>
            </a:r>
            <a:r>
              <a:rPr lang="zh-TW" altLang="en-US" sz="2800" b="1" dirty="0">
                <a:solidFill>
                  <a:srgbClr val="1380ED"/>
                </a:solidFill>
                <a:latin typeface="微軟正黑體" charset="-120"/>
                <a:ea typeface="微軟正黑體" charset="-120"/>
              </a:rPr>
              <a:t>不得低於基本工資</a:t>
            </a:r>
            <a:r>
              <a:rPr lang="zh-TW" altLang="en-US" sz="2800" b="1" dirty="0" smtClean="0">
                <a:solidFill>
                  <a:srgbClr val="1380ED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，契約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內容也會被認定為無效喔！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840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47016E-6 L 8.33333E-7 -0.6860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30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84" y="1587"/>
            <a:ext cx="6504633" cy="503378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2" y="4367317"/>
            <a:ext cx="6681216" cy="11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27584" y="1334721"/>
            <a:ext cx="374441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不少同學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為了賺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點零用錢或是籌措學雜費，會利用寒、暑假或課餘時間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打工，但對勞動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法令卻很陌生，往往在工作時就會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吃虧。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830" y="1202903"/>
            <a:ext cx="3534163" cy="354787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27584" y="4027574"/>
            <a:ext cx="3034630" cy="900000"/>
            <a:chOff x="3481586" y="3006572"/>
            <a:chExt cx="3034630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暑假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打工險被騙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5" name="圖片 1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暑假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打工險被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騙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4暑假打工險被騙(01ˍ4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3628" y="-3230"/>
            <a:ext cx="6696744" cy="50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27584" y="1274427"/>
            <a:ext cx="345638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現在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我們來玩個「快問快答」的是非題測驗，就可以知道你是不是「勞動權益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人，會懂得保障自己的權益：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407" y="1238955"/>
            <a:ext cx="3981009" cy="345169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4139216" y="4469613"/>
            <a:ext cx="3034630" cy="900000"/>
            <a:chOff x="3481586" y="3006572"/>
            <a:chExt cx="3034630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打工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常見陷阱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(01ˍ32)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6" name="圖片 15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12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打工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常見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陷阱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9P154打工常見陷阱(01ˍ3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4155" y="-90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1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187624" y="1951146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雇主在招募或僱用員工時，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扣留勞工身分證件，或是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收取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保證金？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31853"/>
            <a:ext cx="3689612" cy="351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11937" y="1634951"/>
            <a:ext cx="367240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雇主可以規定勞工在「試用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期間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」不准請事、病假，或是「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試用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期工作未滿一星期離職者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發給工資」？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868" y="1331853"/>
            <a:ext cx="3515875" cy="351587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1026714" y="4160123"/>
            <a:ext cx="3034630" cy="900000"/>
            <a:chOff x="3481586" y="3006572"/>
            <a:chExt cx="3034630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試用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期討資遣費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(03ˍ02)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6" name="圖片 15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675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試用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期討資遣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費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03:02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4試用期討資遣費(03ˍ0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187624" y="1951146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勞動契約可以約定勞工若結婚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、懷孕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、分娩、育兒者，必須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自行離職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05" y="1331853"/>
            <a:ext cx="3585201" cy="351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6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320075"/>
            <a:ext cx="36004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p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雇主如果沒有依法提繳勞工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退休金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，或是對於勞工的勞、健保「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高薪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低報</a:t>
            </a:r>
            <a:r>
              <a:rPr lang="zh-TW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charset="-120"/>
                <a:ea typeface="微軟正黑體" charset="-120"/>
              </a:rPr>
              <a:t>（不足額投保）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當地勞工行政主管機關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申訴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或檢舉？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05" y="1419576"/>
            <a:ext cx="3585201" cy="334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7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735701"/>
            <a:ext cx="3600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p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每天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正常工作時間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+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「加班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時數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相加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不</a:t>
            </a:r>
            <a:r>
              <a:rPr lang="zh-TW" altLang="en-US" sz="2800" b="1" dirty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可以超過</a:t>
            </a:r>
            <a:r>
              <a:rPr lang="en-US" altLang="zh-TW" sz="2800" b="1" dirty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12 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小時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，否則就是違法超時工作？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25" y="1419576"/>
            <a:ext cx="3540760" cy="334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5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71600" y="1274911"/>
            <a:ext cx="51125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3000" b="1" dirty="0" smtClean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實務</a:t>
            </a:r>
            <a:r>
              <a:rPr lang="zh-TW" altLang="en-US" sz="3000" b="1" dirty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問題與勞動</a:t>
            </a:r>
            <a:r>
              <a:rPr lang="zh-TW" altLang="en-US" sz="3000" b="1" dirty="0" smtClean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權益：</a:t>
            </a:r>
            <a:endParaRPr lang="zh-TW" altLang="zh-TW" sz="3000" b="1" dirty="0">
              <a:solidFill>
                <a:srgbClr val="B50B3C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971600" y="1981769"/>
            <a:ext cx="511256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工資及獎金認定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加班費給付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不足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契約終止事由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職業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災害補償等勞資爭議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12" y="1562579"/>
            <a:ext cx="3479106" cy="3495517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1259632" y="4523947"/>
            <a:ext cx="3034630" cy="900000"/>
            <a:chOff x="3481586" y="3006572"/>
            <a:chExt cx="3034630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勞保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職災給付權益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(04ˍ09)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783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勞保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職災給付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權益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04:09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5勞保職災給付權益(04ˍ0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0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71600" y="1127865"/>
            <a:ext cx="360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30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有相關</a:t>
            </a:r>
            <a:r>
              <a:rPr lang="zh-TW" altLang="en-US" sz="30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法律知識及正確</a:t>
            </a:r>
            <a:r>
              <a:rPr lang="zh-TW" altLang="en-US" sz="30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勞動意識：</a:t>
            </a:r>
            <a:endParaRPr lang="zh-TW" altLang="zh-TW" sz="3000" b="1" dirty="0">
              <a:solidFill>
                <a:srgbClr val="C0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971600" y="2262516"/>
            <a:ext cx="4032448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保障應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有的勞動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權益，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發揮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所學、安心工作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不是只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能抱怨或受盡委屈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，以及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就業不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穩定的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負面壓力。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184" y="1551830"/>
            <a:ext cx="3132977" cy="316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0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9" y="1140670"/>
            <a:ext cx="6967742" cy="553213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971600" y="1922983"/>
            <a:ext cx="4320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當應徵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工作被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錄取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971600" y="2571055"/>
            <a:ext cx="388843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以口頭或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書面方式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約定契約，關於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薪資、獎金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發放等規定，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971600" y="5875958"/>
            <a:ext cx="38884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雙方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應該遵守的權利義務事項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，非常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重要。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61809"/>
            <a:ext cx="3132966" cy="315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8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61709E-6 L -4.72222E-6 -0.5349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74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6" grpId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9" y="1140670"/>
            <a:ext cx="6967742" cy="553213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971600" y="1778967"/>
            <a:ext cx="43204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果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雙方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的法律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關係是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勞動契約關係：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971600" y="2844908"/>
            <a:ext cx="43204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符合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勞動基準法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及相關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法規等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71600" y="5875815"/>
            <a:ext cx="432048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勞動基準法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是勞動條件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最低標準的法律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，如約定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內容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低於其最低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標準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，會以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基準法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的規定取代之。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85163"/>
            <a:ext cx="2916942" cy="293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93008E-6 L -4.72222E-6 -0.5474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6" grpId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43608" y="1520259"/>
            <a:ext cx="345638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服務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條，明定「為保障國民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就業機會平等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，雇主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對求職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人或所僱用員工，不得予以歧視」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5026"/>
            <a:ext cx="3240360" cy="326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0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15616" y="1211352"/>
            <a:ext cx="37444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不得有以下情事：</a:t>
            </a:r>
            <a:endParaRPr lang="zh-TW" altLang="zh-TW" sz="2800" b="1" dirty="0">
              <a:solidFill>
                <a:srgbClr val="1D2088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71600" y="1922983"/>
            <a:ext cx="3600400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「為不實之廣告或揭示」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留置其國民身分證、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工作憑證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或其他證明文件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971600" y="5841840"/>
            <a:ext cx="3600400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「要求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提供非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屬就業所需之隱私資料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職缺之經常性薪資未達四萬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元需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公開揭示」等情事。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98303"/>
            <a:ext cx="3300991" cy="332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4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47392E-6 L 5E-6 -0.6886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4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3" grpId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2" y="1850975"/>
            <a:ext cx="3168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共 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18 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項指標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65" y="1055246"/>
            <a:ext cx="3515875" cy="351587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1" y="1055246"/>
            <a:ext cx="4088019" cy="651713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36722" y="2491055"/>
            <a:ext cx="375130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「種族、階級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、性別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、性傾向、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年齡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、婚姻、容貌、五官、身心障礙、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星座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、血型或以往工會會員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身分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5113171" y="4309282"/>
            <a:ext cx="3034630" cy="900000"/>
            <a:chOff x="3481586" y="3006572"/>
            <a:chExt cx="3034630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打破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性別就業歧視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(02ˍ39)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4" name="圖片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515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打破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性別就業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歧視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02:39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7打破性別就業歧視(02ˍ3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5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71600" y="1922983"/>
            <a:ext cx="3384376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dist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招聘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廣告內容登載「求才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年齡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25-32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歲佳」或「男（女）性尤佳」等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文字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是否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違反「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性別」就業歧視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禁止項目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？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71600" y="5841840"/>
            <a:ext cx="338437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受僱者「裙子穿太短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，穿著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不符合公司文化」而將其解僱，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是否涉及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「容貌歧視」？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40" y="984543"/>
            <a:ext cx="3515875" cy="351587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1" y="1055246"/>
            <a:ext cx="4088019" cy="651713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539552" y="4676030"/>
            <a:ext cx="3034630" cy="900000"/>
            <a:chOff x="3481586" y="3006572"/>
            <a:chExt cx="3034630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53876" y="2198628"/>
                <a:ext cx="2196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男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不能掃女廁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_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算是性別歧視嗎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(04_06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).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1" name="圖片 2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3607387" y="4676030"/>
            <a:ext cx="3034630" cy="900000"/>
            <a:chOff x="3481586" y="3006572"/>
            <a:chExt cx="3034630" cy="900000"/>
          </a:xfrm>
        </p:grpSpPr>
        <p:grpSp>
          <p:nvGrpSpPr>
            <p:cNvPr id="25" name="群組 24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27" name="圖片 2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8" name="文字方塊 27"/>
              <p:cNvSpPr txBox="1"/>
              <p:nvPr/>
            </p:nvSpPr>
            <p:spPr>
              <a:xfrm>
                <a:off x="4753876" y="2310542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性別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歧視如何存在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(05_56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6" name="圖片 2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306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47392E-6 L 5E-6 -0.6886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43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男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不能掃女廁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_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算是性別歧視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嗎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04:06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19683" y="5209313"/>
            <a:ext cx="823676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志棋七七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8【 志祺七七 】男不能掃女廁_算是性別歧視嗎(04_0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9945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5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5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性別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歧視如何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存在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05:56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國家地理頻道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9P158【透視美國 男女不平等】性別歧視如何存在(05_5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00304"/>
            <a:ext cx="9144000" cy="5143500"/>
          </a:xfrm>
          <a:prstGeom prst="rect">
            <a:avLst/>
          </a:prstGeom>
        </p:spPr>
      </p:pic>
      <p:pic>
        <p:nvPicPr>
          <p:cNvPr id="3" name="圖片 2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1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683568" y="1850975"/>
            <a:ext cx="454339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特定勞工的保護規定</a:t>
            </a:r>
            <a:r>
              <a:rPr lang="en-US" altLang="zh-TW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童工及女性勞工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79612" y="2860148"/>
            <a:ext cx="349238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童工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體力有限、心智尚未成熟，應避免擔任有礙健康或具危險性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的工作。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40" y="1562943"/>
            <a:ext cx="3414584" cy="341458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1" y="1055246"/>
            <a:ext cx="4088019" cy="6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1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683568" y="1850975"/>
            <a:ext cx="454339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特定勞工的保護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規定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童工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及女性勞工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79612" y="2860148"/>
            <a:ext cx="349238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女性勞工受體力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懷孕等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生理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條件，攸關國家勞動力的生存發展，國家會立法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保護。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40" y="1520218"/>
            <a:ext cx="3414584" cy="341458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1" y="1055246"/>
            <a:ext cx="4088019" cy="6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93" y="3006084"/>
            <a:ext cx="2934802" cy="240189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755576" y="1458702"/>
            <a:ext cx="496855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Blip>
                <a:blip r:embed="rId5"/>
              </a:buBlip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童工是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指 </a:t>
            </a:r>
            <a:r>
              <a:rPr lang="en-US" altLang="zh-TW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15 </a:t>
            </a:r>
            <a:r>
              <a:rPr lang="zh-TW" altLang="en-US" sz="26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歲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以上</a:t>
            </a:r>
            <a:r>
              <a:rPr lang="zh-TW" altLang="en-US" sz="26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未滿 </a:t>
            </a:r>
            <a:r>
              <a:rPr lang="en-US" altLang="zh-TW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16 </a:t>
            </a:r>
            <a:r>
              <a:rPr lang="zh-TW" altLang="en-US" sz="26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歲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而受僱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從事工作者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。</a:t>
            </a:r>
            <a:endParaRPr lang="zh-TW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Blip>
                <a:blip r:embed="rId5"/>
              </a:buBlip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比照一般勞工，享有基本工資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待遇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6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Blip>
                <a:blip r:embed="rId5"/>
              </a:buBlip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雇主應置備受僱童工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法定</a:t>
            </a:r>
            <a:r>
              <a:rPr lang="zh-TW" altLang="en-US" sz="26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代理人同意書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及其</a:t>
            </a:r>
            <a:r>
              <a:rPr lang="zh-TW" altLang="en-US" sz="26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年齡證明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文件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1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755576" y="1624932"/>
            <a:ext cx="6912768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Blip>
                <a:blip r:embed="rId3"/>
              </a:buBlip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不得從事危險性或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有害性之工作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Blip>
                <a:blip r:embed="rId3"/>
              </a:buBlip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每日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工時不得超過 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 </a:t>
            </a:r>
            <a: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8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小時，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每週時間不得超過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40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小時，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例假日不得工作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。</a:t>
            </a:r>
            <a:endParaRPr lang="zh-TW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Blip>
                <a:blip r:embed="rId3"/>
              </a:buBlip>
            </a:pP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午後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8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時至翌晨 </a:t>
            </a:r>
            <a: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6 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不得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93" y="3006084"/>
            <a:ext cx="2934802" cy="2401894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6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2139007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夜間工作禁止及例外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2859086"/>
            <a:ext cx="38782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雇主不得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使女工於夜間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（午後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時至翌晨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6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時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79" y="1506185"/>
            <a:ext cx="3223267" cy="3250699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5282652" y="4652011"/>
            <a:ext cx="3173508" cy="451098"/>
            <a:chOff x="809582" y="1975941"/>
            <a:chExt cx="3173508" cy="451098"/>
          </a:xfrm>
        </p:grpSpPr>
        <p:sp>
          <p:nvSpPr>
            <p:cNvPr id="14" name="圓角矩形 13"/>
            <p:cNvSpPr/>
            <p:nvPr/>
          </p:nvSpPr>
          <p:spPr>
            <a:xfrm>
              <a:off x="809582" y="1975941"/>
              <a:ext cx="3173508" cy="45109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809582" y="2001435"/>
              <a:ext cx="308954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勞動基準法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r>
                <a:rPr lang="zh-TW" altLang="en-US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、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憲法</a:t>
              </a: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9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907905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夜間工作禁止及例外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763688" y="2563648"/>
            <a:ext cx="308612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雇主經工會同意或勞資會議同意後，且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符合下列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兩種情形者，則可使女工於夜間工作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1" y="2826791"/>
            <a:ext cx="608077" cy="1110998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79" y="1506185"/>
            <a:ext cx="3223267" cy="3250699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5282652" y="4652011"/>
            <a:ext cx="3173508" cy="451098"/>
            <a:chOff x="809582" y="1975941"/>
            <a:chExt cx="3173508" cy="451098"/>
          </a:xfrm>
        </p:grpSpPr>
        <p:sp>
          <p:nvSpPr>
            <p:cNvPr id="20" name="圓角矩形 19"/>
            <p:cNvSpPr/>
            <p:nvPr/>
          </p:nvSpPr>
          <p:spPr>
            <a:xfrm>
              <a:off x="809582" y="1975941"/>
              <a:ext cx="3173508" cy="45109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/>
            <p:cNvSpPr txBox="1">
              <a:spLocks noChangeArrowheads="1"/>
            </p:cNvSpPr>
            <p:nvPr/>
          </p:nvSpPr>
          <p:spPr bwMode="auto">
            <a:xfrm>
              <a:off x="809582" y="2001435"/>
              <a:ext cx="308954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勞動基準法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r>
                <a:rPr lang="zh-TW" altLang="en-US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、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憲法</a:t>
              </a: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4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907905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夜間工作禁止及例外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763687" y="2538359"/>
            <a:ext cx="3168353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提供必要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之安全衛生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設施；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提供交通工具或安排女工宿舍。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1" y="2826791"/>
            <a:ext cx="608077" cy="1110998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79" y="1506185"/>
            <a:ext cx="3223267" cy="32506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5282652" y="4652011"/>
            <a:ext cx="3173508" cy="451098"/>
            <a:chOff x="809582" y="1975941"/>
            <a:chExt cx="3173508" cy="451098"/>
          </a:xfrm>
        </p:grpSpPr>
        <p:sp>
          <p:nvSpPr>
            <p:cNvPr id="19" name="圓角矩形 18"/>
            <p:cNvSpPr/>
            <p:nvPr/>
          </p:nvSpPr>
          <p:spPr>
            <a:xfrm>
              <a:off x="809582" y="1975941"/>
              <a:ext cx="3173508" cy="45109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文字方塊 19"/>
            <p:cNvSpPr txBox="1">
              <a:spLocks noChangeArrowheads="1"/>
            </p:cNvSpPr>
            <p:nvPr/>
          </p:nvSpPr>
          <p:spPr bwMode="auto">
            <a:xfrm>
              <a:off x="809582" y="2001435"/>
              <a:ext cx="308954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勞動基準法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r>
                <a:rPr lang="zh-TW" altLang="en-US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、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憲法</a:t>
              </a: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3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850975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分娩前後之保護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2499047"/>
            <a:ext cx="38782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在女工分娩前後，應停止工作，給予產假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927" y="1230147"/>
            <a:ext cx="1897941" cy="3625989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5523502" y="4751263"/>
            <a:ext cx="2513481" cy="451098"/>
            <a:chOff x="809582" y="1975941"/>
            <a:chExt cx="2513481" cy="451098"/>
          </a:xfrm>
        </p:grpSpPr>
        <p:sp>
          <p:nvSpPr>
            <p:cNvPr id="14" name="圓角矩形 13"/>
            <p:cNvSpPr/>
            <p:nvPr/>
          </p:nvSpPr>
          <p:spPr>
            <a:xfrm>
              <a:off x="809582" y="1975941"/>
              <a:ext cx="2513481" cy="45109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809583" y="2001435"/>
              <a:ext cx="25134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性別工作平等法</a:t>
              </a: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971600" y="3893549"/>
            <a:ext cx="3034630" cy="900000"/>
            <a:chOff x="3481586" y="3006572"/>
            <a:chExt cx="3034630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性別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歧視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(02ˍ03)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9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性別歧視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8性別歧視(02ˍ03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706959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分娩前後之保護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2252543"/>
            <a:ext cx="387820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性別工作平等法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：治療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、照護或休養期間之請假及薪資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計算；妊娠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期間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，應給予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產檢假，薪資照給。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2455317" y="4374923"/>
            <a:ext cx="3034630" cy="900000"/>
            <a:chOff x="3481586" y="3006572"/>
            <a:chExt cx="3034630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327285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打工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族新規定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(02ˍ01)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2" name="圖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927" y="1230147"/>
            <a:ext cx="1897941" cy="3625989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>
            <a:off x="5523502" y="4751263"/>
            <a:ext cx="2513481" cy="451098"/>
            <a:chOff x="809582" y="1975941"/>
            <a:chExt cx="2513481" cy="451098"/>
          </a:xfrm>
        </p:grpSpPr>
        <p:sp>
          <p:nvSpPr>
            <p:cNvPr id="24" name="圓角矩形 23"/>
            <p:cNvSpPr/>
            <p:nvPr/>
          </p:nvSpPr>
          <p:spPr>
            <a:xfrm>
              <a:off x="809582" y="1975941"/>
              <a:ext cx="2513481" cy="45109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文字方塊 24"/>
            <p:cNvSpPr txBox="1">
              <a:spLocks noChangeArrowheads="1"/>
            </p:cNvSpPr>
            <p:nvPr/>
          </p:nvSpPr>
          <p:spPr bwMode="auto">
            <a:xfrm>
              <a:off x="809583" y="2001435"/>
              <a:ext cx="25134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性別工作平等法</a:t>
              </a: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0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打工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族新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規定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9P159打工族新規定(02ˍ0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7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922983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其他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保護措施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2571055"/>
            <a:ext cx="387820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職業安全衛生法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：妊娠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中及分娩後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未滿一年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之女性勞工不得從事危險性或有害性工作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77" y="1288516"/>
            <a:ext cx="3877573" cy="3877573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5467062" y="4467094"/>
            <a:ext cx="2751202" cy="733380"/>
            <a:chOff x="809582" y="1975941"/>
            <a:chExt cx="2751202" cy="733380"/>
          </a:xfrm>
        </p:grpSpPr>
        <p:sp>
          <p:nvSpPr>
            <p:cNvPr id="20" name="圓角矩形 19"/>
            <p:cNvSpPr/>
            <p:nvPr/>
          </p:nvSpPr>
          <p:spPr>
            <a:xfrm>
              <a:off x="809582" y="1975941"/>
              <a:ext cx="2751202" cy="73338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/>
            <p:cNvSpPr txBox="1">
              <a:spLocks noChangeArrowheads="1"/>
            </p:cNvSpPr>
            <p:nvPr/>
          </p:nvSpPr>
          <p:spPr bwMode="auto">
            <a:xfrm>
              <a:off x="949299" y="2001435"/>
              <a:ext cx="247176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職業安全衛生法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性別工作平等法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5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7"/>
            <a:ext cx="9143995" cy="571499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1922983"/>
            <a:ext cx="41044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其他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保護措施</a:t>
            </a:r>
            <a:endParaRPr lang="zh-TW" altLang="zh-TW" sz="2800" b="1" dirty="0">
              <a:solidFill>
                <a:srgbClr val="CC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2571055"/>
            <a:ext cx="387820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性別工作平等法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 ：女性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勞工因生理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日致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工作有困難者，得請生理假。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1763743" y="4347872"/>
            <a:ext cx="3034630" cy="900000"/>
            <a:chOff x="3481586" y="3006572"/>
            <a:chExt cx="3034630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20" name="圖片 1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21" name="文字方塊 20"/>
              <p:cNvSpPr txBox="1"/>
              <p:nvPr/>
            </p:nvSpPr>
            <p:spPr>
              <a:xfrm>
                <a:off x="4753876" y="2223260"/>
                <a:ext cx="2196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女性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難為！腹痛請生理假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(02ˍ47)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9" name="圖片 18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3" name="圖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77" y="1288516"/>
            <a:ext cx="3877573" cy="3877573"/>
          </a:xfrm>
          <a:prstGeom prst="rect">
            <a:avLst/>
          </a:prstGeom>
        </p:spPr>
      </p:pic>
      <p:grpSp>
        <p:nvGrpSpPr>
          <p:cNvPr id="24" name="群組 23"/>
          <p:cNvGrpSpPr/>
          <p:nvPr/>
        </p:nvGrpSpPr>
        <p:grpSpPr>
          <a:xfrm>
            <a:off x="5467062" y="4467094"/>
            <a:ext cx="2751202" cy="733380"/>
            <a:chOff x="809582" y="1975941"/>
            <a:chExt cx="2751202" cy="733380"/>
          </a:xfrm>
        </p:grpSpPr>
        <p:sp>
          <p:nvSpPr>
            <p:cNvPr id="25" name="圓角矩形 24"/>
            <p:cNvSpPr/>
            <p:nvPr/>
          </p:nvSpPr>
          <p:spPr>
            <a:xfrm>
              <a:off x="809582" y="1975941"/>
              <a:ext cx="2751202" cy="73338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文字方塊 25"/>
            <p:cNvSpPr txBox="1">
              <a:spLocks noChangeArrowheads="1"/>
            </p:cNvSpPr>
            <p:nvPr/>
          </p:nvSpPr>
          <p:spPr bwMode="auto">
            <a:xfrm>
              <a:off x="949299" y="2001435"/>
              <a:ext cx="247176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職業安全衛生法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》《</a:t>
              </a:r>
              <a:r>
                <a:rPr lang="zh-TW" altLang="en-US" sz="20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性別工作平等法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zh-TW" sz="20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22" name="圖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9957"/>
            <a:ext cx="3137033" cy="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4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女性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難為！腹痛請生理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假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02:47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9P159女性難為！腹痛請生理假(02ˍ4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4544577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10" y="1430722"/>
            <a:ext cx="3888432" cy="2304549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83568" y="1417845"/>
            <a:ext cx="3771271" cy="364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性別工作平等法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規定，女性勞工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可請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天「生理假」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，這卻是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勞工最不敢請的假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別。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有網友在「爆料公社」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留言被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刁難的經過，讓她不禁想問：「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了嗎？」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94" y="3809051"/>
            <a:ext cx="986018" cy="175032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4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4544577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10" y="1430722"/>
            <a:ext cx="3888432" cy="2304549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83568" y="1417845"/>
            <a:ext cx="377127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截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圖指出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她跟主管請生理假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要求附上婦產科證明，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她回應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主管「經痛到都在家裡了，還要出去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檢查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是否真的經痛？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94" y="3809051"/>
            <a:ext cx="986018" cy="175032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9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4544577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10" y="1430722"/>
            <a:ext cx="3888432" cy="2304549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83568" y="1417845"/>
            <a:ext cx="3771271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留下一句「妳要看到我使用過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的衛生棉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？」表達強烈不滿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主管後來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雖然說不用證明了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，隔天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上班時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仍質疑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「憑什麼拿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勞基法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來講？」讓她備受委屈。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94" y="3809051"/>
            <a:ext cx="986018" cy="175032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9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3113538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8346" y="2859086"/>
            <a:ext cx="744730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依法規定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，女性受僱者因生理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日致工作困難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者，每月得請生理假一日，全年請假日數未逾三日，不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併入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病假計算，其餘日數併入病假計算，雇主不得拒絕，前項併入及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不併入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病假之生理假薪資，減半發給。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2" y="1490934"/>
            <a:ext cx="7813564" cy="122072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6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3113538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8347" y="2859086"/>
            <a:ext cx="487578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違反者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，可處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新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臺幣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以上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30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萬元以下罰鍰，公布其姓名或名稱、負責人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姓名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，並限期令其改善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；未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改善者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次處罰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2" y="1490934"/>
            <a:ext cx="7813564" cy="122072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2753559"/>
            <a:ext cx="2457821" cy="245782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7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814"/>
            <a:ext cx="3113538" cy="717805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8347" y="2859086"/>
            <a:ext cx="487578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符合生理假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維護女性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受僱者身體健康之意旨，勞動部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修正規定，申請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生理假時已無須檢附相關證明文件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，也無法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要求以其他假別取代。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2" y="1490934"/>
            <a:ext cx="7813564" cy="122072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2753559"/>
            <a:ext cx="2457821" cy="245782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08" y="481679"/>
            <a:ext cx="3081534" cy="2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6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7584" y="1334721"/>
            <a:ext cx="345638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企業經營通常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會壓低勞動條件以節省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成本，造成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較無薪資議價能力的勞工，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因缺乏協商籌碼，勞資關係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不時對立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衝突。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16" y="1130895"/>
            <a:ext cx="3816425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7584" y="1334721"/>
            <a:ext cx="3600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包括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臺灣在內，很多國家會制定勞動法令，規範勞工與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雇主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權利義務的法律關係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，調整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勞資之間的不平衡狀況。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16" y="1130895"/>
            <a:ext cx="3816425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7584" y="991683"/>
            <a:ext cx="3600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勞動法</a:t>
            </a:r>
            <a:r>
              <a:rPr lang="zh-TW" altLang="en-US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 smtClean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體系：</a:t>
            </a:r>
            <a:endParaRPr lang="zh-TW" altLang="zh-TW" sz="2800" b="1" dirty="0">
              <a:solidFill>
                <a:srgbClr val="1D2088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1527640"/>
            <a:ext cx="3384376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個別勞工與雇主之間法律關係的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「個別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勞動法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；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為主要的權利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主體的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「集體勞動法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505" y="1130895"/>
            <a:ext cx="3816425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51743" y="1130895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勞動法體系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89" y="1922983"/>
            <a:ext cx="6848870" cy="284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6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76229" y="2269663"/>
            <a:ext cx="374441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規範勞動契約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的形成，針對工資、工作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時間等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勞動條件，設有基本保障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，並對於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童工、女性勞工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保護等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有明文規定。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6229" y="1693599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1. </a:t>
            </a:r>
            <a:r>
              <a:rPr lang="en-US" altLang="zh-TW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勞動基準法</a:t>
            </a:r>
            <a:r>
              <a:rPr lang="en-US" altLang="zh-TW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48" y="1251151"/>
            <a:ext cx="3534163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6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76229" y="2269663"/>
            <a:ext cx="347974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生育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給付、傷病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給付等，透過</a:t>
            </a:r>
            <a:r>
              <a:rPr lang="zh-TW" altLang="en-US" sz="2800" b="1" dirty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政府、雇主和</a:t>
            </a:r>
            <a:r>
              <a:rPr lang="zh-TW" altLang="en-US" sz="2800" b="1" dirty="0" smtClean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方共同分擔保費的方式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，實施社會保險制度。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6229" y="1693599"/>
            <a:ext cx="3817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+mj-lt"/>
              <a:buAutoNum type="arabicPeriod" startAt="2"/>
            </a:pP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勞工保險條例</a:t>
            </a: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48" y="1251151"/>
            <a:ext cx="3534163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76229" y="2269663"/>
            <a:ext cx="355175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到職當日開始，按月提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繳勞工退休金；累積帶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著走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，待勞工日後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退休時可以依法請領，以保障老年生活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無虞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6229" y="1693599"/>
            <a:ext cx="4227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+mj-lt"/>
              <a:buAutoNum type="arabicPeriod" startAt="3"/>
            </a:pP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勞工退休金條例</a:t>
            </a: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51151"/>
            <a:ext cx="3534163" cy="3534163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427984" y="4265218"/>
            <a:ext cx="3034630" cy="900000"/>
            <a:chOff x="3481586" y="3006572"/>
            <a:chExt cx="3034630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196838"/>
                <a:ext cx="21962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三十秒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搞懂勞工退休金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(02ˍ01)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4" name="圖片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572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三十秒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搞懂勞工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退休金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9P162三十秒搞懂勞工退休金(02ˍ0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241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3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76228" y="2269663"/>
            <a:ext cx="3407740" cy="202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性別工作平等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職業安全衛生法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職業災害勞工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 護法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等。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6229" y="1693599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個別勞動法</a:t>
            </a: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51151"/>
            <a:ext cx="3534163" cy="3534163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99823" y="4175096"/>
            <a:ext cx="3034630" cy="900000"/>
            <a:chOff x="3481586" y="3006572"/>
            <a:chExt cx="3034630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450125" cy="576064"/>
              <a:chOff x="4500000" y="2170416"/>
              <a:chExt cx="2450125" cy="57606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170416"/>
                <a:ext cx="2450125" cy="57606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04559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職業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災害勞工保護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(00ˍ30)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636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職業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災害勞工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保護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00:30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9P163職業災害勞工保護(00ˍ3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8200" y="0"/>
            <a:ext cx="7527600" cy="50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7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71600" y="2027444"/>
            <a:ext cx="3593503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描述現代女性就業人數及比例雖有增加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，卻仍受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性別歧視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，失去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公平競爭的機會，有如隔著一道透明的天花板，看得到卻摸不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著。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41" y="1894070"/>
            <a:ext cx="3151841" cy="315184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" y="1155822"/>
            <a:ext cx="568662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7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76229" y="1693599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勞動三權</a:t>
            </a:r>
            <a:r>
              <a: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76228" y="2269663"/>
            <a:ext cx="376778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團結權、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協商權、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爭議權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團結權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、協商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爭議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緊密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連結、相互為用。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51151"/>
            <a:ext cx="3534163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76229" y="1693599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32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勞動</a:t>
            </a:r>
            <a:r>
              <a:rPr lang="zh-TW" altLang="en-US" sz="32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三法</a:t>
            </a:r>
            <a:r>
              <a:rPr lang="en-US" altLang="zh-TW" sz="32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》</a:t>
            </a:r>
            <a:endParaRPr lang="zh-TW" altLang="en-US" sz="2200" dirty="0">
              <a:solidFill>
                <a:srgbClr val="0070C0"/>
              </a:solidFill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76228" y="2269663"/>
            <a:ext cx="376778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工會法、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團體協約法、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勞資爭議處理法。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法律禁止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雇主有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不當妨礙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或限制工會發展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773" y="1251151"/>
            <a:ext cx="3506681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6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76229" y="1693599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不當勞動行為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裁決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76228" y="2269663"/>
            <a:ext cx="376778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制度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實施後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，保障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工會之組織與運作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，團體協商「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誠信協商義務」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合法爭議行為得以免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責，符合民主國家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集體勞動法之立法趨勢。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773" y="1251151"/>
            <a:ext cx="3506681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4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30" y="1669250"/>
            <a:ext cx="6097737" cy="347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3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986879"/>
            <a:ext cx="3680468" cy="553213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76228" y="1778967"/>
            <a:ext cx="369577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學習勞動法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，知道個別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勞工權益保障的規定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透過成立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工會行使「勞動三權」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，爭取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更好的勞動條件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及經濟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生活。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90" y="1350713"/>
            <a:ext cx="3534163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18691</TotalTime>
  <Words>2032</Words>
  <Application>Microsoft Office PowerPoint</Application>
  <PresentationFormat>自訂</PresentationFormat>
  <Paragraphs>221</Paragraphs>
  <Slides>66</Slides>
  <Notes>1</Notes>
  <HiddenSlides>13</HiddenSlides>
  <MMClips>13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66</vt:i4>
      </vt:variant>
    </vt:vector>
  </HeadingPairs>
  <TitlesOfParts>
    <vt:vector size="6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YUIDA</cp:lastModifiedBy>
  <cp:revision>359</cp:revision>
  <dcterms:created xsi:type="dcterms:W3CDTF">2020-02-26T07:44:30Z</dcterms:created>
  <dcterms:modified xsi:type="dcterms:W3CDTF">2020-07-31T03:38:07Z</dcterms:modified>
</cp:coreProperties>
</file>