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9" r:id="rId2"/>
    <p:sldId id="257" r:id="rId3"/>
    <p:sldId id="260" r:id="rId4"/>
    <p:sldId id="262" r:id="rId5"/>
    <p:sldId id="277" r:id="rId6"/>
    <p:sldId id="278" r:id="rId7"/>
    <p:sldId id="279" r:id="rId8"/>
    <p:sldId id="280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81" r:id="rId18"/>
    <p:sldId id="301" r:id="rId19"/>
    <p:sldId id="302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8" r:id="rId28"/>
    <p:sldId id="297" r:id="rId29"/>
    <p:sldId id="299" r:id="rId30"/>
    <p:sldId id="300" r:id="rId31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7740"/>
    <a:srgbClr val="F0DED0"/>
    <a:srgbClr val="FFFFFF"/>
    <a:srgbClr val="FFDE75"/>
    <a:srgbClr val="FFE38B"/>
    <a:srgbClr val="FFFF99"/>
    <a:srgbClr val="E6C9B4"/>
    <a:srgbClr val="CA9F00"/>
    <a:srgbClr val="D07C7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920" autoAdjust="0"/>
    <p:restoredTop sz="94660"/>
  </p:normalViewPr>
  <p:slideViewPr>
    <p:cSldViewPr>
      <p:cViewPr>
        <p:scale>
          <a:sx n="130" d="100"/>
          <a:sy n="130" d="100"/>
        </p:scale>
        <p:origin x="-1236" y="-2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2788D-BF19-4E17-95FF-C67F63033378}" type="datetimeFigureOut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BE042-A353-413A-80C3-6E6817FF0D2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BE042-A353-413A-80C3-6E6817FF0D2E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BE042-A353-413A-80C3-6E6817FF0D2E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剪去單一角落矩形 40"/>
          <p:cNvSpPr/>
          <p:nvPr userDrawn="1"/>
        </p:nvSpPr>
        <p:spPr>
          <a:xfrm>
            <a:off x="3313104" y="642924"/>
            <a:ext cx="4857784" cy="2143140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剪去單一角落矩形 39"/>
          <p:cNvSpPr/>
          <p:nvPr userDrawn="1"/>
        </p:nvSpPr>
        <p:spPr>
          <a:xfrm>
            <a:off x="3428992" y="750081"/>
            <a:ext cx="4857784" cy="2250297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909F016-249A-4485-93C0-67104E7EB707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34" name="Google Shape;3537;p82"/>
          <p:cNvGrpSpPr/>
          <p:nvPr userDrawn="1"/>
        </p:nvGrpSpPr>
        <p:grpSpPr>
          <a:xfrm>
            <a:off x="-32" y="4177051"/>
            <a:ext cx="5929354" cy="966449"/>
            <a:chOff x="7650990" y="3733725"/>
            <a:chExt cx="1251235" cy="351310"/>
          </a:xfrm>
        </p:grpSpPr>
        <p:sp>
          <p:nvSpPr>
            <p:cNvPr id="35" name="Google Shape;3538;p82"/>
            <p:cNvSpPr/>
            <p:nvPr/>
          </p:nvSpPr>
          <p:spPr>
            <a:xfrm>
              <a:off x="7650990" y="3733735"/>
              <a:ext cx="566328" cy="351300"/>
            </a:xfrm>
            <a:prstGeom prst="homePlate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539;p82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540;p82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541;p82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rgbClr val="FFF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8" name="圖片 27" descr="憨吉-07-removebg-previe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285720" y="2857502"/>
            <a:ext cx="2000264" cy="2050551"/>
          </a:xfrm>
          <a:prstGeom prst="rect">
            <a:avLst/>
          </a:prstGeom>
        </p:spPr>
      </p:pic>
      <p:pic>
        <p:nvPicPr>
          <p:cNvPr id="39" name="圖片 38" descr="未命名-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00958" y="4786329"/>
            <a:ext cx="1500198" cy="2500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3E79DB6-9225-4E64-9DF5-754A63234808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-32" y="4643452"/>
            <a:ext cx="400024" cy="273844"/>
          </a:xfrm>
        </p:spPr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11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4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4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2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20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8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7" name="Google Shape;6506;p84"/>
          <p:cNvGrpSpPr/>
          <p:nvPr userDrawn="1"/>
        </p:nvGrpSpPr>
        <p:grpSpPr>
          <a:xfrm rot="16200000">
            <a:off x="-465024" y="1965172"/>
            <a:ext cx="3644629" cy="1143009"/>
            <a:chOff x="5194708" y="3484366"/>
            <a:chExt cx="3148148" cy="987304"/>
          </a:xfrm>
        </p:grpSpPr>
        <p:grpSp>
          <p:nvGrpSpPr>
            <p:cNvPr id="28" name="Google Shape;6507;p84"/>
            <p:cNvGrpSpPr/>
            <p:nvPr/>
          </p:nvGrpSpPr>
          <p:grpSpPr>
            <a:xfrm>
              <a:off x="7531521" y="3484366"/>
              <a:ext cx="811335" cy="987304"/>
              <a:chOff x="3379425" y="1617275"/>
              <a:chExt cx="1090650" cy="1327200"/>
            </a:xfrm>
          </p:grpSpPr>
          <p:sp>
            <p:nvSpPr>
              <p:cNvPr id="41" name="Google Shape;6508;p84"/>
              <p:cNvSpPr/>
              <p:nvPr/>
            </p:nvSpPr>
            <p:spPr>
              <a:xfrm>
                <a:off x="3554475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6509;p84"/>
              <p:cNvSpPr/>
              <p:nvPr/>
            </p:nvSpPr>
            <p:spPr>
              <a:xfrm>
                <a:off x="3379425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5" y="42750"/>
                    </a:cubicBezTo>
                    <a:lnTo>
                      <a:pt x="20935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6510;p84"/>
              <p:cNvSpPr/>
              <p:nvPr/>
            </p:nvSpPr>
            <p:spPr>
              <a:xfrm>
                <a:off x="3775050" y="2771175"/>
                <a:ext cx="30087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5" h="6932" extrusionOk="0">
                    <a:moveTo>
                      <a:pt x="11087" y="1"/>
                    </a:moveTo>
                    <a:cubicBezTo>
                      <a:pt x="10861" y="1"/>
                      <a:pt x="10636" y="87"/>
                      <a:pt x="10465" y="260"/>
                    </a:cubicBezTo>
                    <a:lnTo>
                      <a:pt x="6866" y="3859"/>
                    </a:lnTo>
                    <a:lnTo>
                      <a:pt x="5979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6" y="102"/>
                      <a:pt x="990" y="102"/>
                    </a:cubicBezTo>
                    <a:cubicBezTo>
                      <a:pt x="731" y="102"/>
                      <a:pt x="475" y="214"/>
                      <a:pt x="298" y="427"/>
                    </a:cubicBezTo>
                    <a:cubicBezTo>
                      <a:pt x="1" y="783"/>
                      <a:pt x="23" y="1306"/>
                      <a:pt x="350" y="1636"/>
                    </a:cubicBezTo>
                    <a:lnTo>
                      <a:pt x="5389" y="6675"/>
                    </a:lnTo>
                    <a:cubicBezTo>
                      <a:pt x="5559" y="6846"/>
                      <a:pt x="5784" y="6931"/>
                      <a:pt x="6009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6" y="1250"/>
                      <a:pt x="12034" y="668"/>
                      <a:pt x="11712" y="260"/>
                    </a:cubicBezTo>
                    <a:cubicBezTo>
                      <a:pt x="11539" y="87"/>
                      <a:pt x="11313" y="1"/>
                      <a:pt x="11087" y="1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6511;p84"/>
            <p:cNvGrpSpPr/>
            <p:nvPr/>
          </p:nvGrpSpPr>
          <p:grpSpPr>
            <a:xfrm>
              <a:off x="6752546" y="3484366"/>
              <a:ext cx="811428" cy="987304"/>
              <a:chOff x="2332275" y="1617275"/>
              <a:chExt cx="1090775" cy="1327200"/>
            </a:xfrm>
          </p:grpSpPr>
          <p:sp>
            <p:nvSpPr>
              <p:cNvPr id="38" name="Google Shape;6512;p84"/>
              <p:cNvSpPr/>
              <p:nvPr/>
            </p:nvSpPr>
            <p:spPr>
              <a:xfrm>
                <a:off x="2507425" y="1792400"/>
                <a:ext cx="7403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5" h="29615" extrusionOk="0">
                    <a:moveTo>
                      <a:pt x="14810" y="1"/>
                    </a:moveTo>
                    <a:cubicBezTo>
                      <a:pt x="6631" y="1"/>
                      <a:pt x="1" y="6631"/>
                      <a:pt x="1" y="14809"/>
                    </a:cubicBezTo>
                    <a:cubicBezTo>
                      <a:pt x="1" y="22988"/>
                      <a:pt x="6631" y="29615"/>
                      <a:pt x="14810" y="29615"/>
                    </a:cubicBezTo>
                    <a:cubicBezTo>
                      <a:pt x="22988" y="29615"/>
                      <a:pt x="29615" y="22988"/>
                      <a:pt x="29615" y="14809"/>
                    </a:cubicBezTo>
                    <a:cubicBezTo>
                      <a:pt x="29615" y="6631"/>
                      <a:pt x="22988" y="1"/>
                      <a:pt x="14810" y="1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6513;p84"/>
              <p:cNvSpPr/>
              <p:nvPr/>
            </p:nvSpPr>
            <p:spPr>
              <a:xfrm>
                <a:off x="2332275" y="1617275"/>
                <a:ext cx="1090775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31" h="50958" extrusionOk="0">
                    <a:moveTo>
                      <a:pt x="21816" y="0"/>
                    </a:moveTo>
                    <a:cubicBezTo>
                      <a:pt x="9786" y="0"/>
                      <a:pt x="1" y="9788"/>
                      <a:pt x="1" y="21814"/>
                    </a:cubicBezTo>
                    <a:cubicBezTo>
                      <a:pt x="12" y="22289"/>
                      <a:pt x="402" y="22672"/>
                      <a:pt x="880" y="22672"/>
                    </a:cubicBezTo>
                    <a:cubicBezTo>
                      <a:pt x="1355" y="22672"/>
                      <a:pt x="1745" y="22289"/>
                      <a:pt x="1756" y="21814"/>
                    </a:cubicBezTo>
                    <a:cubicBezTo>
                      <a:pt x="1756" y="10757"/>
                      <a:pt x="10754" y="1755"/>
                      <a:pt x="21812" y="1755"/>
                    </a:cubicBezTo>
                    <a:cubicBezTo>
                      <a:pt x="32869" y="1755"/>
                      <a:pt x="41871" y="10753"/>
                      <a:pt x="41871" y="21814"/>
                    </a:cubicBezTo>
                    <a:cubicBezTo>
                      <a:pt x="41871" y="32872"/>
                      <a:pt x="32873" y="41870"/>
                      <a:pt x="21816" y="41870"/>
                    </a:cubicBezTo>
                    <a:cubicBezTo>
                      <a:pt x="21329" y="41870"/>
                      <a:pt x="20936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7" y="43147"/>
                      <a:pt x="43630" y="33547"/>
                      <a:pt x="43627" y="21814"/>
                    </a:cubicBezTo>
                    <a:cubicBezTo>
                      <a:pt x="43627" y="9785"/>
                      <a:pt x="33842" y="0"/>
                      <a:pt x="21816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6514;p84"/>
              <p:cNvSpPr/>
              <p:nvPr/>
            </p:nvSpPr>
            <p:spPr>
              <a:xfrm>
                <a:off x="2727925" y="2771175"/>
                <a:ext cx="3009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8" h="6932" extrusionOk="0">
                    <a:moveTo>
                      <a:pt x="11088" y="1"/>
                    </a:moveTo>
                    <a:cubicBezTo>
                      <a:pt x="10863" y="1"/>
                      <a:pt x="10637" y="87"/>
                      <a:pt x="10465" y="260"/>
                    </a:cubicBezTo>
                    <a:lnTo>
                      <a:pt x="6869" y="3859"/>
                    </a:lnTo>
                    <a:lnTo>
                      <a:pt x="5982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5" y="102"/>
                      <a:pt x="990" y="102"/>
                    </a:cubicBezTo>
                    <a:cubicBezTo>
                      <a:pt x="731" y="102"/>
                      <a:pt x="475" y="214"/>
                      <a:pt x="297" y="427"/>
                    </a:cubicBezTo>
                    <a:cubicBezTo>
                      <a:pt x="1" y="783"/>
                      <a:pt x="27" y="1306"/>
                      <a:pt x="353" y="1636"/>
                    </a:cubicBezTo>
                    <a:lnTo>
                      <a:pt x="5388" y="6675"/>
                    </a:lnTo>
                    <a:cubicBezTo>
                      <a:pt x="5561" y="6846"/>
                      <a:pt x="5785" y="6931"/>
                      <a:pt x="6010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9" y="1250"/>
                      <a:pt x="12038" y="668"/>
                      <a:pt x="11711" y="260"/>
                    </a:cubicBezTo>
                    <a:cubicBezTo>
                      <a:pt x="11539" y="87"/>
                      <a:pt x="11313" y="1"/>
                      <a:pt x="11088" y="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6515;p84"/>
            <p:cNvGrpSpPr/>
            <p:nvPr/>
          </p:nvGrpSpPr>
          <p:grpSpPr>
            <a:xfrm>
              <a:off x="5973664" y="3484366"/>
              <a:ext cx="811335" cy="987304"/>
              <a:chOff x="1285250" y="1617275"/>
              <a:chExt cx="1090650" cy="1327200"/>
            </a:xfrm>
          </p:grpSpPr>
          <p:sp>
            <p:nvSpPr>
              <p:cNvPr id="35" name="Google Shape;6516;p84"/>
              <p:cNvSpPr/>
              <p:nvPr/>
            </p:nvSpPr>
            <p:spPr>
              <a:xfrm>
                <a:off x="1460300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6517;p84"/>
              <p:cNvSpPr/>
              <p:nvPr/>
            </p:nvSpPr>
            <p:spPr>
              <a:xfrm>
                <a:off x="1285250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6518;p84"/>
              <p:cNvSpPr/>
              <p:nvPr/>
            </p:nvSpPr>
            <p:spPr>
              <a:xfrm>
                <a:off x="1680900" y="2771175"/>
                <a:ext cx="3008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4" h="6932" extrusionOk="0">
                    <a:moveTo>
                      <a:pt x="11086" y="1"/>
                    </a:moveTo>
                    <a:cubicBezTo>
                      <a:pt x="10860" y="1"/>
                      <a:pt x="10635" y="87"/>
                      <a:pt x="10464" y="260"/>
                    </a:cubicBezTo>
                    <a:lnTo>
                      <a:pt x="6865" y="3859"/>
                    </a:lnTo>
                    <a:lnTo>
                      <a:pt x="5978" y="4742"/>
                    </a:lnTo>
                    <a:lnTo>
                      <a:pt x="5110" y="3874"/>
                    </a:lnTo>
                    <a:lnTo>
                      <a:pt x="1495" y="260"/>
                    </a:lnTo>
                    <a:cubicBezTo>
                      <a:pt x="1341" y="153"/>
                      <a:pt x="1165" y="102"/>
                      <a:pt x="989" y="102"/>
                    </a:cubicBezTo>
                    <a:cubicBezTo>
                      <a:pt x="730" y="102"/>
                      <a:pt x="474" y="214"/>
                      <a:pt x="297" y="427"/>
                    </a:cubicBezTo>
                    <a:cubicBezTo>
                      <a:pt x="0" y="783"/>
                      <a:pt x="22" y="1306"/>
                      <a:pt x="349" y="1636"/>
                    </a:cubicBezTo>
                    <a:lnTo>
                      <a:pt x="5388" y="6675"/>
                    </a:lnTo>
                    <a:cubicBezTo>
                      <a:pt x="5559" y="6846"/>
                      <a:pt x="5783" y="6931"/>
                      <a:pt x="6008" y="6931"/>
                    </a:cubicBezTo>
                    <a:cubicBezTo>
                      <a:pt x="6233" y="6931"/>
                      <a:pt x="6458" y="6846"/>
                      <a:pt x="6631" y="6675"/>
                    </a:cubicBezTo>
                    <a:lnTo>
                      <a:pt x="11666" y="1636"/>
                    </a:lnTo>
                    <a:cubicBezTo>
                      <a:pt x="12015" y="1250"/>
                      <a:pt x="12034" y="668"/>
                      <a:pt x="11711" y="260"/>
                    </a:cubicBezTo>
                    <a:cubicBezTo>
                      <a:pt x="11538" y="87"/>
                      <a:pt x="11312" y="1"/>
                      <a:pt x="11086" y="1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6519;p84"/>
            <p:cNvGrpSpPr/>
            <p:nvPr/>
          </p:nvGrpSpPr>
          <p:grpSpPr>
            <a:xfrm>
              <a:off x="5194708" y="3484366"/>
              <a:ext cx="811409" cy="987304"/>
              <a:chOff x="238125" y="1617275"/>
              <a:chExt cx="1090750" cy="1327200"/>
            </a:xfrm>
          </p:grpSpPr>
          <p:sp>
            <p:nvSpPr>
              <p:cNvPr id="32" name="Google Shape;6520;p84"/>
              <p:cNvSpPr/>
              <p:nvPr/>
            </p:nvSpPr>
            <p:spPr>
              <a:xfrm>
                <a:off x="413250" y="1792400"/>
                <a:ext cx="7403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5" h="29615" extrusionOk="0">
                    <a:moveTo>
                      <a:pt x="14810" y="1"/>
                    </a:moveTo>
                    <a:cubicBezTo>
                      <a:pt x="6631" y="1"/>
                      <a:pt x="1" y="6631"/>
                      <a:pt x="1" y="14809"/>
                    </a:cubicBezTo>
                    <a:cubicBezTo>
                      <a:pt x="1" y="22988"/>
                      <a:pt x="6631" y="29615"/>
                      <a:pt x="14810" y="29615"/>
                    </a:cubicBezTo>
                    <a:cubicBezTo>
                      <a:pt x="22988" y="29615"/>
                      <a:pt x="29615" y="22988"/>
                      <a:pt x="29615" y="14809"/>
                    </a:cubicBezTo>
                    <a:cubicBezTo>
                      <a:pt x="29615" y="6631"/>
                      <a:pt x="22988" y="1"/>
                      <a:pt x="14810" y="1"/>
                    </a:cubicBezTo>
                    <a:close/>
                  </a:path>
                </a:pathLst>
              </a:custGeom>
              <a:solidFill>
                <a:srgbClr val="D07C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6521;p84"/>
              <p:cNvSpPr/>
              <p:nvPr/>
            </p:nvSpPr>
            <p:spPr>
              <a:xfrm>
                <a:off x="238125" y="1617275"/>
                <a:ext cx="10907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30" h="50958" extrusionOk="0">
                    <a:moveTo>
                      <a:pt x="21815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11" y="22289"/>
                      <a:pt x="401" y="22672"/>
                      <a:pt x="879" y="22672"/>
                    </a:cubicBezTo>
                    <a:cubicBezTo>
                      <a:pt x="1354" y="22672"/>
                      <a:pt x="1744" y="22289"/>
                      <a:pt x="1755" y="21814"/>
                    </a:cubicBezTo>
                    <a:cubicBezTo>
                      <a:pt x="1755" y="10757"/>
                      <a:pt x="10753" y="1755"/>
                      <a:pt x="21811" y="1755"/>
                    </a:cubicBezTo>
                    <a:cubicBezTo>
                      <a:pt x="32869" y="1755"/>
                      <a:pt x="41870" y="10753"/>
                      <a:pt x="41870" y="21814"/>
                    </a:cubicBezTo>
                    <a:cubicBezTo>
                      <a:pt x="41870" y="32872"/>
                      <a:pt x="32872" y="41870"/>
                      <a:pt x="21815" y="41870"/>
                    </a:cubicBezTo>
                    <a:cubicBezTo>
                      <a:pt x="21329" y="41870"/>
                      <a:pt x="20935" y="42263"/>
                      <a:pt x="20935" y="42750"/>
                    </a:cubicBezTo>
                    <a:lnTo>
                      <a:pt x="20935" y="50957"/>
                    </a:lnTo>
                    <a:lnTo>
                      <a:pt x="22694" y="50942"/>
                    </a:lnTo>
                    <a:lnTo>
                      <a:pt x="22694" y="43610"/>
                    </a:lnTo>
                    <a:cubicBezTo>
                      <a:pt x="34316" y="43147"/>
                      <a:pt x="43629" y="33547"/>
                      <a:pt x="43626" y="21814"/>
                    </a:cubicBezTo>
                    <a:cubicBezTo>
                      <a:pt x="43626" y="9785"/>
                      <a:pt x="33841" y="0"/>
                      <a:pt x="21815" y="0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6522;p84"/>
              <p:cNvSpPr/>
              <p:nvPr/>
            </p:nvSpPr>
            <p:spPr>
              <a:xfrm>
                <a:off x="633750" y="2771175"/>
                <a:ext cx="3009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8" h="6932" extrusionOk="0">
                    <a:moveTo>
                      <a:pt x="11088" y="1"/>
                    </a:moveTo>
                    <a:cubicBezTo>
                      <a:pt x="10863" y="1"/>
                      <a:pt x="10637" y="87"/>
                      <a:pt x="10465" y="260"/>
                    </a:cubicBezTo>
                    <a:lnTo>
                      <a:pt x="6869" y="3859"/>
                    </a:lnTo>
                    <a:lnTo>
                      <a:pt x="5982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5" y="102"/>
                      <a:pt x="990" y="102"/>
                    </a:cubicBezTo>
                    <a:cubicBezTo>
                      <a:pt x="731" y="102"/>
                      <a:pt x="475" y="214"/>
                      <a:pt x="298" y="427"/>
                    </a:cubicBezTo>
                    <a:cubicBezTo>
                      <a:pt x="1" y="783"/>
                      <a:pt x="27" y="1306"/>
                      <a:pt x="353" y="1636"/>
                    </a:cubicBezTo>
                    <a:lnTo>
                      <a:pt x="5389" y="6675"/>
                    </a:lnTo>
                    <a:cubicBezTo>
                      <a:pt x="5561" y="6846"/>
                      <a:pt x="5786" y="6931"/>
                      <a:pt x="6010" y="6931"/>
                    </a:cubicBezTo>
                    <a:cubicBezTo>
                      <a:pt x="6235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9" y="1250"/>
                      <a:pt x="12038" y="668"/>
                      <a:pt x="11711" y="260"/>
                    </a:cubicBezTo>
                    <a:cubicBezTo>
                      <a:pt x="11539" y="87"/>
                      <a:pt x="11313" y="1"/>
                      <a:pt x="11088" y="1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4" name="剪去單一角落矩形 43"/>
          <p:cNvSpPr/>
          <p:nvPr userDrawn="1"/>
        </p:nvSpPr>
        <p:spPr>
          <a:xfrm>
            <a:off x="6313500" y="392890"/>
            <a:ext cx="2357454" cy="1040053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剪去單一角落矩形 44"/>
          <p:cNvSpPr/>
          <p:nvPr userDrawn="1"/>
        </p:nvSpPr>
        <p:spPr>
          <a:xfrm>
            <a:off x="6429388" y="500048"/>
            <a:ext cx="2357454" cy="1092056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文字方塊 45"/>
          <p:cNvSpPr txBox="1"/>
          <p:nvPr userDrawn="1"/>
        </p:nvSpPr>
        <p:spPr>
          <a:xfrm>
            <a:off x="1000100" y="960426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006450" y="1851321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8" name="文字方塊 47"/>
          <p:cNvSpPr txBox="1"/>
          <p:nvPr userDrawn="1"/>
        </p:nvSpPr>
        <p:spPr>
          <a:xfrm>
            <a:off x="1000100" y="2753027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參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9" name="文字方塊 48"/>
          <p:cNvSpPr txBox="1"/>
          <p:nvPr userDrawn="1"/>
        </p:nvSpPr>
        <p:spPr>
          <a:xfrm>
            <a:off x="1000100" y="3681721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肆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0" name="文字方塊 4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00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B834A9-5C6A-4F24-8BF1-6AC39B7728C7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01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4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-32" y="4643452"/>
            <a:ext cx="400024" cy="273844"/>
          </a:xfrm>
        </p:spPr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B089911-E6E6-48BC-BAB8-0DE1983EEF86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-32" y="4643452"/>
            <a:ext cx="400024" cy="273844"/>
          </a:xfrm>
        </p:spPr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45" name="文字方塊 44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00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6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ACDECAF-F76F-4E0E-BD15-1625275976F5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10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1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30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3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3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41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9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7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5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-32" y="4643452"/>
            <a:ext cx="400024" cy="273844"/>
          </a:xfrm>
        </p:spPr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00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8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357172"/>
            <a:ext cx="7901014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9BE6207-1EA2-430F-9354-6211B7BC7B7E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7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6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9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9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7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5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3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1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-32" y="4643452"/>
            <a:ext cx="400024" cy="273844"/>
          </a:xfrm>
        </p:spPr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00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FA2469-9A47-4E1E-9339-332F1073FEA5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8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-32" y="4643452"/>
            <a:ext cx="400024" cy="273844"/>
          </a:xfrm>
        </p:spPr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00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剪去單一角落矩形 26"/>
          <p:cNvSpPr/>
          <p:nvPr userDrawn="1"/>
        </p:nvSpPr>
        <p:spPr>
          <a:xfrm>
            <a:off x="357158" y="214296"/>
            <a:ext cx="8429684" cy="4500594"/>
          </a:xfrm>
          <a:prstGeom prst="snip1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4BEEA48-97AC-4407-9712-68C42BF1C1BA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" name="文字方塊 27"/>
          <p:cNvSpPr txBox="1"/>
          <p:nvPr userDrawn="1"/>
        </p:nvSpPr>
        <p:spPr>
          <a:xfrm>
            <a:off x="571472" y="428610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丨補充資料丨</a:t>
            </a:r>
            <a:endParaRPr lang="zh-TW" altLang="en-US" sz="2400" b="1" dirty="0">
              <a:solidFill>
                <a:schemeClr val="accent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9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-32" y="4643452"/>
            <a:ext cx="400024" cy="273844"/>
          </a:xfrm>
        </p:spPr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31" name="文字方塊 30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00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0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DFDCF25-09F4-4A37-9F51-EE3B3FB0C789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-32" y="4643452"/>
            <a:ext cx="400024" cy="273844"/>
          </a:xfrm>
        </p:spPr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45" name="文字方塊 44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00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6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6951060-8959-4D94-8CCF-4B58062ED13D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-32" y="4643452"/>
            <a:ext cx="400024" cy="273844"/>
          </a:xfrm>
        </p:spPr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45" name="文字方塊 44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00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6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B2CD930-E366-4A77-B1F2-4533F903FF91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-32" y="4643452"/>
            <a:ext cx="400024" cy="273844"/>
          </a:xfrm>
        </p:spPr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44" name="文字方塊 43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00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69C5EF8-1608-4486-B4F2-BE8F0DB0257E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-32" y="4643452"/>
            <a:ext cx="400024" cy="273844"/>
          </a:xfrm>
        </p:spPr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44" name="文字方塊 43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00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00010" y="4714890"/>
            <a:ext cx="40002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www.youtube.com/v/Ziz67-HpL0o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jpeg"/><Relationship Id="rId4" Type="http://schemas.openxmlformats.org/officeDocument/2006/relationships/hyperlink" Target="https://www.youtube.com/v/Nk63ozq--ws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3357554" y="928676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公民探究與實作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3329006" y="2000246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行前準備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 Light" pitchFamily="34" charset="-120"/>
              <a:ea typeface="微軟正黑體 Light" pitchFamily="34" charset="-120"/>
              <a:cs typeface="+mj-cs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4572000" y="1828486"/>
            <a:ext cx="2214578" cy="1588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oogle Shape;3392;p82"/>
          <p:cNvGrpSpPr/>
          <p:nvPr/>
        </p:nvGrpSpPr>
        <p:grpSpPr>
          <a:xfrm rot="18752979">
            <a:off x="8016452" y="352228"/>
            <a:ext cx="484501" cy="632860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11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636878" y="663396"/>
            <a:ext cx="2000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目　次</a:t>
            </a:r>
            <a:endParaRPr lang="zh-TW" altLang="en-US" sz="4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grpSp>
        <p:nvGrpSpPr>
          <p:cNvPr id="5" name="Google Shape;3392;p82"/>
          <p:cNvGrpSpPr/>
          <p:nvPr/>
        </p:nvGrpSpPr>
        <p:grpSpPr>
          <a:xfrm rot="18752979">
            <a:off x="8651401" y="164301"/>
            <a:ext cx="327129" cy="427299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6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2143108" y="688949"/>
            <a:ext cx="371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071670" y="1973749"/>
            <a:ext cx="48577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認識探究 </a:t>
            </a:r>
            <a:r>
              <a:rPr lang="en-US" altLang="zh-TW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要項 </a:t>
            </a:r>
            <a:r>
              <a:rPr lang="en-US" altLang="zh-TW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&amp;</a:t>
            </a:r>
            <a:r>
              <a:rPr lang="zh-TW" altLang="en-US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實作 </a:t>
            </a:r>
            <a:r>
              <a:rPr lang="en-US" altLang="zh-TW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取徑</a:t>
            </a:r>
            <a:endParaRPr lang="zh-TW" altLang="en-US" sz="26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071670" y="1047454"/>
            <a:ext cx="37147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為什麼要探究公共議題？</a:t>
            </a:r>
            <a:endParaRPr lang="zh-TW" altLang="en-US" sz="26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29313" y="3759699"/>
            <a:ext cx="418576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-514350" algn="ctr"/>
            <a:r>
              <a:rPr lang="zh-TW" altLang="en-US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破解！探究與實作８大迷思</a:t>
            </a:r>
            <a:endParaRPr lang="en-US" altLang="zh-TW" sz="2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53362" y="2864326"/>
            <a:ext cx="451918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-514350" algn="ctr"/>
            <a:r>
              <a:rPr lang="zh-TW" altLang="en-US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打造探究與實作的能力工具箱</a:t>
            </a:r>
            <a:endParaRPr lang="en-US" altLang="zh-TW" sz="2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壹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786182" y="1871487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為什麼要探究公共議題？</a:t>
            </a:r>
            <a:endParaRPr lang="zh-TW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42844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什麼是「公共議題」？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57224" y="1357304"/>
            <a:ext cx="4643470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具有「公共性」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b="1" dirty="0" err="1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publicness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buFont typeface="Wingdings" pitchFamily="2" charset="2"/>
              <a:buChar char="Ø"/>
            </a:pP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公共性指的是「與一個群體或社會當中的多數人都有相關」。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buFont typeface="Wingdings" pitchFamily="2" charset="2"/>
              <a:buChar char="Ø"/>
            </a:pP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日常生活中，存在很多牽涉很廣，沒有標準答案的問題，需要理性地論辯，以達成共識。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84" y="1500180"/>
            <a:ext cx="2667018" cy="200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928662" y="3643320"/>
            <a:ext cx="4429156" cy="85725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想想看：你有關心的公共議題嗎？最近社會上有哪些熱烈討論的議題？試著和班上同學分享。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5857884" y="3641061"/>
            <a:ext cx="271464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核能在臺灣是一個爭論已久，且涉及面向廣泛的公共議題，仰賴公民社會持續理性論辯，尋找解答。</a:t>
            </a:r>
            <a:endParaRPr lang="zh-TW" alt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4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為什麼要探究公共議題？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57224" y="1357304"/>
            <a:ext cx="478634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一、學習探究議題的科學精神與方法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57200" indent="-457200"/>
            <a:endParaRPr lang="en-US" altLang="zh-TW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1" indent="-45720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科學精神：大膽假設，並依靠理性、邏輯與證據找尋答案，形成一套看待事物的觀點和說法。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57224" y="3000378"/>
            <a:ext cx="735811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二、培養關懷與思辨公共事務的習慣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60422" y="3643320"/>
            <a:ext cx="735811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三、養成解決問題與溝通表達的能力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60" y="1428742"/>
            <a:ext cx="2428892" cy="1942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文字方塊 10"/>
          <p:cNvSpPr txBox="1"/>
          <p:nvPr/>
        </p:nvSpPr>
        <p:spPr>
          <a:xfrm>
            <a:off x="6000760" y="3500444"/>
            <a:ext cx="242889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民國</a:t>
            </a: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112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年起，民法成年年齡下修為</a:t>
            </a: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18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歲，青年具有完全行為能力，也必須負起相對應的責任。</a:t>
            </a:r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5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貳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786182" y="1500180"/>
            <a:ext cx="32147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探究 </a:t>
            </a:r>
            <a:r>
              <a:rPr lang="en-US" altLang="zh-TW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要項 </a:t>
            </a:r>
            <a:endParaRPr lang="en-US" altLang="zh-TW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&amp;</a:t>
            </a:r>
            <a:r>
              <a:rPr lang="zh-TW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endParaRPr lang="en-US" altLang="zh-TW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實作 </a:t>
            </a:r>
            <a:r>
              <a:rPr lang="en-US" altLang="zh-TW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取徑</a:t>
            </a:r>
            <a:endParaRPr lang="zh-TW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481" name="Picture 1" descr="\\Super.nas\Floor Exchange\7F\陳品丞\03 普高_探究與實作\01課本\課本圖片\憨吉-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357568"/>
            <a:ext cx="2214546" cy="16101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探究的 </a:t>
            </a:r>
            <a:r>
              <a:rPr lang="en-US" altLang="zh-TW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 個要項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785786" y="1314384"/>
            <a:ext cx="52149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en-US" altLang="zh-TW" sz="2000" b="1" dirty="0" smtClean="0">
                <a:solidFill>
                  <a:srgbClr val="C07740"/>
                </a:solidFill>
                <a:latin typeface="新細明體"/>
                <a:ea typeface="新細明體"/>
              </a:rPr>
              <a:t>‧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探究要項：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發現問題並尋找答案的過程。</a:t>
            </a:r>
          </a:p>
        </p:txBody>
      </p:sp>
      <p:grpSp>
        <p:nvGrpSpPr>
          <p:cNvPr id="36" name="群組 35"/>
          <p:cNvGrpSpPr/>
          <p:nvPr/>
        </p:nvGrpSpPr>
        <p:grpSpPr>
          <a:xfrm>
            <a:off x="0" y="1857370"/>
            <a:ext cx="9001156" cy="714379"/>
            <a:chOff x="0" y="1571618"/>
            <a:chExt cx="9001156" cy="714379"/>
          </a:xfrm>
        </p:grpSpPr>
        <p:grpSp>
          <p:nvGrpSpPr>
            <p:cNvPr id="22" name="Google Shape;7265;p86"/>
            <p:cNvGrpSpPr/>
            <p:nvPr/>
          </p:nvGrpSpPr>
          <p:grpSpPr>
            <a:xfrm>
              <a:off x="0" y="1571618"/>
              <a:ext cx="7286644" cy="714379"/>
              <a:chOff x="-138142" y="1335475"/>
              <a:chExt cx="7676507" cy="3034175"/>
            </a:xfrm>
          </p:grpSpPr>
          <p:sp>
            <p:nvSpPr>
              <p:cNvPr id="23" name="Google Shape;7266;p86"/>
              <p:cNvSpPr/>
              <p:nvPr/>
            </p:nvSpPr>
            <p:spPr>
              <a:xfrm>
                <a:off x="4527957" y="1335475"/>
                <a:ext cx="3010408" cy="3034175"/>
              </a:xfrm>
              <a:custGeom>
                <a:avLst/>
                <a:gdLst/>
                <a:ahLst/>
                <a:cxnLst/>
                <a:rect l="l" t="t" r="r" b="b"/>
                <a:pathLst>
                  <a:path w="79475" h="121367" extrusionOk="0">
                    <a:moveTo>
                      <a:pt x="1" y="0"/>
                    </a:moveTo>
                    <a:lnTo>
                      <a:pt x="1" y="38997"/>
                    </a:lnTo>
                    <a:cubicBezTo>
                      <a:pt x="588" y="44011"/>
                      <a:pt x="2425" y="48797"/>
                      <a:pt x="5360" y="52918"/>
                    </a:cubicBezTo>
                    <a:lnTo>
                      <a:pt x="9329" y="58469"/>
                    </a:lnTo>
                    <a:cubicBezTo>
                      <a:pt x="10541" y="59694"/>
                      <a:pt x="10541" y="61672"/>
                      <a:pt x="9329" y="62897"/>
                    </a:cubicBezTo>
                    <a:lnTo>
                      <a:pt x="5360" y="68448"/>
                    </a:lnTo>
                    <a:cubicBezTo>
                      <a:pt x="2425" y="72557"/>
                      <a:pt x="588" y="77355"/>
                      <a:pt x="1" y="82370"/>
                    </a:cubicBezTo>
                    <a:lnTo>
                      <a:pt x="1" y="121366"/>
                    </a:lnTo>
                    <a:lnTo>
                      <a:pt x="68743" y="121366"/>
                    </a:lnTo>
                    <a:lnTo>
                      <a:pt x="68743" y="85815"/>
                    </a:lnTo>
                    <a:cubicBezTo>
                      <a:pt x="68743" y="79588"/>
                      <a:pt x="70682" y="73514"/>
                      <a:pt x="74293" y="68448"/>
                    </a:cubicBezTo>
                    <a:lnTo>
                      <a:pt x="78249" y="62897"/>
                    </a:lnTo>
                    <a:cubicBezTo>
                      <a:pt x="79474" y="61672"/>
                      <a:pt x="79474" y="59694"/>
                      <a:pt x="78249" y="58469"/>
                    </a:cubicBezTo>
                    <a:lnTo>
                      <a:pt x="74293" y="52918"/>
                    </a:lnTo>
                    <a:cubicBezTo>
                      <a:pt x="70669" y="47840"/>
                      <a:pt x="68730" y="41778"/>
                      <a:pt x="68730" y="35551"/>
                    </a:cubicBezTo>
                    <a:lnTo>
                      <a:pt x="68730" y="0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7267;p86"/>
              <p:cNvSpPr/>
              <p:nvPr/>
            </p:nvSpPr>
            <p:spPr>
              <a:xfrm>
                <a:off x="2044370" y="1335475"/>
                <a:ext cx="2935148" cy="3034175"/>
              </a:xfrm>
              <a:custGeom>
                <a:avLst/>
                <a:gdLst/>
                <a:ahLst/>
                <a:cxnLst/>
                <a:rect l="l" t="t" r="r" b="b"/>
                <a:pathLst>
                  <a:path w="79398" h="121367" extrusionOk="0">
                    <a:moveTo>
                      <a:pt x="0" y="0"/>
                    </a:moveTo>
                    <a:lnTo>
                      <a:pt x="0" y="35551"/>
                    </a:lnTo>
                    <a:cubicBezTo>
                      <a:pt x="0" y="41778"/>
                      <a:pt x="1940" y="47852"/>
                      <a:pt x="5564" y="52918"/>
                    </a:cubicBezTo>
                    <a:lnTo>
                      <a:pt x="9520" y="58469"/>
                    </a:lnTo>
                    <a:cubicBezTo>
                      <a:pt x="10745" y="59694"/>
                      <a:pt x="10745" y="61672"/>
                      <a:pt x="9520" y="62897"/>
                    </a:cubicBezTo>
                    <a:lnTo>
                      <a:pt x="5564" y="68448"/>
                    </a:lnTo>
                    <a:cubicBezTo>
                      <a:pt x="1952" y="73514"/>
                      <a:pt x="0" y="79588"/>
                      <a:pt x="0" y="85815"/>
                    </a:cubicBezTo>
                    <a:lnTo>
                      <a:pt x="0" y="121366"/>
                    </a:lnTo>
                    <a:lnTo>
                      <a:pt x="68665" y="121366"/>
                    </a:lnTo>
                    <a:lnTo>
                      <a:pt x="68665" y="85815"/>
                    </a:lnTo>
                    <a:cubicBezTo>
                      <a:pt x="68665" y="79588"/>
                      <a:pt x="70605" y="73514"/>
                      <a:pt x="74216" y="68448"/>
                    </a:cubicBezTo>
                    <a:lnTo>
                      <a:pt x="78185" y="62897"/>
                    </a:lnTo>
                    <a:cubicBezTo>
                      <a:pt x="79397" y="61672"/>
                      <a:pt x="79397" y="59694"/>
                      <a:pt x="78185" y="58469"/>
                    </a:cubicBezTo>
                    <a:lnTo>
                      <a:pt x="74216" y="52918"/>
                    </a:lnTo>
                    <a:cubicBezTo>
                      <a:pt x="70605" y="47840"/>
                      <a:pt x="68665" y="41778"/>
                      <a:pt x="68665" y="35551"/>
                    </a:cubicBezTo>
                    <a:lnTo>
                      <a:pt x="68665" y="0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7268;p86"/>
              <p:cNvSpPr/>
              <p:nvPr/>
            </p:nvSpPr>
            <p:spPr>
              <a:xfrm>
                <a:off x="-138142" y="1335475"/>
                <a:ext cx="2634073" cy="3034175"/>
              </a:xfrm>
              <a:custGeom>
                <a:avLst/>
                <a:gdLst/>
                <a:ahLst/>
                <a:cxnLst/>
                <a:rect l="l" t="t" r="r" b="b"/>
                <a:pathLst>
                  <a:path w="79474" h="121367" extrusionOk="0">
                    <a:moveTo>
                      <a:pt x="0" y="0"/>
                    </a:moveTo>
                    <a:lnTo>
                      <a:pt x="0" y="121366"/>
                    </a:lnTo>
                    <a:lnTo>
                      <a:pt x="68729" y="121366"/>
                    </a:lnTo>
                    <a:lnTo>
                      <a:pt x="68729" y="85815"/>
                    </a:lnTo>
                    <a:cubicBezTo>
                      <a:pt x="68729" y="79588"/>
                      <a:pt x="70669" y="73514"/>
                      <a:pt x="74293" y="68448"/>
                    </a:cubicBezTo>
                    <a:lnTo>
                      <a:pt x="78249" y="62897"/>
                    </a:lnTo>
                    <a:cubicBezTo>
                      <a:pt x="79474" y="61672"/>
                      <a:pt x="79474" y="59694"/>
                      <a:pt x="78249" y="58469"/>
                    </a:cubicBezTo>
                    <a:lnTo>
                      <a:pt x="74293" y="52918"/>
                    </a:lnTo>
                    <a:cubicBezTo>
                      <a:pt x="70669" y="47840"/>
                      <a:pt x="68729" y="41778"/>
                      <a:pt x="68729" y="35551"/>
                    </a:cubicBezTo>
                    <a:lnTo>
                      <a:pt x="68729" y="0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" name="Google Shape;7266;p86"/>
            <p:cNvSpPr/>
            <p:nvPr/>
          </p:nvSpPr>
          <p:spPr>
            <a:xfrm>
              <a:off x="6858016" y="1571618"/>
              <a:ext cx="2143140" cy="714379"/>
            </a:xfrm>
            <a:custGeom>
              <a:avLst/>
              <a:gdLst/>
              <a:ahLst/>
              <a:cxnLst/>
              <a:rect l="l" t="t" r="r" b="b"/>
              <a:pathLst>
                <a:path w="79475" h="121367" extrusionOk="0">
                  <a:moveTo>
                    <a:pt x="1" y="0"/>
                  </a:moveTo>
                  <a:lnTo>
                    <a:pt x="1" y="38997"/>
                  </a:lnTo>
                  <a:cubicBezTo>
                    <a:pt x="588" y="44011"/>
                    <a:pt x="2425" y="48797"/>
                    <a:pt x="5360" y="52918"/>
                  </a:cubicBezTo>
                  <a:lnTo>
                    <a:pt x="9329" y="58469"/>
                  </a:lnTo>
                  <a:cubicBezTo>
                    <a:pt x="10541" y="59694"/>
                    <a:pt x="10541" y="61672"/>
                    <a:pt x="9329" y="62897"/>
                  </a:cubicBezTo>
                  <a:lnTo>
                    <a:pt x="5360" y="68448"/>
                  </a:lnTo>
                  <a:cubicBezTo>
                    <a:pt x="2425" y="72557"/>
                    <a:pt x="588" y="77355"/>
                    <a:pt x="1" y="82370"/>
                  </a:cubicBezTo>
                  <a:lnTo>
                    <a:pt x="1" y="121366"/>
                  </a:lnTo>
                  <a:lnTo>
                    <a:pt x="68743" y="121366"/>
                  </a:lnTo>
                  <a:lnTo>
                    <a:pt x="68743" y="85815"/>
                  </a:lnTo>
                  <a:cubicBezTo>
                    <a:pt x="68743" y="79588"/>
                    <a:pt x="70682" y="73514"/>
                    <a:pt x="74293" y="68448"/>
                  </a:cubicBezTo>
                  <a:lnTo>
                    <a:pt x="78249" y="62897"/>
                  </a:lnTo>
                  <a:cubicBezTo>
                    <a:pt x="79474" y="61672"/>
                    <a:pt x="79474" y="59694"/>
                    <a:pt x="78249" y="58469"/>
                  </a:cubicBezTo>
                  <a:lnTo>
                    <a:pt x="74293" y="52918"/>
                  </a:lnTo>
                  <a:cubicBezTo>
                    <a:pt x="70669" y="47840"/>
                    <a:pt x="68730" y="41778"/>
                    <a:pt x="68730" y="35551"/>
                  </a:cubicBezTo>
                  <a:lnTo>
                    <a:pt x="68730" y="0"/>
                  </a:lnTo>
                  <a:close/>
                </a:path>
              </a:pathLst>
            </a:custGeom>
            <a:solidFill>
              <a:srgbClr val="FFF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文字方塊 26"/>
            <p:cNvSpPr txBox="1"/>
            <p:nvPr/>
          </p:nvSpPr>
          <p:spPr>
            <a:xfrm>
              <a:off x="357158" y="1755438"/>
              <a:ext cx="1714512" cy="35394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TW" altLang="en-US" sz="1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發現與界定問題</a:t>
              </a:r>
            </a:p>
          </p:txBody>
        </p:sp>
        <p:sp>
          <p:nvSpPr>
            <p:cNvPr id="28" name="文字方塊 27"/>
            <p:cNvSpPr txBox="1"/>
            <p:nvPr/>
          </p:nvSpPr>
          <p:spPr>
            <a:xfrm>
              <a:off x="2571736" y="1743012"/>
              <a:ext cx="2071702" cy="35394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TW" altLang="en-US" sz="1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觀察與蒐集資料</a:t>
              </a:r>
            </a:p>
          </p:txBody>
        </p:sp>
        <p:sp>
          <p:nvSpPr>
            <p:cNvPr id="29" name="文字方塊 28"/>
            <p:cNvSpPr txBox="1"/>
            <p:nvPr/>
          </p:nvSpPr>
          <p:spPr>
            <a:xfrm>
              <a:off x="4929190" y="1741790"/>
              <a:ext cx="2071702" cy="35394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TW" altLang="en-US" sz="1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分析與詮釋資料</a:t>
              </a:r>
            </a:p>
          </p:txBody>
        </p:sp>
        <p:sp>
          <p:nvSpPr>
            <p:cNvPr id="30" name="文字方塊 29"/>
            <p:cNvSpPr txBox="1"/>
            <p:nvPr/>
          </p:nvSpPr>
          <p:spPr>
            <a:xfrm>
              <a:off x="7191536" y="1748614"/>
              <a:ext cx="1357322" cy="35394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TW" altLang="en-US" sz="17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總結與反思</a:t>
              </a:r>
            </a:p>
          </p:txBody>
        </p:sp>
      </p:grpSp>
      <p:sp>
        <p:nvSpPr>
          <p:cNvPr id="38" name="矩形 37"/>
          <p:cNvSpPr/>
          <p:nvPr/>
        </p:nvSpPr>
        <p:spPr>
          <a:xfrm>
            <a:off x="357158" y="2643188"/>
            <a:ext cx="1785950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對想要探究的議題或現象提出具體研究問題，可能是指認一個尚待說明的現象，探究現象形成原因，或者是影響現象存在的機制。</a:t>
            </a:r>
            <a:endParaRPr lang="zh-TW" altLang="en-US" sz="13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571736" y="2643188"/>
            <a:ext cx="171451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對研究問題進行資料搜集，搜集資料的方式與資料性質因研究問題而異。</a:t>
            </a:r>
          </a:p>
        </p:txBody>
      </p:sp>
      <p:sp>
        <p:nvSpPr>
          <p:cNvPr id="40" name="矩形 39"/>
          <p:cNvSpPr/>
          <p:nvPr/>
        </p:nvSpPr>
        <p:spPr>
          <a:xfrm>
            <a:off x="4857752" y="2643188"/>
            <a:ext cx="171451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著重證據基礎，可運用不同的分析工具與分析方式，說明資料如何回答研究問題。</a:t>
            </a:r>
          </a:p>
        </p:txBody>
      </p:sp>
      <p:sp>
        <p:nvSpPr>
          <p:cNvPr id="41" name="矩形 40"/>
          <p:cNvSpPr/>
          <p:nvPr/>
        </p:nvSpPr>
        <p:spPr>
          <a:xfrm>
            <a:off x="6929454" y="2643188"/>
            <a:ext cx="1714512" cy="1255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導引學生思考社會探究的意義，以及在探究過程中，所可能形成的其他研究問題。</a:t>
            </a:r>
          </a:p>
        </p:txBody>
      </p:sp>
      <p:cxnSp>
        <p:nvCxnSpPr>
          <p:cNvPr id="44" name="直線接點 43"/>
          <p:cNvCxnSpPr/>
          <p:nvPr/>
        </p:nvCxnSpPr>
        <p:spPr>
          <a:xfrm rot="5400000">
            <a:off x="5772004" y="3713964"/>
            <a:ext cx="2000264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接點 44"/>
          <p:cNvCxnSpPr/>
          <p:nvPr/>
        </p:nvCxnSpPr>
        <p:spPr>
          <a:xfrm rot="5400000">
            <a:off x="3572662" y="3713964"/>
            <a:ext cx="2000264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接點 45"/>
          <p:cNvCxnSpPr/>
          <p:nvPr/>
        </p:nvCxnSpPr>
        <p:spPr>
          <a:xfrm rot="5400000">
            <a:off x="1286646" y="3713964"/>
            <a:ext cx="2000264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投影片編號版面配置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7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\\Super.nas\Floor Exchange\7F\陳品丞\03 普高_探究與實作\01課本\課本圖片\憨吉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861769" flipH="1">
            <a:off x="7546641" y="660306"/>
            <a:ext cx="963285" cy="1203054"/>
          </a:xfrm>
          <a:prstGeom prst="rect">
            <a:avLst/>
          </a:prstGeom>
          <a:noFill/>
        </p:spPr>
      </p:pic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探究的 </a:t>
            </a:r>
            <a:r>
              <a:rPr lang="en-US" altLang="zh-TW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 個要項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71472" y="1285867"/>
            <a:ext cx="4786346" cy="2131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一、發現與界定問題</a:t>
            </a:r>
            <a:endParaRPr lang="en-US" altLang="zh-TW" sz="2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意識到日常生活當中哪裡有問題，並將問題指認出來。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714375" indent="-714375"/>
            <a:endParaRPr lang="en-US" altLang="zh-TW" sz="105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能說明問題的影響範圍與程度，以及對肇因的初步推論。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26" name="Picture 2" descr="\\Super.nas\Floor Exchange\7F\陳品丞\03 普高_探究與實作\01課本\課本圖片\0_朝會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1428742"/>
            <a:ext cx="3071834" cy="2303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Google Shape;8265;p89"/>
          <p:cNvSpPr/>
          <p:nvPr/>
        </p:nvSpPr>
        <p:spPr>
          <a:xfrm>
            <a:off x="8286777" y="428610"/>
            <a:ext cx="364453" cy="369419"/>
          </a:xfrm>
          <a:custGeom>
            <a:avLst/>
            <a:gdLst/>
            <a:ahLst/>
            <a:cxnLst/>
            <a:rect l="l" t="t" r="r" b="b"/>
            <a:pathLst>
              <a:path w="12477" h="12647" extrusionOk="0">
                <a:moveTo>
                  <a:pt x="3750" y="4538"/>
                </a:moveTo>
                <a:cubicBezTo>
                  <a:pt x="4223" y="4538"/>
                  <a:pt x="4601" y="4884"/>
                  <a:pt x="4601" y="5357"/>
                </a:cubicBezTo>
                <a:cubicBezTo>
                  <a:pt x="4601" y="5829"/>
                  <a:pt x="4223" y="6176"/>
                  <a:pt x="3750" y="6176"/>
                </a:cubicBezTo>
                <a:cubicBezTo>
                  <a:pt x="3277" y="6176"/>
                  <a:pt x="2931" y="5829"/>
                  <a:pt x="2931" y="5357"/>
                </a:cubicBezTo>
                <a:cubicBezTo>
                  <a:pt x="2931" y="4884"/>
                  <a:pt x="3277" y="4538"/>
                  <a:pt x="3750" y="4538"/>
                </a:cubicBezTo>
                <a:close/>
                <a:moveTo>
                  <a:pt x="6239" y="4538"/>
                </a:moveTo>
                <a:cubicBezTo>
                  <a:pt x="6711" y="4538"/>
                  <a:pt x="7058" y="4884"/>
                  <a:pt x="7058" y="5357"/>
                </a:cubicBezTo>
                <a:cubicBezTo>
                  <a:pt x="7058" y="5829"/>
                  <a:pt x="6711" y="6176"/>
                  <a:pt x="6239" y="6176"/>
                </a:cubicBezTo>
                <a:cubicBezTo>
                  <a:pt x="5766" y="6176"/>
                  <a:pt x="5420" y="5829"/>
                  <a:pt x="5420" y="5357"/>
                </a:cubicBezTo>
                <a:cubicBezTo>
                  <a:pt x="5420" y="4884"/>
                  <a:pt x="5766" y="4538"/>
                  <a:pt x="6239" y="4538"/>
                </a:cubicBezTo>
                <a:close/>
                <a:moveTo>
                  <a:pt x="8728" y="4538"/>
                </a:moveTo>
                <a:cubicBezTo>
                  <a:pt x="9200" y="4538"/>
                  <a:pt x="9547" y="4884"/>
                  <a:pt x="9547" y="5357"/>
                </a:cubicBezTo>
                <a:cubicBezTo>
                  <a:pt x="9547" y="5829"/>
                  <a:pt x="9200" y="6176"/>
                  <a:pt x="8728" y="6176"/>
                </a:cubicBezTo>
                <a:cubicBezTo>
                  <a:pt x="8255" y="6176"/>
                  <a:pt x="7877" y="5829"/>
                  <a:pt x="7877" y="5357"/>
                </a:cubicBezTo>
                <a:cubicBezTo>
                  <a:pt x="7877" y="4884"/>
                  <a:pt x="8255" y="4538"/>
                  <a:pt x="8728" y="4538"/>
                </a:cubicBezTo>
                <a:close/>
                <a:moveTo>
                  <a:pt x="6239" y="1"/>
                </a:moveTo>
                <a:cubicBezTo>
                  <a:pt x="2805" y="1"/>
                  <a:pt x="1" y="2395"/>
                  <a:pt x="1" y="5357"/>
                </a:cubicBezTo>
                <a:cubicBezTo>
                  <a:pt x="1" y="7436"/>
                  <a:pt x="1387" y="9200"/>
                  <a:pt x="3309" y="10082"/>
                </a:cubicBezTo>
                <a:lnTo>
                  <a:pt x="3309" y="12256"/>
                </a:lnTo>
                <a:cubicBezTo>
                  <a:pt x="3309" y="12486"/>
                  <a:pt x="3502" y="12646"/>
                  <a:pt x="3715" y="12646"/>
                </a:cubicBezTo>
                <a:cubicBezTo>
                  <a:pt x="3824" y="12646"/>
                  <a:pt x="3938" y="12604"/>
                  <a:pt x="4034" y="12508"/>
                </a:cubicBezTo>
                <a:lnTo>
                  <a:pt x="5609" y="10681"/>
                </a:lnTo>
                <a:cubicBezTo>
                  <a:pt x="5798" y="10681"/>
                  <a:pt x="5987" y="10713"/>
                  <a:pt x="6239" y="10713"/>
                </a:cubicBezTo>
                <a:cubicBezTo>
                  <a:pt x="9641" y="10713"/>
                  <a:pt x="12477" y="8350"/>
                  <a:pt x="12477" y="5357"/>
                </a:cubicBezTo>
                <a:cubicBezTo>
                  <a:pt x="12477" y="2395"/>
                  <a:pt x="9704" y="1"/>
                  <a:pt x="6239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矩形 16"/>
          <p:cNvSpPr/>
          <p:nvPr/>
        </p:nvSpPr>
        <p:spPr>
          <a:xfrm>
            <a:off x="642910" y="3643320"/>
            <a:ext cx="4357718" cy="85725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  <a:ea typeface="新細明體"/>
              </a:rPr>
              <a:t>․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你的學校會定期召開朝會嗎？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․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你曾想過為什麼要開朝會嗎？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․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近年有些意見認為朝會應該廢除，你支持嗎？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8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探究的 </a:t>
            </a:r>
            <a:r>
              <a:rPr lang="en-US" altLang="zh-TW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 個要項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71472" y="1285867"/>
            <a:ext cx="4786346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二、觀察與蒐集資料</a:t>
            </a:r>
            <a:endParaRPr lang="en-US" altLang="zh-TW" sz="2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針對想探究的問題進行觀察、取材。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若沒有既存的二手資料，就必須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學習基本的社會科學研究方法來蒐集，例如訪談、田野觀察、設計問卷等。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7" name="群組 16"/>
          <p:cNvGrpSpPr/>
          <p:nvPr/>
        </p:nvGrpSpPr>
        <p:grpSpPr>
          <a:xfrm rot="20700000">
            <a:off x="5542454" y="1113311"/>
            <a:ext cx="1643074" cy="1643074"/>
            <a:chOff x="6072198" y="1071552"/>
            <a:chExt cx="1643074" cy="1643074"/>
          </a:xfrm>
        </p:grpSpPr>
        <p:sp>
          <p:nvSpPr>
            <p:cNvPr id="15" name="Google Shape;7236;p86"/>
            <p:cNvSpPr/>
            <p:nvPr/>
          </p:nvSpPr>
          <p:spPr>
            <a:xfrm>
              <a:off x="6072198" y="1071552"/>
              <a:ext cx="1643074" cy="1643074"/>
            </a:xfrm>
            <a:custGeom>
              <a:avLst/>
              <a:gdLst/>
              <a:ahLst/>
              <a:cxnLst/>
              <a:rect l="l" t="t" r="r" b="b"/>
              <a:pathLst>
                <a:path w="4733" h="5225" extrusionOk="0">
                  <a:moveTo>
                    <a:pt x="346" y="0"/>
                  </a:moveTo>
                  <a:cubicBezTo>
                    <a:pt x="148" y="0"/>
                    <a:pt x="1" y="148"/>
                    <a:pt x="1" y="333"/>
                  </a:cubicBezTo>
                  <a:lnTo>
                    <a:pt x="1" y="4423"/>
                  </a:lnTo>
                  <a:cubicBezTo>
                    <a:pt x="1" y="4608"/>
                    <a:pt x="148" y="4756"/>
                    <a:pt x="346" y="4756"/>
                  </a:cubicBezTo>
                  <a:lnTo>
                    <a:pt x="2046" y="4756"/>
                  </a:lnTo>
                  <a:lnTo>
                    <a:pt x="2366" y="5224"/>
                  </a:lnTo>
                  <a:lnTo>
                    <a:pt x="2674" y="4756"/>
                  </a:lnTo>
                  <a:lnTo>
                    <a:pt x="4387" y="4756"/>
                  </a:lnTo>
                  <a:cubicBezTo>
                    <a:pt x="4394" y="4757"/>
                    <a:pt x="4400" y="4757"/>
                    <a:pt x="4407" y="4757"/>
                  </a:cubicBezTo>
                  <a:cubicBezTo>
                    <a:pt x="4583" y="4757"/>
                    <a:pt x="4732" y="4602"/>
                    <a:pt x="4732" y="4423"/>
                  </a:cubicBezTo>
                  <a:lnTo>
                    <a:pt x="4732" y="333"/>
                  </a:lnTo>
                  <a:cubicBezTo>
                    <a:pt x="4732" y="148"/>
                    <a:pt x="4572" y="0"/>
                    <a:pt x="4387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29388" y="1285866"/>
              <a:ext cx="1000132" cy="1000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4" name="Picture 3" descr="\\Super.nas\Floor Exchange\7F\陳品丞\03 普高_探究與實作\01課本\課本圖片\憨吉-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861769" flipH="1">
            <a:off x="6166862" y="2912030"/>
            <a:ext cx="1366152" cy="1706197"/>
          </a:xfrm>
          <a:prstGeom prst="rect">
            <a:avLst/>
          </a:prstGeom>
          <a:noFill/>
        </p:spPr>
      </p:pic>
      <p:sp>
        <p:nvSpPr>
          <p:cNvPr id="18" name="Google Shape;7236;p86"/>
          <p:cNvSpPr/>
          <p:nvPr/>
        </p:nvSpPr>
        <p:spPr>
          <a:xfrm rot="1927160">
            <a:off x="7047025" y="1525484"/>
            <a:ext cx="1643074" cy="1643074"/>
          </a:xfrm>
          <a:custGeom>
            <a:avLst/>
            <a:gdLst/>
            <a:ahLst/>
            <a:cxnLst/>
            <a:rect l="l" t="t" r="r" b="b"/>
            <a:pathLst>
              <a:path w="4733" h="5225" extrusionOk="0">
                <a:moveTo>
                  <a:pt x="346" y="0"/>
                </a:moveTo>
                <a:cubicBezTo>
                  <a:pt x="148" y="0"/>
                  <a:pt x="1" y="148"/>
                  <a:pt x="1" y="333"/>
                </a:cubicBezTo>
                <a:lnTo>
                  <a:pt x="1" y="4423"/>
                </a:lnTo>
                <a:cubicBezTo>
                  <a:pt x="1" y="4608"/>
                  <a:pt x="148" y="4756"/>
                  <a:pt x="346" y="4756"/>
                </a:cubicBezTo>
                <a:lnTo>
                  <a:pt x="2046" y="4756"/>
                </a:lnTo>
                <a:lnTo>
                  <a:pt x="2366" y="5224"/>
                </a:lnTo>
                <a:lnTo>
                  <a:pt x="2674" y="4756"/>
                </a:lnTo>
                <a:lnTo>
                  <a:pt x="4387" y="4756"/>
                </a:lnTo>
                <a:cubicBezTo>
                  <a:pt x="4394" y="4757"/>
                  <a:pt x="4400" y="4757"/>
                  <a:pt x="4407" y="4757"/>
                </a:cubicBezTo>
                <a:cubicBezTo>
                  <a:pt x="4583" y="4757"/>
                  <a:pt x="4732" y="4602"/>
                  <a:pt x="4732" y="4423"/>
                </a:cubicBezTo>
                <a:lnTo>
                  <a:pt x="4732" y="333"/>
                </a:lnTo>
                <a:cubicBezTo>
                  <a:pt x="4732" y="148"/>
                  <a:pt x="4572" y="0"/>
                  <a:pt x="438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928947">
            <a:off x="7433913" y="1843469"/>
            <a:ext cx="866764" cy="866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矩形 18"/>
          <p:cNvSpPr/>
          <p:nvPr/>
        </p:nvSpPr>
        <p:spPr>
          <a:xfrm>
            <a:off x="642910" y="3643320"/>
            <a:ext cx="4357718" cy="85725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若要瞭解校內師生對朝會的看法，你認為有什麼方法可以蒐集到他們的意見？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9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橢圓 19"/>
          <p:cNvSpPr/>
          <p:nvPr/>
        </p:nvSpPr>
        <p:spPr>
          <a:xfrm>
            <a:off x="5643570" y="928676"/>
            <a:ext cx="1369228" cy="136922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探究的 </a:t>
            </a:r>
            <a:r>
              <a:rPr lang="en-US" altLang="zh-TW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 個要項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71472" y="1285867"/>
            <a:ext cx="4786346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三、分析與詮釋資料</a:t>
            </a:r>
            <a:endParaRPr lang="en-US" altLang="zh-TW" sz="2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運用適當的工具整理、分析蒐集回來的資料，試著利用它解釋社會現象，或者回答自己的提問。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4" name="Picture 3" descr="\\Super.nas\Floor Exchange\7F\陳品丞\03 普高_探究與實作\01課本\課本圖片\憨吉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738231">
            <a:off x="6109497" y="2779826"/>
            <a:ext cx="1481896" cy="1850751"/>
          </a:xfrm>
          <a:prstGeom prst="rect">
            <a:avLst/>
          </a:prstGeom>
          <a:noFill/>
        </p:spPr>
      </p:pic>
      <p:sp>
        <p:nvSpPr>
          <p:cNvPr id="21" name="橢圓 20"/>
          <p:cNvSpPr/>
          <p:nvPr/>
        </p:nvSpPr>
        <p:spPr>
          <a:xfrm>
            <a:off x="7429520" y="1714494"/>
            <a:ext cx="1285884" cy="128588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571618"/>
            <a:ext cx="114300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571486"/>
            <a:ext cx="142876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文字方塊 22"/>
          <p:cNvSpPr txBox="1"/>
          <p:nvPr/>
        </p:nvSpPr>
        <p:spPr>
          <a:xfrm>
            <a:off x="578296" y="2979906"/>
            <a:ext cx="4786346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四、總結與反思</a:t>
            </a:r>
            <a:endParaRPr lang="en-US" altLang="zh-TW" sz="2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總結資料分析的結果，並以適當的方式呈現出來，同時反思探究歷程，從經驗當中成長。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10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實作的 </a:t>
            </a:r>
            <a:r>
              <a:rPr lang="en-US" altLang="zh-TW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 個取徑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11" name="Google Shape;7368;p86"/>
          <p:cNvGrpSpPr/>
          <p:nvPr/>
        </p:nvGrpSpPr>
        <p:grpSpPr>
          <a:xfrm flipV="1">
            <a:off x="-7315" y="2309049"/>
            <a:ext cx="7500958" cy="2676964"/>
            <a:chOff x="3818907" y="3018550"/>
            <a:chExt cx="1223151" cy="491431"/>
          </a:xfrm>
        </p:grpSpPr>
        <p:grpSp>
          <p:nvGrpSpPr>
            <p:cNvPr id="12" name="Google Shape;7369;p86"/>
            <p:cNvGrpSpPr/>
            <p:nvPr/>
          </p:nvGrpSpPr>
          <p:grpSpPr>
            <a:xfrm>
              <a:off x="3818907" y="3018550"/>
              <a:ext cx="1223151" cy="491431"/>
              <a:chOff x="3818907" y="3018550"/>
              <a:chExt cx="1223151" cy="491431"/>
            </a:xfrm>
          </p:grpSpPr>
          <p:sp>
            <p:nvSpPr>
              <p:cNvPr id="26" name="Google Shape;7370;p86"/>
              <p:cNvSpPr/>
              <p:nvPr/>
            </p:nvSpPr>
            <p:spPr>
              <a:xfrm>
                <a:off x="3818907" y="3018550"/>
                <a:ext cx="505424" cy="491139"/>
              </a:xfrm>
              <a:custGeom>
                <a:avLst/>
                <a:gdLst/>
                <a:ahLst/>
                <a:cxnLst/>
                <a:rect l="l" t="t" r="r" b="b"/>
                <a:pathLst>
                  <a:path w="45218" h="43940" extrusionOk="0">
                    <a:moveTo>
                      <a:pt x="0" y="0"/>
                    </a:moveTo>
                    <a:cubicBezTo>
                      <a:pt x="0" y="24200"/>
                      <a:pt x="19796" y="43939"/>
                      <a:pt x="44111" y="43939"/>
                    </a:cubicBezTo>
                    <a:lnTo>
                      <a:pt x="45218" y="43939"/>
                    </a:lnTo>
                    <a:lnTo>
                      <a:pt x="45218" y="34795"/>
                    </a:lnTo>
                    <a:lnTo>
                      <a:pt x="44111" y="34795"/>
                    </a:lnTo>
                    <a:cubicBezTo>
                      <a:pt x="24972" y="34795"/>
                      <a:pt x="9345" y="19439"/>
                      <a:pt x="9103" y="450"/>
                    </a:cubicBezTo>
                    <a:cubicBezTo>
                      <a:pt x="9103" y="301"/>
                      <a:pt x="9100" y="150"/>
                      <a:pt x="9100" y="0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7371;p86"/>
              <p:cNvSpPr/>
              <p:nvPr/>
            </p:nvSpPr>
            <p:spPr>
              <a:xfrm>
                <a:off x="4322635" y="3407752"/>
                <a:ext cx="719423" cy="102229"/>
              </a:xfrm>
              <a:custGeom>
                <a:avLst/>
                <a:gdLst/>
                <a:ahLst/>
                <a:cxnLst/>
                <a:rect l="l" t="t" r="r" b="b"/>
                <a:pathLst>
                  <a:path w="71590" h="9146" extrusionOk="0">
                    <a:moveTo>
                      <a:pt x="1" y="1"/>
                    </a:moveTo>
                    <a:lnTo>
                      <a:pt x="1" y="9145"/>
                    </a:lnTo>
                    <a:lnTo>
                      <a:pt x="71589" y="9145"/>
                    </a:lnTo>
                    <a:lnTo>
                      <a:pt x="71589" y="1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7372;p86"/>
            <p:cNvGrpSpPr/>
            <p:nvPr/>
          </p:nvGrpSpPr>
          <p:grpSpPr>
            <a:xfrm>
              <a:off x="4127668" y="3019617"/>
              <a:ext cx="739653" cy="177096"/>
              <a:chOff x="4127668" y="3019617"/>
              <a:chExt cx="739653" cy="177096"/>
            </a:xfrm>
          </p:grpSpPr>
          <p:sp>
            <p:nvSpPr>
              <p:cNvPr id="24" name="Google Shape;7373;p86"/>
              <p:cNvSpPr/>
              <p:nvPr/>
            </p:nvSpPr>
            <p:spPr>
              <a:xfrm>
                <a:off x="4127668" y="3019617"/>
                <a:ext cx="190085" cy="177096"/>
              </a:xfrm>
              <a:custGeom>
                <a:avLst/>
                <a:gdLst/>
                <a:ahLst/>
                <a:cxnLst/>
                <a:rect l="l" t="t" r="r" b="b"/>
                <a:pathLst>
                  <a:path w="17006" h="15844" extrusionOk="0">
                    <a:moveTo>
                      <a:pt x="0" y="1"/>
                    </a:moveTo>
                    <a:cubicBezTo>
                      <a:pt x="0" y="5035"/>
                      <a:pt x="2405" y="9521"/>
                      <a:pt x="6124" y="12423"/>
                    </a:cubicBezTo>
                    <a:cubicBezTo>
                      <a:pt x="8932" y="14639"/>
                      <a:pt x="12404" y="15844"/>
                      <a:pt x="15981" y="15844"/>
                    </a:cubicBezTo>
                    <a:lnTo>
                      <a:pt x="17005" y="15844"/>
                    </a:lnTo>
                    <a:lnTo>
                      <a:pt x="17005" y="6962"/>
                    </a:lnTo>
                    <a:lnTo>
                      <a:pt x="15905" y="6962"/>
                    </a:lnTo>
                    <a:cubicBezTo>
                      <a:pt x="12043" y="6962"/>
                      <a:pt x="8822" y="3862"/>
                      <a:pt x="8822" y="1"/>
                    </a:cubicBezTo>
                    <a:close/>
                  </a:path>
                </a:pathLst>
              </a:custGeom>
              <a:solidFill>
                <a:srgbClr val="FFE3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7374;p86"/>
              <p:cNvSpPr/>
              <p:nvPr/>
            </p:nvSpPr>
            <p:spPr>
              <a:xfrm>
                <a:off x="4317456" y="3097237"/>
                <a:ext cx="549865" cy="99267"/>
              </a:xfrm>
              <a:custGeom>
                <a:avLst/>
                <a:gdLst/>
                <a:ahLst/>
                <a:cxnLst/>
                <a:rect l="l" t="t" r="r" b="b"/>
                <a:pathLst>
                  <a:path w="18211" h="8881" extrusionOk="0">
                    <a:moveTo>
                      <a:pt x="0" y="0"/>
                    </a:moveTo>
                    <a:lnTo>
                      <a:pt x="0" y="8880"/>
                    </a:lnTo>
                    <a:lnTo>
                      <a:pt x="18210" y="8880"/>
                    </a:lnTo>
                    <a:lnTo>
                      <a:pt x="18210" y="0"/>
                    </a:lnTo>
                    <a:close/>
                  </a:path>
                </a:pathLst>
              </a:custGeom>
              <a:solidFill>
                <a:srgbClr val="FFE3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7375;p86"/>
            <p:cNvGrpSpPr/>
            <p:nvPr/>
          </p:nvGrpSpPr>
          <p:grpSpPr>
            <a:xfrm>
              <a:off x="3920618" y="3019022"/>
              <a:ext cx="1063194" cy="388943"/>
              <a:chOff x="3920618" y="3019022"/>
              <a:chExt cx="1063194" cy="388943"/>
            </a:xfrm>
          </p:grpSpPr>
          <p:sp>
            <p:nvSpPr>
              <p:cNvPr id="22" name="Google Shape;7376;p86"/>
              <p:cNvSpPr/>
              <p:nvPr/>
            </p:nvSpPr>
            <p:spPr>
              <a:xfrm>
                <a:off x="3920618" y="3019022"/>
                <a:ext cx="403709" cy="388943"/>
              </a:xfrm>
              <a:custGeom>
                <a:avLst/>
                <a:gdLst/>
                <a:ahLst/>
                <a:cxnLst/>
                <a:rect l="l" t="t" r="r" b="b"/>
                <a:pathLst>
                  <a:path w="36118" h="34797" extrusionOk="0">
                    <a:moveTo>
                      <a:pt x="0" y="1"/>
                    </a:moveTo>
                    <a:cubicBezTo>
                      <a:pt x="0" y="152"/>
                      <a:pt x="3" y="301"/>
                      <a:pt x="3" y="452"/>
                    </a:cubicBezTo>
                    <a:cubicBezTo>
                      <a:pt x="245" y="19441"/>
                      <a:pt x="15879" y="34797"/>
                      <a:pt x="35018" y="34797"/>
                    </a:cubicBezTo>
                    <a:lnTo>
                      <a:pt x="36118" y="34797"/>
                    </a:lnTo>
                    <a:lnTo>
                      <a:pt x="36118" y="25652"/>
                    </a:lnTo>
                    <a:lnTo>
                      <a:pt x="34843" y="25652"/>
                    </a:lnTo>
                    <a:lnTo>
                      <a:pt x="34798" y="25632"/>
                    </a:lnTo>
                    <a:cubicBezTo>
                      <a:pt x="20649" y="25575"/>
                      <a:pt x="9181" y="14193"/>
                      <a:pt x="9115" y="123"/>
                    </a:cubicBezTo>
                    <a:cubicBezTo>
                      <a:pt x="9115" y="81"/>
                      <a:pt x="9108" y="42"/>
                      <a:pt x="9108" y="1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377;p86"/>
              <p:cNvSpPr/>
              <p:nvPr/>
            </p:nvSpPr>
            <p:spPr>
              <a:xfrm>
                <a:off x="4320916" y="3305546"/>
                <a:ext cx="662896" cy="102218"/>
              </a:xfrm>
              <a:custGeom>
                <a:avLst/>
                <a:gdLst/>
                <a:ahLst/>
                <a:cxnLst/>
                <a:rect l="l" t="t" r="r" b="b"/>
                <a:pathLst>
                  <a:path w="53867" h="9145" extrusionOk="0">
                    <a:moveTo>
                      <a:pt x="1" y="0"/>
                    </a:moveTo>
                    <a:lnTo>
                      <a:pt x="1" y="9145"/>
                    </a:lnTo>
                    <a:lnTo>
                      <a:pt x="53867" y="9145"/>
                    </a:lnTo>
                    <a:lnTo>
                      <a:pt x="53867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7378;p86"/>
            <p:cNvGrpSpPr/>
            <p:nvPr/>
          </p:nvGrpSpPr>
          <p:grpSpPr>
            <a:xfrm>
              <a:off x="4018874" y="3019021"/>
              <a:ext cx="906693" cy="286526"/>
              <a:chOff x="4018874" y="3019021"/>
              <a:chExt cx="906693" cy="286526"/>
            </a:xfrm>
          </p:grpSpPr>
          <p:sp>
            <p:nvSpPr>
              <p:cNvPr id="20" name="Google Shape;7379;p86"/>
              <p:cNvSpPr/>
              <p:nvPr/>
            </p:nvSpPr>
            <p:spPr>
              <a:xfrm>
                <a:off x="4018874" y="3019021"/>
                <a:ext cx="300664" cy="286524"/>
              </a:xfrm>
              <a:custGeom>
                <a:avLst/>
                <a:gdLst/>
                <a:ahLst/>
                <a:cxnLst/>
                <a:rect l="l" t="t" r="r" b="b"/>
                <a:pathLst>
                  <a:path w="26899" h="25634" extrusionOk="0">
                    <a:moveTo>
                      <a:pt x="1" y="1"/>
                    </a:moveTo>
                    <a:cubicBezTo>
                      <a:pt x="1" y="42"/>
                      <a:pt x="4" y="81"/>
                      <a:pt x="4" y="121"/>
                    </a:cubicBezTo>
                    <a:cubicBezTo>
                      <a:pt x="70" y="14193"/>
                      <a:pt x="11538" y="25575"/>
                      <a:pt x="25687" y="25630"/>
                    </a:cubicBezTo>
                    <a:cubicBezTo>
                      <a:pt x="25723" y="25630"/>
                      <a:pt x="25757" y="25634"/>
                      <a:pt x="25792" y="25634"/>
                    </a:cubicBezTo>
                    <a:lnTo>
                      <a:pt x="26899" y="25634"/>
                    </a:lnTo>
                    <a:lnTo>
                      <a:pt x="26899" y="15842"/>
                    </a:lnTo>
                    <a:lnTo>
                      <a:pt x="25768" y="15842"/>
                    </a:lnTo>
                    <a:cubicBezTo>
                      <a:pt x="22191" y="15842"/>
                      <a:pt x="18719" y="14637"/>
                      <a:pt x="15911" y="12423"/>
                    </a:cubicBezTo>
                    <a:cubicBezTo>
                      <a:pt x="12192" y="9521"/>
                      <a:pt x="9787" y="5035"/>
                      <a:pt x="9787" y="1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380;p86"/>
              <p:cNvSpPr/>
              <p:nvPr/>
            </p:nvSpPr>
            <p:spPr>
              <a:xfrm>
                <a:off x="4313657" y="3195901"/>
                <a:ext cx="611910" cy="109646"/>
              </a:xfrm>
              <a:custGeom>
                <a:avLst/>
                <a:gdLst/>
                <a:ahLst/>
                <a:cxnLst/>
                <a:rect l="l" t="t" r="r" b="b"/>
                <a:pathLst>
                  <a:path w="35055" h="9792" extrusionOk="0">
                    <a:moveTo>
                      <a:pt x="1" y="0"/>
                    </a:moveTo>
                    <a:lnTo>
                      <a:pt x="1" y="88"/>
                    </a:lnTo>
                    <a:lnTo>
                      <a:pt x="1" y="9792"/>
                    </a:lnTo>
                    <a:lnTo>
                      <a:pt x="35054" y="9792"/>
                    </a:lnTo>
                    <a:lnTo>
                      <a:pt x="35054" y="0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" name="文字方塊 27"/>
          <p:cNvSpPr txBox="1"/>
          <p:nvPr/>
        </p:nvSpPr>
        <p:spPr>
          <a:xfrm>
            <a:off x="785786" y="1314384"/>
            <a:ext cx="714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/>
            <a:r>
              <a:rPr lang="en-US" altLang="zh-TW" sz="2000" b="1" dirty="0" smtClean="0">
                <a:solidFill>
                  <a:srgbClr val="C07740"/>
                </a:solidFill>
                <a:latin typeface="新細明體"/>
              </a:rPr>
              <a:t>‧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取徑</a:t>
            </a:r>
            <a:r>
              <a:rPr lang="zh-TW" altLang="en-US" sz="2000" b="1" dirty="0" smtClean="0">
                <a:solidFill>
                  <a:srgbClr val="C0774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（</a:t>
            </a:r>
            <a:r>
              <a:rPr lang="en-US" altLang="zh-TW" sz="2000" b="1" dirty="0" smtClean="0">
                <a:solidFill>
                  <a:srgbClr val="C0774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approach</a:t>
            </a:r>
            <a:r>
              <a:rPr lang="zh-TW" altLang="en-US" sz="2000" b="1" dirty="0" smtClean="0">
                <a:solidFill>
                  <a:srgbClr val="C0774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）：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如何執行研究的一套思維，包含研究目標、研究者角色、資料蒐集方法等。</a:t>
            </a:r>
          </a:p>
        </p:txBody>
      </p:sp>
      <p:sp>
        <p:nvSpPr>
          <p:cNvPr id="40" name="文字方塊 39"/>
          <p:cNvSpPr txBox="1"/>
          <p:nvPr/>
        </p:nvSpPr>
        <p:spPr>
          <a:xfrm>
            <a:off x="3414362" y="2412363"/>
            <a:ext cx="3786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日常生活的意義理解與探究</a:t>
            </a:r>
          </a:p>
        </p:txBody>
      </p:sp>
      <p:sp>
        <p:nvSpPr>
          <p:cNvPr id="41" name="文字方塊 40"/>
          <p:cNvSpPr txBox="1"/>
          <p:nvPr/>
        </p:nvSpPr>
        <p:spPr>
          <a:xfrm>
            <a:off x="3414362" y="2957458"/>
            <a:ext cx="2928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規範或論述的反思探究</a:t>
            </a:r>
          </a:p>
        </p:txBody>
      </p:sp>
      <p:sp>
        <p:nvSpPr>
          <p:cNvPr id="42" name="矩形 41"/>
          <p:cNvSpPr/>
          <p:nvPr/>
        </p:nvSpPr>
        <p:spPr>
          <a:xfrm>
            <a:off x="3411764" y="3537019"/>
            <a:ext cx="32624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1950" indent="-361950"/>
            <a:r>
              <a:rPr lang="zh-TW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經驗事實的描繪與量化探究</a:t>
            </a:r>
          </a:p>
        </p:txBody>
      </p:sp>
      <p:sp>
        <p:nvSpPr>
          <p:cNvPr id="43" name="矩形 42"/>
          <p:cNvSpPr/>
          <p:nvPr/>
        </p:nvSpPr>
        <p:spPr>
          <a:xfrm>
            <a:off x="3407047" y="409291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1950" indent="-361950"/>
            <a:r>
              <a:rPr lang="zh-TW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社會參與行動方案</a:t>
            </a:r>
          </a:p>
        </p:txBody>
      </p:sp>
      <p:grpSp>
        <p:nvGrpSpPr>
          <p:cNvPr id="223" name="Google Shape;3401;p82"/>
          <p:cNvGrpSpPr/>
          <p:nvPr/>
        </p:nvGrpSpPr>
        <p:grpSpPr>
          <a:xfrm>
            <a:off x="7572396" y="2345345"/>
            <a:ext cx="285752" cy="462664"/>
            <a:chOff x="5059700" y="2334775"/>
            <a:chExt cx="40775" cy="66025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224" name="Google Shape;3402;p82"/>
            <p:cNvSpPr/>
            <p:nvPr/>
          </p:nvSpPr>
          <p:spPr>
            <a:xfrm>
              <a:off x="5059700" y="2334775"/>
              <a:ext cx="12475" cy="10525"/>
            </a:xfrm>
            <a:custGeom>
              <a:avLst/>
              <a:gdLst/>
              <a:ahLst/>
              <a:cxnLst/>
              <a:rect l="l" t="t" r="r" b="b"/>
              <a:pathLst>
                <a:path w="499" h="421" extrusionOk="0">
                  <a:moveTo>
                    <a:pt x="282" y="0"/>
                  </a:moveTo>
                  <a:cubicBezTo>
                    <a:pt x="94" y="0"/>
                    <a:pt x="1" y="224"/>
                    <a:pt x="138" y="361"/>
                  </a:cubicBezTo>
                  <a:cubicBezTo>
                    <a:pt x="179" y="402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09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3403;p82"/>
            <p:cNvSpPr/>
            <p:nvPr/>
          </p:nvSpPr>
          <p:spPr>
            <a:xfrm>
              <a:off x="5059700" y="2348650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10"/>
                  </a:cubicBezTo>
                  <a:cubicBezTo>
                    <a:pt x="498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3404;p82"/>
            <p:cNvSpPr/>
            <p:nvPr/>
          </p:nvSpPr>
          <p:spPr>
            <a:xfrm>
              <a:off x="50597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2"/>
                    <a:pt x="281" y="422"/>
                  </a:cubicBezTo>
                  <a:cubicBezTo>
                    <a:pt x="388" y="422"/>
                    <a:pt x="491" y="338"/>
                    <a:pt x="491" y="210"/>
                  </a:cubicBezTo>
                  <a:cubicBezTo>
                    <a:pt x="498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3405;p82"/>
            <p:cNvSpPr/>
            <p:nvPr/>
          </p:nvSpPr>
          <p:spPr>
            <a:xfrm>
              <a:off x="5059700" y="2376400"/>
              <a:ext cx="12475" cy="10500"/>
            </a:xfrm>
            <a:custGeom>
              <a:avLst/>
              <a:gdLst/>
              <a:ahLst/>
              <a:cxnLst/>
              <a:rect l="l" t="t" r="r" b="b"/>
              <a:pathLst>
                <a:path w="499" h="420" extrusionOk="0">
                  <a:moveTo>
                    <a:pt x="294" y="1"/>
                  </a:moveTo>
                  <a:cubicBezTo>
                    <a:pt x="290" y="1"/>
                    <a:pt x="286" y="1"/>
                    <a:pt x="282" y="1"/>
                  </a:cubicBezTo>
                  <a:cubicBezTo>
                    <a:pt x="94" y="1"/>
                    <a:pt x="1" y="225"/>
                    <a:pt x="138" y="355"/>
                  </a:cubicBezTo>
                  <a:cubicBezTo>
                    <a:pt x="180" y="400"/>
                    <a:pt x="233" y="420"/>
                    <a:pt x="285" y="420"/>
                  </a:cubicBezTo>
                  <a:cubicBezTo>
                    <a:pt x="390" y="420"/>
                    <a:pt x="491" y="336"/>
                    <a:pt x="491" y="210"/>
                  </a:cubicBezTo>
                  <a:cubicBezTo>
                    <a:pt x="498" y="99"/>
                    <a:pt x="404" y="1"/>
                    <a:pt x="2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3406;p82"/>
            <p:cNvSpPr/>
            <p:nvPr/>
          </p:nvSpPr>
          <p:spPr>
            <a:xfrm>
              <a:off x="5059700" y="2390125"/>
              <a:ext cx="12475" cy="10675"/>
            </a:xfrm>
            <a:custGeom>
              <a:avLst/>
              <a:gdLst/>
              <a:ahLst/>
              <a:cxnLst/>
              <a:rect l="l" t="t" r="r" b="b"/>
              <a:pathLst>
                <a:path w="499" h="427" extrusionOk="0">
                  <a:moveTo>
                    <a:pt x="282" y="0"/>
                  </a:moveTo>
                  <a:cubicBezTo>
                    <a:pt x="94" y="0"/>
                    <a:pt x="1" y="231"/>
                    <a:pt x="138" y="361"/>
                  </a:cubicBezTo>
                  <a:cubicBezTo>
                    <a:pt x="180" y="406"/>
                    <a:pt x="233" y="426"/>
                    <a:pt x="285" y="426"/>
                  </a:cubicBezTo>
                  <a:cubicBezTo>
                    <a:pt x="390" y="426"/>
                    <a:pt x="491" y="343"/>
                    <a:pt x="491" y="217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3407;p82"/>
            <p:cNvSpPr/>
            <p:nvPr/>
          </p:nvSpPr>
          <p:spPr>
            <a:xfrm>
              <a:off x="5073950" y="2348650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1"/>
                    <a:pt x="278" y="421"/>
                  </a:cubicBezTo>
                  <a:cubicBezTo>
                    <a:pt x="387" y="421"/>
                    <a:pt x="491" y="337"/>
                    <a:pt x="491" y="210"/>
                  </a:cubicBezTo>
                  <a:cubicBezTo>
                    <a:pt x="491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3408;p82"/>
            <p:cNvSpPr/>
            <p:nvPr/>
          </p:nvSpPr>
          <p:spPr>
            <a:xfrm>
              <a:off x="5073950" y="2362525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2"/>
                    <a:pt x="278" y="422"/>
                  </a:cubicBezTo>
                  <a:cubicBezTo>
                    <a:pt x="387" y="422"/>
                    <a:pt x="491" y="338"/>
                    <a:pt x="491" y="210"/>
                  </a:cubicBezTo>
                  <a:cubicBezTo>
                    <a:pt x="491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3409;p82"/>
            <p:cNvSpPr/>
            <p:nvPr/>
          </p:nvSpPr>
          <p:spPr>
            <a:xfrm>
              <a:off x="5074000" y="2376400"/>
              <a:ext cx="12225" cy="10500"/>
            </a:xfrm>
            <a:custGeom>
              <a:avLst/>
              <a:gdLst/>
              <a:ahLst/>
              <a:cxnLst/>
              <a:rect l="l" t="t" r="r" b="b"/>
              <a:pathLst>
                <a:path w="489" h="420" extrusionOk="0">
                  <a:moveTo>
                    <a:pt x="291" y="1"/>
                  </a:moveTo>
                  <a:cubicBezTo>
                    <a:pt x="287" y="1"/>
                    <a:pt x="284" y="1"/>
                    <a:pt x="280" y="1"/>
                  </a:cubicBezTo>
                  <a:cubicBezTo>
                    <a:pt x="277" y="1"/>
                    <a:pt x="274" y="1"/>
                    <a:pt x="271" y="1"/>
                  </a:cubicBezTo>
                  <a:cubicBezTo>
                    <a:pt x="89" y="1"/>
                    <a:pt x="0" y="227"/>
                    <a:pt x="128" y="355"/>
                  </a:cubicBezTo>
                  <a:cubicBezTo>
                    <a:pt x="173" y="400"/>
                    <a:pt x="228" y="420"/>
                    <a:pt x="281" y="420"/>
                  </a:cubicBezTo>
                  <a:cubicBezTo>
                    <a:pt x="388" y="420"/>
                    <a:pt x="489" y="336"/>
                    <a:pt x="489" y="210"/>
                  </a:cubicBezTo>
                  <a:cubicBezTo>
                    <a:pt x="489" y="99"/>
                    <a:pt x="401" y="1"/>
                    <a:pt x="2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3410;p82"/>
            <p:cNvSpPr/>
            <p:nvPr/>
          </p:nvSpPr>
          <p:spPr>
            <a:xfrm>
              <a:off x="50880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9" y="1"/>
                  </a:moveTo>
                  <a:cubicBezTo>
                    <a:pt x="102" y="1"/>
                    <a:pt x="1" y="224"/>
                    <a:pt x="138" y="361"/>
                  </a:cubicBezTo>
                  <a:cubicBezTo>
                    <a:pt x="180" y="403"/>
                    <a:pt x="231" y="422"/>
                    <a:pt x="283" y="422"/>
                  </a:cubicBezTo>
                  <a:cubicBezTo>
                    <a:pt x="392" y="422"/>
                    <a:pt x="499" y="338"/>
                    <a:pt x="499" y="210"/>
                  </a:cubicBezTo>
                  <a:cubicBezTo>
                    <a:pt x="499" y="95"/>
                    <a:pt x="405" y="1"/>
                    <a:pt x="2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3" name="Google Shape;3401;p82"/>
          <p:cNvGrpSpPr/>
          <p:nvPr/>
        </p:nvGrpSpPr>
        <p:grpSpPr>
          <a:xfrm>
            <a:off x="7215206" y="2915137"/>
            <a:ext cx="285752" cy="462664"/>
            <a:chOff x="5059700" y="2334775"/>
            <a:chExt cx="40775" cy="66025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234" name="Google Shape;3402;p82"/>
            <p:cNvSpPr/>
            <p:nvPr/>
          </p:nvSpPr>
          <p:spPr>
            <a:xfrm>
              <a:off x="5059700" y="2334775"/>
              <a:ext cx="12475" cy="10525"/>
            </a:xfrm>
            <a:custGeom>
              <a:avLst/>
              <a:gdLst/>
              <a:ahLst/>
              <a:cxnLst/>
              <a:rect l="l" t="t" r="r" b="b"/>
              <a:pathLst>
                <a:path w="499" h="421" extrusionOk="0">
                  <a:moveTo>
                    <a:pt x="282" y="0"/>
                  </a:moveTo>
                  <a:cubicBezTo>
                    <a:pt x="94" y="0"/>
                    <a:pt x="1" y="224"/>
                    <a:pt x="138" y="361"/>
                  </a:cubicBezTo>
                  <a:cubicBezTo>
                    <a:pt x="179" y="402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09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3403;p82"/>
            <p:cNvSpPr/>
            <p:nvPr/>
          </p:nvSpPr>
          <p:spPr>
            <a:xfrm>
              <a:off x="5059700" y="2348650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10"/>
                  </a:cubicBezTo>
                  <a:cubicBezTo>
                    <a:pt x="498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3404;p82"/>
            <p:cNvSpPr/>
            <p:nvPr/>
          </p:nvSpPr>
          <p:spPr>
            <a:xfrm>
              <a:off x="50597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2"/>
                    <a:pt x="281" y="422"/>
                  </a:cubicBezTo>
                  <a:cubicBezTo>
                    <a:pt x="388" y="422"/>
                    <a:pt x="491" y="338"/>
                    <a:pt x="491" y="210"/>
                  </a:cubicBezTo>
                  <a:cubicBezTo>
                    <a:pt x="498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3405;p82"/>
            <p:cNvSpPr/>
            <p:nvPr/>
          </p:nvSpPr>
          <p:spPr>
            <a:xfrm>
              <a:off x="5059700" y="2376400"/>
              <a:ext cx="12475" cy="10500"/>
            </a:xfrm>
            <a:custGeom>
              <a:avLst/>
              <a:gdLst/>
              <a:ahLst/>
              <a:cxnLst/>
              <a:rect l="l" t="t" r="r" b="b"/>
              <a:pathLst>
                <a:path w="499" h="420" extrusionOk="0">
                  <a:moveTo>
                    <a:pt x="294" y="1"/>
                  </a:moveTo>
                  <a:cubicBezTo>
                    <a:pt x="290" y="1"/>
                    <a:pt x="286" y="1"/>
                    <a:pt x="282" y="1"/>
                  </a:cubicBezTo>
                  <a:cubicBezTo>
                    <a:pt x="94" y="1"/>
                    <a:pt x="1" y="225"/>
                    <a:pt x="138" y="355"/>
                  </a:cubicBezTo>
                  <a:cubicBezTo>
                    <a:pt x="180" y="400"/>
                    <a:pt x="233" y="420"/>
                    <a:pt x="285" y="420"/>
                  </a:cubicBezTo>
                  <a:cubicBezTo>
                    <a:pt x="390" y="420"/>
                    <a:pt x="491" y="336"/>
                    <a:pt x="491" y="210"/>
                  </a:cubicBezTo>
                  <a:cubicBezTo>
                    <a:pt x="498" y="99"/>
                    <a:pt x="404" y="1"/>
                    <a:pt x="2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3406;p82"/>
            <p:cNvSpPr/>
            <p:nvPr/>
          </p:nvSpPr>
          <p:spPr>
            <a:xfrm>
              <a:off x="5059700" y="2390125"/>
              <a:ext cx="12475" cy="10675"/>
            </a:xfrm>
            <a:custGeom>
              <a:avLst/>
              <a:gdLst/>
              <a:ahLst/>
              <a:cxnLst/>
              <a:rect l="l" t="t" r="r" b="b"/>
              <a:pathLst>
                <a:path w="499" h="427" extrusionOk="0">
                  <a:moveTo>
                    <a:pt x="282" y="0"/>
                  </a:moveTo>
                  <a:cubicBezTo>
                    <a:pt x="94" y="0"/>
                    <a:pt x="1" y="231"/>
                    <a:pt x="138" y="361"/>
                  </a:cubicBezTo>
                  <a:cubicBezTo>
                    <a:pt x="180" y="406"/>
                    <a:pt x="233" y="426"/>
                    <a:pt x="285" y="426"/>
                  </a:cubicBezTo>
                  <a:cubicBezTo>
                    <a:pt x="390" y="426"/>
                    <a:pt x="491" y="343"/>
                    <a:pt x="491" y="217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3407;p82"/>
            <p:cNvSpPr/>
            <p:nvPr/>
          </p:nvSpPr>
          <p:spPr>
            <a:xfrm>
              <a:off x="5073950" y="2348650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1"/>
                    <a:pt x="278" y="421"/>
                  </a:cubicBezTo>
                  <a:cubicBezTo>
                    <a:pt x="387" y="421"/>
                    <a:pt x="491" y="337"/>
                    <a:pt x="491" y="210"/>
                  </a:cubicBezTo>
                  <a:cubicBezTo>
                    <a:pt x="491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3408;p82"/>
            <p:cNvSpPr/>
            <p:nvPr/>
          </p:nvSpPr>
          <p:spPr>
            <a:xfrm>
              <a:off x="5073950" y="2362525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2"/>
                    <a:pt x="278" y="422"/>
                  </a:cubicBezTo>
                  <a:cubicBezTo>
                    <a:pt x="387" y="422"/>
                    <a:pt x="491" y="338"/>
                    <a:pt x="491" y="210"/>
                  </a:cubicBezTo>
                  <a:cubicBezTo>
                    <a:pt x="491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3409;p82"/>
            <p:cNvSpPr/>
            <p:nvPr/>
          </p:nvSpPr>
          <p:spPr>
            <a:xfrm>
              <a:off x="5074000" y="2376400"/>
              <a:ext cx="12225" cy="10500"/>
            </a:xfrm>
            <a:custGeom>
              <a:avLst/>
              <a:gdLst/>
              <a:ahLst/>
              <a:cxnLst/>
              <a:rect l="l" t="t" r="r" b="b"/>
              <a:pathLst>
                <a:path w="489" h="420" extrusionOk="0">
                  <a:moveTo>
                    <a:pt x="291" y="1"/>
                  </a:moveTo>
                  <a:cubicBezTo>
                    <a:pt x="287" y="1"/>
                    <a:pt x="284" y="1"/>
                    <a:pt x="280" y="1"/>
                  </a:cubicBezTo>
                  <a:cubicBezTo>
                    <a:pt x="277" y="1"/>
                    <a:pt x="274" y="1"/>
                    <a:pt x="271" y="1"/>
                  </a:cubicBezTo>
                  <a:cubicBezTo>
                    <a:pt x="89" y="1"/>
                    <a:pt x="0" y="227"/>
                    <a:pt x="128" y="355"/>
                  </a:cubicBezTo>
                  <a:cubicBezTo>
                    <a:pt x="173" y="400"/>
                    <a:pt x="228" y="420"/>
                    <a:pt x="281" y="420"/>
                  </a:cubicBezTo>
                  <a:cubicBezTo>
                    <a:pt x="388" y="420"/>
                    <a:pt x="489" y="336"/>
                    <a:pt x="489" y="210"/>
                  </a:cubicBezTo>
                  <a:cubicBezTo>
                    <a:pt x="489" y="99"/>
                    <a:pt x="401" y="1"/>
                    <a:pt x="2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3410;p82"/>
            <p:cNvSpPr/>
            <p:nvPr/>
          </p:nvSpPr>
          <p:spPr>
            <a:xfrm>
              <a:off x="50880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9" y="1"/>
                  </a:moveTo>
                  <a:cubicBezTo>
                    <a:pt x="102" y="1"/>
                    <a:pt x="1" y="224"/>
                    <a:pt x="138" y="361"/>
                  </a:cubicBezTo>
                  <a:cubicBezTo>
                    <a:pt x="180" y="403"/>
                    <a:pt x="231" y="422"/>
                    <a:pt x="283" y="422"/>
                  </a:cubicBezTo>
                  <a:cubicBezTo>
                    <a:pt x="392" y="422"/>
                    <a:pt x="499" y="338"/>
                    <a:pt x="499" y="210"/>
                  </a:cubicBezTo>
                  <a:cubicBezTo>
                    <a:pt x="499" y="95"/>
                    <a:pt x="405" y="1"/>
                    <a:pt x="2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3" name="Google Shape;3401;p82"/>
          <p:cNvGrpSpPr/>
          <p:nvPr/>
        </p:nvGrpSpPr>
        <p:grpSpPr>
          <a:xfrm>
            <a:off x="6858016" y="3495668"/>
            <a:ext cx="285752" cy="462664"/>
            <a:chOff x="5059700" y="2334775"/>
            <a:chExt cx="40775" cy="66025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44" name="Google Shape;3402;p82"/>
            <p:cNvSpPr/>
            <p:nvPr/>
          </p:nvSpPr>
          <p:spPr>
            <a:xfrm>
              <a:off x="5059700" y="2334775"/>
              <a:ext cx="12475" cy="10525"/>
            </a:xfrm>
            <a:custGeom>
              <a:avLst/>
              <a:gdLst/>
              <a:ahLst/>
              <a:cxnLst/>
              <a:rect l="l" t="t" r="r" b="b"/>
              <a:pathLst>
                <a:path w="499" h="421" extrusionOk="0">
                  <a:moveTo>
                    <a:pt x="282" y="0"/>
                  </a:moveTo>
                  <a:cubicBezTo>
                    <a:pt x="94" y="0"/>
                    <a:pt x="1" y="224"/>
                    <a:pt x="138" y="361"/>
                  </a:cubicBezTo>
                  <a:cubicBezTo>
                    <a:pt x="179" y="402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09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3403;p82"/>
            <p:cNvSpPr/>
            <p:nvPr/>
          </p:nvSpPr>
          <p:spPr>
            <a:xfrm>
              <a:off x="5059700" y="2348650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10"/>
                  </a:cubicBezTo>
                  <a:cubicBezTo>
                    <a:pt x="498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3404;p82"/>
            <p:cNvSpPr/>
            <p:nvPr/>
          </p:nvSpPr>
          <p:spPr>
            <a:xfrm>
              <a:off x="50597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2"/>
                    <a:pt x="281" y="422"/>
                  </a:cubicBezTo>
                  <a:cubicBezTo>
                    <a:pt x="388" y="422"/>
                    <a:pt x="491" y="338"/>
                    <a:pt x="491" y="210"/>
                  </a:cubicBezTo>
                  <a:cubicBezTo>
                    <a:pt x="498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3405;p82"/>
            <p:cNvSpPr/>
            <p:nvPr/>
          </p:nvSpPr>
          <p:spPr>
            <a:xfrm>
              <a:off x="5059700" y="2376400"/>
              <a:ext cx="12475" cy="10500"/>
            </a:xfrm>
            <a:custGeom>
              <a:avLst/>
              <a:gdLst/>
              <a:ahLst/>
              <a:cxnLst/>
              <a:rect l="l" t="t" r="r" b="b"/>
              <a:pathLst>
                <a:path w="499" h="420" extrusionOk="0">
                  <a:moveTo>
                    <a:pt x="294" y="1"/>
                  </a:moveTo>
                  <a:cubicBezTo>
                    <a:pt x="290" y="1"/>
                    <a:pt x="286" y="1"/>
                    <a:pt x="282" y="1"/>
                  </a:cubicBezTo>
                  <a:cubicBezTo>
                    <a:pt x="94" y="1"/>
                    <a:pt x="1" y="225"/>
                    <a:pt x="138" y="355"/>
                  </a:cubicBezTo>
                  <a:cubicBezTo>
                    <a:pt x="180" y="400"/>
                    <a:pt x="233" y="420"/>
                    <a:pt x="285" y="420"/>
                  </a:cubicBezTo>
                  <a:cubicBezTo>
                    <a:pt x="390" y="420"/>
                    <a:pt x="491" y="336"/>
                    <a:pt x="491" y="210"/>
                  </a:cubicBezTo>
                  <a:cubicBezTo>
                    <a:pt x="498" y="99"/>
                    <a:pt x="404" y="1"/>
                    <a:pt x="2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3406;p82"/>
            <p:cNvSpPr/>
            <p:nvPr/>
          </p:nvSpPr>
          <p:spPr>
            <a:xfrm>
              <a:off x="5059700" y="2390125"/>
              <a:ext cx="12475" cy="10675"/>
            </a:xfrm>
            <a:custGeom>
              <a:avLst/>
              <a:gdLst/>
              <a:ahLst/>
              <a:cxnLst/>
              <a:rect l="l" t="t" r="r" b="b"/>
              <a:pathLst>
                <a:path w="499" h="427" extrusionOk="0">
                  <a:moveTo>
                    <a:pt x="282" y="0"/>
                  </a:moveTo>
                  <a:cubicBezTo>
                    <a:pt x="94" y="0"/>
                    <a:pt x="1" y="231"/>
                    <a:pt x="138" y="361"/>
                  </a:cubicBezTo>
                  <a:cubicBezTo>
                    <a:pt x="180" y="406"/>
                    <a:pt x="233" y="426"/>
                    <a:pt x="285" y="426"/>
                  </a:cubicBezTo>
                  <a:cubicBezTo>
                    <a:pt x="390" y="426"/>
                    <a:pt x="491" y="343"/>
                    <a:pt x="491" y="217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3407;p82"/>
            <p:cNvSpPr/>
            <p:nvPr/>
          </p:nvSpPr>
          <p:spPr>
            <a:xfrm>
              <a:off x="5073950" y="2348650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1"/>
                    <a:pt x="278" y="421"/>
                  </a:cubicBezTo>
                  <a:cubicBezTo>
                    <a:pt x="387" y="421"/>
                    <a:pt x="491" y="337"/>
                    <a:pt x="491" y="210"/>
                  </a:cubicBezTo>
                  <a:cubicBezTo>
                    <a:pt x="491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3408;p82"/>
            <p:cNvSpPr/>
            <p:nvPr/>
          </p:nvSpPr>
          <p:spPr>
            <a:xfrm>
              <a:off x="5073950" y="2362525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2"/>
                    <a:pt x="278" y="422"/>
                  </a:cubicBezTo>
                  <a:cubicBezTo>
                    <a:pt x="387" y="422"/>
                    <a:pt x="491" y="338"/>
                    <a:pt x="491" y="210"/>
                  </a:cubicBezTo>
                  <a:cubicBezTo>
                    <a:pt x="491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3409;p82"/>
            <p:cNvSpPr/>
            <p:nvPr/>
          </p:nvSpPr>
          <p:spPr>
            <a:xfrm>
              <a:off x="5074000" y="2376400"/>
              <a:ext cx="12225" cy="10500"/>
            </a:xfrm>
            <a:custGeom>
              <a:avLst/>
              <a:gdLst/>
              <a:ahLst/>
              <a:cxnLst/>
              <a:rect l="l" t="t" r="r" b="b"/>
              <a:pathLst>
                <a:path w="489" h="420" extrusionOk="0">
                  <a:moveTo>
                    <a:pt x="291" y="1"/>
                  </a:moveTo>
                  <a:cubicBezTo>
                    <a:pt x="287" y="1"/>
                    <a:pt x="284" y="1"/>
                    <a:pt x="280" y="1"/>
                  </a:cubicBezTo>
                  <a:cubicBezTo>
                    <a:pt x="277" y="1"/>
                    <a:pt x="274" y="1"/>
                    <a:pt x="271" y="1"/>
                  </a:cubicBezTo>
                  <a:cubicBezTo>
                    <a:pt x="89" y="1"/>
                    <a:pt x="0" y="227"/>
                    <a:pt x="128" y="355"/>
                  </a:cubicBezTo>
                  <a:cubicBezTo>
                    <a:pt x="173" y="400"/>
                    <a:pt x="228" y="420"/>
                    <a:pt x="281" y="420"/>
                  </a:cubicBezTo>
                  <a:cubicBezTo>
                    <a:pt x="388" y="420"/>
                    <a:pt x="489" y="336"/>
                    <a:pt x="489" y="210"/>
                  </a:cubicBezTo>
                  <a:cubicBezTo>
                    <a:pt x="489" y="99"/>
                    <a:pt x="401" y="1"/>
                    <a:pt x="2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3410;p82"/>
            <p:cNvSpPr/>
            <p:nvPr/>
          </p:nvSpPr>
          <p:spPr>
            <a:xfrm>
              <a:off x="50880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9" y="1"/>
                  </a:moveTo>
                  <a:cubicBezTo>
                    <a:pt x="102" y="1"/>
                    <a:pt x="1" y="224"/>
                    <a:pt x="138" y="361"/>
                  </a:cubicBezTo>
                  <a:cubicBezTo>
                    <a:pt x="180" y="403"/>
                    <a:pt x="231" y="422"/>
                    <a:pt x="283" y="422"/>
                  </a:cubicBezTo>
                  <a:cubicBezTo>
                    <a:pt x="392" y="422"/>
                    <a:pt x="499" y="338"/>
                    <a:pt x="499" y="210"/>
                  </a:cubicBezTo>
                  <a:cubicBezTo>
                    <a:pt x="499" y="95"/>
                    <a:pt x="405" y="1"/>
                    <a:pt x="2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3" name="Google Shape;3401;p82"/>
          <p:cNvGrpSpPr/>
          <p:nvPr/>
        </p:nvGrpSpPr>
        <p:grpSpPr>
          <a:xfrm>
            <a:off x="6500826" y="4071948"/>
            <a:ext cx="285752" cy="462664"/>
            <a:chOff x="5059700" y="2334775"/>
            <a:chExt cx="40775" cy="66025"/>
          </a:xfrm>
          <a:solidFill>
            <a:srgbClr val="FFDE75"/>
          </a:solidFill>
        </p:grpSpPr>
        <p:sp>
          <p:nvSpPr>
            <p:cNvPr id="254" name="Google Shape;3402;p82"/>
            <p:cNvSpPr/>
            <p:nvPr/>
          </p:nvSpPr>
          <p:spPr>
            <a:xfrm>
              <a:off x="5059700" y="2334775"/>
              <a:ext cx="12475" cy="10525"/>
            </a:xfrm>
            <a:custGeom>
              <a:avLst/>
              <a:gdLst/>
              <a:ahLst/>
              <a:cxnLst/>
              <a:rect l="l" t="t" r="r" b="b"/>
              <a:pathLst>
                <a:path w="499" h="421" extrusionOk="0">
                  <a:moveTo>
                    <a:pt x="282" y="0"/>
                  </a:moveTo>
                  <a:cubicBezTo>
                    <a:pt x="94" y="0"/>
                    <a:pt x="1" y="224"/>
                    <a:pt x="138" y="361"/>
                  </a:cubicBezTo>
                  <a:cubicBezTo>
                    <a:pt x="179" y="402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09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3403;p82"/>
            <p:cNvSpPr/>
            <p:nvPr/>
          </p:nvSpPr>
          <p:spPr>
            <a:xfrm>
              <a:off x="5059700" y="2348650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10"/>
                  </a:cubicBezTo>
                  <a:cubicBezTo>
                    <a:pt x="498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3404;p82"/>
            <p:cNvSpPr/>
            <p:nvPr/>
          </p:nvSpPr>
          <p:spPr>
            <a:xfrm>
              <a:off x="50597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2"/>
                    <a:pt x="281" y="422"/>
                  </a:cubicBezTo>
                  <a:cubicBezTo>
                    <a:pt x="388" y="422"/>
                    <a:pt x="491" y="338"/>
                    <a:pt x="491" y="210"/>
                  </a:cubicBezTo>
                  <a:cubicBezTo>
                    <a:pt x="498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3405;p82"/>
            <p:cNvSpPr/>
            <p:nvPr/>
          </p:nvSpPr>
          <p:spPr>
            <a:xfrm>
              <a:off x="5059700" y="2376400"/>
              <a:ext cx="12475" cy="10500"/>
            </a:xfrm>
            <a:custGeom>
              <a:avLst/>
              <a:gdLst/>
              <a:ahLst/>
              <a:cxnLst/>
              <a:rect l="l" t="t" r="r" b="b"/>
              <a:pathLst>
                <a:path w="499" h="420" extrusionOk="0">
                  <a:moveTo>
                    <a:pt x="294" y="1"/>
                  </a:moveTo>
                  <a:cubicBezTo>
                    <a:pt x="290" y="1"/>
                    <a:pt x="286" y="1"/>
                    <a:pt x="282" y="1"/>
                  </a:cubicBezTo>
                  <a:cubicBezTo>
                    <a:pt x="94" y="1"/>
                    <a:pt x="1" y="225"/>
                    <a:pt x="138" y="355"/>
                  </a:cubicBezTo>
                  <a:cubicBezTo>
                    <a:pt x="180" y="400"/>
                    <a:pt x="233" y="420"/>
                    <a:pt x="285" y="420"/>
                  </a:cubicBezTo>
                  <a:cubicBezTo>
                    <a:pt x="390" y="420"/>
                    <a:pt x="491" y="336"/>
                    <a:pt x="491" y="210"/>
                  </a:cubicBezTo>
                  <a:cubicBezTo>
                    <a:pt x="498" y="99"/>
                    <a:pt x="404" y="1"/>
                    <a:pt x="2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3406;p82"/>
            <p:cNvSpPr/>
            <p:nvPr/>
          </p:nvSpPr>
          <p:spPr>
            <a:xfrm>
              <a:off x="5059700" y="2390125"/>
              <a:ext cx="12475" cy="10675"/>
            </a:xfrm>
            <a:custGeom>
              <a:avLst/>
              <a:gdLst/>
              <a:ahLst/>
              <a:cxnLst/>
              <a:rect l="l" t="t" r="r" b="b"/>
              <a:pathLst>
                <a:path w="499" h="427" extrusionOk="0">
                  <a:moveTo>
                    <a:pt x="282" y="0"/>
                  </a:moveTo>
                  <a:cubicBezTo>
                    <a:pt x="94" y="0"/>
                    <a:pt x="1" y="231"/>
                    <a:pt x="138" y="361"/>
                  </a:cubicBezTo>
                  <a:cubicBezTo>
                    <a:pt x="180" y="406"/>
                    <a:pt x="233" y="426"/>
                    <a:pt x="285" y="426"/>
                  </a:cubicBezTo>
                  <a:cubicBezTo>
                    <a:pt x="390" y="426"/>
                    <a:pt x="491" y="343"/>
                    <a:pt x="491" y="217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3407;p82"/>
            <p:cNvSpPr/>
            <p:nvPr/>
          </p:nvSpPr>
          <p:spPr>
            <a:xfrm>
              <a:off x="5073950" y="2348650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1"/>
                    <a:pt x="278" y="421"/>
                  </a:cubicBezTo>
                  <a:cubicBezTo>
                    <a:pt x="387" y="421"/>
                    <a:pt x="491" y="337"/>
                    <a:pt x="491" y="210"/>
                  </a:cubicBezTo>
                  <a:cubicBezTo>
                    <a:pt x="491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3408;p82"/>
            <p:cNvSpPr/>
            <p:nvPr/>
          </p:nvSpPr>
          <p:spPr>
            <a:xfrm>
              <a:off x="5073950" y="2362525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2"/>
                    <a:pt x="278" y="422"/>
                  </a:cubicBezTo>
                  <a:cubicBezTo>
                    <a:pt x="387" y="422"/>
                    <a:pt x="491" y="338"/>
                    <a:pt x="491" y="210"/>
                  </a:cubicBezTo>
                  <a:cubicBezTo>
                    <a:pt x="491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3409;p82"/>
            <p:cNvSpPr/>
            <p:nvPr/>
          </p:nvSpPr>
          <p:spPr>
            <a:xfrm>
              <a:off x="5074000" y="2376400"/>
              <a:ext cx="12225" cy="10500"/>
            </a:xfrm>
            <a:custGeom>
              <a:avLst/>
              <a:gdLst/>
              <a:ahLst/>
              <a:cxnLst/>
              <a:rect l="l" t="t" r="r" b="b"/>
              <a:pathLst>
                <a:path w="489" h="420" extrusionOk="0">
                  <a:moveTo>
                    <a:pt x="291" y="1"/>
                  </a:moveTo>
                  <a:cubicBezTo>
                    <a:pt x="287" y="1"/>
                    <a:pt x="284" y="1"/>
                    <a:pt x="280" y="1"/>
                  </a:cubicBezTo>
                  <a:cubicBezTo>
                    <a:pt x="277" y="1"/>
                    <a:pt x="274" y="1"/>
                    <a:pt x="271" y="1"/>
                  </a:cubicBezTo>
                  <a:cubicBezTo>
                    <a:pt x="89" y="1"/>
                    <a:pt x="0" y="227"/>
                    <a:pt x="128" y="355"/>
                  </a:cubicBezTo>
                  <a:cubicBezTo>
                    <a:pt x="173" y="400"/>
                    <a:pt x="228" y="420"/>
                    <a:pt x="281" y="420"/>
                  </a:cubicBezTo>
                  <a:cubicBezTo>
                    <a:pt x="388" y="420"/>
                    <a:pt x="489" y="336"/>
                    <a:pt x="489" y="210"/>
                  </a:cubicBezTo>
                  <a:cubicBezTo>
                    <a:pt x="489" y="99"/>
                    <a:pt x="401" y="1"/>
                    <a:pt x="2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3410;p82"/>
            <p:cNvSpPr/>
            <p:nvPr/>
          </p:nvSpPr>
          <p:spPr>
            <a:xfrm>
              <a:off x="50880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9" y="1"/>
                  </a:moveTo>
                  <a:cubicBezTo>
                    <a:pt x="102" y="1"/>
                    <a:pt x="1" y="224"/>
                    <a:pt x="138" y="361"/>
                  </a:cubicBezTo>
                  <a:cubicBezTo>
                    <a:pt x="180" y="403"/>
                    <a:pt x="231" y="422"/>
                    <a:pt x="283" y="422"/>
                  </a:cubicBezTo>
                  <a:cubicBezTo>
                    <a:pt x="392" y="422"/>
                    <a:pt x="499" y="338"/>
                    <a:pt x="499" y="210"/>
                  </a:cubicBezTo>
                  <a:cubicBezTo>
                    <a:pt x="499" y="95"/>
                    <a:pt x="405" y="1"/>
                    <a:pt x="2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7" name="Google Shape;3401;p82"/>
          <p:cNvGrpSpPr/>
          <p:nvPr/>
        </p:nvGrpSpPr>
        <p:grpSpPr>
          <a:xfrm>
            <a:off x="8001024" y="2345345"/>
            <a:ext cx="285752" cy="462664"/>
            <a:chOff x="5059700" y="2334775"/>
            <a:chExt cx="40775" cy="66025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268" name="Google Shape;3402;p82"/>
            <p:cNvSpPr/>
            <p:nvPr/>
          </p:nvSpPr>
          <p:spPr>
            <a:xfrm>
              <a:off x="5059700" y="2334775"/>
              <a:ext cx="12475" cy="10525"/>
            </a:xfrm>
            <a:custGeom>
              <a:avLst/>
              <a:gdLst/>
              <a:ahLst/>
              <a:cxnLst/>
              <a:rect l="l" t="t" r="r" b="b"/>
              <a:pathLst>
                <a:path w="499" h="421" extrusionOk="0">
                  <a:moveTo>
                    <a:pt x="282" y="0"/>
                  </a:moveTo>
                  <a:cubicBezTo>
                    <a:pt x="94" y="0"/>
                    <a:pt x="1" y="224"/>
                    <a:pt x="138" y="361"/>
                  </a:cubicBezTo>
                  <a:cubicBezTo>
                    <a:pt x="179" y="402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09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3403;p82"/>
            <p:cNvSpPr/>
            <p:nvPr/>
          </p:nvSpPr>
          <p:spPr>
            <a:xfrm>
              <a:off x="5059700" y="2348650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10"/>
                  </a:cubicBezTo>
                  <a:cubicBezTo>
                    <a:pt x="498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3404;p82"/>
            <p:cNvSpPr/>
            <p:nvPr/>
          </p:nvSpPr>
          <p:spPr>
            <a:xfrm>
              <a:off x="50597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2"/>
                    <a:pt x="281" y="422"/>
                  </a:cubicBezTo>
                  <a:cubicBezTo>
                    <a:pt x="388" y="422"/>
                    <a:pt x="491" y="338"/>
                    <a:pt x="491" y="210"/>
                  </a:cubicBezTo>
                  <a:cubicBezTo>
                    <a:pt x="498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3405;p82"/>
            <p:cNvSpPr/>
            <p:nvPr/>
          </p:nvSpPr>
          <p:spPr>
            <a:xfrm>
              <a:off x="5059700" y="2376400"/>
              <a:ext cx="12475" cy="10500"/>
            </a:xfrm>
            <a:custGeom>
              <a:avLst/>
              <a:gdLst/>
              <a:ahLst/>
              <a:cxnLst/>
              <a:rect l="l" t="t" r="r" b="b"/>
              <a:pathLst>
                <a:path w="499" h="420" extrusionOk="0">
                  <a:moveTo>
                    <a:pt x="294" y="1"/>
                  </a:moveTo>
                  <a:cubicBezTo>
                    <a:pt x="290" y="1"/>
                    <a:pt x="286" y="1"/>
                    <a:pt x="282" y="1"/>
                  </a:cubicBezTo>
                  <a:cubicBezTo>
                    <a:pt x="94" y="1"/>
                    <a:pt x="1" y="225"/>
                    <a:pt x="138" y="355"/>
                  </a:cubicBezTo>
                  <a:cubicBezTo>
                    <a:pt x="180" y="400"/>
                    <a:pt x="233" y="420"/>
                    <a:pt x="285" y="420"/>
                  </a:cubicBezTo>
                  <a:cubicBezTo>
                    <a:pt x="390" y="420"/>
                    <a:pt x="491" y="336"/>
                    <a:pt x="491" y="210"/>
                  </a:cubicBezTo>
                  <a:cubicBezTo>
                    <a:pt x="498" y="99"/>
                    <a:pt x="404" y="1"/>
                    <a:pt x="2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3406;p82"/>
            <p:cNvSpPr/>
            <p:nvPr/>
          </p:nvSpPr>
          <p:spPr>
            <a:xfrm>
              <a:off x="5059700" y="2390125"/>
              <a:ext cx="12475" cy="10675"/>
            </a:xfrm>
            <a:custGeom>
              <a:avLst/>
              <a:gdLst/>
              <a:ahLst/>
              <a:cxnLst/>
              <a:rect l="l" t="t" r="r" b="b"/>
              <a:pathLst>
                <a:path w="499" h="427" extrusionOk="0">
                  <a:moveTo>
                    <a:pt x="282" y="0"/>
                  </a:moveTo>
                  <a:cubicBezTo>
                    <a:pt x="94" y="0"/>
                    <a:pt x="1" y="231"/>
                    <a:pt x="138" y="361"/>
                  </a:cubicBezTo>
                  <a:cubicBezTo>
                    <a:pt x="180" y="406"/>
                    <a:pt x="233" y="426"/>
                    <a:pt x="285" y="426"/>
                  </a:cubicBezTo>
                  <a:cubicBezTo>
                    <a:pt x="390" y="426"/>
                    <a:pt x="491" y="343"/>
                    <a:pt x="491" y="217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3407;p82"/>
            <p:cNvSpPr/>
            <p:nvPr/>
          </p:nvSpPr>
          <p:spPr>
            <a:xfrm>
              <a:off x="5073950" y="2348650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1"/>
                    <a:pt x="278" y="421"/>
                  </a:cubicBezTo>
                  <a:cubicBezTo>
                    <a:pt x="387" y="421"/>
                    <a:pt x="491" y="337"/>
                    <a:pt x="491" y="210"/>
                  </a:cubicBezTo>
                  <a:cubicBezTo>
                    <a:pt x="491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3408;p82"/>
            <p:cNvSpPr/>
            <p:nvPr/>
          </p:nvSpPr>
          <p:spPr>
            <a:xfrm>
              <a:off x="5073950" y="2362525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2"/>
                    <a:pt x="278" y="422"/>
                  </a:cubicBezTo>
                  <a:cubicBezTo>
                    <a:pt x="387" y="422"/>
                    <a:pt x="491" y="338"/>
                    <a:pt x="491" y="210"/>
                  </a:cubicBezTo>
                  <a:cubicBezTo>
                    <a:pt x="491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3409;p82"/>
            <p:cNvSpPr/>
            <p:nvPr/>
          </p:nvSpPr>
          <p:spPr>
            <a:xfrm>
              <a:off x="5074000" y="2376400"/>
              <a:ext cx="12225" cy="10500"/>
            </a:xfrm>
            <a:custGeom>
              <a:avLst/>
              <a:gdLst/>
              <a:ahLst/>
              <a:cxnLst/>
              <a:rect l="l" t="t" r="r" b="b"/>
              <a:pathLst>
                <a:path w="489" h="420" extrusionOk="0">
                  <a:moveTo>
                    <a:pt x="291" y="1"/>
                  </a:moveTo>
                  <a:cubicBezTo>
                    <a:pt x="287" y="1"/>
                    <a:pt x="284" y="1"/>
                    <a:pt x="280" y="1"/>
                  </a:cubicBezTo>
                  <a:cubicBezTo>
                    <a:pt x="277" y="1"/>
                    <a:pt x="274" y="1"/>
                    <a:pt x="271" y="1"/>
                  </a:cubicBezTo>
                  <a:cubicBezTo>
                    <a:pt x="89" y="1"/>
                    <a:pt x="0" y="227"/>
                    <a:pt x="128" y="355"/>
                  </a:cubicBezTo>
                  <a:cubicBezTo>
                    <a:pt x="173" y="400"/>
                    <a:pt x="228" y="420"/>
                    <a:pt x="281" y="420"/>
                  </a:cubicBezTo>
                  <a:cubicBezTo>
                    <a:pt x="388" y="420"/>
                    <a:pt x="489" y="336"/>
                    <a:pt x="489" y="210"/>
                  </a:cubicBezTo>
                  <a:cubicBezTo>
                    <a:pt x="489" y="99"/>
                    <a:pt x="401" y="1"/>
                    <a:pt x="2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3410;p82"/>
            <p:cNvSpPr/>
            <p:nvPr/>
          </p:nvSpPr>
          <p:spPr>
            <a:xfrm>
              <a:off x="50880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9" y="1"/>
                  </a:moveTo>
                  <a:cubicBezTo>
                    <a:pt x="102" y="1"/>
                    <a:pt x="1" y="224"/>
                    <a:pt x="138" y="361"/>
                  </a:cubicBezTo>
                  <a:cubicBezTo>
                    <a:pt x="180" y="403"/>
                    <a:pt x="231" y="422"/>
                    <a:pt x="283" y="422"/>
                  </a:cubicBezTo>
                  <a:cubicBezTo>
                    <a:pt x="392" y="422"/>
                    <a:pt x="499" y="338"/>
                    <a:pt x="499" y="210"/>
                  </a:cubicBezTo>
                  <a:cubicBezTo>
                    <a:pt x="499" y="95"/>
                    <a:pt x="405" y="1"/>
                    <a:pt x="2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7" name="Google Shape;3401;p82"/>
          <p:cNvGrpSpPr/>
          <p:nvPr/>
        </p:nvGrpSpPr>
        <p:grpSpPr>
          <a:xfrm>
            <a:off x="7715272" y="2908210"/>
            <a:ext cx="285752" cy="462664"/>
            <a:chOff x="5059700" y="2334775"/>
            <a:chExt cx="40775" cy="66025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278" name="Google Shape;3402;p82"/>
            <p:cNvSpPr/>
            <p:nvPr/>
          </p:nvSpPr>
          <p:spPr>
            <a:xfrm>
              <a:off x="5059700" y="2334775"/>
              <a:ext cx="12475" cy="10525"/>
            </a:xfrm>
            <a:custGeom>
              <a:avLst/>
              <a:gdLst/>
              <a:ahLst/>
              <a:cxnLst/>
              <a:rect l="l" t="t" r="r" b="b"/>
              <a:pathLst>
                <a:path w="499" h="421" extrusionOk="0">
                  <a:moveTo>
                    <a:pt x="282" y="0"/>
                  </a:moveTo>
                  <a:cubicBezTo>
                    <a:pt x="94" y="0"/>
                    <a:pt x="1" y="224"/>
                    <a:pt x="138" y="361"/>
                  </a:cubicBezTo>
                  <a:cubicBezTo>
                    <a:pt x="179" y="402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09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3403;p82"/>
            <p:cNvSpPr/>
            <p:nvPr/>
          </p:nvSpPr>
          <p:spPr>
            <a:xfrm>
              <a:off x="5059700" y="2348650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10"/>
                  </a:cubicBezTo>
                  <a:cubicBezTo>
                    <a:pt x="498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3404;p82"/>
            <p:cNvSpPr/>
            <p:nvPr/>
          </p:nvSpPr>
          <p:spPr>
            <a:xfrm>
              <a:off x="50597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2"/>
                    <a:pt x="281" y="422"/>
                  </a:cubicBezTo>
                  <a:cubicBezTo>
                    <a:pt x="388" y="422"/>
                    <a:pt x="491" y="338"/>
                    <a:pt x="491" y="210"/>
                  </a:cubicBezTo>
                  <a:cubicBezTo>
                    <a:pt x="498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3405;p82"/>
            <p:cNvSpPr/>
            <p:nvPr/>
          </p:nvSpPr>
          <p:spPr>
            <a:xfrm>
              <a:off x="5059700" y="2376400"/>
              <a:ext cx="12475" cy="10500"/>
            </a:xfrm>
            <a:custGeom>
              <a:avLst/>
              <a:gdLst/>
              <a:ahLst/>
              <a:cxnLst/>
              <a:rect l="l" t="t" r="r" b="b"/>
              <a:pathLst>
                <a:path w="499" h="420" extrusionOk="0">
                  <a:moveTo>
                    <a:pt x="294" y="1"/>
                  </a:moveTo>
                  <a:cubicBezTo>
                    <a:pt x="290" y="1"/>
                    <a:pt x="286" y="1"/>
                    <a:pt x="282" y="1"/>
                  </a:cubicBezTo>
                  <a:cubicBezTo>
                    <a:pt x="94" y="1"/>
                    <a:pt x="1" y="225"/>
                    <a:pt x="138" y="355"/>
                  </a:cubicBezTo>
                  <a:cubicBezTo>
                    <a:pt x="180" y="400"/>
                    <a:pt x="233" y="420"/>
                    <a:pt x="285" y="420"/>
                  </a:cubicBezTo>
                  <a:cubicBezTo>
                    <a:pt x="390" y="420"/>
                    <a:pt x="491" y="336"/>
                    <a:pt x="491" y="210"/>
                  </a:cubicBezTo>
                  <a:cubicBezTo>
                    <a:pt x="498" y="99"/>
                    <a:pt x="404" y="1"/>
                    <a:pt x="2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3406;p82"/>
            <p:cNvSpPr/>
            <p:nvPr/>
          </p:nvSpPr>
          <p:spPr>
            <a:xfrm>
              <a:off x="5059700" y="2390125"/>
              <a:ext cx="12475" cy="10675"/>
            </a:xfrm>
            <a:custGeom>
              <a:avLst/>
              <a:gdLst/>
              <a:ahLst/>
              <a:cxnLst/>
              <a:rect l="l" t="t" r="r" b="b"/>
              <a:pathLst>
                <a:path w="499" h="427" extrusionOk="0">
                  <a:moveTo>
                    <a:pt x="282" y="0"/>
                  </a:moveTo>
                  <a:cubicBezTo>
                    <a:pt x="94" y="0"/>
                    <a:pt x="1" y="231"/>
                    <a:pt x="138" y="361"/>
                  </a:cubicBezTo>
                  <a:cubicBezTo>
                    <a:pt x="180" y="406"/>
                    <a:pt x="233" y="426"/>
                    <a:pt x="285" y="426"/>
                  </a:cubicBezTo>
                  <a:cubicBezTo>
                    <a:pt x="390" y="426"/>
                    <a:pt x="491" y="343"/>
                    <a:pt x="491" y="217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3407;p82"/>
            <p:cNvSpPr/>
            <p:nvPr/>
          </p:nvSpPr>
          <p:spPr>
            <a:xfrm>
              <a:off x="5073950" y="2348650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1"/>
                    <a:pt x="278" y="421"/>
                  </a:cubicBezTo>
                  <a:cubicBezTo>
                    <a:pt x="387" y="421"/>
                    <a:pt x="491" y="337"/>
                    <a:pt x="491" y="210"/>
                  </a:cubicBezTo>
                  <a:cubicBezTo>
                    <a:pt x="491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3408;p82"/>
            <p:cNvSpPr/>
            <p:nvPr/>
          </p:nvSpPr>
          <p:spPr>
            <a:xfrm>
              <a:off x="5073950" y="2362525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2"/>
                    <a:pt x="278" y="422"/>
                  </a:cubicBezTo>
                  <a:cubicBezTo>
                    <a:pt x="387" y="422"/>
                    <a:pt x="491" y="338"/>
                    <a:pt x="491" y="210"/>
                  </a:cubicBezTo>
                  <a:cubicBezTo>
                    <a:pt x="491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3409;p82"/>
            <p:cNvSpPr/>
            <p:nvPr/>
          </p:nvSpPr>
          <p:spPr>
            <a:xfrm>
              <a:off x="5074000" y="2376400"/>
              <a:ext cx="12225" cy="10500"/>
            </a:xfrm>
            <a:custGeom>
              <a:avLst/>
              <a:gdLst/>
              <a:ahLst/>
              <a:cxnLst/>
              <a:rect l="l" t="t" r="r" b="b"/>
              <a:pathLst>
                <a:path w="489" h="420" extrusionOk="0">
                  <a:moveTo>
                    <a:pt x="291" y="1"/>
                  </a:moveTo>
                  <a:cubicBezTo>
                    <a:pt x="287" y="1"/>
                    <a:pt x="284" y="1"/>
                    <a:pt x="280" y="1"/>
                  </a:cubicBezTo>
                  <a:cubicBezTo>
                    <a:pt x="277" y="1"/>
                    <a:pt x="274" y="1"/>
                    <a:pt x="271" y="1"/>
                  </a:cubicBezTo>
                  <a:cubicBezTo>
                    <a:pt x="89" y="1"/>
                    <a:pt x="0" y="227"/>
                    <a:pt x="128" y="355"/>
                  </a:cubicBezTo>
                  <a:cubicBezTo>
                    <a:pt x="173" y="400"/>
                    <a:pt x="228" y="420"/>
                    <a:pt x="281" y="420"/>
                  </a:cubicBezTo>
                  <a:cubicBezTo>
                    <a:pt x="388" y="420"/>
                    <a:pt x="489" y="336"/>
                    <a:pt x="489" y="210"/>
                  </a:cubicBezTo>
                  <a:cubicBezTo>
                    <a:pt x="489" y="99"/>
                    <a:pt x="401" y="1"/>
                    <a:pt x="2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3410;p82"/>
            <p:cNvSpPr/>
            <p:nvPr/>
          </p:nvSpPr>
          <p:spPr>
            <a:xfrm>
              <a:off x="50880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9" y="1"/>
                  </a:moveTo>
                  <a:cubicBezTo>
                    <a:pt x="102" y="1"/>
                    <a:pt x="1" y="224"/>
                    <a:pt x="138" y="361"/>
                  </a:cubicBezTo>
                  <a:cubicBezTo>
                    <a:pt x="180" y="403"/>
                    <a:pt x="231" y="422"/>
                    <a:pt x="283" y="422"/>
                  </a:cubicBezTo>
                  <a:cubicBezTo>
                    <a:pt x="392" y="422"/>
                    <a:pt x="499" y="338"/>
                    <a:pt x="499" y="210"/>
                  </a:cubicBezTo>
                  <a:cubicBezTo>
                    <a:pt x="499" y="95"/>
                    <a:pt x="405" y="1"/>
                    <a:pt x="2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7" name="Google Shape;3401;p82"/>
          <p:cNvGrpSpPr/>
          <p:nvPr/>
        </p:nvGrpSpPr>
        <p:grpSpPr>
          <a:xfrm>
            <a:off x="7344228" y="3485974"/>
            <a:ext cx="285752" cy="462664"/>
            <a:chOff x="5059700" y="2334775"/>
            <a:chExt cx="40775" cy="66025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88" name="Google Shape;3402;p82"/>
            <p:cNvSpPr/>
            <p:nvPr/>
          </p:nvSpPr>
          <p:spPr>
            <a:xfrm>
              <a:off x="5059700" y="2334775"/>
              <a:ext cx="12475" cy="10525"/>
            </a:xfrm>
            <a:custGeom>
              <a:avLst/>
              <a:gdLst/>
              <a:ahLst/>
              <a:cxnLst/>
              <a:rect l="l" t="t" r="r" b="b"/>
              <a:pathLst>
                <a:path w="499" h="421" extrusionOk="0">
                  <a:moveTo>
                    <a:pt x="282" y="0"/>
                  </a:moveTo>
                  <a:cubicBezTo>
                    <a:pt x="94" y="0"/>
                    <a:pt x="1" y="224"/>
                    <a:pt x="138" y="361"/>
                  </a:cubicBezTo>
                  <a:cubicBezTo>
                    <a:pt x="179" y="402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09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3403;p82"/>
            <p:cNvSpPr/>
            <p:nvPr/>
          </p:nvSpPr>
          <p:spPr>
            <a:xfrm>
              <a:off x="5059700" y="2348650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10"/>
                  </a:cubicBezTo>
                  <a:cubicBezTo>
                    <a:pt x="498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3404;p82"/>
            <p:cNvSpPr/>
            <p:nvPr/>
          </p:nvSpPr>
          <p:spPr>
            <a:xfrm>
              <a:off x="50597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2"/>
                    <a:pt x="281" y="422"/>
                  </a:cubicBezTo>
                  <a:cubicBezTo>
                    <a:pt x="388" y="422"/>
                    <a:pt x="491" y="338"/>
                    <a:pt x="491" y="210"/>
                  </a:cubicBezTo>
                  <a:cubicBezTo>
                    <a:pt x="498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3405;p82"/>
            <p:cNvSpPr/>
            <p:nvPr/>
          </p:nvSpPr>
          <p:spPr>
            <a:xfrm>
              <a:off x="5059700" y="2376400"/>
              <a:ext cx="12475" cy="10500"/>
            </a:xfrm>
            <a:custGeom>
              <a:avLst/>
              <a:gdLst/>
              <a:ahLst/>
              <a:cxnLst/>
              <a:rect l="l" t="t" r="r" b="b"/>
              <a:pathLst>
                <a:path w="499" h="420" extrusionOk="0">
                  <a:moveTo>
                    <a:pt x="294" y="1"/>
                  </a:moveTo>
                  <a:cubicBezTo>
                    <a:pt x="290" y="1"/>
                    <a:pt x="286" y="1"/>
                    <a:pt x="282" y="1"/>
                  </a:cubicBezTo>
                  <a:cubicBezTo>
                    <a:pt x="94" y="1"/>
                    <a:pt x="1" y="225"/>
                    <a:pt x="138" y="355"/>
                  </a:cubicBezTo>
                  <a:cubicBezTo>
                    <a:pt x="180" y="400"/>
                    <a:pt x="233" y="420"/>
                    <a:pt x="285" y="420"/>
                  </a:cubicBezTo>
                  <a:cubicBezTo>
                    <a:pt x="390" y="420"/>
                    <a:pt x="491" y="336"/>
                    <a:pt x="491" y="210"/>
                  </a:cubicBezTo>
                  <a:cubicBezTo>
                    <a:pt x="498" y="99"/>
                    <a:pt x="404" y="1"/>
                    <a:pt x="2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3406;p82"/>
            <p:cNvSpPr/>
            <p:nvPr/>
          </p:nvSpPr>
          <p:spPr>
            <a:xfrm>
              <a:off x="5059700" y="2390125"/>
              <a:ext cx="12475" cy="10675"/>
            </a:xfrm>
            <a:custGeom>
              <a:avLst/>
              <a:gdLst/>
              <a:ahLst/>
              <a:cxnLst/>
              <a:rect l="l" t="t" r="r" b="b"/>
              <a:pathLst>
                <a:path w="499" h="427" extrusionOk="0">
                  <a:moveTo>
                    <a:pt x="282" y="0"/>
                  </a:moveTo>
                  <a:cubicBezTo>
                    <a:pt x="94" y="0"/>
                    <a:pt x="1" y="231"/>
                    <a:pt x="138" y="361"/>
                  </a:cubicBezTo>
                  <a:cubicBezTo>
                    <a:pt x="180" y="406"/>
                    <a:pt x="233" y="426"/>
                    <a:pt x="285" y="426"/>
                  </a:cubicBezTo>
                  <a:cubicBezTo>
                    <a:pt x="390" y="426"/>
                    <a:pt x="491" y="343"/>
                    <a:pt x="491" y="217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3407;p82"/>
            <p:cNvSpPr/>
            <p:nvPr/>
          </p:nvSpPr>
          <p:spPr>
            <a:xfrm>
              <a:off x="5073950" y="2348650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1"/>
                    <a:pt x="278" y="421"/>
                  </a:cubicBezTo>
                  <a:cubicBezTo>
                    <a:pt x="387" y="421"/>
                    <a:pt x="491" y="337"/>
                    <a:pt x="491" y="210"/>
                  </a:cubicBezTo>
                  <a:cubicBezTo>
                    <a:pt x="491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3408;p82"/>
            <p:cNvSpPr/>
            <p:nvPr/>
          </p:nvSpPr>
          <p:spPr>
            <a:xfrm>
              <a:off x="5073950" y="2362525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2"/>
                    <a:pt x="278" y="422"/>
                  </a:cubicBezTo>
                  <a:cubicBezTo>
                    <a:pt x="387" y="422"/>
                    <a:pt x="491" y="338"/>
                    <a:pt x="491" y="210"/>
                  </a:cubicBezTo>
                  <a:cubicBezTo>
                    <a:pt x="491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3409;p82"/>
            <p:cNvSpPr/>
            <p:nvPr/>
          </p:nvSpPr>
          <p:spPr>
            <a:xfrm>
              <a:off x="5074000" y="2376400"/>
              <a:ext cx="12225" cy="10500"/>
            </a:xfrm>
            <a:custGeom>
              <a:avLst/>
              <a:gdLst/>
              <a:ahLst/>
              <a:cxnLst/>
              <a:rect l="l" t="t" r="r" b="b"/>
              <a:pathLst>
                <a:path w="489" h="420" extrusionOk="0">
                  <a:moveTo>
                    <a:pt x="291" y="1"/>
                  </a:moveTo>
                  <a:cubicBezTo>
                    <a:pt x="287" y="1"/>
                    <a:pt x="284" y="1"/>
                    <a:pt x="280" y="1"/>
                  </a:cubicBezTo>
                  <a:cubicBezTo>
                    <a:pt x="277" y="1"/>
                    <a:pt x="274" y="1"/>
                    <a:pt x="271" y="1"/>
                  </a:cubicBezTo>
                  <a:cubicBezTo>
                    <a:pt x="89" y="1"/>
                    <a:pt x="0" y="227"/>
                    <a:pt x="128" y="355"/>
                  </a:cubicBezTo>
                  <a:cubicBezTo>
                    <a:pt x="173" y="400"/>
                    <a:pt x="228" y="420"/>
                    <a:pt x="281" y="420"/>
                  </a:cubicBezTo>
                  <a:cubicBezTo>
                    <a:pt x="388" y="420"/>
                    <a:pt x="489" y="336"/>
                    <a:pt x="489" y="210"/>
                  </a:cubicBezTo>
                  <a:cubicBezTo>
                    <a:pt x="489" y="99"/>
                    <a:pt x="401" y="1"/>
                    <a:pt x="2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3410;p82"/>
            <p:cNvSpPr/>
            <p:nvPr/>
          </p:nvSpPr>
          <p:spPr>
            <a:xfrm>
              <a:off x="50880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9" y="1"/>
                  </a:moveTo>
                  <a:cubicBezTo>
                    <a:pt x="102" y="1"/>
                    <a:pt x="1" y="224"/>
                    <a:pt x="138" y="361"/>
                  </a:cubicBezTo>
                  <a:cubicBezTo>
                    <a:pt x="180" y="403"/>
                    <a:pt x="231" y="422"/>
                    <a:pt x="283" y="422"/>
                  </a:cubicBezTo>
                  <a:cubicBezTo>
                    <a:pt x="392" y="422"/>
                    <a:pt x="499" y="338"/>
                    <a:pt x="499" y="210"/>
                  </a:cubicBezTo>
                  <a:cubicBezTo>
                    <a:pt x="499" y="95"/>
                    <a:pt x="405" y="1"/>
                    <a:pt x="2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" name="Google Shape;3401;p82"/>
          <p:cNvGrpSpPr/>
          <p:nvPr/>
        </p:nvGrpSpPr>
        <p:grpSpPr>
          <a:xfrm>
            <a:off x="6973184" y="4071948"/>
            <a:ext cx="285752" cy="462664"/>
            <a:chOff x="5059700" y="2334775"/>
            <a:chExt cx="40775" cy="66025"/>
          </a:xfrm>
          <a:solidFill>
            <a:srgbClr val="FFDE75"/>
          </a:solidFill>
        </p:grpSpPr>
        <p:sp>
          <p:nvSpPr>
            <p:cNvPr id="298" name="Google Shape;3402;p82"/>
            <p:cNvSpPr/>
            <p:nvPr/>
          </p:nvSpPr>
          <p:spPr>
            <a:xfrm>
              <a:off x="5059700" y="2334775"/>
              <a:ext cx="12475" cy="10525"/>
            </a:xfrm>
            <a:custGeom>
              <a:avLst/>
              <a:gdLst/>
              <a:ahLst/>
              <a:cxnLst/>
              <a:rect l="l" t="t" r="r" b="b"/>
              <a:pathLst>
                <a:path w="499" h="421" extrusionOk="0">
                  <a:moveTo>
                    <a:pt x="282" y="0"/>
                  </a:moveTo>
                  <a:cubicBezTo>
                    <a:pt x="94" y="0"/>
                    <a:pt x="1" y="224"/>
                    <a:pt x="138" y="361"/>
                  </a:cubicBezTo>
                  <a:cubicBezTo>
                    <a:pt x="179" y="402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09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3403;p82"/>
            <p:cNvSpPr/>
            <p:nvPr/>
          </p:nvSpPr>
          <p:spPr>
            <a:xfrm>
              <a:off x="5059700" y="2348650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10"/>
                  </a:cubicBezTo>
                  <a:cubicBezTo>
                    <a:pt x="498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404;p82"/>
            <p:cNvSpPr/>
            <p:nvPr/>
          </p:nvSpPr>
          <p:spPr>
            <a:xfrm>
              <a:off x="50597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2"/>
                    <a:pt x="281" y="422"/>
                  </a:cubicBezTo>
                  <a:cubicBezTo>
                    <a:pt x="388" y="422"/>
                    <a:pt x="491" y="338"/>
                    <a:pt x="491" y="210"/>
                  </a:cubicBezTo>
                  <a:cubicBezTo>
                    <a:pt x="498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405;p82"/>
            <p:cNvSpPr/>
            <p:nvPr/>
          </p:nvSpPr>
          <p:spPr>
            <a:xfrm>
              <a:off x="5059700" y="2376400"/>
              <a:ext cx="12475" cy="10500"/>
            </a:xfrm>
            <a:custGeom>
              <a:avLst/>
              <a:gdLst/>
              <a:ahLst/>
              <a:cxnLst/>
              <a:rect l="l" t="t" r="r" b="b"/>
              <a:pathLst>
                <a:path w="499" h="420" extrusionOk="0">
                  <a:moveTo>
                    <a:pt x="294" y="1"/>
                  </a:moveTo>
                  <a:cubicBezTo>
                    <a:pt x="290" y="1"/>
                    <a:pt x="286" y="1"/>
                    <a:pt x="282" y="1"/>
                  </a:cubicBezTo>
                  <a:cubicBezTo>
                    <a:pt x="94" y="1"/>
                    <a:pt x="1" y="225"/>
                    <a:pt x="138" y="355"/>
                  </a:cubicBezTo>
                  <a:cubicBezTo>
                    <a:pt x="180" y="400"/>
                    <a:pt x="233" y="420"/>
                    <a:pt x="285" y="420"/>
                  </a:cubicBezTo>
                  <a:cubicBezTo>
                    <a:pt x="390" y="420"/>
                    <a:pt x="491" y="336"/>
                    <a:pt x="491" y="210"/>
                  </a:cubicBezTo>
                  <a:cubicBezTo>
                    <a:pt x="498" y="99"/>
                    <a:pt x="404" y="1"/>
                    <a:pt x="2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406;p82"/>
            <p:cNvSpPr/>
            <p:nvPr/>
          </p:nvSpPr>
          <p:spPr>
            <a:xfrm>
              <a:off x="5059700" y="2390125"/>
              <a:ext cx="12475" cy="10675"/>
            </a:xfrm>
            <a:custGeom>
              <a:avLst/>
              <a:gdLst/>
              <a:ahLst/>
              <a:cxnLst/>
              <a:rect l="l" t="t" r="r" b="b"/>
              <a:pathLst>
                <a:path w="499" h="427" extrusionOk="0">
                  <a:moveTo>
                    <a:pt x="282" y="0"/>
                  </a:moveTo>
                  <a:cubicBezTo>
                    <a:pt x="94" y="0"/>
                    <a:pt x="1" y="231"/>
                    <a:pt x="138" y="361"/>
                  </a:cubicBezTo>
                  <a:cubicBezTo>
                    <a:pt x="180" y="406"/>
                    <a:pt x="233" y="426"/>
                    <a:pt x="285" y="426"/>
                  </a:cubicBezTo>
                  <a:cubicBezTo>
                    <a:pt x="390" y="426"/>
                    <a:pt x="491" y="343"/>
                    <a:pt x="491" y="217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407;p82"/>
            <p:cNvSpPr/>
            <p:nvPr/>
          </p:nvSpPr>
          <p:spPr>
            <a:xfrm>
              <a:off x="5073950" y="2348650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1"/>
                    <a:pt x="278" y="421"/>
                  </a:cubicBezTo>
                  <a:cubicBezTo>
                    <a:pt x="387" y="421"/>
                    <a:pt x="491" y="337"/>
                    <a:pt x="491" y="210"/>
                  </a:cubicBezTo>
                  <a:cubicBezTo>
                    <a:pt x="491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408;p82"/>
            <p:cNvSpPr/>
            <p:nvPr/>
          </p:nvSpPr>
          <p:spPr>
            <a:xfrm>
              <a:off x="5073950" y="2362525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2"/>
                    <a:pt x="278" y="422"/>
                  </a:cubicBezTo>
                  <a:cubicBezTo>
                    <a:pt x="387" y="422"/>
                    <a:pt x="491" y="338"/>
                    <a:pt x="491" y="210"/>
                  </a:cubicBezTo>
                  <a:cubicBezTo>
                    <a:pt x="491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409;p82"/>
            <p:cNvSpPr/>
            <p:nvPr/>
          </p:nvSpPr>
          <p:spPr>
            <a:xfrm>
              <a:off x="5074000" y="2376400"/>
              <a:ext cx="12225" cy="10500"/>
            </a:xfrm>
            <a:custGeom>
              <a:avLst/>
              <a:gdLst/>
              <a:ahLst/>
              <a:cxnLst/>
              <a:rect l="l" t="t" r="r" b="b"/>
              <a:pathLst>
                <a:path w="489" h="420" extrusionOk="0">
                  <a:moveTo>
                    <a:pt x="291" y="1"/>
                  </a:moveTo>
                  <a:cubicBezTo>
                    <a:pt x="287" y="1"/>
                    <a:pt x="284" y="1"/>
                    <a:pt x="280" y="1"/>
                  </a:cubicBezTo>
                  <a:cubicBezTo>
                    <a:pt x="277" y="1"/>
                    <a:pt x="274" y="1"/>
                    <a:pt x="271" y="1"/>
                  </a:cubicBezTo>
                  <a:cubicBezTo>
                    <a:pt x="89" y="1"/>
                    <a:pt x="0" y="227"/>
                    <a:pt x="128" y="355"/>
                  </a:cubicBezTo>
                  <a:cubicBezTo>
                    <a:pt x="173" y="400"/>
                    <a:pt x="228" y="420"/>
                    <a:pt x="281" y="420"/>
                  </a:cubicBezTo>
                  <a:cubicBezTo>
                    <a:pt x="388" y="420"/>
                    <a:pt x="489" y="336"/>
                    <a:pt x="489" y="210"/>
                  </a:cubicBezTo>
                  <a:cubicBezTo>
                    <a:pt x="489" y="99"/>
                    <a:pt x="401" y="1"/>
                    <a:pt x="2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410;p82"/>
            <p:cNvSpPr/>
            <p:nvPr/>
          </p:nvSpPr>
          <p:spPr>
            <a:xfrm>
              <a:off x="50880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9" y="1"/>
                  </a:moveTo>
                  <a:cubicBezTo>
                    <a:pt x="102" y="1"/>
                    <a:pt x="1" y="224"/>
                    <a:pt x="138" y="361"/>
                  </a:cubicBezTo>
                  <a:cubicBezTo>
                    <a:pt x="180" y="403"/>
                    <a:pt x="231" y="422"/>
                    <a:pt x="283" y="422"/>
                  </a:cubicBezTo>
                  <a:cubicBezTo>
                    <a:pt x="392" y="422"/>
                    <a:pt x="499" y="338"/>
                    <a:pt x="499" y="210"/>
                  </a:cubicBezTo>
                  <a:cubicBezTo>
                    <a:pt x="499" y="95"/>
                    <a:pt x="405" y="1"/>
                    <a:pt x="2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8" name="投影片編號版面配置區 30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11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實作的 </a:t>
            </a:r>
            <a:r>
              <a:rPr lang="en-US" altLang="zh-TW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 個取徑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71472" y="1285867"/>
            <a:ext cx="478634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一、日常生活的意義理解與探究</a:t>
            </a:r>
            <a:endParaRPr lang="en-US" altLang="zh-TW" sz="2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觀察人們的日常行為和互動，以理解其背後隱含的文化價值與社會意義。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42910" y="2857502"/>
            <a:ext cx="4429156" cy="150019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․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你曾經觀察過朝會是如何進行的嗎？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․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參加的人都在做些什麼？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․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這些行為背後有什麼特定的互動模式嗎？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․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朝會這個活動背後隱含什麼文化價值或意義？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" name="Picture 2" descr="https://upload.wikimedia.org/wikipedia/commons/thumb/e/e2/%E5%98%89%E7%BE%A9%E7%B8%A3%E6%96%B0%E6%B8%AF%E5%A5%89%E5%A4%A9%E5%AE%AE%E8%99%8E%E7%88%BA%E8%81%96%E8%AA%95%E9%A6%99%E6%9C%9F.jpg/1280px-%E5%98%89%E7%BE%A9%E7%B8%A3%E6%96%B0%E6%B8%AF%E5%A5%89%E5%A4%A9%E5%AE%AE%E8%99%8E%E7%88%BA%E8%81%96%E8%AA%95%E9%A6%99%E6%9C%9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79161" y="1285865"/>
            <a:ext cx="3001570" cy="20002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文字方塊 10"/>
          <p:cNvSpPr txBox="1"/>
          <p:nvPr/>
        </p:nvSpPr>
        <p:spPr>
          <a:xfrm>
            <a:off x="5621625" y="3350253"/>
            <a:ext cx="307183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全臺各地都有傳統的民俗活動，不僅是當地居民重要的日常生活，更富有豐富且珍貴的文化意義。</a:t>
            </a:r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12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\\Super.nas\Floor Exchange\7F\陳品丞\03 普高_探究與實作\01課本\課本圖片\0_公眾討論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908" y="3071815"/>
            <a:ext cx="4214810" cy="1906649"/>
          </a:xfrm>
          <a:prstGeom prst="rect">
            <a:avLst/>
          </a:prstGeom>
          <a:noFill/>
        </p:spPr>
      </p:pic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實作的 </a:t>
            </a:r>
            <a:r>
              <a:rPr lang="en-US" altLang="zh-TW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 個取徑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71472" y="1285867"/>
            <a:ext cx="750099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二、規範或論述的反思探究</a:t>
            </a:r>
            <a:endParaRPr lang="en-US" altLang="zh-TW" sz="2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仔細檢視那些習以為常的社會規範，試著挑戰它是否有道理？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面對公共議題能分析不同立場的論述，形成自己的看法。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42910" y="2928940"/>
            <a:ext cx="3714776" cy="150019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․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你支持「高中廢除朝會」嗎？理由為何？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182563" indent="-182563"/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․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班上有其他同學和你看法不同嗎？他的想法又是什麼？你覺得有道理嗎？試著整理出雙方看法差異最大的地方。</a:t>
            </a:r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13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實作的 </a:t>
            </a:r>
            <a:r>
              <a:rPr lang="en-US" altLang="zh-TW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 個取徑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71472" y="1285867"/>
            <a:ext cx="4857784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三、經驗事實的描繪與量化探究</a:t>
            </a:r>
          </a:p>
          <a:p>
            <a:pPr marL="361950" indent="-361950"/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蒐集並利用數據資料描述普遍的行為、態度、情境或社會事實。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藉由數據分析找出規則，並據此解決社會問題或進行推論、預測。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42910" y="3500444"/>
            <a:ext cx="4714908" cy="114300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indent="-182563" algn="just"/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․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根據臺灣青年民主協會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2021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年的調查，在調查的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40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所高中，大約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成的高中朝會頻率為每週一次，也有近兩成學校已經減少至每月開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1-2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次朝會，部分學校甚至已經完全廢除朝會。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86446" y="1214428"/>
            <a:ext cx="3000396" cy="1999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文字方塊 6"/>
          <p:cNvSpPr txBox="1"/>
          <p:nvPr/>
        </p:nvSpPr>
        <p:spPr>
          <a:xfrm>
            <a:off x="5786446" y="3286130"/>
            <a:ext cx="300039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政府施行政策的過程經常進行調查，利用數據資料瞭解民意，作為調整施政作為的參考。圖為司法院對「國民法官制度」的調查。</a:t>
            </a:r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14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實作的 </a:t>
            </a:r>
            <a:r>
              <a:rPr lang="en-US" altLang="zh-TW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 個取徑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71472" y="1285867"/>
            <a:ext cx="485778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四、社會參與行動方案</a:t>
            </a:r>
          </a:p>
          <a:p>
            <a:pPr marL="361950" indent="-361950"/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公民主動採取行動以解決生活周遭的問題，並藉由調查與分析，擬定出具體可以執行的計畫或對策。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42910" y="3143254"/>
            <a:ext cx="4643470" cy="1000132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indent="-182563" algn="just"/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․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若今天你是學生會長，想要提出廢除朝會的提案。你會如何草擬提案來說服校方呢？試著分組討論看看。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5786446" y="3328908"/>
            <a:ext cx="300039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民間公民與法治基金會每年皆會舉辦公民行動方案競賽，鼓勵學子發揮自身力量，試著解決生活周遭的問題。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5857884" y="1357304"/>
            <a:ext cx="2892338" cy="1928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15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\\Super.nas\Floor Exchange\7F\陳品丞\03 普高_探究與實作\01課本\圖片 1202\0_要項與取徑關聯圖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500048"/>
            <a:ext cx="6500858" cy="4137251"/>
          </a:xfrm>
          <a:prstGeom prst="rect">
            <a:avLst/>
          </a:prstGeom>
          <a:noFill/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16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714348" y="928677"/>
            <a:ext cx="764386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志祺七七：</a:t>
            </a: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為什麼學校要有朝會呢？不想參加的話可以怎麼辦？</a:t>
            </a: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</a:p>
          <a:p>
            <a:endParaRPr lang="zh-TW" altLang="en-US" sz="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志祺七七：</a:t>
            </a:r>
            <a:r>
              <a:rPr lang="en-US" altLang="zh-TW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補眠、吃早餐也是你的早自習日常嗎？讓人睡不飽的早自習到底有沒有必要呢？</a:t>
            </a:r>
            <a:r>
              <a:rPr lang="en-US" altLang="zh-TW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</a:p>
          <a:p>
            <a:endParaRPr lang="zh-TW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785786" y="4009263"/>
            <a:ext cx="3643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 smtClean="0">
                <a:latin typeface="微軟正黑體 Light" pitchFamily="34" charset="-120"/>
                <a:ea typeface="微軟正黑體 Light" pitchFamily="34" charset="-120"/>
              </a:rPr>
              <a:t>資料來源：</a:t>
            </a:r>
            <a:r>
              <a:rPr lang="en-US" sz="1200" dirty="0" smtClean="0"/>
              <a:t>https://www.youtube.com/v/Ziz67-HpL0o</a:t>
            </a:r>
            <a:endParaRPr lang="zh-TW" altLang="en-US" sz="1200" dirty="0">
              <a:latin typeface="微軟正黑體 Light" pitchFamily="34" charset="-120"/>
              <a:ea typeface="微軟正黑體 Light" pitchFamily="34" charset="-120"/>
            </a:endParaRPr>
          </a:p>
        </p:txBody>
      </p:sp>
      <p:pic>
        <p:nvPicPr>
          <p:cNvPr id="5" name="圖片 4" descr="thumbnail_1280X720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3" y="1888624"/>
            <a:ext cx="3627463" cy="2040448"/>
          </a:xfrm>
          <a:prstGeom prst="rect">
            <a:avLst/>
          </a:prstGeom>
        </p:spPr>
      </p:pic>
      <p:pic>
        <p:nvPicPr>
          <p:cNvPr id="6" name="圖片 5" descr="thumbnail_1280X720 (1).jp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437" y="1897553"/>
            <a:ext cx="3611589" cy="2031519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4572000" y="4000510"/>
            <a:ext cx="3643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 smtClean="0">
                <a:latin typeface="微軟正黑體 Light" pitchFamily="34" charset="-120"/>
                <a:ea typeface="微軟正黑體 Light" pitchFamily="34" charset="-120"/>
              </a:rPr>
              <a:t>資料來源：</a:t>
            </a:r>
            <a:r>
              <a:rPr lang="en-US" sz="1200" dirty="0" smtClean="0"/>
              <a:t>https://www.youtube.com/v/Nk63ozq--ws</a:t>
            </a:r>
            <a:endParaRPr lang="zh-TW" altLang="en-US" sz="1200" dirty="0">
              <a:latin typeface="微軟正黑體 Light" pitchFamily="34" charset="-120"/>
              <a:ea typeface="微軟正黑體 Light" pitchFamily="34" charset="-120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17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18</a:t>
            </a:fld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714348" y="928677"/>
            <a:ext cx="7643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實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作 </a:t>
            </a: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取徑與社會學典範</a:t>
            </a:r>
            <a:endParaRPr lang="en-US" altLang="zh-TW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785786" y="1357304"/>
          <a:ext cx="6929486" cy="285752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989654"/>
                <a:gridCol w="4939832"/>
              </a:tblGrid>
              <a:tr h="130716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日常生活的</a:t>
                      </a:r>
                      <a:endParaRPr lang="en-US" altLang="zh-TW" sz="1600" b="1" kern="1200" dirty="0" smtClean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algn="ctr"/>
                      <a:r>
                        <a:rPr lang="zh-TW" altLang="en-US" sz="16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意義理解與探究</a:t>
                      </a:r>
                      <a:endParaRPr lang="zh-TW" altLang="en-US" sz="1600" b="1" kern="1200" dirty="0" smtClean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>
                    <a:solidFill>
                      <a:srgbClr val="C077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b="1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社會科學典範：詮釋典範</a:t>
                      </a:r>
                      <a:endParaRPr lang="en-US" altLang="zh-TW" sz="1600" b="1" kern="120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endParaRPr lang="en-US" altLang="zh-TW" sz="1100" b="1" kern="120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事物的真理存在於人們的日常生活與行為、社會與歷史脈絡之中，對社會的研究應該建立在理解的基礎上進行詮釋，而非追求因果關係的解釋。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5503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規範或</a:t>
                      </a:r>
                      <a:endParaRPr lang="en-US" altLang="zh-TW" sz="1600" b="1" kern="1200" dirty="0" smtClean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algn="ctr"/>
                      <a:r>
                        <a:rPr lang="zh-TW" altLang="en-US" sz="16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論述的反思探究</a:t>
                      </a:r>
                      <a:endParaRPr lang="zh-TW" altLang="en-US" sz="1600" b="1" kern="1200" dirty="0" smtClean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>
                    <a:solidFill>
                      <a:srgbClr val="C077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b="1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社會科學典範：批判典範</a:t>
                      </a:r>
                      <a:endParaRPr lang="en-US" altLang="zh-TW" sz="1600" b="1" kern="120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endParaRPr lang="en-US" altLang="zh-TW" sz="1100" b="1" kern="120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繼承馬克思的衝突論思想，指出真理受到特定歷史條件的限制，必須藉由辯證揭露背後的價值觀與意識形態，使社會不斷朝理想情況發展，因此研究是價值介入的。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19</a:t>
            </a:fld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714348" y="928677"/>
            <a:ext cx="7643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實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作 </a:t>
            </a: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取徑與社會學典範（續）</a:t>
            </a:r>
            <a:endParaRPr lang="en-US" altLang="zh-TW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785786" y="1357304"/>
          <a:ext cx="6929486" cy="250033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989654"/>
                <a:gridCol w="4939832"/>
              </a:tblGrid>
              <a:tr h="148611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經驗事實的描繪</a:t>
                      </a:r>
                      <a:endParaRPr lang="en-US" altLang="zh-TW" sz="1600" b="1" kern="1200" dirty="0" smtClean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algn="ctr"/>
                      <a:r>
                        <a:rPr lang="zh-TW" altLang="en-US" sz="16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與量化探究</a:t>
                      </a:r>
                      <a:endParaRPr lang="en-US" altLang="zh-TW" sz="1600" b="1" kern="1200" dirty="0" smtClean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>
                    <a:solidFill>
                      <a:srgbClr val="C077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b="1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社會科學典範：實證典範</a:t>
                      </a:r>
                      <a:endParaRPr lang="en-US" altLang="zh-TW" sz="1600" b="1" kern="120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endParaRPr lang="zh-TW" altLang="en-US" sz="11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事物必須抽離當下時空，藉由觀察或經驗來認識，並透過因果法則推論得知，希望建立知識的客觀性。研究者與被研究者分離，研究保持中立客觀，並且應控制或避免可能影響結果的干擾因素。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1421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社會參與</a:t>
                      </a:r>
                      <a:endParaRPr lang="en-US" altLang="zh-TW" sz="1600" b="1" kern="1200" dirty="0" smtClean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algn="ctr"/>
                      <a:r>
                        <a:rPr lang="zh-TW" altLang="en-US" sz="1600" b="1" kern="1200" dirty="0" smtClean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行動方案</a:t>
                      </a:r>
                      <a:endParaRPr lang="zh-TW" altLang="en-US" sz="1600" b="1" kern="1200" dirty="0" smtClean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>
                    <a:solidFill>
                      <a:srgbClr val="C077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教師引導學生討論，選擇特定公共議題，以「改變現況」為目的， 採取行動，並對於行動歷程加以反思，以提升解決問題的能力。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785786" y="3965373"/>
            <a:ext cx="7000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 smtClean="0">
                <a:latin typeface="微軟正黑體 Light" pitchFamily="34" charset="-120"/>
                <a:ea typeface="微軟正黑體 Light" pitchFamily="34" charset="-120"/>
              </a:rPr>
              <a:t>資料來源</a:t>
            </a:r>
            <a:r>
              <a:rPr lang="zh-TW" altLang="en-US" sz="1200" b="1" dirty="0" smtClean="0">
                <a:latin typeface="微軟正黑體 Light" pitchFamily="34" charset="-120"/>
                <a:ea typeface="微軟正黑體 Light" pitchFamily="34" charset="-120"/>
              </a:rPr>
              <a:t>：</a:t>
            </a:r>
            <a:endParaRPr lang="zh-TW" altLang="en-US" sz="1200" dirty="0" smtClean="0"/>
          </a:p>
          <a:p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劉駿州（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1994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）。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〈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實證、批判、詮釋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——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三大方法典範之初探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〉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。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《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新聞學研究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》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，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48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， 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153-167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。</a:t>
            </a:r>
          </a:p>
          <a:p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潘慧玲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（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2003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）。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〈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社會科學研究典範的流變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〉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。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《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教育研究資訊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》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，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11(1)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，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115-143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。</a:t>
            </a:r>
            <a:endParaRPr lang="zh-TW" altLang="en-US" sz="1200" dirty="0">
              <a:latin typeface="微軟正黑體 Light" pitchFamily="34" charset="-120"/>
              <a:ea typeface="微軟正黑體 Light" pitchFamily="34" charset="-12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參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571868" y="1696704"/>
            <a:ext cx="464347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14350" algn="ctr"/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打造探究與實作的能力工具箱</a:t>
            </a:r>
            <a:endParaRPr lang="en-US" altLang="zh-TW" sz="4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0962" name="Picture 2" descr="\\Super.nas\Floor Exchange\7F\陳品丞\03 普高_探究與實作\01課本\課本圖片\憨吉-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143254"/>
            <a:ext cx="1643042" cy="1767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-32" y="285734"/>
            <a:ext cx="2185214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5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５</a:t>
            </a:r>
            <a:endParaRPr lang="zh-TW" altLang="en-US" sz="15600" dirty="0"/>
          </a:p>
        </p:txBody>
      </p:sp>
      <p:sp>
        <p:nvSpPr>
          <p:cNvPr id="41986" name="AutoShape 2" descr="data:image/png;base64,iVBORw0KGgoAAAANSUhEUgAAAgAAAAIACAYAAAD0eNT6AAAAAXNSR0IArs4c6QAAIABJREFUeJzs3XeYXVXV+PHvbdNrprdkUmbSe4OQRu9IlyLqKyqoKIKAyg8BERWkidKs+EoH6SA9tBAI6WWSzEz69N7bbef3x00g8JJ29j63rs/zzEPkca+7E3LvWXfvtde2IYQQ+iUDY4A8IOUQf1K/4t/5gF6FnzpgG+C29rcrROSxhXoCQoiIlQSMBsq+4qcghPP6Mj+wG6je87N1n1/vQJIDEaMkARBCHEgC+3/IFxL5nyE+YBdfTAr2/uwEPKGbmhDWivQ3rxBCrzxgIbBozz8nEbufE15gNfD+np+lQFdIZySERrH6xhZCBBTz+cN+ETA2tNMJa35gHfABgYTgQ6A1pDMSQoEkAELEllF8/rBfBIwM7XQimgFsIpAM7E0KGkM6IyEOgyQAQkS3McAxfP4tvzi004l6VXyeDCwB6kM7HSGEELGkGLiGwP61IT8h+/ED7wHfB4Yd8L+YEEIIYVIWcBmBb55+Qv/wk58v/riBl4ELCfRIEEIIIUxLBi4CXiHwgAn1Q05+Du2nF3gcOA1w/Z//qkIIIcRXcAGnE3iA9BH6h5n8qP20AQ8RqNGQmiwhhBBfYAcWA38h8MAI9UNLfqz5qQHuAGYghBAipqUDPyfwYAj1w0l+gvtTAXwXiEcIIUTMKAT+QKDrXKgfRPIT2p96AklgOkIIIaLWOODvwBChf/DIT3j9dBFICgsRQhMpOhEi9I4ErgO+RhS9Jx1OFynJ6SQlp+F0xuF0unA6XTiccbicLhxO15f+veuzXzsdcTicLsDA6/Xg9Xrwed2f/frzHze+ff+3L/C/Pe4h+vq66evrwu/3hfqPQic38CiBWoEtIZ6LiHBR82EjRISxAacSePAvCPFcTNv7kE9OySAlJWPPPwP/OyEh9MfdDcNgYKCHvt4uens76evt3PPPrkhPDgzgJeB24OMQz0VEKEkAhAguF4Gz+9cCE0M8l0OWnJxOekbOnod8+mcP+3B4yJu1v+Sgs6OZwcG+UE/vcCwlkAi8SiAxEOKQSAIgRHCkEGgJexUR0I8/NTWTrJwisrMDPwmJKaGeUlD19nbS1lJHa2vgZ6C/J9RTOhQVBLYGHgc8IZ6LiACSAAhhLTtwKfA7IDvEc/lKNpuNtLQssrKLyM4pIiu7iPj4xFBPK6z093fvkxDU09fbGeopHch24KcEWg8LsV+SAAhhnSOA+4CZoZ7Ivmw2GxkZuZ8/8LMKccXJcfPDMTjYR2tLHW2tdbS21NHT0x7qKX2V1wgkAlWhnogIT5IACKFfHoE92W8SJu8xh8NJQeEoiorLycktxumMC/WUosrQ0ABNjTupramipbkGw/CHekp7uYF7gFsJ3EEgxGfC4sNJiCjhBH4C3ASkhXgu2O12cvNGUFxSTkHBqD3H6oTVhoYGqKutpq6mkra2hlBPZ696AoWnj4d6IiJ8SAIghB7HAn8CJoRyEjabjazsIopLyiksGkNcXEIopxPz+vt7qKuporamkq6u1lBPB+BD4MfAulBPRISeJABCqBkB3AWcE8pJZGTmUlwyluLispir2I8UPd3t1NZUUltTRV9fVyin4iNwsdQNQEcoJyJCSxIAIcxJINDE5xdASErmU1IzAw/9knJSUjJCMQVhUkd7E7U1ldTVVoey50AbcD2B9tNhU7QggkcSACEO35nA3cDIULx4fsFIyspnkpUtbeEjnWEYNNRvp7pqFR3tjaGaxmrgCqSjYMyRBECIQ1cI/AM4KdgvbLfbKSoZS3n5DFLTsoL98iII2lrrqKpcRVPjzlC8vAE8TODYYER0PRLqJAEQ4tCcAvwvQW7m43C6KC2dyJjy6SQmpgbzpUWIdHe3UV21mrqaSvz+oK/MbwW+TmBVQEQ5SQCEOLA44PcEWvgG7f0SF5/IqNFTGTV6ilTyx6iBgV62Va9h546NeL1B7ezrBn4O/DGYLyqCTxIAIfZvDPAkQezkl5SUxpjy6YwonYjD4QzWy1rG7R6kt7eT/r5uvJ9d5+vec73v57/2etx4fXuu9PV8fq0v2PZcEfz5tcFOZ9znVwe74nA6vvhrV1w8SclppKRkREXDI49niB3b1rNt6zqGhvqD+dKvAt8GwuL8otBPEgAhvtpFwENAUNbd09OzKRs7k6LiMmw2ezBeUhuvx03vZ9fsdn7h1273YEjnlpCQ9NlVxSkpmftcW5wecQmWz+ejZvdmtlatpjd4dxHUAxcD7wXrBUXwSAIgxBclE+jf/+1gvFhqaiYTpywgP780GC+nxOfz0t7WQEdH0+cP+p7OYH8r1SYxMZWUlHRSUjNJSckgc1g+GZl52O3hnYAZhkFdbTUVGz5iYCAo9Xp+Aq2EbyHQQ0BECUkAhPjcVOApYKzVL+R0xjFuwhxGjZ4Wtg8cn89Le3sjrS21tLbU0tHehN8f3Z//DqeLrKwCsnOKyc4pJjMzN2xXZHw+L5VbVrC1anWw/rt8SGBlrDYYLyasJwmAEAFXAHcCll+LVzJiPBMnHUVCQpLVL3VYfD4fHe0NtLbU0tJSR0d7Y9Q/8A/G6XSRlVW4JyEoIiMME4K+3k42rPuAxuAcH2wHvgO8GIwXE9aSBEDEumEEzvafafULZWTmMmXaYoYNy7f6pQ6JYfhpaw088Ftba2lvkwf+wTidcWRl77tCkBfqKX2msWEHG9Z9EKw2w/cB1wBDwXgxYQ1JAEQsm0/gdrQSK18kPj6RCRPnMbx0AjZb6N9y7W0Nn7WhHRoaCPV0IlpSUhrFJeWUDB8bFg2a/H4f1VWrqdqyAp/Pa/XLrQUuACqtfiFhjdB/GgkRGj8h0M7XYdUL2Gw2Ro6awviJR+ByWb6zcEA9PR3U7t4SDhfRRK309GyKh4+juKScxBBfyDQw0MPG9Uupq622+qX6CJwSkC2BCCQJgIhFtxFodGKZ7JxipkxbRFoIvxUODvYFbp/bXUVnZ3PI5hGLsnOKKSkZS2HxmJAmfy0ttaxf+x493e1WvowPuJzApUIigkgCIGKJk8CH1LeseoHExFQmTZlPUXGZVS9xQB6Pm/q6rdTu3kJrax2GYYRkHiLAbneQl19KyfCx5OWPxOGwbMFpvwzDz/at69i8eTlej9vKl7oR+I2VLyD0kgRAxIok4BkCPf0tUVRcxrQZx+JyBb/7XFdnC9VVq6iv2yaFfGHK6YqjZPg4yspnkJSUFvTX7+/vZsXy162+dfAB4MfI9cIRQRIAEQuygFeAI6wI7nA4mTx1IaUjJ1kR/oDaWuupqlxBU+OuoL+2MMdms1NcUk752JlBLxw0DD+bNn5MddUqK1/mP8A3kBMCYU8SABHthgNvAOOsCJ6alsWcuScF/YO8qXEnVZUraWutD+rrCr0KCkdRPnYWmUE+GtrctItVK9608hTIewSO1krFaRiTBEBEs8nA60ChFcFLR05i8tSFQespbxgG9XXVVG1ZSVeX3M8STXJyiikfN5ucXEtPpH7B4GA/q1a8QUtzjVUvsQ44GWiw6gWEGkkARLRaALwEZOgO7HLFMW3GsUEr9PP7fdTs2kJV1Sr6gncJTMjZHQ4Mvz+mChkzM/MoHzeLgsLRQXk9wzCorlrF5opPMAxLtu13AicCVVYEF2okARDR6CwCDX4SdAfOHJbH7Dknk5RsfRGXz+thx46NbK1ew+BAr+WvZ5XkjAyKxpRRWFZG7ogRJKWmkZCSQmJKCompqZ/9MyElhcTkz/9dXGIihmEw1N/PQE8PA729DPb1fv7r3l76e3oY7O1loLeX/u4uGnfsoKaqioZtW3H39YX6t25aauowysbOpGT42KC0Hm5va2Dlp6/T32/J5UKtBIpvV1gRXJgnCYCINpcB92NBg5+y8hmMnzgvKJf31OyupGLDUgYHI+MhlpiSQsHoMRSVl1NYVvbZA7+orJy07OyQzKm9vp7K6io2VVaxu7qajq3VdG6tpnP7NnxDkVGflpqayZRpi4OyNeDxDLFm1dvU122zInwfcA6BehwRJiQBENHkJuBm3UHj4xOZMfsE8vJG6A79f3R3t7F+7Xu0ttRZ/lpmxSUmMnbOXCYtXMik+QsYPmEiwwoKQj2tAxoyoNbvp85vMOTz01NbQ+vGDdQu/ZC6pR/QvHYNfq/lrXNNKyouY9KUBUHpMLhj+wY2rv8An0/7cVIPgYuEHtUdWJgjCYCIBjYC548v1x04J7eEmbNPtPzmPq/HzebNy9m+dZ1Ve7GmJaWlMWHeUUycv4BJCxdSPms2zrjg9zrQwQ80+Q1qfAbd+9QWePr6aFj+CbUfBRKCxhWf4h0cDN1Ev4LT6WLs+DmMHjPd8lWo7q5WVix/jZ6eDt2hDQKXCN2tO7A4fJIAiGhwP/BD3UFHlE5k2oxjLL/AJ9yW+9Oys5k4fwGTFyxk0sKFjJwyFXsIOthZrcsIJAJNfoMvlxn6hoZoXLWSuqUfULv0QxqWf4y7x5L98cMWrG0Bj8fN8o9ftmo16nwCjblECEkCICKdJX39x46bzfiJR+oO+wXhtNyfkpnJ/HPOZdEFFzJ54SJsQahzCBdDBmz3+an/ikRgL5/bzc43X6fy6SfZ9urLeAdCf4tiMLYF/H4fKz99g/q6rbpDNwMTgDbdgcWhkwRARLIb0Nx73GazMXnqQkaNnqoz7BeEy3J/fFISc087ncUXXsTME0+K2GV9XfoN2Obz0+Q/8LFDT28vW19+kS1PPcHuJW+HtHYgGNsChmGwft377Ni2XnfovwHf1x1UHDpJAESkuhL4o86AdruDmbNPsPR8f21NJRvXh2653+F0Mv2441l84UUc8bUzSUwJ7bW14ajHMNjqM2g7SCIAMNDaQtVz/2HLU09Q/8nHEKKeBampmUyZfjQ5OcWWvUbllhVsrvhYZ8gaAp06RYhIAiAi0aUEvj1o+/vrdMUx98jTLPsA9XrdrF29hNqa0PRDmTDvKBZfeBELzjs/ZMfyIk2HYbDVa9B1iA/17t27qHz6STY/+Thtmyosnt1XKyufyYRJR1rWO2DXjgrWrlmiszlTFmDpXcVi/w72AZoExPa6oAg3pwL/BrR9wsXHJzFv/tdIz8jRFfILOjubWbH89aB38bM7HMw/51zOvfY6Rk+fEdTXjiYtfoNtPoPew3jo7V7yDivvuYNd77xt4cy+2rBh+cyaezJJSamWxG9s2M6K5a/j82nZ+pgFWHozkdi/LycANuASAv2bZwFjgj4jIYIoOSWDefO/RnJyuiXxt29bx8b1S4N6RW9cYiLHf/t/OPuqn5E/alTQXjeaGUCd36Da6+dw/ks2r13DyrvvoOr5ZzH0n6vfL1dcPDNmHmdZS+H2tgY+XvYSHrdSQyWDQKvubj2zEodr3wSgFPgHcEyI5iJEUGVk5HLk/K8RH5+oPbbHPcTqVW/TUG9JV7WvlDpsGKf+4IecccVPSM+xZjUj1g0ZsNnnp/UQ6gP21bVjO6vuvYeKR/4V1BMEo8dMZeLk+djt+o9x9nS3s2zpiwwMmD4euQ35khlSexOA4cB6wJqvQUKEmZzcEuYeeSpOp/4drvb2RlYuf82qvur/R05JCWf99GpO/O73SEhODsprxromv0Gl14/7MMcNtLaw5oH7WPeXBxnsCM7Wd0ZGLrPnnkRyivZ7sRgY6GXZ0hfp6TZ1mu924BeapyQOw94E4C3guFBORIhgKS4pZ8as4y35VlRdtZpNG5cF5XjfiAkTOefa61h0wYU4XS7LX098kQeo8vppOMzVAAh0Htzw8N9Zde899NbV6p/clzhdcUybfgzFJeXaY3vcQ3yy7CXa2g7r1t9NwAwgMi5liFI24ALgiVBPRIhgGFE6gekz9ee67qEBVq18k6bGXdpjf1lqVhbfvOVWTv7e92OqYU+4avMbbPb5GTRRGO8dGGDF3Xew8u47grI1UDpyEpOnLsThcGqN6/N5WbH8dRobth/0/2uz2QYMw1iAFP+FnIPAeWopERZRL79gJLPmnKS9tW9bax0fffg8XZ0tWuN+md3h4JTLLueGZ59n0oIFlrcoFocmyWajyGHHD3QfZhJgd7koWbiI8RdcRE9tDe2VWyyZ416dnc00NmwnO6dEa+2L3W6nuKSchMRkWlvq9lv0mpNTzFELzvZMnr7w4S2blh/WkoHQzwasAaaFeiJCWGlYVgFHLThL+zef2poqVq98y/Iq/4lHzefyP/2ZUVPlrRrO2v0GG03UBuy1e8k7vHvNT2nfslnrvL7MFRfPEfPOICtL/y2O/f091NVW0dnRQldXC/HxiaSn55CVXUBR8d4tCFszPv+8F174c/CqZMX/YSOwlaX3U1GIMJKaNowFi84lLi5Ba9xtW9exYd37WmN+2bDCQi69/Q4WX3iRpa8j9BkyYL3Xf8gNhL7M7/Gw5sH7+OR3v8Hdbd0JOYfDyey5J5NfMNKy1ziIbX6P7aiXXrq3KVQTiHU22O/9F0JEvMTEFBYefR6JiXqbomzauIyqypVaY+7LGRfHmT+9iguuv0Ha9UYgA6jy+anxmf947W9uYumvrqfi0X9b1mLYZrMxbcaxjCidYEn8gzNW+z2Ji1966Q/hcdVijJEEQEQtV1w8CxedS2palraYhmGwdvU77Nq5SVvML5t10slcds+9FJZZdyeBCI4mv8Gmw2we9GUNny7n3at/QtNq62rmJkyaR/nYWZbFP4i3XfZhpz7zzM1md06ESQ7g5lBPQgjdHA4nR84/k4zMXG0xfT4vn37yX+pqq7XF3FdCcjJXPPgXLv3DnaRm6UtaROik2Gzk2u10GAYekzFSi4qZ9O1Lsdnt1H201JLVgJbmGjyeQfLyS7XHPgSj/MbgmC2blz8XihePZZIAiKhjs9mYPfcUcvP0XTTmcQ/x8Ucv0tJcoy3mvkZOnsJvX3+L6ccdb0l8ETpxNih02BkwoM/ks9tms1G8YBEli45m15K3cfforw3oaG+it7eD/IKRll0mdACTx02cy5ZNy98L9gvHMtkCEFFn2oxjKB05SVu8wYFePjLf7eygTvvhj7j0D3cSl6C3SFGEnxqfQZXPr/ShO9jRzpvfv5Rtr76sbV77srJL5kH4sdmPfeE/f5QkIEgkARBRZdyEIxg3fo62eD09HSxb+gIDFrT1TcnM5Kd/+wdHnnmW9tgifLX4DTZ4/aj2ilz74H18cP3P8Q3pb6aXkZnLkUdZc0/GAdmo97lcU19+4q7W4L5wbFJKAFJT0zRORcSi/v4+fJpuSRs5ajJTpx+tJRYEevp/8tFLuN2D2mLuNWHeUVz36OPkDNe3TSEiR4dhsM7jR/VC3Zb163j1kgvpqK7SMq99JadkcNT8M0lKDvrn/H9fePZPpyFfTi2nlABsqbBmSVTEhq1bt3DWuUfj8agX/xYUjmbOEado647X1dnChx88i1fD3PZls9v5+i+v5+Ibb8bu0H8XgYgcPYbBGq8ft+JjztPby5Krfsymxx7RM7F9JCWlsfDo80hICPIlU4btmheeu/eu4L5o7JEEQISE3+/nwm+czLp16mfpU1IyWHzshTidei7E6evr4sP3nmFwsF9LvL2GFRRw7SOPMWWxvlUKEdkGDFjt9TGg4bvu5ice450rf4Snt1c92D7S0rNYsOg8XK6g1gR4sBvzX3jmz5/u8+9GAimAD2gHGoM5oWgkN4mIkHj0sb9pefjb7Q5mzz1Z28N/aGiAZUtf1P7wL581mz+vWisPf/EFiTaY7XSQqmHlavyFF3PRh5+QNnyEhpl9rrurjU+Wvaxtq+4QufDbnpwwe3E+cCnwCbCdwLX1FUAd8ApwKp/faisOk6wAiKCrq9vNaV87ioEB9Yfs5KmLGD1mqoZZgdfrZun7z9HZ2awl3l4zTjiR//fMsyQkB3kZVUQML7DO46dDwxn/3oZ6nj/jFForNqpPbB+6t9kOxuNx8/67T7X19nQcrCnGP4DvITUDh01WAETQ3Xjz1Voe/vkFo7Q9/P1+H8s/flX7w//oiy7mphdfloe/OCAnMN1lJ8eu/nBNKSjk/Lffo2j+AvWJ7aOhfhvr1ryrNeb+eDxuli19gUN4+ENgheBBZCXgsEkCIILqhRef5KNl6h8iiYkpzJh1nIYZBdr7rlrxlvYmP2dddTU/+99HcLr0bE+I6GYHpjjt5GpIAuLTMzj7pdcYc8aZ6hPbx84dG9m86ROtMb/Kls3L6Wg/rC3+y4AfWDSdqCUJgAiatrYWfn/7DcpxbDYbs+acpO12vw3rPqCuVt8xKpvNxndu+wPfveOuoC2XiuhgAyY57WRqSAKcCQmc9thTTP7O99Qnto/KzZ+yY9t6rTH35fN62G3uro1bgRzN04lqkgCIoLn1d7+gq6tDOc7Y8XPJyi7UMCOo2rKC7dvWaYkF4HA6ueqf/+Kca67VFlPEFjsw1WnXUhhoczg47r4HOeL6X6lPbB/r171v2Z0YdXVb8XhMNTfKBG7TPJ2oJgmACIp3lrzGa6+/oBwnO6eYseNma5gR7NpZwaaKj7XEgsBlPje+8BLHXvJNbTFFbHIC0512EjUtIB15w00cc+992Ox6PvID22Zv0tJSqyXevgYHlI4x/g8wV9NUop4kAMJyPT3d/Po31yjHiYtPZNacE7Usqzc2bGft6iXKcfZKzcrid2+9w6yTTtYWU8S2OBtMdzrQdfp+6vcu59RHn8QRH68lXqBw9hW6Olu0xNvLUDsJYQPuR55th0T+kITl7rjrZpqb1Xt2zJh1vJaOZD09Haz49A3VD5rPDCso4M4PPmLsHPniIfRKssE0lx1dPSPLzjybs1/8L86kJC3xvB43nyx7RWu7bIfDqRpiJvB9DVOJepIACEt9uuIjnvnPv5XjjCmbTr6Gu8p9Ph8rlr+Gz2v2dvYvSk5P55b/vk7x2LFa4gnxZWk2G1Ocdm1n3IoXLuK0R5/E7lR+0AIwMNDD6pVva4kFUFRcpmOV77fAoRwhjGmSAAjL+Hxebvr11crftDMyc5kwaZ6WOW1Y/z7dXXouGnPFx/Or519k5OQpWuIJsT9ZdhsTnfo+rkeedArH3f8XbfEaG7azbetaLbESk1LJy1PuZjgM+L2G6UQ1SQCEZZ59/nF27NiqFMNmszNz1gnY7eqLoHW11ezcrqc7ms1u57pHH2fywkVa4glxMPl2G+UOfR/ZEy/5FvN/8ztt8So2fERnh55GWmPKZ+gIcymgp2I4SkkCICwxNDTEAw/coRxn1JippKYNU47T19fFmtXvKMfZ64d/vp95Z52tLZ4Qh2K4w8YIh77eErN/dh0zrrhSSyy/P7C9puMGzeycYoqKy1TD2JGCwAOSPxhhicef+DuNTfVKMeLjkxg/Xr2wTucHE8BFN97EKZddriWWEIerzGEnW0OjoL0W3X4nY8+/QEssnYn2pCkLcKhf8jWbwEqA+AqSAAjtent7+Mvf/qgcZ+Lko3BquIJU59LkKZddzsU33qwllhBmTXTaideVA9hsnPS3hxlxrJ7W2rq22hITU3T1/Pg9gZoA8SWSAAjt/vnwfXR2tivFGDYsn+EjxivPRWdx0ryzzuaHf75fSywhVLiASQ59JwPsLhenP/Ef8mbM1BIvUGyrflvsmLLppKRkqIbJAtR7kEchSQCEVm3trfzr3w8qxbDZbEyZtlh5LjqPJ01euIjrHn1cWyc1IVRl2m2UaqwHcKWkcNYLr5AxRnnvfc9x2/8qH7e12x1aPgsIXBYk9wR8iXyaCa0e+std9Pf3KcUYUTqRjMxcpRiG4Wfl8te1NCgpHjeOXz3/Ii5NHdSE0GWUw06GxgunErNzOPul/5IwTP0IfU9PB+vWvqccJzdvOIVFo1XDJAFXK08mykgCILSpr6/hyaf+pRTDFRfPhIlHKs9l86bltLU1KMeJS0zk+qeeITk9XTmWELrtvT1Q54XT6aUjOfFv/wQNicXuXZup2b1FOc6kKQt1dAj8EYELg8QekgAIbf503214FCvtx084krj4RKUY3d1tVFeuUoqx1+V//BMjJk7SEksIKyTYYILGJkEAo04+lZk/uUpLrA3rPlBeiUtKSqVcvSAwFfipapBoIgmA0GLrtkpeevlppRhp6dmMHDVZeS7r176HYfiV4yy+8CJOvPS7ynGEsFqO3UaJxnoAgPm3/Jb82XOU47jdg2yqWKYcp6x8BsnqBYE/AdKUJxMlJAEQWvzx3lvx+9UeulOnLVLuAV5bU0lrS51SDIDCsjKueOAh5ThCBEuZw06qxnoAu8vFqY88QXy68kOXXTsqlI/i2u0OpkxdqDqVDOAK1SDRQhIAoWzd+lW8/c5/lWIUl5STlV2kFMPrdbNx/VKlGBDo8f/LJ58mMTVVOZYQwWIHJjv13RwIkDZ8BCf+9R/KcQzDYN3ad5Xj5OWXkl8wUjXMVYD6taJRwAl49/zzsGgoyNDC43Gz5N3X2bBxDRs3rqGpWb3wSxyejg61M/9Op4tJk+crz2PLpk8ZHFQ7gQDwvbvuYdTUacpxhAi2JBuUO+1s9qpvge01+vSvMf2HP2bNA39WitPR3sSuHRWMGDlRKc74CUfQ2LBDJUQ2cDlwl9JEooAT2AQc9nVmY0aH/vrTTZvX84vrf0RV1aZQT0UoGDlqCgmJKUoxerrbtTT8mX/ueZx6+Q+U4wgRKkV2G/U2G12Kt3Dua8Hvbqf+449oWrNaKU5FxTIKi8bgijN/pDY9I4f8/FIaG3eqTOUaAvcEqJ8TjmB2YKWZgZMmhfYb0suvPMP5F5wgD/8IZ7c7GF2m/ndpnYbCv/xRo7jyr39XnosQoTbWadPWJRDAERfHqY8+SVyaWv2ce2hAS0GghhMB+UDMV/jaAVMbM3PnqC/ZmtXQUMvNt1yDV7HLlAi9kuHjSEhQ246rq62itaVWKYYzLo5fPvk0SYofcEKEgzSbjUKNFwYBpI8cxfEP/FU5zs4dG+nsVCsIHJZVQE5OsepUrgPULxuJYHbgMeCw2jVpphmXAAAgAElEQVTNmX0Up592njUzOgQ33PhT+vp6Q/b6Qp8yxXu/vV4PGzQU/p3/i18yRlMfdCHCwRjNDYIAys8+l7Hnnq8UwzAM1q9R7xBYPl75iGIJ8E3liUQwO2AA3wEO6YmalJTM7279s/JxLbO6e7pY9rH6Xx4RegWFo0lJVWvMVbl5OYMDaslg3siRnHfdL5RiCBFuXARaBeu28LY7cKWo1ey0tzeya6fa9m1OTjHDhuUrxSDGjwTu/duxA5gJfHSg//OM6XN57pl3KS4eYfnE9qeiYh2GxuIWETplY9W+cff0dGgp/LvsnnuJS0hQjiNEuCl22LT2BgBIKSziiF+qX663aeNHeDxDSjE01AJMJfDsi0n7podVwEICtya9ANQC5OcVctyxp3DLzXfz6L9fobRU+VIGJZVVFSF9faFHVnahcvZeseEj5eZDs085lbmnna4UQ4hwZSNQEKjbjCuuZNjYcUoxhoYGqNpiqgb9M/kFI0lPz1aKAVyqGiBSfXl9yA/8FTgLKPloaeXv3luygfv+9Ajnn/ct7GFwFWpBvlqzGBEeysbOUhrf3d1GY8N2pRiu+Hguu+depRhChLsMm418zQWBdpeLo+/+k3KcHds3hMMqwIWA2gUkEeqAT/RhmdlhV2Y/aaI0aIl0qWlZ5OeXKsWorlT75gBw7rXXUTA6tCtaQgRDmUNvh0CA4UcfQ/nZ5yrF8HrdbN+2XilGYdEY1VqiDOBspUlEqNB/pT9MRUXDZRUgwpUrVv7393VTW1OlFCOvtJTzf/5LpRhCRIp4G4y0oCBw0e134kpWO8a7betafD6v6fE2m41yxRVFYnQbIOISAICbbrwj1FMQJiUmplJUotZFsrpqlXIh6Pfuuoe4xJhc9RMxarjDRqLmcoCUomLm/vx6pRjuoQF27tioFKNk+FgSE5Xu7lgMjFKaRASKyARg8aITOfNrF4R6GsKEMWXTlGpJBgf72b1L7fjQzBNP4sivnakUQ4hIYwdGWLAKMOMnV5FZrpbUb61ao1TQa7PZGV46XmUKNuB/VAJEoohMAAB+8+t7uPyyq3E4dO9sCau44uIZMXKSUoxt1Wvw+Xzm5xAfz+V/VC9eEiISFdpt2lvfOeLiOPrOPyrFGBjooXb3FqUYw0coJQAA3yaCn4lmROxv1uWK46c/+X88+fgbnHjCGZQUqxWVCeuVlk7E6TTfm8zjGWLH9g1Kczj1Bz+ksKxMKYYQkcoOlFiwCjDiuOMpPeEkpRhVilt7ycnpZOco1YcVAyeqBIg04XGnr4LJk6Zz7z0PA4Euga2taj2mxf5989tnKP35lgxXOze8fdt6vF636fHOuDjOvupnSnMQItIVO2zs9IH5dbSvNufaX7DzzddNj+/t6aChfhuFRWNMxxg+YgKtLXWmxxMoBnxNJUAkifgEYF9pqemkpaaHehpRaUvlRqWHf2paFmkKDTt8Pq9y179jvnEJWUVygkTENhdQ5LCx26e3o2rRUfMpPHIe9R+bv+2vastKpQSgqGgM69e+p3JR3BlANtBqehIRJGK3AERwvfHmS0rji0vKlcbv3LER99CA6fE2u53zrv250hyEiBbD7Xat1wXvNedatTs1OjubaW7aZXq8w+misFhpi88FXKISIJJIAiAOyZtvvqw0XiUB8Pv9bK1ao/T6R519juz9C7FHgg3yNHcHBBh50ilkT5qsFKNKscnXiBETlMYDatcdRhBJAMRBbdtexbbt5hvvZA7LJznZ/NZMQ/1WBgZ6TI8HOP/nctufEPsa4bDmRtc516ittLW21NHVZX4FPiu7UOnzBphDYBsg6kkCIA4q1Mv/NbsrlcbPOOFERk9X6z4oRLRJtdnIsmAVoPyc80gfqdZTR/lIYKnSKoCdGDkNIAmAOCiV5X+bzUZRsfkEwO0eVNoTBDj/F9LyV4ivUmpBAmBzOJh19TVKMWpqqpSOBA4fMQ6b2jXIp6gMjhSSAIgD2l2zgy2V5tt0ZucUk5CQZHp8XU2VUoewcXOPYPLCRabHCxHNMu020tQelF9p4je+RXKe+eu+Bwd6aW01f5wvMTGVnJwS0+MJrABE/fMx6n+DQk0oi/8AamrUlv/l278QB1ZkQS2AIz6eGT++UimG6jZAiVpnwCxgrtIEIoAkAOKA3l7yX9Nj7XaH0pne/r5u2tsaTI8fMWEic0473fR4IWJBrt1myZHAKd+7nPj0DNPj6+u2KrX9zi8olW2Ag9hfAhAHzPzTvbdOrqhYh8djvvuaiFy9vT1s2GD++F1e/ghcrnjT41W//Z/43e+pfgAIEfVcQLYFtQBxqamMPe/rpsd7PG6aGneYHu9yxZM5zPw2BDGYAJQCrwI9wMoH/3rP2eecfwwzZo/gsh9cQF3d7uDPUITMpys+UrqnW3X5X2UJ0O5wsOjrcmOkEIfCip4AAOMuuEhpfI3iNkBevtIdMdOBAqUJhLl9E4BLgfUEsp4vXBjl8bh5/4O3OOOsBfzn2UeDOT8RQh9/8r7psU6ni/wC80eBOjua6enpMD1+2rHHkZGXZ3q8ELEkx27DintVi46cR9oI8w/hpsZdeNxDpsfn5Y0wPZbAFcEnqwQId3sTgBOAvwOpB/o/9/X1csONV/LRsnctn5gIvY8/Np8A5OaNwOEwf9WEauZ/9EUXK40XIpY4CCQB2tlsjPv6haaH+/0+6mqrTY/PyMwlPj7R9HiifBvADqQTePgfsht+dSU9Pd3WzEiEhZaWJrZuM78Hn51TbHqsYRjU1ZrvPBiflMSRZ55lerwQsciybQCFBACgpkbty0Bu3nCV4ccTZZfm7csOXAYc1oHJhsY6nnr6X9bMSIQFleV/gOxs87futTTXMDjYb3r83NPPIDElxfR4IWJRtt2Gy4K4WeMnkDNlqunxba319PebbwWem6dUB5AGzFcJEM7sBPoeH7b1G1ZrnooIJ8sUlv/j4hJIS88yPb5Wsfpflv+FOHw2AkcCrTBesRhQ5TNBcQUAorgtsB2YZWbgxgq1u9lFeFNZAcjKLlR67eYm86dNUrOymHFC1L5fhbBUvkUJwNjzL8BmN992pkXhMyE+PpGMzFzT4zH5JTkSOAFTZZL19TWap2Ke1+uhqnozGyvW0txkvnGMCOgf6KdJ4c8xS2H5v7e3k8HBPtPjF553Pk6XFQuZQkS/DLuNeBsMmW/D/5VSCosoXrCQmvffMzW+vb0Rv9+H3W7urEJe3gg6O5pNjQVmElgg0fynEnoRXdzg8bh54KE7+efD9zE0ZP6oiNBLZf+/taVW6bUXy/K/EKbZCBQD7vbpf9aN+/pFphMAn89LR3uT6dXF3PxSKresMDWWQKF8GWC+MjlMRWwr4G3bqzj7vGN48KG75OEfRpyuONIzckyPb1O4ACSvtJTxR84zPV4IAVkWdc8sO/scHPHmO4OqXA40bFi+UldSTG6Vh7uITAA8Hjc/vfo7VFdvDvVUxJdkZRUotd9taTH/Jp9z2unS+lcIRRkW3Q0Qn5ZO8fwFpserrA7abDbV2iRJAMLFAw/dKQ//MKWy/9/X28ngQK/p8VMWLTY9VggR4ABSLUqkixeYv5q7va0Bv9/85UAqK5PAbJXB4SriEgCv18M/H74v1NMQ+6G0/6+wxGez2Zi80PyHixDic5kWPRmKF5pP0n0+Lx3mC/nIUEsAphOBz8uDibjfUFX1ZtnzD1MOh5OMTPP991sVlv9HTJxEapb53gNCiM9lWLQCkD9zFq7kZNPjVbYB0jOUjgImA+NVAoSjiEsApP9A+BqWVYBd4ayvypt78mJZ/hdCl0yL6gDsLheFRxxperzKZ0RSUipxcQmmxxOFdQARlwBgRN1RzKihtP/f18WA7P8LERacQErY1gH4TY+XOoAvirgEYNLE6aGegtiPrCzzV2erLP/L/r8Q+oVrHUBnR5Pp8Yp1ALICEGrl5eOJi1M6zykskpqaaXqsytKe7P8LoZ/UAfwfU4nw5nlfFnEJgNPp4tvf/EGopyG+xOFwkpBo/ga+ttZ602Nl/18I/TItuhdAtQ5A5bNCcQUgAZikEiDcRFwCAHDFj65jzJhxoZ6G2EdySrrpsT6vh/7+btPjZf9fCP1cQHIY1gF0d7ebHpuckoHTqXRXyBSVweEmIhOAuLh47r3nYcrKou5URsRKSckwPba3t9P0WNn/F8I6mRY11lSpAxgY6MHn85oaa7PZSE/PNv3amLw8L1xFZAIAMHpUOc89s4QfXP4z4hX6Sws9kkOUAAwfP0H2/4WwSIpF2wD5M2fhTDB/JK9P4TNDsQ6gRGVwuInoggaXK44rf3w9P/rBtXIdsAZ/+8e9ppsspSSHJgEoGS+rQEJYJcmiuHaXi/RRo2nbVGFqfG9vJ2kmv8krHgUcrjI43ER0ArCX0+liwvgpTBgfVdszQeXxuLn/wTtMj1daAejpMD22qLzc9FghxIElWXi5VmZZufkEQOEzIyk5zfRYoiwBiNgtAKFXU1MDhkKTpZTU0KwAFJVJAiCEVeJt1j0kMhXeuyqfGYkKp5WIsi0ASQAEAA2N5hvxOBxOEhLMn+vt7ZUVACHCkQ1ItGgRIHNMmemxSgmAwmcVkAKYb3gSZiQBEAA0KiQAKsv/7qEBPG7zlzsVKnyICCEOzqptgAyVBEBhC8DhdOFyxZkeTxRtA0gCIAC1FYBQHQFMycwkLVvpSI8Q4iAsWwEoM58AuN2DSl8cVJqWIQmAiDZNjea7a6k0AZL9fyHCm1UrAEk5ucSnqXx2mF8FSEyQOgCQBEDsEYkrALL/L4T1rDoKCJChsAqg8tmRkKhUByArACK6NCqsACglACpHAGUFQAjLWX0U0CyVzw7FkwCSAIjo0thkPgGIizf/HUFWAIQIb5YeBQzRSQDFGgDZAhDRpavL/JtJ5XIN91C/6bGFCsuHQohDE65HAYeGBkyPTZQtAEASAAEMDg6avlwD1BIAj9djemx+6UjTY4UQhy7eom2ANIX3sNfrNj02Qa0IMF9lcDiRBEDQ19ejNF4lAfApJABJaUotPYUQh8hhUdx4hfewV+GzQ3ELII4oeXZGxW9CqOntNZ8A2O0ObDZzf41U3sDxSUnY7PLXV4hgsOrSGFeK+Qex0udHfKLpsXtDqAYIB/IJKpQSAJVv/ypLeImpqabHCiEOj1UrAHEK72OVzw+bzYbdrvS7Mn+XcRiRBEDQq7AFoJYAmM/gExW+OQghDo/DoiJAV7L597HK9iGguoIoCYCIDiorAA6n+Z7aSisAKbICIESwOLEmA7A7nTgTzD1LDcNQKl62SwIgCYBQSwBcISoAlC0AIYLHqi0AAJdCMq+yimi3yRaAVbUdIdHT001La1OopxFxdu/ebnqsQ7YAhIh6Vm0BAMSlpDDQ2mJqrNfrNl3QJysAUZAAbN6ygX8+fD8bNq5m167tGIYR6inFFGeotgBkBUCIoLF2BSA0JwGkCDCCEwCv18ODD93FX/72R6W/BEKNFAEKEf2sfFDEhSwBkBWAiE0Abrjxp7zw4pOhnkbMC1kCICsAQgRNuNYA+FSOAkoCEJlFgO+9/4Y8/MNEyGoAJAEQImgsrQFQ6gUgWwAqIjIB+PUt14Z6CmIPh8KbyK9whCcuPiref0JEBCtXAMweAwQUjwFKAhBxCUBd3W4aGutCPQ2xh8/nMz3W4TC/AzU0YP4WQSHE4TH/Lj84T7/597LDYX4F0mwL8z0kAQiFjRVrQz0FsQ+vz/wenEoToYHeXtNjhRCHx2fh4SpPn/n3skoNkmIRoJWLIkETcQmAfPsPL16P+T04lTfvQI/aDYZCiENn5QqAW+G9rPIZgtqR8aj4BhJxCcDY8omhnoLYh0oRjiQAQkQG8zvtB6eWAJhfRfQonCAAouIDKOISgIkTp2KzWViSKg6LyjEclTevbAEIETyW1gD09Zkeq/IlwuNRSgC6VQaHi4hLANJS05l35OJQT0Ps4fXJCoAQ0c7KGgCVFQClY8ieIdNjkRWA0Lnl5rtJSkoO9TQEIdwCkBUAIYLG2hUAlSJAhS0AWQGIzASgqGg4N1x/Gw5HVBRiRrTQJQBRkYALERG8WLME4Pd48A2Z+yZus9lMPwN8Ph9+v1JaExUfQBGZAACcfdZFPPn4G4wZMy7UU4lpKlf6qhwDHJQVACGCxqotAHfIvv0rLf9DlKwAROxdAACTJ03n+f+8y5J3X2fDxjVs3LiGpuaGUE8r4ng9Xmpqd5obq5AAuBRWAPqlBkCIoLFqC8AToiOAivv/HkA5gwgHEZ0AALhccZx4whmceMIZoZ5KxGpvb2XegrGmxvr9Pvx+v6mmGioFPO6BAfw+H3bZBhLCclYdA3QrrOTJCQB1EbsFIPTJzMwiLi7e9HhviI4C9nV1mR4rhDh0Vq0ADCm8h9V6ACh9gZcEQEQPm81GXm6B6fEqdQAqWXzjju2mxwohDt2QWte8/epSeA+rHQGUJkAgCYDYIz+/0PRYlTqA+IQk02PrqqpMjxVCHBoDGLCoCLBja7XpsQkKnx2KRYCyAiCiS16e+QRgcNB8J6+UlEzTY+uqJQEQwmpDBvgtit2p8B5W+exQTABkBUBEF5UVgN7eTtNjU1IzTI+VFQAhrNdv0fI/QIdKAqDw2THQr3SM2PwHXpiRBEAAkK+wAtDXa76QJyXF/Ju4vtr88qEQ4tD0Wxi7Y9tW02NVVgBUvrQAu1QGhxNJAASgtgWgtAIgWwBChDWrVgD6GhvwKBwDVPnyoJgARE31sSQAAlDbAujrC80WQH93N51NTabHCyEOzrICQIUVvPj4JJwuc8cA/X4//X1KdXySAIjooroFYJj8luByxRMfn2j6tWUVQAhrWbUC0LE1NPv//f3dGIZSWaMkACK6ZGXl4HCYawzp9/sYHAjNUp4UAgphHUuPACqsAIRw/98L7FYJEE4kARAA2O12cnPzTY9XeVMlp0odgBDhKGyPACqsAPSpJQC7sfZ25KCSBEB8RmUbQK0QUGEFQE4CCGEZS48AKp0AUCgA7OkwPRbYpjI43EgCID6jVAiodBTQ/ArA7k0VpscKIQ7MqiOA3sFBurabf5aGcAsgavb/QRIAsY+QrQAoNgPqaGw0PV4IsX+9fmtWABo/XY7Pba4fv81mIzkl3fRrSwLwOUkAxGfyQnQUMDnZfAIAsOH995TGCyG+WodFOwA1H75vemxiUip2u7lrwH0+tYJlJAEQ0ap0xGjTY1WOAjocDqU9vfWSAAihnQfos6gGoPYD8+/ZtLQs02P7+zpNf07tIQmAiE5TJs8wPVb1KGBWdpHpsbICIIR+HRYt/3sHB2n4dLnp8dkKnxU9agWAPmCLSoBwY+7gdxjx+bx8uPQdNmxYw8aKtTQ1NYR6SpYalpXNpInTmDxpOgvmH0dCQoK+2MOyKSoaTl2duWOuPT3tJCalmhqbnVPErp3mCvpqKyvpaGwkM9/8MUYhxBd1WvTtv/HT5fiGzN/Gl51TbHpse5vS82ET1l6NEHQRnQBsqdzI9f/vx2zavD7UUwmqZcsC33hHjhzD72+9j2nTZmuLPXXKTNMJQFtrPbl5I0yNzc4xn9VDYBVg4dcvUIohhPhch0UNAFT2/52uONIzckyPb1NLAFaqDA5HEbsF8PIrz3Du+cfF3MN/Xzt2bOWiS07h8Sf+oS3mZIVtgNbWOtNjExNTSU42X9krdQBC6OMFesNw/z8rqxCbzWZqrM/npauz2fRrAytUBoejiEwAGhpqufmWa/B6PaGeSsj5/X5u+8OvqK7erCWeSh1AR3sTPp/5JlkqqwBSByCEPh1+Ayse/8r7/wrL/x3tTfj9SssasgIQDm648af09Skd5YgqbvcQP//lD1WrWwGYOGGq0p0AHe3mz+SrvLn31gEIIdSF7/6/+S8J7W31pscCbiDqlpsjLgHo6elm2cfybe/LNm1ez65d6idUEhISKS8bb3q8yjaASnUvyCqAELqE5f6/M46MjFzT4xX3/zcA5jOXMBVxCUDFpnVavulGo40Va7TEUakDaFOpA0hKJSk5zfR4qQMQQp0P6AnH/f/sAtP7/6B8AiDqlv8hAhOALZUbQz2FsLWlUk9ffJU6gPa2BqV9NpVtgOUvv4ShtscnRMzrtGj/f6C1hfqPl5ker/LZ0N3dhsej9AU+6goAIQITAJV+9dFO15/N1CkzTY/1+bx0djSZHq+yDdDe0MC6d5eYHi+EgDaLvv1X/udp/F6v6fFKnw2tyv1hZAUgHEyaOC3UUwhbuv5sRo8eS1JSsunxba3mi21UsnyAdx9/TGm8ELHMAJos6gC45cnHTY91Ol1kZKrs/ysVAA4AUXntaMQlAMXFIyjIVysWi0YpKamMGzdZSyy73c5EhWSitbXW9NikpFSSkszXASx7/jncAwOmxwsRyzr9BkMWPP87t29TOv4XOP9v/nGlmACsINAaIepEXAIA8Ksb/hDqKYSdX1x3q9a2wCrbAG1tDUqFmrn5w02P7e/uZvkrL5seL0QsawzDb/8AufnmOowCDA720d/XrfLyb6kMDmcRmQAcc/RJnH7aeaGeRthYtPB4zj3nG1pjqhQCej1uujpbTI8vKRlneizINoAQZhhAs1UJwFNPmB5rs9koKi43Pb6pcafpsXu8oRogXEVkAgBw6y338t1Lf4LDYe5e6Ghgs9m48ILvcM9d+loB76VyFBDUjgNmZReSZPJSIYBVr79GT3u76fFCxKJWv4EVvVWbVq2ko7rK9PicnBISEpJMj6+v22Z6LNAGrFIJEM4iNgGIj4/nmqtv4onHXueE40+noECteCyS5OTkcfTik/jn35/jpl/doVSwtz8F+UUUF5tfdmtpMV8HAFBcMtb0WK/Hw4fPPK30+kLEGquK/zYrLv+XDFf5LHDT0lyj8vJvA1F7tjiibwOEwFL1n/74LwDa2ltpbo7u64CzhuWQmxuca2+PP/ZUHv7fB0yNbWnejdfjxumKMzW+ZPhYqirNn7x57/HHOOWyy02PFyKW+IAWCxIAw+ej8pmnTI93OJwUFI02Pb6xcSd+v/n7SYji5X+IggRgX1nDsskalh3qaUSN448/zXQC4PP5qK/fxvAR5toKp6ZlkZ6RY7qWYNOyj2jauZO80lJT44WIJS1+A6XH5H7sfvcd+pvN9wUpKByF02nuSwRAfd1W02P3eFM1QDiL2C0AYb1pU2eTlWX+7u3aGvP7fgAlCtsAhmHw3hNqS49CxIpwXf5X2Qr0+bw0Ne1SefkKwHwxUwSQBEDsl91u57hjTzU9vqV5N0ND5s/kFw8fq9T7+41//A2fQucxIWKBh0ABoG4DrS1UP/+s6fFx8YnkKRz/a27ajU/tyvioXv4HSQDEQRx/nPkEwDAM6mqrTY9PSEhW6gzYtHMnHzz1pOnxQsSCZot6/6+5/894FZpyFReXKTX/qa9Xqv4HSQBErDti7gJSU8135qutqVR6fZVtAIBnbr9Nbo8U4gDqfPrfH+6eHtY+ZK5+aC+V5X+/309jg9L16IPAByoBIoEkAOKAnE4XixedaHp8e1sD/f09pscXFo1R6vWwa1MFn776iunxQkSzDr9BtwUJ8vq//4Whrk7T45OT0xmWVWB6fGtrLR630u1/SwgkAVFNEgBxUCrbAAB1CsWATlcc+QWjlF7/6dt+rzReiGi104K9f9/QEKv/fK9SjGKFs/8ADWrNfwDMty6MIJIAiINaMP9YpXsGalS3AYartQbe8snHbPww6lfzhDgsPYZBmwUJwKbH/k1fo1o/FpX3vGEYNKjt//cDL6gEiBSSAIiDSkxM4qh5R5se393VSk+3+da8efmlpKRkmB4PsgogxJftsmDv3/D5WHn3nUoxVN/vLc01DA72q0zhRaBXJUCkkARAHJLjjztdabxKMaDNZqNsrPnbCQFWvfE629etVYohRLQYNKw5+1/1/LN0bldbfi8fN1tp/PZt65XGAzFzm5gkAOKQHHP0iTgc5htHKjcFGj6OhMQUpRjP3H6b0nghosVuv9+So38r7rxdaXxWdiFZCsV//f09NDXuUJlCKzFw/G8vSQDEIUlLy2DunKNMj+/r66Kj3XxLULvdQVnZdNPjAZY++x8atikXBwkR0TxYc/Rv51tv0LJ+nVKM8rFq3/53bt+geuz3aSBmuodJAiAOmUpXQICa3VuUxpeOnERcnPliRL/PxzN/kFUAEdtqfdb0/f/0D2p1NukZOUqd//x+H7t2VijNgRha/gdJAMRhOO7YU5Va8+7atQm32/zRWofTxagx00yPB3jrXw9LLYCIWX6gxqf/dtvq55+l7qOlSjHKx85SGl9XW63UehzYASxTmkSEkQRAHLLc3HwWzD/W9Hif18OO7RuU5jB69FScTpfp8X6fjweu+JF0BxQxqd5v4NYc09PXx/s/v0YpRkpKBoVFY5Ri7FAv/ou528MkARCH5ZuXXKY0fvvWtfh85rfYXHHxlI6arDSHzR8vY8kj/1aKIUSk8QO7LPj2v/z239FTW6MUo2zsTKXVxa7OFtrbG5XmQIwt/4MkAOIwHTXvaEaONJ+pDw0NsHvXZqU5jCmbjt1uvj0wwD9/cR19neZblQoRaXb7DAY0L3x1VFWy+k/3KMVISExRbval4ejfckDtgykCSQIgDovNZuMbF39fKcbWqtVKS/AJCckMHzFeaQ6dzc08ctOvlGIIESmGDNhhwbf/d392JT632qZCmWJC73EPKV86BvxJNUAkkgRAHLazvnaB0g2BfX1d1NdtVZqD6pIhwKsPPSgFgSImVPv82iv/q59/ll3vvK0UIy4ugdKRk5Ri7N61SWlbEWgAnlGaRISSBEActqSkZM4562KlGNWVq5TGJyenU1RcrhRDCgJFLOg0DBo1d/3TUfgHMHrMNBwKRb0A2xULi4GHCLRHiDmSAAhTLr74u9jt5v/6dHY209KsVjg0YdI8pe6EIAWBIiMC6JsAACAASURBVLoZQKVXf4Kro/AvMTGVMeUzlGLU1VbR16tUy+MG/qI0iQgmCYAwpaS4lMWLTlCKoboKkJSUqtw3HKQgUESvWp9Bj+YVLh2FfwCTpy5QSuANw2DzpuWq03gKMN+iNMJJAiBM++YllyuNb27eTVdni1KMsvIZJCveFCgFgSIaeYDtFhT+Lbn6J8qFf7m5w5XP/dfs2kxvT4dSDGK0+G8vSQCEaUfMXUBZmVo1fnWV2iqA3e5gytRFSjEAXnngfla/9aZyHCHCxVavX/vG9tqH7mf3kneUYtjtDqZMU3vP+v0+tmxW/va/DFipGiSSSQIglFzyDbUjgXW11fT3dSvFyMsfQUHhKKUYhmFw17cuob2hQSmOEOGg2zCo11z417x2DR/88jrlOKPLppGSmqkUY+eOjfT396hOJaa//YMkAELRGaedT3q6+TezYRhsrV6tPI/JUxcqFwR2NjdzxyUXY/j1L5sKEUyVXkPrdb/unh5eveRCfENDSnESE1MYN26OUgyfz0vVlhVKMYA64FnVIJFOEgChJCEhgfPP/aZSjJ07KlQreUlKSqNM8TIRgPXvvcsTt/5GOY4QoVLnN+jSXPj39hWX07lNrXcHwKQpC9SP/W1bx+Bgv+pUHiCGrv3dH0kAhLKLLvwODof5Tl5+v48N6z5Qnkf52JkkJ6crx3nit79hw/vvKccRItj6Dajy6l3B2vDw36l85inlODm5JRQVlynF8HrcyqeHgHbgPtUg0UASAKGsoKCY4449VSlGY+NOGht3KsWw2x1MViwugkCDoD9ccjFdLWonFIQIJj+wwau341/bpgreu+Yq5Th2u1258A9ga/UapSvF97gDUCs8ihJqm6Yiavh8Xj5c+g4bNqxhY8VampoOrxius7NdeQ4b1n1Abm6JUl/w/PxS8gtG0tiwQ2ku7fX13PXtb/LrV/6r3HJYiGCo9vm1nvn39vfzyjcuwDswoBxr9JhppKYOU4rhdg+ytXqN6lSagT+rBokWkgAItlRu5Pr/92M2bVa+UUtJX28nW6tWKzf3mTJ1ES3Nu/H51L4LrXrjdZ694w+ce93PleIIYbUWv0GNT+++/5Krfkz7FvUL8hISUxg7fq5ynKrKlXi9av0HgN8BfcqTiRKyBRDjXn7lGc49/7iQP/z3qqxcycBAr1KMpOQ0xk84Ust8/n3jDWz+eJmWWEJYYdCATZr3/Tc//igVj/yvlljTph+NU7Hwr7+/hx3qV/7WEuj7L/aQBCCGNTTW8evfXIvXGz73YPi8HjauX6ocZ0z5DPLySzXMx8vtF11AR2OjciwhdDOAjZob/rRu3MA7V/5IS6zRZdPJLxipHGfdmiWqN/4B3AqonWOMMpIAxLCbf/0zenuVm2loV1dbRWtLrXKcmbOOJyExRTlOS00NN556Mv3dUjckwst2n59Ojfv+3bt28twZp+DpU18lz8jMZeKkecpxamuqaGrcpRpmO/BP5clEGUkAYlRPTzcffKh2l7eV1q99X/ma3rj4RGbPOVFLEd/2dWv5zdln4lFshCKELh1+g50a9/0H2lp57oxT6GtU74bpcsUxe+7JSgW9ECj827DufeX5AL8mRq/8PRBJAGLUps3rlR+wVurubmO7+p4fWdlFjNNQgASBJkF3fvMb0ilQhJwH2Ojza+v25+nr4/kzT6OjukpLvGkzjtXSk2PjhqUMDSmfQtgCPKY8mSgkCUCM2rRpXaincFBbNn2i481P+bjZ5OQUa5gRLH32Pzx45Y+1xBLCrAqvnyFNT3+/x8PLF55H0yo99+KMHDVZueEPQEtLLbt3btIwI24Cre0RooYkADGqr0+t0j4YPJ4hNm1Ur8C32WzMnHMS8fGJGmYFrz74gLQLFiFT7fPTquuiH8PgjcsuZdfbem7CTEvPZtKUhcpxfD4fa1cv0TAjPgKe0REoGkkCIMLarp0VdLQ3KcdJSEhi5uwTNcwo4NGbb+T1v/9NWzwhDsVun8Eujfv+H/zyOrY8+biWWA6nizlzT1ZqC75X5eblyveDEOj1/wPQei9SVJEEQIS9VSvfxKfhqGJu3nDKNVwYtNf9P/oBH7/4grZ4QhxIo9+gyqev/mTlPXey6k/3aIs3bdpi5Wt+Abq7WqmuUr8hlMB1vxt0BIpWkgCIsNfb08G6tXou5xk/8Qiysgq0xPL7fPzh4gupWPqhlnhC7E+b36BCY7OfTY89woc3/FJbvOEjxlMyYrxyHMMwWLP6HQxD+fdaB9ysPKEoJwmAiAi7d22mZnelchybzc6suScRF5egYVbgHhzk12eeQeWny7XEE+LLug2D9V59Ff/VLzzHWz/4Hmg6BZSamsnUaYu1xNq+bb2WLT/gaiD8mpyEGUkARMRYt+ZdHfuCJCamMvfI07TsVQL0dXZy/fHHsvL117TEE2KvfgPWevTd8Lf+73/h1W9cgN+r3FUPgPj4RI446gwciq1+AXp7O9lcoaXt9lvA0zoCRTtJAETE8HrdrFj+On6/+sdhVnYhs+acrO2mv8G+Pm458wyWPPqIlnhCuA1Y4/WhfP3NHh//9hbe+cmPtPWxcDrjmDf/TC3n/X0+L59+8l8dbcmHgCuUJxQj5DZAcdguO38Ml18w5rDHXfm71XywslnptTs7m6nY8BGTp6ofNSooHMW0GcewZtU7yrEgcG/A3f/zLTqbmjj7Z9doiSlikxdY4/UzoGGV3vD7WXLlFaz/x1/Vg+1htzuYO+800jNytMRbt+ZdurtadYS6A9DTzSgGSAIgDlt+TgLTxh1+te/Dv53LlDNfo29Abflx29a15OSWaLlkZETpRIYG+9lU8bFyLAgUMf3j59fS0dTId26/Q9sKg4gdfmCd10+Phj167+Agr337G2x9Sd9pFZvNxqw5J2prrrVrZwW7d6lfOwzsIHDdrzhEsgUggmZUSQq3XT1VS6zVK99iUPHa4L3Kx81m9Bg989rrubvv4q5vfxOvR9qPi0O393a/Dg2Nfoa6u3jujJO1PvwBpkxbTGHR4a8AfpWuzhbWazrhA/wYUG8dGkMkARBB9aOLylk8J1c5jts9yMoVb2i7z2Dy1EUUl5RribXXu489yi1nnsGghpvVRPTzA+u9fpo1PPz7Ght4+rjF1Gk+ojpu/FxGjpqsJZbH4+bTT/6Lz6elxPGfwKs6AsUSSQBEUNls8I/fzCU5UX33qbWljsrNn2qYVcCMWSeQmzdcWzyAVW+8zi+PO4buVi37myJKeYE1Hj8tGh7+HdVVPHn0Alo36u2BM3LUZMZN0HOxFgRW8fr6unSE2gZcqSNQrJEEQATdqJIUbv/ZNC2xKrd8SmtLnZZYdrudOUecSmZmnpZ4e1Wt+JRrFh5F7ZYtWuOK6OA2YJXHT4eG1ay6pR/y1DEL6d61U8PMPldYNIYpms76A2ytWk1D/TYdobzAxUD4X24ShiQBECHxwwvLtGwFGIbByhVv4HYPapgVOJ0ujjzqDFJSMrTE26uuqoor587inUf+rTWuiGwDBqzw+pQL/gy/n+W3/ZZnTj6OgTa9q03ZOcXMmnOitoLWttZ6KjRc8rXHbwDpwmWSJAAiJGw2+Oetc0lJUt8KGBzo5dNP/qulPwBAXHwi8xacRUJCspZ4ew329XH3/3yLu7/zbakLEPQYBiu8PuWjfv3NTTx3+kksu+UmDD376Z9Jz8jhiCNPw27X0zRraGiAFctf09HqF2AZ8FsdgWKVJAAiZEYWp/DQzbO1xGptqWXVije1FQUmJaWyYNE5JCWnaYm3r3f+/b9cOXcWOzXv0YrI0WEYrPL4cSv+dd295B0emTOD3e9quTr3C4YNy+eoBWfhdMVpiWcYBiuXv8bgoJbktwf4BmhrkhiTJAEQIXXxaaV877zRWmLV1VazYd0HWmIBJKdksHDx+aSnZ2uLuVftli1cdeRc/n97dx5fRXnof/xzshBCFgJZCGSBBEhAAoRVEQERRalb7ebWard7b1d723pra1uX1mo37epte217b/WnVesKtaKimBD2VZaEbGzZyB6yJ2f7/XEIRgTNMnPmnMz3/XrxAgPnmadTyHzOnJl51j9m3MNZJDjUe7zsdXoYztMwvG43W+6/hxeuW0NnnSHPzn+PCcmTWbr8Y4atmQGwd/cG6usrjRrua/ju+5dhUACI5X579wLmZhvzmfuR8ncoObzTkLEARo8ewyUrPkFCYophY/bp7erid1/+D352y010trYaPr4Engq3b2Gf4ZwAb6+u4h9XrWL7zx407LG+/aWlz+Cii68lNNS458QdOlBg1MN+wPecf11MYwAFgFhudEQo//j1JcREDX9BEYDCQ1s5fqzQkLEAwsN9zzyfOMmYMxVny3/2Ge5YNJ/yvYasgS4ByA0ccHkodg9vVb+jr73KE4vnU7W5wKipvce06fNZsGg1Dodxh4aykj2Ulhj2d7sS+JJRg9mdAkACwvTJMTz2o8WGjbdvz5ucrDHuDGFISCiLL/oIUzJyDBuzv5rycr61dAkv/fpXeAy+kEus1eGFHU43tcO4x9/V2Un+d/+Llz52Hd1NjQbO7l2zZl9CzpxLDB3zxPEiDh4wNFZO4FvwRwygAJCAceOadL5yvTHvsr1eLzu3v0pTY40h44HvGei58y8je4YxFy6ezdXby2N3fotvLF5I0VbDbpMSC9V6vOxwuukYxtv+srUv8bf5s9n921+BQRe59udwhDB/4RVMz5pv6Lgna44attBWPxcD64AxRg9sRwoACSiPfHku86cbcz2A2+1i25Z1tLU1GTJen5mzljAnd4VpC/0ceWcf/7X8Eh75/GdpqRve6oliDS9Q7PZwwOUZ8mXqLWWlvHj91ay76RO0njhu5PTOCA0N48KLryF98kxDx21srDHydr+zXYYiwBAKAAkoEeEhPHffEhLGRhgyXm9vN1sKXjZs4aA+mVPnsnDxVYbdH302r9fLm4//jX+/IJt1j/5eHwsEkR4v7HJ6qHAP7d26q7OTLfffw+OLcjn2xmsGz+5d4aMiWLrsBpKTpxg6bmtrI9s2r8XtHt6qnx9CEWAABYAEnIzkKF780RJGhRnz17Ors40tBS/jdBr70WFK6nSWLL2OsDBj7pM+l46WFv74ja/rY4Eg0eTxst3p5tQQT9X3ne7f/rMHcfeY91F3ZGQ0y1d8gvHxEw0dt7OzlS2bXjL839p5KAKGSQEgAemSnAT+59sLDBuvtbWRbVvWGbXy2BmJSWksX/lJYmLGGzru2fSxQGBzAyVuD3tdHnqH8Hp/nO7vk5CYworLbiQmNt7QcXt6utiy6SWjHvQzUIqAYVAASMC6ffVkvnNjtmHjNTZUs2vHq4Y9MrhPbGw8l152o+Gfo56t/8cCa3/3W5wmvkOUgWv0eNnqdHPC7R30LX49rafYfN8PTT/dD76LWLNnLmbpso8Z/phrZ28PWze/THt7i6HjDpAiYIgUABLQHvq3HK5fOsmw8Wqqj7B181pcrqG8Tzu/0LBw5i+8ggWLVhMaZszzDM6no6WFP33zG3x+WgbP//IXdLW1mbo9OTcncMjle9ffPcgjf0ftSQp+eDd/zspgx88fMvV0P/geaHXxshuYecFFhl+82tXVTn7ec7Q0W3pmShEwBAoACWghDgdP3r2Y3GnGrc5XX1dBQd4L9PR0GjZmn7T0Gay87CZiTXh88Nmaamr463e/w+0Z6Tx+zw84VV9v+jbFp9bjZWuvm5pB3tt/6ugR3rzjq/x15jR2Pvxzev3wBMikpHRWXn4riYmpho/d1tpE/sZ/0NZqzrMJBkkRMEgKAAl4UaPDWPvAxSSPN+655C0tdeRv/AcdHacMG7NPdMw4Vqy8kYzM2YaPfS4dLS088+BP+GzmZP74ja9Td9zcz5DtrMcL+1y+2/sGcw6p4eAB/vXZT/O/c2ay/89/wtVtzPLVH8ThCOGCnIu5eNlHiYiINHz8psYaNuU9R1dXQJ2BUgQMggJAgkJa4hjWPrCUGAOWD+7T0XGK/I3PmnLqMjQ0lLnzVrLowjWGrab2YXq7ulj36O/5YvY0Hv7sbRwvPOSX7dqBF6j0eNnidNMwiHf9VVs289IN1/LE4nkUP/u04cv1nk9kZAyXrPg4WdkLTRn/ZM1RNm96kd5e80NmCBQBA6QAkKCxKHscax9YSmSEcffe9/R0UZD/PHV1Jwwbs7+U1OmsXHUzceOSTBn/XNwuF2/9vyf46tzZ/OiG6zm4Kd+wZZLtqN7jZbvTw+EBPtTH43JR/so6nlm1nGcvX8HR1141fY79JU/MYOXlNxNv8C1+fY4fO8T2rf809D5/IxceOk0RMAAKAAkql85N5Pn7lhBu0DMCAFwuJ9s2r6WyosSwMfuLihrL8ks/ydRpuaaMfz5er5ft69Zy18oVfGF6Jo/f8wMqDx/26xyCWbPXy06nh3dcHtoHEFAnd+1k47f/k//JTGPtJ2+g2s/PbQgJCWH2nGVcdPG1hi7j21/x4Z3s3f2moUEZFhbO4os+wowLLjJszNMUAR/C8OwSMduaxck89f3F3PTj7biHscBKfx6Ph1071tPT3cHU6fMMGbO/kJBQZs9dTvLEDPbve5u2tmbDt/FBao8d45kHf8IzD/6EafMXcNmtn2bFTTcTN2GCX+cRDNq8XsrcXhoH8Her5Ug5h59+iqKnn6KlrNQPszu3+IRJzM291LSLT71eL/vfyeNo+X5Dxw0NDWPBoisZG5fI2LhEAA4XbjNyE30RcC1g/FW/QU4BIEHpE8tT+ct/ufncz3cauj7Kgf2b6O7uYNZsY1dF65OYlMbKy2+lvGwvxUU7cLmcpmzng5Tt2U3Znt38+Tt3krvqci679dMs+egNjI4y9t7wYNPphXK350NX7etuaqT4uWcp+vuT1Gw39GA1aBERY8iZvZQ0E59B4fG42bXjNaqrygwdNyQklPkLr2Dc+HcjdErGLEAR4C8KAAlat6+eTEeXi6/+dq+h45aW7KG7u5P5Cy83dF30PiEhIUzPWkBqWjYH92+iqtKad44et5s9r7/GntdfY3RUFEuu/ygrbrqZnOUriIyOtmROVujxwhG3h2rP+R/k093UyPE3N3D4mb9z7I3X8Dj9H279ORwOMqfOYcYFSwg38SJTp7OX7Vv/SUN9paHjOhwhzFtwGfEJ73/GhyLAfxQAEtS+cv1U2rpcfPexA4aOW3HiML09XSy+6COmPdgnMjKaRReuYUpGjiUfC/TX3dHBxqeeZONTTxIaFsbUefOZvWIFs1dcyqyllzAmNtayuZnllNdLhdtL7TkO/J31dVQVbKJyUz4V+W/TWFRoylK8Q2H26f4+3d0dbCl4mdZTDYaO63A4mDvvUhKT0s/7ZxQB/qEAkKB3103ZuD1evv+Xg4aOW1t7nLc3PsuiC68i1uDnpvcXCB8L9Od2uSjZuYOSnTt4/pe/ICQ0lMy5ucy59FJylq8g55JlRMUZ92Amf/Lge4hPhdtLa78DekftSSo35VO1KZ+KTXk0HS6ybpLn4Y/T/X3q6yvZveM1w5/r73CEMCd3BckTMz70zyoCzKcAkBHh7ltmEBcVztd+t9fQN2ptrY3kvfUMs+cuZ0pGjnEDnyVQPhY4F4/bfea6gRceeRhHSAiZc+aSs2IF0+bNJyUri5TpWUSPG2f1VM+rxwuVHg9VHi8ttbU0l5bSXFrCyV07qSzIp7mk2Oopnpe/TveD72K/w4XbKCneZfitoyEhoeTOX0nShMkDfo0iwFwKABkxvnL9VMZGh/PZn+3ENcS12M/F7Xaxb89b1NdVkDt/lanfhN/7sUAebW1Npm1rqLweD+X79lK+773XXsQmJJAyPYuUrCwmTZvuC4OsLCZNnUbEGP/eidXZ2kpVaQmlxcUUl5RQefqA31xW6pfH7xrFX6f7Abq62ti1fT2NjTWGjx0aGsb8hZcTn5Ay6NcqAsyjAJAR5dZV6cREhnHjj7fT3WvsU9eqKktpbq5l0eKrGDc+2dCxz5aYlMZlV9xKVWUpJcW7DP8c1gytDQ20NjRQdNb97w6Hg4TUVCZNm87YpCQio6OJjInx/Yg6/ev+X4uOJjI6htHR0Xg9Hrra2+hqb6errY3u9nY6T//c1dZGZ/u7v+5qb6eppobK0hJO1dZatBeMkZCYSlb2QpImnP9zciPVVJezZ/cGnL3GL0oUFhbOgkWrh/VvRhFgDgWAjDjXXTyJfz10Cdf9YDPtXcY9rQygs6OVTXnPMXPWEqZnLTB07LM5HA5S07JITcui9uQxSop30dhQbeo2zeD1eqmvqKC+osLqqQS8iZMymZ69kPEmB2Yfj8fNwf0FHCl/x5Txw8MjWLj4yjP3+A+HIsB4CgAZkVbmJvLmL5ez5rsFNLUZu/Svx+Ph0IHN1NdVsmDRalMWWjnbhOQpTEieQmNDNaXFuzh58pjp2xT/cDhCSE3LIit7ITGx4/223fa2ZnZuf5VTJp5dmpKZY8jB/8x4igBD6VHAMmItnjGe/F9fysR4cx6LWld7nI0bnqS+zn/vbOMTJnHR0uu47PJbSE3LMnxtd/Gf0NAwMqfO5YqrbmfBotV+PfifOF7ExreeNvXgD1BWsofqqnJDx5ySMUuPDTaIAkBGtFlTYin4zUoyks15yl13dydbCl6i8OAWvF6PKds4l9ixCSxcfBWXX3kbGZmzCQ01boEkMVd4eATZMxaxes3nmJO7gjFjYvy2bZfLye6dr7Nn1xu4/XC7qdfr5cA7eYqAAKWPAGTEy5wYxW2rJ3P/44WmjO/1eikp3kVDQxULF1/l12/oUVFjmTtvJdkzL+RI2T5OHC8y/N5tMUZ0dByTM3LIyMwhLMw/S0T319JSx67t62lvb/HrdvsiAGBSylTDxtXHAcOnABAxSFNjDW+98STZMxczdVouISH+O8E2evQYLsi5mJmzltBQX0nFicNUV5fjchp7/YMMTkTEGN+FnOnZjBtnzcJLLmcvh4u2c6T8HTwe/52l6k8REJgUACIGcrl6OXSggOPHDjFn7vJBPfTECA6Hg8SkNBKT0pjrvoyTNUeoOFFMXe0xy775201oWDiTJk0lLT2bxKR0S6/TqDhexKGDm+nutv44pggIPAoAERO0tzWzpeBlJk6ayuw5yxgT5f9n6YeGhpKSOp2U1On09nZTVVlK5YnDpjzoxe4cjhCSJqSTlp7NxElTCQ219ltrS0sd+/fl0RRg/18rAgKLAkDERDXV5dTVHmN61gKmZy+07MAwatRoMjJnk5E5m87OVipOFFN5ojggnzQYTMaNTyYtPZuU1Cy/3A76YXp7uyk8tIXjRw8Z/ihfoygCAocCQMRkbrebw0U7OHG8iJw5yw39pjcUY8bEkj1jEdkzFtHe1kxDfRUNDZU01FfpAsIPERU1loTEFBISU0lITCEy0n8XfH4Qr9fLsSMHKCrcRm9vt9XT+VCKgMCgABDxk87ONnZse4XEpDTm5K4gJsZ/932fT3TMOKJjxjEl07fQUXt7Cw31lad/KAiiouNISEg5c9CPjIy2ekrv09hQzf59b5t+T7/RFAHWUwCI+Fl9XQUbNzxF5tS5zJh5IWEmr/A2GNHRcURHx51Z+bAvCBobqqivr6K7q93iGZorOjqOhMRU4hNSSExMYXQAHvD7dHd3cOhAARUn/LaS4UHgq8CvgXlGDKgIsFbABYDb7WJTwZscOLCXg4f2UVsbWBexmC0pKZmcWbnk5Mxj+bJVhIWFWz0lMYHH46GsdC+VFcXMnLWEtPSZfr1tcKDODoKO9haam+tob2+ho72Z9rYW2tubcQbZ7YYREZFER8cRFTPu9P/GcYyPT2b0aHMeGGUkl6uXI+X7KTm8E5cfHuZz2qPAnUA3cDmwAUVA0EdAQAVAWdlh7rr7Kxw6ZM7CFMHgcPFB8jdtAGDmjNn87KH/JivrAotnJWbp7u5k7+43KSrczrTpuUzJsOYhMQMVFR1HVHTc+77e09NFe1sz7e2+IPCFQQudHS243cauyjhQYWHhRJ0+uEfHxJ050EfHxBEeHmHJnIajp6eT8tJ9HD1yAKfT+FX7zqMB+Dy+g16fJhQBIyICAiYAXl3/End97yv0mrAcZbAqOnyAj39qFT//6R9Yc9VHrZ6OmKi7q52D+wsoLtpJRuZsMqflMnp08DyRNCIikoiISOITJr3n616vl66udjo7TuFy9eJyOXE5nbjcZ/3a6cTlcuLu+zOnfzgcEBo2ivCwcELDwgkLG0VYWHi/H77/7v974eERREWPDYp38wPR3t5CWckeKk4U+Tum3gBuB851GlYRMAIiICACoLa2hnvu+6YO/ufgdPZyz33fZP68C5kwYaLV07GlCRMm+u2jKKezh5LiXZSV7iV98kymZc0n+hzvuIOFw+FgzJgYvz4eeaRobq6ltHg3NdXl/r6lrxf4PvAw8EEbVgQEeQQExIeO997/LdraWq2eRsBqa2vl3vu/ZfU0bOuTH/8M//uXF0lPy/DbNj0eN8eOHuTN159gx7Z/0dxU67dti7Vqa49TkP8CeW89Q3VVmb8P/geBJcAv+eCDf5++CNhr1AS0gJD/WB4AbW2t5OW/YfU0Al5e/huKJAstuWg5a18q4N++8A2/PszH6/VSXVVG3sZnKMh/gdqTx/22bfEfr9dDxYli3trwFFsLXqahvtLfU+jG965/PrBnkK9VBARpBFgeAIVF+wP2iVWBxOv1Uli03+pp2Nro0aP59rfu4blnN5AzK9fv22+or2Tr5pd5a8OTVJw4jMdjzcV1YhyXs5fysnd4Y/3f2L3zNVqtuZf/LWAO8CAw1NsKFAFBGAHWB0Chfa/4Hyztq8Awc8Zsnvn763z3rgeIjPT/v/fWU43s3vk6r/7zMfbs3kBd3QlFdBBxu91UV5WxY9srvPrKYxx4J4/OzjYrptIIfA5YBZQaMJ4iIMgiwPKLADs6RvaDRYykIwm1TAAAELRJREFUfRU4QkND+extX2b15ddw7/3fZlPBm36fg9PZy4ljhZw4VkhExBhSUqeTmpbF+HhdLBpovF4PdXUVVFaUUFNVjstl+XMTngS+CdQbPK4uDAyiCwMtDwCRYDZpUhqP/elZ/vnKczz40+/T1GTN41h7ejo5Uv4OR8rfYcyYWN8a9GnZxI6Nt2Q+4tPYUE1lRTHVVWX09HRZPR2AYuAO4HUTt6EICJIIUACIGOCaqz/BsktW8Yc/PsxTT//V0ltaOztbKSneRUnxLmJj48/EgBVLEtvRqZZ6KiuKqawopavLklP759IA3Af8CXD5YXuKgCCIAAWAiEHGjh3Hd+96gNtv+xK/+d1DrF33LB6Px9I5tbY2UnhoK4WHtjJ+fDIpaVkkTUgPiIWIRgqv18uplnpOnjxKZUUJ7W3NVk+pvx7gN/gu8Dvl520rAgI8AhQAIgabODGVnz74KF/8/Nd5+Fc/ZuPb662eEgBNTSdpajoJcPqpfb5V7uITUoiNjcfhcFg8w+Dg8Xhoaa6loaGKxvoqGhtrAuEz/bN5gaeB7wFW3juqCAjgCFAAiJhk2rQZ/OHRJ9mzdzsPP/Ijdu8x9BvLsPT0dFFdVUZ1VRkA4aMiiI+fdCYI4uKSFASnud1umptqaGioprG+kqamk7jd/jiLPmQFwLeBHVZP5DRFQIBGgAJAxGTz513Ik0+8wsa31/PIrx+gtLTI6im9j7O3h5M1RzlZcxTwLaQzPn4SCQmTiE9MZdy4JEJCQi2epX+4XU4am2porK+ioaGK5qbaYHnmwlbgAeBfVk/kHBQBARgBQR0A/zF+Ol8an2XK2A2ublPGfbzlKE+0HDFlbAlsKy+9ihXLV7N23bP85rcPUnOyyuopnZfL5aSu9jh1tb6zx6GhYcTEjj+zPHBUv59HjRpt8WyHpru7k472ltNLG7ecWcmwrbUZr9faazcGKQ/4MeD/e1EHRxEQYBEQ1AGQHBZJ7uhxpoxd4zTnlp2k0OBbhlSMExISwkevv4nKyuP8/r9/bvV0BsztdtHSXEdLc937fm/UqNHvi4LomDiio+IIC7d2aePenq6zDvB9B/xTgfi5/WC9ju/AX2D1RAZBERBAERDUASAi1uvt7X7PBYb9RUSMYUxULOFho04v2fveZXzPXsr33f/2/fB6ed8Swb5lg9+7jLDL3ev72ukfTmcPHe2ncDpH5Aqj6/Cd6g+Uz/gHSxEQIBGgABAR0/T0dNLTY/kbnZGgA3gCeBTfin3BThEQABFg+VoAIiJyXiXAfwIpwJcZGQf/Plo7wOK1AxQAIiKBxYPvwHAlMAPfg3z8/RAff1EEWBgBCgARkcBQA/wcmApch+8iPzss86gIsCgCFAAiQSZx8WVMWHIlIWHhVk9Fhq8V+D/gCiAVuAs4ZumMrKEIsCACdBGgSJAZP/siZnzh+zjbT1GTt47qt56nfudGPC6n1VOTgenF97CeJ4F/AuY8dCT46MJAP18YqAAQCVLh0WNJv/rTpF/9aZxtLdTkr6Pqzedp2PW2YiDw9OC7X/8Z4DkgoFYMCiCKAD9GgAJAZAQIj4kj/erPkH71Z3wxkLeWqrdeUAxYxwPsw3cg24Dv4G/O08VGHkWAnyJAASAywoTHxJF+zW2kX3MbzvZTNO7dRP2uPBp2v03r0SLw2uG6MkuU8+4BfyPQaO10gpoiwA8RoAAQGcHCo8eSvOwakpddA0BPcz0Ne/Jp2J1H/e48OirKLJ5hUKvH9/z9Dad/tuPFe2ZSBJgcAQoAERuJGJdIyqqPk7Lq4wB01VXRsDuPhj15NOzOp/PkCYtnGNA6gHzePeDvxx636VlJEWBiBCgARGwsMimFtDW3kLbmFgBqjpbRceQQHUeL6DxaSMfRQjorS/G6XBbP1HIr8C23qwsq/E8RYFIEKABE5Izw2PHE5S4jLnfZma95XU46T5TQcbSQjqNFdBw9RMfRQlxtLRbO1O/yrZ6AzSkCTIgABYCIfCBHWDhRmbOIypz1nq87W5voqa+it6GGnvpqeuqr6Gmopqe+mt76anqbavF63BbN2mf06NFER8cSGzOWI0dLLZ2LDJsiwOAIUACIyJCEx44nPHY8TJ19zt/3etz0NtXSW19N9bq/0rBp3ZC2Exsbx6SJqcTEjiUmOobY2LFnDuoxMbHEnPXzu1+PJTx81JlxZsyKH9L2JaAoAgyMAAWAiJjCERJKRMIkIhImEbl36GfQb/v0v/O1r95l4MwkyCkCDIoArQUgIiLBRmsHGLB2gAJARESCkSJgmBGgABARkWClCBhGBCgAREQkmCkChhgBCgAREQl2ioAhRIACQERERgJFwCAjQAEgIiIjhSJgEBGgABARkZFEETDACFAAiIjISKMIGEAEKABERGQkUgR8SAQoAEREZKRSBMCznOdYrwAQEZGRzO4RcDXw4Ll+QwEgIiIjnd0j4C7g5rO/qAAQERE7sHsE/AWY0/8LCgAREbELO0dAJPBI/y8oAERExE7sHAGrgJV9/6EAEBERu7FzBPyk7xcKABERsSO7RsASYDUoAERExL7sGgE3ggJARETszY4RcDXgUACIiIjdBVcEzLxwuMNMABYpAERERIIpAjJzSJowebjDXK0AEBER8QmaCJg1eynh4RHDGWKGAkBERORdQREBERGRTM6YNZwhkhUAIiIi7xUUETB2bMJwXj5RASAiIvJ+AR8BMbHxw3m5zgCIiIicR0BHQEjIsA7hoQoAERGR8wvYCGhrbRzOy08qAERERD5YQEZA6ykFgIiIiNkCKgJcLifHjxUOZ/MKABERkQEKmAg4XLid7u6O4Wy6XAEgIiIycKZFwLGjBwf0548fO0RlRfFwN/uqAkBERGRwTImAw4Xb2bHtFbo62875Z7o629ix7V8UHdo23M21AJvChjuKiIiIDfVFwAZgnmGDNp4k/+1/EBUdR2xsPFHRY+loP0VrayMd7S14vV4jNrMecCkAREREhsaUCPB6vbS3NdPe1mzUkGd7HkAfAYiIiAyd4R8HmOwQ8AIoAERERIYrmCLgh4AHFAAiIiJGCIYI2AW82PcfCgARERFjBHIEuIFv9/+CAkBERMQ4gRoBdwL5/b+gABARETFWoEXAX4Ffn/1FBYCIiIjx+iJgj8Xz2Ax8+Vy/oQAQERExRxOwEvinRdt/BfgI0Huu31QAiIiImKcVuB74qZ+3+wvgutPbPycFgIiIiLk8wPeAW4BzP+jfOB3A7cB3Tm/3vBQAIiIi/vF3YCrwe8Bp8Ngu4I/ANODxgbxAASAiIuI/9cDXgZnA0/gO3MPhBp4DZuG72O/kQF+oABAREfG/cuBmIAnfRwN/Bwa6+s8p4BngM8AE4JNAyWAnoNUARURErNOM7+D/d3zH5CxgIjDp9M/xQCNQc/pHNb6D/XDPHCgAREREAoQLKDz9w3T6CEBERMSGFAAiIiI2pAAQERGxIQWAiIiIDSkAREREbEgBICIiYkMKABERERtSAIiIiNiQAkBERMSGFAAiIiI2pAAQERGxIQWAiIiIDSkAREREbEgBICIiYkMKABERERtSAIiIiNiQAkBERMSGFAAiIiI2pAAQERGxIQWAiIiIDSkAREREbEgBICIiYkMKABERERtSAIiIiNiQAkBERMSGFAAiIiI2pAAQERGxIQWAiIiIDSkAREREbEgBICIiYkMKABERERtSAIiIiNiQAkBERMSGFAAiIiI2pAAQERGxIQWAiIiIDSkAREREbEgBICIiYkMKABERERtSAIiIiNiQAkBERMSGFAAiIiI2pAAQERGxIQWAiIiIDSkAREREbEgBICIiYkMKABERERtSAIiIiNiQAkBERMSGFAAiIiI2pAAQERGxIQWAiIiIDSkAREREbEgBICIiYkMKABERERtSAIiIiNiQAkBERMSGFAAiIiI2pAAQERGxIQWAiIiIDSkAREREbEgBICIiYkMKABERERtSAIiILYSGhg71pW4j5yESKBQAImILmZlZQ31pkZHzEAkUCgARsYWcWblDfekuI+chEigUACJiCxcuvmSoL80zch4igUIBICK2cN21n2LB/IsG+7KtwOMmTEfEcgoAEbGFkJAQHnrw90RGjhnoS7qBzwEe82YlYh0FgIjYRnpaBk8/tZ4LZs75sD96AFgKFJs/KxFrKABExFays2bx7NOvc+e37mXxoqVER8f0/VYbvs/77wYWAnusmqOIP4RZPQEREX8LCwvni1+4gy9+4Q68Xi+HSwofueFjy+8EvFbPTcRfdAZARGzN4XAwI3tWGzr4i80oAERERGxIASAiImJDCgAREREbUgCIiIjYkAJARETEhoL6NsA/N5exvq3alLGdXnMe/lXt6jJlXH/683PlrN9UY87gTnMuxK6sD/793uf42v+jbtsbpoztcrlMGbenwaS/LyIyZEEdAFXOTqqcnVZPw3aqaruoqh05B9Rg011fTXe9OeErIvahjwBERERsSAEgIiJiQwoAERERG1IAiIiI2JACQERExIYsD4CQ0FCrpxA0jNxX2u8DZ8a+0v4fOO0rEXNYHgBTJk+1egpBw8h9pf0+cGbsK+3/gdO+EjGH5QEwe/Y8q6cQNIzcVzk5uYaNNdKZsa+0/wdO+0rEHJYHQFrqFJKSkq2eRsBLSkomLXWKYeOlp2UQH59o2HgjVXx8IulpGYaPq/0/MGbt/z6NjfW8nfc6P/jBHUuAawB9MxLbsDwAAH5w90+tnkLAM2Mfff97Dxk+5khj5j7S/v9wZu2jwqL9fOwTK1m6fAZf+srNPP/ik6uBdUAN8A6wyJQNiwSQgAiA1Vdcy1VXXm/1NALWVVdez+orrjV83I+suYErV19n+LgjxZWrr+Mja24wbXzt/w9m1v7/458e4VM3raawaP/5/sgcYCtwv+EbFwkgocB9Q33x1756l2ETuXTFajo62zlwYI9hYwY7h8PBrbd8kXt/+AvCwsJN2cbKS6/Ufj+LP/Z7H+3/9zNz/7+6/iXu//GdeDwfuthXCLACKAMOGDoJkQDhAIa8/NrhQ40GTsVn1+6t/Pkvv+XAgT00NjUYPn4wGD8+gZxZuXzxC3eweNFSv2xT+92a/d5H+9/8/d/QUMc11y+lpaVpMC9rBmbh+2hAZEQJuADor+ZkFXW19vp3l5SUzMSJqZbOQfvdWtr/5nj0D7/gd78f0rU09wI/Mng6IpYL6OWAJyanMDE5xepp2I72u7W0/81x8OC+ob50oZHzEAkUAXERoIiI2Q4e2jvUlyoAZERSAIiILdTX1w71pRONnIdIoFAAiIiI2JACQERExIYUACIiIjakABAREbEhBYCIiIgNKQBERERsSAEgIiJiQwoAERERG1IAiIiI2JACQERExIYUACIiIjakABAREbEhBYCIiIgNKQBERERsSAEgIiJiQwoAERERG3IAXqsnISIS4BxWT0DEaDoDICIiYkMKABERERtSAIiIiNiQAkBERMSGFAAiIiI2pAAQERGxoRCg1+pJiIgEMH2PlBEpBNhv9SRERAKYvkfKiBQC7LJ6EiIiAUzfI2VECgFetXoSIiIBTN8jZUQKAdYCL1o9ERGRAPQivu+RIiNO3/OtJ+D7nCvJwrmIiASSOmAOUGv1RETM0HcbYC2+v+g6EyAi4nvXPxcd/GUEO9cKV9cBa4CF+KJglF9nJCLif73AAXwX/L2G3gyJDfx/2VVeW2w5rJ8AAAAASUVORK5CYII="/>
          <p:cNvSpPr>
            <a:spLocks noChangeAspect="1" noChangeArrowheads="1"/>
          </p:cNvSpPr>
          <p:nvPr/>
        </p:nvSpPr>
        <p:spPr bwMode="auto">
          <a:xfrm>
            <a:off x="155575" y="-1668463"/>
            <a:ext cx="3476625" cy="3476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圓角矩形 3"/>
          <p:cNvSpPr/>
          <p:nvPr/>
        </p:nvSpPr>
        <p:spPr>
          <a:xfrm>
            <a:off x="1000100" y="1428742"/>
            <a:ext cx="2500330" cy="5715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 indent="-714375"/>
            <a:r>
              <a:rPr lang="zh-TW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資料蒐集工具箱</a:t>
            </a:r>
            <a:endParaRPr lang="en-US" altLang="zh-TW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1000100" y="2071684"/>
            <a:ext cx="2500330" cy="57150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 indent="-714375"/>
            <a:r>
              <a:rPr lang="zh-TW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問題發想工具箱</a:t>
            </a:r>
            <a:endParaRPr lang="en-US" altLang="zh-TW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1000100" y="2714626"/>
            <a:ext cx="2500330" cy="5715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 indent="-714375"/>
            <a:r>
              <a:rPr lang="zh-TW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質化探究工具箱</a:t>
            </a:r>
            <a:endParaRPr lang="en-US" altLang="zh-TW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圓角矩形 6"/>
          <p:cNvSpPr/>
          <p:nvPr/>
        </p:nvSpPr>
        <p:spPr>
          <a:xfrm>
            <a:off x="1000100" y="3357568"/>
            <a:ext cx="2500330" cy="57150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 indent="-714375"/>
            <a:r>
              <a:rPr lang="zh-TW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量化探究工具箱</a:t>
            </a:r>
            <a:endParaRPr lang="en-US" altLang="zh-TW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1000100" y="4000510"/>
            <a:ext cx="2500330" cy="5715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 indent="-714375"/>
            <a:r>
              <a:rPr lang="zh-TW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反思總結工具箱</a:t>
            </a:r>
            <a:endParaRPr lang="en-US" altLang="zh-TW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071934" y="714362"/>
            <a:ext cx="3071834" cy="785818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工具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01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如何找資料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工具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02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如何閱讀文章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工具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03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如何判讀圖表</a:t>
            </a:r>
          </a:p>
        </p:txBody>
      </p:sp>
      <p:sp>
        <p:nvSpPr>
          <p:cNvPr id="10" name="矩形 9"/>
          <p:cNvSpPr/>
          <p:nvPr/>
        </p:nvSpPr>
        <p:spPr>
          <a:xfrm>
            <a:off x="4071934" y="1571618"/>
            <a:ext cx="3071834" cy="714380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工具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04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如何形塑問題意識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工具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05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如何擬定公民行動方案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71934" y="2357436"/>
            <a:ext cx="3071834" cy="642942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工具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06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如何進行田野觀察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工具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07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如何訪談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071934" y="3071816"/>
            <a:ext cx="3071834" cy="571504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工具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08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如何設計問卷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工具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09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如何抽樣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71697" y="586116"/>
            <a:ext cx="19287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大工具箱 </a:t>
            </a:r>
            <a:endParaRPr lang="zh-TW" altLang="en-US" sz="3200" dirty="0"/>
          </a:p>
        </p:txBody>
      </p:sp>
      <p:sp>
        <p:nvSpPr>
          <p:cNvPr id="15" name="矩形 14"/>
          <p:cNvSpPr/>
          <p:nvPr/>
        </p:nvSpPr>
        <p:spPr>
          <a:xfrm>
            <a:off x="4071934" y="3714758"/>
            <a:ext cx="3071834" cy="1000132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工具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如何反思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工具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11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書面報告寫作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工具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12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圖文整合技巧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工具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13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口頭簡報技巧</a:t>
            </a:r>
          </a:p>
        </p:txBody>
      </p:sp>
      <p:sp>
        <p:nvSpPr>
          <p:cNvPr id="16" name="矩形 15"/>
          <p:cNvSpPr/>
          <p:nvPr/>
        </p:nvSpPr>
        <p:spPr>
          <a:xfrm>
            <a:off x="4000496" y="714362"/>
            <a:ext cx="71438" cy="7858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4000496" y="2357436"/>
            <a:ext cx="71438" cy="64294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4000496" y="3714758"/>
            <a:ext cx="71438" cy="10001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/>
          <p:cNvSpPr/>
          <p:nvPr/>
        </p:nvSpPr>
        <p:spPr>
          <a:xfrm>
            <a:off x="4000496" y="1571618"/>
            <a:ext cx="71438" cy="7143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/>
          <p:cNvSpPr/>
          <p:nvPr/>
        </p:nvSpPr>
        <p:spPr>
          <a:xfrm>
            <a:off x="4000496" y="3071816"/>
            <a:ext cx="71438" cy="57150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2" name="直線接點 21"/>
          <p:cNvCxnSpPr>
            <a:stCxn id="16" idx="1"/>
          </p:cNvCxnSpPr>
          <p:nvPr/>
        </p:nvCxnSpPr>
        <p:spPr>
          <a:xfrm rot="10800000" flipV="1">
            <a:off x="3500430" y="1107270"/>
            <a:ext cx="500066" cy="6072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/>
          <p:cNvCxnSpPr>
            <a:stCxn id="19" idx="1"/>
            <a:endCxn id="5" idx="3"/>
          </p:cNvCxnSpPr>
          <p:nvPr/>
        </p:nvCxnSpPr>
        <p:spPr>
          <a:xfrm rot="10800000" flipV="1">
            <a:off x="3500430" y="1928808"/>
            <a:ext cx="500066" cy="428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接點 25"/>
          <p:cNvCxnSpPr>
            <a:stCxn id="17" idx="1"/>
            <a:endCxn id="6" idx="3"/>
          </p:cNvCxnSpPr>
          <p:nvPr/>
        </p:nvCxnSpPr>
        <p:spPr>
          <a:xfrm rot="10800000" flipV="1">
            <a:off x="3500430" y="2678906"/>
            <a:ext cx="500066" cy="3214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接點 27"/>
          <p:cNvCxnSpPr>
            <a:stCxn id="20" idx="1"/>
            <a:endCxn id="7" idx="3"/>
          </p:cNvCxnSpPr>
          <p:nvPr/>
        </p:nvCxnSpPr>
        <p:spPr>
          <a:xfrm rot="10800000" flipV="1">
            <a:off x="3500430" y="3357568"/>
            <a:ext cx="500066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接點 29"/>
          <p:cNvCxnSpPr>
            <a:stCxn id="18" idx="1"/>
            <a:endCxn id="8" idx="3"/>
          </p:cNvCxnSpPr>
          <p:nvPr/>
        </p:nvCxnSpPr>
        <p:spPr>
          <a:xfrm rot="10800000" flipV="1">
            <a:off x="3500430" y="4214824"/>
            <a:ext cx="500066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6929454" y="2143122"/>
            <a:ext cx="615553" cy="257176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lvl="0" algn="dist">
              <a:spcBef>
                <a:spcPct val="0"/>
              </a:spcBef>
              <a:defRPr/>
            </a:pPr>
            <a:r>
              <a:rPr lang="zh-TW" altLang="en-US" sz="28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探究能力工具</a:t>
            </a:r>
            <a:endParaRPr lang="zh-TW" altLang="en-US" sz="28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429652" y="175289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項</a:t>
            </a:r>
            <a:endParaRPr lang="zh-TW" altLang="en-US" sz="2400" dirty="0"/>
          </a:p>
        </p:txBody>
      </p:sp>
      <p:sp>
        <p:nvSpPr>
          <p:cNvPr id="31" name="矩形 30"/>
          <p:cNvSpPr/>
          <p:nvPr/>
        </p:nvSpPr>
        <p:spPr>
          <a:xfrm>
            <a:off x="6643702" y="322309"/>
            <a:ext cx="217239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3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13</a:t>
            </a:r>
            <a:endParaRPr lang="zh-TW" altLang="en-US" sz="130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7" name="投影片編號版面配置區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21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肆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571868" y="1714494"/>
            <a:ext cx="52149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14350"/>
            <a:r>
              <a:rPr lang="zh-TW" altLang="en-US" sz="4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破解！</a:t>
            </a:r>
            <a:endParaRPr lang="en-US" altLang="zh-TW" sz="4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indent="-514350"/>
            <a:r>
              <a:rPr lang="zh-TW" altLang="en-US" sz="4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探究與實作８大迷思</a:t>
            </a:r>
            <a:endParaRPr lang="en-US" altLang="zh-TW" sz="4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6083" name="Picture 3" descr="\\Super.nas\Floor Exchange\7F\陳品丞\03 普高_探究與實作\01課本\課本圖片\憨吉-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14282" y="3143254"/>
            <a:ext cx="1647373" cy="18272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2857502"/>
            <a:ext cx="1528765" cy="167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57172"/>
            <a:ext cx="1643074" cy="1650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0" name="群組 9"/>
          <p:cNvGrpSpPr/>
          <p:nvPr/>
        </p:nvGrpSpPr>
        <p:grpSpPr>
          <a:xfrm>
            <a:off x="2571738" y="642924"/>
            <a:ext cx="5643600" cy="1285885"/>
            <a:chOff x="2571738" y="714362"/>
            <a:chExt cx="5715038" cy="912945"/>
          </a:xfrm>
        </p:grpSpPr>
        <p:sp>
          <p:nvSpPr>
            <p:cNvPr id="9" name="Google Shape;7237;p86"/>
            <p:cNvSpPr/>
            <p:nvPr/>
          </p:nvSpPr>
          <p:spPr>
            <a:xfrm rot="16200000">
              <a:off x="5437131" y="-1222338"/>
              <a:ext cx="912944" cy="4786346"/>
            </a:xfrm>
            <a:custGeom>
              <a:avLst/>
              <a:gdLst/>
              <a:ahLst/>
              <a:cxnLst/>
              <a:rect l="l" t="t" r="r" b="b"/>
              <a:pathLst>
                <a:path w="14910" h="22743" extrusionOk="0">
                  <a:moveTo>
                    <a:pt x="7449" y="0"/>
                  </a:moveTo>
                  <a:cubicBezTo>
                    <a:pt x="7363" y="0"/>
                    <a:pt x="7277" y="40"/>
                    <a:pt x="7219" y="121"/>
                  </a:cubicBezTo>
                  <a:lnTo>
                    <a:pt x="4981" y="3220"/>
                  </a:lnTo>
                  <a:lnTo>
                    <a:pt x="1079" y="3220"/>
                  </a:lnTo>
                  <a:cubicBezTo>
                    <a:pt x="482" y="3220"/>
                    <a:pt x="0" y="3702"/>
                    <a:pt x="0" y="4298"/>
                  </a:cubicBezTo>
                  <a:lnTo>
                    <a:pt x="0" y="21652"/>
                  </a:lnTo>
                  <a:cubicBezTo>
                    <a:pt x="0" y="22249"/>
                    <a:pt x="482" y="22742"/>
                    <a:pt x="1079" y="22742"/>
                  </a:cubicBezTo>
                  <a:lnTo>
                    <a:pt x="13830" y="22742"/>
                  </a:lnTo>
                  <a:cubicBezTo>
                    <a:pt x="14427" y="22742"/>
                    <a:pt x="14909" y="22249"/>
                    <a:pt x="14909" y="21652"/>
                  </a:cubicBezTo>
                  <a:lnTo>
                    <a:pt x="14909" y="4298"/>
                  </a:lnTo>
                  <a:cubicBezTo>
                    <a:pt x="14909" y="3708"/>
                    <a:pt x="14438" y="3219"/>
                    <a:pt x="13851" y="3219"/>
                  </a:cubicBezTo>
                  <a:cubicBezTo>
                    <a:pt x="13844" y="3219"/>
                    <a:pt x="13837" y="3219"/>
                    <a:pt x="13830" y="3220"/>
                  </a:cubicBezTo>
                  <a:lnTo>
                    <a:pt x="9916" y="3220"/>
                  </a:lnTo>
                  <a:lnTo>
                    <a:pt x="7678" y="121"/>
                  </a:lnTo>
                  <a:cubicBezTo>
                    <a:pt x="7621" y="40"/>
                    <a:pt x="7535" y="0"/>
                    <a:pt x="7449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7237;p86"/>
            <p:cNvSpPr/>
            <p:nvPr/>
          </p:nvSpPr>
          <p:spPr>
            <a:xfrm rot="16200000">
              <a:off x="3043960" y="242140"/>
              <a:ext cx="912944" cy="1857388"/>
            </a:xfrm>
            <a:custGeom>
              <a:avLst/>
              <a:gdLst/>
              <a:ahLst/>
              <a:cxnLst/>
              <a:rect l="l" t="t" r="r" b="b"/>
              <a:pathLst>
                <a:path w="14910" h="22743" extrusionOk="0">
                  <a:moveTo>
                    <a:pt x="7449" y="0"/>
                  </a:moveTo>
                  <a:cubicBezTo>
                    <a:pt x="7363" y="0"/>
                    <a:pt x="7277" y="40"/>
                    <a:pt x="7219" y="121"/>
                  </a:cubicBezTo>
                  <a:lnTo>
                    <a:pt x="4981" y="3220"/>
                  </a:lnTo>
                  <a:lnTo>
                    <a:pt x="1079" y="3220"/>
                  </a:lnTo>
                  <a:cubicBezTo>
                    <a:pt x="482" y="3220"/>
                    <a:pt x="0" y="3702"/>
                    <a:pt x="0" y="4298"/>
                  </a:cubicBezTo>
                  <a:lnTo>
                    <a:pt x="0" y="21652"/>
                  </a:lnTo>
                  <a:cubicBezTo>
                    <a:pt x="0" y="22249"/>
                    <a:pt x="482" y="22742"/>
                    <a:pt x="1079" y="22742"/>
                  </a:cubicBezTo>
                  <a:lnTo>
                    <a:pt x="13830" y="22742"/>
                  </a:lnTo>
                  <a:cubicBezTo>
                    <a:pt x="14427" y="22742"/>
                    <a:pt x="14909" y="22249"/>
                    <a:pt x="14909" y="21652"/>
                  </a:cubicBezTo>
                  <a:lnTo>
                    <a:pt x="14909" y="4298"/>
                  </a:lnTo>
                  <a:cubicBezTo>
                    <a:pt x="14909" y="3708"/>
                    <a:pt x="14438" y="3219"/>
                    <a:pt x="13851" y="3219"/>
                  </a:cubicBezTo>
                  <a:cubicBezTo>
                    <a:pt x="13844" y="3219"/>
                    <a:pt x="13837" y="3219"/>
                    <a:pt x="13830" y="3220"/>
                  </a:cubicBezTo>
                  <a:lnTo>
                    <a:pt x="9916" y="3220"/>
                  </a:lnTo>
                  <a:lnTo>
                    <a:pt x="7678" y="121"/>
                  </a:lnTo>
                  <a:cubicBezTo>
                    <a:pt x="7621" y="40"/>
                    <a:pt x="7535" y="0"/>
                    <a:pt x="7449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3857620" y="883497"/>
            <a:ext cx="4242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公民探究與實作是什麼？它和一般的公民課有什麼不同？</a:t>
            </a:r>
          </a:p>
        </p:txBody>
      </p:sp>
      <p:sp>
        <p:nvSpPr>
          <p:cNvPr id="12" name="直線圖說文字 2 11"/>
          <p:cNvSpPr/>
          <p:nvPr/>
        </p:nvSpPr>
        <p:spPr>
          <a:xfrm flipH="1">
            <a:off x="785786" y="2500312"/>
            <a:ext cx="4714908" cy="1785950"/>
          </a:xfrm>
          <a:prstGeom prst="borderCallout2">
            <a:avLst>
              <a:gd name="adj1" fmla="val 18750"/>
              <a:gd name="adj2" fmla="val -3523"/>
              <a:gd name="adj3" fmla="val 18750"/>
              <a:gd name="adj4" fmla="val -16667"/>
              <a:gd name="adj5" fmla="val 36583"/>
              <a:gd name="adj6" fmla="val -23036"/>
            </a:avLst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/>
            <a:r>
              <a:rPr lang="zh-TW" altLang="en-US" sz="1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公民科探究與實作旨在透過公共議題探究，學習基礎社會科學的思考方法，培養分析、思辨與表達的公民素養。相較一般的公民課程，探究與實作更強調主動探索未知、嘗試錯誤、做中學。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2928926" y="857238"/>
            <a:ext cx="1071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 smtClean="0">
                <a:solidFill>
                  <a:schemeClr val="bg1"/>
                </a:solidFill>
              </a:rPr>
              <a:t>Q1</a:t>
            </a:r>
            <a:endParaRPr lang="zh-TW" altLang="en-US" sz="4800" dirty="0">
              <a:solidFill>
                <a:schemeClr val="bg1"/>
              </a:solidFill>
            </a:endParaRPr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23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2857502"/>
            <a:ext cx="1528765" cy="167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28610"/>
            <a:ext cx="1643074" cy="1627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群組 9"/>
          <p:cNvGrpSpPr/>
          <p:nvPr/>
        </p:nvGrpSpPr>
        <p:grpSpPr>
          <a:xfrm>
            <a:off x="2571738" y="642924"/>
            <a:ext cx="5643600" cy="1285885"/>
            <a:chOff x="2571738" y="714362"/>
            <a:chExt cx="5715038" cy="912945"/>
          </a:xfrm>
        </p:grpSpPr>
        <p:sp>
          <p:nvSpPr>
            <p:cNvPr id="9" name="Google Shape;7237;p86"/>
            <p:cNvSpPr/>
            <p:nvPr/>
          </p:nvSpPr>
          <p:spPr>
            <a:xfrm rot="16200000">
              <a:off x="5437131" y="-1222338"/>
              <a:ext cx="912944" cy="4786346"/>
            </a:xfrm>
            <a:custGeom>
              <a:avLst/>
              <a:gdLst/>
              <a:ahLst/>
              <a:cxnLst/>
              <a:rect l="l" t="t" r="r" b="b"/>
              <a:pathLst>
                <a:path w="14910" h="22743" extrusionOk="0">
                  <a:moveTo>
                    <a:pt x="7449" y="0"/>
                  </a:moveTo>
                  <a:cubicBezTo>
                    <a:pt x="7363" y="0"/>
                    <a:pt x="7277" y="40"/>
                    <a:pt x="7219" y="121"/>
                  </a:cubicBezTo>
                  <a:lnTo>
                    <a:pt x="4981" y="3220"/>
                  </a:lnTo>
                  <a:lnTo>
                    <a:pt x="1079" y="3220"/>
                  </a:lnTo>
                  <a:cubicBezTo>
                    <a:pt x="482" y="3220"/>
                    <a:pt x="0" y="3702"/>
                    <a:pt x="0" y="4298"/>
                  </a:cubicBezTo>
                  <a:lnTo>
                    <a:pt x="0" y="21652"/>
                  </a:lnTo>
                  <a:cubicBezTo>
                    <a:pt x="0" y="22249"/>
                    <a:pt x="482" y="22742"/>
                    <a:pt x="1079" y="22742"/>
                  </a:cubicBezTo>
                  <a:lnTo>
                    <a:pt x="13830" y="22742"/>
                  </a:lnTo>
                  <a:cubicBezTo>
                    <a:pt x="14427" y="22742"/>
                    <a:pt x="14909" y="22249"/>
                    <a:pt x="14909" y="21652"/>
                  </a:cubicBezTo>
                  <a:lnTo>
                    <a:pt x="14909" y="4298"/>
                  </a:lnTo>
                  <a:cubicBezTo>
                    <a:pt x="14909" y="3708"/>
                    <a:pt x="14438" y="3219"/>
                    <a:pt x="13851" y="3219"/>
                  </a:cubicBezTo>
                  <a:cubicBezTo>
                    <a:pt x="13844" y="3219"/>
                    <a:pt x="13837" y="3219"/>
                    <a:pt x="13830" y="3220"/>
                  </a:cubicBezTo>
                  <a:lnTo>
                    <a:pt x="9916" y="3220"/>
                  </a:lnTo>
                  <a:lnTo>
                    <a:pt x="7678" y="121"/>
                  </a:lnTo>
                  <a:cubicBezTo>
                    <a:pt x="7621" y="40"/>
                    <a:pt x="7535" y="0"/>
                    <a:pt x="7449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7237;p86"/>
            <p:cNvSpPr/>
            <p:nvPr/>
          </p:nvSpPr>
          <p:spPr>
            <a:xfrm rot="16200000">
              <a:off x="3043960" y="242140"/>
              <a:ext cx="912944" cy="1857388"/>
            </a:xfrm>
            <a:custGeom>
              <a:avLst/>
              <a:gdLst/>
              <a:ahLst/>
              <a:cxnLst/>
              <a:rect l="l" t="t" r="r" b="b"/>
              <a:pathLst>
                <a:path w="14910" h="22743" extrusionOk="0">
                  <a:moveTo>
                    <a:pt x="7449" y="0"/>
                  </a:moveTo>
                  <a:cubicBezTo>
                    <a:pt x="7363" y="0"/>
                    <a:pt x="7277" y="40"/>
                    <a:pt x="7219" y="121"/>
                  </a:cubicBezTo>
                  <a:lnTo>
                    <a:pt x="4981" y="3220"/>
                  </a:lnTo>
                  <a:lnTo>
                    <a:pt x="1079" y="3220"/>
                  </a:lnTo>
                  <a:cubicBezTo>
                    <a:pt x="482" y="3220"/>
                    <a:pt x="0" y="3702"/>
                    <a:pt x="0" y="4298"/>
                  </a:cubicBezTo>
                  <a:lnTo>
                    <a:pt x="0" y="21652"/>
                  </a:lnTo>
                  <a:cubicBezTo>
                    <a:pt x="0" y="22249"/>
                    <a:pt x="482" y="22742"/>
                    <a:pt x="1079" y="22742"/>
                  </a:cubicBezTo>
                  <a:lnTo>
                    <a:pt x="13830" y="22742"/>
                  </a:lnTo>
                  <a:cubicBezTo>
                    <a:pt x="14427" y="22742"/>
                    <a:pt x="14909" y="22249"/>
                    <a:pt x="14909" y="21652"/>
                  </a:cubicBezTo>
                  <a:lnTo>
                    <a:pt x="14909" y="4298"/>
                  </a:lnTo>
                  <a:cubicBezTo>
                    <a:pt x="14909" y="3708"/>
                    <a:pt x="14438" y="3219"/>
                    <a:pt x="13851" y="3219"/>
                  </a:cubicBezTo>
                  <a:cubicBezTo>
                    <a:pt x="13844" y="3219"/>
                    <a:pt x="13837" y="3219"/>
                    <a:pt x="13830" y="3220"/>
                  </a:cubicBezTo>
                  <a:lnTo>
                    <a:pt x="9916" y="3220"/>
                  </a:lnTo>
                  <a:lnTo>
                    <a:pt x="7678" y="121"/>
                  </a:lnTo>
                  <a:cubicBezTo>
                    <a:pt x="7621" y="40"/>
                    <a:pt x="7535" y="0"/>
                    <a:pt x="7449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3857620" y="883497"/>
            <a:ext cx="4214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探究與實作是不是一定要寫小論文？</a:t>
            </a:r>
          </a:p>
        </p:txBody>
      </p:sp>
      <p:sp>
        <p:nvSpPr>
          <p:cNvPr id="12" name="直線圖說文字 2 11"/>
          <p:cNvSpPr/>
          <p:nvPr/>
        </p:nvSpPr>
        <p:spPr>
          <a:xfrm flipH="1">
            <a:off x="714348" y="2357436"/>
            <a:ext cx="4714908" cy="2143140"/>
          </a:xfrm>
          <a:prstGeom prst="borderCallout2">
            <a:avLst>
              <a:gd name="adj1" fmla="val 18750"/>
              <a:gd name="adj2" fmla="val -3523"/>
              <a:gd name="adj3" fmla="val 18750"/>
              <a:gd name="adj4" fmla="val -16667"/>
              <a:gd name="adj5" fmla="val 36583"/>
              <a:gd name="adj6" fmla="val -23036"/>
            </a:avLst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小論文只是一種呈現方式，但對高中生來說，若沒有投入大量時間和心力在研究方法與論文寫作的訓練，小論文反而更容易暴露缺點。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87313"/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87313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除非真的有興趣，或者有特殊需求，不然發揮創意與想像力， 以個人特色展現學習歷程，更能吸引大學教授目光！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2928926" y="857238"/>
            <a:ext cx="1071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 smtClean="0">
                <a:solidFill>
                  <a:schemeClr val="bg1"/>
                </a:solidFill>
              </a:rPr>
              <a:t>Q2</a:t>
            </a:r>
            <a:endParaRPr lang="zh-TW" altLang="en-US" sz="4800" dirty="0">
              <a:solidFill>
                <a:schemeClr val="bg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24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2857502"/>
            <a:ext cx="1528765" cy="167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57172"/>
            <a:ext cx="1643074" cy="1650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群組 9"/>
          <p:cNvGrpSpPr/>
          <p:nvPr/>
        </p:nvGrpSpPr>
        <p:grpSpPr>
          <a:xfrm>
            <a:off x="2571738" y="642924"/>
            <a:ext cx="5643600" cy="1285885"/>
            <a:chOff x="2571738" y="714362"/>
            <a:chExt cx="5715038" cy="912945"/>
          </a:xfrm>
        </p:grpSpPr>
        <p:sp>
          <p:nvSpPr>
            <p:cNvPr id="9" name="Google Shape;7237;p86"/>
            <p:cNvSpPr/>
            <p:nvPr/>
          </p:nvSpPr>
          <p:spPr>
            <a:xfrm rot="16200000">
              <a:off x="5437131" y="-1222338"/>
              <a:ext cx="912944" cy="4786346"/>
            </a:xfrm>
            <a:custGeom>
              <a:avLst/>
              <a:gdLst/>
              <a:ahLst/>
              <a:cxnLst/>
              <a:rect l="l" t="t" r="r" b="b"/>
              <a:pathLst>
                <a:path w="14910" h="22743" extrusionOk="0">
                  <a:moveTo>
                    <a:pt x="7449" y="0"/>
                  </a:moveTo>
                  <a:cubicBezTo>
                    <a:pt x="7363" y="0"/>
                    <a:pt x="7277" y="40"/>
                    <a:pt x="7219" y="121"/>
                  </a:cubicBezTo>
                  <a:lnTo>
                    <a:pt x="4981" y="3220"/>
                  </a:lnTo>
                  <a:lnTo>
                    <a:pt x="1079" y="3220"/>
                  </a:lnTo>
                  <a:cubicBezTo>
                    <a:pt x="482" y="3220"/>
                    <a:pt x="0" y="3702"/>
                    <a:pt x="0" y="4298"/>
                  </a:cubicBezTo>
                  <a:lnTo>
                    <a:pt x="0" y="21652"/>
                  </a:lnTo>
                  <a:cubicBezTo>
                    <a:pt x="0" y="22249"/>
                    <a:pt x="482" y="22742"/>
                    <a:pt x="1079" y="22742"/>
                  </a:cubicBezTo>
                  <a:lnTo>
                    <a:pt x="13830" y="22742"/>
                  </a:lnTo>
                  <a:cubicBezTo>
                    <a:pt x="14427" y="22742"/>
                    <a:pt x="14909" y="22249"/>
                    <a:pt x="14909" y="21652"/>
                  </a:cubicBezTo>
                  <a:lnTo>
                    <a:pt x="14909" y="4298"/>
                  </a:lnTo>
                  <a:cubicBezTo>
                    <a:pt x="14909" y="3708"/>
                    <a:pt x="14438" y="3219"/>
                    <a:pt x="13851" y="3219"/>
                  </a:cubicBezTo>
                  <a:cubicBezTo>
                    <a:pt x="13844" y="3219"/>
                    <a:pt x="13837" y="3219"/>
                    <a:pt x="13830" y="3220"/>
                  </a:cubicBezTo>
                  <a:lnTo>
                    <a:pt x="9916" y="3220"/>
                  </a:lnTo>
                  <a:lnTo>
                    <a:pt x="7678" y="121"/>
                  </a:lnTo>
                  <a:cubicBezTo>
                    <a:pt x="7621" y="40"/>
                    <a:pt x="7535" y="0"/>
                    <a:pt x="7449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7237;p86"/>
            <p:cNvSpPr/>
            <p:nvPr/>
          </p:nvSpPr>
          <p:spPr>
            <a:xfrm rot="16200000">
              <a:off x="3043960" y="242140"/>
              <a:ext cx="912944" cy="1857388"/>
            </a:xfrm>
            <a:custGeom>
              <a:avLst/>
              <a:gdLst/>
              <a:ahLst/>
              <a:cxnLst/>
              <a:rect l="l" t="t" r="r" b="b"/>
              <a:pathLst>
                <a:path w="14910" h="22743" extrusionOk="0">
                  <a:moveTo>
                    <a:pt x="7449" y="0"/>
                  </a:moveTo>
                  <a:cubicBezTo>
                    <a:pt x="7363" y="0"/>
                    <a:pt x="7277" y="40"/>
                    <a:pt x="7219" y="121"/>
                  </a:cubicBezTo>
                  <a:lnTo>
                    <a:pt x="4981" y="3220"/>
                  </a:lnTo>
                  <a:lnTo>
                    <a:pt x="1079" y="3220"/>
                  </a:lnTo>
                  <a:cubicBezTo>
                    <a:pt x="482" y="3220"/>
                    <a:pt x="0" y="3702"/>
                    <a:pt x="0" y="4298"/>
                  </a:cubicBezTo>
                  <a:lnTo>
                    <a:pt x="0" y="21652"/>
                  </a:lnTo>
                  <a:cubicBezTo>
                    <a:pt x="0" y="22249"/>
                    <a:pt x="482" y="22742"/>
                    <a:pt x="1079" y="22742"/>
                  </a:cubicBezTo>
                  <a:lnTo>
                    <a:pt x="13830" y="22742"/>
                  </a:lnTo>
                  <a:cubicBezTo>
                    <a:pt x="14427" y="22742"/>
                    <a:pt x="14909" y="22249"/>
                    <a:pt x="14909" y="21652"/>
                  </a:cubicBezTo>
                  <a:lnTo>
                    <a:pt x="14909" y="4298"/>
                  </a:lnTo>
                  <a:cubicBezTo>
                    <a:pt x="14909" y="3708"/>
                    <a:pt x="14438" y="3219"/>
                    <a:pt x="13851" y="3219"/>
                  </a:cubicBezTo>
                  <a:cubicBezTo>
                    <a:pt x="13844" y="3219"/>
                    <a:pt x="13837" y="3219"/>
                    <a:pt x="13830" y="3220"/>
                  </a:cubicBezTo>
                  <a:lnTo>
                    <a:pt x="9916" y="3220"/>
                  </a:lnTo>
                  <a:lnTo>
                    <a:pt x="7678" y="121"/>
                  </a:lnTo>
                  <a:cubicBezTo>
                    <a:pt x="7621" y="40"/>
                    <a:pt x="7535" y="0"/>
                    <a:pt x="7449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3786182" y="901128"/>
            <a:ext cx="4313828" cy="10002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zh-TW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探究與實作是高中版的研究方法課嗎？</a:t>
            </a:r>
            <a:endParaRPr lang="en-US" altLang="zh-TW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直線圖說文字 2 11"/>
          <p:cNvSpPr/>
          <p:nvPr/>
        </p:nvSpPr>
        <p:spPr>
          <a:xfrm flipH="1">
            <a:off x="785786" y="2500312"/>
            <a:ext cx="4714908" cy="1785950"/>
          </a:xfrm>
          <a:prstGeom prst="borderCallout2">
            <a:avLst>
              <a:gd name="adj1" fmla="val 18750"/>
              <a:gd name="adj2" fmla="val -3523"/>
              <a:gd name="adj3" fmla="val 18750"/>
              <a:gd name="adj4" fmla="val -16667"/>
              <a:gd name="adj5" fmla="val 36583"/>
              <a:gd name="adj6" fmla="val -23036"/>
            </a:avLst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/>
            <a:r>
              <a:rPr lang="zh-TW" altLang="en-US" sz="1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並非如此！探究與實作的宗旨在培養高中生針對問題進行分析、推論的能力，練習有邏輯、科學性的思考方式，而不是要求學習、操作艱澀的研究方法。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2928926" y="857238"/>
            <a:ext cx="1071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 smtClean="0">
                <a:solidFill>
                  <a:schemeClr val="bg1"/>
                </a:solidFill>
              </a:rPr>
              <a:t>Q3</a:t>
            </a:r>
            <a:endParaRPr lang="zh-TW" altLang="en-US" sz="4800" dirty="0">
              <a:solidFill>
                <a:schemeClr val="bg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25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2857502"/>
            <a:ext cx="1528765" cy="167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28610"/>
            <a:ext cx="1643074" cy="1627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群組 9"/>
          <p:cNvGrpSpPr/>
          <p:nvPr/>
        </p:nvGrpSpPr>
        <p:grpSpPr>
          <a:xfrm>
            <a:off x="2571738" y="642924"/>
            <a:ext cx="5643600" cy="1285885"/>
            <a:chOff x="2571738" y="714362"/>
            <a:chExt cx="5715038" cy="912945"/>
          </a:xfrm>
        </p:grpSpPr>
        <p:sp>
          <p:nvSpPr>
            <p:cNvPr id="9" name="Google Shape;7237;p86"/>
            <p:cNvSpPr/>
            <p:nvPr/>
          </p:nvSpPr>
          <p:spPr>
            <a:xfrm rot="16200000">
              <a:off x="5437131" y="-1222338"/>
              <a:ext cx="912944" cy="4786346"/>
            </a:xfrm>
            <a:custGeom>
              <a:avLst/>
              <a:gdLst/>
              <a:ahLst/>
              <a:cxnLst/>
              <a:rect l="l" t="t" r="r" b="b"/>
              <a:pathLst>
                <a:path w="14910" h="22743" extrusionOk="0">
                  <a:moveTo>
                    <a:pt x="7449" y="0"/>
                  </a:moveTo>
                  <a:cubicBezTo>
                    <a:pt x="7363" y="0"/>
                    <a:pt x="7277" y="40"/>
                    <a:pt x="7219" y="121"/>
                  </a:cubicBezTo>
                  <a:lnTo>
                    <a:pt x="4981" y="3220"/>
                  </a:lnTo>
                  <a:lnTo>
                    <a:pt x="1079" y="3220"/>
                  </a:lnTo>
                  <a:cubicBezTo>
                    <a:pt x="482" y="3220"/>
                    <a:pt x="0" y="3702"/>
                    <a:pt x="0" y="4298"/>
                  </a:cubicBezTo>
                  <a:lnTo>
                    <a:pt x="0" y="21652"/>
                  </a:lnTo>
                  <a:cubicBezTo>
                    <a:pt x="0" y="22249"/>
                    <a:pt x="482" y="22742"/>
                    <a:pt x="1079" y="22742"/>
                  </a:cubicBezTo>
                  <a:lnTo>
                    <a:pt x="13830" y="22742"/>
                  </a:lnTo>
                  <a:cubicBezTo>
                    <a:pt x="14427" y="22742"/>
                    <a:pt x="14909" y="22249"/>
                    <a:pt x="14909" y="21652"/>
                  </a:cubicBezTo>
                  <a:lnTo>
                    <a:pt x="14909" y="4298"/>
                  </a:lnTo>
                  <a:cubicBezTo>
                    <a:pt x="14909" y="3708"/>
                    <a:pt x="14438" y="3219"/>
                    <a:pt x="13851" y="3219"/>
                  </a:cubicBezTo>
                  <a:cubicBezTo>
                    <a:pt x="13844" y="3219"/>
                    <a:pt x="13837" y="3219"/>
                    <a:pt x="13830" y="3220"/>
                  </a:cubicBezTo>
                  <a:lnTo>
                    <a:pt x="9916" y="3220"/>
                  </a:lnTo>
                  <a:lnTo>
                    <a:pt x="7678" y="121"/>
                  </a:lnTo>
                  <a:cubicBezTo>
                    <a:pt x="7621" y="40"/>
                    <a:pt x="7535" y="0"/>
                    <a:pt x="7449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7237;p86"/>
            <p:cNvSpPr/>
            <p:nvPr/>
          </p:nvSpPr>
          <p:spPr>
            <a:xfrm rot="16200000">
              <a:off x="3043960" y="242140"/>
              <a:ext cx="912944" cy="1857388"/>
            </a:xfrm>
            <a:custGeom>
              <a:avLst/>
              <a:gdLst/>
              <a:ahLst/>
              <a:cxnLst/>
              <a:rect l="l" t="t" r="r" b="b"/>
              <a:pathLst>
                <a:path w="14910" h="22743" extrusionOk="0">
                  <a:moveTo>
                    <a:pt x="7449" y="0"/>
                  </a:moveTo>
                  <a:cubicBezTo>
                    <a:pt x="7363" y="0"/>
                    <a:pt x="7277" y="40"/>
                    <a:pt x="7219" y="121"/>
                  </a:cubicBezTo>
                  <a:lnTo>
                    <a:pt x="4981" y="3220"/>
                  </a:lnTo>
                  <a:lnTo>
                    <a:pt x="1079" y="3220"/>
                  </a:lnTo>
                  <a:cubicBezTo>
                    <a:pt x="482" y="3220"/>
                    <a:pt x="0" y="3702"/>
                    <a:pt x="0" y="4298"/>
                  </a:cubicBezTo>
                  <a:lnTo>
                    <a:pt x="0" y="21652"/>
                  </a:lnTo>
                  <a:cubicBezTo>
                    <a:pt x="0" y="22249"/>
                    <a:pt x="482" y="22742"/>
                    <a:pt x="1079" y="22742"/>
                  </a:cubicBezTo>
                  <a:lnTo>
                    <a:pt x="13830" y="22742"/>
                  </a:lnTo>
                  <a:cubicBezTo>
                    <a:pt x="14427" y="22742"/>
                    <a:pt x="14909" y="22249"/>
                    <a:pt x="14909" y="21652"/>
                  </a:cubicBezTo>
                  <a:lnTo>
                    <a:pt x="14909" y="4298"/>
                  </a:lnTo>
                  <a:cubicBezTo>
                    <a:pt x="14909" y="3708"/>
                    <a:pt x="14438" y="3219"/>
                    <a:pt x="13851" y="3219"/>
                  </a:cubicBezTo>
                  <a:cubicBezTo>
                    <a:pt x="13844" y="3219"/>
                    <a:pt x="13837" y="3219"/>
                    <a:pt x="13830" y="3220"/>
                  </a:cubicBezTo>
                  <a:lnTo>
                    <a:pt x="9916" y="3220"/>
                  </a:lnTo>
                  <a:lnTo>
                    <a:pt x="7678" y="121"/>
                  </a:lnTo>
                  <a:cubicBezTo>
                    <a:pt x="7621" y="40"/>
                    <a:pt x="7535" y="0"/>
                    <a:pt x="7449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3857620" y="883497"/>
            <a:ext cx="4214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公共議題很複雜，高中生有辦法進行探究嗎？ </a:t>
            </a:r>
          </a:p>
        </p:txBody>
      </p:sp>
      <p:sp>
        <p:nvSpPr>
          <p:cNvPr id="12" name="直線圖說文字 2 11"/>
          <p:cNvSpPr/>
          <p:nvPr/>
        </p:nvSpPr>
        <p:spPr>
          <a:xfrm flipH="1">
            <a:off x="714348" y="2357436"/>
            <a:ext cx="4714908" cy="2143140"/>
          </a:xfrm>
          <a:prstGeom prst="borderCallout2">
            <a:avLst>
              <a:gd name="adj1" fmla="val 18750"/>
              <a:gd name="adj2" fmla="val -3523"/>
              <a:gd name="adj3" fmla="val 18750"/>
              <a:gd name="adj4" fmla="val -16667"/>
              <a:gd name="adj5" fmla="val 36583"/>
              <a:gd name="adj6" fmla="val -23036"/>
            </a:avLst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公共議題，指的是與一個群體的多數成員都有相關的事物，因此不必想得太過嚴肅，好像非得要處理困難的政治、經濟與社會議題。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87313"/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87313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實際上，舉凡班會怎麼開？服儀規定怎麼訂才合理？應不應該廢除早自習？這些也都是與校園裡多數人相關，適合高中生探究的公共議題。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2928926" y="857238"/>
            <a:ext cx="1071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 smtClean="0">
                <a:solidFill>
                  <a:schemeClr val="bg1"/>
                </a:solidFill>
              </a:rPr>
              <a:t>Q4</a:t>
            </a:r>
            <a:endParaRPr lang="zh-TW" altLang="en-US" sz="4800" dirty="0">
              <a:solidFill>
                <a:schemeClr val="bg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26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2857502"/>
            <a:ext cx="1528765" cy="167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57172"/>
            <a:ext cx="1643074" cy="1650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群組 9"/>
          <p:cNvGrpSpPr/>
          <p:nvPr/>
        </p:nvGrpSpPr>
        <p:grpSpPr>
          <a:xfrm>
            <a:off x="2571738" y="642924"/>
            <a:ext cx="5643600" cy="1285885"/>
            <a:chOff x="2571738" y="714362"/>
            <a:chExt cx="5715038" cy="912945"/>
          </a:xfrm>
        </p:grpSpPr>
        <p:sp>
          <p:nvSpPr>
            <p:cNvPr id="9" name="Google Shape;7237;p86"/>
            <p:cNvSpPr/>
            <p:nvPr/>
          </p:nvSpPr>
          <p:spPr>
            <a:xfrm rot="16200000">
              <a:off x="5437131" y="-1222338"/>
              <a:ext cx="912944" cy="4786346"/>
            </a:xfrm>
            <a:custGeom>
              <a:avLst/>
              <a:gdLst/>
              <a:ahLst/>
              <a:cxnLst/>
              <a:rect l="l" t="t" r="r" b="b"/>
              <a:pathLst>
                <a:path w="14910" h="22743" extrusionOk="0">
                  <a:moveTo>
                    <a:pt x="7449" y="0"/>
                  </a:moveTo>
                  <a:cubicBezTo>
                    <a:pt x="7363" y="0"/>
                    <a:pt x="7277" y="40"/>
                    <a:pt x="7219" y="121"/>
                  </a:cubicBezTo>
                  <a:lnTo>
                    <a:pt x="4981" y="3220"/>
                  </a:lnTo>
                  <a:lnTo>
                    <a:pt x="1079" y="3220"/>
                  </a:lnTo>
                  <a:cubicBezTo>
                    <a:pt x="482" y="3220"/>
                    <a:pt x="0" y="3702"/>
                    <a:pt x="0" y="4298"/>
                  </a:cubicBezTo>
                  <a:lnTo>
                    <a:pt x="0" y="21652"/>
                  </a:lnTo>
                  <a:cubicBezTo>
                    <a:pt x="0" y="22249"/>
                    <a:pt x="482" y="22742"/>
                    <a:pt x="1079" y="22742"/>
                  </a:cubicBezTo>
                  <a:lnTo>
                    <a:pt x="13830" y="22742"/>
                  </a:lnTo>
                  <a:cubicBezTo>
                    <a:pt x="14427" y="22742"/>
                    <a:pt x="14909" y="22249"/>
                    <a:pt x="14909" y="21652"/>
                  </a:cubicBezTo>
                  <a:lnTo>
                    <a:pt x="14909" y="4298"/>
                  </a:lnTo>
                  <a:cubicBezTo>
                    <a:pt x="14909" y="3708"/>
                    <a:pt x="14438" y="3219"/>
                    <a:pt x="13851" y="3219"/>
                  </a:cubicBezTo>
                  <a:cubicBezTo>
                    <a:pt x="13844" y="3219"/>
                    <a:pt x="13837" y="3219"/>
                    <a:pt x="13830" y="3220"/>
                  </a:cubicBezTo>
                  <a:lnTo>
                    <a:pt x="9916" y="3220"/>
                  </a:lnTo>
                  <a:lnTo>
                    <a:pt x="7678" y="121"/>
                  </a:lnTo>
                  <a:cubicBezTo>
                    <a:pt x="7621" y="40"/>
                    <a:pt x="7535" y="0"/>
                    <a:pt x="7449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7237;p86"/>
            <p:cNvSpPr/>
            <p:nvPr/>
          </p:nvSpPr>
          <p:spPr>
            <a:xfrm rot="16200000">
              <a:off x="3043960" y="242140"/>
              <a:ext cx="912944" cy="1857388"/>
            </a:xfrm>
            <a:custGeom>
              <a:avLst/>
              <a:gdLst/>
              <a:ahLst/>
              <a:cxnLst/>
              <a:rect l="l" t="t" r="r" b="b"/>
              <a:pathLst>
                <a:path w="14910" h="22743" extrusionOk="0">
                  <a:moveTo>
                    <a:pt x="7449" y="0"/>
                  </a:moveTo>
                  <a:cubicBezTo>
                    <a:pt x="7363" y="0"/>
                    <a:pt x="7277" y="40"/>
                    <a:pt x="7219" y="121"/>
                  </a:cubicBezTo>
                  <a:lnTo>
                    <a:pt x="4981" y="3220"/>
                  </a:lnTo>
                  <a:lnTo>
                    <a:pt x="1079" y="3220"/>
                  </a:lnTo>
                  <a:cubicBezTo>
                    <a:pt x="482" y="3220"/>
                    <a:pt x="0" y="3702"/>
                    <a:pt x="0" y="4298"/>
                  </a:cubicBezTo>
                  <a:lnTo>
                    <a:pt x="0" y="21652"/>
                  </a:lnTo>
                  <a:cubicBezTo>
                    <a:pt x="0" y="22249"/>
                    <a:pt x="482" y="22742"/>
                    <a:pt x="1079" y="22742"/>
                  </a:cubicBezTo>
                  <a:lnTo>
                    <a:pt x="13830" y="22742"/>
                  </a:lnTo>
                  <a:cubicBezTo>
                    <a:pt x="14427" y="22742"/>
                    <a:pt x="14909" y="22249"/>
                    <a:pt x="14909" y="21652"/>
                  </a:cubicBezTo>
                  <a:lnTo>
                    <a:pt x="14909" y="4298"/>
                  </a:lnTo>
                  <a:cubicBezTo>
                    <a:pt x="14909" y="3708"/>
                    <a:pt x="14438" y="3219"/>
                    <a:pt x="13851" y="3219"/>
                  </a:cubicBezTo>
                  <a:cubicBezTo>
                    <a:pt x="13844" y="3219"/>
                    <a:pt x="13837" y="3219"/>
                    <a:pt x="13830" y="3220"/>
                  </a:cubicBezTo>
                  <a:lnTo>
                    <a:pt x="9916" y="3220"/>
                  </a:lnTo>
                  <a:lnTo>
                    <a:pt x="7678" y="121"/>
                  </a:lnTo>
                  <a:cubicBezTo>
                    <a:pt x="7621" y="40"/>
                    <a:pt x="7535" y="0"/>
                    <a:pt x="7449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3786182" y="901128"/>
            <a:ext cx="4313828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TW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探究與實作一定要做出很棒的成品？ </a:t>
            </a:r>
          </a:p>
        </p:txBody>
      </p:sp>
      <p:sp>
        <p:nvSpPr>
          <p:cNvPr id="12" name="直線圖說文字 2 11"/>
          <p:cNvSpPr/>
          <p:nvPr/>
        </p:nvSpPr>
        <p:spPr>
          <a:xfrm flipH="1">
            <a:off x="785786" y="2500312"/>
            <a:ext cx="4714908" cy="1785950"/>
          </a:xfrm>
          <a:prstGeom prst="borderCallout2">
            <a:avLst>
              <a:gd name="adj1" fmla="val 18750"/>
              <a:gd name="adj2" fmla="val -3523"/>
              <a:gd name="adj3" fmla="val 18750"/>
              <a:gd name="adj4" fmla="val -16667"/>
              <a:gd name="adj5" fmla="val 34945"/>
              <a:gd name="adj6" fmla="val -21174"/>
            </a:avLst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/>
            <a:r>
              <a:rPr lang="zh-TW" altLang="en-US" sz="1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大學端在意的重點，在於學生是否能在實際探究的過程中展現出應有的熱情、態度，有所成長與學習。儘管最後成品不一定完美，但只要學生能充分呈現學習成果，並有系統地反思，就能凸顯個人的發展潛力。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2928926" y="857238"/>
            <a:ext cx="1071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 smtClean="0">
                <a:solidFill>
                  <a:schemeClr val="bg1"/>
                </a:solidFill>
              </a:rPr>
              <a:t>Q5</a:t>
            </a:r>
            <a:endParaRPr lang="zh-TW" altLang="en-US" sz="4800" dirty="0">
              <a:solidFill>
                <a:schemeClr val="bg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27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2857502"/>
            <a:ext cx="1528765" cy="167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28610"/>
            <a:ext cx="1643074" cy="1627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群組 9"/>
          <p:cNvGrpSpPr/>
          <p:nvPr/>
        </p:nvGrpSpPr>
        <p:grpSpPr>
          <a:xfrm>
            <a:off x="2571738" y="642924"/>
            <a:ext cx="5643600" cy="1285885"/>
            <a:chOff x="2571738" y="714362"/>
            <a:chExt cx="5715038" cy="912945"/>
          </a:xfrm>
        </p:grpSpPr>
        <p:sp>
          <p:nvSpPr>
            <p:cNvPr id="9" name="Google Shape;7237;p86"/>
            <p:cNvSpPr/>
            <p:nvPr/>
          </p:nvSpPr>
          <p:spPr>
            <a:xfrm rot="16200000">
              <a:off x="5437131" y="-1222338"/>
              <a:ext cx="912944" cy="4786346"/>
            </a:xfrm>
            <a:custGeom>
              <a:avLst/>
              <a:gdLst/>
              <a:ahLst/>
              <a:cxnLst/>
              <a:rect l="l" t="t" r="r" b="b"/>
              <a:pathLst>
                <a:path w="14910" h="22743" extrusionOk="0">
                  <a:moveTo>
                    <a:pt x="7449" y="0"/>
                  </a:moveTo>
                  <a:cubicBezTo>
                    <a:pt x="7363" y="0"/>
                    <a:pt x="7277" y="40"/>
                    <a:pt x="7219" y="121"/>
                  </a:cubicBezTo>
                  <a:lnTo>
                    <a:pt x="4981" y="3220"/>
                  </a:lnTo>
                  <a:lnTo>
                    <a:pt x="1079" y="3220"/>
                  </a:lnTo>
                  <a:cubicBezTo>
                    <a:pt x="482" y="3220"/>
                    <a:pt x="0" y="3702"/>
                    <a:pt x="0" y="4298"/>
                  </a:cubicBezTo>
                  <a:lnTo>
                    <a:pt x="0" y="21652"/>
                  </a:lnTo>
                  <a:cubicBezTo>
                    <a:pt x="0" y="22249"/>
                    <a:pt x="482" y="22742"/>
                    <a:pt x="1079" y="22742"/>
                  </a:cubicBezTo>
                  <a:lnTo>
                    <a:pt x="13830" y="22742"/>
                  </a:lnTo>
                  <a:cubicBezTo>
                    <a:pt x="14427" y="22742"/>
                    <a:pt x="14909" y="22249"/>
                    <a:pt x="14909" y="21652"/>
                  </a:cubicBezTo>
                  <a:lnTo>
                    <a:pt x="14909" y="4298"/>
                  </a:lnTo>
                  <a:cubicBezTo>
                    <a:pt x="14909" y="3708"/>
                    <a:pt x="14438" y="3219"/>
                    <a:pt x="13851" y="3219"/>
                  </a:cubicBezTo>
                  <a:cubicBezTo>
                    <a:pt x="13844" y="3219"/>
                    <a:pt x="13837" y="3219"/>
                    <a:pt x="13830" y="3220"/>
                  </a:cubicBezTo>
                  <a:lnTo>
                    <a:pt x="9916" y="3220"/>
                  </a:lnTo>
                  <a:lnTo>
                    <a:pt x="7678" y="121"/>
                  </a:lnTo>
                  <a:cubicBezTo>
                    <a:pt x="7621" y="40"/>
                    <a:pt x="7535" y="0"/>
                    <a:pt x="7449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7237;p86"/>
            <p:cNvSpPr/>
            <p:nvPr/>
          </p:nvSpPr>
          <p:spPr>
            <a:xfrm rot="16200000">
              <a:off x="3043960" y="242140"/>
              <a:ext cx="912944" cy="1857388"/>
            </a:xfrm>
            <a:custGeom>
              <a:avLst/>
              <a:gdLst/>
              <a:ahLst/>
              <a:cxnLst/>
              <a:rect l="l" t="t" r="r" b="b"/>
              <a:pathLst>
                <a:path w="14910" h="22743" extrusionOk="0">
                  <a:moveTo>
                    <a:pt x="7449" y="0"/>
                  </a:moveTo>
                  <a:cubicBezTo>
                    <a:pt x="7363" y="0"/>
                    <a:pt x="7277" y="40"/>
                    <a:pt x="7219" y="121"/>
                  </a:cubicBezTo>
                  <a:lnTo>
                    <a:pt x="4981" y="3220"/>
                  </a:lnTo>
                  <a:lnTo>
                    <a:pt x="1079" y="3220"/>
                  </a:lnTo>
                  <a:cubicBezTo>
                    <a:pt x="482" y="3220"/>
                    <a:pt x="0" y="3702"/>
                    <a:pt x="0" y="4298"/>
                  </a:cubicBezTo>
                  <a:lnTo>
                    <a:pt x="0" y="21652"/>
                  </a:lnTo>
                  <a:cubicBezTo>
                    <a:pt x="0" y="22249"/>
                    <a:pt x="482" y="22742"/>
                    <a:pt x="1079" y="22742"/>
                  </a:cubicBezTo>
                  <a:lnTo>
                    <a:pt x="13830" y="22742"/>
                  </a:lnTo>
                  <a:cubicBezTo>
                    <a:pt x="14427" y="22742"/>
                    <a:pt x="14909" y="22249"/>
                    <a:pt x="14909" y="21652"/>
                  </a:cubicBezTo>
                  <a:lnTo>
                    <a:pt x="14909" y="4298"/>
                  </a:lnTo>
                  <a:cubicBezTo>
                    <a:pt x="14909" y="3708"/>
                    <a:pt x="14438" y="3219"/>
                    <a:pt x="13851" y="3219"/>
                  </a:cubicBezTo>
                  <a:cubicBezTo>
                    <a:pt x="13844" y="3219"/>
                    <a:pt x="13837" y="3219"/>
                    <a:pt x="13830" y="3220"/>
                  </a:cubicBezTo>
                  <a:lnTo>
                    <a:pt x="9916" y="3220"/>
                  </a:lnTo>
                  <a:lnTo>
                    <a:pt x="7678" y="121"/>
                  </a:lnTo>
                  <a:cubicBezTo>
                    <a:pt x="7621" y="40"/>
                    <a:pt x="7535" y="0"/>
                    <a:pt x="7449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3857620" y="883497"/>
            <a:ext cx="4214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探究與實作負擔看起來很重，要怎麼兼顧課業和考試？</a:t>
            </a:r>
          </a:p>
        </p:txBody>
      </p:sp>
      <p:sp>
        <p:nvSpPr>
          <p:cNvPr id="12" name="直線圖說文字 2 11"/>
          <p:cNvSpPr/>
          <p:nvPr/>
        </p:nvSpPr>
        <p:spPr>
          <a:xfrm flipH="1">
            <a:off x="714348" y="2357436"/>
            <a:ext cx="4714908" cy="2143140"/>
          </a:xfrm>
          <a:prstGeom prst="borderCallout2">
            <a:avLst>
              <a:gd name="adj1" fmla="val 18750"/>
              <a:gd name="adj2" fmla="val -3523"/>
              <a:gd name="adj3" fmla="val 18750"/>
              <a:gd name="adj4" fmla="val -16667"/>
              <a:gd name="adj5" fmla="val 36583"/>
              <a:gd name="adj6" fmla="val -23036"/>
            </a:avLst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/>
            <a:r>
              <a:rPr lang="zh-TW" altLang="en-US" sz="1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除了平時要做好時間管理，掌握進度，不妨也可以試著延伸公民課本曾學過的概念或案例作為探究主題，讓公民課和探究與實作連結在一起。或者，你也可以各科都做同一個主題但不同面向的題目，有助於你更快進入狀況。</a:t>
            </a:r>
            <a:endParaRPr lang="en-US" altLang="zh-TW" sz="17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928926" y="857238"/>
            <a:ext cx="1071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 smtClean="0">
                <a:solidFill>
                  <a:schemeClr val="bg1"/>
                </a:solidFill>
              </a:rPr>
              <a:t>Q6</a:t>
            </a:r>
            <a:endParaRPr lang="zh-TW" altLang="en-US" sz="4800" dirty="0">
              <a:solidFill>
                <a:schemeClr val="bg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28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2857502"/>
            <a:ext cx="1528765" cy="167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57172"/>
            <a:ext cx="1643074" cy="1650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群組 9"/>
          <p:cNvGrpSpPr/>
          <p:nvPr/>
        </p:nvGrpSpPr>
        <p:grpSpPr>
          <a:xfrm>
            <a:off x="2571738" y="642924"/>
            <a:ext cx="5643600" cy="1285885"/>
            <a:chOff x="2571738" y="714362"/>
            <a:chExt cx="5715038" cy="912945"/>
          </a:xfrm>
        </p:grpSpPr>
        <p:sp>
          <p:nvSpPr>
            <p:cNvPr id="9" name="Google Shape;7237;p86"/>
            <p:cNvSpPr/>
            <p:nvPr/>
          </p:nvSpPr>
          <p:spPr>
            <a:xfrm rot="16200000">
              <a:off x="5437131" y="-1222338"/>
              <a:ext cx="912944" cy="4786346"/>
            </a:xfrm>
            <a:custGeom>
              <a:avLst/>
              <a:gdLst/>
              <a:ahLst/>
              <a:cxnLst/>
              <a:rect l="l" t="t" r="r" b="b"/>
              <a:pathLst>
                <a:path w="14910" h="22743" extrusionOk="0">
                  <a:moveTo>
                    <a:pt x="7449" y="0"/>
                  </a:moveTo>
                  <a:cubicBezTo>
                    <a:pt x="7363" y="0"/>
                    <a:pt x="7277" y="40"/>
                    <a:pt x="7219" y="121"/>
                  </a:cubicBezTo>
                  <a:lnTo>
                    <a:pt x="4981" y="3220"/>
                  </a:lnTo>
                  <a:lnTo>
                    <a:pt x="1079" y="3220"/>
                  </a:lnTo>
                  <a:cubicBezTo>
                    <a:pt x="482" y="3220"/>
                    <a:pt x="0" y="3702"/>
                    <a:pt x="0" y="4298"/>
                  </a:cubicBezTo>
                  <a:lnTo>
                    <a:pt x="0" y="21652"/>
                  </a:lnTo>
                  <a:cubicBezTo>
                    <a:pt x="0" y="22249"/>
                    <a:pt x="482" y="22742"/>
                    <a:pt x="1079" y="22742"/>
                  </a:cubicBezTo>
                  <a:lnTo>
                    <a:pt x="13830" y="22742"/>
                  </a:lnTo>
                  <a:cubicBezTo>
                    <a:pt x="14427" y="22742"/>
                    <a:pt x="14909" y="22249"/>
                    <a:pt x="14909" y="21652"/>
                  </a:cubicBezTo>
                  <a:lnTo>
                    <a:pt x="14909" y="4298"/>
                  </a:lnTo>
                  <a:cubicBezTo>
                    <a:pt x="14909" y="3708"/>
                    <a:pt x="14438" y="3219"/>
                    <a:pt x="13851" y="3219"/>
                  </a:cubicBezTo>
                  <a:cubicBezTo>
                    <a:pt x="13844" y="3219"/>
                    <a:pt x="13837" y="3219"/>
                    <a:pt x="13830" y="3220"/>
                  </a:cubicBezTo>
                  <a:lnTo>
                    <a:pt x="9916" y="3220"/>
                  </a:lnTo>
                  <a:lnTo>
                    <a:pt x="7678" y="121"/>
                  </a:lnTo>
                  <a:cubicBezTo>
                    <a:pt x="7621" y="40"/>
                    <a:pt x="7535" y="0"/>
                    <a:pt x="7449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7237;p86"/>
            <p:cNvSpPr/>
            <p:nvPr/>
          </p:nvSpPr>
          <p:spPr>
            <a:xfrm rot="16200000">
              <a:off x="3043960" y="242140"/>
              <a:ext cx="912944" cy="1857388"/>
            </a:xfrm>
            <a:custGeom>
              <a:avLst/>
              <a:gdLst/>
              <a:ahLst/>
              <a:cxnLst/>
              <a:rect l="l" t="t" r="r" b="b"/>
              <a:pathLst>
                <a:path w="14910" h="22743" extrusionOk="0">
                  <a:moveTo>
                    <a:pt x="7449" y="0"/>
                  </a:moveTo>
                  <a:cubicBezTo>
                    <a:pt x="7363" y="0"/>
                    <a:pt x="7277" y="40"/>
                    <a:pt x="7219" y="121"/>
                  </a:cubicBezTo>
                  <a:lnTo>
                    <a:pt x="4981" y="3220"/>
                  </a:lnTo>
                  <a:lnTo>
                    <a:pt x="1079" y="3220"/>
                  </a:lnTo>
                  <a:cubicBezTo>
                    <a:pt x="482" y="3220"/>
                    <a:pt x="0" y="3702"/>
                    <a:pt x="0" y="4298"/>
                  </a:cubicBezTo>
                  <a:lnTo>
                    <a:pt x="0" y="21652"/>
                  </a:lnTo>
                  <a:cubicBezTo>
                    <a:pt x="0" y="22249"/>
                    <a:pt x="482" y="22742"/>
                    <a:pt x="1079" y="22742"/>
                  </a:cubicBezTo>
                  <a:lnTo>
                    <a:pt x="13830" y="22742"/>
                  </a:lnTo>
                  <a:cubicBezTo>
                    <a:pt x="14427" y="22742"/>
                    <a:pt x="14909" y="22249"/>
                    <a:pt x="14909" y="21652"/>
                  </a:cubicBezTo>
                  <a:lnTo>
                    <a:pt x="14909" y="4298"/>
                  </a:lnTo>
                  <a:cubicBezTo>
                    <a:pt x="14909" y="3708"/>
                    <a:pt x="14438" y="3219"/>
                    <a:pt x="13851" y="3219"/>
                  </a:cubicBezTo>
                  <a:cubicBezTo>
                    <a:pt x="13844" y="3219"/>
                    <a:pt x="13837" y="3219"/>
                    <a:pt x="13830" y="3220"/>
                  </a:cubicBezTo>
                  <a:lnTo>
                    <a:pt x="9916" y="3220"/>
                  </a:lnTo>
                  <a:lnTo>
                    <a:pt x="7678" y="121"/>
                  </a:lnTo>
                  <a:cubicBezTo>
                    <a:pt x="7621" y="40"/>
                    <a:pt x="7535" y="0"/>
                    <a:pt x="7449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3786182" y="901128"/>
            <a:ext cx="4313828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TW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探究與實作很浪費時間，又對升學沒幫助？</a:t>
            </a:r>
          </a:p>
        </p:txBody>
      </p:sp>
      <p:sp>
        <p:nvSpPr>
          <p:cNvPr id="12" name="直線圖說文字 2 11"/>
          <p:cNvSpPr/>
          <p:nvPr/>
        </p:nvSpPr>
        <p:spPr>
          <a:xfrm flipH="1">
            <a:off x="785786" y="2500312"/>
            <a:ext cx="4714908" cy="1785950"/>
          </a:xfrm>
          <a:prstGeom prst="borderCallout2">
            <a:avLst>
              <a:gd name="adj1" fmla="val 18750"/>
              <a:gd name="adj2" fmla="val -3523"/>
              <a:gd name="adj3" fmla="val 18750"/>
              <a:gd name="adj4" fmla="val -16667"/>
              <a:gd name="adj5" fmla="val 36583"/>
              <a:gd name="adj6" fmla="val -23036"/>
            </a:avLst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/>
            <a:r>
              <a:rPr lang="zh-TW" altLang="en-US" sz="1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愈來愈多大學教授表示，探究與實作的作品確實能幫助他們在推甄面試時瞭解學生特質。從近年的大考趨勢來看，探究與實作培養的精神與能力也有助於解題，分科測驗考試更是明確將其列入考試範圍。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2928926" y="857238"/>
            <a:ext cx="1071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 smtClean="0">
                <a:solidFill>
                  <a:schemeClr val="bg1"/>
                </a:solidFill>
              </a:rPr>
              <a:t>Q7</a:t>
            </a:r>
            <a:endParaRPr lang="zh-TW" altLang="en-US" sz="4800" dirty="0">
              <a:solidFill>
                <a:schemeClr val="bg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29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2857502"/>
            <a:ext cx="1528765" cy="167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28610"/>
            <a:ext cx="1643074" cy="1627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群組 9"/>
          <p:cNvGrpSpPr/>
          <p:nvPr/>
        </p:nvGrpSpPr>
        <p:grpSpPr>
          <a:xfrm>
            <a:off x="2571738" y="642924"/>
            <a:ext cx="5643600" cy="1285885"/>
            <a:chOff x="2571738" y="714362"/>
            <a:chExt cx="5715038" cy="912945"/>
          </a:xfrm>
        </p:grpSpPr>
        <p:sp>
          <p:nvSpPr>
            <p:cNvPr id="9" name="Google Shape;7237;p86"/>
            <p:cNvSpPr/>
            <p:nvPr/>
          </p:nvSpPr>
          <p:spPr>
            <a:xfrm rot="16200000">
              <a:off x="5437131" y="-1222338"/>
              <a:ext cx="912944" cy="4786346"/>
            </a:xfrm>
            <a:custGeom>
              <a:avLst/>
              <a:gdLst/>
              <a:ahLst/>
              <a:cxnLst/>
              <a:rect l="l" t="t" r="r" b="b"/>
              <a:pathLst>
                <a:path w="14910" h="22743" extrusionOk="0">
                  <a:moveTo>
                    <a:pt x="7449" y="0"/>
                  </a:moveTo>
                  <a:cubicBezTo>
                    <a:pt x="7363" y="0"/>
                    <a:pt x="7277" y="40"/>
                    <a:pt x="7219" y="121"/>
                  </a:cubicBezTo>
                  <a:lnTo>
                    <a:pt x="4981" y="3220"/>
                  </a:lnTo>
                  <a:lnTo>
                    <a:pt x="1079" y="3220"/>
                  </a:lnTo>
                  <a:cubicBezTo>
                    <a:pt x="482" y="3220"/>
                    <a:pt x="0" y="3702"/>
                    <a:pt x="0" y="4298"/>
                  </a:cubicBezTo>
                  <a:lnTo>
                    <a:pt x="0" y="21652"/>
                  </a:lnTo>
                  <a:cubicBezTo>
                    <a:pt x="0" y="22249"/>
                    <a:pt x="482" y="22742"/>
                    <a:pt x="1079" y="22742"/>
                  </a:cubicBezTo>
                  <a:lnTo>
                    <a:pt x="13830" y="22742"/>
                  </a:lnTo>
                  <a:cubicBezTo>
                    <a:pt x="14427" y="22742"/>
                    <a:pt x="14909" y="22249"/>
                    <a:pt x="14909" y="21652"/>
                  </a:cubicBezTo>
                  <a:lnTo>
                    <a:pt x="14909" y="4298"/>
                  </a:lnTo>
                  <a:cubicBezTo>
                    <a:pt x="14909" y="3708"/>
                    <a:pt x="14438" y="3219"/>
                    <a:pt x="13851" y="3219"/>
                  </a:cubicBezTo>
                  <a:cubicBezTo>
                    <a:pt x="13844" y="3219"/>
                    <a:pt x="13837" y="3219"/>
                    <a:pt x="13830" y="3220"/>
                  </a:cubicBezTo>
                  <a:lnTo>
                    <a:pt x="9916" y="3220"/>
                  </a:lnTo>
                  <a:lnTo>
                    <a:pt x="7678" y="121"/>
                  </a:lnTo>
                  <a:cubicBezTo>
                    <a:pt x="7621" y="40"/>
                    <a:pt x="7535" y="0"/>
                    <a:pt x="7449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7237;p86"/>
            <p:cNvSpPr/>
            <p:nvPr/>
          </p:nvSpPr>
          <p:spPr>
            <a:xfrm rot="16200000">
              <a:off x="3043960" y="242140"/>
              <a:ext cx="912944" cy="1857388"/>
            </a:xfrm>
            <a:custGeom>
              <a:avLst/>
              <a:gdLst/>
              <a:ahLst/>
              <a:cxnLst/>
              <a:rect l="l" t="t" r="r" b="b"/>
              <a:pathLst>
                <a:path w="14910" h="22743" extrusionOk="0">
                  <a:moveTo>
                    <a:pt x="7449" y="0"/>
                  </a:moveTo>
                  <a:cubicBezTo>
                    <a:pt x="7363" y="0"/>
                    <a:pt x="7277" y="40"/>
                    <a:pt x="7219" y="121"/>
                  </a:cubicBezTo>
                  <a:lnTo>
                    <a:pt x="4981" y="3220"/>
                  </a:lnTo>
                  <a:lnTo>
                    <a:pt x="1079" y="3220"/>
                  </a:lnTo>
                  <a:cubicBezTo>
                    <a:pt x="482" y="3220"/>
                    <a:pt x="0" y="3702"/>
                    <a:pt x="0" y="4298"/>
                  </a:cubicBezTo>
                  <a:lnTo>
                    <a:pt x="0" y="21652"/>
                  </a:lnTo>
                  <a:cubicBezTo>
                    <a:pt x="0" y="22249"/>
                    <a:pt x="482" y="22742"/>
                    <a:pt x="1079" y="22742"/>
                  </a:cubicBezTo>
                  <a:lnTo>
                    <a:pt x="13830" y="22742"/>
                  </a:lnTo>
                  <a:cubicBezTo>
                    <a:pt x="14427" y="22742"/>
                    <a:pt x="14909" y="22249"/>
                    <a:pt x="14909" y="21652"/>
                  </a:cubicBezTo>
                  <a:lnTo>
                    <a:pt x="14909" y="4298"/>
                  </a:lnTo>
                  <a:cubicBezTo>
                    <a:pt x="14909" y="3708"/>
                    <a:pt x="14438" y="3219"/>
                    <a:pt x="13851" y="3219"/>
                  </a:cubicBezTo>
                  <a:cubicBezTo>
                    <a:pt x="13844" y="3219"/>
                    <a:pt x="13837" y="3219"/>
                    <a:pt x="13830" y="3220"/>
                  </a:cubicBezTo>
                  <a:lnTo>
                    <a:pt x="9916" y="3220"/>
                  </a:lnTo>
                  <a:lnTo>
                    <a:pt x="7678" y="121"/>
                  </a:lnTo>
                  <a:cubicBezTo>
                    <a:pt x="7621" y="40"/>
                    <a:pt x="7535" y="0"/>
                    <a:pt x="7449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3857620" y="883497"/>
            <a:ext cx="4214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探究與實作大考會考，那是怎麼個考法？</a:t>
            </a:r>
          </a:p>
        </p:txBody>
      </p:sp>
      <p:sp>
        <p:nvSpPr>
          <p:cNvPr id="12" name="直線圖說文字 2 11"/>
          <p:cNvSpPr/>
          <p:nvPr/>
        </p:nvSpPr>
        <p:spPr>
          <a:xfrm flipH="1">
            <a:off x="714348" y="2500312"/>
            <a:ext cx="4714908" cy="1857388"/>
          </a:xfrm>
          <a:prstGeom prst="borderCallout2">
            <a:avLst>
              <a:gd name="adj1" fmla="val 18750"/>
              <a:gd name="adj2" fmla="val -3523"/>
              <a:gd name="adj3" fmla="val 18750"/>
              <a:gd name="adj4" fmla="val -16667"/>
              <a:gd name="adj5" fmla="val 33038"/>
              <a:gd name="adj6" fmla="val -20709"/>
            </a:avLst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/>
            <a:r>
              <a:rPr lang="zh-TW" altLang="en-US" sz="1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以目前趨勢來說，題目看似與一般的素養題沒有太大差異，但會更著重考生能否在答題時融入資料蒐集、分析與推論的過程，甚至以非選題的形式，要求考生說明判斷出答案的過程。</a:t>
            </a:r>
            <a:endParaRPr lang="en-US" altLang="zh-TW" sz="17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928926" y="857238"/>
            <a:ext cx="1071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 smtClean="0">
                <a:solidFill>
                  <a:schemeClr val="bg1"/>
                </a:solidFill>
              </a:rPr>
              <a:t>Q8</a:t>
            </a:r>
            <a:endParaRPr lang="zh-TW" altLang="en-US" sz="4800" dirty="0">
              <a:solidFill>
                <a:schemeClr val="bg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30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1030</TotalTime>
  <Words>2131</Words>
  <Application>Microsoft Office PowerPoint</Application>
  <PresentationFormat>如螢幕大小 (16:9)</PresentationFormat>
  <Paragraphs>209</Paragraphs>
  <Slides>30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1" baseType="lpstr">
      <vt:lpstr>Office 佈景主題</vt:lpstr>
      <vt:lpstr>投影片 1</vt:lpstr>
      <vt:lpstr>投影片 2</vt:lpstr>
      <vt:lpstr>投影片 3</vt:lpstr>
      <vt:lpstr>什麼是「公共議題」？</vt:lpstr>
      <vt:lpstr>為什麼要探究公共議題？</vt:lpstr>
      <vt:lpstr>投影片 6</vt:lpstr>
      <vt:lpstr>探究的 4 個要項</vt:lpstr>
      <vt:lpstr>探究的 4 個要項</vt:lpstr>
      <vt:lpstr>探究的 4 個要項</vt:lpstr>
      <vt:lpstr>探究的 4 個要項</vt:lpstr>
      <vt:lpstr>實作的 4 個取徑</vt:lpstr>
      <vt:lpstr>實作的 4 個取徑</vt:lpstr>
      <vt:lpstr>實作的 4 個取徑</vt:lpstr>
      <vt:lpstr>實作的 4 個取徑</vt:lpstr>
      <vt:lpstr>實作的 4 個取徑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投影片 23</vt:lpstr>
      <vt:lpstr>投影片 24</vt:lpstr>
      <vt:lpstr>投影片 25</vt:lpstr>
      <vt:lpstr>投影片 26</vt:lpstr>
      <vt:lpstr>投影片 27</vt:lpstr>
      <vt:lpstr>投影片 28</vt:lpstr>
      <vt:lpstr>投影片 29</vt:lpstr>
      <vt:lpstr>投影片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91677</dc:creator>
  <cp:lastModifiedBy>91677</cp:lastModifiedBy>
  <cp:revision>92</cp:revision>
  <dcterms:created xsi:type="dcterms:W3CDTF">2022-05-25T00:24:47Z</dcterms:created>
  <dcterms:modified xsi:type="dcterms:W3CDTF">2022-06-07T07:25:59Z</dcterms:modified>
</cp:coreProperties>
</file>