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9" r:id="rId2"/>
    <p:sldId id="257" r:id="rId3"/>
    <p:sldId id="260" r:id="rId4"/>
    <p:sldId id="262" r:id="rId5"/>
    <p:sldId id="264" r:id="rId6"/>
    <p:sldId id="265" r:id="rId7"/>
    <p:sldId id="266" r:id="rId8"/>
    <p:sldId id="261" r:id="rId9"/>
    <p:sldId id="267" r:id="rId10"/>
    <p:sldId id="268" r:id="rId11"/>
    <p:sldId id="269" r:id="rId12"/>
    <p:sldId id="270" r:id="rId13"/>
    <p:sldId id="271" r:id="rId14"/>
    <p:sldId id="275" r:id="rId15"/>
    <p:sldId id="274" r:id="rId16"/>
    <p:sldId id="276" r:id="rId17"/>
    <p:sldId id="272" r:id="rId18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C9B4"/>
    <a:srgbClr val="C07740"/>
    <a:srgbClr val="F0DED0"/>
    <a:srgbClr val="CE9468"/>
    <a:srgbClr val="CA9F00"/>
    <a:srgbClr val="FFDE75"/>
    <a:srgbClr val="D07C7A"/>
    <a:srgbClr val="FFE38B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淺色樣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920" autoAdjust="0"/>
    <p:restoredTop sz="94660"/>
  </p:normalViewPr>
  <p:slideViewPr>
    <p:cSldViewPr>
      <p:cViewPr varScale="1">
        <p:scale>
          <a:sx n="140" d="100"/>
          <a:sy n="140" d="100"/>
        </p:scale>
        <p:origin x="-966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7757C-0F7A-48E9-BAAF-1F546B3DF59F}" type="datetimeFigureOut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04E10-E768-40B1-8141-63D2B2DB545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剪去單一角落矩形 40"/>
          <p:cNvSpPr/>
          <p:nvPr userDrawn="1"/>
        </p:nvSpPr>
        <p:spPr>
          <a:xfrm>
            <a:off x="3313104" y="642924"/>
            <a:ext cx="4857784" cy="2143140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剪去單一角落矩形 39"/>
          <p:cNvSpPr/>
          <p:nvPr userDrawn="1"/>
        </p:nvSpPr>
        <p:spPr>
          <a:xfrm>
            <a:off x="3428992" y="750081"/>
            <a:ext cx="4857784" cy="2250297"/>
          </a:xfrm>
          <a:prstGeom prst="snip1Rect">
            <a:avLst/>
          </a:prstGeom>
          <a:solidFill>
            <a:srgbClr val="C07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AC5DE-35FA-4E0C-AFFB-3AB19AAE9EA2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34" name="Google Shape;3537;p82"/>
          <p:cNvGrpSpPr/>
          <p:nvPr userDrawn="1"/>
        </p:nvGrpSpPr>
        <p:grpSpPr>
          <a:xfrm>
            <a:off x="-32" y="4177051"/>
            <a:ext cx="5929354" cy="966449"/>
            <a:chOff x="7650990" y="3733725"/>
            <a:chExt cx="1251235" cy="351310"/>
          </a:xfrm>
        </p:grpSpPr>
        <p:sp>
          <p:nvSpPr>
            <p:cNvPr id="35" name="Google Shape;3538;p82"/>
            <p:cNvSpPr/>
            <p:nvPr/>
          </p:nvSpPr>
          <p:spPr>
            <a:xfrm>
              <a:off x="7650990" y="3733735"/>
              <a:ext cx="566328" cy="351300"/>
            </a:xfrm>
            <a:prstGeom prst="homePlate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539;p82"/>
            <p:cNvSpPr/>
            <p:nvPr/>
          </p:nvSpPr>
          <p:spPr>
            <a:xfrm>
              <a:off x="80985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540;p82"/>
            <p:cNvSpPr/>
            <p:nvPr/>
          </p:nvSpPr>
          <p:spPr>
            <a:xfrm>
              <a:off x="83271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541;p82"/>
            <p:cNvSpPr/>
            <p:nvPr/>
          </p:nvSpPr>
          <p:spPr>
            <a:xfrm>
              <a:off x="85557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rgbClr val="FFFF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8" name="圖片 27" descr="憨吉-07-removebg-preview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flipH="1">
            <a:off x="285720" y="2857502"/>
            <a:ext cx="2000264" cy="2050551"/>
          </a:xfrm>
          <a:prstGeom prst="rect">
            <a:avLst/>
          </a:prstGeom>
        </p:spPr>
      </p:pic>
      <p:pic>
        <p:nvPicPr>
          <p:cNvPr id="39" name="圖片 38" descr="未命名-1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00958" y="4786329"/>
            <a:ext cx="1500198" cy="2500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F28D6-6F92-43B1-B2EB-10DF573B940B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11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14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24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22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20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18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" name="文字方塊 25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01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27" name="Google Shape;6506;p84"/>
          <p:cNvGrpSpPr/>
          <p:nvPr userDrawn="1"/>
        </p:nvGrpSpPr>
        <p:grpSpPr>
          <a:xfrm rot="16200000">
            <a:off x="436735" y="1936946"/>
            <a:ext cx="1841111" cy="1143009"/>
            <a:chOff x="6752546" y="3484366"/>
            <a:chExt cx="1590310" cy="987304"/>
          </a:xfrm>
        </p:grpSpPr>
        <p:grpSp>
          <p:nvGrpSpPr>
            <p:cNvPr id="28" name="Google Shape;6507;p84"/>
            <p:cNvGrpSpPr/>
            <p:nvPr/>
          </p:nvGrpSpPr>
          <p:grpSpPr>
            <a:xfrm>
              <a:off x="7531521" y="3484366"/>
              <a:ext cx="811335" cy="987304"/>
              <a:chOff x="3379425" y="1617275"/>
              <a:chExt cx="1090650" cy="1327200"/>
            </a:xfrm>
          </p:grpSpPr>
          <p:sp>
            <p:nvSpPr>
              <p:cNvPr id="41" name="Google Shape;6508;p84"/>
              <p:cNvSpPr/>
              <p:nvPr/>
            </p:nvSpPr>
            <p:spPr>
              <a:xfrm>
                <a:off x="3554475" y="1792400"/>
                <a:ext cx="7404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9" h="29615" extrusionOk="0">
                    <a:moveTo>
                      <a:pt x="14809" y="1"/>
                    </a:moveTo>
                    <a:cubicBezTo>
                      <a:pt x="6631" y="1"/>
                      <a:pt x="0" y="6631"/>
                      <a:pt x="0" y="14809"/>
                    </a:cubicBezTo>
                    <a:cubicBezTo>
                      <a:pt x="0" y="22988"/>
                      <a:pt x="6631" y="29615"/>
                      <a:pt x="14809" y="29615"/>
                    </a:cubicBezTo>
                    <a:cubicBezTo>
                      <a:pt x="22987" y="29615"/>
                      <a:pt x="29618" y="22988"/>
                      <a:pt x="29618" y="14809"/>
                    </a:cubicBezTo>
                    <a:cubicBezTo>
                      <a:pt x="29618" y="6631"/>
                      <a:pt x="22987" y="1"/>
                      <a:pt x="14809" y="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6509;p84"/>
              <p:cNvSpPr/>
              <p:nvPr/>
            </p:nvSpPr>
            <p:spPr>
              <a:xfrm>
                <a:off x="3379425" y="1617275"/>
                <a:ext cx="1090650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26" h="50958" extrusionOk="0">
                    <a:moveTo>
                      <a:pt x="21811" y="0"/>
                    </a:moveTo>
                    <a:cubicBezTo>
                      <a:pt x="9785" y="0"/>
                      <a:pt x="0" y="9788"/>
                      <a:pt x="0" y="21814"/>
                    </a:cubicBezTo>
                    <a:cubicBezTo>
                      <a:pt x="8" y="22289"/>
                      <a:pt x="401" y="22672"/>
                      <a:pt x="876" y="22672"/>
                    </a:cubicBezTo>
                    <a:cubicBezTo>
                      <a:pt x="1355" y="22672"/>
                      <a:pt x="1744" y="22289"/>
                      <a:pt x="1755" y="21814"/>
                    </a:cubicBezTo>
                    <a:cubicBezTo>
                      <a:pt x="1755" y="10757"/>
                      <a:pt x="10754" y="1755"/>
                      <a:pt x="21811" y="1755"/>
                    </a:cubicBezTo>
                    <a:cubicBezTo>
                      <a:pt x="32869" y="1755"/>
                      <a:pt x="41867" y="10753"/>
                      <a:pt x="41867" y="21814"/>
                    </a:cubicBezTo>
                    <a:cubicBezTo>
                      <a:pt x="41871" y="32872"/>
                      <a:pt x="32869" y="41870"/>
                      <a:pt x="21811" y="41870"/>
                    </a:cubicBezTo>
                    <a:cubicBezTo>
                      <a:pt x="21329" y="41870"/>
                      <a:pt x="20932" y="42263"/>
                      <a:pt x="20935" y="42750"/>
                    </a:cubicBezTo>
                    <a:lnTo>
                      <a:pt x="20935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2" y="43147"/>
                      <a:pt x="43626" y="33547"/>
                      <a:pt x="43626" y="21814"/>
                    </a:cubicBezTo>
                    <a:cubicBezTo>
                      <a:pt x="43626" y="9785"/>
                      <a:pt x="33841" y="0"/>
                      <a:pt x="21811" y="0"/>
                    </a:cubicBezTo>
                    <a:close/>
                  </a:path>
                </a:pathLst>
              </a:custGeom>
              <a:solidFill>
                <a:srgbClr val="FFDE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6510;p84"/>
              <p:cNvSpPr/>
              <p:nvPr/>
            </p:nvSpPr>
            <p:spPr>
              <a:xfrm>
                <a:off x="3775050" y="2771175"/>
                <a:ext cx="300875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5" h="6932" extrusionOk="0">
                    <a:moveTo>
                      <a:pt x="11087" y="1"/>
                    </a:moveTo>
                    <a:cubicBezTo>
                      <a:pt x="10861" y="1"/>
                      <a:pt x="10636" y="87"/>
                      <a:pt x="10465" y="260"/>
                    </a:cubicBezTo>
                    <a:lnTo>
                      <a:pt x="6866" y="3859"/>
                    </a:lnTo>
                    <a:lnTo>
                      <a:pt x="5979" y="4742"/>
                    </a:lnTo>
                    <a:lnTo>
                      <a:pt x="5110" y="3874"/>
                    </a:lnTo>
                    <a:lnTo>
                      <a:pt x="1496" y="260"/>
                    </a:lnTo>
                    <a:cubicBezTo>
                      <a:pt x="1342" y="153"/>
                      <a:pt x="1166" y="102"/>
                      <a:pt x="990" y="102"/>
                    </a:cubicBezTo>
                    <a:cubicBezTo>
                      <a:pt x="731" y="102"/>
                      <a:pt x="475" y="214"/>
                      <a:pt x="298" y="427"/>
                    </a:cubicBezTo>
                    <a:cubicBezTo>
                      <a:pt x="1" y="783"/>
                      <a:pt x="23" y="1306"/>
                      <a:pt x="350" y="1636"/>
                    </a:cubicBezTo>
                    <a:lnTo>
                      <a:pt x="5389" y="6675"/>
                    </a:lnTo>
                    <a:cubicBezTo>
                      <a:pt x="5559" y="6846"/>
                      <a:pt x="5784" y="6931"/>
                      <a:pt x="6009" y="6931"/>
                    </a:cubicBezTo>
                    <a:cubicBezTo>
                      <a:pt x="6234" y="6931"/>
                      <a:pt x="6459" y="6846"/>
                      <a:pt x="6632" y="6675"/>
                    </a:cubicBezTo>
                    <a:lnTo>
                      <a:pt x="11667" y="1636"/>
                    </a:lnTo>
                    <a:cubicBezTo>
                      <a:pt x="12016" y="1250"/>
                      <a:pt x="12034" y="668"/>
                      <a:pt x="11712" y="260"/>
                    </a:cubicBezTo>
                    <a:cubicBezTo>
                      <a:pt x="11539" y="87"/>
                      <a:pt x="11313" y="1"/>
                      <a:pt x="11087" y="1"/>
                    </a:cubicBezTo>
                    <a:close/>
                  </a:path>
                </a:pathLst>
              </a:custGeom>
              <a:solidFill>
                <a:srgbClr val="FFDE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" name="Google Shape;6511;p84"/>
            <p:cNvGrpSpPr/>
            <p:nvPr/>
          </p:nvGrpSpPr>
          <p:grpSpPr>
            <a:xfrm>
              <a:off x="6752546" y="3484366"/>
              <a:ext cx="811428" cy="987304"/>
              <a:chOff x="2332275" y="1617275"/>
              <a:chExt cx="1090775" cy="1327200"/>
            </a:xfrm>
          </p:grpSpPr>
          <p:sp>
            <p:nvSpPr>
              <p:cNvPr id="38" name="Google Shape;6512;p84"/>
              <p:cNvSpPr/>
              <p:nvPr/>
            </p:nvSpPr>
            <p:spPr>
              <a:xfrm>
                <a:off x="2507425" y="1792400"/>
                <a:ext cx="7403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5" h="29615" extrusionOk="0">
                    <a:moveTo>
                      <a:pt x="14810" y="1"/>
                    </a:moveTo>
                    <a:cubicBezTo>
                      <a:pt x="6631" y="1"/>
                      <a:pt x="1" y="6631"/>
                      <a:pt x="1" y="14809"/>
                    </a:cubicBezTo>
                    <a:cubicBezTo>
                      <a:pt x="1" y="22988"/>
                      <a:pt x="6631" y="29615"/>
                      <a:pt x="14810" y="29615"/>
                    </a:cubicBezTo>
                    <a:cubicBezTo>
                      <a:pt x="22988" y="29615"/>
                      <a:pt x="29615" y="22988"/>
                      <a:pt x="29615" y="14809"/>
                    </a:cubicBezTo>
                    <a:cubicBezTo>
                      <a:pt x="29615" y="6631"/>
                      <a:pt x="22988" y="1"/>
                      <a:pt x="14810" y="1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6513;p84"/>
              <p:cNvSpPr/>
              <p:nvPr/>
            </p:nvSpPr>
            <p:spPr>
              <a:xfrm>
                <a:off x="2332275" y="1617275"/>
                <a:ext cx="1090775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31" h="50958" extrusionOk="0">
                    <a:moveTo>
                      <a:pt x="21816" y="0"/>
                    </a:moveTo>
                    <a:cubicBezTo>
                      <a:pt x="9786" y="0"/>
                      <a:pt x="1" y="9788"/>
                      <a:pt x="1" y="21814"/>
                    </a:cubicBezTo>
                    <a:cubicBezTo>
                      <a:pt x="12" y="22289"/>
                      <a:pt x="402" y="22672"/>
                      <a:pt x="880" y="22672"/>
                    </a:cubicBezTo>
                    <a:cubicBezTo>
                      <a:pt x="1355" y="22672"/>
                      <a:pt x="1745" y="22289"/>
                      <a:pt x="1756" y="21814"/>
                    </a:cubicBezTo>
                    <a:cubicBezTo>
                      <a:pt x="1756" y="10757"/>
                      <a:pt x="10754" y="1755"/>
                      <a:pt x="21812" y="1755"/>
                    </a:cubicBezTo>
                    <a:cubicBezTo>
                      <a:pt x="32869" y="1755"/>
                      <a:pt x="41871" y="10753"/>
                      <a:pt x="41871" y="21814"/>
                    </a:cubicBezTo>
                    <a:cubicBezTo>
                      <a:pt x="41871" y="32872"/>
                      <a:pt x="32873" y="41870"/>
                      <a:pt x="21816" y="41870"/>
                    </a:cubicBezTo>
                    <a:cubicBezTo>
                      <a:pt x="21329" y="41870"/>
                      <a:pt x="20936" y="42263"/>
                      <a:pt x="20936" y="42750"/>
                    </a:cubicBezTo>
                    <a:lnTo>
                      <a:pt x="20936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7" y="43147"/>
                      <a:pt x="43630" y="33547"/>
                      <a:pt x="43627" y="21814"/>
                    </a:cubicBezTo>
                    <a:cubicBezTo>
                      <a:pt x="43627" y="9785"/>
                      <a:pt x="33842" y="0"/>
                      <a:pt x="21816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6514;p84"/>
              <p:cNvSpPr/>
              <p:nvPr/>
            </p:nvSpPr>
            <p:spPr>
              <a:xfrm>
                <a:off x="2727925" y="2771175"/>
                <a:ext cx="300950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8" h="6932" extrusionOk="0">
                    <a:moveTo>
                      <a:pt x="11088" y="1"/>
                    </a:moveTo>
                    <a:cubicBezTo>
                      <a:pt x="10863" y="1"/>
                      <a:pt x="10637" y="87"/>
                      <a:pt x="10465" y="260"/>
                    </a:cubicBezTo>
                    <a:lnTo>
                      <a:pt x="6869" y="3859"/>
                    </a:lnTo>
                    <a:lnTo>
                      <a:pt x="5982" y="4742"/>
                    </a:lnTo>
                    <a:lnTo>
                      <a:pt x="5110" y="3874"/>
                    </a:lnTo>
                    <a:lnTo>
                      <a:pt x="1496" y="260"/>
                    </a:lnTo>
                    <a:cubicBezTo>
                      <a:pt x="1342" y="153"/>
                      <a:pt x="1165" y="102"/>
                      <a:pt x="990" y="102"/>
                    </a:cubicBezTo>
                    <a:cubicBezTo>
                      <a:pt x="731" y="102"/>
                      <a:pt x="475" y="214"/>
                      <a:pt x="297" y="427"/>
                    </a:cubicBezTo>
                    <a:cubicBezTo>
                      <a:pt x="1" y="783"/>
                      <a:pt x="27" y="1306"/>
                      <a:pt x="353" y="1636"/>
                    </a:cubicBezTo>
                    <a:lnTo>
                      <a:pt x="5388" y="6675"/>
                    </a:lnTo>
                    <a:cubicBezTo>
                      <a:pt x="5561" y="6846"/>
                      <a:pt x="5785" y="6931"/>
                      <a:pt x="6010" y="6931"/>
                    </a:cubicBezTo>
                    <a:cubicBezTo>
                      <a:pt x="6234" y="6931"/>
                      <a:pt x="6459" y="6846"/>
                      <a:pt x="6632" y="6675"/>
                    </a:cubicBezTo>
                    <a:lnTo>
                      <a:pt x="11667" y="1636"/>
                    </a:lnTo>
                    <a:cubicBezTo>
                      <a:pt x="12019" y="1250"/>
                      <a:pt x="12038" y="668"/>
                      <a:pt x="11711" y="260"/>
                    </a:cubicBezTo>
                    <a:cubicBezTo>
                      <a:pt x="11539" y="87"/>
                      <a:pt x="11313" y="1"/>
                      <a:pt x="11088" y="1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4" name="剪去單一角落矩形 43"/>
          <p:cNvSpPr/>
          <p:nvPr userDrawn="1"/>
        </p:nvSpPr>
        <p:spPr>
          <a:xfrm>
            <a:off x="6313500" y="392890"/>
            <a:ext cx="2357454" cy="1040053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5" name="剪去單一角落矩形 44"/>
          <p:cNvSpPr/>
          <p:nvPr userDrawn="1"/>
        </p:nvSpPr>
        <p:spPr>
          <a:xfrm>
            <a:off x="6429388" y="500048"/>
            <a:ext cx="2357454" cy="1092056"/>
          </a:xfrm>
          <a:prstGeom prst="snip1Rect">
            <a:avLst/>
          </a:prstGeom>
          <a:solidFill>
            <a:srgbClr val="C07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6" name="文字方塊 45"/>
          <p:cNvSpPr txBox="1"/>
          <p:nvPr userDrawn="1"/>
        </p:nvSpPr>
        <p:spPr>
          <a:xfrm>
            <a:off x="1000100" y="1833958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壹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006450" y="2724853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貳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CC1E-5AFC-45AE-A921-E40E5E744306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2" name="文字方塊 41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01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4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8D91-9BA4-405D-97CC-9613319F8082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01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EC67F-4CE8-4B93-85BD-A18653D5CDBF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10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11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30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3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3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41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9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7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5" name="文字方塊 44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01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7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357172"/>
            <a:ext cx="7901014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2C069-2A37-41D8-93DA-E78432A48DFF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6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7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6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29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9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7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5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3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1" name="文字方塊 40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01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3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0FFA1-5E19-48F6-9B65-4DEF6775DFBA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5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6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5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28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8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6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4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2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0" name="文字方塊 39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01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2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剪去單一角落矩形 26"/>
          <p:cNvSpPr/>
          <p:nvPr userDrawn="1"/>
        </p:nvSpPr>
        <p:spPr>
          <a:xfrm>
            <a:off x="357158" y="214296"/>
            <a:ext cx="8429684" cy="4500594"/>
          </a:xfrm>
          <a:prstGeom prst="snip1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ACBB-9BCD-4849-830D-8544BC900938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5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6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5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文字方塊 39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01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1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8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6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4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2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8" name="文字方塊 27"/>
          <p:cNvSpPr txBox="1"/>
          <p:nvPr userDrawn="1"/>
        </p:nvSpPr>
        <p:spPr>
          <a:xfrm>
            <a:off x="571472" y="428610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accent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丨補充資料丨</a:t>
            </a:r>
            <a:endParaRPr lang="zh-TW" altLang="en-US" sz="2400" b="1" dirty="0">
              <a:solidFill>
                <a:schemeClr val="accent2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0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7C292-C878-4928-8BF8-75D2C74EED5B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01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78D7-2306-4093-BE33-66A326CE0E0D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01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47611-3365-4FD6-B925-584A9420371A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2" name="文字方塊 41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01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4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9F504-F1F7-4E8C-9BC8-BD058EC18D43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43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72198" y="476648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807C7-46D3-4022-9C73-20BF98FCA662}" type="datetime1">
              <a:rPr lang="zh-TW" altLang="en-US" smtClean="0"/>
              <a:pPr/>
              <a:t>2022/6/7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142844" y="4643452"/>
            <a:ext cx="42862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jpeg"/><Relationship Id="rId4" Type="http://schemas.openxmlformats.org/officeDocument/2006/relationships/image" Target="../media/image15.png"/><Relationship Id="rId9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wi.com/zh-hk/how-search-engines-work/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3357554" y="928676"/>
            <a:ext cx="4814894" cy="53578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  <a:latin typeface="微軟正黑體 Light" pitchFamily="34" charset="-120"/>
                <a:ea typeface="微軟正黑體 Light" pitchFamily="34" charset="-12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公民探究與實作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3329006" y="2000246"/>
            <a:ext cx="4814894" cy="53578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  <a:latin typeface="微軟正黑體 Light" pitchFamily="34" charset="-120"/>
                <a:ea typeface="微軟正黑體 Light" pitchFamily="34" charset="-12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 Light" pitchFamily="34" charset="-120"/>
                <a:ea typeface="微軟正黑體 Light" pitchFamily="34" charset="-120"/>
                <a:cs typeface="+mj-cs"/>
              </a:rPr>
              <a:t>01</a:t>
            </a:r>
            <a:r>
              <a:rPr kumimoji="0" lang="zh-TW" alt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 Light" pitchFamily="34" charset="-120"/>
                <a:ea typeface="微軟正黑體 Light" pitchFamily="34" charset="-120"/>
                <a:cs typeface="+mj-cs"/>
              </a:rPr>
              <a:t> 如何找資料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 Light" pitchFamily="34" charset="-120"/>
              <a:ea typeface="微軟正黑體 Light" pitchFamily="34" charset="-120"/>
              <a:cs typeface="+mj-cs"/>
            </a:endParaRPr>
          </a:p>
        </p:txBody>
      </p:sp>
      <p:cxnSp>
        <p:nvCxnSpPr>
          <p:cNvPr id="9" name="直線接點 8"/>
          <p:cNvCxnSpPr/>
          <p:nvPr/>
        </p:nvCxnSpPr>
        <p:spPr>
          <a:xfrm>
            <a:off x="4572000" y="1828486"/>
            <a:ext cx="2214578" cy="1588"/>
          </a:xfrm>
          <a:prstGeom prst="line">
            <a:avLst/>
          </a:prstGeom>
          <a:ln w="1905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oogle Shape;3392;p82"/>
          <p:cNvGrpSpPr/>
          <p:nvPr/>
        </p:nvGrpSpPr>
        <p:grpSpPr>
          <a:xfrm rot="18752979">
            <a:off x="8016452" y="352228"/>
            <a:ext cx="484501" cy="632860"/>
            <a:chOff x="4960900" y="2433225"/>
            <a:chExt cx="48525" cy="60050"/>
          </a:xfrm>
          <a:solidFill>
            <a:srgbClr val="C07740"/>
          </a:solidFill>
        </p:grpSpPr>
        <p:sp>
          <p:nvSpPr>
            <p:cNvPr id="11" name="Google Shape;3393;p82"/>
            <p:cNvSpPr/>
            <p:nvPr/>
          </p:nvSpPr>
          <p:spPr>
            <a:xfrm>
              <a:off x="4974225" y="2433225"/>
              <a:ext cx="35200" cy="60050"/>
            </a:xfrm>
            <a:custGeom>
              <a:avLst/>
              <a:gdLst/>
              <a:ahLst/>
              <a:cxnLst/>
              <a:rect l="l" t="t" r="r" b="b"/>
              <a:pathLst>
                <a:path w="1408" h="2402" extrusionOk="0">
                  <a:moveTo>
                    <a:pt x="102" y="0"/>
                  </a:moveTo>
                  <a:lnTo>
                    <a:pt x="95" y="7"/>
                  </a:lnTo>
                  <a:lnTo>
                    <a:pt x="1112" y="1154"/>
                  </a:lnTo>
                  <a:lnTo>
                    <a:pt x="1" y="2402"/>
                  </a:lnTo>
                  <a:lnTo>
                    <a:pt x="297" y="2402"/>
                  </a:lnTo>
                  <a:lnTo>
                    <a:pt x="1407" y="1154"/>
                  </a:lnTo>
                  <a:lnTo>
                    <a:pt x="3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394;p82"/>
            <p:cNvSpPr/>
            <p:nvPr/>
          </p:nvSpPr>
          <p:spPr>
            <a:xfrm>
              <a:off x="4960900" y="2433225"/>
              <a:ext cx="35175" cy="60050"/>
            </a:xfrm>
            <a:custGeom>
              <a:avLst/>
              <a:gdLst/>
              <a:ahLst/>
              <a:cxnLst/>
              <a:rect l="l" t="t" r="r" b="b"/>
              <a:pathLst>
                <a:path w="1407" h="2402" extrusionOk="0">
                  <a:moveTo>
                    <a:pt x="108" y="0"/>
                  </a:moveTo>
                  <a:lnTo>
                    <a:pt x="94" y="7"/>
                  </a:lnTo>
                  <a:lnTo>
                    <a:pt x="1111" y="1154"/>
                  </a:lnTo>
                  <a:lnTo>
                    <a:pt x="0" y="2402"/>
                  </a:lnTo>
                  <a:lnTo>
                    <a:pt x="296" y="2402"/>
                  </a:lnTo>
                  <a:lnTo>
                    <a:pt x="1407" y="1154"/>
                  </a:lnTo>
                  <a:lnTo>
                    <a:pt x="39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6636878" y="663396"/>
            <a:ext cx="20002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目　次</a:t>
            </a:r>
            <a:endParaRPr lang="zh-TW" altLang="en-US" sz="4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grpSp>
        <p:nvGrpSpPr>
          <p:cNvPr id="5" name="Google Shape;3392;p82"/>
          <p:cNvGrpSpPr/>
          <p:nvPr/>
        </p:nvGrpSpPr>
        <p:grpSpPr>
          <a:xfrm rot="18752979">
            <a:off x="8651401" y="164301"/>
            <a:ext cx="327129" cy="427299"/>
            <a:chOff x="4960900" y="2433225"/>
            <a:chExt cx="48525" cy="60050"/>
          </a:xfrm>
          <a:solidFill>
            <a:srgbClr val="C07740"/>
          </a:solidFill>
        </p:grpSpPr>
        <p:sp>
          <p:nvSpPr>
            <p:cNvPr id="6" name="Google Shape;3393;p82"/>
            <p:cNvSpPr/>
            <p:nvPr/>
          </p:nvSpPr>
          <p:spPr>
            <a:xfrm>
              <a:off x="4974225" y="2433225"/>
              <a:ext cx="35200" cy="60050"/>
            </a:xfrm>
            <a:custGeom>
              <a:avLst/>
              <a:gdLst/>
              <a:ahLst/>
              <a:cxnLst/>
              <a:rect l="l" t="t" r="r" b="b"/>
              <a:pathLst>
                <a:path w="1408" h="2402" extrusionOk="0">
                  <a:moveTo>
                    <a:pt x="102" y="0"/>
                  </a:moveTo>
                  <a:lnTo>
                    <a:pt x="95" y="7"/>
                  </a:lnTo>
                  <a:lnTo>
                    <a:pt x="1112" y="1154"/>
                  </a:lnTo>
                  <a:lnTo>
                    <a:pt x="1" y="2402"/>
                  </a:lnTo>
                  <a:lnTo>
                    <a:pt x="297" y="2402"/>
                  </a:lnTo>
                  <a:lnTo>
                    <a:pt x="1407" y="1154"/>
                  </a:lnTo>
                  <a:lnTo>
                    <a:pt x="3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394;p82"/>
            <p:cNvSpPr/>
            <p:nvPr/>
          </p:nvSpPr>
          <p:spPr>
            <a:xfrm>
              <a:off x="4960900" y="2433225"/>
              <a:ext cx="35175" cy="60050"/>
            </a:xfrm>
            <a:custGeom>
              <a:avLst/>
              <a:gdLst/>
              <a:ahLst/>
              <a:cxnLst/>
              <a:rect l="l" t="t" r="r" b="b"/>
              <a:pathLst>
                <a:path w="1407" h="2402" extrusionOk="0">
                  <a:moveTo>
                    <a:pt x="108" y="0"/>
                  </a:moveTo>
                  <a:lnTo>
                    <a:pt x="94" y="7"/>
                  </a:lnTo>
                  <a:lnTo>
                    <a:pt x="1111" y="1154"/>
                  </a:lnTo>
                  <a:lnTo>
                    <a:pt x="0" y="2402"/>
                  </a:lnTo>
                  <a:lnTo>
                    <a:pt x="296" y="2402"/>
                  </a:lnTo>
                  <a:lnTo>
                    <a:pt x="1407" y="1154"/>
                  </a:lnTo>
                  <a:lnTo>
                    <a:pt x="39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" name="文字方塊 7"/>
          <p:cNvSpPr txBox="1"/>
          <p:nvPr/>
        </p:nvSpPr>
        <p:spPr>
          <a:xfrm>
            <a:off x="2143108" y="1977092"/>
            <a:ext cx="5500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不只有</a:t>
            </a:r>
            <a:r>
              <a:rPr lang="en-US" altLang="zh-TW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Google</a:t>
            </a:r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：資料蒐集管道 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143108" y="2834348"/>
            <a:ext cx="371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資料蒐集的原則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rgbClr val="FFDE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壹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786182" y="1871487"/>
            <a:ext cx="33575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不只有</a:t>
            </a:r>
            <a:r>
              <a:rPr lang="en-US" altLang="zh-TW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Google</a:t>
            </a:r>
            <a:r>
              <a:rPr lang="zh-TW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endParaRPr lang="en-US" altLang="zh-TW" sz="3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資料蒐集管道 </a:t>
            </a:r>
            <a:endParaRPr lang="zh-TW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0" name="Picture 2" descr="\\Super.nas\Floor Exchange\7F\陳品丞\03 普高_探究與實作\01課本\課本圖片\憨吉-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214282" y="3571882"/>
            <a:ext cx="1736248" cy="13472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一手資料 </a:t>
            </a:r>
            <a:r>
              <a:rPr lang="en-US" altLang="zh-TW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vs.</a:t>
            </a:r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二手資料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785786" y="1285866"/>
          <a:ext cx="6786611" cy="3159917"/>
        </p:xfrm>
        <a:graphic>
          <a:graphicData uri="http://schemas.openxmlformats.org/drawingml/2006/table">
            <a:tbl>
              <a:tblPr firstRow="1">
                <a:tableStyleId>{BC89EF96-8CEA-46FF-86C4-4CE0E7609802}</a:tableStyleId>
              </a:tblPr>
              <a:tblGrid>
                <a:gridCol w="693676"/>
                <a:gridCol w="2809091"/>
                <a:gridCol w="3283844"/>
              </a:tblGrid>
              <a:tr h="5000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altLang="en-US" sz="18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77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一手資料（初級資料）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77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二手資料（次級資料）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7740"/>
                    </a:solidFill>
                  </a:tcPr>
                </a:tc>
              </a:tr>
              <a:tr h="102302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說　明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9468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親身觀察、記錄、蒐集來的資料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對於一手資料的引用、詮釋、描述或加工之後的資料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</a:tr>
              <a:tr h="163682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舉　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9468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田野筆記、訪談稿、問卷結果、實驗數據、會議記錄、照片、個人傳記</a:t>
                      </a:r>
                      <a:r>
                        <a:rPr lang="en-US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……</a:t>
                      </a:r>
                      <a:endParaRPr lang="zh-TW" altLang="en-US" sz="18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資料庫、參考工具書、新聞媒體報導、政府機關報告、百科全書、年鑑</a:t>
                      </a:r>
                      <a:r>
                        <a:rPr lang="en-US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……</a:t>
                      </a:r>
                      <a:endParaRPr lang="zh-TW" altLang="en-US" sz="18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</a:tr>
            </a:tbl>
          </a:graphicData>
        </a:graphic>
      </p:graphicFrame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3519;p82"/>
          <p:cNvGrpSpPr/>
          <p:nvPr/>
        </p:nvGrpSpPr>
        <p:grpSpPr>
          <a:xfrm>
            <a:off x="785786" y="500048"/>
            <a:ext cx="2078928" cy="571504"/>
            <a:chOff x="4411970" y="2726085"/>
            <a:chExt cx="643107" cy="193659"/>
          </a:xfrm>
          <a:solidFill>
            <a:srgbClr val="C07740"/>
          </a:solidFill>
        </p:grpSpPr>
        <p:sp>
          <p:nvSpPr>
            <p:cNvPr id="7" name="Google Shape;3520;p82"/>
            <p:cNvSpPr/>
            <p:nvPr/>
          </p:nvSpPr>
          <p:spPr>
            <a:xfrm>
              <a:off x="4411970" y="2726085"/>
              <a:ext cx="118796" cy="193659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21;p82"/>
            <p:cNvSpPr/>
            <p:nvPr/>
          </p:nvSpPr>
          <p:spPr>
            <a:xfrm>
              <a:off x="4426058" y="2791601"/>
              <a:ext cx="36167" cy="62627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22;p82"/>
            <p:cNvSpPr/>
            <p:nvPr/>
          </p:nvSpPr>
          <p:spPr>
            <a:xfrm>
              <a:off x="4456806" y="2743875"/>
              <a:ext cx="598271" cy="157989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內容版面配置區 2"/>
          <p:cNvSpPr txBox="1">
            <a:spLocks/>
          </p:cNvSpPr>
          <p:nvPr/>
        </p:nvSpPr>
        <p:spPr>
          <a:xfrm>
            <a:off x="1202666" y="571486"/>
            <a:ext cx="1511946" cy="4724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zh-TW" altLang="en-US" sz="24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現學現賣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1" name="Picture 1" descr="\\Super.nas\Floor Exchange\7F\陳品丞\03 普高_探究與實作\01課本\圖片 1202\1_資料類型連連看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857370"/>
            <a:ext cx="7414898" cy="1928826"/>
          </a:xfrm>
          <a:prstGeom prst="rect">
            <a:avLst/>
          </a:prstGeom>
          <a:noFill/>
        </p:spPr>
      </p:pic>
      <p:sp>
        <p:nvSpPr>
          <p:cNvPr id="12" name="文字方塊 11"/>
          <p:cNvSpPr txBox="1"/>
          <p:nvPr/>
        </p:nvSpPr>
        <p:spPr>
          <a:xfrm>
            <a:off x="714348" y="1214428"/>
            <a:ext cx="7500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以下列出</a:t>
            </a:r>
            <a:r>
              <a:rPr lang="en-US" altLang="zh-TW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10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種常見資料類型，請連連看並將其分類至正確的類別。</a:t>
            </a:r>
            <a:endParaRPr lang="zh-TW" altLang="en-US" sz="20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519;p82"/>
          <p:cNvGrpSpPr/>
          <p:nvPr/>
        </p:nvGrpSpPr>
        <p:grpSpPr>
          <a:xfrm>
            <a:off x="785786" y="500048"/>
            <a:ext cx="2078928" cy="571504"/>
            <a:chOff x="4411970" y="2726085"/>
            <a:chExt cx="643107" cy="193659"/>
          </a:xfrm>
          <a:solidFill>
            <a:srgbClr val="C07740"/>
          </a:solidFill>
        </p:grpSpPr>
        <p:sp>
          <p:nvSpPr>
            <p:cNvPr id="7" name="Google Shape;3520;p82"/>
            <p:cNvSpPr/>
            <p:nvPr/>
          </p:nvSpPr>
          <p:spPr>
            <a:xfrm>
              <a:off x="4411970" y="2726085"/>
              <a:ext cx="118796" cy="193659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21;p82"/>
            <p:cNvSpPr/>
            <p:nvPr/>
          </p:nvSpPr>
          <p:spPr>
            <a:xfrm>
              <a:off x="4426058" y="2791601"/>
              <a:ext cx="36167" cy="62627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22;p82"/>
            <p:cNvSpPr/>
            <p:nvPr/>
          </p:nvSpPr>
          <p:spPr>
            <a:xfrm>
              <a:off x="4456806" y="2743875"/>
              <a:ext cx="598271" cy="157989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內容版面配置區 2"/>
          <p:cNvSpPr txBox="1">
            <a:spLocks/>
          </p:cNvSpPr>
          <p:nvPr/>
        </p:nvSpPr>
        <p:spPr>
          <a:xfrm>
            <a:off x="1202666" y="571486"/>
            <a:ext cx="1511946" cy="4724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zh-TW" altLang="en-US" sz="24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現學現賣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714348" y="1214428"/>
            <a:ext cx="7500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以下列出</a:t>
            </a:r>
            <a:r>
              <a:rPr lang="en-US" altLang="zh-TW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10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種常見資料類型，請連連看並將其分類至正確的類別。</a:t>
            </a:r>
            <a:endParaRPr lang="zh-TW" altLang="en-US" sz="20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" name="圖片 9" descr="1_連連看解答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5" y="1857370"/>
            <a:ext cx="7413057" cy="1928826"/>
          </a:xfrm>
          <a:prstGeom prst="rect">
            <a:avLst/>
          </a:prstGeom>
        </p:spPr>
      </p:pic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519;p82"/>
          <p:cNvGrpSpPr/>
          <p:nvPr/>
        </p:nvGrpSpPr>
        <p:grpSpPr>
          <a:xfrm>
            <a:off x="785786" y="500048"/>
            <a:ext cx="2078928" cy="571504"/>
            <a:chOff x="4411970" y="2726085"/>
            <a:chExt cx="643107" cy="193659"/>
          </a:xfrm>
          <a:solidFill>
            <a:srgbClr val="C07740"/>
          </a:solidFill>
        </p:grpSpPr>
        <p:sp>
          <p:nvSpPr>
            <p:cNvPr id="7" name="Google Shape;3520;p82"/>
            <p:cNvSpPr/>
            <p:nvPr/>
          </p:nvSpPr>
          <p:spPr>
            <a:xfrm>
              <a:off x="4411970" y="2726085"/>
              <a:ext cx="118796" cy="193659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21;p82"/>
            <p:cNvSpPr/>
            <p:nvPr/>
          </p:nvSpPr>
          <p:spPr>
            <a:xfrm>
              <a:off x="4426058" y="2791601"/>
              <a:ext cx="36167" cy="62627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22;p82"/>
            <p:cNvSpPr/>
            <p:nvPr/>
          </p:nvSpPr>
          <p:spPr>
            <a:xfrm>
              <a:off x="4456806" y="2743875"/>
              <a:ext cx="598271" cy="157989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內容版面配置區 2"/>
          <p:cNvSpPr txBox="1">
            <a:spLocks/>
          </p:cNvSpPr>
          <p:nvPr/>
        </p:nvSpPr>
        <p:spPr>
          <a:xfrm>
            <a:off x="1202666" y="571486"/>
            <a:ext cx="1511946" cy="4724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原來是醬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714348" y="1250570"/>
            <a:ext cx="750099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想一想：</a:t>
            </a:r>
            <a:endParaRPr lang="en-US" altLang="zh-TW" sz="2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2600" b="1" dirty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一手</a:t>
            </a:r>
            <a:r>
              <a:rPr lang="zh-TW" altLang="en-US" sz="2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資料和二手資料哪一種比較好？</a:t>
            </a:r>
            <a:endParaRPr lang="zh-TW" altLang="en-US" sz="26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785786" y="2389060"/>
            <a:ext cx="7000924" cy="1754326"/>
          </a:xfrm>
          <a:prstGeom prst="rect">
            <a:avLst/>
          </a:prstGeom>
          <a:noFill/>
          <a:ln w="19050">
            <a:solidFill>
              <a:srgbClr val="C0774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ANS</a:t>
            </a:r>
            <a:r>
              <a:rPr lang="zh-TW" alt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endParaRPr lang="en-US" altLang="zh-TW" b="1" dirty="0" smtClean="0">
              <a:solidFill>
                <a:schemeClr val="accent2">
                  <a:lumMod val="60000"/>
                  <a:lumOff val="4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有些人認為一手資料出自於直接觀察，二手資料只是援引他人資料，可能有錯誤、抄襲、品質不良的問題，因此一手資料比較好。</a:t>
            </a:r>
            <a:endParaRPr lang="en-US" altLang="zh-TW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不過，兩者並沒有哪個比較好，重點在於資料的正確性，以及是否符合自身所需。</a:t>
            </a:r>
            <a:endParaRPr lang="zh-TW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1_人文社科資料庫.jpg"/>
          <p:cNvPicPr>
            <a:picLocks noChangeAspect="1"/>
          </p:cNvPicPr>
          <p:nvPr/>
        </p:nvPicPr>
        <p:blipFill>
          <a:blip r:embed="rId2"/>
          <a:srcRect r="20662"/>
          <a:stretch>
            <a:fillRect/>
          </a:stretch>
        </p:blipFill>
        <p:spPr>
          <a:xfrm>
            <a:off x="571472" y="3286130"/>
            <a:ext cx="2468217" cy="1428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1" descr="\\Super.nas\Floor Exchange\7F\陳品丞\03 普高_探究與實作\01課本\圖片 1202\1_線上資料庫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3286130"/>
            <a:ext cx="2801493" cy="1428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3" descr="\\Super.nas\Floor Exchange\7F\陳品丞\03 普高_探究與實作\01課本\圖片 1202\1_博碩士論文系統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1239582"/>
            <a:ext cx="2782979" cy="16179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 descr="\\Super.nas\Floor Exchange\7F\陳品丞\03 普高_探究與實作\01課本\圖片 1202\1_學術調查資料庫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86116" y="3286130"/>
            <a:ext cx="2484800" cy="1428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資料蒐集管道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500034" y="1142990"/>
            <a:ext cx="5214974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一、資料庫</a:t>
            </a:r>
            <a:endParaRPr lang="en-US" altLang="zh-TW" sz="22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8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將資料依照</a:t>
            </a:r>
            <a:r>
              <a:rPr lang="zh-TW" altLang="en-US" sz="2000" b="1" dirty="0" smtClean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不同的主題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，以及依照</a:t>
            </a:r>
            <a:r>
              <a:rPr lang="zh-TW" altLang="en-US" sz="2000" b="1" dirty="0" smtClean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特定的邏輯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整理在一起。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使用者利用搜尋引擎查找資料。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500034" y="3041322"/>
            <a:ext cx="258275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  <a:ea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臺灣人文及社會科學引文索引資料庫</a:t>
            </a:r>
            <a:endParaRPr lang="zh-TW" altLang="en-US" sz="11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3214678" y="3048146"/>
            <a:ext cx="15953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學術</a:t>
            </a:r>
            <a:r>
              <a:rPr lang="zh-TW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調查研究資料庫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5912896" y="1000114"/>
            <a:ext cx="21595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臺灣</a:t>
            </a:r>
            <a:r>
              <a:rPr lang="zh-TW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博碩士論文知識加值系統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5922498" y="3034542"/>
            <a:ext cx="23006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臺北市</a:t>
            </a:r>
            <a:r>
              <a:rPr lang="zh-TW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線上資料庫知識管理平台</a:t>
            </a:r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資料蒐集管道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500034" y="1268922"/>
            <a:ext cx="485778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二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、參考工具書</a:t>
            </a:r>
            <a:endParaRPr lang="en-US" altLang="zh-TW" sz="22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以參考、查詢為目的，而非全篇閱覽。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按照</a:t>
            </a:r>
            <a:r>
              <a:rPr lang="zh-TW" altLang="en-US" sz="2000" b="1" dirty="0">
                <a:solidFill>
                  <a:srgbClr val="CA9F00"/>
                </a:solidFill>
                <a:latin typeface="微軟正黑體" pitchFamily="34" charset="-120"/>
                <a:ea typeface="微軟正黑體" pitchFamily="34" charset="-120"/>
              </a:rPr>
              <a:t>特定編排方法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將相關的資料彙整在一起，與資料庫概念相似。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包括書目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、索引、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字／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辭典、百科全書、年鑑、統計年報、政府出報品</a:t>
            </a:r>
            <a:r>
              <a:rPr lang="en-US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…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等。</a:t>
            </a:r>
            <a:endParaRPr lang="en-US" altLang="zh-TW" sz="20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11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endParaRPr lang="zh-TW" altLang="en-US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5857884" y="3357568"/>
            <a:ext cx="30168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大英百科全書（</a:t>
            </a: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Encyclopedia Britannica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）被認為是當今最具權威性的百科全書。</a:t>
            </a:r>
            <a:endParaRPr lang="zh-TW" altLang="en-US" sz="11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5" name="Picture 2" descr="\\Super.nas\Floor Exchange\7F\陳品丞\03 普高_探究與實作\01課本\圖片 1202\1_大英百科全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1357304"/>
            <a:ext cx="2893627" cy="1928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資料蒐集管道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500034" y="1268922"/>
            <a:ext cx="48577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三、新聞媒體</a:t>
            </a:r>
            <a:endParaRPr lang="en-US" altLang="zh-TW" sz="22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新聞媒體歷年的報導是瞭解事件發展脈絡最好的資料來源。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近年許多時事議題導向的新媒體會整理事件懶人包。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11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3198252" y="4214824"/>
            <a:ext cx="30168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選擇品質可靠、多元的資訊來源，能夠擴展自己的視野，培養公民素養。</a:t>
            </a:r>
            <a:endParaRPr lang="zh-TW" altLang="en-US" sz="11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571486"/>
            <a:ext cx="2143140" cy="4870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3"/>
          <a:srcRect b="24107"/>
          <a:stretch>
            <a:fillRect/>
          </a:stretch>
        </p:blipFill>
        <p:spPr bwMode="auto">
          <a:xfrm>
            <a:off x="6929454" y="1214429"/>
            <a:ext cx="1793887" cy="571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92757" y="1214428"/>
            <a:ext cx="1357322" cy="571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04371" y="1887864"/>
            <a:ext cx="2411033" cy="6429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57884" y="3322294"/>
            <a:ext cx="1214446" cy="5116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215206" y="3320289"/>
            <a:ext cx="1419226" cy="513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487045" y="2633166"/>
            <a:ext cx="2038611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 descr="端傳媒Initium Media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715272" y="2643188"/>
            <a:ext cx="571504" cy="571504"/>
          </a:xfrm>
          <a:prstGeom prst="rect">
            <a:avLst/>
          </a:prstGeom>
          <a:noFill/>
        </p:spPr>
      </p:pic>
      <p:pic>
        <p:nvPicPr>
          <p:cNvPr id="3078" name="Picture 6" descr="影音- 鏡新聞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357950" y="3979976"/>
            <a:ext cx="1143008" cy="643004"/>
          </a:xfrm>
          <a:prstGeom prst="rect">
            <a:avLst/>
          </a:prstGeom>
          <a:noFill/>
        </p:spPr>
      </p:pic>
      <p:sp>
        <p:nvSpPr>
          <p:cNvPr id="14" name="投影片編號版面配置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資料蒐集管道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500034" y="1268922"/>
            <a:ext cx="48577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四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、政府機關報告</a:t>
            </a:r>
            <a:endParaRPr lang="en-US" altLang="zh-TW" sz="22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由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政府定期、長期進行的調查，是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較為穩定可信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的官方統計資料。</a:t>
            </a:r>
            <a:endParaRPr lang="en-US" altLang="zh-TW" sz="20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11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依照想探究的主題，到相關政府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部門或有關機構的網站查詢。</a:t>
            </a:r>
            <a:endParaRPr lang="en-US" altLang="zh-TW" sz="20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11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 cstate="print"/>
          <a:srcRect r="20988"/>
          <a:stretch>
            <a:fillRect/>
          </a:stretch>
        </p:blipFill>
        <p:spPr bwMode="auto">
          <a:xfrm>
            <a:off x="5786446" y="714362"/>
            <a:ext cx="3052074" cy="1643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818" y="2071684"/>
            <a:ext cx="2945047" cy="15796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貳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786182" y="2088061"/>
            <a:ext cx="364333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資料蒐集原則</a:t>
            </a:r>
            <a:endParaRPr lang="zh-TW" altLang="en-US" sz="44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0" name="Picture 2" descr="\\Super.nas\Floor Exchange\7F\陳品丞\03 普高_探究與實作\01課本\課本圖片\憨吉-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142844" y="3571882"/>
            <a:ext cx="1736248" cy="13472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資料蒐集原則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500034" y="1268922"/>
            <a:ext cx="4929222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一、善用關鍵字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9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從「人事時地物」思考，多嘗試不同的同義／近義詞，或者參考搜尋引擎的搜尋建議。</a:t>
            </a:r>
            <a:endParaRPr lang="en-US" altLang="zh-TW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714362"/>
            <a:ext cx="2893921" cy="2857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文字方塊 15"/>
          <p:cNvSpPr txBox="1"/>
          <p:nvPr/>
        </p:nvSpPr>
        <p:spPr>
          <a:xfrm>
            <a:off x="500034" y="2591374"/>
            <a:ext cx="4929222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二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、留心資料來源與品質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9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資料來源是否出自可靠的專家或組織？</a:t>
            </a:r>
            <a:endParaRPr lang="en-US" altLang="zh-TW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資料內容能否與其他資料相互</a:t>
            </a:r>
            <a:r>
              <a:rPr lang="zh-TW" altLang="en-US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驗證？</a:t>
            </a:r>
            <a:endParaRPr lang="en-US" altLang="zh-TW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資料是否</a:t>
            </a:r>
            <a:r>
              <a:rPr lang="zh-TW" altLang="en-US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客觀不偏頗？</a:t>
            </a:r>
            <a:endParaRPr lang="en-US" altLang="zh-TW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資料是否</a:t>
            </a:r>
            <a:r>
              <a:rPr lang="zh-TW" altLang="en-US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符合主題或自身需求？</a:t>
            </a:r>
            <a:endParaRPr lang="en-US" altLang="zh-TW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資料蒐集原則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500034" y="1268922"/>
            <a:ext cx="4929222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三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、一邊蒐集一邊整理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9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平時應養成一邊蒐集、一邊整理的習慣，若能簡單摘要和分類，後續查詢會更有效率。</a:t>
            </a:r>
            <a:endParaRPr lang="en-US" altLang="zh-TW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500034" y="2591374"/>
            <a:ext cx="492922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四、正確而適當地引用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9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zh-TW" altLang="en-US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若有引用資料，應明確列出資料來源，尊重他人智慧結晶，也讓其他人方便查閱。</a:t>
            </a:r>
            <a:endParaRPr lang="en-US" altLang="zh-TW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indent="-342900"/>
            <a:endParaRPr lang="en-US" altLang="zh-TW" sz="9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zh-TW" altLang="en-US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引用他人文章或觀點時應適當改寫，切勿原封不動複製貼上。</a:t>
            </a:r>
            <a:endParaRPr lang="en-US" altLang="zh-TW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4579" name="Picture 3" descr="Copy paste keyboard (plagiarist tool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0"/>
            <a:ext cx="3643320" cy="3643320"/>
          </a:xfrm>
          <a:prstGeom prst="rect">
            <a:avLst/>
          </a:prstGeom>
          <a:noFill/>
        </p:spPr>
      </p:pic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519;p82"/>
          <p:cNvGrpSpPr/>
          <p:nvPr/>
        </p:nvGrpSpPr>
        <p:grpSpPr>
          <a:xfrm>
            <a:off x="785786" y="500048"/>
            <a:ext cx="2078928" cy="571504"/>
            <a:chOff x="4411970" y="2726085"/>
            <a:chExt cx="643107" cy="193659"/>
          </a:xfrm>
          <a:solidFill>
            <a:srgbClr val="C07740"/>
          </a:solidFill>
        </p:grpSpPr>
        <p:sp>
          <p:nvSpPr>
            <p:cNvPr id="7" name="Google Shape;3520;p82"/>
            <p:cNvSpPr/>
            <p:nvPr/>
          </p:nvSpPr>
          <p:spPr>
            <a:xfrm>
              <a:off x="4411970" y="2726085"/>
              <a:ext cx="118796" cy="193659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21;p82"/>
            <p:cNvSpPr/>
            <p:nvPr/>
          </p:nvSpPr>
          <p:spPr>
            <a:xfrm>
              <a:off x="4426058" y="2791601"/>
              <a:ext cx="36167" cy="62627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22;p82"/>
            <p:cNvSpPr/>
            <p:nvPr/>
          </p:nvSpPr>
          <p:spPr>
            <a:xfrm>
              <a:off x="4456806" y="2743875"/>
              <a:ext cx="598271" cy="157989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內容版面配置區 2"/>
          <p:cNvSpPr txBox="1">
            <a:spLocks/>
          </p:cNvSpPr>
          <p:nvPr/>
        </p:nvSpPr>
        <p:spPr>
          <a:xfrm>
            <a:off x="1202666" y="571486"/>
            <a:ext cx="1511946" cy="4724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再進一步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857224" y="1330006"/>
          <a:ext cx="6858048" cy="317057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928826"/>
                <a:gridCol w="4929222"/>
              </a:tblGrid>
              <a:tr h="33305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20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符號</a:t>
                      </a: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774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20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代表意義</a:t>
                      </a: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7740"/>
                    </a:solidFill>
                  </a:tcPr>
                </a:tc>
              </a:tr>
              <a:tr h="35469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加號</a:t>
                      </a:r>
                      <a:r>
                        <a:rPr lang="en-US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(+)</a:t>
                      </a: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／空格</a:t>
                      </a: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9B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 Light" pitchFamily="34" charset="-120"/>
                          <a:ea typeface="微軟正黑體 Light" pitchFamily="34" charset="-120"/>
                          <a:cs typeface="+mn-cs"/>
                        </a:rPr>
                        <a:t>讓所有關鍵字都出現在搜尋結果，即</a:t>
                      </a:r>
                      <a:r>
                        <a:rPr lang="en-US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 Light" pitchFamily="34" charset="-120"/>
                          <a:ea typeface="微軟正黑體 Light" pitchFamily="34" charset="-120"/>
                          <a:cs typeface="+mn-cs"/>
                        </a:rPr>
                        <a:t>and</a:t>
                      </a: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 Light" pitchFamily="34" charset="-120"/>
                          <a:ea typeface="微軟正黑體 Light" pitchFamily="34" charset="-120"/>
                          <a:cs typeface="+mn-cs"/>
                        </a:rPr>
                        <a:t>的意思。</a:t>
                      </a: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5469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減號</a:t>
                      </a:r>
                      <a:r>
                        <a:rPr lang="en-US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(-)</a:t>
                      </a:r>
                      <a:endParaRPr lang="zh-TW" altLang="en-US" sz="16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9B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 Light" pitchFamily="34" charset="-120"/>
                          <a:ea typeface="微軟正黑體 Light" pitchFamily="34" charset="-120"/>
                          <a:cs typeface="+mn-cs"/>
                        </a:rPr>
                        <a:t>將特定字詞排除於搜尋結果之外。</a:t>
                      </a: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5469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引號</a:t>
                      </a:r>
                      <a:r>
                        <a:rPr lang="en-US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(" ")</a:t>
                      </a:r>
                      <a:endParaRPr lang="zh-TW" altLang="en-US" sz="16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9B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 Light" pitchFamily="34" charset="-120"/>
                          <a:ea typeface="微軟正黑體 Light" pitchFamily="34" charset="-120"/>
                          <a:cs typeface="+mn-cs"/>
                        </a:rPr>
                        <a:t>精準搜尋引號內的文字。</a:t>
                      </a: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5469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星號</a:t>
                      </a:r>
                      <a:r>
                        <a:rPr lang="en-US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(*)</a:t>
                      </a:r>
                      <a:endParaRPr lang="zh-TW" altLang="en-US" sz="16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9B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 Light" pitchFamily="34" charset="-120"/>
                          <a:ea typeface="微軟正黑體 Light" pitchFamily="34" charset="-120"/>
                          <a:cs typeface="+mn-cs"/>
                        </a:rPr>
                        <a:t>替代不確定的內容，搜尋所有可能的結果。</a:t>
                      </a: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5469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OR</a:t>
                      </a:r>
                      <a:endParaRPr lang="zh-TW" altLang="en-US" sz="16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9B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 Light" pitchFamily="34" charset="-120"/>
                          <a:ea typeface="微軟正黑體 Light" pitchFamily="34" charset="-120"/>
                          <a:cs typeface="+mn-cs"/>
                        </a:rPr>
                        <a:t>同時搜尋多個關鍵字</a:t>
                      </a: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5469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site:</a:t>
                      </a:r>
                      <a:endParaRPr lang="zh-TW" altLang="en-US" sz="16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9B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 Light" pitchFamily="34" charset="-120"/>
                          <a:ea typeface="微軟正黑體 Light" pitchFamily="34" charset="-120"/>
                          <a:cs typeface="+mn-cs"/>
                        </a:rPr>
                        <a:t>搜尋特定網站內容</a:t>
                      </a: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5469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filetype:</a:t>
                      </a:r>
                      <a:endParaRPr lang="zh-TW" altLang="en-US" sz="16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9B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 Light" pitchFamily="34" charset="-120"/>
                          <a:ea typeface="微軟正黑體 Light" pitchFamily="34" charset="-120"/>
                          <a:cs typeface="+mn-cs"/>
                        </a:rPr>
                        <a:t>搜尋特定文件檔</a:t>
                      </a: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5469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數字</a:t>
                      </a:r>
                      <a:r>
                        <a:rPr lang="en-US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..</a:t>
                      </a: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數字</a:t>
                      </a:r>
                      <a:r>
                        <a:rPr lang="en-US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+</a:t>
                      </a: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單位</a:t>
                      </a: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9B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 Light" pitchFamily="34" charset="-120"/>
                          <a:ea typeface="微軟正黑體 Light" pitchFamily="34" charset="-120"/>
                          <a:cs typeface="+mn-cs"/>
                        </a:rPr>
                        <a:t>搜尋數字範圍</a:t>
                      </a: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071802" y="642924"/>
            <a:ext cx="30718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常見的搜尋引擎指令</a:t>
            </a:r>
            <a:endParaRPr lang="zh-TW" altLang="en-US" sz="24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519;p82"/>
          <p:cNvGrpSpPr/>
          <p:nvPr/>
        </p:nvGrpSpPr>
        <p:grpSpPr>
          <a:xfrm>
            <a:off x="785786" y="500048"/>
            <a:ext cx="2078928" cy="571504"/>
            <a:chOff x="4411970" y="2726085"/>
            <a:chExt cx="643107" cy="193659"/>
          </a:xfrm>
          <a:solidFill>
            <a:srgbClr val="C07740"/>
          </a:solidFill>
        </p:grpSpPr>
        <p:sp>
          <p:nvSpPr>
            <p:cNvPr id="7" name="Google Shape;3520;p82"/>
            <p:cNvSpPr/>
            <p:nvPr/>
          </p:nvSpPr>
          <p:spPr>
            <a:xfrm>
              <a:off x="4411970" y="2726085"/>
              <a:ext cx="118796" cy="193659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21;p82"/>
            <p:cNvSpPr/>
            <p:nvPr/>
          </p:nvSpPr>
          <p:spPr>
            <a:xfrm>
              <a:off x="4426058" y="2791601"/>
              <a:ext cx="36167" cy="62627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22;p82"/>
            <p:cNvSpPr/>
            <p:nvPr/>
          </p:nvSpPr>
          <p:spPr>
            <a:xfrm>
              <a:off x="4456806" y="2743875"/>
              <a:ext cx="598271" cy="157989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內容版面配置區 2"/>
          <p:cNvSpPr txBox="1">
            <a:spLocks/>
          </p:cNvSpPr>
          <p:nvPr/>
        </p:nvSpPr>
        <p:spPr>
          <a:xfrm>
            <a:off x="1202666" y="571486"/>
            <a:ext cx="1511946" cy="4724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zh-TW" altLang="en-US" sz="24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現學現賣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714348" y="1214428"/>
            <a:ext cx="75009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查資料練習</a:t>
            </a:r>
            <a:endParaRPr lang="zh-TW" altLang="en-US" sz="22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85786" y="2143122"/>
            <a:ext cx="6786610" cy="857256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+mj-lt"/>
              <a:buAutoNum type="arabicPeriod"/>
            </a:pP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什麼是不在籍投票？有幾種常見的不在籍投票類型？</a:t>
            </a:r>
            <a:endParaRPr lang="en-US" altLang="zh-TW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臺灣目前正在研擬的是哪種不在籍投票方式？進度如何？</a:t>
            </a:r>
            <a:endParaRPr lang="zh-TW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714348" y="1712235"/>
            <a:ext cx="49292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一、上網查詢資料，回答下列問題：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785786" y="3171772"/>
            <a:ext cx="49292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二、你的資料類型和蒐集管道為何？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785786" y="3743276"/>
            <a:ext cx="59293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三、說明你如何判斷資料的品質與可信度。</a:t>
            </a:r>
          </a:p>
        </p:txBody>
      </p:sp>
      <p:sp>
        <p:nvSpPr>
          <p:cNvPr id="16" name="投影片編號版面配置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714348" y="928676"/>
            <a:ext cx="7643866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搜尋引擎的運算方式</a:t>
            </a:r>
            <a:endParaRPr lang="en-US" altLang="zh-TW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200" b="1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400" b="1" dirty="0" smtClean="0"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 爬行 </a:t>
            </a:r>
            <a:r>
              <a:rPr lang="en-US" altLang="zh-TW" sz="1400" b="1" dirty="0">
                <a:latin typeface="微軟正黑體" pitchFamily="34" charset="-120"/>
                <a:ea typeface="微軟正黑體" pitchFamily="34" charset="-120"/>
              </a:rPr>
              <a:t>(Crawling)</a:t>
            </a:r>
            <a:endParaRPr lang="zh-TW" altLang="en-US" sz="1400" dirty="0"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搜尋引擎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都會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有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「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自動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搜尋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機械人」 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又稱為「網絡蜘蛛 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– Web Spiders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」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) 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造訪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不同的網站並抓取新的內容，如文字、圖像及影片等，就像蜘蛛在蜘蛛網上爬行一樣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。透過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不斷重覆這些步驟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，自動搜尋機械人能夠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找到大量的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網路資訊，也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可以從其他途徑發現新的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網址。</a:t>
            </a:r>
            <a:endParaRPr lang="zh-TW" altLang="en-US" sz="1200" dirty="0"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200" b="1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400" b="1" dirty="0" smtClean="0">
                <a:latin typeface="微軟正黑體" pitchFamily="34" charset="-120"/>
                <a:ea typeface="微軟正黑體" pitchFamily="34" charset="-120"/>
              </a:rPr>
              <a:t>2.</a:t>
            </a:r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 檢索 </a:t>
            </a:r>
            <a:r>
              <a:rPr lang="en-US" altLang="zh-TW" sz="1400" b="1" dirty="0">
                <a:latin typeface="微軟正黑體" pitchFamily="34" charset="-120"/>
                <a:ea typeface="微軟正黑體" pitchFamily="34" charset="-120"/>
              </a:rPr>
              <a:t>(Indexing)</a:t>
            </a:r>
            <a:endParaRPr lang="zh-TW" altLang="en-US" sz="1400" dirty="0"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當「自動搜尋機械人」找到網路資訊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時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，會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把這些資訊儲存至巨大的資料庫中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，待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有需要時提供給用戶，而這個過程就是「檢索」。</a:t>
            </a:r>
          </a:p>
          <a:p>
            <a:endParaRPr lang="en-US" altLang="zh-TW" sz="1200" b="1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400" b="1" dirty="0" smtClean="0">
                <a:latin typeface="微軟正黑體" pitchFamily="34" charset="-120"/>
                <a:ea typeface="微軟正黑體" pitchFamily="34" charset="-120"/>
              </a:rPr>
              <a:t>3.</a:t>
            </a:r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 排名 </a:t>
            </a:r>
            <a:r>
              <a:rPr lang="en-US" altLang="zh-TW" sz="1400" b="1" dirty="0">
                <a:latin typeface="微軟正黑體" pitchFamily="34" charset="-120"/>
                <a:ea typeface="微軟正黑體" pitchFamily="34" charset="-120"/>
              </a:rPr>
              <a:t>(Ranking)</a:t>
            </a:r>
            <a:endParaRPr lang="zh-TW" altLang="en-US" sz="1400" dirty="0"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當用戶搜尋資訊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時，搜尋引擎會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從索引中找出具關聯性的資訊，並根據不同的因素，如用戶位置、語言、使用裝置、網站內容與查詢的相關性等，把網頁順序排列出來。排名受一系列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千變萬化演算法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影響，因此我們無法深究每個排名因素的權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重。</a:t>
            </a:r>
            <a:endParaRPr lang="zh-TW" altLang="en-US" sz="1400" dirty="0">
              <a:latin typeface="微軟正黑體" pitchFamily="34" charset="-120"/>
              <a:ea typeface="微軟正黑體" pitchFamily="34" charset="-120"/>
            </a:endParaRPr>
          </a:p>
          <a:p>
            <a:endParaRPr lang="zh-TW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714348" y="4286262"/>
            <a:ext cx="70723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 smtClean="0">
                <a:latin typeface="微軟正黑體 Light" pitchFamily="34" charset="-120"/>
                <a:ea typeface="微軟正黑體 Light" pitchFamily="34" charset="-120"/>
              </a:rPr>
              <a:t>資料來源：</a:t>
            </a:r>
            <a:r>
              <a:rPr lang="en-US" altLang="zh-TW" sz="1200" b="1" dirty="0" smtClean="0">
                <a:latin typeface="微軟正黑體 Light" pitchFamily="34" charset="-120"/>
                <a:ea typeface="微軟正黑體 Light" pitchFamily="34" charset="-120"/>
              </a:rPr>
              <a:t> </a:t>
            </a:r>
            <a:r>
              <a:rPr lang="en-US" altLang="zh-TW" sz="1200" dirty="0" smtClean="0">
                <a:latin typeface="微軟正黑體 Light" pitchFamily="34" charset="-120"/>
                <a:ea typeface="微軟正黑體 Light" pitchFamily="34" charset="-120"/>
                <a:hlinkClick r:id="rId2"/>
              </a:rPr>
              <a:t>https://www.mwi.com/zh-hk/how-search-engines-work/</a:t>
            </a:r>
            <a:endParaRPr lang="zh-TW" altLang="en-US" sz="1200" dirty="0">
              <a:latin typeface="微軟正黑體 Light" pitchFamily="34" charset="-120"/>
              <a:ea typeface="微軟正黑體 Light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</TotalTime>
  <Words>1003</Words>
  <Application>Microsoft Office PowerPoint</Application>
  <PresentationFormat>如螢幕大小 (16:9)</PresentationFormat>
  <Paragraphs>135</Paragraphs>
  <Slides>17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18" baseType="lpstr">
      <vt:lpstr>Office 佈景主題</vt:lpstr>
      <vt:lpstr>投影片 1</vt:lpstr>
      <vt:lpstr>投影片 2</vt:lpstr>
      <vt:lpstr>投影片 3</vt:lpstr>
      <vt:lpstr>一手資料 vs.二手資料</vt:lpstr>
      <vt:lpstr>投影片 5</vt:lpstr>
      <vt:lpstr>投影片 6</vt:lpstr>
      <vt:lpstr>投影片 7</vt:lpstr>
      <vt:lpstr>資料蒐集管道</vt:lpstr>
      <vt:lpstr>資料蒐集管道</vt:lpstr>
      <vt:lpstr>資料蒐集管道</vt:lpstr>
      <vt:lpstr>資料蒐集管道</vt:lpstr>
      <vt:lpstr>投影片 12</vt:lpstr>
      <vt:lpstr>資料蒐集原則</vt:lpstr>
      <vt:lpstr>資料蒐集原則</vt:lpstr>
      <vt:lpstr>投影片 15</vt:lpstr>
      <vt:lpstr>投影片 16</vt:lpstr>
      <vt:lpstr>投影片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91677</dc:creator>
  <cp:lastModifiedBy>91677</cp:lastModifiedBy>
  <cp:revision>46</cp:revision>
  <dcterms:created xsi:type="dcterms:W3CDTF">2022-05-25T00:24:47Z</dcterms:created>
  <dcterms:modified xsi:type="dcterms:W3CDTF">2022-06-07T07:56:42Z</dcterms:modified>
</cp:coreProperties>
</file>