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9" r:id="rId2"/>
    <p:sldId id="257" r:id="rId3"/>
    <p:sldId id="260" r:id="rId4"/>
    <p:sldId id="262" r:id="rId5"/>
    <p:sldId id="277" r:id="rId6"/>
    <p:sldId id="278" r:id="rId7"/>
    <p:sldId id="279" r:id="rId8"/>
    <p:sldId id="281" r:id="rId9"/>
    <p:sldId id="280" r:id="rId10"/>
    <p:sldId id="282" r:id="rId11"/>
    <p:sldId id="283" r:id="rId12"/>
    <p:sldId id="284" r:id="rId13"/>
    <p:sldId id="285" r:id="rId14"/>
    <p:sldId id="295" r:id="rId15"/>
    <p:sldId id="270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6" r:id="rId26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DED0"/>
    <a:srgbClr val="C07740"/>
    <a:srgbClr val="E6C9B4"/>
    <a:srgbClr val="CA9F00"/>
    <a:srgbClr val="FFDE75"/>
    <a:srgbClr val="D07C7A"/>
    <a:srgbClr val="FFE38B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20" autoAdjust="0"/>
    <p:restoredTop sz="94660"/>
  </p:normalViewPr>
  <p:slideViewPr>
    <p:cSldViewPr>
      <p:cViewPr varScale="1">
        <p:scale>
          <a:sx n="140" d="100"/>
          <a:sy n="140" d="100"/>
        </p:scale>
        <p:origin x="-96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85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99BEA-10DA-4CD1-ADBC-7A3E79BD1676}" type="datetimeFigureOut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D84B0-F51D-48B1-BB92-46F0A06A84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7757C-0F7A-48E9-BAAF-1F546B3DF59F}" type="datetimeFigureOut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4E10-E768-40B1-8141-63D2B2DB54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剪去單一角落矩形 40"/>
          <p:cNvSpPr/>
          <p:nvPr userDrawn="1"/>
        </p:nvSpPr>
        <p:spPr>
          <a:xfrm>
            <a:off x="3313104" y="642924"/>
            <a:ext cx="4857784" cy="214314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剪去單一角落矩形 39"/>
          <p:cNvSpPr/>
          <p:nvPr userDrawn="1"/>
        </p:nvSpPr>
        <p:spPr>
          <a:xfrm>
            <a:off x="3428992" y="750081"/>
            <a:ext cx="4857784" cy="2250297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C5DE-35FA-4E0C-AFFB-3AB19AAE9EA2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34" name="Google Shape;3537;p82"/>
          <p:cNvGrpSpPr/>
          <p:nvPr userDrawn="1"/>
        </p:nvGrpSpPr>
        <p:grpSpPr>
          <a:xfrm>
            <a:off x="-32" y="4177051"/>
            <a:ext cx="5929354" cy="966449"/>
            <a:chOff x="7650990" y="3733725"/>
            <a:chExt cx="1251235" cy="351310"/>
          </a:xfrm>
        </p:grpSpPr>
        <p:sp>
          <p:nvSpPr>
            <p:cNvPr id="35" name="Google Shape;3538;p82"/>
            <p:cNvSpPr/>
            <p:nvPr/>
          </p:nvSpPr>
          <p:spPr>
            <a:xfrm>
              <a:off x="7650990" y="3733735"/>
              <a:ext cx="566328" cy="351300"/>
            </a:xfrm>
            <a:prstGeom prst="homePlate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9;p8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40;p8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41;p8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FFFF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8" name="圖片 27" descr="憨吉-07-removebg-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85720" y="2857502"/>
            <a:ext cx="2000264" cy="2050551"/>
          </a:xfrm>
          <a:prstGeom prst="rect">
            <a:avLst/>
          </a:prstGeom>
        </p:spPr>
      </p:pic>
      <p:pic>
        <p:nvPicPr>
          <p:cNvPr id="39" name="圖片 38" descr="未命名-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00958" y="4786329"/>
            <a:ext cx="1500198" cy="250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8D6-6F92-43B1-B2EB-10DF573B940B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11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4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4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22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20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8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" name="文字方塊 25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27" name="Google Shape;6506;p84"/>
          <p:cNvGrpSpPr/>
          <p:nvPr userDrawn="1"/>
        </p:nvGrpSpPr>
        <p:grpSpPr>
          <a:xfrm rot="16200000">
            <a:off x="436735" y="1936946"/>
            <a:ext cx="1841111" cy="1143009"/>
            <a:chOff x="6752546" y="3484366"/>
            <a:chExt cx="1590310" cy="987304"/>
          </a:xfrm>
        </p:grpSpPr>
        <p:grpSp>
          <p:nvGrpSpPr>
            <p:cNvPr id="28" name="Google Shape;6507;p84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41" name="Google Shape;6508;p84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6509;p84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6510;p84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FFDE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6511;p84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38" name="Google Shape;6512;p84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6513;p84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6514;p84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" name="剪去單一角落矩形 43"/>
          <p:cNvSpPr/>
          <p:nvPr userDrawn="1"/>
        </p:nvSpPr>
        <p:spPr>
          <a:xfrm>
            <a:off x="6313500" y="392890"/>
            <a:ext cx="2357454" cy="104005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剪去單一角落矩形 44"/>
          <p:cNvSpPr/>
          <p:nvPr userDrawn="1"/>
        </p:nvSpPr>
        <p:spPr>
          <a:xfrm>
            <a:off x="6429388" y="500048"/>
            <a:ext cx="2357454" cy="1092056"/>
          </a:xfrm>
          <a:prstGeom prst="snip1Rect">
            <a:avLst/>
          </a:prstGeom>
          <a:solidFill>
            <a:srgbClr val="C07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文字方塊 45"/>
          <p:cNvSpPr txBox="1"/>
          <p:nvPr userDrawn="1"/>
        </p:nvSpPr>
        <p:spPr>
          <a:xfrm>
            <a:off x="1000100" y="1833958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壹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7" name="文字方塊 46"/>
          <p:cNvSpPr txBox="1"/>
          <p:nvPr userDrawn="1"/>
        </p:nvSpPr>
        <p:spPr>
          <a:xfrm>
            <a:off x="1006450" y="27248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貳</a:t>
            </a:r>
            <a:endParaRPr lang="zh-TW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CC1E-5AFC-45AE-A921-E40E5E744306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8D91-9BA4-405D-97CC-9613319F8082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67F-4CE8-4B93-85BD-A18653D5CDBF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11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30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3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3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41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9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7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5" name="文字方塊 44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7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357172"/>
            <a:ext cx="7901014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069-2A37-41D8-93DA-E78432A48DFF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6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7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6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9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9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7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5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3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文字方塊 40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3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FFA1-5E19-48F6-9B65-4DEF6775DFBA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28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2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剪去單一角落矩形 26"/>
          <p:cNvSpPr/>
          <p:nvPr userDrawn="1"/>
        </p:nvSpPr>
        <p:spPr>
          <a:xfrm>
            <a:off x="357158" y="214296"/>
            <a:ext cx="8429684" cy="4500594"/>
          </a:xfrm>
          <a:prstGeom prst="snip1Rect">
            <a:avLst/>
          </a:prstGeom>
          <a:solidFill>
            <a:srgbClr val="F0D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ACBB-9BCD-4849-830D-8544BC900938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5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6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5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文字方塊 39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38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6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4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2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" name="文字方塊 27"/>
          <p:cNvSpPr txBox="1"/>
          <p:nvPr userDrawn="1"/>
        </p:nvSpPr>
        <p:spPr>
          <a:xfrm>
            <a:off x="571472" y="42861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丨補充資料丨</a:t>
            </a:r>
            <a:endParaRPr lang="zh-TW" altLang="en-US" sz="24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C292-C878-4928-8BF8-75D2C74EED5B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8D7-2306-4093-BE33-66A326CE0E0D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9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8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5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7611-3365-4FD6-B925-584A9420371A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" name="文字方塊 41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5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56" y="1109652"/>
            <a:ext cx="301610" cy="30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F504-F1F7-4E8C-9BC8-BD058EC18D43}" type="datetime1">
              <a:rPr lang="zh-TW" altLang="en-US" smtClean="0"/>
              <a:pPr/>
              <a:t>2022/6/7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7" name="Google Shape;3552;p82"/>
          <p:cNvGrpSpPr/>
          <p:nvPr userDrawn="1"/>
        </p:nvGrpSpPr>
        <p:grpSpPr>
          <a:xfrm>
            <a:off x="2" y="4982782"/>
            <a:ext cx="9143999" cy="160721"/>
            <a:chOff x="4411970" y="2279856"/>
            <a:chExt cx="2506100" cy="137638"/>
          </a:xfrm>
        </p:grpSpPr>
        <p:sp>
          <p:nvSpPr>
            <p:cNvPr id="8" name="Google Shape;3553;p82"/>
            <p:cNvSpPr/>
            <p:nvPr/>
          </p:nvSpPr>
          <p:spPr>
            <a:xfrm>
              <a:off x="4411970" y="2279856"/>
              <a:ext cx="2506100" cy="137638"/>
            </a:xfrm>
            <a:custGeom>
              <a:avLst/>
              <a:gdLst/>
              <a:ahLst/>
              <a:cxnLst/>
              <a:rect l="l" t="t" r="r" b="b"/>
              <a:pathLst>
                <a:path w="16911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16911" y="3198"/>
                  </a:lnTo>
                  <a:lnTo>
                    <a:pt x="16911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54;p82"/>
            <p:cNvSpPr/>
            <p:nvPr/>
          </p:nvSpPr>
          <p:spPr>
            <a:xfrm>
              <a:off x="4411970" y="2279856"/>
              <a:ext cx="137044" cy="137638"/>
            </a:xfrm>
            <a:custGeom>
              <a:avLst/>
              <a:gdLst/>
              <a:ahLst/>
              <a:cxnLst/>
              <a:rect l="l" t="t" r="r" b="b"/>
              <a:pathLst>
                <a:path w="5809" h="3199" extrusionOk="0">
                  <a:moveTo>
                    <a:pt x="1" y="1"/>
                  </a:moveTo>
                  <a:lnTo>
                    <a:pt x="1" y="3198"/>
                  </a:lnTo>
                  <a:lnTo>
                    <a:pt x="5809" y="3198"/>
                  </a:lnTo>
                  <a:lnTo>
                    <a:pt x="41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204;p86"/>
          <p:cNvGrpSpPr/>
          <p:nvPr userDrawn="1"/>
        </p:nvGrpSpPr>
        <p:grpSpPr>
          <a:xfrm>
            <a:off x="-3" y="0"/>
            <a:ext cx="500034" cy="642924"/>
            <a:chOff x="4873520" y="3875838"/>
            <a:chExt cx="436949" cy="599252"/>
          </a:xfrm>
        </p:grpSpPr>
        <p:sp>
          <p:nvSpPr>
            <p:cNvPr id="27" name="Google Shape;7205;p86"/>
            <p:cNvSpPr/>
            <p:nvPr/>
          </p:nvSpPr>
          <p:spPr>
            <a:xfrm>
              <a:off x="4873520" y="3875838"/>
              <a:ext cx="436949" cy="599252"/>
            </a:xfrm>
            <a:custGeom>
              <a:avLst/>
              <a:gdLst/>
              <a:ahLst/>
              <a:cxnLst/>
              <a:rect l="l" t="t" r="r" b="b"/>
              <a:pathLst>
                <a:path w="19240" h="19240" extrusionOk="0">
                  <a:moveTo>
                    <a:pt x="1" y="1"/>
                  </a:moveTo>
                  <a:lnTo>
                    <a:pt x="1" y="9619"/>
                  </a:lnTo>
                  <a:cubicBezTo>
                    <a:pt x="1" y="14930"/>
                    <a:pt x="4308" y="19240"/>
                    <a:pt x="9619" y="19240"/>
                  </a:cubicBezTo>
                  <a:cubicBezTo>
                    <a:pt x="14933" y="19240"/>
                    <a:pt x="19240" y="14933"/>
                    <a:pt x="19240" y="9619"/>
                  </a:cubicBezTo>
                  <a:lnTo>
                    <a:pt x="19240" y="1"/>
                  </a:lnTo>
                  <a:close/>
                </a:path>
              </a:pathLst>
            </a:custGeom>
            <a:solidFill>
              <a:srgbClr val="C07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06;p86"/>
            <p:cNvSpPr/>
            <p:nvPr/>
          </p:nvSpPr>
          <p:spPr>
            <a:xfrm>
              <a:off x="4894620" y="3893826"/>
              <a:ext cx="202112" cy="182360"/>
            </a:xfrm>
            <a:custGeom>
              <a:avLst/>
              <a:gdLst/>
              <a:ahLst/>
              <a:cxnLst/>
              <a:rect l="l" t="t" r="r" b="b"/>
              <a:pathLst>
                <a:path w="7787" h="7026" extrusionOk="0">
                  <a:moveTo>
                    <a:pt x="0" y="0"/>
                  </a:moveTo>
                  <a:lnTo>
                    <a:pt x="0" y="7026"/>
                  </a:lnTo>
                  <a:lnTo>
                    <a:pt x="778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7107;p86"/>
          <p:cNvGrpSpPr/>
          <p:nvPr userDrawn="1"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30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40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38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36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34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" name="文字方塊 42"/>
          <p:cNvSpPr txBox="1"/>
          <p:nvPr userDrawn="1"/>
        </p:nvSpPr>
        <p:spPr>
          <a:xfrm>
            <a:off x="0" y="16405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Arial Black" pitchFamily="34" charset="0"/>
              </a:rPr>
              <a:t>02</a:t>
            </a:r>
            <a:endParaRPr lang="zh-TW" alt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4" name="Picture 1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806" y="714362"/>
            <a:ext cx="313300" cy="3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72198" y="476648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807C7-46D3-4022-9C73-20BF98FCA662}" type="datetime1">
              <a:rPr lang="zh-TW" altLang="en-US" smtClean="0"/>
              <a:pPr/>
              <a:t>2022/6/7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42844" y="4643452"/>
            <a:ext cx="4286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2E4E-6D38-4836-AFDB-AA37301B08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keep.google.com/" TargetMode="External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hyperlink" Target="https://evernote.com/intl/zh-tw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microsoft.com/zh-tw/microsoft-365/onenote/digital-note-taking-app" TargetMode="External"/><Relationship Id="rId11" Type="http://schemas.openxmlformats.org/officeDocument/2006/relationships/image" Target="../media/image26.png"/><Relationship Id="rId5" Type="http://schemas.openxmlformats.org/officeDocument/2006/relationships/image" Target="../media/image23.png"/><Relationship Id="rId10" Type="http://schemas.openxmlformats.org/officeDocument/2006/relationships/hyperlink" Target="https://www.dropbox.com/zh_TW/paper" TargetMode="External"/><Relationship Id="rId4" Type="http://schemas.openxmlformats.org/officeDocument/2006/relationships/hyperlink" Target="https://www.notion.so/product?fredir=1" TargetMode="External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3357554" y="92867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公民探究與實作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400444" y="2000246"/>
            <a:ext cx="4814894" cy="5357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軟正黑體 Light" pitchFamily="34" charset="-120"/>
                <a:ea typeface="微軟正黑體 Light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02</a:t>
            </a:r>
            <a:r>
              <a:rPr kumimoji="0" lang="zh-TW" alt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  <a:cs typeface="+mj-cs"/>
              </a:rPr>
              <a:t> 如何閱讀文章</a:t>
            </a: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4572000" y="1828486"/>
            <a:ext cx="2214578" cy="1588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oogle Shape;3392;p82"/>
          <p:cNvGrpSpPr/>
          <p:nvPr/>
        </p:nvGrpSpPr>
        <p:grpSpPr>
          <a:xfrm rot="18752979">
            <a:off x="8016452" y="352228"/>
            <a:ext cx="484501" cy="632860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11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636878" y="663396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目　次</a:t>
            </a:r>
            <a:endParaRPr lang="zh-TW" altLang="en-US" sz="4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grpSp>
        <p:nvGrpSpPr>
          <p:cNvPr id="5" name="Google Shape;3392;p82"/>
          <p:cNvGrpSpPr/>
          <p:nvPr/>
        </p:nvGrpSpPr>
        <p:grpSpPr>
          <a:xfrm rot="18752979">
            <a:off x="8651401" y="164301"/>
            <a:ext cx="327129" cy="427299"/>
            <a:chOff x="4960900" y="2433225"/>
            <a:chExt cx="48525" cy="60050"/>
          </a:xfrm>
          <a:solidFill>
            <a:srgbClr val="C07740"/>
          </a:solidFill>
        </p:grpSpPr>
        <p:sp>
          <p:nvSpPr>
            <p:cNvPr id="6" name="Google Shape;3393;p82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94;p82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2143108" y="1977092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轉變為「主動」閱讀的</a:t>
            </a:r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zh-TW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個技巧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143108" y="2834348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如何製作閱讀筆記</a:t>
            </a:r>
            <a:endParaRPr lang="zh-TW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FFDE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壹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643306" y="1871487"/>
            <a:ext cx="4857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轉變為「主動」閱讀的</a:t>
            </a:r>
            <a:r>
              <a:rPr lang="zh-TW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zh-TW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個技巧</a:t>
            </a:r>
            <a:endParaRPr lang="zh-TW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14282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被動閱讀 </a:t>
            </a:r>
            <a:r>
              <a:rPr lang="en-US" altLang="zh-TW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vs.</a:t>
            </a:r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主動閱讀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4</a:t>
            </a:fld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38" y="1285866"/>
            <a:ext cx="6072230" cy="3340709"/>
          </a:xfrm>
          <a:prstGeom prst="rect">
            <a:avLst/>
          </a:prstGeom>
        </p:spPr>
      </p:pic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1472" y="785800"/>
            <a:ext cx="8001056" cy="3857652"/>
          </a:xfrm>
          <a:prstGeom prst="rect">
            <a:avLst/>
          </a:prstGeom>
          <a:solidFill>
            <a:srgbClr val="F0DED0"/>
          </a:solidFill>
          <a:ln>
            <a:solidFill>
              <a:srgbClr val="C07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714348" y="898461"/>
            <a:ext cx="764386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疫情下的社會不平等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　</a:t>
            </a:r>
            <a:r>
              <a:rPr lang="zh-TW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新冠肺炎疫情期間，美國許多城市採取封城措施，但有一批從事「必要業務」的人例外，例如卡車司機、送貨員、清潔工、加油站、計程車等藍領工作者。對他們而言，隔離在家意味著手停口停，三餐無以為繼，仍然必須照常工作；但在外奔波、加班加點，卻缺乏防疫裝備，有的甚至抱病工作。</a:t>
            </a:r>
          </a:p>
          <a:p>
            <a:pPr algn="just">
              <a:lnSpc>
                <a:spcPct val="150000"/>
              </a:lnSpc>
            </a:pPr>
            <a:r>
              <a:rPr lang="zh-TW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　因此，所謂的居家隔離，實際上常常是「白領隔離」，中高收入戶的家長往往可以在家工作，因此較能幫助孩子適應線上學習；而低收入戶的家長大多是上述藍領工作者，為了維持家庭生計，想幫自己的孩子也無能為力。</a:t>
            </a:r>
          </a:p>
          <a:p>
            <a:pPr algn="just">
              <a:lnSpc>
                <a:spcPct val="150000"/>
              </a:lnSpc>
            </a:pPr>
            <a:r>
              <a:rPr lang="zh-TW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　面對疫病，人人平等，從政要、貴族、明星到平民百姓都可能染病；但另一方面，疫情又將美國的貧富階級分化、醫療資源不公等社會問題展露無遺。</a:t>
            </a:r>
          </a:p>
        </p:txBody>
      </p:sp>
      <p:grpSp>
        <p:nvGrpSpPr>
          <p:cNvPr id="5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6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16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14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2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0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" name="文字方塊 17"/>
          <p:cNvSpPr txBox="1"/>
          <p:nvPr/>
        </p:nvSpPr>
        <p:spPr>
          <a:xfrm>
            <a:off x="571472" y="385690"/>
            <a:ext cx="7500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請先閱讀以下短文：</a:t>
            </a:r>
            <a:endParaRPr lang="zh-TW" altLang="en-US" sz="20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主動閱讀的４個技巧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478634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一、整體而言，文章在談什麼？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先快速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瀏覽各個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標題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引言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，有助於快速掌握文章重點（若為書籍，可以先看目次）。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在閱讀的過程中，一邊順手記下段落重點或圈出關鍵字，有助於掌握主旨之下的次要概念。</a:t>
            </a: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91318" y="1214428"/>
            <a:ext cx="2295524" cy="229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Google Shape;7851;p88"/>
          <p:cNvGrpSpPr/>
          <p:nvPr/>
        </p:nvGrpSpPr>
        <p:grpSpPr>
          <a:xfrm>
            <a:off x="5919814" y="2071684"/>
            <a:ext cx="1532850" cy="1465851"/>
            <a:chOff x="5045500" y="842250"/>
            <a:chExt cx="503875" cy="4818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" name="Google Shape;7852;p88"/>
            <p:cNvSpPr/>
            <p:nvPr/>
          </p:nvSpPr>
          <p:spPr>
            <a:xfrm>
              <a:off x="5045500" y="842250"/>
              <a:ext cx="503875" cy="481850"/>
            </a:xfrm>
            <a:custGeom>
              <a:avLst/>
              <a:gdLst/>
              <a:ahLst/>
              <a:cxnLst/>
              <a:rect l="l" t="t" r="r" b="b"/>
              <a:pathLst>
                <a:path w="20155" h="19274" extrusionOk="0">
                  <a:moveTo>
                    <a:pt x="12103" y="1130"/>
                  </a:moveTo>
                  <a:cubicBezTo>
                    <a:pt x="13694" y="1130"/>
                    <a:pt x="15284" y="1735"/>
                    <a:pt x="16496" y="2945"/>
                  </a:cubicBezTo>
                  <a:cubicBezTo>
                    <a:pt x="18917" y="5366"/>
                    <a:pt x="18917" y="9305"/>
                    <a:pt x="16496" y="11729"/>
                  </a:cubicBezTo>
                  <a:cubicBezTo>
                    <a:pt x="15286" y="12940"/>
                    <a:pt x="13695" y="13545"/>
                    <a:pt x="12104" y="13545"/>
                  </a:cubicBezTo>
                  <a:cubicBezTo>
                    <a:pt x="10514" y="13545"/>
                    <a:pt x="8923" y="12940"/>
                    <a:pt x="7712" y="11729"/>
                  </a:cubicBezTo>
                  <a:cubicBezTo>
                    <a:pt x="5288" y="9305"/>
                    <a:pt x="5288" y="5369"/>
                    <a:pt x="7712" y="2945"/>
                  </a:cubicBezTo>
                  <a:cubicBezTo>
                    <a:pt x="8923" y="1735"/>
                    <a:pt x="10513" y="1130"/>
                    <a:pt x="12103" y="1130"/>
                  </a:cubicBezTo>
                  <a:close/>
                  <a:moveTo>
                    <a:pt x="4918" y="13726"/>
                  </a:moveTo>
                  <a:lnTo>
                    <a:pt x="5716" y="14524"/>
                  </a:lnTo>
                  <a:lnTo>
                    <a:pt x="4918" y="15322"/>
                  </a:lnTo>
                  <a:lnTo>
                    <a:pt x="4120" y="14524"/>
                  </a:lnTo>
                  <a:lnTo>
                    <a:pt x="4918" y="13726"/>
                  </a:lnTo>
                  <a:close/>
                  <a:moveTo>
                    <a:pt x="12106" y="1"/>
                  </a:moveTo>
                  <a:cubicBezTo>
                    <a:pt x="10226" y="1"/>
                    <a:pt x="8345" y="717"/>
                    <a:pt x="6914" y="2147"/>
                  </a:cubicBezTo>
                  <a:cubicBezTo>
                    <a:pt x="4725" y="4333"/>
                    <a:pt x="4240" y="7516"/>
                    <a:pt x="5315" y="10133"/>
                  </a:cubicBezTo>
                  <a:lnTo>
                    <a:pt x="4518" y="10931"/>
                  </a:lnTo>
                  <a:cubicBezTo>
                    <a:pt x="4009" y="11434"/>
                    <a:pt x="3876" y="12208"/>
                    <a:pt x="4192" y="12852"/>
                  </a:cubicBezTo>
                  <a:lnTo>
                    <a:pt x="663" y="16382"/>
                  </a:lnTo>
                  <a:cubicBezTo>
                    <a:pt x="1" y="17044"/>
                    <a:pt x="1" y="18116"/>
                    <a:pt x="663" y="18778"/>
                  </a:cubicBezTo>
                  <a:cubicBezTo>
                    <a:pt x="994" y="19108"/>
                    <a:pt x="1428" y="19273"/>
                    <a:pt x="1862" y="19273"/>
                  </a:cubicBezTo>
                  <a:cubicBezTo>
                    <a:pt x="2295" y="19273"/>
                    <a:pt x="2729" y="19108"/>
                    <a:pt x="3060" y="18778"/>
                  </a:cubicBezTo>
                  <a:lnTo>
                    <a:pt x="6586" y="15249"/>
                  </a:lnTo>
                  <a:cubicBezTo>
                    <a:pt x="6820" y="15363"/>
                    <a:pt x="7071" y="15418"/>
                    <a:pt x="7320" y="15418"/>
                  </a:cubicBezTo>
                  <a:cubicBezTo>
                    <a:pt x="7757" y="15418"/>
                    <a:pt x="8188" y="15247"/>
                    <a:pt x="8510" y="14921"/>
                  </a:cubicBezTo>
                  <a:lnTo>
                    <a:pt x="9308" y="14126"/>
                  </a:lnTo>
                  <a:cubicBezTo>
                    <a:pt x="10192" y="14489"/>
                    <a:pt x="11145" y="14675"/>
                    <a:pt x="12104" y="14675"/>
                  </a:cubicBezTo>
                  <a:cubicBezTo>
                    <a:pt x="13962" y="14675"/>
                    <a:pt x="15843" y="13979"/>
                    <a:pt x="17294" y="12527"/>
                  </a:cubicBezTo>
                  <a:cubicBezTo>
                    <a:pt x="20155" y="9666"/>
                    <a:pt x="20155" y="5008"/>
                    <a:pt x="17294" y="2147"/>
                  </a:cubicBezTo>
                  <a:cubicBezTo>
                    <a:pt x="15864" y="716"/>
                    <a:pt x="13985" y="1"/>
                    <a:pt x="121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" name="Google Shape;7853;p88"/>
            <p:cNvSpPr/>
            <p:nvPr/>
          </p:nvSpPr>
          <p:spPr>
            <a:xfrm>
              <a:off x="5221050" y="898625"/>
              <a:ext cx="254100" cy="254100"/>
            </a:xfrm>
            <a:custGeom>
              <a:avLst/>
              <a:gdLst/>
              <a:ahLst/>
              <a:cxnLst/>
              <a:rect l="l" t="t" r="r" b="b"/>
              <a:pathLst>
                <a:path w="10164" h="10164" extrusionOk="0">
                  <a:moveTo>
                    <a:pt x="5081" y="1"/>
                  </a:moveTo>
                  <a:cubicBezTo>
                    <a:pt x="2274" y="1"/>
                    <a:pt x="1" y="2274"/>
                    <a:pt x="1" y="5081"/>
                  </a:cubicBezTo>
                  <a:cubicBezTo>
                    <a:pt x="1" y="7887"/>
                    <a:pt x="2274" y="10164"/>
                    <a:pt x="5081" y="10164"/>
                  </a:cubicBezTo>
                  <a:cubicBezTo>
                    <a:pt x="7887" y="10164"/>
                    <a:pt x="10164" y="7887"/>
                    <a:pt x="10164" y="5081"/>
                  </a:cubicBezTo>
                  <a:cubicBezTo>
                    <a:pt x="10164" y="2274"/>
                    <a:pt x="7887" y="1"/>
                    <a:pt x="5081" y="1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42910" y="214296"/>
            <a:ext cx="4357718" cy="4572032"/>
          </a:xfrm>
          <a:prstGeom prst="rect">
            <a:avLst/>
          </a:prstGeom>
          <a:solidFill>
            <a:srgbClr val="F0DED0"/>
          </a:solidFill>
          <a:ln>
            <a:solidFill>
              <a:srgbClr val="C07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714348" y="285734"/>
            <a:ext cx="414340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疫情下的社會不平等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　</a:t>
            </a:r>
            <a:r>
              <a:rPr lang="zh-TW" altLang="zh-TW" sz="1400" b="1" dirty="0" smtClean="0">
                <a:solidFill>
                  <a:schemeClr val="bg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新冠肺炎疫情期間，美國許多城市採取封城措施，但有一批從事「必要業務」的人例外，例如卡車司機、送貨員、清潔工、加油站、計程車等藍領工作者。對他們而言，隔離在家意味著手停口停，三餐無以為繼，仍然必須照常工作；但在外奔波、加班加點，卻缺乏防疫裝備，有的甚至抱病工作。</a:t>
            </a:r>
            <a:endParaRPr lang="en-US" altLang="zh-TW" sz="1400" b="1" dirty="0" smtClean="0">
              <a:solidFill>
                <a:schemeClr val="bg1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zh-TW" altLang="zh-TW" sz="1400" b="1" dirty="0" smtClean="0">
              <a:solidFill>
                <a:schemeClr val="bg1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zh-TW" sz="1400" b="1" dirty="0" smtClean="0">
                <a:solidFill>
                  <a:schemeClr val="bg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　因此，所謂的居家隔離，實際上常常是「白領隔離」，</a:t>
            </a:r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中高收入戶的家長往往可以在家工作，因此較能幫助孩子適應線上學習；而低收入戶的家長大多是上述藍領工作者，為了維持家庭生計，想幫自己的孩子也無能為力。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zh-TW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　</a:t>
            </a:r>
            <a:r>
              <a:rPr lang="zh-TW" altLang="zh-TW" sz="1400" b="1" dirty="0" smtClean="0">
                <a:solidFill>
                  <a:schemeClr val="bg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面對疫病，人人平等，從政要、貴族、明星到平民百姓都可能染病；但另一方面，</a:t>
            </a:r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疫情又將美國的貧富階級分化、醫療資源不公等社會問題展露無遺。</a:t>
            </a:r>
          </a:p>
        </p:txBody>
      </p:sp>
      <p:cxnSp>
        <p:nvCxnSpPr>
          <p:cNvPr id="7" name="直線接點 6"/>
          <p:cNvCxnSpPr/>
          <p:nvPr/>
        </p:nvCxnSpPr>
        <p:spPr>
          <a:xfrm>
            <a:off x="3071802" y="477988"/>
            <a:ext cx="2412000" cy="1588"/>
          </a:xfrm>
          <a:prstGeom prst="line">
            <a:avLst/>
          </a:prstGeom>
          <a:ln w="1905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4857752" y="2786064"/>
            <a:ext cx="1080000" cy="1588"/>
          </a:xfrm>
          <a:prstGeom prst="line">
            <a:avLst/>
          </a:prstGeom>
          <a:ln w="1905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4857752" y="4000510"/>
            <a:ext cx="612000" cy="1694"/>
          </a:xfrm>
          <a:prstGeom prst="line">
            <a:avLst/>
          </a:prstGeom>
          <a:ln w="1905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6000760" y="2357436"/>
            <a:ext cx="27146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從標題「疫情下的社會不平等」以及幾段內文可以知道，文章的主題是新冠肺炎疫情凸顯社會不平等。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19" name="直線接點 18"/>
          <p:cNvCxnSpPr/>
          <p:nvPr/>
        </p:nvCxnSpPr>
        <p:spPr>
          <a:xfrm rot="5400000">
            <a:off x="3698222" y="2243936"/>
            <a:ext cx="35640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oogle Shape;8265;p89"/>
          <p:cNvSpPr/>
          <p:nvPr/>
        </p:nvSpPr>
        <p:spPr>
          <a:xfrm>
            <a:off x="8286776" y="1928808"/>
            <a:ext cx="364453" cy="369419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19;p82"/>
          <p:cNvGrpSpPr/>
          <p:nvPr/>
        </p:nvGrpSpPr>
        <p:grpSpPr>
          <a:xfrm>
            <a:off x="785786" y="500048"/>
            <a:ext cx="2078928" cy="571504"/>
            <a:chOff x="4411970" y="2726085"/>
            <a:chExt cx="643107" cy="193659"/>
          </a:xfrm>
          <a:solidFill>
            <a:srgbClr val="C07740"/>
          </a:solidFill>
        </p:grpSpPr>
        <p:sp>
          <p:nvSpPr>
            <p:cNvPr id="7" name="Google Shape;3520;p8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21;p8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522;p8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內容版面配置區 2"/>
          <p:cNvSpPr txBox="1">
            <a:spLocks/>
          </p:cNvSpPr>
          <p:nvPr/>
        </p:nvSpPr>
        <p:spPr>
          <a:xfrm>
            <a:off x="1202666" y="571486"/>
            <a:ext cx="1511946" cy="4724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rPr>
              <a:t>再進一步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4348" y="1214428"/>
            <a:ext cx="750099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閱讀文章時，我們可以試著歸納、統整出文章的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上層概念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，有利於掌握文章主旨。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6700" indent="-266700" algn="just">
              <a:lnSpc>
                <a:spcPct val="150000"/>
              </a:lnSpc>
            </a:pPr>
            <a:r>
              <a:rPr lang="en-US" altLang="zh-TW" sz="2000" b="1" dirty="0" smtClean="0">
                <a:solidFill>
                  <a:srgbClr val="C07740"/>
                </a:solidFill>
                <a:latin typeface="新細明體"/>
                <a:ea typeface="新細明體"/>
              </a:rPr>
              <a:t>‧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上層概念（</a:t>
            </a:r>
            <a:r>
              <a:rPr lang="en-US" altLang="zh-TW" sz="2000" b="1" dirty="0" err="1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superordinate</a:t>
            </a:r>
            <a:r>
              <a:rPr lang="en-US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 concept</a:t>
            </a:r>
            <a:r>
              <a:rPr lang="zh-TW" altLang="en-US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6700" algn="just">
              <a:lnSpc>
                <a:spcPct val="150000"/>
              </a:lnSpc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在同一個範疇中，層次較高、具有一般性和抽象性的概念。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6700" algn="just">
              <a:lnSpc>
                <a:spcPct val="150000"/>
              </a:lnSpc>
            </a:pPr>
            <a:r>
              <a:rPr lang="zh-TW" altLang="en-US" sz="20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例如：芒果、西瓜、鳳梨、蘋果 →「水果」</a:t>
            </a:r>
            <a:endParaRPr lang="en-US" altLang="zh-TW" sz="2000" b="1" u="sng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6700" algn="just">
              <a:lnSpc>
                <a:spcPct val="150000"/>
              </a:lnSpc>
            </a:pPr>
            <a:r>
              <a:rPr lang="zh-TW" altLang="en-US" sz="20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例如：內閣制、總統制、雙首長制→「政府體制」</a:t>
            </a:r>
            <a:endParaRPr lang="zh-TW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357304"/>
            <a:ext cx="22860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主動閱讀的４個技巧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4857784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二、文章邏輯是怎麼安排的？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</a:pPr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不同概念是怎麼串連在一起的？作者怎麼從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A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說到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B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？它的邏輯是什麼？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善用階層圖、流程圖、關聯圖等圖表，將文章結構視覺化，更能幫助自己掌握文章結構。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3" name="Google Shape;7851;p88"/>
          <p:cNvGrpSpPr/>
          <p:nvPr/>
        </p:nvGrpSpPr>
        <p:grpSpPr>
          <a:xfrm>
            <a:off x="5715008" y="2143122"/>
            <a:ext cx="1532850" cy="1465851"/>
            <a:chOff x="5045500" y="842250"/>
            <a:chExt cx="503875" cy="4818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" name="Google Shape;7852;p88"/>
            <p:cNvSpPr/>
            <p:nvPr/>
          </p:nvSpPr>
          <p:spPr>
            <a:xfrm>
              <a:off x="5045500" y="842250"/>
              <a:ext cx="503875" cy="481850"/>
            </a:xfrm>
            <a:custGeom>
              <a:avLst/>
              <a:gdLst/>
              <a:ahLst/>
              <a:cxnLst/>
              <a:rect l="l" t="t" r="r" b="b"/>
              <a:pathLst>
                <a:path w="20155" h="19274" extrusionOk="0">
                  <a:moveTo>
                    <a:pt x="12103" y="1130"/>
                  </a:moveTo>
                  <a:cubicBezTo>
                    <a:pt x="13694" y="1130"/>
                    <a:pt x="15284" y="1735"/>
                    <a:pt x="16496" y="2945"/>
                  </a:cubicBezTo>
                  <a:cubicBezTo>
                    <a:pt x="18917" y="5366"/>
                    <a:pt x="18917" y="9305"/>
                    <a:pt x="16496" y="11729"/>
                  </a:cubicBezTo>
                  <a:cubicBezTo>
                    <a:pt x="15286" y="12940"/>
                    <a:pt x="13695" y="13545"/>
                    <a:pt x="12104" y="13545"/>
                  </a:cubicBezTo>
                  <a:cubicBezTo>
                    <a:pt x="10514" y="13545"/>
                    <a:pt x="8923" y="12940"/>
                    <a:pt x="7712" y="11729"/>
                  </a:cubicBezTo>
                  <a:cubicBezTo>
                    <a:pt x="5288" y="9305"/>
                    <a:pt x="5288" y="5369"/>
                    <a:pt x="7712" y="2945"/>
                  </a:cubicBezTo>
                  <a:cubicBezTo>
                    <a:pt x="8923" y="1735"/>
                    <a:pt x="10513" y="1130"/>
                    <a:pt x="12103" y="1130"/>
                  </a:cubicBezTo>
                  <a:close/>
                  <a:moveTo>
                    <a:pt x="4918" y="13726"/>
                  </a:moveTo>
                  <a:lnTo>
                    <a:pt x="5716" y="14524"/>
                  </a:lnTo>
                  <a:lnTo>
                    <a:pt x="4918" y="15322"/>
                  </a:lnTo>
                  <a:lnTo>
                    <a:pt x="4120" y="14524"/>
                  </a:lnTo>
                  <a:lnTo>
                    <a:pt x="4918" y="13726"/>
                  </a:lnTo>
                  <a:close/>
                  <a:moveTo>
                    <a:pt x="12106" y="1"/>
                  </a:moveTo>
                  <a:cubicBezTo>
                    <a:pt x="10226" y="1"/>
                    <a:pt x="8345" y="717"/>
                    <a:pt x="6914" y="2147"/>
                  </a:cubicBezTo>
                  <a:cubicBezTo>
                    <a:pt x="4725" y="4333"/>
                    <a:pt x="4240" y="7516"/>
                    <a:pt x="5315" y="10133"/>
                  </a:cubicBezTo>
                  <a:lnTo>
                    <a:pt x="4518" y="10931"/>
                  </a:lnTo>
                  <a:cubicBezTo>
                    <a:pt x="4009" y="11434"/>
                    <a:pt x="3876" y="12208"/>
                    <a:pt x="4192" y="12852"/>
                  </a:cubicBezTo>
                  <a:lnTo>
                    <a:pt x="663" y="16382"/>
                  </a:lnTo>
                  <a:cubicBezTo>
                    <a:pt x="1" y="17044"/>
                    <a:pt x="1" y="18116"/>
                    <a:pt x="663" y="18778"/>
                  </a:cubicBezTo>
                  <a:cubicBezTo>
                    <a:pt x="994" y="19108"/>
                    <a:pt x="1428" y="19273"/>
                    <a:pt x="1862" y="19273"/>
                  </a:cubicBezTo>
                  <a:cubicBezTo>
                    <a:pt x="2295" y="19273"/>
                    <a:pt x="2729" y="19108"/>
                    <a:pt x="3060" y="18778"/>
                  </a:cubicBezTo>
                  <a:lnTo>
                    <a:pt x="6586" y="15249"/>
                  </a:lnTo>
                  <a:cubicBezTo>
                    <a:pt x="6820" y="15363"/>
                    <a:pt x="7071" y="15418"/>
                    <a:pt x="7320" y="15418"/>
                  </a:cubicBezTo>
                  <a:cubicBezTo>
                    <a:pt x="7757" y="15418"/>
                    <a:pt x="8188" y="15247"/>
                    <a:pt x="8510" y="14921"/>
                  </a:cubicBezTo>
                  <a:lnTo>
                    <a:pt x="9308" y="14126"/>
                  </a:lnTo>
                  <a:cubicBezTo>
                    <a:pt x="10192" y="14489"/>
                    <a:pt x="11145" y="14675"/>
                    <a:pt x="12104" y="14675"/>
                  </a:cubicBezTo>
                  <a:cubicBezTo>
                    <a:pt x="13962" y="14675"/>
                    <a:pt x="15843" y="13979"/>
                    <a:pt x="17294" y="12527"/>
                  </a:cubicBezTo>
                  <a:cubicBezTo>
                    <a:pt x="20155" y="9666"/>
                    <a:pt x="20155" y="5008"/>
                    <a:pt x="17294" y="2147"/>
                  </a:cubicBezTo>
                  <a:cubicBezTo>
                    <a:pt x="15864" y="716"/>
                    <a:pt x="13985" y="1"/>
                    <a:pt x="121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" name="Google Shape;7853;p88"/>
            <p:cNvSpPr/>
            <p:nvPr/>
          </p:nvSpPr>
          <p:spPr>
            <a:xfrm>
              <a:off x="5221050" y="898625"/>
              <a:ext cx="254100" cy="254100"/>
            </a:xfrm>
            <a:custGeom>
              <a:avLst/>
              <a:gdLst/>
              <a:ahLst/>
              <a:cxnLst/>
              <a:rect l="l" t="t" r="r" b="b"/>
              <a:pathLst>
                <a:path w="10164" h="10164" extrusionOk="0">
                  <a:moveTo>
                    <a:pt x="5081" y="1"/>
                  </a:moveTo>
                  <a:cubicBezTo>
                    <a:pt x="2274" y="1"/>
                    <a:pt x="1" y="2274"/>
                    <a:pt x="1" y="5081"/>
                  </a:cubicBezTo>
                  <a:cubicBezTo>
                    <a:pt x="1" y="7887"/>
                    <a:pt x="2274" y="10164"/>
                    <a:pt x="5081" y="10164"/>
                  </a:cubicBezTo>
                  <a:cubicBezTo>
                    <a:pt x="7887" y="10164"/>
                    <a:pt x="10164" y="7887"/>
                    <a:pt x="10164" y="5081"/>
                  </a:cubicBezTo>
                  <a:cubicBezTo>
                    <a:pt x="10164" y="2274"/>
                    <a:pt x="7887" y="1"/>
                    <a:pt x="5081" y="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42910" y="214296"/>
            <a:ext cx="8143932" cy="2428892"/>
          </a:xfrm>
          <a:prstGeom prst="rect">
            <a:avLst/>
          </a:prstGeom>
          <a:solidFill>
            <a:srgbClr val="F0DED0"/>
          </a:solidFill>
          <a:ln>
            <a:solidFill>
              <a:srgbClr val="C07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714348" y="285734"/>
            <a:ext cx="271464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疫情下的社會不平等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</a:t>
            </a:r>
            <a:r>
              <a:rPr lang="zh-TW" altLang="zh-TW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新冠肺炎疫情期間，美國許多城市採取封城措施，但有一批從事「必要業務」的人例外，例如卡車司機、送貨員、清潔工、加油站、計程車等藍領工作者。對他們而言，隔離在家意味著手停口停，三餐無以為繼，仍然必須照常工作；但在外奔波、加班加點，卻缺乏防疫裝備，有的甚至抱病工作。</a:t>
            </a:r>
            <a:endParaRPr lang="en-US" altLang="zh-TW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zh-TW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zh-TW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</a:t>
            </a:r>
          </a:p>
        </p:txBody>
      </p:sp>
      <p:cxnSp>
        <p:nvCxnSpPr>
          <p:cNvPr id="7" name="直線接點 6"/>
          <p:cNvCxnSpPr/>
          <p:nvPr/>
        </p:nvCxnSpPr>
        <p:spPr>
          <a:xfrm rot="5400000">
            <a:off x="286514" y="3286130"/>
            <a:ext cx="1427966" cy="794"/>
          </a:xfrm>
          <a:prstGeom prst="line">
            <a:avLst/>
          </a:prstGeom>
          <a:ln w="1905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643306" y="785800"/>
            <a:ext cx="22145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</a:t>
            </a:r>
            <a:r>
              <a:rPr lang="zh-TW" altLang="zh-TW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因此，所謂的居家隔離實際上常常是「白領隔離」，中高收入戶的家長往往可以在家工作，因此較能幫助孩子適應線上學習；而低收入戶的家長大多是上述藍領工作者，為了維持家庭生計，想幫自己的孩子也無能為力。</a:t>
            </a:r>
            <a:endParaRPr lang="en-US" altLang="zh-TW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43636" y="785800"/>
            <a:ext cx="24288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</a:t>
            </a:r>
            <a:r>
              <a:rPr lang="zh-TW" altLang="zh-TW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面對疫病，人人平等，從政要、貴族、明星到平民百姓都可能染病；但另一方面，疫情又將美國的貧富階級分化、醫療資源不公等社會問題展露無遺。</a:t>
            </a:r>
            <a:endParaRPr lang="zh-TW" alt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4818" name="Picture 2" descr="\\Super.nas\Floor Exchange\7F\陳品丞\03 普高_探究與實作\01課本\課本圖片\02_文章邏輯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928940"/>
            <a:ext cx="5173238" cy="1714512"/>
          </a:xfrm>
          <a:prstGeom prst="rect">
            <a:avLst/>
          </a:prstGeom>
          <a:noFill/>
        </p:spPr>
      </p:pic>
      <p:cxnSp>
        <p:nvCxnSpPr>
          <p:cNvPr id="26" name="直線接點 25"/>
          <p:cNvCxnSpPr/>
          <p:nvPr/>
        </p:nvCxnSpPr>
        <p:spPr>
          <a:xfrm>
            <a:off x="1000100" y="4000510"/>
            <a:ext cx="1357322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oogle Shape;8265;p89"/>
          <p:cNvSpPr/>
          <p:nvPr/>
        </p:nvSpPr>
        <p:spPr>
          <a:xfrm>
            <a:off x="8286776" y="2143122"/>
            <a:ext cx="364453" cy="369419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主動閱讀的４個技巧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4929222" cy="305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三、文章說得有沒有道理？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</a:pPr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文章這樣說有沒有道理？如果有，是通篇都有道理，還是只有部分？沒有道理的原因是什麼？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將閱讀當成和作者的一次對話或辯論，在閱讀的過程中同時在腦中提出自己的見解。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03800">
            <a:off x="7393644" y="964239"/>
            <a:ext cx="624051" cy="62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 descr="https://cdn-icons-png.flaticon.com/512/3749/374993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1500180"/>
            <a:ext cx="2143140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42910" y="214296"/>
            <a:ext cx="4357718" cy="4572032"/>
          </a:xfrm>
          <a:prstGeom prst="rect">
            <a:avLst/>
          </a:prstGeom>
          <a:solidFill>
            <a:srgbClr val="F0DED0"/>
          </a:solidFill>
          <a:ln>
            <a:solidFill>
              <a:srgbClr val="C07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714348" y="285734"/>
            <a:ext cx="414340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疫情下的社會不平等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　在新冠肺炎疫情期間，美國許多城市採取封城措施，但有一批從事「必要業務」的人例外，例如卡車司機、送貨員、清潔工、加油站、計程車等藍領工作者。</a:t>
            </a:r>
            <a:r>
              <a:rPr lang="zh-TW" altLang="zh-TW" sz="1400" b="1" dirty="0" smtClean="0">
                <a:solidFill>
                  <a:schemeClr val="bg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對他們而言，隔離在家意味著手停口停，三餐無以為繼，仍然必須照常工作；但在外奔波、加班加點，卻缺乏防疫裝備，有的甚至抱病工作。</a:t>
            </a:r>
            <a:endParaRPr lang="en-US" altLang="zh-TW" sz="1400" b="1" dirty="0" smtClean="0">
              <a:solidFill>
                <a:schemeClr val="bg1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zh-TW" altLang="zh-TW" sz="1400" b="1" dirty="0" smtClean="0">
              <a:solidFill>
                <a:schemeClr val="bg1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zh-TW" sz="1400" b="1" dirty="0" smtClean="0">
                <a:solidFill>
                  <a:schemeClr val="bg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　因此，所謂的居家隔離，實際上常常是「白領隔離」，</a:t>
            </a:r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中高收入戶的家長往往可以在家工作，因此較能幫助孩子適應線上學習；而低收入戶的家長大多是上述藍領工作者，為了維持家庭生計，想幫自己的孩子也無能為力。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zh-TW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　　</a:t>
            </a:r>
            <a:r>
              <a:rPr lang="zh-TW" altLang="zh-TW" sz="1400" b="1" dirty="0" smtClean="0">
                <a:solidFill>
                  <a:schemeClr val="bg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面對疫病，人人平等，從政要、貴族、明星到平民百姓都可能染病；但另一方面，疫情又將美國的貧富階級分化、醫療資源不公等社會問題展露無遺。</a:t>
            </a:r>
          </a:p>
        </p:txBody>
      </p:sp>
      <p:cxnSp>
        <p:nvCxnSpPr>
          <p:cNvPr id="9" name="直線接點 8"/>
          <p:cNvCxnSpPr/>
          <p:nvPr/>
        </p:nvCxnSpPr>
        <p:spPr>
          <a:xfrm>
            <a:off x="4857752" y="1142990"/>
            <a:ext cx="612000" cy="1588"/>
          </a:xfrm>
          <a:prstGeom prst="line">
            <a:avLst/>
          </a:prstGeom>
          <a:ln w="1905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4857752" y="2857502"/>
            <a:ext cx="612000" cy="1694"/>
          </a:xfrm>
          <a:prstGeom prst="line">
            <a:avLst/>
          </a:prstGeom>
          <a:ln w="1905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643570" y="1000114"/>
            <a:ext cx="2714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文章沒有清楚說明「必要」以及「非必要」工作的劃分依據。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Google Shape;8265;p89"/>
          <p:cNvSpPr/>
          <p:nvPr/>
        </p:nvSpPr>
        <p:spPr>
          <a:xfrm>
            <a:off x="8286776" y="571486"/>
            <a:ext cx="364453" cy="369419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矩形 13"/>
          <p:cNvSpPr/>
          <p:nvPr/>
        </p:nvSpPr>
        <p:spPr>
          <a:xfrm>
            <a:off x="5643570" y="2571750"/>
            <a:ext cx="2714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文章暗示在家工作比較好，忽略很多人因此出現身心問題，甚至家暴事件頻傳。</a:t>
            </a:r>
            <a:endParaRPr lang="en-US" altLang="zh-TW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Google Shape;8265;p89"/>
          <p:cNvSpPr/>
          <p:nvPr/>
        </p:nvSpPr>
        <p:spPr>
          <a:xfrm>
            <a:off x="8286776" y="2214560"/>
            <a:ext cx="364453" cy="369419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14348" y="3071816"/>
            <a:ext cx="4714908" cy="1357322"/>
          </a:xfrm>
          <a:prstGeom prst="rect">
            <a:avLst/>
          </a:prstGeom>
          <a:solidFill>
            <a:srgbClr val="F0DED0"/>
          </a:solidFill>
          <a:ln>
            <a:solidFill>
              <a:srgbClr val="C07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5786" y="214296"/>
            <a:ext cx="7901014" cy="857250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主動閱讀的４個技巧</a:t>
            </a:r>
            <a:endParaRPr lang="zh-TW" altLang="en-US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14340" name="AutoShape 4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342" name="AutoShape 6" descr="博客來-如何閱讀一本書【臺灣商務70週年典藏紀念版】(三版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42910" y="1268922"/>
            <a:ext cx="4929222" cy="165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四、文章讓我聯想到什麼？</a:t>
            </a:r>
            <a:endParaRPr lang="en-US" altLang="zh-TW" sz="2200" b="1" dirty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10000"/>
              </a:lnSpc>
            </a:pPr>
            <a:endParaRPr lang="en-US" altLang="zh-TW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 algn="just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思考文章和自己的關係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連結自身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生活經驗，將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閱讀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內容轉化為自己的一部分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，閱讀也會更有趣、深刻。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85786" y="3228340"/>
            <a:ext cx="45005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在閱讀文章的過程，我想到之前看過一個老清潔員中午沒有地方可以用餐，拿著便當躲在不起眼的角落。政府在規劃政策時應注意對弱勢族群的衝擊</a:t>
            </a:r>
            <a:r>
              <a:rPr lang="en-US" altLang="zh-TW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……</a:t>
            </a:r>
          </a:p>
        </p:txBody>
      </p:sp>
      <p:sp>
        <p:nvSpPr>
          <p:cNvPr id="13" name="Google Shape;8265;p89"/>
          <p:cNvSpPr/>
          <p:nvPr/>
        </p:nvSpPr>
        <p:spPr>
          <a:xfrm flipH="1">
            <a:off x="500034" y="2799712"/>
            <a:ext cx="364453" cy="369419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Picture 3" descr="\\Super.nas\Floor Exchange\7F\陳品丞\03 普高_探究與實作\01課本\圖片 1202\2_心靈勵志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214428"/>
            <a:ext cx="2667018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文字方塊 14"/>
          <p:cNvSpPr txBox="1"/>
          <p:nvPr/>
        </p:nvSpPr>
        <p:spPr>
          <a:xfrm>
            <a:off x="6072198" y="3286130"/>
            <a:ext cx="26432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‧</a:t>
            </a:r>
            <a:r>
              <a:rPr lang="zh-TW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心靈勵志類書籍之所以受歡迎，正是因為人們能在閱讀過程中與自身經驗連結，藉此得到鼓勵與面對困難的勇氣。</a:t>
            </a:r>
            <a:endParaRPr lang="zh-TW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714348" y="928676"/>
            <a:ext cx="764386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主動閱讀的三個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層次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/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 檢視閱讀</a:t>
            </a:r>
            <a:endParaRPr lang="zh-TW" altLang="en-US" sz="1400" dirty="0"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即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「略讀」或「預讀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」。藉由快速瀏覽封面、目錄、內文等，協助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我們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快速瞭解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一本書／一篇文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本大概在說些什麼，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進而判斷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是否值得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細讀？是否與探究主題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相關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？</a:t>
            </a:r>
          </a:p>
          <a:p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分析閱讀</a:t>
            </a:r>
            <a:endParaRPr lang="en-US" altLang="zh-TW" sz="1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AutoNum type="arabicParenBoth"/>
            </a:pP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分析文本的分類。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AutoNum type="arabicParenBoth"/>
            </a:pP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閱讀到某一個段落時，讓自己使用一句簡單的話來敘述文本的內容大意。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AutoNum type="arabicParenBoth"/>
            </a:pP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將書中重要篇章列舉出來，說明它們按照什麼邏輯組成架構。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AutoNum type="arabicParenBoth"/>
            </a:pP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試著一邊閱讀，一邊反思作者寫作的用意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AutoNum type="arabicParenBoth"/>
            </a:pP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試著一邊閱讀，一邊找出書中的關鍵詞、重要概念或專業用語等。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buAutoNum type="arabicParenBoth"/>
            </a:pP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學習判斷作者的論述，分析他說的有沒有道理。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228600" indent="-228600" algn="just">
              <a:buAutoNum type="arabicPeriod"/>
            </a:pPr>
            <a:endParaRPr lang="en-US" altLang="zh-TW" sz="12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主題閱讀</a:t>
            </a:r>
            <a:endParaRPr lang="zh-TW" altLang="en-US" sz="1400" dirty="0"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選定一個主題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閱讀同一主題之下不同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作者的文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本。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讀者不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需讀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完或理解整本書或整篇文本，只需要找出該文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本對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自身探究的主題有什麼幫助即可。 </a:t>
            </a:r>
            <a:endParaRPr lang="zh-TW" altLang="en-US" sz="1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857752" y="1000114"/>
            <a:ext cx="3643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 smtClean="0">
                <a:latin typeface="微軟正黑體 Light" pitchFamily="34" charset="-120"/>
                <a:ea typeface="微軟正黑體 Light" pitchFamily="34" charset="-120"/>
              </a:rPr>
              <a:t>資料來源：</a:t>
            </a:r>
            <a:r>
              <a:rPr lang="en-US" altLang="zh-TW" sz="1200" b="1" dirty="0" smtClean="0">
                <a:latin typeface="微軟正黑體 Light" pitchFamily="34" charset="-120"/>
                <a:ea typeface="微軟正黑體 Light" pitchFamily="34" charset="-120"/>
              </a:rPr>
              <a:t> 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Mortimer J. Adler 《</a:t>
            </a:r>
            <a:r>
              <a:rPr lang="zh-TW" altLang="en-US" sz="1200" dirty="0" smtClean="0">
                <a:latin typeface="微軟正黑體 Light" pitchFamily="34" charset="-120"/>
                <a:ea typeface="微軟正黑體 Light" pitchFamily="34" charset="-120"/>
              </a:rPr>
              <a:t>如何閱讀一本書</a:t>
            </a:r>
            <a:r>
              <a:rPr lang="en-US" altLang="zh-TW" sz="1200" dirty="0" smtClean="0">
                <a:latin typeface="微軟正黑體 Light" pitchFamily="34" charset="-120"/>
                <a:ea typeface="微軟正黑體 Light" pitchFamily="34" charset="-120"/>
              </a:rPr>
              <a:t>》</a:t>
            </a:r>
            <a:endParaRPr lang="zh-TW" altLang="en-US" sz="1200" dirty="0">
              <a:latin typeface="微軟正黑體 Light" pitchFamily="34" charset="-120"/>
              <a:ea typeface="微軟正黑體 Light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/>
        </p:nvGrpSpPr>
        <p:grpSpPr>
          <a:xfrm>
            <a:off x="1357290" y="1285866"/>
            <a:ext cx="2071702" cy="1773618"/>
            <a:chOff x="785786" y="714362"/>
            <a:chExt cx="1097149" cy="939287"/>
          </a:xfrm>
        </p:grpSpPr>
        <p:sp>
          <p:nvSpPr>
            <p:cNvPr id="3" name="Google Shape;6509;p84"/>
            <p:cNvSpPr/>
            <p:nvPr/>
          </p:nvSpPr>
          <p:spPr>
            <a:xfrm rot="16200000">
              <a:off x="864717" y="635431"/>
              <a:ext cx="939287" cy="1097149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508;p84"/>
            <p:cNvSpPr/>
            <p:nvPr/>
          </p:nvSpPr>
          <p:spPr>
            <a:xfrm rot="16200000">
              <a:off x="936564" y="865226"/>
              <a:ext cx="637710" cy="637625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1038147" y="960426"/>
              <a:ext cx="428628" cy="440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8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貳</a:t>
              </a:r>
              <a:endParaRPr lang="zh-TW" altLang="en-US" sz="48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786182" y="2088061"/>
            <a:ext cx="43577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如何製作閱讀筆記</a:t>
            </a:r>
            <a:endParaRPr lang="zh-TW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 descr="\\Super.nas\Floor Exchange\7F\陳品丞\03 普高_探究與實作\01課本\課本圖片\憨吉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4" y="3571882"/>
            <a:ext cx="1736248" cy="1347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筆記方法（一）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816280" y="1212169"/>
            <a:ext cx="625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康乃爾筆記法</a:t>
            </a:r>
            <a:r>
              <a:rPr lang="en-US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（Cornell Notes system）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32574277"/>
              </p:ext>
            </p:extLst>
          </p:nvPr>
        </p:nvGraphicFramePr>
        <p:xfrm>
          <a:off x="928662" y="1714494"/>
          <a:ext cx="6357982" cy="28575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35038"/>
                <a:gridCol w="4422944"/>
              </a:tblGrid>
              <a:tr h="19524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21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整理</a:t>
                      </a:r>
                      <a:r>
                        <a:rPr lang="zh-TW" altLang="zh-TW" sz="21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欄</a:t>
                      </a:r>
                      <a:endParaRPr lang="en-US" altLang="zh-TW" sz="21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TW" altLang="zh-TW" sz="11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600" kern="10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將</a:t>
                      </a: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右側筆記欄內容的重點、關鍵字或提問紀錄於此。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0051" marR="5005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effectLst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zh-TW" sz="21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筆記欄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TW" sz="16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初步將複雜的資料記錄於此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0051" marR="50051" marT="0" marB="0"/>
                </a:tc>
              </a:tr>
              <a:tr h="905071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zh-TW" sz="21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總結欄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統整、歸納筆記內容的重點，並記錄自己的心得感想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50051" marR="50051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17</a:t>
            </a:fld>
            <a:endParaRPr lang="zh-TW" altLang="en-US"/>
          </a:p>
        </p:txBody>
      </p:sp>
      <p:pic>
        <p:nvPicPr>
          <p:cNvPr id="3" name="圖片 2" descr="2_康乃爾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9" y="857325"/>
            <a:ext cx="3643338" cy="3836833"/>
          </a:xfrm>
          <a:prstGeom prst="rect">
            <a:avLst/>
          </a:prstGeom>
        </p:spPr>
      </p:pic>
      <p:pic>
        <p:nvPicPr>
          <p:cNvPr id="4" name="圖片 3" descr="2_康乃爾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7" y="884534"/>
            <a:ext cx="3643338" cy="3830356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73404" y="354913"/>
            <a:ext cx="625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康乃爾筆記法範例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筆記方法（二）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816280" y="1212169"/>
            <a:ext cx="625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麥肯錫筆記法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928663" y="1714493"/>
          <a:ext cx="6429419" cy="28575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7889"/>
                <a:gridCol w="2238390"/>
                <a:gridCol w="2143140"/>
              </a:tblGrid>
              <a:tr h="95250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標題、論點</a:t>
                      </a:r>
                      <a:endParaRPr lang="zh-TW" altLang="en-US" sz="24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zh-TW" altLang="en-US" sz="24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95250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結論</a:t>
                      </a:r>
                      <a:endParaRPr lang="zh-TW" altLang="en-US" sz="24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zh-TW" altLang="en-US" sz="24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95250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現狀</a:t>
                      </a:r>
                      <a:endParaRPr lang="en-US" altLang="zh-TW" sz="24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algn="ctr"/>
                      <a:r>
                        <a:rPr lang="en-US" altLang="zh-TW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客觀事實</a:t>
                      </a:r>
                      <a:r>
                        <a:rPr lang="en-US" altLang="zh-TW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endParaRPr lang="zh-TW" altLang="en-US" sz="24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解釋現狀</a:t>
                      </a:r>
                      <a:endParaRPr lang="en-US" altLang="zh-TW" sz="24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algn="ctr"/>
                      <a:r>
                        <a:rPr lang="en-US" altLang="zh-TW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探討原因</a:t>
                      </a:r>
                      <a:r>
                        <a:rPr lang="en-US" altLang="zh-TW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endParaRPr lang="zh-TW" altLang="en-US" sz="24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提出對策</a:t>
                      </a:r>
                      <a:endParaRPr lang="en-US" altLang="zh-TW" sz="24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algn="ctr"/>
                      <a:r>
                        <a:rPr lang="en-US" altLang="zh-TW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行動方案</a:t>
                      </a:r>
                      <a:r>
                        <a:rPr lang="en-US" altLang="zh-TW" sz="2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endParaRPr lang="zh-TW" altLang="en-US" sz="24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673404" y="354913"/>
            <a:ext cx="625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麥肯錫筆記法範例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</a:p>
        </p:txBody>
      </p:sp>
      <p:pic>
        <p:nvPicPr>
          <p:cNvPr id="6" name="圖片 5" descr="2_麥肯錫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1" y="1142990"/>
            <a:ext cx="3505793" cy="3429024"/>
          </a:xfrm>
          <a:prstGeom prst="rect">
            <a:avLst/>
          </a:prstGeom>
        </p:spPr>
      </p:pic>
      <p:pic>
        <p:nvPicPr>
          <p:cNvPr id="7" name="圖片 6" descr="2_麥肯錫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142990"/>
            <a:ext cx="3679889" cy="3429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20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筆記方法（三）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816280" y="1212169"/>
            <a:ext cx="625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黃金圈筆記法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 descr="2_黃金圈筆記法.jpg"/>
          <p:cNvPicPr>
            <a:picLocks noChangeAspect="1"/>
          </p:cNvPicPr>
          <p:nvPr/>
        </p:nvPicPr>
        <p:blipFill>
          <a:blip r:embed="rId2"/>
          <a:srcRect t="10095"/>
          <a:stretch>
            <a:fillRect/>
          </a:stretch>
        </p:blipFill>
        <p:spPr>
          <a:xfrm>
            <a:off x="857224" y="1784289"/>
            <a:ext cx="4857784" cy="2837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21</a:t>
            </a:fld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673404" y="354913"/>
            <a:ext cx="625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黃金圈筆記法範例</a:t>
            </a:r>
            <a:r>
              <a:rPr lang="en-US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</a:p>
        </p:txBody>
      </p:sp>
      <p:pic>
        <p:nvPicPr>
          <p:cNvPr id="8" name="圖片 7" descr="2_黃金圈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939659"/>
            <a:ext cx="4572032" cy="1758316"/>
          </a:xfrm>
          <a:prstGeom prst="rect">
            <a:avLst/>
          </a:prstGeom>
        </p:spPr>
      </p:pic>
      <p:pic>
        <p:nvPicPr>
          <p:cNvPr id="9" name="圖片 8" descr="2_黃金圈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488" y="2890924"/>
            <a:ext cx="4857784" cy="1895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22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做筆記的技巧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816280" y="1212169"/>
            <a:ext cx="625605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一、筆記應避免過於花俏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閱讀筆記盡量維持在</a:t>
            </a:r>
            <a:r>
              <a:rPr lang="en-US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個顏色之內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6350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→ </a:t>
            </a:r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黑色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000" b="1" dirty="0" smtClean="0">
                <a:solidFill>
                  <a:srgbClr val="00B0F0"/>
                </a:solidFill>
                <a:latin typeface="微軟正黑體" pitchFamily="34" charset="-120"/>
                <a:ea typeface="微軟正黑體" pitchFamily="34" charset="-120"/>
              </a:rPr>
              <a:t>藍色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一般記錄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6350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→ 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紅色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2000" b="1" dirty="0" smtClean="0">
                <a:solidFill>
                  <a:srgbClr val="FFC000"/>
                </a:solidFill>
                <a:latin typeface="微軟正黑體" pitchFamily="34" charset="-120"/>
                <a:ea typeface="微軟正黑體" pitchFamily="34" charset="-120"/>
              </a:rPr>
              <a:t>黃色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重點標示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6350"/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</a:rPr>
              <a:t>→ </a:t>
            </a:r>
            <a:r>
              <a:rPr lang="zh-TW" altLang="zh-TW" sz="20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其他</a:t>
            </a:r>
            <a:r>
              <a:rPr lang="zh-TW" altLang="zh-TW" sz="2000" b="1" dirty="0" smtClean="0">
                <a:solidFill>
                  <a:schemeClr val="accent3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顏色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補充資料</a:t>
            </a:r>
            <a:endParaRPr lang="zh-TW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813494" y="3143254"/>
            <a:ext cx="671517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二、筆記應避免過於花俏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lvl="0" indent="-361950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遇到概念相似的主題或專有名詞時，可以善用</a:t>
            </a:r>
            <a:r>
              <a:rPr lang="zh-TW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表格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來整理、比較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資料</a:t>
            </a:r>
            <a:r>
              <a:rPr lang="zh-TW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，或者將資訊視覺化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為</a:t>
            </a:r>
            <a:r>
              <a:rPr lang="zh-TW" altLang="zh-TW" sz="20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圖表</a:t>
            </a:r>
            <a:r>
              <a:rPr lang="zh-TW" altLang="zh-TW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itchFamily="34" charset="-120"/>
                <a:ea typeface="微軟正黑體" pitchFamily="34" charset="-120"/>
              </a:rPr>
              <a:t>幫助記憶。</a:t>
            </a:r>
            <a:endParaRPr lang="en-US" altLang="zh-TW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285734"/>
            <a:ext cx="2357422" cy="2357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23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做筆記的技巧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816280" y="1212169"/>
            <a:ext cx="6256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三、善用縮寫與速記法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30755825"/>
              </p:ext>
            </p:extLst>
          </p:nvPr>
        </p:nvGraphicFramePr>
        <p:xfrm>
          <a:off x="928662" y="1714494"/>
          <a:ext cx="6715170" cy="2896897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1119195"/>
                <a:gridCol w="1119195"/>
                <a:gridCol w="1119195"/>
                <a:gridCol w="1119195"/>
                <a:gridCol w="1119195"/>
                <a:gridCol w="1119195"/>
              </a:tblGrid>
              <a:tr h="57670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符號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意義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符號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意義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符號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意義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7740"/>
                    </a:solidFill>
                  </a:tcPr>
                </a:tc>
              </a:tr>
              <a:tr h="331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rgbClr val="C0774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rgbClr val="C0774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因為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&gt; 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大於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rgbClr val="C0774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e.g.</a:t>
                      </a:r>
                      <a:endParaRPr lang="zh-TW" altLang="en-US" sz="2000" b="1" kern="1200" dirty="0">
                        <a:solidFill>
                          <a:srgbClr val="C07740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rgbClr val="C0774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舉例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</a:tr>
              <a:tr h="331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rgbClr val="C0774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rgbClr val="C0774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所以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&lt; 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小於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rgbClr val="C0774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i.e.</a:t>
                      </a:r>
                      <a:endParaRPr lang="zh-TW" altLang="en-US" sz="2000" b="1" kern="1200" dirty="0">
                        <a:solidFill>
                          <a:srgbClr val="C07740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rgbClr val="C0774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即是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</a:tr>
              <a:tr h="331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=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等於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~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大約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esp.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尤其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</a:tr>
              <a:tr h="331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+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並且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※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注意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p.s.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附註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</a:tr>
              <a:tr h="331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&amp;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✽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重點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ef</a:t>
                      </a:r>
                      <a:r>
                        <a:rPr lang="en-US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.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比較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</a:tr>
              <a:tr h="331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Q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問題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△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待確認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etc.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等等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</a:tr>
              <a:tr h="331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答案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！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留意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en-US" sz="2000" b="1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pf</a:t>
                      </a:r>
                      <a:endParaRPr lang="zh-TW" altLang="en-US" sz="2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證明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ED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24</a:t>
            </a:fld>
            <a:endParaRPr lang="zh-TW" altLang="en-US"/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785786" y="214296"/>
            <a:ext cx="7901014" cy="8572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774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rPr>
              <a:t>做筆記的技巧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774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13494" y="1325255"/>
            <a:ext cx="4401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zh-TW" altLang="en-US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四、</a:t>
            </a:r>
            <a:r>
              <a:rPr lang="zh-TW" altLang="zh-TW" sz="2200" b="1" dirty="0" smtClean="0">
                <a:solidFill>
                  <a:srgbClr val="C07740"/>
                </a:solidFill>
                <a:latin typeface="微軟正黑體" pitchFamily="34" charset="-120"/>
                <a:ea typeface="微軟正黑體" pitchFamily="34" charset="-120"/>
              </a:rPr>
              <a:t>製作筆記目錄／索引</a:t>
            </a:r>
            <a:endParaRPr lang="en-US" altLang="zh-TW" sz="22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rgbClr val="C0774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在完成筆記後標註頁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碼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，並製作簡易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目錄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，方便分類查詢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/>
            <a:endParaRPr lang="en-US" altLang="zh-TW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筆記側邊也可以用螢光貼紙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（見出紙）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標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出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不同</a:t>
            </a:r>
            <a:r>
              <a:rPr lang="zh-TW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zh-TW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主題，幫助自己快速找到想要的內容。</a:t>
            </a:r>
            <a:endParaRPr lang="zh-TW" alt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Picture 2" descr="\\Super.nas\Floor Exchange\7F\陳品丞\03 普高_探究與實作\01課本\圖片 1202\11_鉛筆插圖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990781" y="1000114"/>
            <a:ext cx="2510309" cy="3901724"/>
          </a:xfrm>
          <a:prstGeom prst="rect">
            <a:avLst/>
          </a:prstGeom>
          <a:noFill/>
        </p:spPr>
      </p:pic>
      <p:grpSp>
        <p:nvGrpSpPr>
          <p:cNvPr id="10" name="Google Shape;7107;p86"/>
          <p:cNvGrpSpPr/>
          <p:nvPr/>
        </p:nvGrpSpPr>
        <p:grpSpPr>
          <a:xfrm>
            <a:off x="7929587" y="4000510"/>
            <a:ext cx="1058963" cy="901256"/>
            <a:chOff x="7636443" y="1204988"/>
            <a:chExt cx="804565" cy="677795"/>
          </a:xfrm>
        </p:grpSpPr>
        <p:grpSp>
          <p:nvGrpSpPr>
            <p:cNvPr id="11" name="Google Shape;7108;p86"/>
            <p:cNvGrpSpPr/>
            <p:nvPr/>
          </p:nvGrpSpPr>
          <p:grpSpPr>
            <a:xfrm>
              <a:off x="7636443" y="1509705"/>
              <a:ext cx="804565" cy="373078"/>
              <a:chOff x="7636443" y="1509705"/>
              <a:chExt cx="804565" cy="373078"/>
            </a:xfrm>
          </p:grpSpPr>
          <p:sp>
            <p:nvSpPr>
              <p:cNvPr id="21" name="Google Shape;7109;p86"/>
              <p:cNvSpPr/>
              <p:nvPr/>
            </p:nvSpPr>
            <p:spPr>
              <a:xfrm>
                <a:off x="7636443" y="1509705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110;p86"/>
              <p:cNvSpPr/>
              <p:nvPr/>
            </p:nvSpPr>
            <p:spPr>
              <a:xfrm>
                <a:off x="8398251" y="1667375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7111;p86"/>
            <p:cNvGrpSpPr/>
            <p:nvPr/>
          </p:nvGrpSpPr>
          <p:grpSpPr>
            <a:xfrm>
              <a:off x="7636443" y="1408133"/>
              <a:ext cx="804565" cy="373078"/>
              <a:chOff x="7636443" y="1408133"/>
              <a:chExt cx="804565" cy="373078"/>
            </a:xfrm>
          </p:grpSpPr>
          <p:sp>
            <p:nvSpPr>
              <p:cNvPr id="19" name="Google Shape;7112;p86"/>
              <p:cNvSpPr/>
              <p:nvPr/>
            </p:nvSpPr>
            <p:spPr>
              <a:xfrm>
                <a:off x="7636443" y="1408133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113;p86"/>
              <p:cNvSpPr/>
              <p:nvPr/>
            </p:nvSpPr>
            <p:spPr>
              <a:xfrm>
                <a:off x="8398251" y="1565802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7114;p86"/>
            <p:cNvGrpSpPr/>
            <p:nvPr/>
          </p:nvGrpSpPr>
          <p:grpSpPr>
            <a:xfrm>
              <a:off x="7636443" y="1306560"/>
              <a:ext cx="804565" cy="373078"/>
              <a:chOff x="7636443" y="1306560"/>
              <a:chExt cx="804565" cy="373078"/>
            </a:xfrm>
          </p:grpSpPr>
          <p:sp>
            <p:nvSpPr>
              <p:cNvPr id="17" name="Google Shape;7115;p86"/>
              <p:cNvSpPr/>
              <p:nvPr/>
            </p:nvSpPr>
            <p:spPr>
              <a:xfrm>
                <a:off x="7636443" y="1306560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7116;p86"/>
              <p:cNvSpPr/>
              <p:nvPr/>
            </p:nvSpPr>
            <p:spPr>
              <a:xfrm>
                <a:off x="8398251" y="1464230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7117;p86"/>
            <p:cNvGrpSpPr/>
            <p:nvPr/>
          </p:nvGrpSpPr>
          <p:grpSpPr>
            <a:xfrm>
              <a:off x="7636443" y="1204988"/>
              <a:ext cx="804565" cy="373078"/>
              <a:chOff x="7636443" y="1204988"/>
              <a:chExt cx="804565" cy="373078"/>
            </a:xfrm>
          </p:grpSpPr>
          <p:sp>
            <p:nvSpPr>
              <p:cNvPr id="15" name="Google Shape;7118;p86"/>
              <p:cNvSpPr/>
              <p:nvPr/>
            </p:nvSpPr>
            <p:spPr>
              <a:xfrm>
                <a:off x="7636443" y="1204988"/>
                <a:ext cx="749840" cy="373078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10331" extrusionOk="0">
                    <a:moveTo>
                      <a:pt x="10376" y="1"/>
                    </a:moveTo>
                    <a:lnTo>
                      <a:pt x="1" y="5028"/>
                    </a:lnTo>
                    <a:lnTo>
                      <a:pt x="10376" y="10331"/>
                    </a:lnTo>
                    <a:lnTo>
                      <a:pt x="20763" y="5028"/>
                    </a:lnTo>
                    <a:lnTo>
                      <a:pt x="10376" y="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7119;p86"/>
              <p:cNvSpPr/>
              <p:nvPr/>
            </p:nvSpPr>
            <p:spPr>
              <a:xfrm>
                <a:off x="8398251" y="1362658"/>
                <a:ext cx="42757" cy="3636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007" extrusionOk="0">
                    <a:moveTo>
                      <a:pt x="513" y="0"/>
                    </a:moveTo>
                    <a:cubicBezTo>
                      <a:pt x="255" y="0"/>
                      <a:pt x="5" y="198"/>
                      <a:pt x="12" y="501"/>
                    </a:cubicBezTo>
                    <a:cubicBezTo>
                      <a:pt x="1" y="788"/>
                      <a:pt x="230" y="1006"/>
                      <a:pt x="506" y="1006"/>
                    </a:cubicBezTo>
                    <a:cubicBezTo>
                      <a:pt x="953" y="1006"/>
                      <a:pt x="1183" y="467"/>
                      <a:pt x="862" y="146"/>
                    </a:cubicBezTo>
                    <a:cubicBezTo>
                      <a:pt x="762" y="45"/>
                      <a:pt x="636" y="0"/>
                      <a:pt x="513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2E4E-6D38-4836-AFDB-AA37301B08BA}" type="slidenum">
              <a:rPr lang="zh-TW" altLang="en-US" smtClean="0"/>
              <a:pPr/>
              <a:t>25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714348" y="928676"/>
            <a:ext cx="4370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常見數位筆記 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app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軟體</a:t>
            </a:r>
            <a:r>
              <a:rPr lang="zh-TW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（點選圖示連結網頁）</a:t>
            </a:r>
            <a:endParaRPr lang="en-US" altLang="zh-TW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143122"/>
            <a:ext cx="1755871" cy="51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4182" y="3513624"/>
            <a:ext cx="790364" cy="844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 descr="Microsoft OneNote：儲存構想和整理筆記- Google Play 應用程式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44" y="3500444"/>
            <a:ext cx="857256" cy="857256"/>
          </a:xfrm>
          <a:prstGeom prst="rect">
            <a:avLst/>
          </a:prstGeom>
          <a:noFill/>
        </p:spPr>
      </p:pic>
      <p:pic>
        <p:nvPicPr>
          <p:cNvPr id="1031" name="Picture 7" descr="File:Google Keep icon (2020).svg - 维基百科，自由的百科全书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29058" y="2071684"/>
            <a:ext cx="500066" cy="687590"/>
          </a:xfrm>
          <a:prstGeom prst="rect">
            <a:avLst/>
          </a:prstGeom>
          <a:noFill/>
        </p:spPr>
      </p:pic>
      <p:pic>
        <p:nvPicPr>
          <p:cNvPr id="1032" name="Picture 8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500826" y="2000246"/>
            <a:ext cx="714380" cy="771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矩形 8"/>
          <p:cNvSpPr/>
          <p:nvPr/>
        </p:nvSpPr>
        <p:spPr>
          <a:xfrm>
            <a:off x="1285852" y="1571618"/>
            <a:ext cx="1169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Evernote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57290" y="3059674"/>
            <a:ext cx="970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Notion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00430" y="3059674"/>
            <a:ext cx="1205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OneNote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83679" y="1571618"/>
            <a:ext cx="1617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Google Keep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29322" y="1571618"/>
            <a:ext cx="1919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Dropbox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Paper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1085</Words>
  <Application>Microsoft Office PowerPoint</Application>
  <PresentationFormat>如螢幕大小 (16:9)</PresentationFormat>
  <Paragraphs>208</Paragraphs>
  <Slides>25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26" baseType="lpstr">
      <vt:lpstr>Office 佈景主題</vt:lpstr>
      <vt:lpstr>投影片 1</vt:lpstr>
      <vt:lpstr>投影片 2</vt:lpstr>
      <vt:lpstr>投影片 3</vt:lpstr>
      <vt:lpstr>被動閱讀 vs. 主動閱讀</vt:lpstr>
      <vt:lpstr>投影片 5</vt:lpstr>
      <vt:lpstr>主動閱讀的４個技巧</vt:lpstr>
      <vt:lpstr>投影片 7</vt:lpstr>
      <vt:lpstr>投影片 8</vt:lpstr>
      <vt:lpstr>主動閱讀的４個技巧</vt:lpstr>
      <vt:lpstr>投影片 10</vt:lpstr>
      <vt:lpstr>主動閱讀的４個技巧</vt:lpstr>
      <vt:lpstr>投影片 12</vt:lpstr>
      <vt:lpstr>主動閱讀的４個技巧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91677</dc:creator>
  <cp:lastModifiedBy>91677</cp:lastModifiedBy>
  <cp:revision>60</cp:revision>
  <dcterms:created xsi:type="dcterms:W3CDTF">2022-05-25T00:24:47Z</dcterms:created>
  <dcterms:modified xsi:type="dcterms:W3CDTF">2022-06-07T07:25:54Z</dcterms:modified>
</cp:coreProperties>
</file>