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9" r:id="rId2"/>
    <p:sldId id="257" r:id="rId3"/>
    <p:sldId id="260" r:id="rId4"/>
    <p:sldId id="262" r:id="rId5"/>
    <p:sldId id="277" r:id="rId6"/>
    <p:sldId id="278" r:id="rId7"/>
    <p:sldId id="279" r:id="rId8"/>
    <p:sldId id="280" r:id="rId9"/>
    <p:sldId id="281" r:id="rId10"/>
    <p:sldId id="282" r:id="rId11"/>
    <p:sldId id="283" r:id="rId12"/>
    <p:sldId id="285" r:id="rId13"/>
    <p:sldId id="266" r:id="rId14"/>
    <p:sldId id="264" r:id="rId15"/>
    <p:sldId id="284" r:id="rId16"/>
    <p:sldId id="287" r:id="rId17"/>
    <p:sldId id="288" r:id="rId18"/>
    <p:sldId id="289" r:id="rId19"/>
    <p:sldId id="290" r:id="rId20"/>
    <p:sldId id="291" r:id="rId21"/>
    <p:sldId id="292" r:id="rId22"/>
    <p:sldId id="293" r:id="rId23"/>
    <p:sldId id="294" r:id="rId24"/>
    <p:sldId id="295" r:id="rId25"/>
    <p:sldId id="296" r:id="rId26"/>
    <p:sldId id="271" r:id="rId27"/>
    <p:sldId id="275" r:id="rId28"/>
    <p:sldId id="297" r:id="rId29"/>
    <p:sldId id="298" r:id="rId30"/>
    <p:sldId id="299" r:id="rId31"/>
    <p:sldId id="300" r:id="rId32"/>
    <p:sldId id="301" r:id="rId33"/>
    <p:sldId id="302" r:id="rId34"/>
    <p:sldId id="303" r:id="rId35"/>
    <p:sldId id="304" r:id="rId36"/>
    <p:sldId id="305" r:id="rId37"/>
    <p:sldId id="306" r:id="rId38"/>
    <p:sldId id="307" r:id="rId39"/>
  </p:sldIdLst>
  <p:sldSz cx="9144000" cy="5143500" type="screen16x9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7740"/>
    <a:srgbClr val="CA8C5E"/>
    <a:srgbClr val="7F63A1"/>
    <a:srgbClr val="F0DED0"/>
    <a:srgbClr val="E6C9B4"/>
    <a:srgbClr val="CA9F00"/>
    <a:srgbClr val="FFDE75"/>
    <a:srgbClr val="D07C7A"/>
    <a:srgbClr val="FFE38B"/>
    <a:srgbClr val="FF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0920" autoAdjust="0"/>
    <p:restoredTop sz="94660"/>
  </p:normalViewPr>
  <p:slideViewPr>
    <p:cSldViewPr>
      <p:cViewPr>
        <p:scale>
          <a:sx n="130" d="100"/>
          <a:sy n="130" d="100"/>
        </p:scale>
        <p:origin x="-1236" y="-25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37757C-0F7A-48E9-BAAF-1F546B3DF59F}" type="datetimeFigureOut">
              <a:rPr lang="zh-TW" altLang="en-US" smtClean="0"/>
              <a:pPr/>
              <a:t>2022/6/7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604E10-E768-40B1-8141-63D2B2DB545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04E10-E768-40B1-8141-63D2B2DB5457}" type="slidenum">
              <a:rPr lang="zh-TW" altLang="en-US" smtClean="0"/>
              <a:pPr/>
              <a:t>7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04E10-E768-40B1-8141-63D2B2DB5457}" type="slidenum">
              <a:rPr lang="zh-TW" altLang="en-US" smtClean="0"/>
              <a:pPr/>
              <a:t>12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04E10-E768-40B1-8141-63D2B2DB5457}" type="slidenum">
              <a:rPr lang="zh-TW" altLang="en-US" smtClean="0"/>
              <a:pPr/>
              <a:t>14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04E10-E768-40B1-8141-63D2B2DB5457}" type="slidenum">
              <a:rPr lang="zh-TW" altLang="en-US" smtClean="0"/>
              <a:pPr/>
              <a:t>15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04E10-E768-40B1-8141-63D2B2DB5457}" type="slidenum">
              <a:rPr lang="zh-TW" altLang="en-US" smtClean="0"/>
              <a:pPr/>
              <a:t>16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04E10-E768-40B1-8141-63D2B2DB5457}" type="slidenum">
              <a:rPr lang="zh-TW" altLang="en-US" smtClean="0"/>
              <a:pPr/>
              <a:t>18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04E10-E768-40B1-8141-63D2B2DB5457}" type="slidenum">
              <a:rPr lang="zh-TW" altLang="en-US" smtClean="0"/>
              <a:pPr/>
              <a:t>20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04E10-E768-40B1-8141-63D2B2DB5457}" type="slidenum">
              <a:rPr lang="zh-TW" altLang="en-US" smtClean="0"/>
              <a:pPr/>
              <a:t>21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04E10-E768-40B1-8141-63D2B2DB5457}" type="slidenum">
              <a:rPr lang="zh-TW" altLang="en-US" smtClean="0"/>
              <a:pPr/>
              <a:t>22</a:t>
            </a:fld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剪去單一角落矩形 40"/>
          <p:cNvSpPr/>
          <p:nvPr userDrawn="1"/>
        </p:nvSpPr>
        <p:spPr>
          <a:xfrm>
            <a:off x="3313104" y="642924"/>
            <a:ext cx="4857784" cy="2143140"/>
          </a:xfrm>
          <a:prstGeom prst="snip1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0" name="剪去單一角落矩形 39"/>
          <p:cNvSpPr/>
          <p:nvPr userDrawn="1"/>
        </p:nvSpPr>
        <p:spPr>
          <a:xfrm>
            <a:off x="3428992" y="750081"/>
            <a:ext cx="4857784" cy="2250297"/>
          </a:xfrm>
          <a:prstGeom prst="snip1Rect">
            <a:avLst/>
          </a:prstGeom>
          <a:solidFill>
            <a:srgbClr val="C077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AC5DE-35FA-4E0C-AFFB-3AB19AAE9EA2}" type="datetime1">
              <a:rPr lang="zh-TW" altLang="en-US" smtClean="0"/>
              <a:pPr/>
              <a:t>2022/6/7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34" name="Google Shape;3537;p82"/>
          <p:cNvGrpSpPr/>
          <p:nvPr userDrawn="1"/>
        </p:nvGrpSpPr>
        <p:grpSpPr>
          <a:xfrm>
            <a:off x="-32" y="4177051"/>
            <a:ext cx="5929354" cy="966449"/>
            <a:chOff x="7650990" y="3733725"/>
            <a:chExt cx="1251235" cy="351310"/>
          </a:xfrm>
        </p:grpSpPr>
        <p:sp>
          <p:nvSpPr>
            <p:cNvPr id="35" name="Google Shape;3538;p82"/>
            <p:cNvSpPr/>
            <p:nvPr/>
          </p:nvSpPr>
          <p:spPr>
            <a:xfrm>
              <a:off x="7650990" y="3733735"/>
              <a:ext cx="566328" cy="351300"/>
            </a:xfrm>
            <a:prstGeom prst="homePlate">
              <a:avLst>
                <a:gd name="adj" fmla="val 5000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539;p82"/>
            <p:cNvSpPr/>
            <p:nvPr/>
          </p:nvSpPr>
          <p:spPr>
            <a:xfrm>
              <a:off x="8098525" y="3733725"/>
              <a:ext cx="346500" cy="351300"/>
            </a:xfrm>
            <a:prstGeom prst="chevron">
              <a:avLst>
                <a:gd name="adj" fmla="val 50000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540;p82"/>
            <p:cNvSpPr/>
            <p:nvPr/>
          </p:nvSpPr>
          <p:spPr>
            <a:xfrm>
              <a:off x="8327125" y="3733725"/>
              <a:ext cx="346500" cy="351300"/>
            </a:xfrm>
            <a:prstGeom prst="chevron">
              <a:avLst>
                <a:gd name="adj" fmla="val 50000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541;p82"/>
            <p:cNvSpPr/>
            <p:nvPr/>
          </p:nvSpPr>
          <p:spPr>
            <a:xfrm>
              <a:off x="8555725" y="3733725"/>
              <a:ext cx="346500" cy="351300"/>
            </a:xfrm>
            <a:prstGeom prst="chevron">
              <a:avLst>
                <a:gd name="adj" fmla="val 50000"/>
              </a:avLst>
            </a:prstGeom>
            <a:solidFill>
              <a:srgbClr val="FFFF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8" name="圖片 27" descr="憨吉-07-removebg-preview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 flipH="1">
            <a:off x="285720" y="2857502"/>
            <a:ext cx="2000264" cy="2050551"/>
          </a:xfrm>
          <a:prstGeom prst="rect">
            <a:avLst/>
          </a:prstGeom>
        </p:spPr>
      </p:pic>
      <p:pic>
        <p:nvPicPr>
          <p:cNvPr id="39" name="圖片 38" descr="未命名-1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00958" y="4786329"/>
            <a:ext cx="1500198" cy="25003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F28D6-6F92-43B1-B2EB-10DF573B940B}" type="datetime1">
              <a:rPr lang="zh-TW" altLang="en-US" smtClean="0"/>
              <a:pPr/>
              <a:t>2022/6/7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7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8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11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14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24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22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20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18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6" name="文字方塊 25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03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grpSp>
        <p:nvGrpSpPr>
          <p:cNvPr id="27" name="Google Shape;6506;p84"/>
          <p:cNvGrpSpPr/>
          <p:nvPr userDrawn="1"/>
        </p:nvGrpSpPr>
        <p:grpSpPr>
          <a:xfrm rot="16200000">
            <a:off x="436735" y="1706355"/>
            <a:ext cx="1841111" cy="1143009"/>
            <a:chOff x="6752546" y="3484366"/>
            <a:chExt cx="1590310" cy="987304"/>
          </a:xfrm>
        </p:grpSpPr>
        <p:grpSp>
          <p:nvGrpSpPr>
            <p:cNvPr id="28" name="Google Shape;6507;p84"/>
            <p:cNvGrpSpPr/>
            <p:nvPr/>
          </p:nvGrpSpPr>
          <p:grpSpPr>
            <a:xfrm>
              <a:off x="7531521" y="3484366"/>
              <a:ext cx="811335" cy="987304"/>
              <a:chOff x="3379425" y="1617275"/>
              <a:chExt cx="1090650" cy="1327200"/>
            </a:xfrm>
          </p:grpSpPr>
          <p:sp>
            <p:nvSpPr>
              <p:cNvPr id="41" name="Google Shape;6508;p84"/>
              <p:cNvSpPr/>
              <p:nvPr/>
            </p:nvSpPr>
            <p:spPr>
              <a:xfrm>
                <a:off x="3554475" y="1792400"/>
                <a:ext cx="740475" cy="740375"/>
              </a:xfrm>
              <a:custGeom>
                <a:avLst/>
                <a:gdLst/>
                <a:ahLst/>
                <a:cxnLst/>
                <a:rect l="l" t="t" r="r" b="b"/>
                <a:pathLst>
                  <a:path w="29619" h="29615" extrusionOk="0">
                    <a:moveTo>
                      <a:pt x="14809" y="1"/>
                    </a:moveTo>
                    <a:cubicBezTo>
                      <a:pt x="6631" y="1"/>
                      <a:pt x="0" y="6631"/>
                      <a:pt x="0" y="14809"/>
                    </a:cubicBezTo>
                    <a:cubicBezTo>
                      <a:pt x="0" y="22988"/>
                      <a:pt x="6631" y="29615"/>
                      <a:pt x="14809" y="29615"/>
                    </a:cubicBezTo>
                    <a:cubicBezTo>
                      <a:pt x="22987" y="29615"/>
                      <a:pt x="29618" y="22988"/>
                      <a:pt x="29618" y="14809"/>
                    </a:cubicBezTo>
                    <a:cubicBezTo>
                      <a:pt x="29618" y="6631"/>
                      <a:pt x="22987" y="1"/>
                      <a:pt x="14809" y="1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6509;p84"/>
              <p:cNvSpPr/>
              <p:nvPr/>
            </p:nvSpPr>
            <p:spPr>
              <a:xfrm>
                <a:off x="3379425" y="1617275"/>
                <a:ext cx="1090650" cy="1273950"/>
              </a:xfrm>
              <a:custGeom>
                <a:avLst/>
                <a:gdLst/>
                <a:ahLst/>
                <a:cxnLst/>
                <a:rect l="l" t="t" r="r" b="b"/>
                <a:pathLst>
                  <a:path w="43626" h="50958" extrusionOk="0">
                    <a:moveTo>
                      <a:pt x="21811" y="0"/>
                    </a:moveTo>
                    <a:cubicBezTo>
                      <a:pt x="9785" y="0"/>
                      <a:pt x="0" y="9788"/>
                      <a:pt x="0" y="21814"/>
                    </a:cubicBezTo>
                    <a:cubicBezTo>
                      <a:pt x="8" y="22289"/>
                      <a:pt x="401" y="22672"/>
                      <a:pt x="876" y="22672"/>
                    </a:cubicBezTo>
                    <a:cubicBezTo>
                      <a:pt x="1355" y="22672"/>
                      <a:pt x="1744" y="22289"/>
                      <a:pt x="1755" y="21814"/>
                    </a:cubicBezTo>
                    <a:cubicBezTo>
                      <a:pt x="1755" y="10757"/>
                      <a:pt x="10754" y="1755"/>
                      <a:pt x="21811" y="1755"/>
                    </a:cubicBezTo>
                    <a:cubicBezTo>
                      <a:pt x="32869" y="1755"/>
                      <a:pt x="41867" y="10753"/>
                      <a:pt x="41867" y="21814"/>
                    </a:cubicBezTo>
                    <a:cubicBezTo>
                      <a:pt x="41871" y="32872"/>
                      <a:pt x="32869" y="41870"/>
                      <a:pt x="21811" y="41870"/>
                    </a:cubicBezTo>
                    <a:cubicBezTo>
                      <a:pt x="21329" y="41870"/>
                      <a:pt x="20932" y="42263"/>
                      <a:pt x="20935" y="42750"/>
                    </a:cubicBezTo>
                    <a:lnTo>
                      <a:pt x="20935" y="50957"/>
                    </a:lnTo>
                    <a:lnTo>
                      <a:pt x="22691" y="50942"/>
                    </a:lnTo>
                    <a:lnTo>
                      <a:pt x="22691" y="43610"/>
                    </a:lnTo>
                    <a:cubicBezTo>
                      <a:pt x="34312" y="43147"/>
                      <a:pt x="43626" y="33547"/>
                      <a:pt x="43626" y="21814"/>
                    </a:cubicBezTo>
                    <a:cubicBezTo>
                      <a:pt x="43626" y="9785"/>
                      <a:pt x="33841" y="0"/>
                      <a:pt x="21811" y="0"/>
                    </a:cubicBezTo>
                    <a:close/>
                  </a:path>
                </a:pathLst>
              </a:custGeom>
              <a:solidFill>
                <a:srgbClr val="FFDE7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6510;p84"/>
              <p:cNvSpPr/>
              <p:nvPr/>
            </p:nvSpPr>
            <p:spPr>
              <a:xfrm>
                <a:off x="3775050" y="2771175"/>
                <a:ext cx="300875" cy="173300"/>
              </a:xfrm>
              <a:custGeom>
                <a:avLst/>
                <a:gdLst/>
                <a:ahLst/>
                <a:cxnLst/>
                <a:rect l="l" t="t" r="r" b="b"/>
                <a:pathLst>
                  <a:path w="12035" h="6932" extrusionOk="0">
                    <a:moveTo>
                      <a:pt x="11087" y="1"/>
                    </a:moveTo>
                    <a:cubicBezTo>
                      <a:pt x="10861" y="1"/>
                      <a:pt x="10636" y="87"/>
                      <a:pt x="10465" y="260"/>
                    </a:cubicBezTo>
                    <a:lnTo>
                      <a:pt x="6866" y="3859"/>
                    </a:lnTo>
                    <a:lnTo>
                      <a:pt x="5979" y="4742"/>
                    </a:lnTo>
                    <a:lnTo>
                      <a:pt x="5110" y="3874"/>
                    </a:lnTo>
                    <a:lnTo>
                      <a:pt x="1496" y="260"/>
                    </a:lnTo>
                    <a:cubicBezTo>
                      <a:pt x="1342" y="153"/>
                      <a:pt x="1166" y="102"/>
                      <a:pt x="990" y="102"/>
                    </a:cubicBezTo>
                    <a:cubicBezTo>
                      <a:pt x="731" y="102"/>
                      <a:pt x="475" y="214"/>
                      <a:pt x="298" y="427"/>
                    </a:cubicBezTo>
                    <a:cubicBezTo>
                      <a:pt x="1" y="783"/>
                      <a:pt x="23" y="1306"/>
                      <a:pt x="350" y="1636"/>
                    </a:cubicBezTo>
                    <a:lnTo>
                      <a:pt x="5389" y="6675"/>
                    </a:lnTo>
                    <a:cubicBezTo>
                      <a:pt x="5559" y="6846"/>
                      <a:pt x="5784" y="6931"/>
                      <a:pt x="6009" y="6931"/>
                    </a:cubicBezTo>
                    <a:cubicBezTo>
                      <a:pt x="6234" y="6931"/>
                      <a:pt x="6459" y="6846"/>
                      <a:pt x="6632" y="6675"/>
                    </a:cubicBezTo>
                    <a:lnTo>
                      <a:pt x="11667" y="1636"/>
                    </a:lnTo>
                    <a:cubicBezTo>
                      <a:pt x="12016" y="1250"/>
                      <a:pt x="12034" y="668"/>
                      <a:pt x="11712" y="260"/>
                    </a:cubicBezTo>
                    <a:cubicBezTo>
                      <a:pt x="11539" y="87"/>
                      <a:pt x="11313" y="1"/>
                      <a:pt x="11087" y="1"/>
                    </a:cubicBezTo>
                    <a:close/>
                  </a:path>
                </a:pathLst>
              </a:custGeom>
              <a:solidFill>
                <a:srgbClr val="FFDE7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9" name="Google Shape;6511;p84"/>
            <p:cNvGrpSpPr/>
            <p:nvPr/>
          </p:nvGrpSpPr>
          <p:grpSpPr>
            <a:xfrm>
              <a:off x="6752546" y="3484366"/>
              <a:ext cx="811428" cy="987304"/>
              <a:chOff x="2332275" y="1617275"/>
              <a:chExt cx="1090775" cy="1327200"/>
            </a:xfrm>
          </p:grpSpPr>
          <p:sp>
            <p:nvSpPr>
              <p:cNvPr id="38" name="Google Shape;6512;p84"/>
              <p:cNvSpPr/>
              <p:nvPr/>
            </p:nvSpPr>
            <p:spPr>
              <a:xfrm>
                <a:off x="2507425" y="1792400"/>
                <a:ext cx="740375" cy="740375"/>
              </a:xfrm>
              <a:custGeom>
                <a:avLst/>
                <a:gdLst/>
                <a:ahLst/>
                <a:cxnLst/>
                <a:rect l="l" t="t" r="r" b="b"/>
                <a:pathLst>
                  <a:path w="29615" h="29615" extrusionOk="0">
                    <a:moveTo>
                      <a:pt x="14810" y="1"/>
                    </a:moveTo>
                    <a:cubicBezTo>
                      <a:pt x="6631" y="1"/>
                      <a:pt x="1" y="6631"/>
                      <a:pt x="1" y="14809"/>
                    </a:cubicBezTo>
                    <a:cubicBezTo>
                      <a:pt x="1" y="22988"/>
                      <a:pt x="6631" y="29615"/>
                      <a:pt x="14810" y="29615"/>
                    </a:cubicBezTo>
                    <a:cubicBezTo>
                      <a:pt x="22988" y="29615"/>
                      <a:pt x="29615" y="22988"/>
                      <a:pt x="29615" y="14809"/>
                    </a:cubicBezTo>
                    <a:cubicBezTo>
                      <a:pt x="29615" y="6631"/>
                      <a:pt x="22988" y="1"/>
                      <a:pt x="14810" y="1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6513;p84"/>
              <p:cNvSpPr/>
              <p:nvPr/>
            </p:nvSpPr>
            <p:spPr>
              <a:xfrm>
                <a:off x="2332275" y="1617275"/>
                <a:ext cx="1090775" cy="1273950"/>
              </a:xfrm>
              <a:custGeom>
                <a:avLst/>
                <a:gdLst/>
                <a:ahLst/>
                <a:cxnLst/>
                <a:rect l="l" t="t" r="r" b="b"/>
                <a:pathLst>
                  <a:path w="43631" h="50958" extrusionOk="0">
                    <a:moveTo>
                      <a:pt x="21816" y="0"/>
                    </a:moveTo>
                    <a:cubicBezTo>
                      <a:pt x="9786" y="0"/>
                      <a:pt x="1" y="9788"/>
                      <a:pt x="1" y="21814"/>
                    </a:cubicBezTo>
                    <a:cubicBezTo>
                      <a:pt x="12" y="22289"/>
                      <a:pt x="402" y="22672"/>
                      <a:pt x="880" y="22672"/>
                    </a:cubicBezTo>
                    <a:cubicBezTo>
                      <a:pt x="1355" y="22672"/>
                      <a:pt x="1745" y="22289"/>
                      <a:pt x="1756" y="21814"/>
                    </a:cubicBezTo>
                    <a:cubicBezTo>
                      <a:pt x="1756" y="10757"/>
                      <a:pt x="10754" y="1755"/>
                      <a:pt x="21812" y="1755"/>
                    </a:cubicBezTo>
                    <a:cubicBezTo>
                      <a:pt x="32869" y="1755"/>
                      <a:pt x="41871" y="10753"/>
                      <a:pt x="41871" y="21814"/>
                    </a:cubicBezTo>
                    <a:cubicBezTo>
                      <a:pt x="41871" y="32872"/>
                      <a:pt x="32873" y="41870"/>
                      <a:pt x="21816" y="41870"/>
                    </a:cubicBezTo>
                    <a:cubicBezTo>
                      <a:pt x="21329" y="41870"/>
                      <a:pt x="20936" y="42263"/>
                      <a:pt x="20936" y="42750"/>
                    </a:cubicBezTo>
                    <a:lnTo>
                      <a:pt x="20936" y="50957"/>
                    </a:lnTo>
                    <a:lnTo>
                      <a:pt x="22691" y="50942"/>
                    </a:lnTo>
                    <a:lnTo>
                      <a:pt x="22691" y="43610"/>
                    </a:lnTo>
                    <a:cubicBezTo>
                      <a:pt x="34317" y="43147"/>
                      <a:pt x="43630" y="33547"/>
                      <a:pt x="43627" y="21814"/>
                    </a:cubicBezTo>
                    <a:cubicBezTo>
                      <a:pt x="43627" y="9785"/>
                      <a:pt x="33842" y="0"/>
                      <a:pt x="21816" y="0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6514;p84"/>
              <p:cNvSpPr/>
              <p:nvPr/>
            </p:nvSpPr>
            <p:spPr>
              <a:xfrm>
                <a:off x="2727925" y="2771175"/>
                <a:ext cx="300950" cy="173300"/>
              </a:xfrm>
              <a:custGeom>
                <a:avLst/>
                <a:gdLst/>
                <a:ahLst/>
                <a:cxnLst/>
                <a:rect l="l" t="t" r="r" b="b"/>
                <a:pathLst>
                  <a:path w="12038" h="6932" extrusionOk="0">
                    <a:moveTo>
                      <a:pt x="11088" y="1"/>
                    </a:moveTo>
                    <a:cubicBezTo>
                      <a:pt x="10863" y="1"/>
                      <a:pt x="10637" y="87"/>
                      <a:pt x="10465" y="260"/>
                    </a:cubicBezTo>
                    <a:lnTo>
                      <a:pt x="6869" y="3859"/>
                    </a:lnTo>
                    <a:lnTo>
                      <a:pt x="5982" y="4742"/>
                    </a:lnTo>
                    <a:lnTo>
                      <a:pt x="5110" y="3874"/>
                    </a:lnTo>
                    <a:lnTo>
                      <a:pt x="1496" y="260"/>
                    </a:lnTo>
                    <a:cubicBezTo>
                      <a:pt x="1342" y="153"/>
                      <a:pt x="1165" y="102"/>
                      <a:pt x="990" y="102"/>
                    </a:cubicBezTo>
                    <a:cubicBezTo>
                      <a:pt x="731" y="102"/>
                      <a:pt x="475" y="214"/>
                      <a:pt x="297" y="427"/>
                    </a:cubicBezTo>
                    <a:cubicBezTo>
                      <a:pt x="1" y="783"/>
                      <a:pt x="27" y="1306"/>
                      <a:pt x="353" y="1636"/>
                    </a:cubicBezTo>
                    <a:lnTo>
                      <a:pt x="5388" y="6675"/>
                    </a:lnTo>
                    <a:cubicBezTo>
                      <a:pt x="5561" y="6846"/>
                      <a:pt x="5785" y="6931"/>
                      <a:pt x="6010" y="6931"/>
                    </a:cubicBezTo>
                    <a:cubicBezTo>
                      <a:pt x="6234" y="6931"/>
                      <a:pt x="6459" y="6846"/>
                      <a:pt x="6632" y="6675"/>
                    </a:cubicBezTo>
                    <a:lnTo>
                      <a:pt x="11667" y="1636"/>
                    </a:lnTo>
                    <a:cubicBezTo>
                      <a:pt x="12019" y="1250"/>
                      <a:pt x="12038" y="668"/>
                      <a:pt x="11711" y="260"/>
                    </a:cubicBezTo>
                    <a:cubicBezTo>
                      <a:pt x="11539" y="87"/>
                      <a:pt x="11313" y="1"/>
                      <a:pt x="11088" y="1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4" name="剪去單一角落矩形 43"/>
          <p:cNvSpPr/>
          <p:nvPr userDrawn="1"/>
        </p:nvSpPr>
        <p:spPr>
          <a:xfrm>
            <a:off x="6313500" y="392890"/>
            <a:ext cx="2357454" cy="1040053"/>
          </a:xfrm>
          <a:prstGeom prst="snip1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5" name="剪去單一角落矩形 44"/>
          <p:cNvSpPr/>
          <p:nvPr userDrawn="1"/>
        </p:nvSpPr>
        <p:spPr>
          <a:xfrm>
            <a:off x="6429388" y="500048"/>
            <a:ext cx="2357454" cy="1092056"/>
          </a:xfrm>
          <a:prstGeom prst="snip1Rect">
            <a:avLst/>
          </a:prstGeom>
          <a:solidFill>
            <a:srgbClr val="C077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6" name="文字方塊 45"/>
          <p:cNvSpPr txBox="1"/>
          <p:nvPr userDrawn="1"/>
        </p:nvSpPr>
        <p:spPr>
          <a:xfrm>
            <a:off x="1000100" y="1603367"/>
            <a:ext cx="428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壹</a:t>
            </a:r>
            <a:endParaRPr lang="zh-TW" altLang="en-US" sz="24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006450" y="2494262"/>
            <a:ext cx="428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貳</a:t>
            </a:r>
            <a:endParaRPr lang="zh-TW" altLang="en-US" sz="24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8" name="Google Shape;6516;p84"/>
          <p:cNvSpPr/>
          <p:nvPr userDrawn="1"/>
        </p:nvSpPr>
        <p:spPr>
          <a:xfrm rot="16200000">
            <a:off x="936564" y="3327456"/>
            <a:ext cx="637710" cy="637625"/>
          </a:xfrm>
          <a:custGeom>
            <a:avLst/>
            <a:gdLst/>
            <a:ahLst/>
            <a:cxnLst/>
            <a:rect l="l" t="t" r="r" b="b"/>
            <a:pathLst>
              <a:path w="29619" h="29615" extrusionOk="0">
                <a:moveTo>
                  <a:pt x="14809" y="1"/>
                </a:moveTo>
                <a:cubicBezTo>
                  <a:pt x="6631" y="1"/>
                  <a:pt x="0" y="6631"/>
                  <a:pt x="0" y="14809"/>
                </a:cubicBezTo>
                <a:cubicBezTo>
                  <a:pt x="0" y="22988"/>
                  <a:pt x="6631" y="29615"/>
                  <a:pt x="14809" y="29615"/>
                </a:cubicBezTo>
                <a:cubicBezTo>
                  <a:pt x="22987" y="29615"/>
                  <a:pt x="29618" y="22988"/>
                  <a:pt x="29618" y="14809"/>
                </a:cubicBezTo>
                <a:cubicBezTo>
                  <a:pt x="29618" y="6631"/>
                  <a:pt x="22987" y="1"/>
                  <a:pt x="14809" y="1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6517;p84"/>
          <p:cNvSpPr/>
          <p:nvPr userDrawn="1"/>
        </p:nvSpPr>
        <p:spPr>
          <a:xfrm rot="16200000">
            <a:off x="864717" y="3097661"/>
            <a:ext cx="939287" cy="1097149"/>
          </a:xfrm>
          <a:custGeom>
            <a:avLst/>
            <a:gdLst/>
            <a:ahLst/>
            <a:cxnLst/>
            <a:rect l="l" t="t" r="r" b="b"/>
            <a:pathLst>
              <a:path w="43626" h="50958" extrusionOk="0">
                <a:moveTo>
                  <a:pt x="21811" y="0"/>
                </a:moveTo>
                <a:cubicBezTo>
                  <a:pt x="9785" y="0"/>
                  <a:pt x="0" y="9788"/>
                  <a:pt x="0" y="21814"/>
                </a:cubicBezTo>
                <a:cubicBezTo>
                  <a:pt x="8" y="22289"/>
                  <a:pt x="401" y="22672"/>
                  <a:pt x="876" y="22672"/>
                </a:cubicBezTo>
                <a:cubicBezTo>
                  <a:pt x="1355" y="22672"/>
                  <a:pt x="1744" y="22289"/>
                  <a:pt x="1755" y="21814"/>
                </a:cubicBezTo>
                <a:cubicBezTo>
                  <a:pt x="1755" y="10757"/>
                  <a:pt x="10754" y="1755"/>
                  <a:pt x="21811" y="1755"/>
                </a:cubicBezTo>
                <a:cubicBezTo>
                  <a:pt x="32869" y="1755"/>
                  <a:pt x="41867" y="10753"/>
                  <a:pt x="41867" y="21814"/>
                </a:cubicBezTo>
                <a:cubicBezTo>
                  <a:pt x="41871" y="32872"/>
                  <a:pt x="32869" y="41870"/>
                  <a:pt x="21811" y="41870"/>
                </a:cubicBezTo>
                <a:cubicBezTo>
                  <a:pt x="21329" y="41870"/>
                  <a:pt x="20932" y="42263"/>
                  <a:pt x="20936" y="42750"/>
                </a:cubicBezTo>
                <a:lnTo>
                  <a:pt x="20936" y="50957"/>
                </a:lnTo>
                <a:lnTo>
                  <a:pt x="22691" y="50942"/>
                </a:lnTo>
                <a:lnTo>
                  <a:pt x="22691" y="43610"/>
                </a:lnTo>
                <a:cubicBezTo>
                  <a:pt x="34312" y="43147"/>
                  <a:pt x="43626" y="33547"/>
                  <a:pt x="43626" y="21814"/>
                </a:cubicBezTo>
                <a:cubicBezTo>
                  <a:pt x="43626" y="9785"/>
                  <a:pt x="33841" y="0"/>
                  <a:pt x="21811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文字方塊 50"/>
          <p:cNvSpPr txBox="1"/>
          <p:nvPr userDrawn="1"/>
        </p:nvSpPr>
        <p:spPr>
          <a:xfrm>
            <a:off x="1006450" y="3427719"/>
            <a:ext cx="428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參</a:t>
            </a:r>
            <a:endParaRPr lang="zh-TW" altLang="en-US" sz="24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FCC1E-5AFC-45AE-A921-E40E5E744306}" type="datetime1">
              <a:rPr lang="zh-TW" altLang="en-US" smtClean="0"/>
              <a:pPr/>
              <a:t>2022/6/7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7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8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7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0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0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8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6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4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2" name="文字方塊 41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03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4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E8D91-9BA4-405D-97CC-9613319F8082}" type="datetime1">
              <a:rPr lang="zh-TW" altLang="en-US" smtClean="0"/>
              <a:pPr/>
              <a:t>2022/6/7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8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9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8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1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1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9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7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4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5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3" name="文字方塊 42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03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5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6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EC67F-4CE8-4B93-85BD-A18653D5CDBF}" type="datetime1">
              <a:rPr lang="zh-TW" altLang="en-US" smtClean="0"/>
              <a:pPr/>
              <a:t>2022/6/7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10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11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30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3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3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4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41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5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9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6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7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5" name="文字方塊 44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03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7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8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85786" y="357172"/>
            <a:ext cx="7901014" cy="857250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2C069-2A37-41D8-93DA-E78432A48DFF}" type="datetime1">
              <a:rPr lang="zh-TW" altLang="en-US" smtClean="0"/>
              <a:pPr/>
              <a:t>2022/6/7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6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7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6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29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39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0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7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5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3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1" name="文字方塊 40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03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3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4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0FFA1-5E19-48F6-9B65-4DEF6775DFBA}" type="datetime1">
              <a:rPr lang="zh-TW" altLang="en-US" smtClean="0"/>
              <a:pPr/>
              <a:t>2022/6/7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5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6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5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28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38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9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6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0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4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2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0" name="文字方塊 39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03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2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3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剪去單一角落矩形 26"/>
          <p:cNvSpPr/>
          <p:nvPr userDrawn="1"/>
        </p:nvSpPr>
        <p:spPr>
          <a:xfrm>
            <a:off x="357158" y="214296"/>
            <a:ext cx="8429684" cy="4500594"/>
          </a:xfrm>
          <a:prstGeom prst="snip1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CACBB-9BCD-4849-830D-8544BC900938}" type="datetime1">
              <a:rPr lang="zh-TW" altLang="en-US" smtClean="0"/>
              <a:pPr/>
              <a:t>2022/6/7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5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6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5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" name="文字方塊 39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03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grpSp>
        <p:nvGrpSpPr>
          <p:cNvPr id="9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10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38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6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4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2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8" name="文字方塊 27"/>
          <p:cNvSpPr txBox="1"/>
          <p:nvPr userDrawn="1"/>
        </p:nvSpPr>
        <p:spPr>
          <a:xfrm>
            <a:off x="571472" y="428610"/>
            <a:ext cx="2071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accent2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丨補充資料丨</a:t>
            </a:r>
            <a:endParaRPr lang="zh-TW" altLang="en-US" sz="2400" b="1" dirty="0">
              <a:solidFill>
                <a:schemeClr val="accent2">
                  <a:lumMod val="7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30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7C292-C878-4928-8BF8-75D2C74EED5B}" type="datetime1">
              <a:rPr lang="zh-TW" altLang="en-US" smtClean="0"/>
              <a:pPr/>
              <a:t>2022/6/7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8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9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8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1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1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9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7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4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5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3" name="文字方塊 42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03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5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6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78D7-2306-4093-BE33-66A326CE0E0D}" type="datetime1">
              <a:rPr lang="zh-TW" altLang="en-US" smtClean="0"/>
              <a:pPr/>
              <a:t>2022/6/7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8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9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8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1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1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9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7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4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5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3" name="文字方塊 42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03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5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6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47611-3365-4FD6-B925-584A9420371A}" type="datetime1">
              <a:rPr lang="zh-TW" altLang="en-US" smtClean="0"/>
              <a:pPr/>
              <a:t>2022/6/7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7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8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7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0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0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8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6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4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2" name="文字方塊 41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03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4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9F504-F1F7-4E8C-9BC8-BD058EC18D43}" type="datetime1">
              <a:rPr lang="zh-TW" altLang="en-US" smtClean="0"/>
              <a:pPr/>
              <a:t>2022/6/7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7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8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7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0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0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8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6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4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43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4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2" name="文字方塊 41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03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072198" y="4766486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7807C7-46D3-4022-9C73-20BF98FCA662}" type="datetime1">
              <a:rPr lang="zh-TW" altLang="en-US" smtClean="0"/>
              <a:pPr/>
              <a:t>2022/6/7</a:t>
            </a:fld>
            <a:endParaRPr lang="zh-TW" alt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142844" y="4643452"/>
            <a:ext cx="428628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56" r:id="rId9"/>
    <p:sldLayoutId id="2147483657" r:id="rId10"/>
    <p:sldLayoutId id="2147483658" r:id="rId11"/>
    <p:sldLayoutId id="2147483659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1"/>
          <p:cNvSpPr txBox="1">
            <a:spLocks/>
          </p:cNvSpPr>
          <p:nvPr/>
        </p:nvSpPr>
        <p:spPr>
          <a:xfrm>
            <a:off x="3357554" y="928676"/>
            <a:ext cx="4814894" cy="535785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  <a:latin typeface="微軟正黑體 Light" pitchFamily="34" charset="-120"/>
                <a:ea typeface="微軟正黑體 Light" pitchFamily="34" charset="-12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公民探究與實作</a:t>
            </a:r>
          </a:p>
        </p:txBody>
      </p:sp>
      <p:sp>
        <p:nvSpPr>
          <p:cNvPr id="7" name="標題 1"/>
          <p:cNvSpPr txBox="1">
            <a:spLocks/>
          </p:cNvSpPr>
          <p:nvPr/>
        </p:nvSpPr>
        <p:spPr>
          <a:xfrm>
            <a:off x="3357554" y="2000246"/>
            <a:ext cx="4814894" cy="535785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  <a:latin typeface="微軟正黑體 Light" pitchFamily="34" charset="-120"/>
                <a:ea typeface="微軟正黑體 Light" pitchFamily="34" charset="-12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 Light" pitchFamily="34" charset="-120"/>
                <a:ea typeface="微軟正黑體 Light" pitchFamily="34" charset="-120"/>
                <a:cs typeface="+mj-cs"/>
              </a:rPr>
              <a:t>03</a:t>
            </a:r>
            <a:r>
              <a:rPr kumimoji="0" lang="zh-TW" altLang="en-US" sz="44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 Light" pitchFamily="34" charset="-120"/>
                <a:ea typeface="微軟正黑體 Light" pitchFamily="34" charset="-120"/>
                <a:cs typeface="+mj-cs"/>
              </a:rPr>
              <a:t> 如何判讀圖表</a:t>
            </a:r>
            <a:endParaRPr kumimoji="0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軟正黑體 Light" pitchFamily="34" charset="-120"/>
              <a:ea typeface="微軟正黑體 Light" pitchFamily="34" charset="-120"/>
              <a:cs typeface="+mj-cs"/>
            </a:endParaRPr>
          </a:p>
        </p:txBody>
      </p:sp>
      <p:cxnSp>
        <p:nvCxnSpPr>
          <p:cNvPr id="9" name="直線接點 8"/>
          <p:cNvCxnSpPr/>
          <p:nvPr/>
        </p:nvCxnSpPr>
        <p:spPr>
          <a:xfrm>
            <a:off x="4572000" y="1828486"/>
            <a:ext cx="2214578" cy="1588"/>
          </a:xfrm>
          <a:prstGeom prst="line">
            <a:avLst/>
          </a:prstGeom>
          <a:ln w="19050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oogle Shape;3392;p82"/>
          <p:cNvGrpSpPr/>
          <p:nvPr/>
        </p:nvGrpSpPr>
        <p:grpSpPr>
          <a:xfrm rot="18752979">
            <a:off x="8016452" y="352228"/>
            <a:ext cx="484501" cy="632860"/>
            <a:chOff x="4960900" y="2433225"/>
            <a:chExt cx="48525" cy="60050"/>
          </a:xfrm>
          <a:solidFill>
            <a:srgbClr val="C07740"/>
          </a:solidFill>
        </p:grpSpPr>
        <p:sp>
          <p:nvSpPr>
            <p:cNvPr id="11" name="Google Shape;3393;p82"/>
            <p:cNvSpPr/>
            <p:nvPr/>
          </p:nvSpPr>
          <p:spPr>
            <a:xfrm>
              <a:off x="4974225" y="2433225"/>
              <a:ext cx="35200" cy="60050"/>
            </a:xfrm>
            <a:custGeom>
              <a:avLst/>
              <a:gdLst/>
              <a:ahLst/>
              <a:cxnLst/>
              <a:rect l="l" t="t" r="r" b="b"/>
              <a:pathLst>
                <a:path w="1408" h="2402" extrusionOk="0">
                  <a:moveTo>
                    <a:pt x="102" y="0"/>
                  </a:moveTo>
                  <a:lnTo>
                    <a:pt x="95" y="7"/>
                  </a:lnTo>
                  <a:lnTo>
                    <a:pt x="1112" y="1154"/>
                  </a:lnTo>
                  <a:lnTo>
                    <a:pt x="1" y="2402"/>
                  </a:lnTo>
                  <a:lnTo>
                    <a:pt x="297" y="2402"/>
                  </a:lnTo>
                  <a:lnTo>
                    <a:pt x="1407" y="1154"/>
                  </a:lnTo>
                  <a:lnTo>
                    <a:pt x="38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3394;p82"/>
            <p:cNvSpPr/>
            <p:nvPr/>
          </p:nvSpPr>
          <p:spPr>
            <a:xfrm>
              <a:off x="4960900" y="2433225"/>
              <a:ext cx="35175" cy="60050"/>
            </a:xfrm>
            <a:custGeom>
              <a:avLst/>
              <a:gdLst/>
              <a:ahLst/>
              <a:cxnLst/>
              <a:rect l="l" t="t" r="r" b="b"/>
              <a:pathLst>
                <a:path w="1407" h="2402" extrusionOk="0">
                  <a:moveTo>
                    <a:pt x="108" y="0"/>
                  </a:moveTo>
                  <a:lnTo>
                    <a:pt x="94" y="7"/>
                  </a:lnTo>
                  <a:lnTo>
                    <a:pt x="1111" y="1154"/>
                  </a:lnTo>
                  <a:lnTo>
                    <a:pt x="0" y="2402"/>
                  </a:lnTo>
                  <a:lnTo>
                    <a:pt x="296" y="2402"/>
                  </a:lnTo>
                  <a:lnTo>
                    <a:pt x="1407" y="1154"/>
                  </a:lnTo>
                  <a:lnTo>
                    <a:pt x="39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6636878" y="663396"/>
            <a:ext cx="20002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+mj-cs"/>
              </a:rPr>
              <a:t>目　次</a:t>
            </a:r>
            <a:endParaRPr lang="zh-TW" altLang="en-US" sz="44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grpSp>
        <p:nvGrpSpPr>
          <p:cNvPr id="5" name="Google Shape;3392;p82"/>
          <p:cNvGrpSpPr/>
          <p:nvPr/>
        </p:nvGrpSpPr>
        <p:grpSpPr>
          <a:xfrm rot="18752979">
            <a:off x="8651401" y="164301"/>
            <a:ext cx="327129" cy="427299"/>
            <a:chOff x="4960900" y="2433225"/>
            <a:chExt cx="48525" cy="60050"/>
          </a:xfrm>
          <a:solidFill>
            <a:srgbClr val="C07740"/>
          </a:solidFill>
        </p:grpSpPr>
        <p:sp>
          <p:nvSpPr>
            <p:cNvPr id="6" name="Google Shape;3393;p82"/>
            <p:cNvSpPr/>
            <p:nvPr/>
          </p:nvSpPr>
          <p:spPr>
            <a:xfrm>
              <a:off x="4974225" y="2433225"/>
              <a:ext cx="35200" cy="60050"/>
            </a:xfrm>
            <a:custGeom>
              <a:avLst/>
              <a:gdLst/>
              <a:ahLst/>
              <a:cxnLst/>
              <a:rect l="l" t="t" r="r" b="b"/>
              <a:pathLst>
                <a:path w="1408" h="2402" extrusionOk="0">
                  <a:moveTo>
                    <a:pt x="102" y="0"/>
                  </a:moveTo>
                  <a:lnTo>
                    <a:pt x="95" y="7"/>
                  </a:lnTo>
                  <a:lnTo>
                    <a:pt x="1112" y="1154"/>
                  </a:lnTo>
                  <a:lnTo>
                    <a:pt x="1" y="2402"/>
                  </a:lnTo>
                  <a:lnTo>
                    <a:pt x="297" y="2402"/>
                  </a:lnTo>
                  <a:lnTo>
                    <a:pt x="1407" y="1154"/>
                  </a:lnTo>
                  <a:lnTo>
                    <a:pt x="38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3394;p82"/>
            <p:cNvSpPr/>
            <p:nvPr/>
          </p:nvSpPr>
          <p:spPr>
            <a:xfrm>
              <a:off x="4960900" y="2433225"/>
              <a:ext cx="35175" cy="60050"/>
            </a:xfrm>
            <a:custGeom>
              <a:avLst/>
              <a:gdLst/>
              <a:ahLst/>
              <a:cxnLst/>
              <a:rect l="l" t="t" r="r" b="b"/>
              <a:pathLst>
                <a:path w="1407" h="2402" extrusionOk="0">
                  <a:moveTo>
                    <a:pt x="108" y="0"/>
                  </a:moveTo>
                  <a:lnTo>
                    <a:pt x="94" y="7"/>
                  </a:lnTo>
                  <a:lnTo>
                    <a:pt x="1111" y="1154"/>
                  </a:lnTo>
                  <a:lnTo>
                    <a:pt x="0" y="2402"/>
                  </a:lnTo>
                  <a:lnTo>
                    <a:pt x="296" y="2402"/>
                  </a:lnTo>
                  <a:lnTo>
                    <a:pt x="1407" y="1154"/>
                  </a:lnTo>
                  <a:lnTo>
                    <a:pt x="39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" name="文字方塊 7"/>
          <p:cNvSpPr txBox="1"/>
          <p:nvPr/>
        </p:nvSpPr>
        <p:spPr>
          <a:xfrm>
            <a:off x="2037550" y="1691340"/>
            <a:ext cx="55007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圖、表、圖表有什麼差別？</a:t>
            </a:r>
            <a:endParaRPr lang="zh-TW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2037550" y="2548596"/>
            <a:ext cx="37147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常見的圖表類型</a:t>
            </a:r>
            <a:endParaRPr lang="zh-TW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2</a:t>
            </a:fld>
            <a:endParaRPr lang="zh-TW" altLang="en-US"/>
          </a:p>
        </p:txBody>
      </p:sp>
      <p:sp>
        <p:nvSpPr>
          <p:cNvPr id="11" name="矩形 10"/>
          <p:cNvSpPr/>
          <p:nvPr/>
        </p:nvSpPr>
        <p:spPr>
          <a:xfrm>
            <a:off x="2034352" y="3500444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圖表判讀技巧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群組 5"/>
          <p:cNvGrpSpPr/>
          <p:nvPr/>
        </p:nvGrpSpPr>
        <p:grpSpPr>
          <a:xfrm>
            <a:off x="1357290" y="1285866"/>
            <a:ext cx="2071702" cy="1773618"/>
            <a:chOff x="785786" y="714362"/>
            <a:chExt cx="1097149" cy="939287"/>
          </a:xfrm>
        </p:grpSpPr>
        <p:sp>
          <p:nvSpPr>
            <p:cNvPr id="3" name="Google Shape;6509;p84"/>
            <p:cNvSpPr/>
            <p:nvPr/>
          </p:nvSpPr>
          <p:spPr>
            <a:xfrm rot="16200000">
              <a:off x="864717" y="635431"/>
              <a:ext cx="939287" cy="1097149"/>
            </a:xfrm>
            <a:custGeom>
              <a:avLst/>
              <a:gdLst/>
              <a:ahLst/>
              <a:cxnLst/>
              <a:rect l="l" t="t" r="r" b="b"/>
              <a:pathLst>
                <a:path w="43626" h="50958" extrusionOk="0">
                  <a:moveTo>
                    <a:pt x="21811" y="0"/>
                  </a:moveTo>
                  <a:cubicBezTo>
                    <a:pt x="9785" y="0"/>
                    <a:pt x="0" y="9788"/>
                    <a:pt x="0" y="21814"/>
                  </a:cubicBezTo>
                  <a:cubicBezTo>
                    <a:pt x="8" y="22289"/>
                    <a:pt x="401" y="22672"/>
                    <a:pt x="876" y="22672"/>
                  </a:cubicBezTo>
                  <a:cubicBezTo>
                    <a:pt x="1355" y="22672"/>
                    <a:pt x="1744" y="22289"/>
                    <a:pt x="1755" y="21814"/>
                  </a:cubicBezTo>
                  <a:cubicBezTo>
                    <a:pt x="1755" y="10757"/>
                    <a:pt x="10754" y="1755"/>
                    <a:pt x="21811" y="1755"/>
                  </a:cubicBezTo>
                  <a:cubicBezTo>
                    <a:pt x="32869" y="1755"/>
                    <a:pt x="41867" y="10753"/>
                    <a:pt x="41867" y="21814"/>
                  </a:cubicBezTo>
                  <a:cubicBezTo>
                    <a:pt x="41871" y="32872"/>
                    <a:pt x="32869" y="41870"/>
                    <a:pt x="21811" y="41870"/>
                  </a:cubicBezTo>
                  <a:cubicBezTo>
                    <a:pt x="21329" y="41870"/>
                    <a:pt x="20932" y="42263"/>
                    <a:pt x="20935" y="42750"/>
                  </a:cubicBezTo>
                  <a:lnTo>
                    <a:pt x="20935" y="50957"/>
                  </a:lnTo>
                  <a:lnTo>
                    <a:pt x="22691" y="50942"/>
                  </a:lnTo>
                  <a:lnTo>
                    <a:pt x="22691" y="43610"/>
                  </a:lnTo>
                  <a:cubicBezTo>
                    <a:pt x="34312" y="43147"/>
                    <a:pt x="43626" y="33547"/>
                    <a:pt x="43626" y="21814"/>
                  </a:cubicBezTo>
                  <a:cubicBezTo>
                    <a:pt x="43626" y="9785"/>
                    <a:pt x="33841" y="0"/>
                    <a:pt x="21811" y="0"/>
                  </a:cubicBezTo>
                  <a:close/>
                </a:path>
              </a:pathLst>
            </a:custGeom>
            <a:solidFill>
              <a:srgbClr val="FFDE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6508;p84"/>
            <p:cNvSpPr/>
            <p:nvPr/>
          </p:nvSpPr>
          <p:spPr>
            <a:xfrm rot="16200000">
              <a:off x="936564" y="865226"/>
              <a:ext cx="637710" cy="637625"/>
            </a:xfrm>
            <a:custGeom>
              <a:avLst/>
              <a:gdLst/>
              <a:ahLst/>
              <a:cxnLst/>
              <a:rect l="l" t="t" r="r" b="b"/>
              <a:pathLst>
                <a:path w="29619" h="29615" extrusionOk="0">
                  <a:moveTo>
                    <a:pt x="14809" y="1"/>
                  </a:moveTo>
                  <a:cubicBezTo>
                    <a:pt x="6631" y="1"/>
                    <a:pt x="0" y="6631"/>
                    <a:pt x="0" y="14809"/>
                  </a:cubicBezTo>
                  <a:cubicBezTo>
                    <a:pt x="0" y="22988"/>
                    <a:pt x="6631" y="29615"/>
                    <a:pt x="14809" y="29615"/>
                  </a:cubicBezTo>
                  <a:cubicBezTo>
                    <a:pt x="22987" y="29615"/>
                    <a:pt x="29618" y="22988"/>
                    <a:pt x="29618" y="14809"/>
                  </a:cubicBezTo>
                  <a:cubicBezTo>
                    <a:pt x="29618" y="6631"/>
                    <a:pt x="22987" y="1"/>
                    <a:pt x="14809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文字方塊 4"/>
            <p:cNvSpPr txBox="1"/>
            <p:nvPr/>
          </p:nvSpPr>
          <p:spPr>
            <a:xfrm>
              <a:off x="1038147" y="960426"/>
              <a:ext cx="428628" cy="4400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4800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壹</a:t>
              </a:r>
              <a:endParaRPr lang="zh-TW" altLang="en-US" sz="48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3714744" y="1928808"/>
            <a:ext cx="385765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TW" altLang="en-US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圖、表、圖表</a:t>
            </a:r>
            <a:endParaRPr lang="en-US" altLang="zh-TW" sz="4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dist"/>
            <a:r>
              <a:rPr lang="zh-TW" altLang="en-US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有什麼差別？</a:t>
            </a:r>
            <a:endParaRPr lang="zh-TW" altLang="en-US" sz="44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2050" name="Picture 2" descr="\\Super.nas\Floor Exchange\7F\陳品丞\03 普高_探究與實作\01課本\課本圖片\憨吉-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214282" y="3571882"/>
            <a:ext cx="1736248" cy="13472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表（</a:t>
            </a:r>
            <a:r>
              <a:rPr lang="en-US" altLang="zh-TW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table</a:t>
            </a:r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）</a:t>
            </a:r>
            <a:endParaRPr lang="zh-TW" altLang="en-US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4</a:t>
            </a:fld>
            <a:endParaRPr lang="zh-TW" altLang="en-US"/>
          </a:p>
        </p:txBody>
      </p:sp>
      <p:sp>
        <p:nvSpPr>
          <p:cNvPr id="5" name="文字方塊 4"/>
          <p:cNvSpPr txBox="1"/>
          <p:nvPr/>
        </p:nvSpPr>
        <p:spPr>
          <a:xfrm>
            <a:off x="714348" y="1142990"/>
            <a:ext cx="6715172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zh-TW" altLang="en-US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將數值或文字資訊以行 </a:t>
            </a:r>
            <a:r>
              <a:rPr lang="en-US" altLang="zh-TW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(row) </a:t>
            </a:r>
            <a:r>
              <a:rPr lang="zh-TW" altLang="en-US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與列  </a:t>
            </a:r>
            <a:r>
              <a:rPr lang="en-US" altLang="zh-TW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(column) </a:t>
            </a:r>
            <a:r>
              <a:rPr lang="zh-TW" altLang="en-US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的形式排列。</a:t>
            </a:r>
            <a:endParaRPr lang="en-US" altLang="zh-TW" sz="20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endParaRPr lang="en-US" altLang="zh-TW" sz="11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→ 可以省略許多重複性的字詞，更為精準、清楚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785787" y="2214560"/>
          <a:ext cx="7072362" cy="18542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603744"/>
                <a:gridCol w="1796430"/>
                <a:gridCol w="1745170"/>
                <a:gridCol w="192701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b="1" dirty="0" smtClean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球隊名</a:t>
                      </a:r>
                      <a:endParaRPr lang="zh-TW" altLang="en-US" sz="1600" b="1" dirty="0">
                        <a:solidFill>
                          <a:schemeClr val="bg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774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b="1" dirty="0" smtClean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罰款總額（美元）</a:t>
                      </a:r>
                      <a:endParaRPr lang="zh-TW" altLang="en-US" sz="1600" b="1" dirty="0">
                        <a:solidFill>
                          <a:schemeClr val="bg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774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b="1" dirty="0" smtClean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球隊名</a:t>
                      </a:r>
                      <a:endParaRPr lang="zh-TW" altLang="en-US" sz="1600" b="1" dirty="0">
                        <a:solidFill>
                          <a:schemeClr val="bg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774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b="1" dirty="0" smtClean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罰款總額（美元）</a:t>
                      </a:r>
                      <a:endParaRPr lang="zh-TW" altLang="en-US" sz="1600" b="1" dirty="0">
                        <a:solidFill>
                          <a:schemeClr val="bg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774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紐約洋基隊</a:t>
                      </a:r>
                      <a:endParaRPr lang="zh-TW" altLang="en-US" sz="16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3.48</a:t>
                      </a:r>
                      <a:r>
                        <a:rPr lang="zh-TW" altLang="en-US" sz="16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億</a:t>
                      </a:r>
                      <a:endParaRPr lang="zh-TW" altLang="en-US" sz="16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底特律老虎隊</a:t>
                      </a:r>
                      <a:endParaRPr lang="zh-TW" altLang="en-US" sz="16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990</a:t>
                      </a:r>
                      <a:r>
                        <a:rPr lang="zh-TW" altLang="en-US" sz="16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萬</a:t>
                      </a:r>
                      <a:endParaRPr lang="zh-TW" altLang="en-US" sz="16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洛杉磯道奇隊</a:t>
                      </a:r>
                      <a:endParaRPr lang="zh-TW" altLang="en-US" sz="16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1.50</a:t>
                      </a:r>
                      <a:r>
                        <a:rPr lang="zh-TW" altLang="en-US" sz="16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億</a:t>
                      </a:r>
                      <a:endParaRPr lang="zh-TW" altLang="en-US" sz="16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舊金山巨人隊</a:t>
                      </a:r>
                      <a:endParaRPr lang="zh-TW" altLang="en-US" sz="16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880</a:t>
                      </a:r>
                      <a:r>
                        <a:rPr lang="zh-TW" altLang="en-US" sz="16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萬</a:t>
                      </a:r>
                      <a:endParaRPr lang="zh-TW" altLang="en-US" sz="16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波士頓紅襪隊</a:t>
                      </a:r>
                      <a:endParaRPr lang="zh-TW" altLang="en-US" sz="16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5,050</a:t>
                      </a:r>
                      <a:r>
                        <a:rPr lang="zh-TW" altLang="en-US" sz="16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萬</a:t>
                      </a:r>
                      <a:endParaRPr lang="zh-TW" altLang="en-US" sz="16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華盛頓國民隊</a:t>
                      </a:r>
                      <a:endParaRPr lang="zh-TW" altLang="en-US" sz="16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384</a:t>
                      </a:r>
                      <a:r>
                        <a:rPr lang="zh-TW" altLang="en-US" sz="16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萬</a:t>
                      </a:r>
                      <a:endParaRPr lang="zh-TW" altLang="en-US" sz="16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芝加哥小熊隊</a:t>
                      </a:r>
                      <a:endParaRPr lang="zh-TW" altLang="en-US" sz="16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1,100</a:t>
                      </a:r>
                      <a:r>
                        <a:rPr lang="zh-TW" altLang="en-US" sz="16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萬</a:t>
                      </a:r>
                      <a:endParaRPr lang="zh-TW" altLang="en-US" sz="16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洛杉磯天使隊</a:t>
                      </a:r>
                      <a:endParaRPr lang="zh-TW" altLang="en-US" sz="16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93</a:t>
                      </a:r>
                      <a:r>
                        <a:rPr lang="zh-TW" altLang="en-US" sz="16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萬</a:t>
                      </a:r>
                      <a:endParaRPr lang="zh-TW" altLang="en-US" sz="16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文字方塊 6"/>
          <p:cNvSpPr txBox="1"/>
          <p:nvPr/>
        </p:nvSpPr>
        <p:spPr>
          <a:xfrm>
            <a:off x="5143504" y="4143386"/>
            <a:ext cx="274257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2">
              <a:buClr>
                <a:srgbClr val="FCB871"/>
              </a:buClr>
            </a:pPr>
            <a:r>
              <a:rPr lang="en-US" altLang="zh-TW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新細明體"/>
                <a:ea typeface="新細明體"/>
              </a:rPr>
              <a:t>‧</a:t>
            </a:r>
            <a:r>
              <a:rPr lang="zh-TW" alt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美國職棒球隊違反薪資上限罰款總額表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5</a:t>
            </a:fld>
            <a:endParaRPr lang="zh-TW" altLang="en-US"/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785786" y="214296"/>
            <a:ext cx="7901014" cy="8572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774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圖（</a:t>
            </a: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774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figure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774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）</a:t>
            </a:r>
            <a:endParaRPr kumimoji="0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C07740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sp>
        <p:nvSpPr>
          <p:cNvPr id="6" name="內容版面配置區 2"/>
          <p:cNvSpPr txBox="1">
            <a:spLocks/>
          </p:cNvSpPr>
          <p:nvPr/>
        </p:nvSpPr>
        <p:spPr>
          <a:xfrm>
            <a:off x="714348" y="1350480"/>
            <a:ext cx="3429024" cy="193565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indent="-342900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zh-TW" altLang="en-US" sz="24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圖形 （</a:t>
            </a:r>
            <a:r>
              <a:rPr lang="en-US" altLang="zh-TW" sz="24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graph</a:t>
            </a:r>
            <a:r>
              <a:rPr lang="zh-TW" altLang="en-US" sz="24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）</a:t>
            </a:r>
            <a:endParaRPr lang="en-US" altLang="zh-TW" sz="24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zh-TW" altLang="en-US" sz="24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繪畫（</a:t>
            </a:r>
            <a:r>
              <a:rPr lang="en-US" altLang="zh-TW" sz="24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drawing</a:t>
            </a:r>
            <a:r>
              <a:rPr lang="zh-TW" altLang="en-US" sz="24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）</a:t>
            </a:r>
            <a:endParaRPr lang="en-US" altLang="zh-TW" sz="24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altLang="zh-TW" sz="11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zh-TW" altLang="en-US" sz="24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圖表 （</a:t>
            </a:r>
            <a:r>
              <a:rPr lang="en-US" altLang="zh-TW" sz="24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chart</a:t>
            </a:r>
            <a:r>
              <a:rPr lang="zh-TW" altLang="en-US" sz="24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）</a:t>
            </a:r>
            <a:endParaRPr lang="en-US" altLang="zh-TW" sz="24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786182" y="1357304"/>
            <a:ext cx="4572000" cy="904863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zh-TW" altLang="en-US" sz="24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照片 （</a:t>
            </a:r>
            <a:r>
              <a:rPr lang="en-US" altLang="zh-TW" sz="24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photo</a:t>
            </a:r>
            <a:r>
              <a:rPr lang="zh-TW" altLang="en-US" sz="24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） </a:t>
            </a:r>
            <a:endParaRPr lang="en-US" altLang="zh-TW" sz="24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zh-TW" altLang="en-US" sz="24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地圖 （</a:t>
            </a:r>
            <a:r>
              <a:rPr lang="en-US" altLang="zh-TW" sz="24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map</a:t>
            </a:r>
            <a:r>
              <a:rPr lang="zh-TW" altLang="en-US" sz="24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）</a:t>
            </a:r>
            <a:endParaRPr lang="en-US" altLang="zh-TW" sz="24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608710" y="2886473"/>
            <a:ext cx="2320216" cy="124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71550" lvl="1" indent="-514350">
              <a:spcBef>
                <a:spcPct val="20000"/>
              </a:spcBef>
              <a:buFont typeface="Wingdings" pitchFamily="2" charset="2"/>
              <a:buAutoNum type="circleNumWdWhitePlain"/>
            </a:pPr>
            <a:r>
              <a:rPr lang="zh-TW" altLang="en-US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長條圖</a:t>
            </a:r>
            <a:endParaRPr lang="en-US" altLang="zh-TW" sz="22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971550" lvl="1" indent="-514350">
              <a:spcBef>
                <a:spcPct val="20000"/>
              </a:spcBef>
              <a:buFont typeface="Wingdings" pitchFamily="2" charset="2"/>
              <a:buAutoNum type="circleNumWdWhitePlain"/>
            </a:pPr>
            <a:r>
              <a:rPr lang="zh-TW" altLang="en-US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直方圖</a:t>
            </a:r>
            <a:endParaRPr lang="en-US" altLang="zh-TW" sz="22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971550" lvl="1" indent="-514350">
              <a:spcBef>
                <a:spcPct val="20000"/>
              </a:spcBef>
              <a:buFont typeface="Wingdings" pitchFamily="2" charset="2"/>
              <a:buAutoNum type="circleNumWdWhitePlain"/>
            </a:pPr>
            <a:r>
              <a:rPr lang="zh-TW" altLang="en-US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折線圖</a:t>
            </a:r>
            <a:endParaRPr lang="en-US" altLang="zh-TW" sz="22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643190" y="2885339"/>
            <a:ext cx="2357438" cy="124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71550" lvl="1" indent="-514350">
              <a:spcBef>
                <a:spcPct val="20000"/>
              </a:spcBef>
              <a:buFont typeface="Wingdings" pitchFamily="2" charset="2"/>
              <a:buAutoNum type="circleNumWdWhitePlain" startAt="4"/>
            </a:pPr>
            <a:r>
              <a:rPr lang="zh-TW" altLang="en-US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散布圖</a:t>
            </a:r>
            <a:endParaRPr lang="en-US" altLang="zh-TW" sz="22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971550" lvl="1" indent="-514350">
              <a:spcBef>
                <a:spcPct val="20000"/>
              </a:spcBef>
              <a:buFont typeface="Wingdings" pitchFamily="2" charset="2"/>
              <a:buAutoNum type="circleNumWdWhitePlain" startAt="4"/>
            </a:pPr>
            <a:r>
              <a:rPr lang="zh-TW" altLang="en-US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圓餅圖</a:t>
            </a:r>
            <a:endParaRPr lang="en-US" altLang="zh-TW" sz="22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971550" lvl="1" indent="-514350">
              <a:spcBef>
                <a:spcPct val="20000"/>
              </a:spcBef>
              <a:buFont typeface="Wingdings" pitchFamily="2" charset="2"/>
              <a:buAutoNum type="circleNumWdWhitePlain" startAt="4"/>
            </a:pPr>
            <a:r>
              <a:rPr lang="zh-TW" altLang="en-US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雷達圖</a:t>
            </a:r>
            <a:endParaRPr lang="zh-TW" altLang="en-US" sz="22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6844160">
            <a:off x="7025308" y="-189916"/>
            <a:ext cx="2828891" cy="2828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5"/>
          <p:cNvGrpSpPr/>
          <p:nvPr/>
        </p:nvGrpSpPr>
        <p:grpSpPr>
          <a:xfrm>
            <a:off x="1357290" y="1285866"/>
            <a:ext cx="2071702" cy="1773618"/>
            <a:chOff x="785786" y="714362"/>
            <a:chExt cx="1097149" cy="939287"/>
          </a:xfrm>
        </p:grpSpPr>
        <p:sp>
          <p:nvSpPr>
            <p:cNvPr id="3" name="Google Shape;6509;p84"/>
            <p:cNvSpPr/>
            <p:nvPr/>
          </p:nvSpPr>
          <p:spPr>
            <a:xfrm rot="16200000">
              <a:off x="864717" y="635431"/>
              <a:ext cx="939287" cy="1097149"/>
            </a:xfrm>
            <a:custGeom>
              <a:avLst/>
              <a:gdLst/>
              <a:ahLst/>
              <a:cxnLst/>
              <a:rect l="l" t="t" r="r" b="b"/>
              <a:pathLst>
                <a:path w="43626" h="50958" extrusionOk="0">
                  <a:moveTo>
                    <a:pt x="21811" y="0"/>
                  </a:moveTo>
                  <a:cubicBezTo>
                    <a:pt x="9785" y="0"/>
                    <a:pt x="0" y="9788"/>
                    <a:pt x="0" y="21814"/>
                  </a:cubicBezTo>
                  <a:cubicBezTo>
                    <a:pt x="8" y="22289"/>
                    <a:pt x="401" y="22672"/>
                    <a:pt x="876" y="22672"/>
                  </a:cubicBezTo>
                  <a:cubicBezTo>
                    <a:pt x="1355" y="22672"/>
                    <a:pt x="1744" y="22289"/>
                    <a:pt x="1755" y="21814"/>
                  </a:cubicBezTo>
                  <a:cubicBezTo>
                    <a:pt x="1755" y="10757"/>
                    <a:pt x="10754" y="1755"/>
                    <a:pt x="21811" y="1755"/>
                  </a:cubicBezTo>
                  <a:cubicBezTo>
                    <a:pt x="32869" y="1755"/>
                    <a:pt x="41867" y="10753"/>
                    <a:pt x="41867" y="21814"/>
                  </a:cubicBezTo>
                  <a:cubicBezTo>
                    <a:pt x="41871" y="32872"/>
                    <a:pt x="32869" y="41870"/>
                    <a:pt x="21811" y="41870"/>
                  </a:cubicBezTo>
                  <a:cubicBezTo>
                    <a:pt x="21329" y="41870"/>
                    <a:pt x="20932" y="42263"/>
                    <a:pt x="20935" y="42750"/>
                  </a:cubicBezTo>
                  <a:lnTo>
                    <a:pt x="20935" y="50957"/>
                  </a:lnTo>
                  <a:lnTo>
                    <a:pt x="22691" y="50942"/>
                  </a:lnTo>
                  <a:lnTo>
                    <a:pt x="22691" y="43610"/>
                  </a:lnTo>
                  <a:cubicBezTo>
                    <a:pt x="34312" y="43147"/>
                    <a:pt x="43626" y="33547"/>
                    <a:pt x="43626" y="21814"/>
                  </a:cubicBezTo>
                  <a:cubicBezTo>
                    <a:pt x="43626" y="9785"/>
                    <a:pt x="33841" y="0"/>
                    <a:pt x="21811" y="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6508;p84"/>
            <p:cNvSpPr/>
            <p:nvPr/>
          </p:nvSpPr>
          <p:spPr>
            <a:xfrm rot="16200000">
              <a:off x="936564" y="865226"/>
              <a:ext cx="637710" cy="637625"/>
            </a:xfrm>
            <a:custGeom>
              <a:avLst/>
              <a:gdLst/>
              <a:ahLst/>
              <a:cxnLst/>
              <a:rect l="l" t="t" r="r" b="b"/>
              <a:pathLst>
                <a:path w="29619" h="29615" extrusionOk="0">
                  <a:moveTo>
                    <a:pt x="14809" y="1"/>
                  </a:moveTo>
                  <a:cubicBezTo>
                    <a:pt x="6631" y="1"/>
                    <a:pt x="0" y="6631"/>
                    <a:pt x="0" y="14809"/>
                  </a:cubicBezTo>
                  <a:cubicBezTo>
                    <a:pt x="0" y="22988"/>
                    <a:pt x="6631" y="29615"/>
                    <a:pt x="14809" y="29615"/>
                  </a:cubicBezTo>
                  <a:cubicBezTo>
                    <a:pt x="22987" y="29615"/>
                    <a:pt x="29618" y="22988"/>
                    <a:pt x="29618" y="14809"/>
                  </a:cubicBezTo>
                  <a:cubicBezTo>
                    <a:pt x="29618" y="6631"/>
                    <a:pt x="22987" y="1"/>
                    <a:pt x="14809" y="1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文字方塊 4"/>
            <p:cNvSpPr txBox="1"/>
            <p:nvPr/>
          </p:nvSpPr>
          <p:spPr>
            <a:xfrm>
              <a:off x="1038147" y="960426"/>
              <a:ext cx="428628" cy="4400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4800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貳</a:t>
              </a:r>
              <a:endParaRPr lang="zh-TW" altLang="en-US" sz="48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3786182" y="2088061"/>
            <a:ext cx="421484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常見的圖表類型</a:t>
            </a:r>
            <a:endParaRPr lang="zh-TW" altLang="en-US" sz="44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2050" name="Picture 2" descr="\\Super.nas\Floor Exchange\7F\陳品丞\03 普高_探究與實作\01課本\課本圖片\憨吉-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142844" y="3571882"/>
            <a:ext cx="1736248" cy="13472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一、長條圖</a:t>
            </a:r>
            <a:r>
              <a:rPr lang="zh-TW" altLang="en-US" sz="3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（</a:t>
            </a:r>
            <a:r>
              <a:rPr lang="en-US" altLang="zh-TW" sz="3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bar chart</a:t>
            </a:r>
            <a:r>
              <a:rPr lang="zh-TW" altLang="en-US" sz="3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）</a:t>
            </a:r>
            <a:endParaRPr lang="zh-TW" altLang="en-US" sz="3200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642910" y="1214428"/>
            <a:ext cx="4500594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>
              <a:lnSpc>
                <a:spcPct val="150000"/>
              </a:lnSpc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呈現資料</a:t>
            </a:r>
            <a:r>
              <a:rPr lang="zh-TW" altLang="en-US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類別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的數量多寡。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/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新細明體"/>
                <a:ea typeface="新細明體"/>
              </a:rPr>
              <a:t>→ 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名詞分類：顏色、性別、血型</a:t>
            </a:r>
            <a:r>
              <a:rPr lang="en-US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……</a:t>
            </a:r>
          </a:p>
          <a:p>
            <a:pPr marL="361950"/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新細明體"/>
              </a:rPr>
              <a:t>→ 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可排序的數值分類：滿意度、支持度</a:t>
            </a:r>
            <a:r>
              <a:rPr lang="en-US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……</a:t>
            </a:r>
          </a:p>
          <a:p>
            <a:pPr marL="457200" indent="-457200"/>
            <a:endParaRPr lang="en-US" altLang="zh-TW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每個類別的長度與數量呈正比，可以輕易地判讀哪個多、哪個少。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/>
            <a:endParaRPr lang="en-US" altLang="zh-TW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lvl="0" indent="-361950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在同一個長條內堆疊多筆資料，這種長條圖的變形稱為</a:t>
            </a:r>
            <a:r>
              <a:rPr lang="zh-TW" altLang="en-US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堆疊圖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。</a:t>
            </a:r>
          </a:p>
          <a:p>
            <a:pPr marL="361950" indent="-361950">
              <a:buFont typeface="Wingdings" pitchFamily="2" charset="2"/>
              <a:buChar char="Ø"/>
            </a:pP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endParaRPr lang="zh-TW" altLang="en-US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7332598" y="3643320"/>
            <a:ext cx="14542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新細明體"/>
              </a:rPr>
              <a:t>‧</a:t>
            </a:r>
            <a:r>
              <a:rPr lang="zh-TW" alt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冰品銷售額長條圖</a:t>
            </a:r>
            <a:endParaRPr lang="zh-TW" altLang="en-US" sz="11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5" name="投影片編號版面配置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7</a:t>
            </a:fld>
            <a:endParaRPr lang="zh-TW" altLang="en-US"/>
          </a:p>
        </p:txBody>
      </p:sp>
      <p:pic>
        <p:nvPicPr>
          <p:cNvPr id="16" name="圖片 15" descr="3_冰品銷售堆疊圖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43570" y="1500180"/>
            <a:ext cx="3066644" cy="2071702"/>
          </a:xfrm>
          <a:prstGeom prst="rect">
            <a:avLst/>
          </a:prstGeom>
        </p:spPr>
      </p:pic>
      <p:grpSp>
        <p:nvGrpSpPr>
          <p:cNvPr id="21" name="群組 20"/>
          <p:cNvGrpSpPr/>
          <p:nvPr/>
        </p:nvGrpSpPr>
        <p:grpSpPr>
          <a:xfrm>
            <a:off x="4929190" y="3714758"/>
            <a:ext cx="2071702" cy="928694"/>
            <a:chOff x="5247095" y="217444"/>
            <a:chExt cx="2071702" cy="791986"/>
          </a:xfrm>
        </p:grpSpPr>
        <p:sp>
          <p:nvSpPr>
            <p:cNvPr id="20" name="等腰三角形 19"/>
            <p:cNvSpPr/>
            <p:nvPr/>
          </p:nvSpPr>
          <p:spPr>
            <a:xfrm rot="836063">
              <a:off x="6826561" y="217444"/>
              <a:ext cx="298569" cy="694822"/>
            </a:xfrm>
            <a:prstGeom prst="triangle">
              <a:avLst/>
            </a:prstGeom>
            <a:solidFill>
              <a:srgbClr val="F0DE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圓角矩形 17"/>
            <p:cNvSpPr/>
            <p:nvPr/>
          </p:nvSpPr>
          <p:spPr>
            <a:xfrm>
              <a:off x="5247095" y="428610"/>
              <a:ext cx="2071702" cy="580820"/>
            </a:xfrm>
            <a:prstGeom prst="roundRect">
              <a:avLst/>
            </a:prstGeom>
            <a:solidFill>
              <a:srgbClr val="F0DE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9" name="文字方塊 18"/>
          <p:cNvSpPr txBox="1"/>
          <p:nvPr/>
        </p:nvSpPr>
        <p:spPr>
          <a:xfrm>
            <a:off x="4986694" y="4020982"/>
            <a:ext cx="2588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哪間公司賣得最好？</a:t>
            </a:r>
            <a:endParaRPr lang="en-US" altLang="zh-TW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哪個口味最受喜愛？</a:t>
            </a:r>
            <a:endParaRPr lang="zh-TW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 descr="3_本土病例趨勢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2910" y="2120472"/>
            <a:ext cx="6858048" cy="2648416"/>
          </a:xfrm>
          <a:prstGeom prst="rect">
            <a:avLst/>
          </a:prstGeom>
        </p:spPr>
      </p:pic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二、直方圖</a:t>
            </a:r>
            <a:r>
              <a:rPr lang="zh-TW" altLang="en-US" sz="3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（</a:t>
            </a:r>
            <a:r>
              <a:rPr lang="en-US" altLang="zh-TW" sz="3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histogram</a:t>
            </a:r>
            <a:r>
              <a:rPr lang="zh-TW" altLang="en-US" sz="3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）</a:t>
            </a:r>
            <a:endParaRPr lang="zh-TW" altLang="en-US" sz="3200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4286248" y="1311842"/>
            <a:ext cx="4500594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 algn="just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橫軸通常放</a:t>
            </a:r>
            <a:r>
              <a:rPr lang="zh-TW" altLang="en-US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具連續性</a:t>
            </a: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的</a:t>
            </a:r>
            <a:r>
              <a:rPr lang="zh-TW" altLang="en-US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數值</a:t>
            </a: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資料，例如時間、年齡等。</a:t>
            </a:r>
            <a:endParaRPr lang="en-US" altLang="zh-TW" sz="20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/>
            <a:endParaRPr lang="en-US" altLang="zh-TW" sz="9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圖表呈現資料的分布狀況。</a:t>
            </a:r>
            <a:endParaRPr lang="en-US" altLang="zh-TW" sz="20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endParaRPr lang="en-US" altLang="zh-TW" sz="9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直方圖各組織間通常沒有間隔，且不能調換。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6014408" y="4602980"/>
            <a:ext cx="159530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>
                <a:srgbClr val="FCB871"/>
              </a:buClr>
            </a:pPr>
            <a:r>
              <a:rPr lang="en-US" altLang="zh-TW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新細明體"/>
              </a:rPr>
              <a:t>‧</a:t>
            </a:r>
            <a:r>
              <a:rPr lang="zh-TW" alt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本土病例趨勢直方圖</a:t>
            </a:r>
            <a:endParaRPr lang="en-US" altLang="zh-TW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5" name="投影片編號版面配置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8</a:t>
            </a:fld>
            <a:endParaRPr lang="zh-TW" altLang="en-US"/>
          </a:p>
        </p:txBody>
      </p:sp>
      <p:grpSp>
        <p:nvGrpSpPr>
          <p:cNvPr id="2" name="群組 20"/>
          <p:cNvGrpSpPr/>
          <p:nvPr/>
        </p:nvGrpSpPr>
        <p:grpSpPr>
          <a:xfrm>
            <a:off x="857224" y="1320350"/>
            <a:ext cx="3071834" cy="894210"/>
            <a:chOff x="5247095" y="428610"/>
            <a:chExt cx="2071702" cy="762578"/>
          </a:xfrm>
        </p:grpSpPr>
        <p:sp>
          <p:nvSpPr>
            <p:cNvPr id="20" name="等腰三角形 19"/>
            <p:cNvSpPr/>
            <p:nvPr/>
          </p:nvSpPr>
          <p:spPr>
            <a:xfrm rot="20763937" flipV="1">
              <a:off x="6826561" y="496366"/>
              <a:ext cx="298569" cy="694822"/>
            </a:xfrm>
            <a:prstGeom prst="triangle">
              <a:avLst/>
            </a:prstGeom>
            <a:solidFill>
              <a:srgbClr val="F0DE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圓角矩形 17"/>
            <p:cNvSpPr/>
            <p:nvPr/>
          </p:nvSpPr>
          <p:spPr>
            <a:xfrm>
              <a:off x="5247095" y="428610"/>
              <a:ext cx="2071702" cy="580820"/>
            </a:xfrm>
            <a:prstGeom prst="roundRect">
              <a:avLst/>
            </a:prstGeom>
            <a:solidFill>
              <a:srgbClr val="F0DE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9" name="文字方塊 18"/>
          <p:cNvSpPr txBox="1"/>
          <p:nvPr/>
        </p:nvSpPr>
        <p:spPr>
          <a:xfrm>
            <a:off x="1000100" y="1370952"/>
            <a:ext cx="27146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以</a:t>
            </a:r>
            <a:r>
              <a:rPr lang="zh-TW" altLang="en-US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連續的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日期資料呈現臺灣本土病例增長的趨勢。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二、直方圖</a:t>
            </a:r>
            <a:r>
              <a:rPr lang="zh-TW" altLang="en-US" sz="3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（</a:t>
            </a:r>
            <a:r>
              <a:rPr lang="en-US" altLang="zh-TW" sz="3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histogram</a:t>
            </a:r>
            <a:r>
              <a:rPr lang="zh-TW" altLang="en-US" sz="3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）</a:t>
            </a:r>
            <a:endParaRPr lang="zh-TW" altLang="en-US" sz="3200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4214810" y="4286262"/>
            <a:ext cx="117211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>
                <a:srgbClr val="FCB871"/>
              </a:buClr>
            </a:pPr>
            <a:r>
              <a:rPr lang="en-US" altLang="zh-TW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新細明體"/>
              </a:rPr>
              <a:t>‧</a:t>
            </a:r>
            <a:r>
              <a:rPr lang="zh-TW" alt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人口金字塔圖</a:t>
            </a:r>
            <a:endParaRPr lang="en-US" altLang="zh-TW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5" name="投影片編號版面配置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9</a:t>
            </a:fld>
            <a:endParaRPr lang="zh-TW" altLang="en-US"/>
          </a:p>
        </p:txBody>
      </p:sp>
      <p:grpSp>
        <p:nvGrpSpPr>
          <p:cNvPr id="2" name="群組 20"/>
          <p:cNvGrpSpPr/>
          <p:nvPr/>
        </p:nvGrpSpPr>
        <p:grpSpPr>
          <a:xfrm>
            <a:off x="4323508" y="1357304"/>
            <a:ext cx="3677517" cy="1808884"/>
            <a:chOff x="4790432" y="550454"/>
            <a:chExt cx="2480186" cy="1542608"/>
          </a:xfrm>
        </p:grpSpPr>
        <p:sp>
          <p:nvSpPr>
            <p:cNvPr id="20" name="等腰三角形 19"/>
            <p:cNvSpPr/>
            <p:nvPr/>
          </p:nvSpPr>
          <p:spPr>
            <a:xfrm rot="2701492" flipV="1">
              <a:off x="4876407" y="1629549"/>
              <a:ext cx="377538" cy="549488"/>
            </a:xfrm>
            <a:prstGeom prst="triangle">
              <a:avLst/>
            </a:prstGeom>
            <a:solidFill>
              <a:srgbClr val="F0DE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圓角矩形 17"/>
            <p:cNvSpPr/>
            <p:nvPr/>
          </p:nvSpPr>
          <p:spPr>
            <a:xfrm>
              <a:off x="4909841" y="550454"/>
              <a:ext cx="2360777" cy="1340284"/>
            </a:xfrm>
            <a:prstGeom prst="roundRect">
              <a:avLst/>
            </a:prstGeom>
            <a:solidFill>
              <a:srgbClr val="F0DE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r>
                <a:rPr lang="zh-TW" altLang="en-US" b="1" dirty="0" smtClean="0">
                  <a:solidFill>
                    <a:srgbClr val="C07740"/>
                  </a:solidFill>
                  <a:latin typeface="微軟正黑體" pitchFamily="34" charset="-120"/>
                  <a:ea typeface="微軟正黑體" pitchFamily="34" charset="-120"/>
                </a:rPr>
                <a:t>人口金字塔圖：</a:t>
              </a:r>
              <a:endParaRPr lang="en-US" altLang="zh-TW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r>
                <a:rPr lang="zh-TW" altLang="en-US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軟正黑體" pitchFamily="34" charset="-120"/>
                  <a:ea typeface="微軟正黑體" pitchFamily="34" charset="-120"/>
                </a:rPr>
                <a:t>以</a:t>
              </a:r>
              <a:r>
                <a:rPr lang="zh-TW" altLang="en-US" b="1" u="sng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軟正黑體" pitchFamily="34" charset="-120"/>
                  <a:ea typeface="微軟正黑體" pitchFamily="34" charset="-120"/>
                </a:rPr>
                <a:t>具連續性</a:t>
              </a:r>
              <a:r>
                <a:rPr lang="zh-TW" altLang="en-US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軟正黑體" pitchFamily="34" charset="-120"/>
                  <a:ea typeface="微軟正黑體" pitchFamily="34" charset="-120"/>
                </a:rPr>
                <a:t>的年齡資料作為變項，呈現出人口在不同年齡層的分布。</a:t>
              </a:r>
            </a:p>
            <a:p>
              <a:pPr algn="ctr"/>
              <a:endParaRPr lang="zh-TW" altLang="en-US" dirty="0"/>
            </a:p>
          </p:txBody>
        </p:sp>
      </p:grpSp>
      <p:pic>
        <p:nvPicPr>
          <p:cNvPr id="11" name="圖片 10" descr="3_人口金字塔圖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7224" y="1357304"/>
            <a:ext cx="3214710" cy="31953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\\Super.nas\Floor Exchange\7F\陳品丞\03 普高_探究與實作\01課本\課本圖片\憨吉-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0461496" flipH="1">
            <a:off x="6682577" y="418678"/>
            <a:ext cx="1033412" cy="1290637"/>
          </a:xfrm>
          <a:prstGeom prst="rect">
            <a:avLst/>
          </a:prstGeom>
          <a:noFill/>
        </p:spPr>
      </p:pic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10</a:t>
            </a:fld>
            <a:endParaRPr lang="zh-TW" altLang="en-US"/>
          </a:p>
        </p:txBody>
      </p:sp>
      <p:graphicFrame>
        <p:nvGraphicFramePr>
          <p:cNvPr id="3" name="內容版面配置區 3"/>
          <p:cNvGraphicFramePr>
            <a:graphicFrameLocks/>
          </p:cNvGraphicFramePr>
          <p:nvPr/>
        </p:nvGraphicFramePr>
        <p:xfrm>
          <a:off x="928662" y="1214428"/>
          <a:ext cx="6815110" cy="322108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57260"/>
                <a:gridCol w="2571768"/>
                <a:gridCol w="2786082"/>
              </a:tblGrid>
              <a:tr h="532338">
                <a:tc>
                  <a:txBody>
                    <a:bodyPr/>
                    <a:lstStyle/>
                    <a:p>
                      <a:endParaRPr lang="zh-TW" altLang="en-US" b="1" dirty="0">
                        <a:solidFill>
                          <a:schemeClr val="bg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774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1" dirty="0" smtClean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長條圖</a:t>
                      </a:r>
                      <a:endParaRPr lang="zh-TW" altLang="en-US" sz="2400" b="1" dirty="0">
                        <a:solidFill>
                          <a:schemeClr val="bg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774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1" dirty="0" smtClean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直方圖</a:t>
                      </a:r>
                      <a:endParaRPr lang="zh-TW" altLang="en-US" sz="2400" b="1" dirty="0">
                        <a:solidFill>
                          <a:schemeClr val="bg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7740"/>
                    </a:solidFill>
                  </a:tcPr>
                </a:tc>
              </a:tr>
              <a:tr h="662569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200" b="1" dirty="0" smtClean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使用時機</a:t>
                      </a:r>
                      <a:endParaRPr lang="zh-TW" altLang="en-US" sz="2200" b="1" dirty="0">
                        <a:solidFill>
                          <a:schemeClr val="bg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8C5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資料的大小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DE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資料的分布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DED0"/>
                    </a:solidFill>
                  </a:tcPr>
                </a:tc>
              </a:tr>
              <a:tr h="68575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b="1" kern="1200" dirty="0" smtClean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橫軸變項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8C5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不具連續性的</a:t>
                      </a:r>
                      <a:endParaRPr lang="en-US" altLang="zh-TW" sz="2000" b="1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  <a:p>
                      <a:pPr algn="ctr"/>
                      <a:r>
                        <a:rPr lang="zh-TW" altLang="en-US" sz="20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「類別」資料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DED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具連續性的</a:t>
                      </a:r>
                      <a:endParaRPr lang="en-US" altLang="zh-TW" sz="2000" b="1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  <a:p>
                      <a:pPr algn="ctr"/>
                      <a:r>
                        <a:rPr lang="zh-TW" altLang="en-US" sz="20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「數值」資料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DED0"/>
                    </a:solidFill>
                  </a:tcPr>
                </a:tc>
              </a:tr>
              <a:tr h="662569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200" b="1" kern="1200" dirty="0" smtClean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各組間隔</a:t>
                      </a:r>
                      <a:endParaRPr lang="zh-TW" altLang="en-US" sz="2200" b="1" kern="1200" dirty="0">
                        <a:solidFill>
                          <a:schemeClr val="bg1"/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8C5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通常有間隔</a:t>
                      </a:r>
                      <a:endParaRPr lang="zh-TW" altLang="en-US" sz="20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DED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通常沒有間隔</a:t>
                      </a:r>
                      <a:endParaRPr lang="zh-TW" altLang="en-US" sz="20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DED0"/>
                    </a:solidFill>
                  </a:tcPr>
                </a:tc>
              </a:tr>
              <a:tr h="662569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200" b="1" kern="1200" dirty="0" smtClean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各組順序</a:t>
                      </a:r>
                      <a:endParaRPr lang="en-US" altLang="zh-TW" sz="2200" b="1" kern="1200" dirty="0" smtClean="0">
                        <a:solidFill>
                          <a:schemeClr val="bg1"/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8C5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可以調換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DE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不可以調換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DED0"/>
                    </a:solidFill>
                  </a:tcPr>
                </a:tc>
              </a:tr>
            </a:tbl>
          </a:graphicData>
        </a:graphic>
      </p:graphicFrame>
      <p:sp>
        <p:nvSpPr>
          <p:cNvPr id="4" name="標題 1"/>
          <p:cNvSpPr txBox="1">
            <a:spLocks/>
          </p:cNvSpPr>
          <p:nvPr/>
        </p:nvSpPr>
        <p:spPr>
          <a:xfrm>
            <a:off x="785786" y="214296"/>
            <a:ext cx="7901014" cy="8572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774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長條圖 </a:t>
            </a:r>
            <a:r>
              <a:rPr kumimoji="0" lang="en-US" altLang="zh-TW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774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vs</a:t>
            </a:r>
            <a:r>
              <a:rPr lang="en-US" altLang="zh-TW" sz="44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+mj-cs"/>
              </a:rPr>
              <a:t>.</a:t>
            </a:r>
            <a:r>
              <a:rPr lang="zh-TW" altLang="en-US" sz="44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+mj-cs"/>
              </a:rPr>
              <a:t> 直方圖</a:t>
            </a:r>
            <a:endParaRPr kumimoji="0" lang="zh-TW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C07740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 descr="3_各學歷失業率折線圖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5786" y="2214560"/>
            <a:ext cx="6697854" cy="2428892"/>
          </a:xfrm>
          <a:prstGeom prst="rect">
            <a:avLst/>
          </a:prstGeom>
        </p:spPr>
      </p:pic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三、折線圖</a:t>
            </a:r>
            <a:r>
              <a:rPr lang="zh-TW" altLang="en-US" sz="3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（</a:t>
            </a:r>
            <a:r>
              <a:rPr lang="en-US" altLang="zh-TW" sz="3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line chart</a:t>
            </a:r>
            <a:r>
              <a:rPr lang="zh-TW" altLang="en-US" sz="3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）</a:t>
            </a:r>
            <a:endParaRPr lang="zh-TW" altLang="en-US" sz="3200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642910" y="1214429"/>
            <a:ext cx="7572428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呈現</a:t>
            </a:r>
            <a:r>
              <a:rPr lang="zh-TW" altLang="en-US" sz="2000" b="1" u="sng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具連續性</a:t>
            </a: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數據的</a:t>
            </a:r>
            <a:r>
              <a:rPr lang="zh-TW" altLang="en-US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變化趨勢</a:t>
            </a: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。</a:t>
            </a:r>
            <a:endParaRPr lang="en-US" altLang="zh-TW" sz="20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/>
            <a:endParaRPr lang="en-US" altLang="zh-TW" sz="9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將資料各點連結在一起，利用線條的升降進行分析。</a:t>
            </a:r>
            <a:endParaRPr lang="en-US" altLang="zh-TW" sz="20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7286644" y="2238702"/>
            <a:ext cx="159530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新細明體"/>
              </a:rPr>
              <a:t>‧</a:t>
            </a:r>
            <a:r>
              <a:rPr lang="zh-TW" alt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各學歷失業率折線圖</a:t>
            </a:r>
            <a:endParaRPr lang="zh-TW" altLang="en-US" sz="11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5" name="投影片編號版面配置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11</a:t>
            </a:fld>
            <a:endParaRPr lang="zh-TW" altLang="en-US"/>
          </a:p>
        </p:txBody>
      </p:sp>
      <p:grpSp>
        <p:nvGrpSpPr>
          <p:cNvPr id="2" name="群組 20"/>
          <p:cNvGrpSpPr/>
          <p:nvPr/>
        </p:nvGrpSpPr>
        <p:grpSpPr>
          <a:xfrm>
            <a:off x="3183860" y="3319586"/>
            <a:ext cx="4745725" cy="752362"/>
            <a:chOff x="4601636" y="584258"/>
            <a:chExt cx="3135378" cy="354699"/>
          </a:xfrm>
        </p:grpSpPr>
        <p:sp>
          <p:nvSpPr>
            <p:cNvPr id="20" name="等腰三角形 19"/>
            <p:cNvSpPr/>
            <p:nvPr/>
          </p:nvSpPr>
          <p:spPr>
            <a:xfrm rot="17719823">
              <a:off x="4718245" y="467649"/>
              <a:ext cx="148992" cy="382210"/>
            </a:xfrm>
            <a:prstGeom prst="triangle">
              <a:avLst/>
            </a:prstGeom>
            <a:solidFill>
              <a:srgbClr val="F0DE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圓角矩形 17"/>
            <p:cNvSpPr/>
            <p:nvPr/>
          </p:nvSpPr>
          <p:spPr>
            <a:xfrm>
              <a:off x="4914459" y="650636"/>
              <a:ext cx="2822555" cy="288321"/>
            </a:xfrm>
            <a:prstGeom prst="roundRect">
              <a:avLst/>
            </a:prstGeom>
            <a:solidFill>
              <a:srgbClr val="F0DE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zh-TW" altLang="en-US" sz="1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軟正黑體" pitchFamily="34" charset="-120"/>
                  <a:ea typeface="微軟正黑體" pitchFamily="34" charset="-120"/>
                </a:rPr>
                <a:t>自</a:t>
              </a:r>
              <a:r>
                <a:rPr lang="en-US" altLang="zh-TW" sz="1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軟正黑體" pitchFamily="34" charset="-120"/>
                  <a:ea typeface="微軟正黑體" pitchFamily="34" charset="-120"/>
                </a:rPr>
                <a:t>2005</a:t>
              </a:r>
              <a:r>
                <a:rPr lang="zh-TW" altLang="en-US" sz="1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軟正黑體" pitchFamily="34" charset="-120"/>
                  <a:ea typeface="微軟正黑體" pitchFamily="34" charset="-120"/>
                </a:rPr>
                <a:t>年起，大學以上的失業率開始超過平均失業率，上網查查看，原因可能是什麼？</a:t>
              </a:r>
            </a:p>
          </p:txBody>
        </p:sp>
      </p:grpSp>
      <p:sp>
        <p:nvSpPr>
          <p:cNvPr id="12" name="橢圓 11"/>
          <p:cNvSpPr/>
          <p:nvPr/>
        </p:nvSpPr>
        <p:spPr>
          <a:xfrm>
            <a:off x="2643174" y="2786064"/>
            <a:ext cx="785818" cy="778164"/>
          </a:xfrm>
          <a:prstGeom prst="ellipse">
            <a:avLst/>
          </a:prstGeom>
          <a:noFill/>
          <a:ln w="571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3519;p82"/>
          <p:cNvGrpSpPr/>
          <p:nvPr/>
        </p:nvGrpSpPr>
        <p:grpSpPr>
          <a:xfrm>
            <a:off x="785786" y="500048"/>
            <a:ext cx="2078928" cy="571504"/>
            <a:chOff x="4411970" y="2726085"/>
            <a:chExt cx="643107" cy="193659"/>
          </a:xfrm>
          <a:solidFill>
            <a:srgbClr val="C07740"/>
          </a:solidFill>
        </p:grpSpPr>
        <p:sp>
          <p:nvSpPr>
            <p:cNvPr id="7" name="Google Shape;3520;p82"/>
            <p:cNvSpPr/>
            <p:nvPr/>
          </p:nvSpPr>
          <p:spPr>
            <a:xfrm>
              <a:off x="4411970" y="2726085"/>
              <a:ext cx="118796" cy="193659"/>
            </a:xfrm>
            <a:custGeom>
              <a:avLst/>
              <a:gdLst/>
              <a:ahLst/>
              <a:cxnLst/>
              <a:rect l="l" t="t" r="r" b="b"/>
              <a:pathLst>
                <a:path w="2631" h="4289" extrusionOk="0">
                  <a:moveTo>
                    <a:pt x="450" y="0"/>
                  </a:moveTo>
                  <a:cubicBezTo>
                    <a:pt x="357" y="0"/>
                    <a:pt x="264" y="35"/>
                    <a:pt x="193" y="106"/>
                  </a:cubicBezTo>
                  <a:lnTo>
                    <a:pt x="1" y="298"/>
                  </a:lnTo>
                  <a:lnTo>
                    <a:pt x="1591" y="1886"/>
                  </a:lnTo>
                  <a:cubicBezTo>
                    <a:pt x="1732" y="2029"/>
                    <a:pt x="1732" y="2258"/>
                    <a:pt x="1591" y="2401"/>
                  </a:cubicBezTo>
                  <a:lnTo>
                    <a:pt x="1" y="3991"/>
                  </a:lnTo>
                  <a:lnTo>
                    <a:pt x="193" y="4183"/>
                  </a:lnTo>
                  <a:cubicBezTo>
                    <a:pt x="264" y="4253"/>
                    <a:pt x="357" y="4288"/>
                    <a:pt x="450" y="4288"/>
                  </a:cubicBezTo>
                  <a:cubicBezTo>
                    <a:pt x="543" y="4288"/>
                    <a:pt x="636" y="4253"/>
                    <a:pt x="707" y="4183"/>
                  </a:cubicBezTo>
                  <a:lnTo>
                    <a:pt x="2488" y="2401"/>
                  </a:lnTo>
                  <a:cubicBezTo>
                    <a:pt x="2630" y="2260"/>
                    <a:pt x="2630" y="2029"/>
                    <a:pt x="2488" y="1888"/>
                  </a:cubicBezTo>
                  <a:lnTo>
                    <a:pt x="707" y="106"/>
                  </a:lnTo>
                  <a:cubicBezTo>
                    <a:pt x="636" y="35"/>
                    <a:pt x="543" y="0"/>
                    <a:pt x="450" y="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3521;p82"/>
            <p:cNvSpPr/>
            <p:nvPr/>
          </p:nvSpPr>
          <p:spPr>
            <a:xfrm>
              <a:off x="4426058" y="2791601"/>
              <a:ext cx="36167" cy="62627"/>
            </a:xfrm>
            <a:custGeom>
              <a:avLst/>
              <a:gdLst/>
              <a:ahLst/>
              <a:cxnLst/>
              <a:rect l="l" t="t" r="r" b="b"/>
              <a:pathLst>
                <a:path w="801" h="1387" extrusionOk="0">
                  <a:moveTo>
                    <a:pt x="176" y="0"/>
                  </a:moveTo>
                  <a:cubicBezTo>
                    <a:pt x="87" y="0"/>
                    <a:pt x="1" y="69"/>
                    <a:pt x="1" y="173"/>
                  </a:cubicBezTo>
                  <a:lnTo>
                    <a:pt x="1" y="1214"/>
                  </a:lnTo>
                  <a:cubicBezTo>
                    <a:pt x="1" y="1318"/>
                    <a:pt x="87" y="1386"/>
                    <a:pt x="176" y="1386"/>
                  </a:cubicBezTo>
                  <a:cubicBezTo>
                    <a:pt x="218" y="1386"/>
                    <a:pt x="262" y="1371"/>
                    <a:pt x="297" y="1335"/>
                  </a:cubicBezTo>
                  <a:lnTo>
                    <a:pt x="627" y="1006"/>
                  </a:lnTo>
                  <a:cubicBezTo>
                    <a:pt x="800" y="834"/>
                    <a:pt x="800" y="554"/>
                    <a:pt x="627" y="381"/>
                  </a:cubicBezTo>
                  <a:lnTo>
                    <a:pt x="297" y="51"/>
                  </a:lnTo>
                  <a:cubicBezTo>
                    <a:pt x="262" y="16"/>
                    <a:pt x="218" y="0"/>
                    <a:pt x="176" y="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522;p82"/>
            <p:cNvSpPr/>
            <p:nvPr/>
          </p:nvSpPr>
          <p:spPr>
            <a:xfrm>
              <a:off x="4456806" y="2743875"/>
              <a:ext cx="598271" cy="157989"/>
            </a:xfrm>
            <a:custGeom>
              <a:avLst/>
              <a:gdLst/>
              <a:ahLst/>
              <a:cxnLst/>
              <a:rect l="l" t="t" r="r" b="b"/>
              <a:pathLst>
                <a:path w="13250" h="3499" extrusionOk="0">
                  <a:moveTo>
                    <a:pt x="1" y="0"/>
                  </a:moveTo>
                  <a:lnTo>
                    <a:pt x="1495" y="1494"/>
                  </a:lnTo>
                  <a:cubicBezTo>
                    <a:pt x="1635" y="1635"/>
                    <a:pt x="1635" y="1866"/>
                    <a:pt x="1495" y="2007"/>
                  </a:cubicBezTo>
                  <a:lnTo>
                    <a:pt x="2" y="3499"/>
                  </a:lnTo>
                  <a:lnTo>
                    <a:pt x="11527" y="3499"/>
                  </a:lnTo>
                  <a:lnTo>
                    <a:pt x="13250" y="1750"/>
                  </a:lnTo>
                  <a:lnTo>
                    <a:pt x="1152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內容版面配置區 2"/>
          <p:cNvSpPr txBox="1">
            <a:spLocks/>
          </p:cNvSpPr>
          <p:nvPr/>
        </p:nvSpPr>
        <p:spPr>
          <a:xfrm>
            <a:off x="1202666" y="571486"/>
            <a:ext cx="1511946" cy="47248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zh-TW" altLang="en-US" sz="24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現學現賣</a:t>
            </a:r>
            <a:endParaRPr kumimoji="0" lang="en-US" altLang="zh-TW" sz="2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785786" y="1249157"/>
            <a:ext cx="735811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TW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endParaRPr lang="en-US" altLang="zh-TW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endParaRPr lang="en-US" altLang="zh-TW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endParaRPr lang="en-US" altLang="zh-TW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endParaRPr lang="en-US" altLang="zh-TW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endParaRPr lang="en-US" altLang="zh-TW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endParaRPr lang="en-US" altLang="zh-TW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12</a:t>
            </a:fld>
            <a:endParaRPr lang="zh-TW" altLang="en-US"/>
          </a:p>
        </p:txBody>
      </p:sp>
      <p:pic>
        <p:nvPicPr>
          <p:cNvPr id="13" name="Picture 2" descr="\\Super.nas\Floor Exchange\7F\陳品丞\03 普高_探究與實作\02教冊\選修3教冊jpg\3_錯誤折線圖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48" y="1357304"/>
            <a:ext cx="4289144" cy="2214578"/>
          </a:xfrm>
          <a:prstGeom prst="rect">
            <a:avLst/>
          </a:prstGeom>
          <a:noFill/>
        </p:spPr>
      </p:pic>
      <p:sp>
        <p:nvSpPr>
          <p:cNvPr id="14" name="矩形 13"/>
          <p:cNvSpPr/>
          <p:nvPr/>
        </p:nvSpPr>
        <p:spPr>
          <a:xfrm>
            <a:off x="785786" y="1512038"/>
            <a:ext cx="335758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TW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Q</a:t>
            </a:r>
            <a:r>
              <a:rPr lang="zh-TW" altLang="en-US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：這張圖表有什麼問題？</a:t>
            </a:r>
            <a:r>
              <a:rPr lang="en-US" altLang="zh-TW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</a:br>
            <a:endParaRPr lang="en-US" altLang="zh-TW" sz="20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85786" y="2214560"/>
            <a:ext cx="321471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TW" altLang="en-US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Ａ：橫軸支持度是「不連續但可以排序」的資料，故應該用長條圖而非折線圖。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3519;p82"/>
          <p:cNvGrpSpPr/>
          <p:nvPr/>
        </p:nvGrpSpPr>
        <p:grpSpPr>
          <a:xfrm>
            <a:off x="785786" y="500048"/>
            <a:ext cx="2078928" cy="571504"/>
            <a:chOff x="4411970" y="2726085"/>
            <a:chExt cx="643107" cy="193659"/>
          </a:xfrm>
          <a:solidFill>
            <a:srgbClr val="C07740"/>
          </a:solidFill>
        </p:grpSpPr>
        <p:sp>
          <p:nvSpPr>
            <p:cNvPr id="7" name="Google Shape;3520;p82"/>
            <p:cNvSpPr/>
            <p:nvPr/>
          </p:nvSpPr>
          <p:spPr>
            <a:xfrm>
              <a:off x="4411970" y="2726085"/>
              <a:ext cx="118796" cy="193659"/>
            </a:xfrm>
            <a:custGeom>
              <a:avLst/>
              <a:gdLst/>
              <a:ahLst/>
              <a:cxnLst/>
              <a:rect l="l" t="t" r="r" b="b"/>
              <a:pathLst>
                <a:path w="2631" h="4289" extrusionOk="0">
                  <a:moveTo>
                    <a:pt x="450" y="0"/>
                  </a:moveTo>
                  <a:cubicBezTo>
                    <a:pt x="357" y="0"/>
                    <a:pt x="264" y="35"/>
                    <a:pt x="193" y="106"/>
                  </a:cubicBezTo>
                  <a:lnTo>
                    <a:pt x="1" y="298"/>
                  </a:lnTo>
                  <a:lnTo>
                    <a:pt x="1591" y="1886"/>
                  </a:lnTo>
                  <a:cubicBezTo>
                    <a:pt x="1732" y="2029"/>
                    <a:pt x="1732" y="2258"/>
                    <a:pt x="1591" y="2401"/>
                  </a:cubicBezTo>
                  <a:lnTo>
                    <a:pt x="1" y="3991"/>
                  </a:lnTo>
                  <a:lnTo>
                    <a:pt x="193" y="4183"/>
                  </a:lnTo>
                  <a:cubicBezTo>
                    <a:pt x="264" y="4253"/>
                    <a:pt x="357" y="4288"/>
                    <a:pt x="450" y="4288"/>
                  </a:cubicBezTo>
                  <a:cubicBezTo>
                    <a:pt x="543" y="4288"/>
                    <a:pt x="636" y="4253"/>
                    <a:pt x="707" y="4183"/>
                  </a:cubicBezTo>
                  <a:lnTo>
                    <a:pt x="2488" y="2401"/>
                  </a:lnTo>
                  <a:cubicBezTo>
                    <a:pt x="2630" y="2260"/>
                    <a:pt x="2630" y="2029"/>
                    <a:pt x="2488" y="1888"/>
                  </a:cubicBezTo>
                  <a:lnTo>
                    <a:pt x="707" y="106"/>
                  </a:lnTo>
                  <a:cubicBezTo>
                    <a:pt x="636" y="35"/>
                    <a:pt x="543" y="0"/>
                    <a:pt x="450" y="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3521;p82"/>
            <p:cNvSpPr/>
            <p:nvPr/>
          </p:nvSpPr>
          <p:spPr>
            <a:xfrm>
              <a:off x="4426058" y="2791601"/>
              <a:ext cx="36167" cy="62627"/>
            </a:xfrm>
            <a:custGeom>
              <a:avLst/>
              <a:gdLst/>
              <a:ahLst/>
              <a:cxnLst/>
              <a:rect l="l" t="t" r="r" b="b"/>
              <a:pathLst>
                <a:path w="801" h="1387" extrusionOk="0">
                  <a:moveTo>
                    <a:pt x="176" y="0"/>
                  </a:moveTo>
                  <a:cubicBezTo>
                    <a:pt x="87" y="0"/>
                    <a:pt x="1" y="69"/>
                    <a:pt x="1" y="173"/>
                  </a:cubicBezTo>
                  <a:lnTo>
                    <a:pt x="1" y="1214"/>
                  </a:lnTo>
                  <a:cubicBezTo>
                    <a:pt x="1" y="1318"/>
                    <a:pt x="87" y="1386"/>
                    <a:pt x="176" y="1386"/>
                  </a:cubicBezTo>
                  <a:cubicBezTo>
                    <a:pt x="218" y="1386"/>
                    <a:pt x="262" y="1371"/>
                    <a:pt x="297" y="1335"/>
                  </a:cubicBezTo>
                  <a:lnTo>
                    <a:pt x="627" y="1006"/>
                  </a:lnTo>
                  <a:cubicBezTo>
                    <a:pt x="800" y="834"/>
                    <a:pt x="800" y="554"/>
                    <a:pt x="627" y="381"/>
                  </a:cubicBezTo>
                  <a:lnTo>
                    <a:pt x="297" y="51"/>
                  </a:lnTo>
                  <a:cubicBezTo>
                    <a:pt x="262" y="16"/>
                    <a:pt x="218" y="0"/>
                    <a:pt x="176" y="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522;p82"/>
            <p:cNvSpPr/>
            <p:nvPr/>
          </p:nvSpPr>
          <p:spPr>
            <a:xfrm>
              <a:off x="4456806" y="2743875"/>
              <a:ext cx="598271" cy="157989"/>
            </a:xfrm>
            <a:custGeom>
              <a:avLst/>
              <a:gdLst/>
              <a:ahLst/>
              <a:cxnLst/>
              <a:rect l="l" t="t" r="r" b="b"/>
              <a:pathLst>
                <a:path w="13250" h="3499" extrusionOk="0">
                  <a:moveTo>
                    <a:pt x="1" y="0"/>
                  </a:moveTo>
                  <a:lnTo>
                    <a:pt x="1495" y="1494"/>
                  </a:lnTo>
                  <a:cubicBezTo>
                    <a:pt x="1635" y="1635"/>
                    <a:pt x="1635" y="1866"/>
                    <a:pt x="1495" y="2007"/>
                  </a:cubicBezTo>
                  <a:lnTo>
                    <a:pt x="2" y="3499"/>
                  </a:lnTo>
                  <a:lnTo>
                    <a:pt x="11527" y="3499"/>
                  </a:lnTo>
                  <a:lnTo>
                    <a:pt x="13250" y="1750"/>
                  </a:lnTo>
                  <a:lnTo>
                    <a:pt x="1152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內容版面配置區 2"/>
          <p:cNvSpPr txBox="1">
            <a:spLocks/>
          </p:cNvSpPr>
          <p:nvPr/>
        </p:nvSpPr>
        <p:spPr>
          <a:xfrm>
            <a:off x="1202666" y="571486"/>
            <a:ext cx="1511946" cy="47248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zh-TW" altLang="en-US" sz="2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再進一步</a:t>
            </a:r>
            <a:endParaRPr kumimoji="0" lang="en-US" altLang="zh-TW" sz="2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" name="投影片編號版面配置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13</a:t>
            </a:fld>
            <a:endParaRPr lang="zh-TW" altLang="en-US"/>
          </a:p>
        </p:txBody>
      </p:sp>
      <p:pic>
        <p:nvPicPr>
          <p:cNvPr id="13" name="內容版面配置區 8" descr="3_失蹤人口面積圖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81106" y="1285866"/>
            <a:ext cx="4692511" cy="2714644"/>
          </a:xfrm>
          <a:prstGeom prst="rect">
            <a:avLst/>
          </a:prstGeom>
        </p:spPr>
      </p:pic>
      <p:sp>
        <p:nvSpPr>
          <p:cNvPr id="14" name="文字方塊 13"/>
          <p:cNvSpPr txBox="1"/>
          <p:nvPr/>
        </p:nvSpPr>
        <p:spPr>
          <a:xfrm>
            <a:off x="5857884" y="785800"/>
            <a:ext cx="278608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buClr>
                <a:srgbClr val="FCB871"/>
              </a:buClr>
            </a:pPr>
            <a:r>
              <a:rPr lang="en-US" altLang="zh-TW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新細明體"/>
                <a:ea typeface="新細明體"/>
              </a:rPr>
              <a:t>‧</a:t>
            </a:r>
            <a:r>
              <a:rPr lang="zh-TW" alt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我國近</a:t>
            </a:r>
            <a:r>
              <a:rPr lang="en-US" altLang="zh-TW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10 </a:t>
            </a:r>
            <a:r>
              <a:rPr lang="zh-TW" alt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年失蹤人口面積圖</a:t>
            </a:r>
            <a:endParaRPr lang="en-US" altLang="zh-TW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r">
              <a:buClr>
                <a:srgbClr val="FCB871"/>
              </a:buClr>
            </a:pPr>
            <a:r>
              <a:rPr lang="zh-TW" alt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（資料來源：警政統計年報失蹤人口統計） </a:t>
            </a:r>
            <a:endParaRPr lang="zh-TW" altLang="en-US" sz="11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714348" y="1357848"/>
            <a:ext cx="2928958" cy="3277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面積圖</a:t>
            </a:r>
            <a:endParaRPr lang="en-US" altLang="zh-TW" sz="24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endParaRPr lang="en-US" altLang="zh-TW" sz="11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是折線圖的一種變形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。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藉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由將折線下方的面積塗上顏色，讓資料的變化更加明顯。</a:t>
            </a:r>
          </a:p>
          <a:p>
            <a:pPr>
              <a:buFont typeface="Wingdings" pitchFamily="2" charset="2"/>
              <a:buChar char="Ø"/>
            </a:pPr>
            <a:endParaRPr lang="en-US" altLang="zh-TW" sz="24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endParaRPr lang="en-US" altLang="zh-TW" sz="24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endParaRPr lang="zh-TW" altLang="en-US" sz="2400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3519;p82"/>
          <p:cNvGrpSpPr/>
          <p:nvPr/>
        </p:nvGrpSpPr>
        <p:grpSpPr>
          <a:xfrm>
            <a:off x="785786" y="500048"/>
            <a:ext cx="2078928" cy="571504"/>
            <a:chOff x="4411970" y="2726085"/>
            <a:chExt cx="643107" cy="193659"/>
          </a:xfrm>
          <a:solidFill>
            <a:srgbClr val="C07740"/>
          </a:solidFill>
        </p:grpSpPr>
        <p:sp>
          <p:nvSpPr>
            <p:cNvPr id="7" name="Google Shape;3520;p82"/>
            <p:cNvSpPr/>
            <p:nvPr/>
          </p:nvSpPr>
          <p:spPr>
            <a:xfrm>
              <a:off x="4411970" y="2726085"/>
              <a:ext cx="118796" cy="193659"/>
            </a:xfrm>
            <a:custGeom>
              <a:avLst/>
              <a:gdLst/>
              <a:ahLst/>
              <a:cxnLst/>
              <a:rect l="l" t="t" r="r" b="b"/>
              <a:pathLst>
                <a:path w="2631" h="4289" extrusionOk="0">
                  <a:moveTo>
                    <a:pt x="450" y="0"/>
                  </a:moveTo>
                  <a:cubicBezTo>
                    <a:pt x="357" y="0"/>
                    <a:pt x="264" y="35"/>
                    <a:pt x="193" y="106"/>
                  </a:cubicBezTo>
                  <a:lnTo>
                    <a:pt x="1" y="298"/>
                  </a:lnTo>
                  <a:lnTo>
                    <a:pt x="1591" y="1886"/>
                  </a:lnTo>
                  <a:cubicBezTo>
                    <a:pt x="1732" y="2029"/>
                    <a:pt x="1732" y="2258"/>
                    <a:pt x="1591" y="2401"/>
                  </a:cubicBezTo>
                  <a:lnTo>
                    <a:pt x="1" y="3991"/>
                  </a:lnTo>
                  <a:lnTo>
                    <a:pt x="193" y="4183"/>
                  </a:lnTo>
                  <a:cubicBezTo>
                    <a:pt x="264" y="4253"/>
                    <a:pt x="357" y="4288"/>
                    <a:pt x="450" y="4288"/>
                  </a:cubicBezTo>
                  <a:cubicBezTo>
                    <a:pt x="543" y="4288"/>
                    <a:pt x="636" y="4253"/>
                    <a:pt x="707" y="4183"/>
                  </a:cubicBezTo>
                  <a:lnTo>
                    <a:pt x="2488" y="2401"/>
                  </a:lnTo>
                  <a:cubicBezTo>
                    <a:pt x="2630" y="2260"/>
                    <a:pt x="2630" y="2029"/>
                    <a:pt x="2488" y="1888"/>
                  </a:cubicBezTo>
                  <a:lnTo>
                    <a:pt x="707" y="106"/>
                  </a:lnTo>
                  <a:cubicBezTo>
                    <a:pt x="636" y="35"/>
                    <a:pt x="543" y="0"/>
                    <a:pt x="450" y="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3521;p82"/>
            <p:cNvSpPr/>
            <p:nvPr/>
          </p:nvSpPr>
          <p:spPr>
            <a:xfrm>
              <a:off x="4426058" y="2791601"/>
              <a:ext cx="36167" cy="62627"/>
            </a:xfrm>
            <a:custGeom>
              <a:avLst/>
              <a:gdLst/>
              <a:ahLst/>
              <a:cxnLst/>
              <a:rect l="l" t="t" r="r" b="b"/>
              <a:pathLst>
                <a:path w="801" h="1387" extrusionOk="0">
                  <a:moveTo>
                    <a:pt x="176" y="0"/>
                  </a:moveTo>
                  <a:cubicBezTo>
                    <a:pt x="87" y="0"/>
                    <a:pt x="1" y="69"/>
                    <a:pt x="1" y="173"/>
                  </a:cubicBezTo>
                  <a:lnTo>
                    <a:pt x="1" y="1214"/>
                  </a:lnTo>
                  <a:cubicBezTo>
                    <a:pt x="1" y="1318"/>
                    <a:pt x="87" y="1386"/>
                    <a:pt x="176" y="1386"/>
                  </a:cubicBezTo>
                  <a:cubicBezTo>
                    <a:pt x="218" y="1386"/>
                    <a:pt x="262" y="1371"/>
                    <a:pt x="297" y="1335"/>
                  </a:cubicBezTo>
                  <a:lnTo>
                    <a:pt x="627" y="1006"/>
                  </a:lnTo>
                  <a:cubicBezTo>
                    <a:pt x="800" y="834"/>
                    <a:pt x="800" y="554"/>
                    <a:pt x="627" y="381"/>
                  </a:cubicBezTo>
                  <a:lnTo>
                    <a:pt x="297" y="51"/>
                  </a:lnTo>
                  <a:cubicBezTo>
                    <a:pt x="262" y="16"/>
                    <a:pt x="218" y="0"/>
                    <a:pt x="176" y="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522;p82"/>
            <p:cNvSpPr/>
            <p:nvPr/>
          </p:nvSpPr>
          <p:spPr>
            <a:xfrm>
              <a:off x="4456806" y="2743875"/>
              <a:ext cx="598271" cy="157989"/>
            </a:xfrm>
            <a:custGeom>
              <a:avLst/>
              <a:gdLst/>
              <a:ahLst/>
              <a:cxnLst/>
              <a:rect l="l" t="t" r="r" b="b"/>
              <a:pathLst>
                <a:path w="13250" h="3499" extrusionOk="0">
                  <a:moveTo>
                    <a:pt x="1" y="0"/>
                  </a:moveTo>
                  <a:lnTo>
                    <a:pt x="1495" y="1494"/>
                  </a:lnTo>
                  <a:cubicBezTo>
                    <a:pt x="1635" y="1635"/>
                    <a:pt x="1635" y="1866"/>
                    <a:pt x="1495" y="2007"/>
                  </a:cubicBezTo>
                  <a:lnTo>
                    <a:pt x="2" y="3499"/>
                  </a:lnTo>
                  <a:lnTo>
                    <a:pt x="11527" y="3499"/>
                  </a:lnTo>
                  <a:lnTo>
                    <a:pt x="13250" y="1750"/>
                  </a:lnTo>
                  <a:lnTo>
                    <a:pt x="1152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內容版面配置區 2"/>
          <p:cNvSpPr txBox="1">
            <a:spLocks/>
          </p:cNvSpPr>
          <p:nvPr/>
        </p:nvSpPr>
        <p:spPr>
          <a:xfrm>
            <a:off x="1202666" y="571486"/>
            <a:ext cx="1511946" cy="47248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zh-TW" altLang="en-US" sz="24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現學現賣</a:t>
            </a:r>
            <a:endParaRPr kumimoji="0" lang="en-US" altLang="zh-TW" sz="2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714348" y="1214428"/>
            <a:ext cx="3429024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左圖為某國</a:t>
            </a:r>
            <a:r>
              <a:rPr lang="en-US" altLang="zh-TW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2005 </a:t>
            </a: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至</a:t>
            </a:r>
            <a:r>
              <a:rPr lang="en-US" altLang="zh-TW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2015 </a:t>
            </a: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年間高齡者在所有產業的就業人數變化。</a:t>
            </a:r>
            <a:endParaRPr lang="en-US" altLang="zh-TW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/>
            <a:endParaRPr lang="en-US" altLang="zh-TW" sz="11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/>
            <a:r>
              <a:rPr lang="en-US" altLang="zh-TW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Q1</a:t>
            </a:r>
            <a:r>
              <a:rPr lang="zh-TW" altLang="en-US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：請拿出一張紙</a:t>
            </a:r>
            <a:r>
              <a:rPr lang="zh-TW" altLang="en-US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，將</a:t>
            </a:r>
            <a:r>
              <a:rPr lang="zh-TW" altLang="en-US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右邊</a:t>
            </a:r>
            <a:r>
              <a:rPr lang="zh-TW" altLang="en-US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這</a:t>
            </a:r>
            <a:r>
              <a:rPr lang="zh-TW" altLang="en-US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張長條圖改為折線圖。</a:t>
            </a:r>
            <a:endParaRPr lang="en-US" altLang="zh-TW" sz="20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14</a:t>
            </a:fld>
            <a:endParaRPr lang="zh-TW" altLang="en-US"/>
          </a:p>
        </p:txBody>
      </p:sp>
      <p:pic>
        <p:nvPicPr>
          <p:cNvPr id="3074" name="Picture 2" descr="\\Super.nas\Floor Exchange\7F\陳品丞\03 普高_探究與實作\01課本\課本圖片\3_高齡就業人口長條圖.jpg"/>
          <p:cNvPicPr>
            <a:picLocks noChangeAspect="1" noChangeArrowheads="1"/>
          </p:cNvPicPr>
          <p:nvPr/>
        </p:nvPicPr>
        <p:blipFill>
          <a:blip r:embed="rId3"/>
          <a:srcRect r="52577"/>
          <a:stretch>
            <a:fillRect/>
          </a:stretch>
        </p:blipFill>
        <p:spPr bwMode="auto">
          <a:xfrm>
            <a:off x="4714876" y="500048"/>
            <a:ext cx="3590570" cy="2000264"/>
          </a:xfrm>
          <a:prstGeom prst="rect">
            <a:avLst/>
          </a:prstGeom>
          <a:noFill/>
        </p:spPr>
      </p:pic>
      <p:pic>
        <p:nvPicPr>
          <p:cNvPr id="3075" name="Picture 3" descr="\\Super.nas\Floor Exchange\7F\陳品丞\03 普高_探究與實作\02教冊\教師手冊jpg\3__高齡就業人口長條圖練習解答.jpg"/>
          <p:cNvPicPr>
            <a:picLocks noChangeAspect="1" noChangeArrowheads="1"/>
          </p:cNvPicPr>
          <p:nvPr/>
        </p:nvPicPr>
        <p:blipFill>
          <a:blip r:embed="rId4"/>
          <a:srcRect l="52979"/>
          <a:stretch>
            <a:fillRect/>
          </a:stretch>
        </p:blipFill>
        <p:spPr bwMode="auto">
          <a:xfrm>
            <a:off x="4714876" y="2786064"/>
            <a:ext cx="3500462" cy="19667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矩形 13"/>
          <p:cNvSpPr/>
          <p:nvPr/>
        </p:nvSpPr>
        <p:spPr>
          <a:xfrm>
            <a:off x="714348" y="3143254"/>
            <a:ext cx="342902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TW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Q2</a:t>
            </a:r>
            <a:r>
              <a:rPr lang="zh-TW" altLang="en-US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：你認為這兩種呈現數據趨勢的方式，哪一種比較直觀、好懂？為什麼？</a:t>
            </a:r>
            <a:endParaRPr lang="zh-TW" altLang="en-US" sz="2000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5" name="弧形箭號 (左彎) 14"/>
          <p:cNvSpPr/>
          <p:nvPr/>
        </p:nvSpPr>
        <p:spPr>
          <a:xfrm>
            <a:off x="8286776" y="1928808"/>
            <a:ext cx="571504" cy="1571636"/>
          </a:xfrm>
          <a:prstGeom prst="curvedLeftArrow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3519;p82"/>
          <p:cNvGrpSpPr/>
          <p:nvPr/>
        </p:nvGrpSpPr>
        <p:grpSpPr>
          <a:xfrm>
            <a:off x="785786" y="500048"/>
            <a:ext cx="2078928" cy="571504"/>
            <a:chOff x="4411970" y="2726085"/>
            <a:chExt cx="643107" cy="193659"/>
          </a:xfrm>
          <a:solidFill>
            <a:srgbClr val="C07740"/>
          </a:solidFill>
        </p:grpSpPr>
        <p:sp>
          <p:nvSpPr>
            <p:cNvPr id="7" name="Google Shape;3520;p82"/>
            <p:cNvSpPr/>
            <p:nvPr/>
          </p:nvSpPr>
          <p:spPr>
            <a:xfrm>
              <a:off x="4411970" y="2726085"/>
              <a:ext cx="118796" cy="193659"/>
            </a:xfrm>
            <a:custGeom>
              <a:avLst/>
              <a:gdLst/>
              <a:ahLst/>
              <a:cxnLst/>
              <a:rect l="l" t="t" r="r" b="b"/>
              <a:pathLst>
                <a:path w="2631" h="4289" extrusionOk="0">
                  <a:moveTo>
                    <a:pt x="450" y="0"/>
                  </a:moveTo>
                  <a:cubicBezTo>
                    <a:pt x="357" y="0"/>
                    <a:pt x="264" y="35"/>
                    <a:pt x="193" y="106"/>
                  </a:cubicBezTo>
                  <a:lnTo>
                    <a:pt x="1" y="298"/>
                  </a:lnTo>
                  <a:lnTo>
                    <a:pt x="1591" y="1886"/>
                  </a:lnTo>
                  <a:cubicBezTo>
                    <a:pt x="1732" y="2029"/>
                    <a:pt x="1732" y="2258"/>
                    <a:pt x="1591" y="2401"/>
                  </a:cubicBezTo>
                  <a:lnTo>
                    <a:pt x="1" y="3991"/>
                  </a:lnTo>
                  <a:lnTo>
                    <a:pt x="193" y="4183"/>
                  </a:lnTo>
                  <a:cubicBezTo>
                    <a:pt x="264" y="4253"/>
                    <a:pt x="357" y="4288"/>
                    <a:pt x="450" y="4288"/>
                  </a:cubicBezTo>
                  <a:cubicBezTo>
                    <a:pt x="543" y="4288"/>
                    <a:pt x="636" y="4253"/>
                    <a:pt x="707" y="4183"/>
                  </a:cubicBezTo>
                  <a:lnTo>
                    <a:pt x="2488" y="2401"/>
                  </a:lnTo>
                  <a:cubicBezTo>
                    <a:pt x="2630" y="2260"/>
                    <a:pt x="2630" y="2029"/>
                    <a:pt x="2488" y="1888"/>
                  </a:cubicBezTo>
                  <a:lnTo>
                    <a:pt x="707" y="106"/>
                  </a:lnTo>
                  <a:cubicBezTo>
                    <a:pt x="636" y="35"/>
                    <a:pt x="543" y="0"/>
                    <a:pt x="450" y="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3521;p82"/>
            <p:cNvSpPr/>
            <p:nvPr/>
          </p:nvSpPr>
          <p:spPr>
            <a:xfrm>
              <a:off x="4426058" y="2791601"/>
              <a:ext cx="36167" cy="62627"/>
            </a:xfrm>
            <a:custGeom>
              <a:avLst/>
              <a:gdLst/>
              <a:ahLst/>
              <a:cxnLst/>
              <a:rect l="l" t="t" r="r" b="b"/>
              <a:pathLst>
                <a:path w="801" h="1387" extrusionOk="0">
                  <a:moveTo>
                    <a:pt x="176" y="0"/>
                  </a:moveTo>
                  <a:cubicBezTo>
                    <a:pt x="87" y="0"/>
                    <a:pt x="1" y="69"/>
                    <a:pt x="1" y="173"/>
                  </a:cubicBezTo>
                  <a:lnTo>
                    <a:pt x="1" y="1214"/>
                  </a:lnTo>
                  <a:cubicBezTo>
                    <a:pt x="1" y="1318"/>
                    <a:pt x="87" y="1386"/>
                    <a:pt x="176" y="1386"/>
                  </a:cubicBezTo>
                  <a:cubicBezTo>
                    <a:pt x="218" y="1386"/>
                    <a:pt x="262" y="1371"/>
                    <a:pt x="297" y="1335"/>
                  </a:cubicBezTo>
                  <a:lnTo>
                    <a:pt x="627" y="1006"/>
                  </a:lnTo>
                  <a:cubicBezTo>
                    <a:pt x="800" y="834"/>
                    <a:pt x="800" y="554"/>
                    <a:pt x="627" y="381"/>
                  </a:cubicBezTo>
                  <a:lnTo>
                    <a:pt x="297" y="51"/>
                  </a:lnTo>
                  <a:cubicBezTo>
                    <a:pt x="262" y="16"/>
                    <a:pt x="218" y="0"/>
                    <a:pt x="176" y="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522;p82"/>
            <p:cNvSpPr/>
            <p:nvPr/>
          </p:nvSpPr>
          <p:spPr>
            <a:xfrm>
              <a:off x="4456806" y="2743875"/>
              <a:ext cx="598271" cy="157989"/>
            </a:xfrm>
            <a:custGeom>
              <a:avLst/>
              <a:gdLst/>
              <a:ahLst/>
              <a:cxnLst/>
              <a:rect l="l" t="t" r="r" b="b"/>
              <a:pathLst>
                <a:path w="13250" h="3499" extrusionOk="0">
                  <a:moveTo>
                    <a:pt x="1" y="0"/>
                  </a:moveTo>
                  <a:lnTo>
                    <a:pt x="1495" y="1494"/>
                  </a:lnTo>
                  <a:cubicBezTo>
                    <a:pt x="1635" y="1635"/>
                    <a:pt x="1635" y="1866"/>
                    <a:pt x="1495" y="2007"/>
                  </a:cubicBezTo>
                  <a:lnTo>
                    <a:pt x="2" y="3499"/>
                  </a:lnTo>
                  <a:lnTo>
                    <a:pt x="11527" y="3499"/>
                  </a:lnTo>
                  <a:lnTo>
                    <a:pt x="13250" y="1750"/>
                  </a:lnTo>
                  <a:lnTo>
                    <a:pt x="1152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內容版面配置區 2"/>
          <p:cNvSpPr txBox="1">
            <a:spLocks/>
          </p:cNvSpPr>
          <p:nvPr/>
        </p:nvSpPr>
        <p:spPr>
          <a:xfrm>
            <a:off x="1202666" y="571486"/>
            <a:ext cx="1511946" cy="47248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zh-TW" altLang="en-US" sz="24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現學現賣</a:t>
            </a:r>
            <a:endParaRPr kumimoji="0" lang="en-US" altLang="zh-TW" sz="2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785786" y="1249157"/>
            <a:ext cx="7500990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（　　）</a:t>
            </a:r>
            <a:r>
              <a:rPr lang="en-US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1. 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圖</a:t>
            </a:r>
            <a:r>
              <a:rPr lang="en-US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1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為某國</a:t>
            </a:r>
            <a:r>
              <a:rPr lang="en-US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2003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～</a:t>
            </a:r>
            <a:r>
              <a:rPr lang="en-US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2015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年高齡者在所有產業的就業人數與比例變化。面對圖中人口就業結構所隱含的人口結構議題，該國最可能採取下列哪些應對措施？（</a:t>
            </a:r>
            <a:r>
              <a:rPr lang="en-US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110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學測）</a:t>
            </a:r>
            <a:endParaRPr lang="en-US" altLang="zh-TW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endParaRPr lang="en-US" altLang="zh-TW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endParaRPr lang="en-US" altLang="zh-TW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endParaRPr lang="en-US" altLang="zh-TW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endParaRPr lang="en-US" altLang="zh-TW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endParaRPr lang="en-US" altLang="zh-TW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endParaRPr lang="en-US" altLang="zh-TW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endParaRPr lang="en-US" altLang="zh-TW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endParaRPr lang="en-US" altLang="zh-TW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endParaRPr lang="en-US" altLang="zh-TW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endParaRPr lang="en-US" altLang="zh-TW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endParaRPr lang="en-US" altLang="zh-TW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15</a:t>
            </a:fld>
            <a:endParaRPr lang="zh-TW" alt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4810" y="2071684"/>
            <a:ext cx="3643338" cy="2615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矩形 15"/>
          <p:cNvSpPr/>
          <p:nvPr/>
        </p:nvSpPr>
        <p:spPr>
          <a:xfrm>
            <a:off x="785786" y="2494664"/>
            <a:ext cx="271464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甲 、 鼓 勵 生 育　</a:t>
            </a:r>
            <a:endParaRPr lang="en-US" altLang="zh-TW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乙 、 延 長 國 民 教 育 年 限　</a:t>
            </a:r>
            <a:endParaRPr lang="en-US" altLang="zh-TW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丙 、 提 高 海 外 移 民 門 檻　</a:t>
            </a:r>
            <a:endParaRPr lang="en-US" altLang="zh-TW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丁 、 廣 設 友 善 托 嬰 環 境</a:t>
            </a:r>
            <a:endParaRPr lang="en-US" altLang="zh-TW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785786" y="4000510"/>
            <a:ext cx="1643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答案：</a:t>
            </a:r>
            <a:r>
              <a:rPr lang="zh-TW" altLang="en-US" sz="20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甲丁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四、散</a:t>
            </a:r>
            <a:r>
              <a:rPr lang="zh-TW" altLang="en-US" b="1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布圖</a:t>
            </a:r>
            <a:r>
              <a:rPr lang="zh-TW" altLang="en-US" sz="3200" b="1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（</a:t>
            </a:r>
            <a:r>
              <a:rPr lang="en-US" altLang="zh-TW" sz="3200" b="1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scatter chart</a:t>
            </a:r>
            <a:r>
              <a:rPr lang="zh-TW" altLang="en-US" sz="3200" b="1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）</a:t>
            </a:r>
            <a:endParaRPr lang="zh-TW" altLang="en-US" sz="3200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642910" y="1313820"/>
            <a:ext cx="4214842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 algn="just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將兩組相互對應的資料繪製在</a:t>
            </a:r>
            <a:r>
              <a:rPr lang="en-US" altLang="zh-TW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X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軸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與</a:t>
            </a:r>
            <a:r>
              <a:rPr lang="en-US" altLang="zh-TW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Y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軸上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，並藉由資料點的分布情形判斷資料的關聯性。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 algn="just"/>
            <a:endParaRPr lang="en-US" altLang="zh-TW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 algn="just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相關性觀察：</a:t>
            </a:r>
            <a:endParaRPr lang="en-US" altLang="zh-TW" sz="20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 algn="just">
              <a:lnSpc>
                <a:spcPct val="150000"/>
              </a:lnSpc>
              <a:buFont typeface="+mj-lt"/>
              <a:buAutoNum type="arabicPeriod"/>
            </a:pP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分布方向（正斜率、負斜率或其他）</a:t>
            </a:r>
            <a:endParaRPr lang="en-US" altLang="zh-TW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 algn="just">
              <a:lnSpc>
                <a:spcPct val="150000"/>
              </a:lnSpc>
              <a:buFont typeface="+mj-lt"/>
              <a:buAutoNum type="arabicPeriod"/>
            </a:pP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集中程度（愈集中代表愈具有相關）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endParaRPr lang="zh-TW" altLang="en-US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6435246" y="3395358"/>
            <a:ext cx="230063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新細明體"/>
              </a:rPr>
              <a:t>‧</a:t>
            </a:r>
            <a:r>
              <a:rPr lang="zh-TW" alt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氣溫與冰品銷售總額關係散布圖</a:t>
            </a:r>
          </a:p>
        </p:txBody>
      </p:sp>
      <p:sp>
        <p:nvSpPr>
          <p:cNvPr id="15" name="投影片編號版面配置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16</a:t>
            </a:fld>
            <a:endParaRPr lang="zh-TW" altLang="en-US"/>
          </a:p>
        </p:txBody>
      </p:sp>
      <p:pic>
        <p:nvPicPr>
          <p:cNvPr id="11" name="圖片 10" descr="3_冰品銷售與氣溫散布圖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14942" y="1357304"/>
            <a:ext cx="3354792" cy="1928826"/>
          </a:xfrm>
          <a:prstGeom prst="rect">
            <a:avLst/>
          </a:prstGeom>
        </p:spPr>
      </p:pic>
      <p:grpSp>
        <p:nvGrpSpPr>
          <p:cNvPr id="8" name="群組 20"/>
          <p:cNvGrpSpPr/>
          <p:nvPr/>
        </p:nvGrpSpPr>
        <p:grpSpPr>
          <a:xfrm>
            <a:off x="3786182" y="3442045"/>
            <a:ext cx="2745461" cy="1132048"/>
            <a:chOff x="5451185" y="422009"/>
            <a:chExt cx="1813855" cy="533701"/>
          </a:xfrm>
        </p:grpSpPr>
        <p:sp>
          <p:nvSpPr>
            <p:cNvPr id="12" name="等腰三角形 11"/>
            <p:cNvSpPr/>
            <p:nvPr/>
          </p:nvSpPr>
          <p:spPr>
            <a:xfrm rot="21290370">
              <a:off x="6883868" y="422009"/>
              <a:ext cx="208793" cy="272739"/>
            </a:xfrm>
            <a:prstGeom prst="triangle">
              <a:avLst/>
            </a:prstGeom>
            <a:solidFill>
              <a:srgbClr val="F0DE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6" name="圓角矩形 15"/>
            <p:cNvSpPr/>
            <p:nvPr/>
          </p:nvSpPr>
          <p:spPr>
            <a:xfrm>
              <a:off x="5451185" y="617937"/>
              <a:ext cx="1813855" cy="337773"/>
            </a:xfrm>
            <a:prstGeom prst="roundRect">
              <a:avLst/>
            </a:prstGeom>
            <a:solidFill>
              <a:srgbClr val="F0DE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軟正黑體" pitchFamily="34" charset="-120"/>
                  <a:ea typeface="微軟正黑體" pitchFamily="34" charset="-120"/>
                </a:rPr>
                <a:t>試著判斷看看，氣溫和冰品銷售的關係是什麼？</a:t>
              </a:r>
              <a:endParaRPr lang="zh-TW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17</a:t>
            </a:fld>
            <a:endParaRPr lang="zh-TW" altLang="en-US"/>
          </a:p>
        </p:txBody>
      </p:sp>
      <p:pic>
        <p:nvPicPr>
          <p:cNvPr id="3" name="圖片 2" descr="3_散布圖整理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5984" y="214296"/>
            <a:ext cx="5292529" cy="4643470"/>
          </a:xfrm>
          <a:prstGeom prst="rect">
            <a:avLst/>
          </a:prstGeom>
        </p:spPr>
      </p:pic>
      <p:pic>
        <p:nvPicPr>
          <p:cNvPr id="6146" name="Picture 2" descr="\\Super.nas\Floor Exchange\7F\陳品丞\03 普高_探究與實作\01課本\課本圖片\憨吉-0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3143254"/>
            <a:ext cx="1549091" cy="166687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四、散布圖</a:t>
            </a:r>
            <a:r>
              <a:rPr lang="zh-TW" altLang="en-US" sz="3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（</a:t>
            </a:r>
            <a:r>
              <a:rPr lang="en-US" altLang="zh-TW" sz="3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scatter chart</a:t>
            </a:r>
            <a:r>
              <a:rPr lang="zh-TW" altLang="en-US" sz="3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）</a:t>
            </a:r>
            <a:endParaRPr lang="zh-TW" altLang="en-US" sz="3200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642910" y="1313820"/>
            <a:ext cx="41434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 algn="just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除了線性分布，資料也可能呈現不同的分布方式。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5643570" y="3881776"/>
            <a:ext cx="244169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新細明體"/>
              </a:rPr>
              <a:t>‧</a:t>
            </a:r>
            <a:r>
              <a:rPr lang="zh-TW" alt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美國老忠實間歇泉噴發模式散布圖</a:t>
            </a:r>
          </a:p>
        </p:txBody>
      </p:sp>
      <p:sp>
        <p:nvSpPr>
          <p:cNvPr id="15" name="投影片編號版面配置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18</a:t>
            </a:fld>
            <a:endParaRPr lang="zh-TW" altLang="en-US"/>
          </a:p>
        </p:txBody>
      </p:sp>
      <p:grpSp>
        <p:nvGrpSpPr>
          <p:cNvPr id="2" name="群組 20"/>
          <p:cNvGrpSpPr/>
          <p:nvPr/>
        </p:nvGrpSpPr>
        <p:grpSpPr>
          <a:xfrm>
            <a:off x="785789" y="2201519"/>
            <a:ext cx="4364726" cy="1370363"/>
            <a:chOff x="5262395" y="617937"/>
            <a:chExt cx="2883660" cy="679734"/>
          </a:xfrm>
        </p:grpSpPr>
        <p:sp>
          <p:nvSpPr>
            <p:cNvPr id="12" name="等腰三角形 11"/>
            <p:cNvSpPr/>
            <p:nvPr/>
          </p:nvSpPr>
          <p:spPr>
            <a:xfrm rot="3214477">
              <a:off x="7880455" y="541156"/>
              <a:ext cx="148992" cy="382209"/>
            </a:xfrm>
            <a:prstGeom prst="triangle">
              <a:avLst>
                <a:gd name="adj" fmla="val 100000"/>
              </a:avLst>
            </a:prstGeom>
            <a:solidFill>
              <a:srgbClr val="F0DE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6" name="圓角矩形 15"/>
            <p:cNvSpPr/>
            <p:nvPr/>
          </p:nvSpPr>
          <p:spPr>
            <a:xfrm>
              <a:off x="5262395" y="617937"/>
              <a:ext cx="2690242" cy="679734"/>
            </a:xfrm>
            <a:prstGeom prst="roundRect">
              <a:avLst/>
            </a:prstGeom>
            <a:solidFill>
              <a:srgbClr val="F0DE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50000"/>
                </a:lnSpc>
                <a:buNone/>
              </a:pPr>
              <a:r>
                <a:rPr lang="zh-TW" altLang="en-US" sz="1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軟正黑體" pitchFamily="34" charset="-120"/>
                  <a:ea typeface="微軟正黑體" pitchFamily="34" charset="-120"/>
                </a:rPr>
                <a:t>圖表顯示兩種火山噴發模式：</a:t>
              </a:r>
              <a:endParaRPr lang="en-US" altLang="zh-TW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pPr marL="457200" indent="-457200">
                <a:lnSpc>
                  <a:spcPct val="150000"/>
                </a:lnSpc>
              </a:pPr>
              <a:r>
                <a:rPr lang="en-US" altLang="zh-TW" sz="1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軟正黑體" pitchFamily="34" charset="-120"/>
                  <a:ea typeface="微軟正黑體" pitchFamily="34" charset="-120"/>
                </a:rPr>
                <a:t>1.</a:t>
              </a:r>
              <a:r>
                <a:rPr lang="zh-TW" altLang="en-US" sz="1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軟正黑體" pitchFamily="34" charset="-120"/>
                  <a:ea typeface="微軟正黑體" pitchFamily="34" charset="-120"/>
                </a:rPr>
                <a:t> 左下：每次噴發持續時間短，但次數較頻繁。</a:t>
              </a:r>
              <a:endParaRPr lang="en-US" altLang="zh-TW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pPr marL="457200" indent="-457200">
                <a:lnSpc>
                  <a:spcPct val="150000"/>
                </a:lnSpc>
              </a:pPr>
              <a:r>
                <a:rPr lang="en-US" altLang="zh-TW" sz="1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軟正黑體" pitchFamily="34" charset="-120"/>
                  <a:ea typeface="微軟正黑體" pitchFamily="34" charset="-120"/>
                </a:rPr>
                <a:t>2.</a:t>
              </a:r>
              <a:r>
                <a:rPr lang="zh-TW" altLang="en-US" sz="1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軟正黑體" pitchFamily="34" charset="-120"/>
                  <a:ea typeface="微軟正黑體" pitchFamily="34" charset="-120"/>
                </a:rPr>
                <a:t> 右上：間隔較長，但每次噴發也較久。</a:t>
              </a:r>
              <a:endParaRPr lang="en-US" altLang="zh-TW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pic>
        <p:nvPicPr>
          <p:cNvPr id="14" name="圖片 13" descr="3_噴泉模式散布圖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00694" y="1285866"/>
            <a:ext cx="3000396" cy="24288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3519;p82"/>
          <p:cNvGrpSpPr/>
          <p:nvPr/>
        </p:nvGrpSpPr>
        <p:grpSpPr>
          <a:xfrm>
            <a:off x="785786" y="500048"/>
            <a:ext cx="2078928" cy="571504"/>
            <a:chOff x="4411970" y="2726085"/>
            <a:chExt cx="643107" cy="193659"/>
          </a:xfrm>
          <a:solidFill>
            <a:srgbClr val="C07740"/>
          </a:solidFill>
        </p:grpSpPr>
        <p:sp>
          <p:nvSpPr>
            <p:cNvPr id="7" name="Google Shape;3520;p82"/>
            <p:cNvSpPr/>
            <p:nvPr/>
          </p:nvSpPr>
          <p:spPr>
            <a:xfrm>
              <a:off x="4411970" y="2726085"/>
              <a:ext cx="118796" cy="193659"/>
            </a:xfrm>
            <a:custGeom>
              <a:avLst/>
              <a:gdLst/>
              <a:ahLst/>
              <a:cxnLst/>
              <a:rect l="l" t="t" r="r" b="b"/>
              <a:pathLst>
                <a:path w="2631" h="4289" extrusionOk="0">
                  <a:moveTo>
                    <a:pt x="450" y="0"/>
                  </a:moveTo>
                  <a:cubicBezTo>
                    <a:pt x="357" y="0"/>
                    <a:pt x="264" y="35"/>
                    <a:pt x="193" y="106"/>
                  </a:cubicBezTo>
                  <a:lnTo>
                    <a:pt x="1" y="298"/>
                  </a:lnTo>
                  <a:lnTo>
                    <a:pt x="1591" y="1886"/>
                  </a:lnTo>
                  <a:cubicBezTo>
                    <a:pt x="1732" y="2029"/>
                    <a:pt x="1732" y="2258"/>
                    <a:pt x="1591" y="2401"/>
                  </a:cubicBezTo>
                  <a:lnTo>
                    <a:pt x="1" y="3991"/>
                  </a:lnTo>
                  <a:lnTo>
                    <a:pt x="193" y="4183"/>
                  </a:lnTo>
                  <a:cubicBezTo>
                    <a:pt x="264" y="4253"/>
                    <a:pt x="357" y="4288"/>
                    <a:pt x="450" y="4288"/>
                  </a:cubicBezTo>
                  <a:cubicBezTo>
                    <a:pt x="543" y="4288"/>
                    <a:pt x="636" y="4253"/>
                    <a:pt x="707" y="4183"/>
                  </a:cubicBezTo>
                  <a:lnTo>
                    <a:pt x="2488" y="2401"/>
                  </a:lnTo>
                  <a:cubicBezTo>
                    <a:pt x="2630" y="2260"/>
                    <a:pt x="2630" y="2029"/>
                    <a:pt x="2488" y="1888"/>
                  </a:cubicBezTo>
                  <a:lnTo>
                    <a:pt x="707" y="106"/>
                  </a:lnTo>
                  <a:cubicBezTo>
                    <a:pt x="636" y="35"/>
                    <a:pt x="543" y="0"/>
                    <a:pt x="450" y="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3521;p82"/>
            <p:cNvSpPr/>
            <p:nvPr/>
          </p:nvSpPr>
          <p:spPr>
            <a:xfrm>
              <a:off x="4426058" y="2791601"/>
              <a:ext cx="36167" cy="62627"/>
            </a:xfrm>
            <a:custGeom>
              <a:avLst/>
              <a:gdLst/>
              <a:ahLst/>
              <a:cxnLst/>
              <a:rect l="l" t="t" r="r" b="b"/>
              <a:pathLst>
                <a:path w="801" h="1387" extrusionOk="0">
                  <a:moveTo>
                    <a:pt x="176" y="0"/>
                  </a:moveTo>
                  <a:cubicBezTo>
                    <a:pt x="87" y="0"/>
                    <a:pt x="1" y="69"/>
                    <a:pt x="1" y="173"/>
                  </a:cubicBezTo>
                  <a:lnTo>
                    <a:pt x="1" y="1214"/>
                  </a:lnTo>
                  <a:cubicBezTo>
                    <a:pt x="1" y="1318"/>
                    <a:pt x="87" y="1386"/>
                    <a:pt x="176" y="1386"/>
                  </a:cubicBezTo>
                  <a:cubicBezTo>
                    <a:pt x="218" y="1386"/>
                    <a:pt x="262" y="1371"/>
                    <a:pt x="297" y="1335"/>
                  </a:cubicBezTo>
                  <a:lnTo>
                    <a:pt x="627" y="1006"/>
                  </a:lnTo>
                  <a:cubicBezTo>
                    <a:pt x="800" y="834"/>
                    <a:pt x="800" y="554"/>
                    <a:pt x="627" y="381"/>
                  </a:cubicBezTo>
                  <a:lnTo>
                    <a:pt x="297" y="51"/>
                  </a:lnTo>
                  <a:cubicBezTo>
                    <a:pt x="262" y="16"/>
                    <a:pt x="218" y="0"/>
                    <a:pt x="176" y="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522;p82"/>
            <p:cNvSpPr/>
            <p:nvPr/>
          </p:nvSpPr>
          <p:spPr>
            <a:xfrm>
              <a:off x="4456806" y="2743875"/>
              <a:ext cx="598271" cy="157989"/>
            </a:xfrm>
            <a:custGeom>
              <a:avLst/>
              <a:gdLst/>
              <a:ahLst/>
              <a:cxnLst/>
              <a:rect l="l" t="t" r="r" b="b"/>
              <a:pathLst>
                <a:path w="13250" h="3499" extrusionOk="0">
                  <a:moveTo>
                    <a:pt x="1" y="0"/>
                  </a:moveTo>
                  <a:lnTo>
                    <a:pt x="1495" y="1494"/>
                  </a:lnTo>
                  <a:cubicBezTo>
                    <a:pt x="1635" y="1635"/>
                    <a:pt x="1635" y="1866"/>
                    <a:pt x="1495" y="2007"/>
                  </a:cubicBezTo>
                  <a:lnTo>
                    <a:pt x="2" y="3499"/>
                  </a:lnTo>
                  <a:lnTo>
                    <a:pt x="11527" y="3499"/>
                  </a:lnTo>
                  <a:lnTo>
                    <a:pt x="13250" y="1750"/>
                  </a:lnTo>
                  <a:lnTo>
                    <a:pt x="1152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內容版面配置區 2"/>
          <p:cNvSpPr txBox="1">
            <a:spLocks/>
          </p:cNvSpPr>
          <p:nvPr/>
        </p:nvSpPr>
        <p:spPr>
          <a:xfrm>
            <a:off x="1202666" y="571486"/>
            <a:ext cx="1511946" cy="47248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zh-TW" altLang="en-US" sz="2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再進一步</a:t>
            </a:r>
            <a:endParaRPr kumimoji="0" lang="en-US" altLang="zh-TW" sz="2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" name="投影片編號版面配置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19</a:t>
            </a:fld>
            <a:endParaRPr lang="zh-TW" altLang="en-US"/>
          </a:p>
        </p:txBody>
      </p:sp>
      <p:sp>
        <p:nvSpPr>
          <p:cNvPr id="14" name="文字方塊 13"/>
          <p:cNvSpPr txBox="1"/>
          <p:nvPr/>
        </p:nvSpPr>
        <p:spPr>
          <a:xfrm>
            <a:off x="734820" y="2024388"/>
            <a:ext cx="32656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FCB871"/>
              </a:buClr>
            </a:pPr>
            <a:r>
              <a:rPr lang="en-US" altLang="zh-TW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新細明體"/>
                <a:ea typeface="新細明體"/>
              </a:rPr>
              <a:t>‧</a:t>
            </a:r>
            <a:r>
              <a:rPr lang="zh-TW" alt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西歐武裝革命分布圖（資料來源：</a:t>
            </a:r>
            <a:r>
              <a:rPr lang="en-US" altLang="zh-TW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108</a:t>
            </a:r>
            <a:r>
              <a:rPr lang="zh-TW" alt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年學測） </a:t>
            </a:r>
          </a:p>
        </p:txBody>
      </p:sp>
      <p:sp>
        <p:nvSpPr>
          <p:cNvPr id="16" name="文字方塊 15"/>
          <p:cNvSpPr txBox="1"/>
          <p:nvPr/>
        </p:nvSpPr>
        <p:spPr>
          <a:xfrm>
            <a:off x="714348" y="1357848"/>
            <a:ext cx="2928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結合地圖的散布圖</a:t>
            </a:r>
            <a:endParaRPr lang="zh-TW" altLang="en-US" sz="2400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7170" name="Picture 2" descr="\\Super.nas\Floor Exchange\7F\陳品丞\03 普高_探究與實作\01課本\課本圖片\3_歐洲革命分布圖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2246380"/>
            <a:ext cx="3143272" cy="2271681"/>
          </a:xfrm>
          <a:prstGeom prst="rect">
            <a:avLst/>
          </a:prstGeom>
          <a:noFill/>
        </p:spPr>
      </p:pic>
      <p:pic>
        <p:nvPicPr>
          <p:cNvPr id="7171" name="Picture 3" descr="\\Super.nas\Floor Exchange\7F\陳品丞\03 普高_探究與實作\01課本\課本圖片\3_鮭魚之亂分布圖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714362"/>
            <a:ext cx="2928958" cy="3821425"/>
          </a:xfrm>
          <a:prstGeom prst="rect">
            <a:avLst/>
          </a:prstGeom>
          <a:noFill/>
        </p:spPr>
      </p:pic>
      <p:sp>
        <p:nvSpPr>
          <p:cNvPr id="15" name="文字方塊 14"/>
          <p:cNvSpPr txBox="1"/>
          <p:nvPr/>
        </p:nvSpPr>
        <p:spPr>
          <a:xfrm>
            <a:off x="6715140" y="3643320"/>
            <a:ext cx="20002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FCB871"/>
              </a:buClr>
            </a:pPr>
            <a:r>
              <a:rPr lang="en-US" altLang="zh-TW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新細明體"/>
              </a:rPr>
              <a:t>‧</a:t>
            </a:r>
            <a:r>
              <a:rPr lang="zh-TW" alt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各縣市改名鮭魚人數分布圖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五、圓餅圖</a:t>
            </a:r>
            <a:r>
              <a:rPr lang="zh-TW" altLang="en-US" sz="3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（</a:t>
            </a:r>
            <a:r>
              <a:rPr lang="en-US" altLang="zh-TW" sz="3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pie chart</a:t>
            </a:r>
            <a:r>
              <a:rPr lang="zh-TW" altLang="en-US" sz="3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）</a:t>
            </a:r>
            <a:endParaRPr lang="zh-TW" altLang="en-US" sz="3200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642910" y="1313820"/>
            <a:ext cx="4143404" cy="361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 algn="just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利用好幾個扇形所組成的圓餅，呈現整體資料的組成，以及各部分佔整體的比例。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 algn="just">
              <a:buFont typeface="Wingdings" pitchFamily="2" charset="2"/>
              <a:buChar char="Ø"/>
            </a:pPr>
            <a:endParaRPr lang="en-US" altLang="zh-TW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圓餅圖常見錯誤包括：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88900" algn="just">
              <a:lnSpc>
                <a:spcPct val="150000"/>
              </a:lnSpc>
            </a:pPr>
            <a:r>
              <a:rPr lang="en-US" altLang="zh-TW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1.</a:t>
            </a: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 各切片比例加總不是</a:t>
            </a:r>
            <a:r>
              <a:rPr lang="en-US" altLang="zh-TW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100%</a:t>
            </a: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。</a:t>
            </a:r>
            <a:endParaRPr lang="en-US" altLang="zh-TW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88900" algn="just">
              <a:lnSpc>
                <a:spcPct val="150000"/>
              </a:lnSpc>
            </a:pPr>
            <a:r>
              <a:rPr lang="en-US" altLang="zh-TW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2.</a:t>
            </a: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 所占面積比例不符合實際數量。</a:t>
            </a:r>
            <a:endParaRPr lang="en-US" altLang="zh-TW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88900" algn="just">
              <a:lnSpc>
                <a:spcPct val="150000"/>
              </a:lnSpc>
            </a:pPr>
            <a:r>
              <a:rPr lang="en-US" altLang="zh-TW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3.</a:t>
            </a: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 切片太多影響比例判讀。</a:t>
            </a:r>
            <a:endParaRPr lang="en-US" altLang="zh-TW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88900" algn="just">
              <a:lnSpc>
                <a:spcPct val="150000"/>
              </a:lnSpc>
            </a:pPr>
            <a:r>
              <a:rPr lang="en-US" altLang="zh-TW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4.</a:t>
            </a: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 各切片比例過於相近難以判讀。</a:t>
            </a:r>
            <a:endParaRPr lang="en-US" altLang="zh-TW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 algn="just">
              <a:buFont typeface="Wingdings" pitchFamily="2" charset="2"/>
              <a:buChar char="Ø"/>
            </a:pP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5" name="投影片編號版面配置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20</a:t>
            </a:fld>
            <a:endParaRPr lang="zh-TW" altLang="en-US"/>
          </a:p>
        </p:txBody>
      </p:sp>
      <p:pic>
        <p:nvPicPr>
          <p:cNvPr id="11" name="圖片 10" descr="3_立委選舉席次圓餅圖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21242" y="1428742"/>
            <a:ext cx="3510570" cy="2428892"/>
          </a:xfrm>
          <a:prstGeom prst="rect">
            <a:avLst/>
          </a:prstGeom>
        </p:spPr>
      </p:pic>
      <p:sp>
        <p:nvSpPr>
          <p:cNvPr id="17" name="文字方塊 16"/>
          <p:cNvSpPr txBox="1"/>
          <p:nvPr/>
        </p:nvSpPr>
        <p:spPr>
          <a:xfrm>
            <a:off x="4929190" y="4238966"/>
            <a:ext cx="367240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FCB871"/>
              </a:buClr>
            </a:pPr>
            <a:r>
              <a:rPr lang="en-US" altLang="zh-TW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新細明體"/>
              </a:rPr>
              <a:t>‧ </a:t>
            </a:r>
            <a:r>
              <a:rPr lang="en-US" altLang="zh-TW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2020 </a:t>
            </a:r>
            <a:r>
              <a:rPr lang="zh-TW" alt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年立法委員選舉政黨席次比例圓餅圖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五、圓餅圖</a:t>
            </a:r>
            <a:r>
              <a:rPr lang="zh-TW" altLang="en-US" sz="3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（</a:t>
            </a:r>
            <a:r>
              <a:rPr lang="en-US" altLang="zh-TW" sz="3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pie chart</a:t>
            </a:r>
            <a:r>
              <a:rPr lang="zh-TW" altLang="en-US" sz="3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）</a:t>
            </a:r>
            <a:endParaRPr lang="zh-TW" altLang="en-US" sz="3200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5" name="投影片編號版面配置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21</a:t>
            </a:fld>
            <a:endParaRPr lang="zh-TW" altLang="en-US"/>
          </a:p>
        </p:txBody>
      </p:sp>
      <p:sp>
        <p:nvSpPr>
          <p:cNvPr id="17" name="文字方塊 16"/>
          <p:cNvSpPr txBox="1"/>
          <p:nvPr/>
        </p:nvSpPr>
        <p:spPr>
          <a:xfrm>
            <a:off x="714348" y="4000510"/>
            <a:ext cx="492922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FCB871"/>
              </a:buClr>
            </a:pPr>
            <a:r>
              <a:rPr lang="en-US" altLang="zh-TW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新細明體"/>
              </a:rPr>
              <a:t>‧ </a:t>
            </a:r>
            <a:r>
              <a:rPr lang="en-US" altLang="zh-TW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110 </a:t>
            </a:r>
            <a:r>
              <a:rPr lang="zh-TW" alt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年學測社會科各級分人數圖（資料來源：大考中心統計資料） </a:t>
            </a:r>
          </a:p>
          <a:p>
            <a:pPr>
              <a:buClr>
                <a:srgbClr val="FCB871"/>
              </a:buClr>
            </a:pPr>
            <a:endParaRPr lang="zh-TW" altLang="en-US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7" name="圖片 6" descr="3_社會各級分人數圓餅圖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57224" y="1427216"/>
            <a:ext cx="3786214" cy="2430418"/>
          </a:xfrm>
          <a:prstGeom prst="rect">
            <a:avLst/>
          </a:prstGeom>
        </p:spPr>
      </p:pic>
      <p:pic>
        <p:nvPicPr>
          <p:cNvPr id="8194" name="Picture 2" descr="\\Super.nas\Floor Exchange\7F\陳品丞\03 普高_探究與實作\01課本\課本圖片\憨吉-0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flipH="1">
            <a:off x="6429388" y="3143254"/>
            <a:ext cx="1285884" cy="1605950"/>
          </a:xfrm>
          <a:prstGeom prst="rect">
            <a:avLst/>
          </a:prstGeom>
          <a:noFill/>
        </p:spPr>
      </p:pic>
      <p:grpSp>
        <p:nvGrpSpPr>
          <p:cNvPr id="12" name="群組 20"/>
          <p:cNvGrpSpPr/>
          <p:nvPr/>
        </p:nvGrpSpPr>
        <p:grpSpPr>
          <a:xfrm>
            <a:off x="5143504" y="1285866"/>
            <a:ext cx="3500461" cy="1990909"/>
            <a:chOff x="5451185" y="617937"/>
            <a:chExt cx="1813855" cy="877398"/>
          </a:xfrm>
        </p:grpSpPr>
        <p:sp>
          <p:nvSpPr>
            <p:cNvPr id="13" name="等腰三角形 12"/>
            <p:cNvSpPr/>
            <p:nvPr/>
          </p:nvSpPr>
          <p:spPr>
            <a:xfrm rot="9266022">
              <a:off x="5817142" y="1222596"/>
              <a:ext cx="208793" cy="272739"/>
            </a:xfrm>
            <a:prstGeom prst="triangle">
              <a:avLst/>
            </a:prstGeom>
            <a:solidFill>
              <a:srgbClr val="F0DE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4" name="圓角矩形 13"/>
            <p:cNvSpPr/>
            <p:nvPr/>
          </p:nvSpPr>
          <p:spPr>
            <a:xfrm>
              <a:off x="5451185" y="617937"/>
              <a:ext cx="1813855" cy="713412"/>
            </a:xfrm>
            <a:prstGeom prst="roundRect">
              <a:avLst/>
            </a:prstGeom>
            <a:solidFill>
              <a:srgbClr val="F0DE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buNone/>
              </a:pPr>
              <a:r>
                <a:rPr lang="en-US" altLang="zh-TW" sz="2000" b="1" dirty="0" smtClean="0">
                  <a:solidFill>
                    <a:srgbClr val="C07740"/>
                  </a:solidFill>
                  <a:latin typeface="微軟正黑體" pitchFamily="34" charset="-120"/>
                  <a:ea typeface="微軟正黑體" pitchFamily="34" charset="-120"/>
                </a:rPr>
                <a:t>110</a:t>
              </a:r>
              <a:r>
                <a:rPr lang="zh-TW" altLang="en-US" sz="2000" b="1" dirty="0" smtClean="0">
                  <a:solidFill>
                    <a:srgbClr val="C07740"/>
                  </a:solidFill>
                  <a:latin typeface="微軟正黑體" pitchFamily="34" charset="-120"/>
                  <a:ea typeface="微軟正黑體" pitchFamily="34" charset="-120"/>
                </a:rPr>
                <a:t>學測社會科哪一個級分的人數最多？</a:t>
              </a:r>
              <a:endParaRPr lang="en-US" altLang="zh-TW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pPr>
                <a:buNone/>
              </a:pPr>
              <a:endParaRPr lang="en-US" altLang="zh-TW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pPr>
                <a:buNone/>
              </a:pPr>
              <a:r>
                <a:rPr lang="zh-TW" altLang="en-US" sz="1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軟正黑體" pitchFamily="34" charset="-120"/>
                  <a:ea typeface="微軟正黑體" pitchFamily="34" charset="-120"/>
                </a:rPr>
                <a:t>好判斷嗎？如果不好判斷，問題出在哪裡？此圖要怎麼改善會更好懂？</a:t>
              </a:r>
              <a:endParaRPr lang="zh-TW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六、雷達圖</a:t>
            </a:r>
            <a:r>
              <a:rPr lang="zh-TW" altLang="en-US" sz="3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（</a:t>
            </a:r>
            <a:r>
              <a:rPr lang="en-US" altLang="zh-TW" sz="3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radar chart</a:t>
            </a:r>
            <a:r>
              <a:rPr lang="zh-TW" altLang="en-US" sz="3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）</a:t>
            </a:r>
            <a:endParaRPr lang="zh-TW" altLang="en-US" sz="3200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5" name="投影片編號版面配置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22</a:t>
            </a:fld>
            <a:endParaRPr lang="zh-TW" altLang="en-US"/>
          </a:p>
        </p:txBody>
      </p:sp>
      <p:sp>
        <p:nvSpPr>
          <p:cNvPr id="17" name="文字方塊 16"/>
          <p:cNvSpPr txBox="1"/>
          <p:nvPr/>
        </p:nvSpPr>
        <p:spPr>
          <a:xfrm>
            <a:off x="5357818" y="3929072"/>
            <a:ext cx="228601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FCB871"/>
              </a:buClr>
            </a:pPr>
            <a:r>
              <a:rPr lang="en-US" altLang="zh-TW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新細明體"/>
              </a:rPr>
              <a:t>‧ </a:t>
            </a:r>
            <a:r>
              <a:rPr lang="en-US" altLang="zh-TW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2022 </a:t>
            </a:r>
            <a:r>
              <a:rPr lang="zh-TW" alt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年臺大</a:t>
            </a:r>
            <a:r>
              <a:rPr lang="en-US" altLang="zh-TW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QS </a:t>
            </a:r>
            <a:r>
              <a:rPr lang="zh-TW" alt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世界大學排名各項指標得分雷達圖（資料來源：</a:t>
            </a:r>
            <a:r>
              <a:rPr lang="en-US" altLang="zh-TW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QS </a:t>
            </a:r>
            <a:r>
              <a:rPr lang="zh-TW" alt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網站）</a:t>
            </a:r>
          </a:p>
        </p:txBody>
      </p:sp>
      <p:sp>
        <p:nvSpPr>
          <p:cNvPr id="10" name="文字方塊 9"/>
          <p:cNvSpPr txBox="1"/>
          <p:nvPr/>
        </p:nvSpPr>
        <p:spPr>
          <a:xfrm>
            <a:off x="642910" y="1313820"/>
            <a:ext cx="4143404" cy="1800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以中心點為基準向頂點連結各個面向數值。離中心點愈遠、數值愈高。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endParaRPr lang="en-US" altLang="zh-TW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 algn="just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可以藉由折線形成的面積瞭解整體的數值分布情況。</a:t>
            </a:r>
          </a:p>
        </p:txBody>
      </p:sp>
      <p:pic>
        <p:nvPicPr>
          <p:cNvPr id="11" name="圖片 10" descr="3_臺大世界排名雷達圖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84258" y="1357304"/>
            <a:ext cx="3313848" cy="23574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23</a:t>
            </a:fld>
            <a:endParaRPr lang="zh-TW" altLang="en-US"/>
          </a:p>
        </p:txBody>
      </p:sp>
      <p:pic>
        <p:nvPicPr>
          <p:cNvPr id="3" name="內容版面配置區 10" descr="3_常見圖表整理表.jpg"/>
          <p:cNvPicPr>
            <a:picLocks noChangeAspect="1"/>
          </p:cNvPicPr>
          <p:nvPr/>
        </p:nvPicPr>
        <p:blipFill>
          <a:blip r:embed="rId2" cstate="print"/>
          <a:srcRect b="48600"/>
          <a:stretch>
            <a:fillRect/>
          </a:stretch>
        </p:blipFill>
        <p:spPr>
          <a:xfrm>
            <a:off x="2000232" y="285734"/>
            <a:ext cx="5650992" cy="4429156"/>
          </a:xfrm>
          <a:prstGeom prst="rect">
            <a:avLst/>
          </a:prstGeom>
        </p:spPr>
      </p:pic>
      <p:sp>
        <p:nvSpPr>
          <p:cNvPr id="4" name="標題 1"/>
          <p:cNvSpPr txBox="1">
            <a:spLocks/>
          </p:cNvSpPr>
          <p:nvPr/>
        </p:nvSpPr>
        <p:spPr>
          <a:xfrm>
            <a:off x="357158" y="227944"/>
            <a:ext cx="1357322" cy="4214842"/>
          </a:xfrm>
          <a:prstGeom prst="rect">
            <a:avLst/>
          </a:prstGeom>
        </p:spPr>
        <p:txBody>
          <a:bodyPr vert="eaVer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774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常見圖表整理</a:t>
            </a:r>
            <a:endParaRPr kumimoji="0" lang="zh-TW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C07740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24</a:t>
            </a:fld>
            <a:endParaRPr lang="zh-TW" altLang="en-US"/>
          </a:p>
        </p:txBody>
      </p:sp>
      <p:pic>
        <p:nvPicPr>
          <p:cNvPr id="4" name="內容版面配置區 10" descr="3_常見圖表整理表.jpg"/>
          <p:cNvPicPr>
            <a:picLocks noChangeAspect="1"/>
          </p:cNvPicPr>
          <p:nvPr/>
        </p:nvPicPr>
        <p:blipFill>
          <a:blip r:embed="rId2" cstate="print"/>
          <a:srcRect t="52637"/>
          <a:stretch>
            <a:fillRect/>
          </a:stretch>
        </p:blipFill>
        <p:spPr>
          <a:xfrm>
            <a:off x="2071670" y="428610"/>
            <a:ext cx="5572164" cy="4298273"/>
          </a:xfrm>
          <a:prstGeom prst="rect">
            <a:avLst/>
          </a:prstGeom>
        </p:spPr>
      </p:pic>
      <p:sp>
        <p:nvSpPr>
          <p:cNvPr id="5" name="標題 1"/>
          <p:cNvSpPr txBox="1">
            <a:spLocks/>
          </p:cNvSpPr>
          <p:nvPr/>
        </p:nvSpPr>
        <p:spPr>
          <a:xfrm>
            <a:off x="357158" y="227944"/>
            <a:ext cx="1357322" cy="4214842"/>
          </a:xfrm>
          <a:prstGeom prst="rect">
            <a:avLst/>
          </a:prstGeom>
        </p:spPr>
        <p:txBody>
          <a:bodyPr vert="eaVer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774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常見圖表整理</a:t>
            </a:r>
            <a:endParaRPr kumimoji="0" lang="zh-TW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C07740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5"/>
          <p:cNvGrpSpPr/>
          <p:nvPr/>
        </p:nvGrpSpPr>
        <p:grpSpPr>
          <a:xfrm>
            <a:off x="1357290" y="1285866"/>
            <a:ext cx="2071702" cy="1773618"/>
            <a:chOff x="785786" y="714362"/>
            <a:chExt cx="1097149" cy="939287"/>
          </a:xfrm>
        </p:grpSpPr>
        <p:sp>
          <p:nvSpPr>
            <p:cNvPr id="3" name="Google Shape;6509;p84"/>
            <p:cNvSpPr/>
            <p:nvPr/>
          </p:nvSpPr>
          <p:spPr>
            <a:xfrm rot="16200000">
              <a:off x="864717" y="635431"/>
              <a:ext cx="939287" cy="1097149"/>
            </a:xfrm>
            <a:custGeom>
              <a:avLst/>
              <a:gdLst/>
              <a:ahLst/>
              <a:cxnLst/>
              <a:rect l="l" t="t" r="r" b="b"/>
              <a:pathLst>
                <a:path w="43626" h="50958" extrusionOk="0">
                  <a:moveTo>
                    <a:pt x="21811" y="0"/>
                  </a:moveTo>
                  <a:cubicBezTo>
                    <a:pt x="9785" y="0"/>
                    <a:pt x="0" y="9788"/>
                    <a:pt x="0" y="21814"/>
                  </a:cubicBezTo>
                  <a:cubicBezTo>
                    <a:pt x="8" y="22289"/>
                    <a:pt x="401" y="22672"/>
                    <a:pt x="876" y="22672"/>
                  </a:cubicBezTo>
                  <a:cubicBezTo>
                    <a:pt x="1355" y="22672"/>
                    <a:pt x="1744" y="22289"/>
                    <a:pt x="1755" y="21814"/>
                  </a:cubicBezTo>
                  <a:cubicBezTo>
                    <a:pt x="1755" y="10757"/>
                    <a:pt x="10754" y="1755"/>
                    <a:pt x="21811" y="1755"/>
                  </a:cubicBezTo>
                  <a:cubicBezTo>
                    <a:pt x="32869" y="1755"/>
                    <a:pt x="41867" y="10753"/>
                    <a:pt x="41867" y="21814"/>
                  </a:cubicBezTo>
                  <a:cubicBezTo>
                    <a:pt x="41871" y="32872"/>
                    <a:pt x="32869" y="41870"/>
                    <a:pt x="21811" y="41870"/>
                  </a:cubicBezTo>
                  <a:cubicBezTo>
                    <a:pt x="21329" y="41870"/>
                    <a:pt x="20932" y="42263"/>
                    <a:pt x="20935" y="42750"/>
                  </a:cubicBezTo>
                  <a:lnTo>
                    <a:pt x="20935" y="50957"/>
                  </a:lnTo>
                  <a:lnTo>
                    <a:pt x="22691" y="50942"/>
                  </a:lnTo>
                  <a:lnTo>
                    <a:pt x="22691" y="43610"/>
                  </a:lnTo>
                  <a:cubicBezTo>
                    <a:pt x="34312" y="43147"/>
                    <a:pt x="43626" y="33547"/>
                    <a:pt x="43626" y="21814"/>
                  </a:cubicBezTo>
                  <a:cubicBezTo>
                    <a:pt x="43626" y="9785"/>
                    <a:pt x="33841" y="0"/>
                    <a:pt x="21811" y="0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6508;p84"/>
            <p:cNvSpPr/>
            <p:nvPr/>
          </p:nvSpPr>
          <p:spPr>
            <a:xfrm rot="16200000">
              <a:off x="936564" y="865226"/>
              <a:ext cx="637710" cy="637625"/>
            </a:xfrm>
            <a:custGeom>
              <a:avLst/>
              <a:gdLst/>
              <a:ahLst/>
              <a:cxnLst/>
              <a:rect l="l" t="t" r="r" b="b"/>
              <a:pathLst>
                <a:path w="29619" h="29615" extrusionOk="0">
                  <a:moveTo>
                    <a:pt x="14809" y="1"/>
                  </a:moveTo>
                  <a:cubicBezTo>
                    <a:pt x="6631" y="1"/>
                    <a:pt x="0" y="6631"/>
                    <a:pt x="0" y="14809"/>
                  </a:cubicBezTo>
                  <a:cubicBezTo>
                    <a:pt x="0" y="22988"/>
                    <a:pt x="6631" y="29615"/>
                    <a:pt x="14809" y="29615"/>
                  </a:cubicBezTo>
                  <a:cubicBezTo>
                    <a:pt x="22987" y="29615"/>
                    <a:pt x="29618" y="22988"/>
                    <a:pt x="29618" y="14809"/>
                  </a:cubicBezTo>
                  <a:cubicBezTo>
                    <a:pt x="29618" y="6631"/>
                    <a:pt x="22987" y="1"/>
                    <a:pt x="14809" y="1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文字方塊 4"/>
            <p:cNvSpPr txBox="1"/>
            <p:nvPr/>
          </p:nvSpPr>
          <p:spPr>
            <a:xfrm>
              <a:off x="1038147" y="960426"/>
              <a:ext cx="428628" cy="4400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4800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參</a:t>
              </a:r>
              <a:endParaRPr lang="zh-TW" altLang="en-US" sz="48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3571868" y="2088061"/>
            <a:ext cx="464347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514350" algn="ctr"/>
            <a:r>
              <a:rPr lang="zh-TW" altLang="en-US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圖表判讀技巧</a:t>
            </a:r>
            <a:endParaRPr lang="en-US" altLang="zh-TW" sz="4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40962" name="Picture 2" descr="\\Super.nas\Floor Exchange\7F\陳品丞\03 普高_探究與實作\01課本\課本圖片\憨吉-0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3143254"/>
            <a:ext cx="1643042" cy="17679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掌握圖表基本資訊</a:t>
            </a:r>
            <a:endParaRPr lang="zh-TW" altLang="en-US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26</a:t>
            </a:fld>
            <a:endParaRPr lang="zh-TW" altLang="en-US"/>
          </a:p>
        </p:txBody>
      </p:sp>
      <p:pic>
        <p:nvPicPr>
          <p:cNvPr id="7" name="圖片 6" descr="3_圖表基本資訊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43042" y="1285866"/>
            <a:ext cx="5357850" cy="33479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觀察圖表元素</a:t>
            </a:r>
            <a:endParaRPr lang="zh-TW" altLang="en-US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642910" y="1214428"/>
            <a:ext cx="492922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/>
            <a:r>
              <a:rPr lang="zh-TW" altLang="en-US" sz="2200" b="1" dirty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一</a:t>
            </a:r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、長度／高度／寬度</a:t>
            </a:r>
            <a:endParaRPr lang="en-US" altLang="zh-TW" sz="22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/>
            <a:endParaRPr lang="en-US" altLang="zh-TW" sz="900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r>
              <a:rPr lang="zh-TW" altLang="en-US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呈現、比較數量多寡最直觀的方式。</a:t>
            </a:r>
            <a:endParaRPr lang="en-US" altLang="zh-TW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/>
            <a:endParaRPr lang="en-US" altLang="zh-TW" sz="11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r>
              <a:rPr lang="zh-TW" altLang="en-US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數值愈大，線條就愈長、愈高或愈寬。</a:t>
            </a:r>
            <a:endParaRPr lang="en-US" altLang="zh-TW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27</a:t>
            </a:fld>
            <a:endParaRPr lang="zh-TW" altLang="en-US"/>
          </a:p>
        </p:txBody>
      </p:sp>
      <p:pic>
        <p:nvPicPr>
          <p:cNvPr id="11" name="圖片 10" descr="3_各國出口貿易額流向圖.jpg"/>
          <p:cNvPicPr>
            <a:picLocks noChangeAspect="1"/>
          </p:cNvPicPr>
          <p:nvPr/>
        </p:nvPicPr>
        <p:blipFill>
          <a:blip r:embed="rId2" cstate="print"/>
          <a:srcRect t="7545" r="21557" b="16316"/>
          <a:stretch>
            <a:fillRect/>
          </a:stretch>
        </p:blipFill>
        <p:spPr>
          <a:xfrm>
            <a:off x="714348" y="2961525"/>
            <a:ext cx="3714776" cy="1824803"/>
          </a:xfrm>
          <a:prstGeom prst="rect">
            <a:avLst/>
          </a:prstGeom>
        </p:spPr>
      </p:pic>
      <p:sp>
        <p:nvSpPr>
          <p:cNvPr id="12" name="文字方塊 11"/>
          <p:cNvSpPr txBox="1"/>
          <p:nvPr/>
        </p:nvSpPr>
        <p:spPr>
          <a:xfrm>
            <a:off x="642910" y="2738768"/>
            <a:ext cx="39604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FCB871"/>
              </a:buClr>
            </a:pPr>
            <a:r>
              <a:rPr lang="en-US" altLang="zh-TW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新細明體"/>
                <a:ea typeface="新細明體"/>
              </a:rPr>
              <a:t>‧</a:t>
            </a:r>
            <a:r>
              <a:rPr lang="en-US" altLang="zh-TW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2021</a:t>
            </a:r>
            <a:r>
              <a:rPr lang="zh-TW" alt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年</a:t>
            </a:r>
            <a:r>
              <a:rPr lang="en-US" altLang="zh-TW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7</a:t>
            </a:r>
            <a:r>
              <a:rPr lang="zh-TW" alt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月我國對各洲（地區）貿易出口情形</a:t>
            </a:r>
          </a:p>
        </p:txBody>
      </p:sp>
      <p:sp>
        <p:nvSpPr>
          <p:cNvPr id="13" name="文字方塊 12"/>
          <p:cNvSpPr txBox="1"/>
          <p:nvPr/>
        </p:nvSpPr>
        <p:spPr>
          <a:xfrm>
            <a:off x="7072330" y="1071552"/>
            <a:ext cx="20717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FCB871"/>
              </a:buClr>
            </a:pPr>
            <a:r>
              <a:rPr lang="en-US" altLang="zh-TW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新細明體"/>
                <a:ea typeface="新細明體"/>
              </a:rPr>
              <a:t>‧</a:t>
            </a:r>
            <a:r>
              <a:rPr lang="zh-TW" alt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歷屆奧運獲得獎牌長條圖</a:t>
            </a:r>
          </a:p>
        </p:txBody>
      </p:sp>
      <p:sp>
        <p:nvSpPr>
          <p:cNvPr id="14" name="矩形 13"/>
          <p:cNvSpPr/>
          <p:nvPr/>
        </p:nvSpPr>
        <p:spPr>
          <a:xfrm>
            <a:off x="8001024" y="4071948"/>
            <a:ext cx="1000132" cy="8572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9218" name="Picture 2" descr="\\Super.nas\Floor Exchange\7F\陳品丞\03 普高_探究與實作\01課本\課本圖片\3_奧運奪牌長條圖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9190" y="1382950"/>
            <a:ext cx="3929090" cy="34160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觀察圖表元素</a:t>
            </a:r>
            <a:endParaRPr lang="zh-TW" altLang="en-US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642910" y="1214428"/>
            <a:ext cx="4929222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二、面積大小</a:t>
            </a:r>
            <a:endParaRPr lang="en-US" altLang="zh-TW" sz="22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/>
            <a:endParaRPr lang="en-US" altLang="zh-TW" sz="900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r>
              <a:rPr lang="zh-TW" altLang="en-US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利用面積大小呈現數量多寡。</a:t>
            </a:r>
            <a:endParaRPr lang="en-US" altLang="zh-TW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28</a:t>
            </a:fld>
            <a:endParaRPr lang="zh-TW" altLang="en-US"/>
          </a:p>
        </p:txBody>
      </p:sp>
      <p:sp>
        <p:nvSpPr>
          <p:cNvPr id="13" name="文字方塊 12"/>
          <p:cNvSpPr txBox="1"/>
          <p:nvPr/>
        </p:nvSpPr>
        <p:spPr>
          <a:xfrm>
            <a:off x="5214942" y="4167528"/>
            <a:ext cx="21431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FCB871"/>
              </a:buClr>
            </a:pPr>
            <a:r>
              <a:rPr lang="en-US" altLang="zh-TW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新細明體"/>
                <a:ea typeface="新細明體"/>
              </a:rPr>
              <a:t>‧</a:t>
            </a:r>
            <a:r>
              <a:rPr lang="zh-TW" alt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新冠肺炎確診者旅遊史泡泡圖</a:t>
            </a:r>
          </a:p>
        </p:txBody>
      </p:sp>
      <p:pic>
        <p:nvPicPr>
          <p:cNvPr id="14" name="圖片 13" descr="3_確診旅遊史泡泡圖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72066" y="928676"/>
            <a:ext cx="3290742" cy="3080943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765314" y="2214560"/>
            <a:ext cx="3714776" cy="1571636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/>
            <a:r>
              <a:rPr lang="zh-TW" altLang="en-US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氣泡圖</a:t>
            </a:r>
            <a:r>
              <a:rPr lang="zh-TW" altLang="en-US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：</a:t>
            </a:r>
            <a:endParaRPr lang="en-US" altLang="zh-TW" sz="20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457200" indent="-457200"/>
            <a:endParaRPr lang="en-US" altLang="zh-TW" sz="11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/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利用圓形面積大小的不同，呈現我國新冠肺炎確診案例的旅遊史國家（</a:t>
            </a: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截至 </a:t>
            </a:r>
            <a:r>
              <a:rPr lang="en-US" altLang="zh-TW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2021 </a:t>
            </a: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年 </a:t>
            </a:r>
            <a:r>
              <a:rPr lang="en-US" altLang="zh-TW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4 </a:t>
            </a: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月 </a:t>
            </a:r>
            <a:r>
              <a:rPr lang="en-US" altLang="zh-TW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10 </a:t>
            </a: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日</a:t>
            </a: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）。</a:t>
            </a:r>
            <a:endParaRPr lang="zh-TW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觀察圖表元素</a:t>
            </a:r>
            <a:endParaRPr lang="zh-TW" altLang="en-US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642910" y="1214428"/>
            <a:ext cx="4929222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二、面積大小</a:t>
            </a:r>
            <a:endParaRPr lang="en-US" altLang="zh-TW" sz="22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/>
            <a:endParaRPr lang="en-US" altLang="zh-TW" sz="900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r>
              <a:rPr lang="zh-TW" altLang="en-US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利用面積大小呈現數量多寡。</a:t>
            </a:r>
            <a:endParaRPr lang="en-US" altLang="zh-TW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29</a:t>
            </a:fld>
            <a:endParaRPr lang="zh-TW" altLang="en-US"/>
          </a:p>
        </p:txBody>
      </p:sp>
      <p:sp>
        <p:nvSpPr>
          <p:cNvPr id="15" name="矩形 14"/>
          <p:cNvSpPr/>
          <p:nvPr/>
        </p:nvSpPr>
        <p:spPr>
          <a:xfrm>
            <a:off x="765314" y="2245054"/>
            <a:ext cx="3714776" cy="1571636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/>
            <a:r>
              <a:rPr lang="zh-TW" altLang="en-US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樹狀結構圖</a:t>
            </a:r>
            <a:r>
              <a:rPr lang="en-US" altLang="zh-TW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en-US" altLang="zh-TW" sz="2000" b="1" dirty="0" err="1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treemap</a:t>
            </a:r>
            <a:r>
              <a:rPr lang="en-US" altLang="zh-TW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)</a:t>
            </a:r>
            <a:r>
              <a:rPr lang="zh-TW" altLang="en-US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：</a:t>
            </a:r>
            <a:endParaRPr lang="en-US" altLang="zh-TW" sz="20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457200" indent="-457200"/>
            <a:endParaRPr lang="en-US" altLang="zh-TW" sz="11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/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將臺灣各縣市的人口數，依比例轉化為面積不同的矩形，並依照面積的大小組合、排列。</a:t>
            </a:r>
            <a:endParaRPr lang="zh-TW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0242" name="Picture 2" descr="\\Super.nas\Floor Exchange\7F\陳品丞\03 普高_探究與實作\01課本\課本圖片\3_縣市人口樹狀結構圖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82802" y="1005616"/>
            <a:ext cx="4045111" cy="2994894"/>
          </a:xfrm>
          <a:prstGeom prst="rect">
            <a:avLst/>
          </a:prstGeom>
          <a:noFill/>
        </p:spPr>
      </p:pic>
      <p:sp>
        <p:nvSpPr>
          <p:cNvPr id="13" name="文字方塊 12"/>
          <p:cNvSpPr txBox="1"/>
          <p:nvPr/>
        </p:nvSpPr>
        <p:spPr>
          <a:xfrm>
            <a:off x="4857752" y="3857634"/>
            <a:ext cx="242889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FCB871"/>
              </a:buClr>
            </a:pPr>
            <a:r>
              <a:rPr lang="en-US" altLang="zh-TW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新細明體"/>
                <a:ea typeface="新細明體"/>
              </a:rPr>
              <a:t>‧</a:t>
            </a:r>
            <a:r>
              <a:rPr lang="zh-TW" alt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臺灣各縣市人口比例樹狀結構圖（資料來源：內政部戶政司）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7929586" y="4071948"/>
            <a:ext cx="1071570" cy="8572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sz="4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觀察圖表元素</a:t>
            </a:r>
            <a:endParaRPr lang="zh-TW" altLang="en-US" sz="4200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642910" y="1214428"/>
            <a:ext cx="3500462" cy="112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三、位置</a:t>
            </a:r>
            <a:endParaRPr lang="en-US" altLang="zh-TW" sz="22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/>
            <a:endParaRPr lang="en-US" altLang="zh-TW" sz="900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r>
              <a:rPr lang="zh-TW" altLang="en-US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利用資料標記的位置呈現分布狀況或移動軌跡。</a:t>
            </a:r>
            <a:endParaRPr lang="en-US" altLang="zh-TW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30</a:t>
            </a:fld>
            <a:endParaRPr lang="zh-TW" altLang="en-US"/>
          </a:p>
        </p:txBody>
      </p:sp>
      <p:sp>
        <p:nvSpPr>
          <p:cNvPr id="15" name="矩形 14"/>
          <p:cNvSpPr/>
          <p:nvPr/>
        </p:nvSpPr>
        <p:spPr>
          <a:xfrm>
            <a:off x="4643438" y="1500180"/>
            <a:ext cx="4357718" cy="928694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/>
            <a:r>
              <a:rPr lang="zh-TW" altLang="en-US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熱度圖（</a:t>
            </a:r>
            <a:r>
              <a:rPr lang="en-US" altLang="zh-TW" sz="2000" b="1" dirty="0" err="1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heatmap</a:t>
            </a:r>
            <a:r>
              <a:rPr lang="zh-TW" altLang="en-US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）：</a:t>
            </a:r>
            <a:endParaRPr lang="en-US" altLang="zh-TW" sz="20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457200" indent="-457200"/>
            <a:endParaRPr lang="en-US" altLang="zh-TW" sz="11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/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以顏色深淺漸層變化作為主要視覺元素。</a:t>
            </a:r>
            <a:endParaRPr lang="zh-TW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1266" name="Picture 2" descr="\\Super.nas\Floor Exchange\7F\陳品丞\03 普高_探究與實作\01課本\課本圖片\3_新北熱區圖.jpg"/>
          <p:cNvPicPr>
            <a:picLocks noChangeAspect="1" noChangeArrowheads="1"/>
          </p:cNvPicPr>
          <p:nvPr/>
        </p:nvPicPr>
        <p:blipFill>
          <a:blip r:embed="rId2"/>
          <a:srcRect l="5669" r="12125" b="7009"/>
          <a:stretch>
            <a:fillRect/>
          </a:stretch>
        </p:blipFill>
        <p:spPr bwMode="auto">
          <a:xfrm>
            <a:off x="4643438" y="2533539"/>
            <a:ext cx="4357718" cy="1895599"/>
          </a:xfrm>
          <a:prstGeom prst="rect">
            <a:avLst/>
          </a:prstGeom>
          <a:noFill/>
        </p:spPr>
      </p:pic>
      <p:pic>
        <p:nvPicPr>
          <p:cNvPr id="11267" name="Picture 3" descr="\\Super.nas\Floor Exchange\7F\陳品丞\03 普高_探究與實作\01課本\課本圖片\3_盧碧颱風路徑圖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2428873"/>
            <a:ext cx="2885733" cy="2000265"/>
          </a:xfrm>
          <a:prstGeom prst="rect">
            <a:avLst/>
          </a:prstGeom>
          <a:noFill/>
        </p:spPr>
      </p:pic>
      <p:sp>
        <p:nvSpPr>
          <p:cNvPr id="11" name="文字方塊 10"/>
          <p:cNvSpPr txBox="1"/>
          <p:nvPr/>
        </p:nvSpPr>
        <p:spPr>
          <a:xfrm>
            <a:off x="4572000" y="285734"/>
            <a:ext cx="3786214" cy="112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四、顏色</a:t>
            </a:r>
            <a:endParaRPr lang="en-US" altLang="zh-TW" sz="22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/>
            <a:endParaRPr lang="en-US" altLang="zh-TW" sz="900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r>
              <a:rPr lang="zh-TW" altLang="en-US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顏色可以分類，深淺可以表達量的多寡。不同顏色有其隱含意。</a:t>
            </a:r>
            <a:endParaRPr lang="en-US" altLang="zh-TW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5500694" y="4500576"/>
            <a:ext cx="35719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FCB871"/>
              </a:buClr>
            </a:pPr>
            <a:r>
              <a:rPr lang="en-US" altLang="zh-TW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新細明體"/>
                <a:ea typeface="新細明體"/>
              </a:rPr>
              <a:t>‧</a:t>
            </a:r>
            <a:r>
              <a:rPr lang="zh-TW" alt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新北市疫情熱區熱度圖（資料來源：新北災訊</a:t>
            </a:r>
            <a:r>
              <a:rPr lang="en-US" altLang="zh-TW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E</a:t>
            </a:r>
            <a:r>
              <a:rPr lang="zh-TW" alt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點通）</a:t>
            </a:r>
          </a:p>
          <a:p>
            <a:pPr>
              <a:buClr>
                <a:srgbClr val="FCB871"/>
              </a:buClr>
            </a:pPr>
            <a:endParaRPr lang="zh-TW" altLang="en-US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765314" y="4504246"/>
            <a:ext cx="438051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FCB871"/>
              </a:buClr>
            </a:pPr>
            <a:r>
              <a:rPr lang="en-US" altLang="zh-TW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新細明體"/>
              </a:rPr>
              <a:t>‧</a:t>
            </a:r>
            <a:r>
              <a:rPr lang="zh-TW" alt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盧碧颱風路徑圖（資料來源：交通部中央氣象局）</a:t>
            </a:r>
          </a:p>
        </p:txBody>
      </p:sp>
      <p:sp>
        <p:nvSpPr>
          <p:cNvPr id="22" name="矩形 21"/>
          <p:cNvSpPr/>
          <p:nvPr/>
        </p:nvSpPr>
        <p:spPr>
          <a:xfrm>
            <a:off x="714348" y="2428874"/>
            <a:ext cx="71438" cy="2000264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提防圖表的陷阱</a:t>
            </a:r>
            <a:endParaRPr lang="zh-TW" altLang="en-US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642910" y="1214428"/>
            <a:ext cx="492922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一、單位刻度是否合理一致？</a:t>
            </a:r>
            <a:endParaRPr lang="en-US" altLang="zh-TW" sz="22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31</a:t>
            </a:fld>
            <a:endParaRPr lang="zh-TW" altLang="en-US"/>
          </a:p>
        </p:txBody>
      </p:sp>
      <p:pic>
        <p:nvPicPr>
          <p:cNvPr id="8" name="圖片 7" descr="3_市長滿意度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7224" y="2112816"/>
            <a:ext cx="3286148" cy="1991604"/>
          </a:xfrm>
          <a:prstGeom prst="rect">
            <a:avLst/>
          </a:prstGeom>
        </p:spPr>
      </p:pic>
      <p:pic>
        <p:nvPicPr>
          <p:cNvPr id="11" name="圖片 10" descr="3_市長滿意度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1492" y="2071684"/>
            <a:ext cx="3430970" cy="2047437"/>
          </a:xfrm>
          <a:prstGeom prst="rect">
            <a:avLst/>
          </a:prstGeom>
        </p:spPr>
      </p:pic>
      <p:sp>
        <p:nvSpPr>
          <p:cNvPr id="12" name="橢圓 11"/>
          <p:cNvSpPr/>
          <p:nvPr/>
        </p:nvSpPr>
        <p:spPr>
          <a:xfrm>
            <a:off x="500034" y="3429006"/>
            <a:ext cx="928694" cy="92869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橢圓 15"/>
          <p:cNvSpPr/>
          <p:nvPr/>
        </p:nvSpPr>
        <p:spPr>
          <a:xfrm>
            <a:off x="4357686" y="3429006"/>
            <a:ext cx="928694" cy="92869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文字方塊 16"/>
          <p:cNvSpPr txBox="1"/>
          <p:nvPr/>
        </p:nvSpPr>
        <p:spPr>
          <a:xfrm>
            <a:off x="5357818" y="4286262"/>
            <a:ext cx="1296144" cy="338554"/>
          </a:xfrm>
          <a:prstGeom prst="rect">
            <a:avLst/>
          </a:prstGeom>
          <a:solidFill>
            <a:srgbClr val="F0DED0"/>
          </a:solidFill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基準點為</a:t>
            </a:r>
            <a:r>
              <a:rPr lang="en-US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0</a:t>
            </a:r>
          </a:p>
        </p:txBody>
      </p:sp>
      <p:sp>
        <p:nvSpPr>
          <p:cNvPr id="18" name="文字方塊 17"/>
          <p:cNvSpPr txBox="1"/>
          <p:nvPr/>
        </p:nvSpPr>
        <p:spPr>
          <a:xfrm>
            <a:off x="1357290" y="4286262"/>
            <a:ext cx="1584176" cy="338554"/>
          </a:xfrm>
          <a:prstGeom prst="rect">
            <a:avLst/>
          </a:prstGeom>
          <a:solidFill>
            <a:srgbClr val="F0DED0"/>
          </a:solidFill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基準點不為</a:t>
            </a:r>
            <a:r>
              <a:rPr lang="en-US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0</a:t>
            </a:r>
          </a:p>
        </p:txBody>
      </p:sp>
      <p:grpSp>
        <p:nvGrpSpPr>
          <p:cNvPr id="20" name="群組 20"/>
          <p:cNvGrpSpPr/>
          <p:nvPr/>
        </p:nvGrpSpPr>
        <p:grpSpPr>
          <a:xfrm>
            <a:off x="5572133" y="912603"/>
            <a:ext cx="3102651" cy="944767"/>
            <a:chOff x="5687171" y="616957"/>
            <a:chExt cx="2049841" cy="445408"/>
          </a:xfrm>
        </p:grpSpPr>
        <p:sp>
          <p:nvSpPr>
            <p:cNvPr id="21" name="等腰三角形 20"/>
            <p:cNvSpPr/>
            <p:nvPr/>
          </p:nvSpPr>
          <p:spPr>
            <a:xfrm rot="11008927">
              <a:off x="5840178" y="789626"/>
              <a:ext cx="208794" cy="272739"/>
            </a:xfrm>
            <a:prstGeom prst="triangle">
              <a:avLst/>
            </a:prstGeom>
            <a:solidFill>
              <a:srgbClr val="F0DE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2" name="圓角矩形 21"/>
            <p:cNvSpPr/>
            <p:nvPr/>
          </p:nvSpPr>
          <p:spPr>
            <a:xfrm>
              <a:off x="5687171" y="616957"/>
              <a:ext cx="2049841" cy="322000"/>
            </a:xfrm>
            <a:prstGeom prst="roundRect">
              <a:avLst/>
            </a:prstGeom>
            <a:solidFill>
              <a:srgbClr val="F0DE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6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軟正黑體" pitchFamily="34" charset="-120"/>
                  <a:ea typeface="微軟正黑體" pitchFamily="34" charset="-120"/>
                </a:rPr>
                <a:t>市長滿意度確實下降了，實際上卻沒有左圖看起來那麼嚴重。</a:t>
              </a:r>
              <a:endParaRPr lang="zh-TW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提防圖表的陷阱</a:t>
            </a:r>
            <a:endParaRPr lang="zh-TW" altLang="en-US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642910" y="1214428"/>
            <a:ext cx="492922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一、單位刻度是否合理一致？</a:t>
            </a:r>
            <a:endParaRPr lang="en-US" altLang="zh-TW" sz="22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32</a:t>
            </a:fld>
            <a:endParaRPr lang="zh-TW" altLang="en-US"/>
          </a:p>
        </p:txBody>
      </p:sp>
      <p:sp>
        <p:nvSpPr>
          <p:cNvPr id="17" name="文字方塊 16"/>
          <p:cNvSpPr txBox="1"/>
          <p:nvPr/>
        </p:nvSpPr>
        <p:spPr>
          <a:xfrm>
            <a:off x="6715140" y="2000246"/>
            <a:ext cx="2071702" cy="584775"/>
          </a:xfrm>
          <a:prstGeom prst="rect">
            <a:avLst/>
          </a:prstGeom>
          <a:solidFill>
            <a:srgbClr val="F0DED0"/>
          </a:solidFill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基準點為</a:t>
            </a:r>
            <a:r>
              <a:rPr lang="en-US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0</a:t>
            </a:r>
          </a:p>
          <a:p>
            <a:pPr>
              <a:buNone/>
            </a:pP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看不出資料差異</a:t>
            </a:r>
            <a:endParaRPr lang="en-US" altLang="zh-TW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6715140" y="3357568"/>
            <a:ext cx="2071702" cy="584775"/>
          </a:xfrm>
          <a:prstGeom prst="rect">
            <a:avLst/>
          </a:prstGeom>
          <a:solidFill>
            <a:srgbClr val="F0DED0"/>
          </a:solidFill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基準點不為</a:t>
            </a:r>
            <a:r>
              <a:rPr lang="en-US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0</a:t>
            </a:r>
          </a:p>
          <a:p>
            <a:pPr>
              <a:buNone/>
            </a:pP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較能看出資料差異</a:t>
            </a:r>
            <a:endParaRPr lang="en-US" altLang="zh-TW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4" name="圖片 13" descr="3_平均壽命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2910" y="1714494"/>
            <a:ext cx="6019854" cy="1357322"/>
          </a:xfrm>
          <a:prstGeom prst="rect">
            <a:avLst/>
          </a:prstGeom>
        </p:spPr>
      </p:pic>
      <p:pic>
        <p:nvPicPr>
          <p:cNvPr id="15" name="圖片 14" descr="3_平均壽命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4348" y="3234969"/>
            <a:ext cx="5843136" cy="1479921"/>
          </a:xfrm>
          <a:prstGeom prst="rect">
            <a:avLst/>
          </a:prstGeom>
        </p:spPr>
      </p:pic>
      <p:sp>
        <p:nvSpPr>
          <p:cNvPr id="16" name="橢圓 15"/>
          <p:cNvSpPr/>
          <p:nvPr/>
        </p:nvSpPr>
        <p:spPr>
          <a:xfrm>
            <a:off x="500034" y="2357436"/>
            <a:ext cx="714380" cy="71438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橢圓 18"/>
          <p:cNvSpPr/>
          <p:nvPr/>
        </p:nvSpPr>
        <p:spPr>
          <a:xfrm>
            <a:off x="500034" y="4000510"/>
            <a:ext cx="714380" cy="71438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提防圖表的陷阱</a:t>
            </a:r>
            <a:endParaRPr lang="zh-TW" altLang="en-US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642910" y="1214428"/>
            <a:ext cx="492922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二、圖表數據是否被截斷或扭曲？</a:t>
            </a:r>
            <a:endParaRPr lang="en-US" altLang="zh-TW" sz="22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33</a:t>
            </a:fld>
            <a:endParaRPr lang="zh-TW" altLang="en-US"/>
          </a:p>
        </p:txBody>
      </p:sp>
      <p:pic>
        <p:nvPicPr>
          <p:cNvPr id="14" name="圖片 13" descr="3_美國就業人口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4347" y="1928808"/>
            <a:ext cx="7186861" cy="2169985"/>
          </a:xfrm>
          <a:prstGeom prst="rect">
            <a:avLst/>
          </a:prstGeom>
        </p:spPr>
      </p:pic>
      <p:sp>
        <p:nvSpPr>
          <p:cNvPr id="15" name="文字方塊 14"/>
          <p:cNvSpPr txBox="1"/>
          <p:nvPr/>
        </p:nvSpPr>
        <p:spPr>
          <a:xfrm>
            <a:off x="642910" y="4192799"/>
            <a:ext cx="49685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FCB871"/>
              </a:buClr>
            </a:pPr>
            <a:r>
              <a:rPr lang="en-US" altLang="zh-TW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新細明體"/>
                <a:ea typeface="新細明體"/>
              </a:rPr>
              <a:t>‧</a:t>
            </a: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美國非農就業人口（資料來源：美國勞工統計局） </a:t>
            </a:r>
          </a:p>
        </p:txBody>
      </p:sp>
      <p:grpSp>
        <p:nvGrpSpPr>
          <p:cNvPr id="20" name="群組 20"/>
          <p:cNvGrpSpPr/>
          <p:nvPr/>
        </p:nvGrpSpPr>
        <p:grpSpPr>
          <a:xfrm>
            <a:off x="5286380" y="857238"/>
            <a:ext cx="3500462" cy="1495503"/>
            <a:chOff x="5496186" y="513524"/>
            <a:chExt cx="3119407" cy="541324"/>
          </a:xfrm>
        </p:grpSpPr>
        <p:sp>
          <p:nvSpPr>
            <p:cNvPr id="23" name="等腰三角形 22"/>
            <p:cNvSpPr/>
            <p:nvPr/>
          </p:nvSpPr>
          <p:spPr>
            <a:xfrm rot="11008927">
              <a:off x="5834946" y="852070"/>
              <a:ext cx="208794" cy="202778"/>
            </a:xfrm>
            <a:prstGeom prst="triangle">
              <a:avLst/>
            </a:prstGeom>
            <a:solidFill>
              <a:srgbClr val="F0DE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4" name="圓角矩形 23"/>
            <p:cNvSpPr/>
            <p:nvPr/>
          </p:nvSpPr>
          <p:spPr>
            <a:xfrm>
              <a:off x="5496186" y="513524"/>
              <a:ext cx="3119407" cy="425433"/>
            </a:xfrm>
            <a:prstGeom prst="roundRect">
              <a:avLst/>
            </a:prstGeom>
            <a:solidFill>
              <a:srgbClr val="F0DE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altLang="zh-TW" sz="16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軟正黑體" pitchFamily="34" charset="-120"/>
                  <a:ea typeface="微軟正黑體" pitchFamily="34" charset="-120"/>
                </a:rPr>
                <a:t>2017</a:t>
              </a:r>
              <a:r>
                <a:rPr lang="zh-TW" altLang="en-US" sz="16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軟正黑體" pitchFamily="34" charset="-120"/>
                  <a:ea typeface="微軟正黑體" pitchFamily="34" charset="-120"/>
                </a:rPr>
                <a:t>年川普當選美國總統後，美國全國受僱就業人口數持續上升，川普的就業政策發揮良好的效果！</a:t>
              </a:r>
              <a:endParaRPr lang="zh-TW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提防圖表的陷阱</a:t>
            </a:r>
            <a:endParaRPr lang="zh-TW" altLang="en-US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642910" y="1214428"/>
            <a:ext cx="492922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二、圖表數據是否被截斷或扭曲？</a:t>
            </a:r>
            <a:endParaRPr lang="en-US" altLang="zh-TW" sz="22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34</a:t>
            </a:fld>
            <a:endParaRPr lang="zh-TW" altLang="en-US"/>
          </a:p>
        </p:txBody>
      </p:sp>
      <p:sp>
        <p:nvSpPr>
          <p:cNvPr id="15" name="文字方塊 14"/>
          <p:cNvSpPr txBox="1"/>
          <p:nvPr/>
        </p:nvSpPr>
        <p:spPr>
          <a:xfrm>
            <a:off x="642910" y="4192799"/>
            <a:ext cx="49685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FCB871"/>
              </a:buClr>
            </a:pPr>
            <a:r>
              <a:rPr lang="en-US" altLang="zh-TW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新細明體"/>
                <a:ea typeface="新細明體"/>
              </a:rPr>
              <a:t>‧</a:t>
            </a: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美國非農就業人口（資料來源：美國勞工統計局） </a:t>
            </a:r>
          </a:p>
        </p:txBody>
      </p:sp>
      <p:pic>
        <p:nvPicPr>
          <p:cNvPr id="11" name="圖片 10" descr="3_美國就業人口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4348" y="1714494"/>
            <a:ext cx="7178826" cy="2357454"/>
          </a:xfrm>
          <a:prstGeom prst="rect">
            <a:avLst/>
          </a:prstGeom>
        </p:spPr>
      </p:pic>
      <p:sp>
        <p:nvSpPr>
          <p:cNvPr id="12" name="橢圓 11"/>
          <p:cNvSpPr/>
          <p:nvPr/>
        </p:nvSpPr>
        <p:spPr>
          <a:xfrm>
            <a:off x="6594209" y="3571882"/>
            <a:ext cx="714380" cy="71438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2" name="群組 20"/>
          <p:cNvGrpSpPr/>
          <p:nvPr/>
        </p:nvGrpSpPr>
        <p:grpSpPr>
          <a:xfrm>
            <a:off x="5214942" y="428610"/>
            <a:ext cx="3500462" cy="1554358"/>
            <a:chOff x="5496186" y="513524"/>
            <a:chExt cx="3119407" cy="536977"/>
          </a:xfrm>
        </p:grpSpPr>
        <p:sp>
          <p:nvSpPr>
            <p:cNvPr id="23" name="等腰三角形 22"/>
            <p:cNvSpPr/>
            <p:nvPr/>
          </p:nvSpPr>
          <p:spPr>
            <a:xfrm rot="12732488">
              <a:off x="7201222" y="847723"/>
              <a:ext cx="208794" cy="202778"/>
            </a:xfrm>
            <a:prstGeom prst="triangle">
              <a:avLst/>
            </a:prstGeom>
            <a:solidFill>
              <a:srgbClr val="F0DE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4" name="圓角矩形 23"/>
            <p:cNvSpPr/>
            <p:nvPr/>
          </p:nvSpPr>
          <p:spPr>
            <a:xfrm>
              <a:off x="5496186" y="513524"/>
              <a:ext cx="3119407" cy="425433"/>
            </a:xfrm>
            <a:prstGeom prst="roundRect">
              <a:avLst/>
            </a:prstGeom>
            <a:solidFill>
              <a:srgbClr val="F0DE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zh-TW" altLang="en-US" sz="16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軟正黑體" pitchFamily="34" charset="-120"/>
                  <a:ea typeface="微軟正黑體" pitchFamily="34" charset="-120"/>
                </a:rPr>
                <a:t>把圖表時間</a:t>
              </a:r>
              <a:r>
                <a:rPr lang="zh-TW" altLang="en-US" sz="1600" b="1" dirty="0" smtClean="0">
                  <a:solidFill>
                    <a:srgbClr val="C07740"/>
                  </a:solidFill>
                  <a:latin typeface="微軟正黑體" pitchFamily="34" charset="-120"/>
                  <a:ea typeface="微軟正黑體" pitchFamily="34" charset="-120"/>
                </a:rPr>
                <a:t>再往前至</a:t>
              </a:r>
              <a:r>
                <a:rPr lang="en-US" altLang="zh-TW" sz="1600" b="1" dirty="0" smtClean="0">
                  <a:solidFill>
                    <a:srgbClr val="C07740"/>
                  </a:solidFill>
                  <a:latin typeface="微軟正黑體" pitchFamily="34" charset="-120"/>
                  <a:ea typeface="微軟正黑體" pitchFamily="34" charset="-120"/>
                </a:rPr>
                <a:t>2009</a:t>
              </a:r>
              <a:r>
                <a:rPr lang="zh-TW" altLang="en-US" sz="1600" b="1" dirty="0" smtClean="0">
                  <a:solidFill>
                    <a:srgbClr val="C07740"/>
                  </a:solidFill>
                  <a:latin typeface="微軟正黑體" pitchFamily="34" charset="-120"/>
                  <a:ea typeface="微軟正黑體" pitchFamily="34" charset="-120"/>
                </a:rPr>
                <a:t>年歐巴馬總統上任</a:t>
              </a:r>
              <a:r>
                <a:rPr lang="zh-TW" altLang="en-US" sz="16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軟正黑體" pitchFamily="34" charset="-120"/>
                  <a:ea typeface="微軟正黑體" pitchFamily="34" charset="-120"/>
                </a:rPr>
                <a:t>，發現美國就業人口的上揚趨勢早已維持好幾年，川普</a:t>
              </a:r>
              <a:r>
                <a:rPr lang="zh-TW" altLang="en-US" sz="16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軟正黑體" pitchFamily="34" charset="-120"/>
                  <a:ea typeface="微軟正黑體" pitchFamily="34" charset="-120"/>
                </a:rPr>
                <a:t>頂多沒有</a:t>
              </a:r>
              <a:r>
                <a:rPr lang="zh-TW" altLang="en-US" sz="16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軟正黑體" pitchFamily="34" charset="-120"/>
                  <a:ea typeface="微軟正黑體" pitchFamily="34" charset="-120"/>
                </a:rPr>
                <a:t>讓美國就業狀況惡化。</a:t>
              </a:r>
              <a:endParaRPr lang="zh-TW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提防圖表的陷阱</a:t>
            </a:r>
            <a:endParaRPr lang="zh-TW" altLang="en-US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642910" y="1214428"/>
            <a:ext cx="492922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二、圖表數據是否被截斷或扭曲？</a:t>
            </a:r>
            <a:endParaRPr lang="en-US" altLang="zh-TW" sz="22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35</a:t>
            </a:fld>
            <a:endParaRPr lang="zh-TW" altLang="en-US"/>
          </a:p>
        </p:txBody>
      </p:sp>
      <p:grpSp>
        <p:nvGrpSpPr>
          <p:cNvPr id="2" name="群組 20"/>
          <p:cNvGrpSpPr/>
          <p:nvPr/>
        </p:nvGrpSpPr>
        <p:grpSpPr>
          <a:xfrm>
            <a:off x="2273824" y="3396681"/>
            <a:ext cx="3012556" cy="1032457"/>
            <a:chOff x="6578431" y="539381"/>
            <a:chExt cx="2684615" cy="373716"/>
          </a:xfrm>
        </p:grpSpPr>
        <p:sp>
          <p:nvSpPr>
            <p:cNvPr id="23" name="等腰三角形 22"/>
            <p:cNvSpPr/>
            <p:nvPr/>
          </p:nvSpPr>
          <p:spPr>
            <a:xfrm rot="3971868">
              <a:off x="8971028" y="343627"/>
              <a:ext cx="84809" cy="499226"/>
            </a:xfrm>
            <a:prstGeom prst="triangle">
              <a:avLst/>
            </a:prstGeom>
            <a:solidFill>
              <a:srgbClr val="F0DE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4" name="圓角矩形 23"/>
            <p:cNvSpPr/>
            <p:nvPr/>
          </p:nvSpPr>
          <p:spPr>
            <a:xfrm>
              <a:off x="6578431" y="539381"/>
              <a:ext cx="2291810" cy="373716"/>
            </a:xfrm>
            <a:prstGeom prst="roundRect">
              <a:avLst/>
            </a:prstGeom>
            <a:solidFill>
              <a:srgbClr val="F0DE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6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軟正黑體" pitchFamily="34" charset="-120"/>
                  <a:ea typeface="微軟正黑體" pitchFamily="34" charset="-120"/>
                </a:rPr>
                <a:t>深藍色扇形</a:t>
              </a:r>
              <a:r>
                <a:rPr lang="en-US" altLang="zh-TW" sz="16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軟正黑體" pitchFamily="34" charset="-120"/>
                  <a:ea typeface="微軟正黑體" pitchFamily="34" charset="-120"/>
                </a:rPr>
                <a:t>vs. </a:t>
              </a:r>
              <a:r>
                <a:rPr lang="zh-TW" altLang="en-US" sz="16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軟正黑體" pitchFamily="34" charset="-120"/>
                  <a:ea typeface="微軟正黑體" pitchFamily="34" charset="-120"/>
                </a:rPr>
                <a:t>橘色扇形</a:t>
              </a:r>
              <a:endParaRPr lang="en-US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r>
                <a:rPr lang="zh-TW" altLang="en-US" sz="16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軟正黑體" pitchFamily="34" charset="-120"/>
                  <a:ea typeface="微軟正黑體" pitchFamily="34" charset="-120"/>
                </a:rPr>
                <a:t>哪個看起來比較大？</a:t>
              </a:r>
            </a:p>
          </p:txBody>
        </p:sp>
      </p:grpSp>
      <p:pic>
        <p:nvPicPr>
          <p:cNvPr id="11" name="圖片 10" descr="3_立體圓餅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57818" y="1571618"/>
            <a:ext cx="3050674" cy="2420488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642910" y="1785932"/>
            <a:ext cx="421484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1950" indent="-361950" algn="just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添加立體效果的圖表容易造成視覺上的誤導，判讀時應特別小心謹慎，且盡可能避免使用。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提防圖表的陷阱</a:t>
            </a:r>
            <a:endParaRPr lang="zh-TW" altLang="en-US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642910" y="1214428"/>
            <a:ext cx="492922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三、圖表是否隱含特定立場或目的？</a:t>
            </a:r>
            <a:endParaRPr lang="en-US" altLang="zh-TW" sz="22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36</a:t>
            </a:fld>
            <a:endParaRPr lang="zh-TW" altLang="en-US"/>
          </a:p>
        </p:txBody>
      </p:sp>
      <p:pic>
        <p:nvPicPr>
          <p:cNvPr id="13" name="圖片 12" descr="3_政府滿意度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4348" y="1945551"/>
            <a:ext cx="3000396" cy="2371910"/>
          </a:xfrm>
          <a:prstGeom prst="rect">
            <a:avLst/>
          </a:prstGeom>
        </p:spPr>
      </p:pic>
      <p:pic>
        <p:nvPicPr>
          <p:cNvPr id="14" name="圖片 13" descr="3_政府滿意度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628" y="1857370"/>
            <a:ext cx="2928958" cy="2385992"/>
          </a:xfrm>
          <a:prstGeom prst="rect">
            <a:avLst/>
          </a:prstGeom>
        </p:spPr>
      </p:pic>
      <p:sp>
        <p:nvSpPr>
          <p:cNvPr id="15" name="文字方塊 14"/>
          <p:cNvSpPr txBox="1"/>
          <p:nvPr/>
        </p:nvSpPr>
        <p:spPr>
          <a:xfrm>
            <a:off x="3929058" y="3473545"/>
            <a:ext cx="9321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altLang="zh-TW" sz="44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vs.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sz="4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謹慎推論圖表資訊</a:t>
            </a:r>
            <a:endParaRPr lang="zh-TW" altLang="en-US" sz="4000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37</a:t>
            </a:fld>
            <a:endParaRPr lang="zh-TW" altLang="en-US"/>
          </a:p>
        </p:txBody>
      </p:sp>
      <p:pic>
        <p:nvPicPr>
          <p:cNvPr id="8" name="圖片 7" descr="3_手機銷量20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06995" y="785621"/>
            <a:ext cx="3357586" cy="1845793"/>
          </a:xfrm>
          <a:prstGeom prst="rect">
            <a:avLst/>
          </a:prstGeom>
        </p:spPr>
      </p:pic>
      <p:pic>
        <p:nvPicPr>
          <p:cNvPr id="11" name="圖片 10" descr="3_手機銷量202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43570" y="3074672"/>
            <a:ext cx="3377721" cy="1817957"/>
          </a:xfrm>
          <a:prstGeom prst="rect">
            <a:avLst/>
          </a:prstGeom>
        </p:spPr>
      </p:pic>
      <p:sp>
        <p:nvSpPr>
          <p:cNvPr id="12" name="文字方塊 11"/>
          <p:cNvSpPr txBox="1"/>
          <p:nvPr/>
        </p:nvSpPr>
        <p:spPr>
          <a:xfrm>
            <a:off x="5500694" y="416836"/>
            <a:ext cx="1071570" cy="369332"/>
          </a:xfrm>
          <a:prstGeom prst="rect">
            <a:avLst/>
          </a:prstGeom>
          <a:solidFill>
            <a:srgbClr val="F0DED0"/>
          </a:solidFill>
        </p:spPr>
        <p:txBody>
          <a:bodyPr wrap="square" rtlCol="0">
            <a:spAutoFit/>
          </a:bodyPr>
          <a:lstStyle/>
          <a:p>
            <a:r>
              <a:rPr lang="en-US" altLang="zh-TW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2020</a:t>
            </a: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年</a:t>
            </a:r>
            <a:endParaRPr lang="zh-TW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5572132" y="2845728"/>
            <a:ext cx="1000132" cy="369332"/>
          </a:xfrm>
          <a:prstGeom prst="rect">
            <a:avLst/>
          </a:prstGeom>
          <a:solidFill>
            <a:srgbClr val="F0DED0"/>
          </a:solidFill>
        </p:spPr>
        <p:txBody>
          <a:bodyPr wrap="square" rtlCol="0">
            <a:spAutoFit/>
          </a:bodyPr>
          <a:lstStyle/>
          <a:p>
            <a:r>
              <a:rPr lang="en-US" altLang="zh-TW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2021</a:t>
            </a: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年</a:t>
            </a:r>
            <a:endParaRPr lang="zh-TW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857224" y="1285866"/>
            <a:ext cx="385765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TW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Q</a:t>
            </a:r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：觀察三星手機</a:t>
            </a:r>
            <a:r>
              <a:rPr lang="en-US" altLang="zh-TW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2020</a:t>
            </a:r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年與</a:t>
            </a:r>
            <a:r>
              <a:rPr lang="en-US" altLang="zh-TW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2021</a:t>
            </a:r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年的出貨占比，三星手機的出貨量是變多或變少呢？</a:t>
            </a:r>
          </a:p>
        </p:txBody>
      </p:sp>
      <p:sp>
        <p:nvSpPr>
          <p:cNvPr id="18" name="矩形 17"/>
          <p:cNvSpPr/>
          <p:nvPr/>
        </p:nvSpPr>
        <p:spPr>
          <a:xfrm>
            <a:off x="857224" y="2643188"/>
            <a:ext cx="385765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Ａ：答案是</a:t>
            </a:r>
            <a:r>
              <a:rPr lang="zh-TW" altLang="en-US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無法判斷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，因為這兩個圓餅圖少了一個關鍵資訊：全球手機的總出貨量，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因此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我們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無法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將比例換算成出貨量。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7929586" y="3929072"/>
            <a:ext cx="1071570" cy="10001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sz="4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謹慎推論圖表資訊</a:t>
            </a:r>
            <a:endParaRPr lang="zh-TW" altLang="en-US" sz="4000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38</a:t>
            </a:fld>
            <a:endParaRPr lang="zh-TW" altLang="en-US"/>
          </a:p>
        </p:txBody>
      </p:sp>
      <p:sp>
        <p:nvSpPr>
          <p:cNvPr id="17" name="文字方塊 16"/>
          <p:cNvSpPr txBox="1"/>
          <p:nvPr/>
        </p:nvSpPr>
        <p:spPr>
          <a:xfrm>
            <a:off x="857224" y="1285866"/>
            <a:ext cx="492922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TW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Q</a:t>
            </a:r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：假設你是一間公司的經營者，當拿到</a:t>
            </a:r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右邊</a:t>
            </a:r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這</a:t>
            </a:r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張</a:t>
            </a:r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圖表，你會如何解讀公司營運狀況？</a:t>
            </a:r>
          </a:p>
        </p:txBody>
      </p:sp>
      <p:sp>
        <p:nvSpPr>
          <p:cNvPr id="18" name="矩形 17"/>
          <p:cNvSpPr/>
          <p:nvPr/>
        </p:nvSpPr>
        <p:spPr>
          <a:xfrm>
            <a:off x="928662" y="3214692"/>
            <a:ext cx="471490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→ 當我們判讀圖表，甚至依據圖表採取行動或進行決策時，必須謹慎思考圖表說了什麼、什麼沒說。</a:t>
            </a:r>
          </a:p>
        </p:txBody>
      </p:sp>
      <p:pic>
        <p:nvPicPr>
          <p:cNvPr id="10" name="圖片 9" descr="3_業務表現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86512" y="2786064"/>
            <a:ext cx="2470594" cy="1955146"/>
          </a:xfrm>
          <a:prstGeom prst="rect">
            <a:avLst/>
          </a:prstGeom>
        </p:spPr>
      </p:pic>
      <p:pic>
        <p:nvPicPr>
          <p:cNvPr id="13" name="圖片 12" descr="3_業績表現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43636" y="500048"/>
            <a:ext cx="2407920" cy="2011680"/>
          </a:xfrm>
          <a:prstGeom prst="rect">
            <a:avLst/>
          </a:prstGeom>
        </p:spPr>
      </p:pic>
      <p:sp>
        <p:nvSpPr>
          <p:cNvPr id="14" name="文字方塊 13"/>
          <p:cNvSpPr txBox="1"/>
          <p:nvPr/>
        </p:nvSpPr>
        <p:spPr>
          <a:xfrm>
            <a:off x="871854" y="2643188"/>
            <a:ext cx="492922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TW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Q</a:t>
            </a:r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：若是下面這張圖呢？你如何解讀？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4" grpId="0"/>
    </p:bld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975</TotalTime>
  <Words>1866</Words>
  <Application>Microsoft Office PowerPoint</Application>
  <PresentationFormat>如螢幕大小 (16:9)</PresentationFormat>
  <Paragraphs>291</Paragraphs>
  <Slides>38</Slides>
  <Notes>9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38</vt:i4>
      </vt:variant>
    </vt:vector>
  </HeadingPairs>
  <TitlesOfParts>
    <vt:vector size="39" baseType="lpstr">
      <vt:lpstr>Office 佈景主題</vt:lpstr>
      <vt:lpstr>投影片 1</vt:lpstr>
      <vt:lpstr>投影片 2</vt:lpstr>
      <vt:lpstr>投影片 3</vt:lpstr>
      <vt:lpstr>表（table）</vt:lpstr>
      <vt:lpstr>投影片 5</vt:lpstr>
      <vt:lpstr>投影片 6</vt:lpstr>
      <vt:lpstr>一、長條圖（bar chart）</vt:lpstr>
      <vt:lpstr>二、直方圖（histogram）</vt:lpstr>
      <vt:lpstr>二、直方圖（histogram）</vt:lpstr>
      <vt:lpstr>投影片 10</vt:lpstr>
      <vt:lpstr>三、折線圖（line chart）</vt:lpstr>
      <vt:lpstr>投影片 12</vt:lpstr>
      <vt:lpstr>投影片 13</vt:lpstr>
      <vt:lpstr>投影片 14</vt:lpstr>
      <vt:lpstr>投影片 15</vt:lpstr>
      <vt:lpstr>四、散布圖（scatter chart）</vt:lpstr>
      <vt:lpstr>投影片 17</vt:lpstr>
      <vt:lpstr>四、散布圖（scatter chart）</vt:lpstr>
      <vt:lpstr>投影片 19</vt:lpstr>
      <vt:lpstr>五、圓餅圖（pie chart）</vt:lpstr>
      <vt:lpstr>五、圓餅圖（pie chart）</vt:lpstr>
      <vt:lpstr>六、雷達圖（radar chart）</vt:lpstr>
      <vt:lpstr>投影片 23</vt:lpstr>
      <vt:lpstr>投影片 24</vt:lpstr>
      <vt:lpstr>投影片 25</vt:lpstr>
      <vt:lpstr>掌握圖表基本資訊</vt:lpstr>
      <vt:lpstr>觀察圖表元素</vt:lpstr>
      <vt:lpstr>觀察圖表元素</vt:lpstr>
      <vt:lpstr>觀察圖表元素</vt:lpstr>
      <vt:lpstr>觀察圖表元素</vt:lpstr>
      <vt:lpstr>提防圖表的陷阱</vt:lpstr>
      <vt:lpstr>提防圖表的陷阱</vt:lpstr>
      <vt:lpstr>提防圖表的陷阱</vt:lpstr>
      <vt:lpstr>提防圖表的陷阱</vt:lpstr>
      <vt:lpstr>提防圖表的陷阱</vt:lpstr>
      <vt:lpstr>提防圖表的陷阱</vt:lpstr>
      <vt:lpstr>謹慎推論圖表資訊</vt:lpstr>
      <vt:lpstr>謹慎推論圖表資訊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91677</dc:creator>
  <cp:lastModifiedBy>91677</cp:lastModifiedBy>
  <cp:revision>89</cp:revision>
  <dcterms:created xsi:type="dcterms:W3CDTF">2022-05-25T00:24:47Z</dcterms:created>
  <dcterms:modified xsi:type="dcterms:W3CDTF">2022-06-07T07:56:24Z</dcterms:modified>
</cp:coreProperties>
</file>