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257" r:id="rId3"/>
    <p:sldId id="260" r:id="rId4"/>
    <p:sldId id="262" r:id="rId5"/>
    <p:sldId id="312" r:id="rId6"/>
    <p:sldId id="295" r:id="rId7"/>
    <p:sldId id="296" r:id="rId8"/>
    <p:sldId id="297" r:id="rId9"/>
    <p:sldId id="298" r:id="rId10"/>
    <p:sldId id="299" r:id="rId11"/>
    <p:sldId id="300" r:id="rId12"/>
    <p:sldId id="278" r:id="rId13"/>
    <p:sldId id="301" r:id="rId14"/>
    <p:sldId id="303" r:id="rId15"/>
    <p:sldId id="302" r:id="rId16"/>
    <p:sldId id="305" r:id="rId17"/>
    <p:sldId id="281" r:id="rId18"/>
    <p:sldId id="304" r:id="rId19"/>
    <p:sldId id="306" r:id="rId20"/>
    <p:sldId id="308" r:id="rId21"/>
    <p:sldId id="307" r:id="rId22"/>
    <p:sldId id="313" r:id="rId23"/>
    <p:sldId id="309" r:id="rId24"/>
    <p:sldId id="310" r:id="rId25"/>
    <p:sldId id="311" r:id="rId26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7740"/>
    <a:srgbClr val="F0DED0"/>
    <a:srgbClr val="E6C9B4"/>
    <a:srgbClr val="CA9F00"/>
    <a:srgbClr val="FFDE75"/>
    <a:srgbClr val="D07C7A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 varScale="1">
        <p:scale>
          <a:sx n="140" d="100"/>
          <a:sy n="140" d="100"/>
        </p:scale>
        <p:origin x="-9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9" name="Google Shape;6506;p84"/>
          <p:cNvGrpSpPr/>
          <p:nvPr userDrawn="1"/>
        </p:nvGrpSpPr>
        <p:grpSpPr>
          <a:xfrm rot="16200000">
            <a:off x="-14123" y="1986154"/>
            <a:ext cx="2742827" cy="1143009"/>
            <a:chOff x="5973664" y="3484366"/>
            <a:chExt cx="2369192" cy="987304"/>
          </a:xfrm>
        </p:grpSpPr>
        <p:grpSp>
          <p:nvGrpSpPr>
            <p:cNvPr id="50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63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60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7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" name="文字方塊 65"/>
          <p:cNvSpPr txBox="1"/>
          <p:nvPr userDrawn="1"/>
        </p:nvSpPr>
        <p:spPr>
          <a:xfrm>
            <a:off x="1000100" y="143230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7" name="文字方塊 66"/>
          <p:cNvSpPr txBox="1"/>
          <p:nvPr userDrawn="1"/>
        </p:nvSpPr>
        <p:spPr>
          <a:xfrm>
            <a:off x="1006450" y="232320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2022/6/7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00444" y="200024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dirty="0" smtClean="0">
                <a:cs typeface="+mj-cs"/>
              </a:rPr>
              <a:t>04</a:t>
            </a:r>
            <a:r>
              <a:rPr kumimoji="0" lang="zh-TW" altLang="en-US" sz="48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</a:t>
            </a:r>
            <a:r>
              <a:rPr kumimoji="0" lang="zh-TW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如何形塑</a:t>
            </a:r>
            <a:r>
              <a:rPr kumimoji="0" lang="zh-TW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問題意識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147702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問題哪裡找？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3108" y="2405720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形塑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問題意識？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143108" y="3286130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撰寫探究計畫？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問題哪裡找？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問題與問題化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500066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日常生活中值得探究的問題，常常來自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現實與自身期待的落差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。若不將此落差視為理所當然，它可能就會成為一個值得探討的問題。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問題化（</a:t>
            </a:r>
            <a:r>
              <a:rPr lang="en-US" altLang="zh-TW" sz="2000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problematization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意識到問題存在，並加以指認與定義，具有相當的</a:t>
            </a:r>
            <a:r>
              <a:rPr lang="zh-TW" altLang="en-US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社會建構性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919168"/>
            <a:ext cx="2724152" cy="2724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原來是醬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358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英文的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”question”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和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”problem”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都翻譯成「問題」，但兩者的意思其實不太相同。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Question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有待回答的問題，需要答案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(answer)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Problem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：社會或生活當中的難題，需要解方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(solution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13" name="圖片 12" descr="憨吉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429006"/>
            <a:ext cx="1075919" cy="1343396"/>
          </a:xfrm>
          <a:prstGeom prst="rect">
            <a:avLst/>
          </a:prstGeom>
        </p:spPr>
      </p:pic>
      <p:sp>
        <p:nvSpPr>
          <p:cNvPr id="14" name="圓角矩形圖說文字 13"/>
          <p:cNvSpPr/>
          <p:nvPr/>
        </p:nvSpPr>
        <p:spPr>
          <a:xfrm>
            <a:off x="2500298" y="3357568"/>
            <a:ext cx="4786346" cy="1143008"/>
          </a:xfrm>
          <a:prstGeom prst="wedgeRoundRectCallout">
            <a:avLst>
              <a:gd name="adj1" fmla="val -57317"/>
              <a:gd name="adj2" fmla="val -18131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想一想：你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的研究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問題屬於上網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就可以找到答案的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question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還是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需要透過議題探究才能找到解答的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problem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問題與問題化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2910" y="1268922"/>
            <a:ext cx="735811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新細明體"/>
                <a:ea typeface="新細明體"/>
              </a:rPr>
              <a:t>★ </a:t>
            </a:r>
            <a:r>
              <a:rPr lang="zh-TW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練習句型：</a:t>
            </a:r>
            <a:r>
              <a:rPr lang="zh-TW" altLang="en-US" sz="2000" b="1" u="sng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我以為</a:t>
            </a:r>
            <a:r>
              <a:rPr lang="en-US" altLang="zh-TW" sz="2000" b="1" u="sng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r>
              <a:rPr lang="zh-TW" altLang="en-US" sz="2000" b="1" u="sng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，結果卻</a:t>
            </a:r>
            <a:r>
              <a:rPr lang="en-US" altLang="zh-TW" sz="2000" b="1" u="sng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  <a:r>
              <a:rPr lang="zh-TW" altLang="en-US" sz="2000" b="1" u="sng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2000" b="1" u="sng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u="sng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我以為　</a:t>
            </a:r>
            <a:r>
              <a:rPr lang="zh-TW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只要老師準時下課，就可以準時買到餐盒，</a:t>
            </a:r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結果卻　</a:t>
            </a:r>
            <a:r>
              <a:rPr lang="zh-TW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合作社大排長龍，耽誤我的用餐時間。</a:t>
            </a:r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我以為　</a:t>
            </a:r>
            <a:r>
              <a:rPr lang="zh-TW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穿越馬路應該要走斑馬線，遵守交通規則，</a:t>
            </a:r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結果卻　</a:t>
            </a:r>
            <a:r>
              <a:rPr lang="zh-TW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許多同學放學時貪圖方便，直接橫越馬路。</a:t>
            </a:r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200" b="1" u="sng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我以為　</a:t>
            </a:r>
            <a:r>
              <a:rPr lang="zh-TW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媒體應該要扮演第四權角色監督政府，</a:t>
            </a:r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結果卻　</a:t>
            </a:r>
            <a:r>
              <a:rPr lang="zh-TW" alt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新聞報導經常受到商業力量和政治立場的干預與影響。</a:t>
            </a:r>
            <a:endParaRPr lang="en-US" altLang="zh-TW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 descr="憨吉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715272" y="3300057"/>
            <a:ext cx="1304776" cy="1629148"/>
          </a:xfrm>
          <a:prstGeom prst="rect">
            <a:avLst/>
          </a:prstGeom>
        </p:spPr>
      </p:pic>
      <p:sp>
        <p:nvSpPr>
          <p:cNvPr id="11" name="圓角矩形圖說文字 10"/>
          <p:cNvSpPr/>
          <p:nvPr/>
        </p:nvSpPr>
        <p:spPr>
          <a:xfrm>
            <a:off x="6572264" y="1714494"/>
            <a:ext cx="2214578" cy="1214446"/>
          </a:xfrm>
          <a:prstGeom prst="wedgeRoundRectCallout">
            <a:avLst>
              <a:gd name="adj1" fmla="val 24771"/>
              <a:gd name="adj2" fmla="val 72053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從日常生活出發，試看看利用此句型發現問題吧！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如何問一個好問題？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42910" y="1268922"/>
            <a:ext cx="74295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一、問題是否可以依據常理回答？或已有客觀認定的答案？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若已經過科學證實並廣為接受的問題，沒有探究的必要性。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有些問題雖然可以探究出答案，但沒有實質意義。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5786" y="2214560"/>
            <a:ext cx="6786610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一個國家的所得分配不均，是否會造成貧富差距持續惡化？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>
              <a:lnSpc>
                <a:spcPct val="150000"/>
              </a:lnSpc>
            </a:pP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大量社會科學研究已經證實，難有進一步探討的空間。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5786" y="3714758"/>
            <a:ext cx="6786610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如果未依通勤時間準時搭上公車，是否會增加上學遲到的可能性？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>
              <a:lnSpc>
                <a:spcPct val="150000"/>
              </a:lnSpc>
            </a:pP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依常理判斷當然如此，不用特別探討。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如何問一個好問題？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42910" y="1268922"/>
            <a:ext cx="74295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二、問題是否具體、明確？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好的問題應盡可能具體，避免使用抽象詞彙或專有名詞。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5786" y="2214560"/>
            <a:ext cx="6786610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為什麼鐵路公司的服務總是那麼糟？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>
              <a:lnSpc>
                <a:spcPct val="150000"/>
              </a:lnSpc>
            </a:pP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「糟」、「總是」等用詞過於模糊，難以讓人對問題有清晰的理解。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5786" y="3214692"/>
            <a:ext cx="6786610" cy="107157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臺灣性別意識興盛，社會是否因此出現同性戀文化霸權？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>
              <a:lnSpc>
                <a:spcPct val="150000"/>
              </a:lnSpc>
            </a:pP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文化霸權是學術專有名詞，且當前社會仍以異性戀為主流多數，各項社會制度仍以異性戀為基準運作，「同性戀文化霸權」不正確地套用概念。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如何問一個好問題？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42910" y="1268922"/>
            <a:ext cx="74295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三、一個問題是否只聚焦一件事？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一事一問，否則問題容易過於發散，難以聚焦。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5786" y="2214560"/>
            <a:ext cx="6786610" cy="157163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高中取消早自習，是否能讓學生擁有充足睡眠時間，並提升其學習表現？ 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>
              <a:lnSpc>
                <a:spcPct val="150000"/>
              </a:lnSpc>
            </a:pP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一個句子同時問了三件事之間的關聯，分開來問更好。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627063" indent="-360363"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例如：「高中取消早自習，是否能讓學生有充足睡眠時間？若是，更充足的睡眠是否有助於提升學生的學習表現？」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如何問一個好問題？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42910" y="1268922"/>
            <a:ext cx="74295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四、問題是否具有公共性，且自己感興趣？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一事一問，否則問題容易過於發散，難以聚焦。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問題最好是自己感興趣的問題，方能更投入在探究的過程。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5786" y="2571750"/>
            <a:ext cx="6786610" cy="157163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為什麼我的讀書方法無法讓自己考進校排名前十名？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>
              <a:lnSpc>
                <a:spcPct val="150000"/>
              </a:lnSpc>
            </a:pP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問題僅和自己有關，缺乏公共性。若調整為「高中生多採用哪種讀書方法？」或者「哪種讀書方法吸收知識的效率更好？」，問題涉及的範圍較大，得到的結論可以轉化為具體建議，就具有相當的公共性</a:t>
            </a:r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2088061"/>
            <a:ext cx="4357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問題意識的定義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642910" y="1268922"/>
            <a:ext cx="50006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問題意識（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problematic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）：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能夠</a:t>
            </a:r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意識到問題存在，並對問題有一套自己的理解方式。</a:t>
            </a:r>
            <a:endParaRPr lang="en-US" altLang="zh-TW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問題意識就像是一張地圖，不僅可以幫助我們更瞭解探究的方向，也可以說服他人你提出的問題價值何在。</a:t>
            </a:r>
            <a:endParaRPr lang="en-US" altLang="zh-TW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706526">
            <a:off x="6641666" y="-287806"/>
            <a:ext cx="3222323" cy="322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592935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一、對問題背景與範圍的說明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想說服他人某個問題值得探究，就必須詳細說明其問題背景、前因後果與影響範圍。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可以利用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5W1H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分析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來掌握問題核心。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1071539" y="2975944"/>
          <a:ext cx="7143799" cy="1640212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105588"/>
                <a:gridCol w="2251997"/>
                <a:gridCol w="1450741"/>
                <a:gridCol w="2335473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WHAT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問題是什麼？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WHY</a:t>
                      </a:r>
                      <a:endParaRPr lang="zh-TW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問題為何發生？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WHERE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問題影響的範圍？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WHO</a:t>
                      </a:r>
                      <a:endParaRPr lang="zh-TW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問題影響哪些人？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WHEN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問題何時發生？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HOW</a:t>
                      </a:r>
                    </a:p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IMPORTANT</a:t>
                      </a:r>
                      <a:endParaRPr lang="zh-TW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問題有多重要？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642910" y="1268922"/>
            <a:ext cx="5000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以「中午用餐太趕」的問題為例：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4" name="Picture 2" descr="\\Super.nas\Floor Exchange\7F\陳品丞\03 普高_探究與實作\01課本\課本圖片\4_5W1H圖解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840752"/>
            <a:ext cx="6429420" cy="2731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414340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二、研究者對問題的切點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從不同的角度看同一個問題，樣貌也會不太一樣。這種看問題的角度稱為切點。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思考問題的角度會受到價值觀、意識形態與理論框架的影響，進而衍生出不同的探究題目。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642" t="21567" b="14202"/>
          <a:stretch/>
        </p:blipFill>
        <p:spPr>
          <a:xfrm>
            <a:off x="5072066" y="1500180"/>
            <a:ext cx="4071934" cy="2380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500066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理論可以提供一套思考架構，幫助我們切入問題。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可以從公民課本曾學過的概念出發，或者也可以閱讀文章或學術文獻尋找適合的理論。 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9" name="Picture 3" descr="\\Super.nas\Floor Exchange\7F\陳品丞\03 普高_探究與實作\01課本\課本圖片\4_北車補習班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240" y="1357304"/>
            <a:ext cx="2785020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文字方塊 9"/>
          <p:cNvSpPr txBox="1"/>
          <p:nvPr/>
        </p:nvSpPr>
        <p:spPr>
          <a:xfrm>
            <a:off x="5929322" y="3286130"/>
            <a:ext cx="27860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坊間隨處可見英文、日文或韓文的補習班，但為何很少看見東南亞國家的語言補習班呢？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28662" y="3143254"/>
            <a:ext cx="4429156" cy="92869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探究媒體報導身心障礙者的不平等 → </a:t>
            </a:r>
            <a:r>
              <a:rPr lang="zh-TW" altLang="en-US" sz="1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媒體再現</a:t>
            </a:r>
            <a:endParaRPr lang="en-US" altLang="zh-TW" sz="1400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探究校園學生自治問題 → </a:t>
            </a:r>
            <a:r>
              <a:rPr lang="zh-TW" altLang="en-US" sz="1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民主治理</a:t>
            </a:r>
            <a:endParaRPr lang="zh-TW" altLang="en-US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3581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假設你的高中即將舉辦學生會長選舉，卻只有一組候選人參選，且投票率低迷，只有一至兩成，顯示學生對學生自治興趣缺缺。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針對此問題，你可以試著列出 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至 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5 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個問題切點嗎？ </a:t>
            </a: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785786" y="2643188"/>
            <a:ext cx="6572296" cy="1785950"/>
          </a:xfrm>
          <a:prstGeom prst="rect">
            <a:avLst/>
          </a:prstGeom>
          <a:noFill/>
          <a:ln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</a:t>
            </a:r>
          </a:p>
          <a:p>
            <a:pPr marL="266700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</a:t>
            </a:r>
          </a:p>
          <a:p>
            <a:pPr marL="266700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</a:t>
            </a:r>
          </a:p>
          <a:p>
            <a:pPr marL="266700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</a:t>
            </a:r>
          </a:p>
          <a:p>
            <a:pPr marL="266700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5.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41434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三、探究的目的是什麼？</a:t>
            </a:r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" name="Google Shape;3121;p75"/>
          <p:cNvGrpSpPr/>
          <p:nvPr/>
        </p:nvGrpSpPr>
        <p:grpSpPr>
          <a:xfrm>
            <a:off x="785786" y="3566518"/>
            <a:ext cx="928694" cy="862620"/>
            <a:chOff x="2141293" y="2283580"/>
            <a:chExt cx="327982" cy="325917"/>
          </a:xfrm>
          <a:solidFill>
            <a:schemeClr val="accent4">
              <a:lumMod val="75000"/>
            </a:schemeClr>
          </a:solidFill>
        </p:grpSpPr>
        <p:sp>
          <p:nvSpPr>
            <p:cNvPr id="11" name="Google Shape;3122;p75"/>
            <p:cNvSpPr/>
            <p:nvPr/>
          </p:nvSpPr>
          <p:spPr>
            <a:xfrm>
              <a:off x="2141293" y="2283580"/>
              <a:ext cx="327982" cy="325917"/>
            </a:xfrm>
            <a:custGeom>
              <a:avLst/>
              <a:gdLst/>
              <a:ahLst/>
              <a:cxnLst/>
              <a:rect l="l" t="t" r="r" b="b"/>
              <a:pathLst>
                <a:path w="10796" h="10728" extrusionOk="0">
                  <a:moveTo>
                    <a:pt x="991" y="0"/>
                  </a:moveTo>
                  <a:cubicBezTo>
                    <a:pt x="910" y="0"/>
                    <a:pt x="830" y="27"/>
                    <a:pt x="768" y="80"/>
                  </a:cubicBezTo>
                  <a:lnTo>
                    <a:pt x="125" y="740"/>
                  </a:lnTo>
                  <a:cubicBezTo>
                    <a:pt x="0" y="865"/>
                    <a:pt x="0" y="1062"/>
                    <a:pt x="125" y="1187"/>
                  </a:cubicBezTo>
                  <a:cubicBezTo>
                    <a:pt x="188" y="1249"/>
                    <a:pt x="268" y="1280"/>
                    <a:pt x="348" y="1280"/>
                  </a:cubicBezTo>
                  <a:cubicBezTo>
                    <a:pt x="429" y="1280"/>
                    <a:pt x="509" y="1249"/>
                    <a:pt x="571" y="1187"/>
                  </a:cubicBezTo>
                  <a:lnTo>
                    <a:pt x="678" y="1062"/>
                  </a:lnTo>
                  <a:lnTo>
                    <a:pt x="678" y="9965"/>
                  </a:lnTo>
                  <a:cubicBezTo>
                    <a:pt x="678" y="10036"/>
                    <a:pt x="732" y="10072"/>
                    <a:pt x="785" y="10072"/>
                  </a:cubicBezTo>
                  <a:lnTo>
                    <a:pt x="9689" y="10072"/>
                  </a:lnTo>
                  <a:lnTo>
                    <a:pt x="9511" y="10268"/>
                  </a:lnTo>
                  <a:cubicBezTo>
                    <a:pt x="9493" y="10286"/>
                    <a:pt x="9475" y="10322"/>
                    <a:pt x="9475" y="10340"/>
                  </a:cubicBezTo>
                  <a:cubicBezTo>
                    <a:pt x="9475" y="10596"/>
                    <a:pt x="9642" y="10727"/>
                    <a:pt x="9810" y="10727"/>
                  </a:cubicBezTo>
                  <a:cubicBezTo>
                    <a:pt x="9888" y="10727"/>
                    <a:pt x="9966" y="10699"/>
                    <a:pt x="10028" y="10643"/>
                  </a:cubicBezTo>
                  <a:lnTo>
                    <a:pt x="10670" y="9983"/>
                  </a:lnTo>
                  <a:cubicBezTo>
                    <a:pt x="10795" y="9858"/>
                    <a:pt x="10795" y="9662"/>
                    <a:pt x="10670" y="9537"/>
                  </a:cubicBezTo>
                  <a:lnTo>
                    <a:pt x="9957" y="8823"/>
                  </a:lnTo>
                  <a:cubicBezTo>
                    <a:pt x="9921" y="8805"/>
                    <a:pt x="9903" y="8787"/>
                    <a:pt x="9867" y="8787"/>
                  </a:cubicBezTo>
                  <a:cubicBezTo>
                    <a:pt x="9493" y="8787"/>
                    <a:pt x="9386" y="9162"/>
                    <a:pt x="9582" y="9341"/>
                  </a:cubicBezTo>
                  <a:lnTo>
                    <a:pt x="9689" y="9448"/>
                  </a:lnTo>
                  <a:lnTo>
                    <a:pt x="1321" y="9448"/>
                  </a:lnTo>
                  <a:lnTo>
                    <a:pt x="1321" y="1079"/>
                  </a:lnTo>
                  <a:lnTo>
                    <a:pt x="1410" y="1187"/>
                  </a:lnTo>
                  <a:cubicBezTo>
                    <a:pt x="1472" y="1249"/>
                    <a:pt x="1553" y="1280"/>
                    <a:pt x="1633" y="1280"/>
                  </a:cubicBezTo>
                  <a:cubicBezTo>
                    <a:pt x="1713" y="1280"/>
                    <a:pt x="1794" y="1249"/>
                    <a:pt x="1856" y="1187"/>
                  </a:cubicBezTo>
                  <a:cubicBezTo>
                    <a:pt x="1981" y="1062"/>
                    <a:pt x="1981" y="865"/>
                    <a:pt x="1856" y="740"/>
                  </a:cubicBezTo>
                  <a:lnTo>
                    <a:pt x="1214" y="80"/>
                  </a:lnTo>
                  <a:cubicBezTo>
                    <a:pt x="1151" y="27"/>
                    <a:pt x="1071" y="0"/>
                    <a:pt x="9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23;p75"/>
            <p:cNvSpPr/>
            <p:nvPr/>
          </p:nvSpPr>
          <p:spPr>
            <a:xfrm>
              <a:off x="2200382" y="2415369"/>
              <a:ext cx="58026" cy="136832"/>
            </a:xfrm>
            <a:custGeom>
              <a:avLst/>
              <a:gdLst/>
              <a:ahLst/>
              <a:cxnLst/>
              <a:rect l="l" t="t" r="r" b="b"/>
              <a:pathLst>
                <a:path w="1910" h="4504" extrusionOk="0">
                  <a:moveTo>
                    <a:pt x="892" y="0"/>
                  </a:moveTo>
                  <a:cubicBezTo>
                    <a:pt x="623" y="0"/>
                    <a:pt x="319" y="74"/>
                    <a:pt x="0" y="292"/>
                  </a:cubicBezTo>
                  <a:lnTo>
                    <a:pt x="0" y="310"/>
                  </a:lnTo>
                  <a:lnTo>
                    <a:pt x="0" y="4503"/>
                  </a:lnTo>
                  <a:lnTo>
                    <a:pt x="1909" y="4503"/>
                  </a:lnTo>
                  <a:lnTo>
                    <a:pt x="1909" y="328"/>
                  </a:lnTo>
                  <a:cubicBezTo>
                    <a:pt x="1838" y="304"/>
                    <a:pt x="1438" y="0"/>
                    <a:pt x="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24;p75"/>
            <p:cNvSpPr/>
            <p:nvPr/>
          </p:nvSpPr>
          <p:spPr>
            <a:xfrm>
              <a:off x="2276271" y="2438853"/>
              <a:ext cx="57479" cy="113348"/>
            </a:xfrm>
            <a:custGeom>
              <a:avLst/>
              <a:gdLst/>
              <a:ahLst/>
              <a:cxnLst/>
              <a:rect l="l" t="t" r="r" b="b"/>
              <a:pathLst>
                <a:path w="1892" h="3731" extrusionOk="0">
                  <a:moveTo>
                    <a:pt x="0" y="1"/>
                  </a:moveTo>
                  <a:lnTo>
                    <a:pt x="0" y="3730"/>
                  </a:lnTo>
                  <a:lnTo>
                    <a:pt x="1892" y="3730"/>
                  </a:lnTo>
                  <a:lnTo>
                    <a:pt x="1892" y="875"/>
                  </a:lnTo>
                  <a:cubicBezTo>
                    <a:pt x="1838" y="857"/>
                    <a:pt x="1517" y="840"/>
                    <a:pt x="999" y="608"/>
                  </a:cubicBezTo>
                  <a:cubicBezTo>
                    <a:pt x="643" y="447"/>
                    <a:pt x="304" y="23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25;p75"/>
            <p:cNvSpPr/>
            <p:nvPr/>
          </p:nvSpPr>
          <p:spPr>
            <a:xfrm>
              <a:off x="2352707" y="2435602"/>
              <a:ext cx="58573" cy="116598"/>
            </a:xfrm>
            <a:custGeom>
              <a:avLst/>
              <a:gdLst/>
              <a:ahLst/>
              <a:cxnLst/>
              <a:rect l="l" t="t" r="r" b="b"/>
              <a:pathLst>
                <a:path w="1928" h="3838" extrusionOk="0">
                  <a:moveTo>
                    <a:pt x="1927" y="1"/>
                  </a:moveTo>
                  <a:cubicBezTo>
                    <a:pt x="1677" y="286"/>
                    <a:pt x="1392" y="536"/>
                    <a:pt x="1053" y="715"/>
                  </a:cubicBezTo>
                  <a:cubicBezTo>
                    <a:pt x="500" y="1018"/>
                    <a:pt x="54" y="1000"/>
                    <a:pt x="0" y="1018"/>
                  </a:cubicBezTo>
                  <a:lnTo>
                    <a:pt x="0" y="3837"/>
                  </a:lnTo>
                  <a:lnTo>
                    <a:pt x="1927" y="3837"/>
                  </a:lnTo>
                  <a:lnTo>
                    <a:pt x="19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26;p75"/>
            <p:cNvSpPr/>
            <p:nvPr/>
          </p:nvSpPr>
          <p:spPr>
            <a:xfrm>
              <a:off x="2200382" y="2360654"/>
              <a:ext cx="244498" cy="87099"/>
            </a:xfrm>
            <a:custGeom>
              <a:avLst/>
              <a:gdLst/>
              <a:ahLst/>
              <a:cxnLst/>
              <a:rect l="l" t="t" r="r" b="b"/>
              <a:pathLst>
                <a:path w="8048" h="2867" extrusionOk="0">
                  <a:moveTo>
                    <a:pt x="7746" y="0"/>
                  </a:moveTo>
                  <a:cubicBezTo>
                    <a:pt x="7727" y="0"/>
                    <a:pt x="7709" y="2"/>
                    <a:pt x="7690" y="6"/>
                  </a:cubicBezTo>
                  <a:cubicBezTo>
                    <a:pt x="7102" y="95"/>
                    <a:pt x="6620" y="469"/>
                    <a:pt x="6317" y="1112"/>
                  </a:cubicBezTo>
                  <a:cubicBezTo>
                    <a:pt x="6156" y="1469"/>
                    <a:pt x="5781" y="2057"/>
                    <a:pt x="5121" y="2200"/>
                  </a:cubicBezTo>
                  <a:cubicBezTo>
                    <a:pt x="5018" y="2225"/>
                    <a:pt x="4912" y="2238"/>
                    <a:pt x="4803" y="2238"/>
                  </a:cubicBezTo>
                  <a:cubicBezTo>
                    <a:pt x="4286" y="2238"/>
                    <a:pt x="3696" y="1960"/>
                    <a:pt x="3034" y="1415"/>
                  </a:cubicBezTo>
                  <a:cubicBezTo>
                    <a:pt x="2294" y="797"/>
                    <a:pt x="1563" y="541"/>
                    <a:pt x="897" y="541"/>
                  </a:cubicBezTo>
                  <a:cubicBezTo>
                    <a:pt x="582" y="541"/>
                    <a:pt x="281" y="598"/>
                    <a:pt x="0" y="701"/>
                  </a:cubicBezTo>
                  <a:lnTo>
                    <a:pt x="0" y="1379"/>
                  </a:lnTo>
                  <a:cubicBezTo>
                    <a:pt x="241" y="1263"/>
                    <a:pt x="538" y="1176"/>
                    <a:pt x="881" y="1176"/>
                  </a:cubicBezTo>
                  <a:cubicBezTo>
                    <a:pt x="1379" y="1176"/>
                    <a:pt x="1976" y="1358"/>
                    <a:pt x="2641" y="1897"/>
                  </a:cubicBezTo>
                  <a:cubicBezTo>
                    <a:pt x="3265" y="2414"/>
                    <a:pt x="4045" y="2867"/>
                    <a:pt x="4848" y="2867"/>
                  </a:cubicBezTo>
                  <a:cubicBezTo>
                    <a:pt x="4986" y="2867"/>
                    <a:pt x="5125" y="2854"/>
                    <a:pt x="5264" y="2825"/>
                  </a:cubicBezTo>
                  <a:cubicBezTo>
                    <a:pt x="6174" y="2628"/>
                    <a:pt x="6673" y="1843"/>
                    <a:pt x="6888" y="1397"/>
                  </a:cubicBezTo>
                  <a:cubicBezTo>
                    <a:pt x="7102" y="951"/>
                    <a:pt x="7405" y="684"/>
                    <a:pt x="7762" y="630"/>
                  </a:cubicBezTo>
                  <a:cubicBezTo>
                    <a:pt x="7922" y="594"/>
                    <a:pt x="8047" y="469"/>
                    <a:pt x="8047" y="309"/>
                  </a:cubicBezTo>
                  <a:cubicBezTo>
                    <a:pt x="8047" y="133"/>
                    <a:pt x="7904" y="0"/>
                    <a:pt x="77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8292;p89"/>
          <p:cNvGrpSpPr/>
          <p:nvPr/>
        </p:nvGrpSpPr>
        <p:grpSpPr>
          <a:xfrm>
            <a:off x="785786" y="2133100"/>
            <a:ext cx="863568" cy="855172"/>
            <a:chOff x="-37385100" y="3949908"/>
            <a:chExt cx="321350" cy="318225"/>
          </a:xfrm>
          <a:solidFill>
            <a:schemeClr val="accent4">
              <a:lumMod val="75000"/>
            </a:schemeClr>
          </a:solidFill>
        </p:grpSpPr>
        <p:sp>
          <p:nvSpPr>
            <p:cNvPr id="17" name="Google Shape;8293;p89"/>
            <p:cNvSpPr/>
            <p:nvPr/>
          </p:nvSpPr>
          <p:spPr>
            <a:xfrm>
              <a:off x="-37190575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294;p89"/>
            <p:cNvSpPr/>
            <p:nvPr/>
          </p:nvSpPr>
          <p:spPr>
            <a:xfrm>
              <a:off x="-37385100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文字方塊 24"/>
          <p:cNvSpPr txBox="1"/>
          <p:nvPr/>
        </p:nvSpPr>
        <p:spPr>
          <a:xfrm>
            <a:off x="1928794" y="1743528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lnSpc>
                <a:spcPct val="150000"/>
              </a:lnSpc>
              <a:tabLst>
                <a:tab pos="539750" algn="l"/>
              </a:tabLst>
            </a:pP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探索未知事物</a:t>
            </a:r>
            <a:endParaRPr lang="en-US" altLang="zh-TW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tabLst>
                <a:tab pos="539750" algn="l"/>
              </a:tabLst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針對自己不熟悉、未曾接觸或資料貧乏的主題進行探究。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928794" y="3286130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lnSpc>
                <a:spcPct val="150000"/>
              </a:lnSpc>
              <a:tabLst>
                <a:tab pos="539750" algn="l"/>
              </a:tabLst>
            </a:pP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描述經驗事實</a:t>
            </a:r>
            <a:endParaRPr lang="en-US" altLang="zh-TW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tabLst>
                <a:tab pos="539750" algn="l"/>
              </a:tabLst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透過觀察和測量，描繪出某些行為、態度或社會現象。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027528" y="2666858"/>
            <a:ext cx="6259248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許多人不瞭解新住民二代的成長背景與文化，想描繪新二代同學的生命故事。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20704" y="4178966"/>
            <a:ext cx="6259248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想瞭解高中生有無吃早餐的習慣、都吃什麼早餐，以及對早餐重要性的態度。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42910" y="1268923"/>
            <a:ext cx="41434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三、探究的目的是什麼？</a:t>
            </a:r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6" name="Google Shape;9321;p91"/>
          <p:cNvGrpSpPr/>
          <p:nvPr/>
        </p:nvGrpSpPr>
        <p:grpSpPr>
          <a:xfrm>
            <a:off x="785786" y="2071684"/>
            <a:ext cx="928694" cy="928694"/>
            <a:chOff x="-30735200" y="3552550"/>
            <a:chExt cx="292225" cy="290925"/>
          </a:xfrm>
          <a:solidFill>
            <a:schemeClr val="accent4">
              <a:lumMod val="75000"/>
            </a:schemeClr>
          </a:solidFill>
        </p:grpSpPr>
        <p:sp>
          <p:nvSpPr>
            <p:cNvPr id="20" name="Google Shape;9322;p91"/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323;p91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10701;p94"/>
          <p:cNvGrpSpPr/>
          <p:nvPr/>
        </p:nvGrpSpPr>
        <p:grpSpPr>
          <a:xfrm>
            <a:off x="785786" y="3599178"/>
            <a:ext cx="857256" cy="857256"/>
            <a:chOff x="-5971525" y="3273750"/>
            <a:chExt cx="292250" cy="290650"/>
          </a:xfrm>
          <a:solidFill>
            <a:schemeClr val="accent4">
              <a:lumMod val="75000"/>
            </a:schemeClr>
          </a:solidFill>
        </p:grpSpPr>
        <p:sp>
          <p:nvSpPr>
            <p:cNvPr id="23" name="Google Shape;10702;p94"/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4" name="Google Shape;10703;p94"/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25" name="文字方塊 24"/>
          <p:cNvSpPr txBox="1"/>
          <p:nvPr/>
        </p:nvSpPr>
        <p:spPr>
          <a:xfrm>
            <a:off x="1928794" y="1743528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lnSpc>
                <a:spcPct val="150000"/>
              </a:lnSpc>
              <a:tabLst>
                <a:tab pos="539750" algn="l"/>
              </a:tabLst>
            </a:pP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提出因果解釋</a:t>
            </a:r>
            <a:endParaRPr lang="en-US" altLang="zh-TW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tabLst>
                <a:tab pos="539750" algn="l"/>
              </a:tabLst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試圖瞭解、確認與推論兩件事之間的因果關係。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928794" y="3286130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lnSpc>
                <a:spcPct val="150000"/>
              </a:lnSpc>
              <a:tabLst>
                <a:tab pos="539750" algn="l"/>
              </a:tabLst>
            </a:pP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en-US" altLang="zh-TW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 smtClean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草擬行動方案</a:t>
            </a:r>
            <a:endParaRPr lang="en-US" altLang="zh-TW" b="1" dirty="0" smtClean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tabLst>
                <a:tab pos="539750" algn="l"/>
              </a:tabLst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以改變現況為目標，針對日常生活的公共議題提出改善方案。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027528" y="2666858"/>
            <a:ext cx="6259248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政府想瞭解街上駕駛人暴力事件的增加，是否與車禍發生的頻率有關。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20704" y="4178966"/>
            <a:ext cx="4765874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針對放學時校門人車堵塞的問題，規劃可能的解決方案。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圓角矩形圖說文字 28"/>
          <p:cNvSpPr/>
          <p:nvPr/>
        </p:nvSpPr>
        <p:spPr>
          <a:xfrm>
            <a:off x="5929322" y="928676"/>
            <a:ext cx="2357454" cy="857256"/>
          </a:xfrm>
          <a:prstGeom prst="wedgeRoundRectCallout">
            <a:avLst>
              <a:gd name="adj1" fmla="val -29460"/>
              <a:gd name="adj2" fmla="val 7430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有時候兩件事雖然有相關，但不代表有因果關係喔！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原來是醬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35811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虛假關係／虛偽關係（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spurious relationship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當兩個實際上沒有因果關係的變項之間，在統計學上呈現了相關性，稱之為「虛假關係」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原因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可能是變項很多，但抽樣的樣本很少，導致變項之間看似呈現相關。也可能是兩個看似相關的變項之間，有著其他更可能解釋相關性的變項。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806258" y="3643320"/>
            <a:ext cx="6266072" cy="79946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夏天時每戶的電費愈高，冰品的銷售量也愈高。兩者看似相關，但真正的原因其實是天氣炎熱。因此電費愈高，冰品銷售量愈高之間是虛假關係。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如何型塑問題意識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46" name="Picture 2" descr="\\Super.nas\Floor Exchange\7F\陳品丞\03 普高_探究與實作\01課本\課本圖片\4_問題意識形塑流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8808"/>
            <a:ext cx="7009831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14348" y="928676"/>
            <a:ext cx="7643866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社會科學研究的三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大目標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/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1. 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探索（</a:t>
            </a:r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exploration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探討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一個新主題，或者主題本身就是一個新題材，藉此滿足研究者的好奇心，並進一步發展後續研究的可能性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。探索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性研究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通常使用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「歸納法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」，研究者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必須先透過一些特殊的個案收集資料，進而歸納出一般性的通則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 描述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1600" b="1" dirty="0" err="1" smtClean="0">
                <a:latin typeface="微軟正黑體" pitchFamily="34" charset="-120"/>
                <a:ea typeface="微軟正黑體" pitchFamily="34" charset="-120"/>
              </a:rPr>
              <a:t>discription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藉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由社會科學嚴謹的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方法，描述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特定個人或群體的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特徵、社會事件或社會現象的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研究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。研究者必須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精確定義他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想描述與測量的事物，以便進一步進行預測或分析。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 解釋（</a:t>
            </a:r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explanation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此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類研究試著回答「為什麼」，或者對事物的運作提出一套解釋。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00430" y="2071684"/>
            <a:ext cx="49292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/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如何撰寫探究計畫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探究計畫包含項目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928662" y="1285866"/>
          <a:ext cx="6715172" cy="2976376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232142"/>
                <a:gridCol w="5483030"/>
              </a:tblGrid>
              <a:tr h="5840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問題意識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簡要說明探究主題的問題意識。</a:t>
                      </a:r>
                      <a:endParaRPr lang="en-US" altLang="zh-TW" sz="1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（例如：背景脈絡、問題切點、探究目的</a:t>
                      </a:r>
                      <a:r>
                        <a:rPr lang="en-US" altLang="zh-TW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……</a:t>
                      </a:r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）</a:t>
                      </a:r>
                      <a:endParaRPr lang="en-US" altLang="zh-TW" sz="18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  <a:tr h="5840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探究方法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預計採用什麼方法來獲得想要的答案？</a:t>
                      </a:r>
                      <a:endParaRPr lang="zh-TW" altLang="en-US"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  <a:tr h="5840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預期成果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預期想要達到什麼樣的成果？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  <a:tr h="5840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時程規劃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規劃不同階段要完成的進度，依照計畫執行。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  <a:tr h="5840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參考資料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附上參考資料。</a:t>
                      </a: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探究計畫的可行性考量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" name="文字方塊 19"/>
          <p:cNvSpPr txBox="1"/>
          <p:nvPr/>
        </p:nvSpPr>
        <p:spPr>
          <a:xfrm>
            <a:off x="642910" y="1268923"/>
            <a:ext cx="692948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>
              <a:tabLst>
                <a:tab pos="539750" algn="l"/>
              </a:tabLst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一、問題是否為能力所及？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衡量在有限的時間內，憑自身能力是否能妥善處理問題？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二、資料是否容易取得？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評估探究所需的資料是否公開、完整、易取得？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三、是否緊扣問題意識？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檢視探究計畫是否與問題意識緊緊扣連？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1513</Words>
  <Application>Microsoft Office PowerPoint</Application>
  <PresentationFormat>如螢幕大小 (16:9)</PresentationFormat>
  <Paragraphs>205</Paragraphs>
  <Slides>25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6" baseType="lpstr">
      <vt:lpstr>Office 佈景主題</vt:lpstr>
      <vt:lpstr>投影片 1</vt:lpstr>
      <vt:lpstr>投影片 2</vt:lpstr>
      <vt:lpstr>投影片 3</vt:lpstr>
      <vt:lpstr>問題與問題化</vt:lpstr>
      <vt:lpstr>投影片 5</vt:lpstr>
      <vt:lpstr>投影片 6</vt:lpstr>
      <vt:lpstr>如何問一個好問題？</vt:lpstr>
      <vt:lpstr>如何問一個好問題？</vt:lpstr>
      <vt:lpstr>如何問一個好問題？</vt:lpstr>
      <vt:lpstr>如何問一個好問題？</vt:lpstr>
      <vt:lpstr>投影片 11</vt:lpstr>
      <vt:lpstr>問題意識的定義</vt:lpstr>
      <vt:lpstr>如何型塑問題意識</vt:lpstr>
      <vt:lpstr>如何型塑問題意識？</vt:lpstr>
      <vt:lpstr>如何型塑問題意識</vt:lpstr>
      <vt:lpstr>如何型塑問題意識</vt:lpstr>
      <vt:lpstr>投影片 17</vt:lpstr>
      <vt:lpstr>如何型塑問題意識</vt:lpstr>
      <vt:lpstr>如何型塑問題意識</vt:lpstr>
      <vt:lpstr>投影片 20</vt:lpstr>
      <vt:lpstr>如何型塑問題意識</vt:lpstr>
      <vt:lpstr>投影片 22</vt:lpstr>
      <vt:lpstr>投影片 23</vt:lpstr>
      <vt:lpstr>探究計畫包含項目</vt:lpstr>
      <vt:lpstr>探究計畫的可行性考量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84</cp:revision>
  <dcterms:created xsi:type="dcterms:W3CDTF">2022-05-25T00:24:47Z</dcterms:created>
  <dcterms:modified xsi:type="dcterms:W3CDTF">2022-06-07T08:30:22Z</dcterms:modified>
</cp:coreProperties>
</file>