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9" r:id="rId2"/>
    <p:sldId id="257" r:id="rId3"/>
    <p:sldId id="260" r:id="rId4"/>
    <p:sldId id="262" r:id="rId5"/>
    <p:sldId id="312" r:id="rId6"/>
    <p:sldId id="323" r:id="rId7"/>
    <p:sldId id="324" r:id="rId8"/>
    <p:sldId id="325" r:id="rId9"/>
    <p:sldId id="313" r:id="rId10"/>
    <p:sldId id="295" r:id="rId11"/>
    <p:sldId id="314" r:id="rId12"/>
    <p:sldId id="315" r:id="rId13"/>
    <p:sldId id="316" r:id="rId14"/>
    <p:sldId id="317" r:id="rId15"/>
    <p:sldId id="318" r:id="rId16"/>
    <p:sldId id="326" r:id="rId17"/>
    <p:sldId id="319" r:id="rId18"/>
    <p:sldId id="301" r:id="rId19"/>
    <p:sldId id="320" r:id="rId20"/>
    <p:sldId id="321" r:id="rId21"/>
    <p:sldId id="322" r:id="rId22"/>
    <p:sldId id="327" r:id="rId2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FFDE75"/>
    <a:srgbClr val="E6C9B4"/>
    <a:srgbClr val="F0DED0"/>
    <a:srgbClr val="CA9F00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20" autoAdjust="0"/>
    <p:restoredTop sz="94660"/>
  </p:normalViewPr>
  <p:slideViewPr>
    <p:cSldViewPr>
      <p:cViewPr varScale="1"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9" name="Google Shape;6506;p84"/>
          <p:cNvGrpSpPr/>
          <p:nvPr userDrawn="1"/>
        </p:nvGrpSpPr>
        <p:grpSpPr>
          <a:xfrm rot="16200000">
            <a:off x="-14123" y="1986154"/>
            <a:ext cx="2742827" cy="1143009"/>
            <a:chOff x="5973664" y="3484366"/>
            <a:chExt cx="2369192" cy="987304"/>
          </a:xfrm>
        </p:grpSpPr>
        <p:grpSp>
          <p:nvGrpSpPr>
            <p:cNvPr id="50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63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60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7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" name="文字方塊 65"/>
          <p:cNvSpPr txBox="1"/>
          <p:nvPr userDrawn="1"/>
        </p:nvSpPr>
        <p:spPr>
          <a:xfrm>
            <a:off x="1000100" y="14323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7" name="文字方塊 66"/>
          <p:cNvSpPr txBox="1"/>
          <p:nvPr userDrawn="1"/>
        </p:nvSpPr>
        <p:spPr>
          <a:xfrm>
            <a:off x="1006450" y="23232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cov2019.live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lre.org.tw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youtube.com/v/IWCp4DY3IEU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hyperlink" Target="https://www.youtube.com/v/pBkzHWlcNY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71882" y="2178841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000" dirty="0" smtClean="0">
                <a:cs typeface="+mj-cs"/>
              </a:rPr>
              <a:t>05</a:t>
            </a:r>
            <a:r>
              <a:rPr kumimoji="0" lang="zh-TW" altLang="en-US" sz="3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如何擬定公民行動方案</a:t>
            </a:r>
            <a:endParaRPr kumimoji="0" lang="en-US" altLang="zh-TW" sz="3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47702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公民行動方案的精神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405720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擬定公民行動方案的步驟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143108" y="3286130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方案執行與成效評估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公民行動方案的精神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公民行動方案的精神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5000660" cy="253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公民行動計畫理念來自美國的公民計畫（</a:t>
            </a:r>
            <a: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Project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Citizen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），旨在培養學童參與公共事務，學習溝通、參與和解決問題，幫助學生成為健全的公民。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lvl="0" indent="-285750"/>
            <a:endParaRPr lang="en-US" altLang="zh-TW" sz="105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課綱期待學生主動採取行動以解決生活周遭的問題，並藉由調查與分析，擬定出具體可以執行的計畫或對策。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214428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3" name="Picture 3" descr="\\Super.nas\Floor Exchange\7F\陳品丞\03 普高_探究與實作\01課本\課本圖片\5_Schiffmann網站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928940"/>
            <a:ext cx="3286148" cy="1656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\\Super.nas\Floor Exchange\7F\陳品丞\03 普高_探究與實作\01課本\課本圖片\5_Schiffmann網站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214428"/>
            <a:ext cx="3286147" cy="1660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公民行動方案的精神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07196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公民改變世界的實例：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2019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年底新冠肺炎疫情開始肆虐，社會陷入恐慌，一位美國高中生</a:t>
            </a:r>
            <a:r>
              <a:rPr lang="en-US" altLang="zh-TW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Avi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Schiffmann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認為緩解恐懼的第一步就是資訊的公開透明，於是他發揮所長，架設</a:t>
            </a:r>
            <a:r>
              <a:rPr lang="zh-TW" altLang="en-US" sz="2000" b="1" dirty="0" smtClean="0">
                <a:solidFill>
                  <a:srgbClr val="2E3F73"/>
                </a:solidFill>
                <a:latin typeface="微軟正黑體" pitchFamily="34" charset="-120"/>
                <a:ea typeface="微軟正黑體" pitchFamily="34" charset="-120"/>
                <a:hlinkClick r:id="rId4"/>
              </a:rPr>
              <a:t>世界各國疫情資訊網站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彙整各國疫情資料。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214546" y="4405468"/>
            <a:ext cx="307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高中生 </a:t>
            </a:r>
            <a:r>
              <a:rPr lang="en-US" altLang="zh-TW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Schiffmann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設計的疫情資訊網站。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151850">
            <a:off x="1059965" y="105516"/>
            <a:ext cx="3517892" cy="4754540"/>
          </a:xfrm>
          <a:prstGeom prst="rect">
            <a:avLst/>
          </a:prstGeom>
          <a:solidFill>
            <a:srgbClr val="FFD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 rot="160988">
            <a:off x="676276" y="152607"/>
            <a:ext cx="3575416" cy="4561323"/>
          </a:xfrm>
          <a:prstGeom prst="rect">
            <a:avLst/>
          </a:prstGeom>
          <a:solidFill>
            <a:srgbClr val="E6C9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18" y="214296"/>
            <a:ext cx="3571900" cy="4598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4857752" y="1357304"/>
            <a:ext cx="35004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高三學生以學校周遭的大學風呂公車站點，因為接送完乘客後要在短距離內駛入左轉專用道，造成汽、機車駕駛的危險，為了避免用路人的人身傷害與汽機車財損，學生們發起行動，希望透過會勘、遊說來改善大義路上時常發生的險象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自由時報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5" name="矩形 4"/>
          <p:cNvSpPr/>
          <p:nvPr/>
        </p:nvSpPr>
        <p:spPr>
          <a:xfrm>
            <a:off x="4929190" y="500048"/>
            <a:ext cx="3357586" cy="714380"/>
          </a:xfrm>
          <a:prstGeom prst="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北大高中學生</a:t>
            </a:r>
            <a:endParaRPr lang="en-US" altLang="zh-TW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改善學校周遭交通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151850">
            <a:off x="1059965" y="105516"/>
            <a:ext cx="3517892" cy="4754540"/>
          </a:xfrm>
          <a:prstGeom prst="rect">
            <a:avLst/>
          </a:prstGeom>
          <a:solidFill>
            <a:srgbClr val="FFD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 rot="160988">
            <a:off x="676276" y="152607"/>
            <a:ext cx="3575416" cy="4561323"/>
          </a:xfrm>
          <a:prstGeom prst="rect">
            <a:avLst/>
          </a:prstGeom>
          <a:solidFill>
            <a:srgbClr val="E6C9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857752" y="1357304"/>
            <a:ext cx="35004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員林高中學生利用「地球公民」課程走出校園，實地採訪在地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間店家，以文字與圖片製成刊物，還結合所學附註英文介紹。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 fontAlgn="base"/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 fontAlgn="base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員林市公所表示，這本美食刊物記錄員林傳統小吃到時下打卡名店，甚至還有中英文對照，豐富性可說是員林美食刊物首創，未來會與學校討論是否加印，或將專刊濃縮成員林美食導覽宣傳折頁，放在火車站、商旅做為旅遊宣傳導覽手冊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自由時報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5" name="矩形 4"/>
          <p:cNvSpPr/>
          <p:nvPr/>
        </p:nvSpPr>
        <p:spPr>
          <a:xfrm>
            <a:off x="4929190" y="500048"/>
            <a:ext cx="3357586" cy="714380"/>
          </a:xfrm>
          <a:prstGeom prst="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員林高中學生</a:t>
            </a:r>
            <a:endParaRPr lang="en-US" altLang="zh-TW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fontAlgn="base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編美食雙語刊物促文化交流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69033"/>
            <a:ext cx="3661328" cy="451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151850">
            <a:off x="1059965" y="105516"/>
            <a:ext cx="3517892" cy="4754540"/>
          </a:xfrm>
          <a:prstGeom prst="rect">
            <a:avLst/>
          </a:prstGeom>
          <a:solidFill>
            <a:srgbClr val="FFD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 rot="160988">
            <a:off x="676276" y="152607"/>
            <a:ext cx="3575416" cy="4561323"/>
          </a:xfrm>
          <a:prstGeom prst="rect">
            <a:avLst/>
          </a:prstGeom>
          <a:solidFill>
            <a:srgbClr val="E6C9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857752" y="1357304"/>
            <a:ext cx="35004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高一、高二生前往美崙山保安林，除了移除綠癌小花蔓澤蘭，撿拾沿路的垃圾、飲料瓶罐、及小白花（衛生紙）外，花蓮林區管理處長更設計了一連串的山林相關知識，利用闖關活動的方式，寓教於樂，讓學生們知道小花蔓澤蘭的知識，瞭解無痕山林、保安林的意義、森林護管員的大小事，以及蜜蜂的相關知識。 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新頭條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5" name="矩形 4"/>
          <p:cNvSpPr/>
          <p:nvPr/>
        </p:nvSpPr>
        <p:spPr>
          <a:xfrm>
            <a:off x="4929190" y="500048"/>
            <a:ext cx="3357586" cy="714380"/>
          </a:xfrm>
          <a:prstGeom prst="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花蓮高中學生</a:t>
            </a:r>
            <a:endParaRPr lang="en-US" altLang="zh-TW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淨山活動實踐環境保育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9724" y="327539"/>
            <a:ext cx="3477962" cy="445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71868" y="1928808"/>
            <a:ext cx="4857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擬定</a:t>
            </a:r>
            <a:endParaRPr lang="en-US" altLang="zh-TW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公民行動方案的步驟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擬定公民行動方案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42910" y="1268923"/>
            <a:ext cx="550072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一、界定問題並設定目標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從日常生活當中找出有待解決的問題，例如班級、校園、社區等，且最好是自己經驗相關，接著利用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5W1H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進行分析。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界定問題時應一併</a:t>
            </a:r>
            <a:r>
              <a:rPr lang="zh-TW" altLang="en-US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設立預計達成的目標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14348" y="3357568"/>
            <a:ext cx="6429420" cy="121444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為了解決中午用餐時間合作社人潮擁擠的問題，行動方案要達成下列目標：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人平均取餐時間從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分鐘降至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分鐘。</a:t>
            </a:r>
            <a:endParaRPr lang="en-US" altLang="zh-TW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學生對購買餐盒流程的滿意度顯著提升。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中午尖峰時段合作社的人數，不超過空間容納上限的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70%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194" name="Picture 2" descr="\\Super.nas\Floor Exchange\7F\陳品丞\03 普高_探究與實作\01課本\課本圖片\5_外送員.jpg"/>
          <p:cNvPicPr>
            <a:picLocks noChangeAspect="1" noChangeArrowheads="1"/>
          </p:cNvPicPr>
          <p:nvPr/>
        </p:nvPicPr>
        <p:blipFill>
          <a:blip r:embed="rId3"/>
          <a:srcRect t="8000" r="9999" b="-7"/>
          <a:stretch>
            <a:fillRect/>
          </a:stretch>
        </p:blipFill>
        <p:spPr bwMode="auto">
          <a:xfrm>
            <a:off x="6460448" y="1357304"/>
            <a:ext cx="2683584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160988">
            <a:off x="6036412" y="353044"/>
            <a:ext cx="3575416" cy="4514505"/>
          </a:xfrm>
          <a:prstGeom prst="rect">
            <a:avLst/>
          </a:prstGeom>
          <a:solidFill>
            <a:srgbClr val="E6C9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5893381" y="428610"/>
            <a:ext cx="3571900" cy="43577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擬定公民行動方案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42910" y="1268923"/>
            <a:ext cx="478634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二、政策與利害關係人分析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政策與法規分析</a:t>
            </a:r>
            <a:endParaRPr lang="en-US" altLang="zh-TW" sz="2000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檢視現行制度的缺陷，盤點目前有哪些與問題相關的法規或政策？有無替代方案？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4348" y="3429006"/>
            <a:ext cx="4429156" cy="92869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若想遊說學校開放午餐叫外送，可以瞭解學校與營養午餐或餐飲衛生相關的規範、教育局或教育部有無行政命令等。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34929">
            <a:off x="6098806" y="469182"/>
            <a:ext cx="3500443" cy="413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擬定公民行動方案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42910" y="1268923"/>
            <a:ext cx="500066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利害關係人分析</a:t>
            </a:r>
            <a:endParaRPr lang="en-US" altLang="zh-TW" sz="2000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利害關係人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(stakeholder)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有權力可以影響行動／決策，或被行動／決策影響的對象。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擬定行動方案時，必須盡可能通盤考量利害關係人的立場與看法，找出最大公約數，才能規劃出可行的行動方案。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285866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擬定公民行動方案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pic>
        <p:nvPicPr>
          <p:cNvPr id="10242" name="Picture 2" descr="\\Super.nas\Floor Exchange\7F\陳品丞\03 普高_探究與實作\01課本\課本圖片\5_利益關係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263597"/>
            <a:ext cx="6072230" cy="3236979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928662" y="1214428"/>
            <a:ext cx="142876" cy="328614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許多同學因為貪圖方便，違規穿越校門口的馬路，沒有走斑馬線。在人車來往的尖峰時刻，其實相當危險。若想針對此問題提出解決方案，你認為牽涉哪些利害關係人呢？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714348" y="3214692"/>
            <a:ext cx="6572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全班一起討論看看，是否還遺漏了誰？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4348" y="2428874"/>
            <a:ext cx="76438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參考答案：學生、校方、汽機車駕駛、警察局、道路主管機關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grpSp>
        <p:nvGrpSpPr>
          <p:cNvPr id="18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76682">
            <a:off x="7143047" y="2978209"/>
            <a:ext cx="2094592" cy="209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擬定公民行動方案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42910" y="1268923"/>
            <a:ext cx="5500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三、擬定行動方案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綜合考量蒐集到的資料，擬定出可行的解決方案。方案往往無法滿足所有人的利益，是經過權衡與妥協的結果。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14348" y="2857502"/>
            <a:ext cx="5143536" cy="121444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校方和警衛擔心校門口聚集太多外送員和學生，造成人員管制與秩序維護的困難，因此我們提出「劃設領餐區，限制領餐時間與人數」的政策方案，試著消除校方的疑慮，讓他們改變原先的態度。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285866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SWOT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分析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1100" dirty="0" smtClean="0"/>
          </a:p>
          <a:p>
            <a:pPr algn="just"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SWOT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分析是企業界常用的規劃評估工具，以「外部與內部」、「正面與負面」作為軸線，區分出優勢、弱點、機會和威脅等四大面向。其中，優勢與弱點屬於「內部因素」，而機會與威脅則屬於「外部因素」。</a:t>
            </a:r>
            <a:endParaRPr lang="en-US" altLang="zh-TW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endParaRPr lang="zh-TW" altLang="en-US" sz="500" dirty="0" smtClean="0"/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․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優勢（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Strengths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計劃本身有什麼優點，或者比其他計畫更好的地方？ </a:t>
            </a: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劣勢（</a:t>
            </a:r>
            <a:r>
              <a:rPr lang="en-US" altLang="zh-TW" sz="1600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Weeknesses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計劃本身有什麼缺點，或者比不上其他計畫的地方？ </a:t>
            </a: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機會（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Opportunities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外在的法規、政策或環境條件對計畫可能有什麼助益？ </a:t>
            </a: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威脅（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Threats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外在的法規、政策或環境條件對計畫可能有什麼損害？</a:t>
            </a:r>
            <a:endParaRPr lang="en-US" altLang="zh-TW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00430" y="2071684"/>
            <a:ext cx="4929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方案執行與成效評估</a:t>
            </a:r>
            <a:endParaRPr lang="en-US" altLang="zh-TW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096" y="1214428"/>
            <a:ext cx="3134904" cy="250033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評估方案成效的方法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92922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一、成本效益分析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將執行某個方案的成本與效益（時間、金錢）量化為數據。若獲得的效益高於成本就繼續進行，反之就停止。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人們往往無法計算出所有成本，也不是所有的成本、效益都能被量化。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評估方案成效的方法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92922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二、焦點團體訪談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召集一小群人（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人）進行訪談，藉由受訪者之間的討論，蒐集質化的意見回饋。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主持人的角色非常重要，必須掌握討論焦點，適時引導，盡可能讓所有參與者都有機會發言。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314" name="Picture 2" descr="\\Super.nas\Floor Exchange\7F\陳品丞\03 普高_探究與實作\01課本\課本圖片\5_焦點團體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357304"/>
            <a:ext cx="2786082" cy="2189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字方塊 10"/>
          <p:cNvSpPr txBox="1"/>
          <p:nvPr/>
        </p:nvSpPr>
        <p:spPr>
          <a:xfrm>
            <a:off x="5895202" y="3596024"/>
            <a:ext cx="157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焦點訪談示意圖。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評估方案成效的方法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9292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三、問卷調查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分別在行動方案執行前後發放同一份問卷，藉由比較、分析兩次問卷獲得的結果，瞭解行動方案的實施成效。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895202" y="3596024"/>
            <a:ext cx="157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問卷調查示意圖。</a:t>
            </a:r>
          </a:p>
        </p:txBody>
      </p:sp>
      <p:pic>
        <p:nvPicPr>
          <p:cNvPr id="14338" name="Picture 2" descr="\\Super.nas\Floor Exchange\7F\陳品丞\03 普高_探究與實作\01課本\課本圖片\8_做問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357304"/>
            <a:ext cx="2727008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圖片 9" descr="憨吉-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90326" flipH="1">
            <a:off x="890275" y="3427766"/>
            <a:ext cx="1724629" cy="1337876"/>
          </a:xfrm>
          <a:prstGeom prst="rect">
            <a:avLst/>
          </a:prstGeom>
        </p:spPr>
      </p:pic>
      <p:sp>
        <p:nvSpPr>
          <p:cNvPr id="13" name="圓角矩形圖說文字 12"/>
          <p:cNvSpPr/>
          <p:nvPr/>
        </p:nvSpPr>
        <p:spPr>
          <a:xfrm>
            <a:off x="2357422" y="3143254"/>
            <a:ext cx="2071702" cy="785818"/>
          </a:xfrm>
          <a:prstGeom prst="wedgeRoundRectCallout">
            <a:avLst>
              <a:gd name="adj1" fmla="val -63422"/>
              <a:gd name="adj2" fmla="val 3844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坐而言不如起而行，現在就開始行動吧！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000364" y="1000114"/>
            <a:ext cx="4929222" cy="2643206"/>
          </a:xfrm>
          <a:prstGeom prst="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1000100" y="1000114"/>
            <a:ext cx="1928826" cy="2643206"/>
          </a:xfrm>
          <a:prstGeom prst="rect">
            <a:avLst/>
          </a:prstGeom>
          <a:noFill/>
          <a:ln w="38100"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pic>
        <p:nvPicPr>
          <p:cNvPr id="1026" name="Picture 2" descr="\\Super.nas\Floor Exchange\7F\陳品丞\03 普高_探究與實作\01課本\課本圖片\5_行動方案競賽QR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8362" y="1500180"/>
            <a:ext cx="1785950" cy="178595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3143240" y="1142990"/>
            <a:ext cx="4714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民間公民與法治教育基金會每年都會舉辦「公民行動方案競賽」，鼓勵學生關心生活環境、挖掘公共議題，培養解決問題、人際溝通的能力。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若你對比賽有興趣，可以到網站上看看歷年的作品找靈感，若有興趣也可以組隊報名！掃</a:t>
            </a:r>
            <a:r>
              <a:rPr lang="en-US" altLang="zh-TW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QRcode</a:t>
            </a:r>
            <a:r>
              <a: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獲得更多相關資訊。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3" name="圖片 2" descr="thumbnail_1280X720 (2)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5" y="2143121"/>
            <a:ext cx="3429025" cy="1928827"/>
          </a:xfrm>
          <a:prstGeom prst="rect">
            <a:avLst/>
          </a:prstGeom>
        </p:spPr>
      </p:pic>
      <p:pic>
        <p:nvPicPr>
          <p:cNvPr id="4" name="圖片 3" descr="thumbnail_1280X720 (3).jp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2143122"/>
            <a:ext cx="3429024" cy="192882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714348" y="928677"/>
            <a:ext cx="764386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屆全國公民行動方案競賽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(2020-2021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）得獎作品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/>
                <a:ea typeface="新細明體"/>
              </a:rPr>
              <a:t>․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佳作：臺中二中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/>
                <a:ea typeface="新細明體"/>
              </a:rPr>
              <a:t>／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中清五義路魯咪「學校周邊交通問題（中清五義路口）」</a:t>
            </a:r>
          </a:p>
          <a:p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/>
              </a:rPr>
              <a:t>․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優選：桃園武陵高中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/>
              </a:rPr>
              <a:t>／ </a:t>
            </a:r>
            <a:r>
              <a:rPr lang="en-US" altLang="zh-TW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Teletubbies</a:t>
            </a:r>
            <a:r>
              <a:rPr lang="zh-TW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「性別友善廁所實施計畫」 </a:t>
            </a:r>
            <a:endParaRPr lang="zh-TW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14348" y="4143386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sz="1200" dirty="0" smtClean="0">
                <a:hlinkClick r:id="rId2"/>
              </a:rPr>
              <a:t>https://www.youtube.com/v/IWCp4DY3IEU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429124" y="4143386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sz="1200" dirty="0" smtClean="0">
                <a:hlinkClick r:id="rId4"/>
              </a:rPr>
              <a:t>https://www.youtube.com/v/pBkzHWlcNYI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1397</Words>
  <Application>Microsoft Office PowerPoint</Application>
  <PresentationFormat>如螢幕大小 (16:9)</PresentationFormat>
  <Paragraphs>131</Paragraphs>
  <Slides>22</Slides>
  <Notes>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Office 佈景主題</vt:lpstr>
      <vt:lpstr>投影片 1</vt:lpstr>
      <vt:lpstr>投影片 2</vt:lpstr>
      <vt:lpstr>投影片 3</vt:lpstr>
      <vt:lpstr>公民行動方案的精神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評估方案成效的方法</vt:lpstr>
      <vt:lpstr>評估方案成效的方法</vt:lpstr>
      <vt:lpstr>評估方案成效的方法</vt:lpstr>
      <vt:lpstr>投影片 21</vt:lpstr>
      <vt:lpstr>投影片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106</cp:revision>
  <dcterms:created xsi:type="dcterms:W3CDTF">2022-05-25T00:24:47Z</dcterms:created>
  <dcterms:modified xsi:type="dcterms:W3CDTF">2022-06-08T00:30:53Z</dcterms:modified>
</cp:coreProperties>
</file>