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57" r:id="rId3"/>
    <p:sldId id="260" r:id="rId4"/>
    <p:sldId id="262" r:id="rId5"/>
    <p:sldId id="324" r:id="rId6"/>
    <p:sldId id="325" r:id="rId7"/>
    <p:sldId id="323" r:id="rId8"/>
    <p:sldId id="313" r:id="rId9"/>
    <p:sldId id="326" r:id="rId10"/>
    <p:sldId id="328" r:id="rId11"/>
    <p:sldId id="331" r:id="rId12"/>
    <p:sldId id="329" r:id="rId13"/>
    <p:sldId id="330" r:id="rId14"/>
    <p:sldId id="321" r:id="rId15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7740"/>
    <a:srgbClr val="FFDE75"/>
    <a:srgbClr val="E6C9B4"/>
    <a:srgbClr val="F0DED0"/>
    <a:srgbClr val="CA9F00"/>
    <a:srgbClr val="D07C7A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40" d="100"/>
          <a:sy n="140" d="100"/>
        </p:scale>
        <p:origin x="-9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9" name="Google Shape;6506;p84"/>
          <p:cNvGrpSpPr/>
          <p:nvPr userDrawn="1"/>
        </p:nvGrpSpPr>
        <p:grpSpPr>
          <a:xfrm rot="16200000">
            <a:off x="-14123" y="1986154"/>
            <a:ext cx="2742827" cy="1143009"/>
            <a:chOff x="5973664" y="3484366"/>
            <a:chExt cx="2369192" cy="987304"/>
          </a:xfrm>
        </p:grpSpPr>
        <p:grpSp>
          <p:nvGrpSpPr>
            <p:cNvPr id="50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63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60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7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" name="文字方塊 65"/>
          <p:cNvSpPr txBox="1"/>
          <p:nvPr userDrawn="1"/>
        </p:nvSpPr>
        <p:spPr>
          <a:xfrm>
            <a:off x="1000100" y="143230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7" name="文字方塊 66"/>
          <p:cNvSpPr txBox="1"/>
          <p:nvPr userDrawn="1"/>
        </p:nvSpPr>
        <p:spPr>
          <a:xfrm>
            <a:off x="1006450" y="232320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600" dirty="0" smtClean="0">
                <a:cs typeface="+mj-cs"/>
              </a:rPr>
              <a:t>06</a:t>
            </a:r>
            <a:r>
              <a:rPr kumimoji="0" lang="zh-TW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如何進行田野觀察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147702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田野在哪裡？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3108" y="2405720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研究者在田野中的角色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143108" y="3286130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田野觀察與紀錄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田野在哪裡？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田野的定義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50059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19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田野（</a:t>
            </a:r>
            <a:r>
              <a:rPr lang="en-US" altLang="zh-TW" sz="19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field</a:t>
            </a:r>
            <a:r>
              <a:rPr lang="zh-TW" altLang="en-US" sz="19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）：</a:t>
            </a:r>
            <a:r>
              <a:rPr lang="zh-TW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研究者想探究某個範圍、空間、領域或場合的統稱。例如家庭、學校、社區、街頭、菜市場、網路社群平臺</a:t>
            </a:r>
            <a:r>
              <a:rPr lang="en-US" altLang="zh-TW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……</a:t>
            </a:r>
            <a:r>
              <a:rPr lang="zh-TW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等都可以是田野。</a:t>
            </a:r>
            <a:endParaRPr lang="en-US" altLang="zh-TW" sz="19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285750" lvl="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19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田野觀察：</a:t>
            </a:r>
            <a:r>
              <a:rPr lang="zh-TW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實際到現場觀察人事物如何自然運作的探究方法。田野觀察</a:t>
            </a:r>
            <a:r>
              <a:rPr lang="zh-TW" altLang="zh-TW" sz="1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可以取得一手資料</a:t>
            </a:r>
            <a:r>
              <a:rPr lang="zh-TW" altLang="en-US" sz="1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，並</a:t>
            </a:r>
            <a:r>
              <a:rPr lang="zh-TW" altLang="zh-TW" sz="1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從</a:t>
            </a:r>
            <a:r>
              <a:rPr lang="zh-TW" altLang="zh-TW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內行人</a:t>
            </a:r>
            <a:r>
              <a:rPr lang="zh-TW" altLang="zh-TW" sz="1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觀點理解社會運作的規則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9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Picture 2" descr="C:\Users\91677\Downloads\shutterstock_1126136600.jpg"/>
          <p:cNvPicPr>
            <a:picLocks noChangeAspect="1" noChangeArrowheads="1"/>
          </p:cNvPicPr>
          <p:nvPr/>
        </p:nvPicPr>
        <p:blipFill>
          <a:blip r:embed="rId2"/>
          <a:srcRect l="46066" r="18723"/>
          <a:stretch>
            <a:fillRect/>
          </a:stretch>
        </p:blipFill>
        <p:spPr bwMode="auto">
          <a:xfrm>
            <a:off x="6543778" y="0"/>
            <a:ext cx="2600254" cy="5000642"/>
          </a:xfrm>
          <a:prstGeom prst="rect">
            <a:avLst/>
          </a:prstGeom>
          <a:noFill/>
        </p:spPr>
      </p:pic>
      <p:grpSp>
        <p:nvGrpSpPr>
          <p:cNvPr id="11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2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6" name="Picture 2" descr="C:\Users\91677\Downloads\shutterstock_1126136600.jpg"/>
          <p:cNvPicPr>
            <a:picLocks noChangeAspect="1" noChangeArrowheads="1"/>
          </p:cNvPicPr>
          <p:nvPr/>
        </p:nvPicPr>
        <p:blipFill>
          <a:blip r:embed="rId2"/>
          <a:srcRect l="44131" r="52000"/>
          <a:stretch>
            <a:fillRect/>
          </a:stretch>
        </p:blipFill>
        <p:spPr bwMode="auto">
          <a:xfrm>
            <a:off x="6143636" y="-18"/>
            <a:ext cx="285752" cy="5000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挑選田野的方法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92922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一、選擇公共、公開的空間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選擇田野時，盡量以公共、公開的空間為主，交通的便利性和金錢成本也是考慮因素。</a:t>
            </a:r>
            <a:endParaRPr lang="zh-TW" altLang="en-US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Picture 2" descr="\\Super.nas\Floor Exchange\7F\陳品丞\03 普高_探究與實作\01課本\課本圖片\6_菜市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304930"/>
            <a:ext cx="2748764" cy="2052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字方塊 10"/>
          <p:cNvSpPr txBox="1"/>
          <p:nvPr/>
        </p:nvSpPr>
        <p:spPr>
          <a:xfrm>
            <a:off x="6072197" y="3429006"/>
            <a:ext cx="27579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傳統市場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是一個好的田野觀察場地，</a:t>
            </a:r>
            <a:r>
              <a:rPr lang="zh-TW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當中攤商與顧客的互動就相當適合作為觀察目標。</a:t>
            </a:r>
            <a:endParaRPr lang="zh-TW" alt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42910" y="2857502"/>
            <a:ext cx="492922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二、蒐集與閱讀文獻資料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挑選田野前先蒐集、閱讀相關資料，有助於自己更快進入狀況，避免誤觸田野當中的禁忌或紅線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挑選田野的方法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92922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三、擬定調查計畫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蒐集資料後可以擬訂調查計畫，確保自己在田野中有效地進行探究。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42910" y="2722108"/>
            <a:ext cx="492922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四、獲得守門人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(gatekeeper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）的同意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若研究田野具有封閉、私有或不易進入的特性，可能得先獲得守門人的同意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5058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000760" y="1214428"/>
            <a:ext cx="2571768" cy="27673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在別人家裡做田野研究？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\\Super.nas\Floor Exchange\7F\陳品丞\03 普高_探究與實作\01課本\課本圖片\6_Arlie Hochschi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0701" y="1285866"/>
            <a:ext cx="3083300" cy="1785950"/>
          </a:xfrm>
          <a:prstGeom prst="rect">
            <a:avLst/>
          </a:prstGeom>
          <a:noFill/>
        </p:spPr>
      </p:pic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714348" y="1719858"/>
            <a:ext cx="4643470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社會學家亞莉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‧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霍希爾德為瞭解美國夫妻對分工的看法，曾在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對育有子女的雙薪家庭當中進行田野觀察。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她曾表示得讓自己「盡量讓自己像家裡的一隻狗那樣不引起注意。」最後，亞莉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霍希爾德寫成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第二輪班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一書，成為社會學界非常經典的著作。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6000760" y="3071816"/>
            <a:ext cx="27146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Arlie </a:t>
            </a:r>
            <a:r>
              <a:rPr lang="en-US" altLang="zh-TW" sz="11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Hochschild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71868" y="2108956"/>
            <a:ext cx="514353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研究者在田野中的角色</a:t>
            </a:r>
            <a:endParaRPr lang="zh-TW" altLang="en-US" sz="3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1428742"/>
            <a:ext cx="8215370" cy="3166844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三種研究者的田野角色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714348" y="1719858"/>
            <a:ext cx="3571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被觀察者因為知道自己正在被觀察，因而改變自身行為的一種心理學現象，例如學生因為知道評鑑委員在教室後方觀察，因此比平常表現得更認真。研究多少會產生這類效應。</a:t>
            </a:r>
            <a:endParaRPr lang="en-US" altLang="zh-TW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14348" y="121442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霍桑效應（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Hawthorne effect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6082" name="Picture 2" descr="何謂『霍桑效應(Hawthorne Effect)』 @我思故我在—改變思維世界隨即改變。 - nidBox親子盒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214428"/>
            <a:ext cx="4071163" cy="2448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714348" y="1643056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挑選一個你感興趣的社團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，參與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他們兩次社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課。第一次只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坐在教室後面，默默地觀察、紀錄上課情形，既不參與課程，也不與任何人交談。第二次參與時，實際跟著社員一起進行活動，並積極地與他人互動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altLang="zh-TW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試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著比較兩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次觀察經驗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，你看到、聽到、體驗到的東西有什麼不同？你比較喜歡哪一種方式？</a:t>
            </a:r>
            <a:endParaRPr lang="en-US" altLang="zh-TW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14348" y="121442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社團中的田野觀察</a:t>
            </a:r>
            <a:endParaRPr lang="en-US" altLang="zh-TW" sz="2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0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00430" y="2071684"/>
            <a:ext cx="4929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/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田野觀察與紀錄</a:t>
            </a:r>
            <a:endParaRPr lang="en-US" altLang="zh-TW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614875" flipH="1">
            <a:off x="6794465" y="611938"/>
            <a:ext cx="965713" cy="1206088"/>
          </a:xfrm>
          <a:prstGeom prst="rect">
            <a:avLst/>
          </a:prstGeom>
          <a:noFill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57224" y="1357304"/>
          <a:ext cx="7000924" cy="2928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3000396"/>
                <a:gridCol w="3214710"/>
              </a:tblGrid>
              <a:tr h="47845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0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觀察筆記</a:t>
                      </a: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推論筆記</a:t>
                      </a: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</a:tr>
              <a:tr h="10686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說明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忠實紀錄你所看到、聽到與瞭解的事情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08000" marR="108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記錄你所想到、感受到的事情，包含對觀察筆記的詮釋評論與反思。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08000" marR="108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818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觀察項目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場景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人物與關係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行動與對話</a:t>
                      </a:r>
                    </a:p>
                  </a:txBody>
                  <a:tcPr marL="108000" marR="108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我的感受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我對觀察事物的理解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我的猜測與推論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我的評論</a:t>
                      </a:r>
                    </a:p>
                  </a:txBody>
                  <a:tcPr marL="108000" marR="108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田野筆記的製作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214428"/>
            <a:ext cx="4143404" cy="3569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田野筆記的製作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29262" y="1272218"/>
            <a:ext cx="3585548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製作田野筆記時，應該</a:t>
            </a:r>
            <a:r>
              <a:rPr lang="zh-TW" altLang="zh-TW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盡可能記錄場景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、角色、對話、互動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當下</a:t>
            </a:r>
            <a:r>
              <a:rPr lang="zh-TW" altLang="zh-TW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感受</a:t>
            </a:r>
            <a:r>
              <a:rPr lang="zh-TW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等所有能幫助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回憶的事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筆記內容的分析和評論可以留待觀察結束，重新審視筆記時再加註。</a:t>
            </a: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648</Words>
  <Application>Microsoft Office PowerPoint</Application>
  <PresentationFormat>如螢幕大小 (16:9)</PresentationFormat>
  <Paragraphs>76</Paragraphs>
  <Slides>14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5" baseType="lpstr">
      <vt:lpstr>Office 佈景主題</vt:lpstr>
      <vt:lpstr>投影片 1</vt:lpstr>
      <vt:lpstr>投影片 2</vt:lpstr>
      <vt:lpstr>投影片 3</vt:lpstr>
      <vt:lpstr>田野的定義</vt:lpstr>
      <vt:lpstr>挑選田野的方法</vt:lpstr>
      <vt:lpstr>挑選田野的方法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118</cp:revision>
  <dcterms:created xsi:type="dcterms:W3CDTF">2022-05-25T00:24:47Z</dcterms:created>
  <dcterms:modified xsi:type="dcterms:W3CDTF">2022-06-08T00:45:20Z</dcterms:modified>
</cp:coreProperties>
</file>