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9" r:id="rId2"/>
    <p:sldId id="257" r:id="rId3"/>
    <p:sldId id="260" r:id="rId4"/>
    <p:sldId id="262" r:id="rId5"/>
    <p:sldId id="324" r:id="rId6"/>
    <p:sldId id="331" r:id="rId7"/>
    <p:sldId id="332" r:id="rId8"/>
    <p:sldId id="323" r:id="rId9"/>
    <p:sldId id="347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13" r:id="rId20"/>
    <p:sldId id="342" r:id="rId21"/>
    <p:sldId id="343" r:id="rId22"/>
    <p:sldId id="344" r:id="rId23"/>
    <p:sldId id="345" r:id="rId24"/>
    <p:sldId id="346" r:id="rId25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C07740"/>
    <a:srgbClr val="E5C5AD"/>
    <a:srgbClr val="F0DED0"/>
    <a:srgbClr val="D07C7A"/>
    <a:srgbClr val="CA9F00"/>
    <a:srgbClr val="FFDE75"/>
    <a:srgbClr val="E6C9B4"/>
    <a:srgbClr val="FFE38B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>
      <p:cViewPr>
        <p:scale>
          <a:sx n="130" d="100"/>
          <a:sy n="130" d="100"/>
        </p:scale>
        <p:origin x="-1236" y="-2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 userDrawn="1"/>
        </p:nvSpPr>
        <p:spPr>
          <a:xfrm>
            <a:off x="1000100" y="183395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9" name="Google Shape;6506;p84"/>
          <p:cNvGrpSpPr/>
          <p:nvPr userDrawn="1"/>
        </p:nvGrpSpPr>
        <p:grpSpPr>
          <a:xfrm rot="16200000">
            <a:off x="436735" y="1920669"/>
            <a:ext cx="1841111" cy="1143009"/>
            <a:chOff x="6752546" y="3484366"/>
            <a:chExt cx="1590310" cy="987304"/>
          </a:xfrm>
        </p:grpSpPr>
        <p:grpSp>
          <p:nvGrpSpPr>
            <p:cNvPr id="50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63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60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6" name="文字方塊 65"/>
          <p:cNvSpPr txBox="1"/>
          <p:nvPr userDrawn="1"/>
        </p:nvSpPr>
        <p:spPr>
          <a:xfrm>
            <a:off x="1000100" y="1817682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7" name="文字方塊 66"/>
          <p:cNvSpPr txBox="1"/>
          <p:nvPr userDrawn="1"/>
        </p:nvSpPr>
        <p:spPr>
          <a:xfrm>
            <a:off x="1006450" y="2708577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8" name="文字方塊 67"/>
          <p:cNvSpPr txBox="1"/>
          <p:nvPr userDrawn="1"/>
        </p:nvSpPr>
        <p:spPr>
          <a:xfrm>
            <a:off x="1000100" y="32249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2022/6/8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28992" y="2107403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dirty="0" smtClean="0">
                <a:cs typeface="+mj-cs"/>
              </a:rPr>
              <a:t>07</a:t>
            </a:r>
            <a:r>
              <a:rPr kumimoji="0" lang="zh-TW" alt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如何訪談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143108" y="1834216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訪談前的準備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143108" y="2762910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訪談的技巧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68295"/>
            <a:ext cx="48577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訪談前的準備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訪談的三種類型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11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2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2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0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8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6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928662" y="1142990"/>
          <a:ext cx="7286677" cy="3363076"/>
        </p:xfrm>
        <a:graphic>
          <a:graphicData uri="http://schemas.openxmlformats.org/drawingml/2006/table">
            <a:tbl>
              <a:tblPr/>
              <a:tblGrid>
                <a:gridCol w="662425"/>
                <a:gridCol w="2208084"/>
                <a:gridCol w="2208084"/>
                <a:gridCol w="2208084"/>
              </a:tblGrid>
              <a:tr h="357190">
                <a:tc>
                  <a:txBody>
                    <a:bodyPr/>
                    <a:lstStyle/>
                    <a:p>
                      <a:pPr algn="just"/>
                      <a:endParaRPr lang="zh-TW" sz="1200" kern="100" dirty="0">
                        <a:latin typeface="Calibri"/>
                        <a:cs typeface="Times New Roman"/>
                      </a:endParaRP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7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無結構式訪談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7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半結構式訪談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7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結構式訪談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780"/>
                    </a:solidFill>
                  </a:tcPr>
                </a:tc>
              </a:tr>
              <a:tr h="7671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問題設計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9C5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just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沒有固定的問題</a:t>
                      </a:r>
                      <a:endParaRPr lang="zh-TW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僅設計問題綱要</a:t>
                      </a:r>
                      <a:endParaRPr lang="zh-TW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有既定的問題與順序</a:t>
                      </a:r>
                      <a:endParaRPr lang="zh-TW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1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訪談互動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9C5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受訪者自由表達，訪談者不控制訪談走向</a:t>
                      </a:r>
                      <a:endParaRPr lang="zh-TW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受訪者在特定架構下自由表達，訪談者也可以提出新的問題</a:t>
                      </a:r>
                      <a:endParaRPr lang="zh-TW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訪談者按照題目順序提問，受訪者也只能按照既定選項來回答</a:t>
                      </a:r>
                      <a:endParaRPr lang="zh-TW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07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優點缺點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9C5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可以蒐集到多元豐富的資料，缺點是資料過於發散，往往需要耗費大量心力整理與分析</a:t>
                      </a:r>
                      <a:endParaRPr lang="zh-TW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使議題聚焦在某一範圍內，又保有一定彈性，既不會難以分析資料，又可以蒐集到豐富資料</a:t>
                      </a:r>
                      <a:endParaRPr lang="zh-TW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資料格式固定，便於統整分析，但意見較為制式單一，難以獲得較深層的資料</a:t>
                      </a:r>
                      <a:endParaRPr lang="zh-TW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決定訪談對象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142990"/>
            <a:ext cx="492922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一、隨機訪問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優點：方便、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容易又快速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缺點：不夠嚴謹，有太多因素可能造成挑選偏差，選出的對象也不具有任何代表性，不能做出可靠推論。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000760" y="3286130"/>
            <a:ext cx="27579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新聞媒體常見的街訪就是一種隨機訪問的形式，但挑選的對象不具代表性。</a:t>
            </a:r>
          </a:p>
        </p:txBody>
      </p:sp>
      <p:pic>
        <p:nvPicPr>
          <p:cNvPr id="1026" name="Picture 2" descr="\\Super.nas\Floor Exchange\7F\陳品丞\03 普高_探究與實作\01課本\課本圖片\7_街頭訪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142990"/>
            <a:ext cx="2636108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714348" y="3286130"/>
            <a:ext cx="4857784" cy="92869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電視臺記者隨便在路上攔截路過民眾，詢問他對於政府施政的滿意度。記者可能會有意或無意地避開年齡看起來較低、外表不夠有吸引力、口齒不清的人。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決定訪談對象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142990"/>
            <a:ext cx="492922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二、立意挑選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由研究者</a:t>
            </a:r>
            <a:r>
              <a:rPr lang="zh-TW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個人主觀認定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，刻意找尋具備某種特質、符合某種條件的挑選方式。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4348" y="2500312"/>
            <a:ext cx="4857784" cy="100013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</a:t>
            </a: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想瞭解同志大遊行的籌備過程，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研究者可以刻意尋找曾</a:t>
            </a: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擔任過同志遊行工作人員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的受訪者</a:t>
            </a: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，最好是組長以上的領導階層，如此一來才能夠提供第一手的籌畫經驗。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1357304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決定訪談對象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142990"/>
            <a:ext cx="4357718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三、滾雪球挑選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研究對象的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身分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特殊，或者不易接觸、尋找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必須透過人際關係的相互引介，經由前一個人的推薦或牽線，找到下一個人，直到累積足夠的資料為止。</a:t>
            </a:r>
            <a:endParaRPr lang="zh-TW" altLang="en-US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4348" y="3357568"/>
            <a:ext cx="4143404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想瞭解陪侍酒店女性的就職動機，但受限於受訪者的身分敏感，且母體人數有限，故需要透過引介，一個找一個。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74" name="Picture 2" descr="\\Super.nas\Floor Exchange\7F\陳品丞\03 普高_探究與實作\01課本\課本圖片\7_滾雪球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785932"/>
            <a:ext cx="3312294" cy="1613639"/>
          </a:xfrm>
          <a:prstGeom prst="rect">
            <a:avLst/>
          </a:prstGeom>
          <a:noFill/>
        </p:spPr>
      </p:pic>
      <p:sp>
        <p:nvSpPr>
          <p:cNvPr id="10" name="文字方塊 9"/>
          <p:cNvSpPr txBox="1"/>
          <p:nvPr/>
        </p:nvSpPr>
        <p:spPr>
          <a:xfrm>
            <a:off x="7500958" y="3429006"/>
            <a:ext cx="12144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滾雪球示意圖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原來是醬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3643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要訪多少受訪者才夠？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714348" y="1719858"/>
            <a:ext cx="44291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一般來說，我們會以訪談資料是否</a:t>
            </a:r>
            <a:r>
              <a:rPr lang="zh-TW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「飽和」作為判斷受訪者足夠與否的標準。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當你發現訪談內容開始與之前重複，沒辦法再從受訪者身上獲得新的內容意義時，就代表資料已經飽和，可以終止訪談。</a:t>
            </a:r>
            <a:endParaRPr lang="zh-TW" alt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314" name="AutoShape 2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6" name="AutoShape 4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8" name="AutoShape 6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0" name="AutoShape 8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2" name="AutoShape 10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3328" name="Picture 16" descr="https://jna-advertising.com/wp-content/uploads/2018/10/GettyImages-944137528.jpg"/>
          <p:cNvPicPr>
            <a:picLocks noChangeAspect="1" noChangeArrowheads="1"/>
          </p:cNvPicPr>
          <p:nvPr/>
        </p:nvPicPr>
        <p:blipFill>
          <a:blip r:embed="rId3"/>
          <a:srcRect b="11224"/>
          <a:stretch>
            <a:fillRect/>
          </a:stretch>
        </p:blipFill>
        <p:spPr bwMode="auto">
          <a:xfrm>
            <a:off x="5643570" y="1428742"/>
            <a:ext cx="3500430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714348" y="928676"/>
            <a:ext cx="7643866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質化訪談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的「代表性」問題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有一種對於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質化研究的批評，在於他們認為樣本不具有「代表性」，少數案例的想法沒有辦法代表所有人，進而認定質化方法「不嚴謹」甚至「次於」量化實證方法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。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 Light" pitchFamily="34" charset="-120"/>
              <a:ea typeface="微軟正黑體 Light" pitchFamily="34" charset="-120"/>
            </a:endParaRPr>
          </a:p>
          <a:p>
            <a:endParaRPr lang="zh-TW" altLang="en-US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然而，質化研究的重點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在於「尋求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事件或現象的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本質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」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，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且特別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重視特殊情境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脈絡與互動生成的意義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，因此與量化研究「尋求普通的通則或因果關係」的目的不同，不能一概而論。</a:t>
            </a:r>
            <a:endParaRPr lang="zh-TW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 Light" pitchFamily="34" charset="-120"/>
              <a:ea typeface="微軟正黑體 Light" pitchFamily="34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草擬訪談大綱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1000100" y="1643056"/>
            <a:ext cx="1143008" cy="1071570"/>
            <a:chOff x="1000100" y="1643056"/>
            <a:chExt cx="1143008" cy="1071570"/>
          </a:xfrm>
        </p:grpSpPr>
        <p:sp>
          <p:nvSpPr>
            <p:cNvPr id="19" name="橢圓 18"/>
            <p:cNvSpPr/>
            <p:nvPr/>
          </p:nvSpPr>
          <p:spPr>
            <a:xfrm>
              <a:off x="1071538" y="1643056"/>
              <a:ext cx="1071570" cy="1071570"/>
            </a:xfrm>
            <a:prstGeom prst="ellipse">
              <a:avLst/>
            </a:prstGeom>
            <a:solidFill>
              <a:srgbClr val="C07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橢圓 9"/>
            <p:cNvSpPr/>
            <p:nvPr/>
          </p:nvSpPr>
          <p:spPr>
            <a:xfrm>
              <a:off x="1000100" y="1643056"/>
              <a:ext cx="1071570" cy="107157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STEP</a:t>
              </a:r>
            </a:p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1</a:t>
              </a:r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2971674" y="1643056"/>
            <a:ext cx="1144876" cy="1071570"/>
            <a:chOff x="2762237" y="1643056"/>
            <a:chExt cx="1144876" cy="1071570"/>
          </a:xfrm>
        </p:grpSpPr>
        <p:sp>
          <p:nvSpPr>
            <p:cNvPr id="20" name="橢圓 19"/>
            <p:cNvSpPr/>
            <p:nvPr/>
          </p:nvSpPr>
          <p:spPr>
            <a:xfrm>
              <a:off x="2835543" y="1643056"/>
              <a:ext cx="1071570" cy="1071570"/>
            </a:xfrm>
            <a:prstGeom prst="ellipse">
              <a:avLst/>
            </a:prstGeom>
            <a:solidFill>
              <a:srgbClr val="C07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2" name="橢圓 11"/>
            <p:cNvSpPr/>
            <p:nvPr/>
          </p:nvSpPr>
          <p:spPr>
            <a:xfrm>
              <a:off x="2762237" y="1643056"/>
              <a:ext cx="1071570" cy="107157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STEP</a:t>
              </a:r>
            </a:p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2</a:t>
              </a:r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945116" y="1643056"/>
            <a:ext cx="1155771" cy="1071570"/>
            <a:chOff x="4524374" y="1643056"/>
            <a:chExt cx="1155771" cy="1071570"/>
          </a:xfrm>
        </p:grpSpPr>
        <p:sp>
          <p:nvSpPr>
            <p:cNvPr id="21" name="橢圓 20"/>
            <p:cNvSpPr/>
            <p:nvPr/>
          </p:nvSpPr>
          <p:spPr>
            <a:xfrm>
              <a:off x="4608575" y="1643056"/>
              <a:ext cx="1071570" cy="1071570"/>
            </a:xfrm>
            <a:prstGeom prst="ellipse">
              <a:avLst/>
            </a:prstGeom>
            <a:solidFill>
              <a:srgbClr val="C07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橢圓 12"/>
            <p:cNvSpPr/>
            <p:nvPr/>
          </p:nvSpPr>
          <p:spPr>
            <a:xfrm>
              <a:off x="4524374" y="1643056"/>
              <a:ext cx="1071570" cy="107157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STEP</a:t>
              </a:r>
            </a:p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3</a:t>
              </a:r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6929454" y="1643056"/>
            <a:ext cx="1150323" cy="1071570"/>
            <a:chOff x="6286512" y="1643056"/>
            <a:chExt cx="1150323" cy="1071570"/>
          </a:xfrm>
        </p:grpSpPr>
        <p:sp>
          <p:nvSpPr>
            <p:cNvPr id="22" name="橢圓 21"/>
            <p:cNvSpPr/>
            <p:nvPr/>
          </p:nvSpPr>
          <p:spPr>
            <a:xfrm>
              <a:off x="6365265" y="1643056"/>
              <a:ext cx="1071570" cy="1071570"/>
            </a:xfrm>
            <a:prstGeom prst="ellipse">
              <a:avLst/>
            </a:prstGeom>
            <a:solidFill>
              <a:srgbClr val="C07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橢圓 14"/>
            <p:cNvSpPr/>
            <p:nvPr/>
          </p:nvSpPr>
          <p:spPr>
            <a:xfrm>
              <a:off x="6286512" y="1643056"/>
              <a:ext cx="1071570" cy="107157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STEP</a:t>
              </a:r>
            </a:p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4</a:t>
              </a:r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7" name="文字方塊 26"/>
          <p:cNvSpPr txBox="1"/>
          <p:nvPr/>
        </p:nvSpPr>
        <p:spPr>
          <a:xfrm>
            <a:off x="714348" y="2928940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確認受訪對象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2650489" y="2928940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蒐集訪談資料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4533713" y="2928940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設定訪談大面向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6649305" y="2928940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列出細部問題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00166" y="3643320"/>
            <a:ext cx="5929354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假設今天番薯圓要探究假新聞造成的社會問題，預計訪問專家學者的看法，他該如何擬訂一份訪談大綱呢？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6" name="Picture 2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47358">
            <a:off x="520477" y="3855823"/>
            <a:ext cx="747491" cy="9335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草擬訪談大綱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928662" y="1428742"/>
            <a:ext cx="1143008" cy="1071570"/>
            <a:chOff x="1000100" y="1643056"/>
            <a:chExt cx="1143008" cy="1071570"/>
          </a:xfrm>
        </p:grpSpPr>
        <p:sp>
          <p:nvSpPr>
            <p:cNvPr id="15" name="橢圓 14"/>
            <p:cNvSpPr/>
            <p:nvPr/>
          </p:nvSpPr>
          <p:spPr>
            <a:xfrm>
              <a:off x="1071538" y="1643056"/>
              <a:ext cx="1071570" cy="1071570"/>
            </a:xfrm>
            <a:prstGeom prst="ellipse">
              <a:avLst/>
            </a:prstGeom>
            <a:solidFill>
              <a:srgbClr val="C07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6" name="橢圓 15"/>
            <p:cNvSpPr/>
            <p:nvPr/>
          </p:nvSpPr>
          <p:spPr>
            <a:xfrm>
              <a:off x="1000100" y="1643056"/>
              <a:ext cx="1071570" cy="107157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STEP</a:t>
              </a:r>
            </a:p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1</a:t>
              </a:r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" name="文字方塊 16"/>
          <p:cNvSpPr txBox="1"/>
          <p:nvPr/>
        </p:nvSpPr>
        <p:spPr>
          <a:xfrm>
            <a:off x="2285984" y="1314384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確認受訪對象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392285" y="1714494"/>
            <a:ext cx="5929354" cy="78581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番薯圓上網搜尋「假新聞、學者」關鍵字，發現某位大學傳播教授經常發表相關研究，也有在媒體上寫文章，決定要聯繫他。</a:t>
            </a:r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926794" y="2886020"/>
            <a:ext cx="1144876" cy="1071570"/>
            <a:chOff x="2762237" y="1643056"/>
            <a:chExt cx="1144876" cy="1071570"/>
          </a:xfrm>
        </p:grpSpPr>
        <p:sp>
          <p:nvSpPr>
            <p:cNvPr id="20" name="橢圓 19"/>
            <p:cNvSpPr/>
            <p:nvPr/>
          </p:nvSpPr>
          <p:spPr>
            <a:xfrm>
              <a:off x="2835543" y="1643056"/>
              <a:ext cx="1071570" cy="1071570"/>
            </a:xfrm>
            <a:prstGeom prst="ellipse">
              <a:avLst/>
            </a:prstGeom>
            <a:solidFill>
              <a:srgbClr val="C07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1" name="橢圓 20"/>
            <p:cNvSpPr/>
            <p:nvPr/>
          </p:nvSpPr>
          <p:spPr>
            <a:xfrm>
              <a:off x="2762237" y="1643056"/>
              <a:ext cx="1071570" cy="107157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STEP</a:t>
              </a:r>
            </a:p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2</a:t>
              </a:r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2285984" y="2814582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蒐集訪談資料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384970" y="3214692"/>
            <a:ext cx="5929354" cy="78581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番薯圓除了閱讀許多假新聞的文章，也將該教授過去發表過的研究全部找出來讀過一遍，以便對此議題有更多理解。</a:t>
            </a:r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草擬訪談大綱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2285984" y="1314384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設定訪談大面向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392285" y="1714494"/>
            <a:ext cx="5929354" cy="78581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番薯圓根據自己做的功課，決定針對假新聞的定義、假新聞的危害、假新聞的因應等三大面向跟教授請教。</a:t>
            </a:r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928662" y="1428742"/>
            <a:ext cx="1155771" cy="1071570"/>
            <a:chOff x="4524374" y="1643056"/>
            <a:chExt cx="1155771" cy="1071570"/>
          </a:xfrm>
        </p:grpSpPr>
        <p:sp>
          <p:nvSpPr>
            <p:cNvPr id="19" name="橢圓 18"/>
            <p:cNvSpPr/>
            <p:nvPr/>
          </p:nvSpPr>
          <p:spPr>
            <a:xfrm>
              <a:off x="4608575" y="1643056"/>
              <a:ext cx="1071570" cy="1071570"/>
            </a:xfrm>
            <a:prstGeom prst="ellipse">
              <a:avLst/>
            </a:prstGeom>
            <a:solidFill>
              <a:srgbClr val="C07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3" name="橢圓 22"/>
            <p:cNvSpPr/>
            <p:nvPr/>
          </p:nvSpPr>
          <p:spPr>
            <a:xfrm>
              <a:off x="4524374" y="1643056"/>
              <a:ext cx="1071570" cy="107157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STEP</a:t>
              </a:r>
            </a:p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3</a:t>
              </a:r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928662" y="2928940"/>
            <a:ext cx="1150323" cy="1071570"/>
            <a:chOff x="6286512" y="1643056"/>
            <a:chExt cx="1150323" cy="1071570"/>
          </a:xfrm>
        </p:grpSpPr>
        <p:sp>
          <p:nvSpPr>
            <p:cNvPr id="26" name="橢圓 25"/>
            <p:cNvSpPr/>
            <p:nvPr/>
          </p:nvSpPr>
          <p:spPr>
            <a:xfrm>
              <a:off x="6365265" y="1643056"/>
              <a:ext cx="1071570" cy="1071570"/>
            </a:xfrm>
            <a:prstGeom prst="ellipse">
              <a:avLst/>
            </a:prstGeom>
            <a:solidFill>
              <a:srgbClr val="C07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橢圓 26"/>
            <p:cNvSpPr/>
            <p:nvPr/>
          </p:nvSpPr>
          <p:spPr>
            <a:xfrm>
              <a:off x="6286512" y="1643056"/>
              <a:ext cx="1071570" cy="107157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STEP</a:t>
              </a:r>
            </a:p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4</a:t>
              </a:r>
              <a:endPara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8" name="文字方塊 27"/>
          <p:cNvSpPr txBox="1"/>
          <p:nvPr/>
        </p:nvSpPr>
        <p:spPr>
          <a:xfrm>
            <a:off x="2285984" y="2786064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列出細部問題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392285" y="3186174"/>
            <a:ext cx="5929354" cy="78581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在這三大面向之下，番薯圓再各自列出細部想瞭解的問題。</a:t>
            </a:r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57224" y="214296"/>
          <a:ext cx="6786610" cy="45502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2517"/>
                <a:gridCol w="5564093"/>
              </a:tblGrid>
              <a:tr h="367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面向</a:t>
                      </a:r>
                      <a:r>
                        <a:rPr lang="zh-TW" altLang="en-US" sz="1600" b="1" kern="1200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一</a:t>
                      </a:r>
                    </a:p>
                  </a:txBody>
                  <a:tcPr marL="68580" marR="68580" marT="0" marB="0" anchor="ctr">
                    <a:solidFill>
                      <a:srgbClr val="D07C7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什麼</a:t>
                      </a:r>
                      <a:r>
                        <a:rPr lang="zh-TW" altLang="en-US" sz="16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是假新聞？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1325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細部</a:t>
                      </a:r>
                      <a:r>
                        <a:rPr lang="zh-TW" altLang="en-US" sz="16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在</a:t>
                      </a:r>
                      <a:r>
                        <a:rPr lang="zh-TW" altLang="en-US" sz="16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學術上，假新聞有哪些類型？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承</a:t>
                      </a:r>
                      <a:r>
                        <a:rPr lang="zh-TW" altLang="en-US" sz="16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上題，有些學者認為應該區分不實訊息和錯誤訊息，這兩者的差異是什麼？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為什麼</a:t>
                      </a:r>
                      <a:r>
                        <a:rPr lang="zh-TW" altLang="en-US" sz="16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假新聞可以傳播的那麼快？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501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面向二</a:t>
                      </a:r>
                      <a:endParaRPr lang="zh-TW" altLang="en-US" sz="1600" b="1" kern="12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假新聞會對社會造成什麼危害？</a:t>
                      </a:r>
                      <a:endParaRPr lang="zh-TW" altLang="en-US" sz="16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8935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細部</a:t>
                      </a:r>
                      <a:r>
                        <a:rPr lang="zh-TW" altLang="en-US" sz="16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假新聞在當今社會是個很嚴重的問題嗎？為什麼？</a:t>
                      </a:r>
                    </a:p>
                    <a:p>
                      <a:pPr marL="457200" indent="-4572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假新聞會對社會哪些層面造成危害？危害是什麼？</a:t>
                      </a:r>
                    </a:p>
                    <a:p>
                      <a:pPr marL="457200" indent="-4572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有些人認為，假新聞正在傷害民主體制，您認同這種說法嗎？假新聞和民主的關係是什麼？</a:t>
                      </a:r>
                      <a:endParaRPr lang="zh-TW" altLang="en-US" sz="16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24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面向三</a:t>
                      </a:r>
                      <a:endParaRPr lang="zh-TW" altLang="en-US" sz="1600" b="1" kern="12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有哪些打擊假新聞的做法和訣竅？</a:t>
                      </a:r>
                      <a:endParaRPr lang="zh-TW" altLang="en-US" sz="16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22815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細部</a:t>
                      </a:r>
                      <a:r>
                        <a:rPr lang="zh-TW" altLang="en-US" sz="16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目前有哪些打擊假新聞的方法？成效如何？</a:t>
                      </a:r>
                    </a:p>
                    <a:p>
                      <a:pPr marL="457200" indent="-4572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打擊假新聞會侵害言論自由嗎？</a:t>
                      </a:r>
                    </a:p>
                    <a:p>
                      <a:pPr marL="457200" indent="-4572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一般人該如何判斷資訊的真偽或品質？有什麼訣竅？</a:t>
                      </a:r>
                    </a:p>
                    <a:p>
                      <a:pPr marL="457200" indent="-4572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高中生可以透過什麼方式提升媒體或資訊素養？</a:t>
                      </a:r>
                      <a:endParaRPr lang="zh-TW" altLang="en-US" sz="16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標題 1"/>
          <p:cNvSpPr txBox="1">
            <a:spLocks/>
          </p:cNvSpPr>
          <p:nvPr/>
        </p:nvSpPr>
        <p:spPr>
          <a:xfrm>
            <a:off x="7143768" y="157488"/>
            <a:ext cx="1357322" cy="4000528"/>
          </a:xfrm>
          <a:prstGeom prst="rect">
            <a:avLst/>
          </a:prstGeom>
        </p:spPr>
        <p:txBody>
          <a:bodyPr vert="eaVert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訪談大綱範例</a:t>
            </a:r>
            <a:endParaRPr kumimoji="0" lang="zh-TW" altLang="en-US" sz="3600" b="1" i="0" u="none" strike="noStrike" kern="1200" cap="none" spc="30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4" name="AutoShape 2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6" name="AutoShape 4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8" name="AutoShape 6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0" name="AutoShape 8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2" name="AutoShape 10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714348" y="1214428"/>
            <a:ext cx="4214842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工友在校園內負責清掃環境、修剪花木、修繕設備、行政庶務等各種工作，是校園之所以能夠順利運作不可或缺的一群，卻鮮少人注意到他們。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假設今天你要訪談他們的工作經驗與人生故事，你想瞭解什麼？試著以校園內的工友為對象，草擬訪談大綱。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58865">
            <a:off x="5492478" y="1571618"/>
            <a:ext cx="107157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17041">
            <a:off x="6815208" y="571486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70898">
            <a:off x="8039604" y="1928808"/>
            <a:ext cx="866764" cy="866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1401" y="2714626"/>
            <a:ext cx="192882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35781" y="2357436"/>
            <a:ext cx="1650995" cy="1650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向受訪者約訪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785786" y="1357304"/>
            <a:ext cx="6215106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先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上網查詢受訪者的聯絡資訊，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再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透過電話或電子郵件約訪。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約訪時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應保持禮貌，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先介紹自己，說明想訪談對方的原因、內容及預計時間，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再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詢問對方有無意願。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受訪者同意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後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，可以進一步和對方約定訪談的日期和地點，也可以提前將訪談大綱寄給對方。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如果被拒絕也不要氣餒，禮貌地向對方致謝，然後再尋找其他的受訪者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即可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57224" y="1071552"/>
            <a:ext cx="4357718" cy="371477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如何寫約訪信？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142990"/>
            <a:ext cx="4214842" cy="3560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文字方塊 14"/>
          <p:cNvSpPr txBox="1"/>
          <p:nvPr/>
        </p:nvSpPr>
        <p:spPr>
          <a:xfrm>
            <a:off x="5771816" y="714362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收件者的郵件地址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寄出前務必仔細檢查。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786446" y="1457260"/>
            <a:ext cx="30645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信件主旨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簡要說明信件主旨，不可空白，否則容易被當成垃圾信。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786445" y="2571750"/>
            <a:ext cx="2835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信件內文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說明你的來信原因。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5784734" y="3357568"/>
            <a:ext cx="2287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信末署名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記得告訴對方你是誰。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73" name="直線接點 72"/>
          <p:cNvCxnSpPr/>
          <p:nvPr/>
        </p:nvCxnSpPr>
        <p:spPr>
          <a:xfrm>
            <a:off x="5357818" y="928676"/>
            <a:ext cx="285752" cy="1588"/>
          </a:xfrm>
          <a:prstGeom prst="line">
            <a:avLst/>
          </a:prstGeom>
          <a:ln w="28575">
            <a:solidFill>
              <a:srgbClr val="C0774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接點 73"/>
          <p:cNvCxnSpPr/>
          <p:nvPr/>
        </p:nvCxnSpPr>
        <p:spPr>
          <a:xfrm>
            <a:off x="5000628" y="1683646"/>
            <a:ext cx="642942" cy="1588"/>
          </a:xfrm>
          <a:prstGeom prst="line">
            <a:avLst/>
          </a:prstGeom>
          <a:ln w="28575">
            <a:solidFill>
              <a:srgbClr val="C0774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接點 75"/>
          <p:cNvCxnSpPr/>
          <p:nvPr/>
        </p:nvCxnSpPr>
        <p:spPr>
          <a:xfrm rot="5400000">
            <a:off x="5071272" y="1213634"/>
            <a:ext cx="571504" cy="1588"/>
          </a:xfrm>
          <a:prstGeom prst="line">
            <a:avLst/>
          </a:prstGeom>
          <a:ln w="28575">
            <a:solidFill>
              <a:srgbClr val="C077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接點 77"/>
          <p:cNvCxnSpPr/>
          <p:nvPr/>
        </p:nvCxnSpPr>
        <p:spPr>
          <a:xfrm>
            <a:off x="5000628" y="2928940"/>
            <a:ext cx="642942" cy="1588"/>
          </a:xfrm>
          <a:prstGeom prst="line">
            <a:avLst/>
          </a:prstGeom>
          <a:ln w="28575">
            <a:solidFill>
              <a:srgbClr val="C0774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接點 78"/>
          <p:cNvCxnSpPr/>
          <p:nvPr/>
        </p:nvCxnSpPr>
        <p:spPr>
          <a:xfrm>
            <a:off x="5357818" y="3571882"/>
            <a:ext cx="285752" cy="1588"/>
          </a:xfrm>
          <a:prstGeom prst="line">
            <a:avLst/>
          </a:prstGeom>
          <a:ln w="28575">
            <a:solidFill>
              <a:srgbClr val="C0774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接點 81"/>
          <p:cNvCxnSpPr/>
          <p:nvPr/>
        </p:nvCxnSpPr>
        <p:spPr>
          <a:xfrm rot="5400000">
            <a:off x="4889019" y="4031777"/>
            <a:ext cx="936009" cy="1588"/>
          </a:xfrm>
          <a:prstGeom prst="line">
            <a:avLst/>
          </a:prstGeom>
          <a:ln w="28575">
            <a:solidFill>
              <a:srgbClr val="C077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接點 83"/>
          <p:cNvCxnSpPr/>
          <p:nvPr/>
        </p:nvCxnSpPr>
        <p:spPr>
          <a:xfrm>
            <a:off x="5000628" y="4500576"/>
            <a:ext cx="357190" cy="1588"/>
          </a:xfrm>
          <a:prstGeom prst="line">
            <a:avLst/>
          </a:prstGeom>
          <a:ln w="28575">
            <a:solidFill>
              <a:srgbClr val="C077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接點 92"/>
          <p:cNvCxnSpPr/>
          <p:nvPr/>
        </p:nvCxnSpPr>
        <p:spPr>
          <a:xfrm>
            <a:off x="5000628" y="1500180"/>
            <a:ext cx="357190" cy="1588"/>
          </a:xfrm>
          <a:prstGeom prst="line">
            <a:avLst/>
          </a:prstGeom>
          <a:ln w="28575">
            <a:solidFill>
              <a:srgbClr val="C077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857224" y="3786196"/>
            <a:ext cx="5286412" cy="1428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3" name="矩形 72"/>
          <p:cNvSpPr/>
          <p:nvPr/>
        </p:nvSpPr>
        <p:spPr>
          <a:xfrm>
            <a:off x="5214942" y="2786064"/>
            <a:ext cx="1000132" cy="1428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7" name="矩形 66"/>
          <p:cNvSpPr/>
          <p:nvPr/>
        </p:nvSpPr>
        <p:spPr>
          <a:xfrm>
            <a:off x="642910" y="3286130"/>
            <a:ext cx="5286412" cy="10715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矩形 64"/>
          <p:cNvSpPr/>
          <p:nvPr/>
        </p:nvSpPr>
        <p:spPr>
          <a:xfrm>
            <a:off x="642910" y="2456422"/>
            <a:ext cx="5286412" cy="857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642910" y="1214428"/>
            <a:ext cx="5286412" cy="12419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如何寫約訪信？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/>
          <a:srcRect t="18056" b="56272"/>
          <a:stretch>
            <a:fillRect/>
          </a:stretch>
        </p:blipFill>
        <p:spPr bwMode="auto">
          <a:xfrm>
            <a:off x="714348" y="1269447"/>
            <a:ext cx="5143536" cy="111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文字方塊 22"/>
          <p:cNvSpPr txBox="1"/>
          <p:nvPr/>
        </p:nvSpPr>
        <p:spPr>
          <a:xfrm>
            <a:off x="6357950" y="1179132"/>
            <a:ext cx="25003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自我介紹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向受訪者介紹自己（姓名、學校、指導老師）。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6357950" y="2290233"/>
            <a:ext cx="25003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約訪理由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向對方說明想訪問他的理由，對方也會依據你的說明考慮是否受訪。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58148" y="3929072"/>
            <a:ext cx="1143008" cy="1000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文字方塊 26"/>
          <p:cNvSpPr txBox="1"/>
          <p:nvPr/>
        </p:nvSpPr>
        <p:spPr>
          <a:xfrm>
            <a:off x="6357950" y="3536586"/>
            <a:ext cx="25003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時間、地點與形式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告知訪談時間、地點與形式，方便受訪者安排。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2"/>
          <a:srcRect t="44360" b="39200"/>
          <a:stretch>
            <a:fillRect/>
          </a:stretch>
        </p:blipFill>
        <p:spPr bwMode="auto">
          <a:xfrm>
            <a:off x="714348" y="2527860"/>
            <a:ext cx="514353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" name="Picture 4"/>
          <p:cNvPicPr>
            <a:picLocks noChangeAspect="1" noChangeArrowheads="1"/>
          </p:cNvPicPr>
          <p:nvPr/>
        </p:nvPicPr>
        <p:blipFill>
          <a:blip r:embed="rId2"/>
          <a:srcRect t="60800" b="17828"/>
          <a:stretch>
            <a:fillRect/>
          </a:stretch>
        </p:blipFill>
        <p:spPr bwMode="auto">
          <a:xfrm>
            <a:off x="714348" y="3385116"/>
            <a:ext cx="514353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2" name="矩形 71"/>
          <p:cNvSpPr/>
          <p:nvPr/>
        </p:nvSpPr>
        <p:spPr>
          <a:xfrm>
            <a:off x="5857884" y="1571618"/>
            <a:ext cx="357190" cy="142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03766">
            <a:off x="5314978" y="789809"/>
            <a:ext cx="763227" cy="95320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訪談進行的形式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857225" y="1428742"/>
          <a:ext cx="7215236" cy="2929794"/>
        </p:xfrm>
        <a:graphic>
          <a:graphicData uri="http://schemas.openxmlformats.org/drawingml/2006/table">
            <a:tbl>
              <a:tblPr/>
              <a:tblGrid>
                <a:gridCol w="655931"/>
                <a:gridCol w="2186435"/>
                <a:gridCol w="2186435"/>
                <a:gridCol w="2186435"/>
              </a:tblGrid>
              <a:tr h="497611">
                <a:tc>
                  <a:txBody>
                    <a:bodyPr/>
                    <a:lstStyle/>
                    <a:p>
                      <a:pPr algn="just"/>
                      <a:endParaRPr lang="zh-TW" sz="1200" kern="100" dirty="0">
                        <a:latin typeface="Calibri"/>
                        <a:cs typeface="Times New Roman"/>
                      </a:endParaRP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當面訪問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電話／視訊訪問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電子郵件訪問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</a:tr>
              <a:tr h="1068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優點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9C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能獲得的資料最完整、充分。若訪談涉及較敏感的議題，當面訪問較保險，也較能展現誠意。</a:t>
                      </a:r>
                      <a:endParaRPr lang="zh-TW" altLang="zh-TW" sz="14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打破時間和地理空間的限制，雙方皆不須約出來見面，節省許多成本，比較方便和有效率。</a:t>
                      </a: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雙方可以一次解決，且研究者可以省去騰打逐字稿的時間，適用問題不多的狀況。</a:t>
                      </a: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4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缺點</a:t>
                      </a:r>
                    </a:p>
                  </a:txBody>
                  <a:tcPr marL="108000" marR="108000" marT="36000" marB="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9C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投入時間和人力較高。</a:t>
                      </a: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容易因設備或網路問題，造成訪談的品質不佳。另須注意時間長短，以免受訪者不耐煩。</a:t>
                      </a: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受訪者的回答通常較為制式，若有問題也難以即時追問。電子郵件一來一往也很浪費時間。</a:t>
                      </a:r>
                      <a:endParaRPr lang="zh-TW" altLang="zh-TW" sz="14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08000" marR="108000" marT="72000" marB="72000" anchor="ctr">
                    <a:lnL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圓角矩形圖說文字 10"/>
          <p:cNvSpPr/>
          <p:nvPr/>
        </p:nvSpPr>
        <p:spPr>
          <a:xfrm>
            <a:off x="6286512" y="357172"/>
            <a:ext cx="2286016" cy="928694"/>
          </a:xfrm>
          <a:prstGeom prst="wedgeRoundRectCallout">
            <a:avLst>
              <a:gd name="adj1" fmla="val -60769"/>
              <a:gd name="adj2" fmla="val 39972"/>
              <a:gd name="adj3" fmla="val 16667"/>
            </a:avLst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你認為可以在 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Line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或</a:t>
            </a:r>
            <a:r>
              <a:rPr lang="en-US" altLang="zh-TW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Facebook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上訪談嗎？</a:t>
            </a:r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14744" y="2000246"/>
            <a:ext cx="32861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訪談的技巧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訪談的技巧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20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3" name="Picture 2" descr="\\Super.nas\Floor Exchange\7F\陳品丞\03 普高_探究與實作\01課本\課本圖片\7_訪談注意事項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23639"/>
            <a:ext cx="7643866" cy="17053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訪談的技巧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21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357304"/>
            <a:ext cx="4714908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、閒話家常活絡氣氛、消除緊張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開始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訪談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前，可以先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和受訪者閒聊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一些與訪談無關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的事，有助於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彼此更加熟悉，有時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甚至會發現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不在訪綱之上的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收穫！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142990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訪談的技巧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22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357304"/>
            <a:ext cx="7572428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、靈活運用開放式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／封閉式問題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開放式問題：沒有制式答案，讓受訪者盡情發揮。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/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/>
            <a:r>
              <a:rPr lang="en-US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</a:b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封閉式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問題：限縮受訪者的回答空間，達到聚焦、確認的效果。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71538" y="2285998"/>
            <a:ext cx="5572164" cy="57150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e.g.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「您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在公民探究與實作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這堂課中有什麼收穫？」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1538" y="3515074"/>
            <a:ext cx="6643734" cy="57150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e.g.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「您認為公民探究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與實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作有沒有幫助你更關心社會議題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51521">
            <a:off x="7282332" y="424298"/>
            <a:ext cx="1435370" cy="1435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786710" y="3714758"/>
            <a:ext cx="1285884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訪談的技巧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23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357304"/>
            <a:ext cx="321471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、追問的時機與技巧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受訪者的回答太簡短或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模糊不清。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想確認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自己的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理解是否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正確。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察覺受訪者話中有話，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或訪談中出現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更有趣的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議題。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8" name="Picture 2" descr="\\Super.nas\Floor Exchange\7F\陳品丞\03 普高_探究與實作\01課本\課本圖片\07_追問示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428742"/>
            <a:ext cx="5000628" cy="2656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786710" y="3714758"/>
            <a:ext cx="1285884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訪談的技巧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357304"/>
            <a:ext cx="4357718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、以詞彙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或短句記下訪談重點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 algn="just"/>
            <a:endParaRPr lang="en-US" altLang="zh-TW" sz="105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就算有錄音，還是要記筆記，以防錄音設備出狀況，使訪談做白工。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 algn="just"/>
            <a:endParaRPr lang="en-US" altLang="zh-TW" sz="105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訪談結束後，將錄音檔謄打為逐字稿。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214428"/>
            <a:ext cx="3286553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1677</Words>
  <Application>Microsoft Office PowerPoint</Application>
  <PresentationFormat>如螢幕大小 (16:9)</PresentationFormat>
  <Paragraphs>197</Paragraphs>
  <Slides>24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Office 佈景主題</vt:lpstr>
      <vt:lpstr>投影片 1</vt:lpstr>
      <vt:lpstr>投影片 2</vt:lpstr>
      <vt:lpstr>投影片 3</vt:lpstr>
      <vt:lpstr>訪談的三種類型</vt:lpstr>
      <vt:lpstr>決定訪談對象</vt:lpstr>
      <vt:lpstr>決定訪談對象</vt:lpstr>
      <vt:lpstr>決定訪談對象</vt:lpstr>
      <vt:lpstr>投影片 8</vt:lpstr>
      <vt:lpstr>投影片 9</vt:lpstr>
      <vt:lpstr>草擬訪談大綱</vt:lpstr>
      <vt:lpstr>投影片 11</vt:lpstr>
      <vt:lpstr>投影片 12</vt:lpstr>
      <vt:lpstr>投影片 13</vt:lpstr>
      <vt:lpstr>投影片 14</vt:lpstr>
      <vt:lpstr>向受訪者約訪</vt:lpstr>
      <vt:lpstr>如何寫約訪信？</vt:lpstr>
      <vt:lpstr>如何寫約訪信？</vt:lpstr>
      <vt:lpstr>訪談進行的形式</vt:lpstr>
      <vt:lpstr>投影片 19</vt:lpstr>
      <vt:lpstr>訪談的技巧</vt:lpstr>
      <vt:lpstr>訪談的技巧</vt:lpstr>
      <vt:lpstr>訪談的技巧</vt:lpstr>
      <vt:lpstr>訪談的技巧</vt:lpstr>
      <vt:lpstr>訪談的技巧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145</cp:revision>
  <dcterms:created xsi:type="dcterms:W3CDTF">2022-05-25T00:24:47Z</dcterms:created>
  <dcterms:modified xsi:type="dcterms:W3CDTF">2022-06-08T01:22:58Z</dcterms:modified>
</cp:coreProperties>
</file>