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9" r:id="rId2"/>
    <p:sldId id="257" r:id="rId3"/>
    <p:sldId id="260" r:id="rId4"/>
    <p:sldId id="278" r:id="rId5"/>
    <p:sldId id="295" r:id="rId6"/>
    <p:sldId id="296" r:id="rId7"/>
    <p:sldId id="297" r:id="rId8"/>
    <p:sldId id="30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12" r:id="rId17"/>
    <p:sldId id="305" r:id="rId18"/>
    <p:sldId id="308" r:id="rId19"/>
    <p:sldId id="306" r:id="rId20"/>
    <p:sldId id="280" r:id="rId21"/>
    <p:sldId id="310" r:id="rId22"/>
    <p:sldId id="313" r:id="rId23"/>
    <p:sldId id="311" r:id="rId24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9F00"/>
    <a:srgbClr val="C07740"/>
    <a:srgbClr val="D07C7A"/>
    <a:srgbClr val="F0DED0"/>
    <a:srgbClr val="FFE38B"/>
    <a:srgbClr val="E6C9B4"/>
    <a:srgbClr val="FFDE75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20" autoAdjust="0"/>
    <p:restoredTop sz="94660"/>
  </p:normalViewPr>
  <p:slideViewPr>
    <p:cSldViewPr>
      <p:cViewPr varScale="1">
        <p:scale>
          <a:sx n="140" d="100"/>
          <a:sy n="140" d="100"/>
        </p:scale>
        <p:origin x="-96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9BEA-10DA-4CD1-ADBC-7A3E79BD1676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84B0-F51D-48B1-BB92-46F0A06A84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 userDrawn="1"/>
        </p:nvSpPr>
        <p:spPr>
          <a:xfrm>
            <a:off x="1000100" y="183395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8" name="Google Shape;6506;p84"/>
          <p:cNvGrpSpPr/>
          <p:nvPr userDrawn="1"/>
        </p:nvGrpSpPr>
        <p:grpSpPr>
          <a:xfrm rot="16200000">
            <a:off x="-14123" y="2014338"/>
            <a:ext cx="2742827" cy="1143009"/>
            <a:chOff x="5973664" y="3484366"/>
            <a:chExt cx="2369192" cy="987304"/>
          </a:xfrm>
        </p:grpSpPr>
        <p:grpSp>
          <p:nvGrpSpPr>
            <p:cNvPr id="49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62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59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" name="Google Shape;6515;p84"/>
            <p:cNvGrpSpPr/>
            <p:nvPr/>
          </p:nvGrpSpPr>
          <p:grpSpPr>
            <a:xfrm>
              <a:off x="5973664" y="3484366"/>
              <a:ext cx="811335" cy="987304"/>
              <a:chOff x="1285250" y="1617275"/>
              <a:chExt cx="1090650" cy="1327200"/>
            </a:xfrm>
          </p:grpSpPr>
          <p:sp>
            <p:nvSpPr>
              <p:cNvPr id="56" name="Google Shape;6516;p84"/>
              <p:cNvSpPr/>
              <p:nvPr/>
            </p:nvSpPr>
            <p:spPr>
              <a:xfrm>
                <a:off x="1460300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6517;p84"/>
              <p:cNvSpPr/>
              <p:nvPr/>
            </p:nvSpPr>
            <p:spPr>
              <a:xfrm>
                <a:off x="1285250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6518;p84"/>
              <p:cNvSpPr/>
              <p:nvPr/>
            </p:nvSpPr>
            <p:spPr>
              <a:xfrm>
                <a:off x="1680900" y="2771175"/>
                <a:ext cx="3008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4" h="6932" extrusionOk="0">
                    <a:moveTo>
                      <a:pt x="11086" y="1"/>
                    </a:moveTo>
                    <a:cubicBezTo>
                      <a:pt x="10860" y="1"/>
                      <a:pt x="10635" y="87"/>
                      <a:pt x="10464" y="260"/>
                    </a:cubicBezTo>
                    <a:lnTo>
                      <a:pt x="6865" y="3859"/>
                    </a:lnTo>
                    <a:lnTo>
                      <a:pt x="5978" y="4742"/>
                    </a:lnTo>
                    <a:lnTo>
                      <a:pt x="5110" y="3874"/>
                    </a:lnTo>
                    <a:lnTo>
                      <a:pt x="1495" y="260"/>
                    </a:lnTo>
                    <a:cubicBezTo>
                      <a:pt x="1341" y="153"/>
                      <a:pt x="1165" y="102"/>
                      <a:pt x="989" y="102"/>
                    </a:cubicBezTo>
                    <a:cubicBezTo>
                      <a:pt x="730" y="102"/>
                      <a:pt x="474" y="214"/>
                      <a:pt x="297" y="427"/>
                    </a:cubicBezTo>
                    <a:cubicBezTo>
                      <a:pt x="0" y="783"/>
                      <a:pt x="22" y="1306"/>
                      <a:pt x="349" y="1636"/>
                    </a:cubicBezTo>
                    <a:lnTo>
                      <a:pt x="5388" y="6675"/>
                    </a:lnTo>
                    <a:cubicBezTo>
                      <a:pt x="5559" y="6846"/>
                      <a:pt x="5783" y="6931"/>
                      <a:pt x="6008" y="6931"/>
                    </a:cubicBezTo>
                    <a:cubicBezTo>
                      <a:pt x="6233" y="6931"/>
                      <a:pt x="6458" y="6846"/>
                      <a:pt x="6631" y="6675"/>
                    </a:cubicBezTo>
                    <a:lnTo>
                      <a:pt x="11666" y="1636"/>
                    </a:lnTo>
                    <a:cubicBezTo>
                      <a:pt x="12015" y="1250"/>
                      <a:pt x="12034" y="668"/>
                      <a:pt x="11711" y="260"/>
                    </a:cubicBezTo>
                    <a:cubicBezTo>
                      <a:pt x="11538" y="87"/>
                      <a:pt x="11312" y="1"/>
                      <a:pt x="11086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5" name="文字方塊 64"/>
          <p:cNvSpPr txBox="1"/>
          <p:nvPr userDrawn="1"/>
        </p:nvSpPr>
        <p:spPr>
          <a:xfrm>
            <a:off x="1000100" y="1460492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6" name="文字方塊 65"/>
          <p:cNvSpPr txBox="1"/>
          <p:nvPr userDrawn="1"/>
        </p:nvSpPr>
        <p:spPr>
          <a:xfrm>
            <a:off x="1006450" y="2351387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7" name="文字方塊 66"/>
          <p:cNvSpPr txBox="1"/>
          <p:nvPr userDrawn="1"/>
        </p:nvSpPr>
        <p:spPr>
          <a:xfrm>
            <a:off x="1000100" y="325309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2022/6/8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surveycake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400444" y="2107403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08</a:t>
            </a:r>
            <a:r>
              <a:rPr kumimoji="0" lang="zh-TW" alt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如何設計問卷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180426" y="1500180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問卷的結構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180426" y="2428874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</a:t>
            </a:r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編列問卷題目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180426" y="3334414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信度與效度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16623"/>
            <a:ext cx="37147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問卷的結構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量化探究與問卷調查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478634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量化探究的意義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秉持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實證主義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觀點，認為社會事實必須透過觀察或實際經驗來驗證。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8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量化探究是利用數據資料的蒐集、計算與分析，以瞭解社會現象的方式。</a:t>
            </a:r>
          </a:p>
        </p:txBody>
      </p:sp>
      <p:sp>
        <p:nvSpPr>
          <p:cNvPr id="11" name="矩形 10"/>
          <p:cNvSpPr/>
          <p:nvPr/>
        </p:nvSpPr>
        <p:spPr>
          <a:xfrm>
            <a:off x="642942" y="3286130"/>
            <a:ext cx="664370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問卷調查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7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藉由一套標準化問題，向大規模研究對象蒐集資料、調查意見，並利用統計學描述、推論與分析社會現象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09241">
            <a:off x="6540260" y="39416"/>
            <a:ext cx="3247538" cy="324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問卷的結構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378621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一、說明與指示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開場白：</a:t>
            </a:r>
            <a:endParaRPr lang="en-US" altLang="zh-TW" sz="2000" b="1" dirty="0" smtClean="0">
              <a:solidFill>
                <a:srgbClr val="CA9F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/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說明問卷主題、由誰負責、調查目的、資料處理方式、作答注意事項。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8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作答指示：</a:t>
            </a:r>
            <a:endParaRPr lang="en-US" altLang="zh-TW" sz="2000" b="1" dirty="0" smtClean="0">
              <a:solidFill>
                <a:srgbClr val="CA9F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/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問卷應於必要處給予簡單的說明，幫助填答。</a:t>
            </a:r>
          </a:p>
        </p:txBody>
      </p:sp>
      <p:sp>
        <p:nvSpPr>
          <p:cNvPr id="9" name="矩形 8"/>
          <p:cNvSpPr/>
          <p:nvPr/>
        </p:nvSpPr>
        <p:spPr>
          <a:xfrm>
            <a:off x="4714876" y="428610"/>
            <a:ext cx="4105596" cy="3929090"/>
          </a:xfrm>
          <a:prstGeom prst="rect">
            <a:avLst/>
          </a:prstGeom>
          <a:solidFill>
            <a:srgbClr val="F0DED0"/>
          </a:solidFill>
          <a:ln w="28575">
            <a:solidFill>
              <a:srgbClr val="C07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4929190" y="524280"/>
            <a:ext cx="3714776" cy="3654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1400" b="1" spc="300" dirty="0">
                <a:latin typeface="微軟正黑體 Light" pitchFamily="34" charset="-120"/>
                <a:ea typeface="微軟正黑體 Light" pitchFamily="34" charset="-120"/>
              </a:rPr>
              <a:t>你好：</a:t>
            </a:r>
            <a:r>
              <a:rPr lang="en-US" altLang="zh-TW" sz="1400" b="1" spc="300" dirty="0">
                <a:latin typeface="微軟正黑體 Light" pitchFamily="34" charset="-120"/>
                <a:ea typeface="微軟正黑體 Light" pitchFamily="34" charset="-120"/>
              </a:rPr>
              <a:t/>
            </a:r>
            <a:br>
              <a:rPr lang="en-US" altLang="zh-TW" sz="1400" b="1" spc="300" dirty="0">
                <a:latin typeface="微軟正黑體 Light" pitchFamily="34" charset="-120"/>
                <a:ea typeface="微軟正黑體 Light" pitchFamily="34" charset="-120"/>
              </a:rPr>
            </a:br>
            <a:r>
              <a:rPr lang="zh-TW" altLang="zh-TW" sz="1400" b="1" spc="300" dirty="0">
                <a:latin typeface="微軟正黑體 Light" pitchFamily="34" charset="-120"/>
                <a:ea typeface="微軟正黑體 Light" pitchFamily="34" charset="-120"/>
              </a:rPr>
              <a:t>　　我們是就讀於幸福高中，正在修習梁美美老師「公民探究與實作」課程的高二學生。我們想瞭解高中生的早餐消費行為與習慣，懇請您協助填寫問卷。</a:t>
            </a:r>
          </a:p>
          <a:p>
            <a:r>
              <a:rPr lang="zh-TW" altLang="zh-TW" sz="1400" b="1" spc="300" dirty="0">
                <a:latin typeface="微軟正黑體 Light" pitchFamily="34" charset="-120"/>
                <a:ea typeface="微軟正黑體 Light" pitchFamily="34" charset="-120"/>
              </a:rPr>
              <a:t>　　問卷填答時間約</a:t>
            </a:r>
            <a:r>
              <a:rPr lang="en-US" altLang="zh-TW" sz="1400" b="1" spc="300" dirty="0">
                <a:latin typeface="微軟正黑體 Light" pitchFamily="34" charset="-120"/>
                <a:ea typeface="微軟正黑體 Light" pitchFamily="34" charset="-120"/>
              </a:rPr>
              <a:t>10</a:t>
            </a:r>
            <a:r>
              <a:rPr lang="zh-TW" altLang="zh-TW" sz="1400" b="1" spc="300" dirty="0">
                <a:latin typeface="微軟正黑體 Light" pitchFamily="34" charset="-120"/>
                <a:ea typeface="微軟正黑體 Light" pitchFamily="34" charset="-120"/>
              </a:rPr>
              <a:t>分鐘。你所提供的資料僅作為課堂報告使用，並僅作問卷整體性的分析，您的個人隱私和資料皆不會外流，敬請放心填答。</a:t>
            </a:r>
          </a:p>
          <a:p>
            <a:r>
              <a:rPr lang="zh-TW" altLang="zh-TW" sz="1400" b="1" spc="300" dirty="0">
                <a:latin typeface="微軟正黑體 Light" pitchFamily="34" charset="-120"/>
                <a:ea typeface="微軟正黑體 Light" pitchFamily="34" charset="-120"/>
              </a:rPr>
              <a:t>　　您確實的填答非常重要，請依據現況和目前的想法作答，切勿由他人代為填答。如有任何疑問，請與我們聯絡，謝謝您</a:t>
            </a:r>
            <a:r>
              <a:rPr lang="zh-TW" altLang="zh-TW" sz="1400" b="1" spc="300" dirty="0" smtClean="0">
                <a:latin typeface="微軟正黑體 Light" pitchFamily="34" charset="-120"/>
                <a:ea typeface="微軟正黑體 Light" pitchFamily="34" charset="-120"/>
              </a:rPr>
              <a:t>！</a:t>
            </a:r>
            <a:endParaRPr lang="en-US" altLang="zh-TW" sz="1400" b="1" spc="300" dirty="0" smtClean="0">
              <a:latin typeface="微軟正黑體 Light" pitchFamily="34" charset="-120"/>
              <a:ea typeface="微軟正黑體 Light" pitchFamily="34" charset="-120"/>
            </a:endParaRPr>
          </a:p>
          <a:p>
            <a:endParaRPr lang="en-US" altLang="zh-TW" sz="1050" b="1" spc="300" dirty="0" smtClean="0">
              <a:latin typeface="微軟正黑體 Light" pitchFamily="34" charset="-120"/>
              <a:ea typeface="微軟正黑體 Light" pitchFamily="34" charset="-120"/>
            </a:endParaRPr>
          </a:p>
          <a:p>
            <a:r>
              <a:rPr lang="zh-TW" altLang="zh-TW" sz="1400" b="1" spc="300" dirty="0" smtClean="0">
                <a:latin typeface="微軟正黑體 Light" pitchFamily="34" charset="-120"/>
                <a:ea typeface="微軟正黑體 Light" pitchFamily="34" charset="-120"/>
              </a:rPr>
              <a:t>聯絡人</a:t>
            </a:r>
            <a:r>
              <a:rPr lang="zh-TW" altLang="zh-TW" sz="1400" b="1" spc="300" dirty="0">
                <a:latin typeface="微軟正黑體 Light" pitchFamily="34" charset="-120"/>
                <a:ea typeface="微軟正黑體 Light" pitchFamily="34" charset="-120"/>
              </a:rPr>
              <a:t>：番薯</a:t>
            </a:r>
            <a:r>
              <a:rPr lang="zh-TW" altLang="zh-TW" sz="1400" b="1" spc="300" dirty="0" smtClean="0">
                <a:latin typeface="微軟正黑體 Light" pitchFamily="34" charset="-120"/>
                <a:ea typeface="微軟正黑體 Light" pitchFamily="34" charset="-120"/>
              </a:rPr>
              <a:t>圓</a:t>
            </a:r>
            <a:r>
              <a:rPr lang="en-US" altLang="zh-TW" sz="1400" b="1" spc="300" dirty="0" smtClean="0">
                <a:latin typeface="微軟正黑體 Light" pitchFamily="34" charset="-120"/>
                <a:ea typeface="微軟正黑體 Light" pitchFamily="34" charset="-120"/>
              </a:rPr>
              <a:t> </a:t>
            </a:r>
            <a:r>
              <a:rPr lang="en-US" altLang="zh-TW" sz="1100" b="1" spc="300" dirty="0">
                <a:latin typeface="微軟正黑體 Light" pitchFamily="34" charset="-120"/>
                <a:ea typeface="微軟正黑體 Light" pitchFamily="34" charset="-120"/>
              </a:rPr>
              <a:t>potatoball@gmail.com</a:t>
            </a:r>
            <a:endParaRPr lang="zh-TW" altLang="zh-TW" sz="1600" b="1" spc="300" dirty="0">
              <a:latin typeface="微軟正黑體 Light" pitchFamily="34" charset="-120"/>
              <a:ea typeface="微軟正黑體 Light" pitchFamily="34" charset="-120"/>
            </a:endParaRPr>
          </a:p>
        </p:txBody>
      </p:sp>
      <p:grpSp>
        <p:nvGrpSpPr>
          <p:cNvPr id="12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問卷的結構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138472"/>
            <a:ext cx="37862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二、問題與答項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問卷主要用來調查３類資料：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3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050" name="Picture 2" descr="\\Super.nas\Floor Exchange\7F\陳品丞\03 普高_探究與實作\01課本\課本圖片\8_資料屬性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644" y="2041551"/>
            <a:ext cx="4759050" cy="2751632"/>
          </a:xfrm>
          <a:prstGeom prst="rect">
            <a:avLst/>
          </a:prstGeom>
          <a:noFill/>
        </p:spPr>
      </p:pic>
      <p:pic>
        <p:nvPicPr>
          <p:cNvPr id="2051" name="Picture 3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432221" flipH="1">
            <a:off x="7626097" y="3246404"/>
            <a:ext cx="1340929" cy="1674696"/>
          </a:xfrm>
          <a:prstGeom prst="rect">
            <a:avLst/>
          </a:prstGeom>
          <a:noFill/>
        </p:spPr>
      </p:pic>
      <p:sp>
        <p:nvSpPr>
          <p:cNvPr id="25" name="圓角矩形圖說文字 24"/>
          <p:cNvSpPr/>
          <p:nvPr/>
        </p:nvSpPr>
        <p:spPr>
          <a:xfrm>
            <a:off x="6357950" y="1643056"/>
            <a:ext cx="2357454" cy="1214446"/>
          </a:xfrm>
          <a:prstGeom prst="wedgeRoundRectCallout">
            <a:avLst>
              <a:gd name="adj1" fmla="val 24990"/>
              <a:gd name="adj2" fmla="val 73706"/>
              <a:gd name="adj3" fmla="val 16667"/>
            </a:avLst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設計問卷前，要先思考自己的探究主題是否適合用問卷來調查！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問卷的結構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3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/>
        </p:nvSpPr>
        <p:spPr>
          <a:xfrm>
            <a:off x="642910" y="1214428"/>
            <a:ext cx="4786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陳述句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14348" y="1643056"/>
            <a:ext cx="5857916" cy="78581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我認為吃早餐是一件重要的事。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非常同意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　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同意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　 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不同意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　 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非常不同意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　 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無意見</a:t>
            </a:r>
            <a:endParaRPr lang="zh-TW" altLang="en-US" sz="1400" b="1" dirty="0"/>
          </a:p>
        </p:txBody>
      </p:sp>
      <p:sp>
        <p:nvSpPr>
          <p:cNvPr id="29" name="矩形 28"/>
          <p:cNvSpPr/>
          <p:nvPr/>
        </p:nvSpPr>
        <p:spPr>
          <a:xfrm>
            <a:off x="650179" y="2571750"/>
            <a:ext cx="29931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1950" indent="-361950"/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封閉式</a:t>
            </a:r>
            <a:r>
              <a:rPr lang="zh-TW" altLang="en-US" sz="2000" b="1" dirty="0" smtClean="0">
                <a:solidFill>
                  <a:srgbClr val="C07740"/>
                </a:solidFill>
                <a:latin typeface="新細明體"/>
                <a:ea typeface="新細明體"/>
              </a:rPr>
              <a:t>／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開放式問題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14348" y="2971860"/>
            <a:ext cx="5857916" cy="111571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你最常在哪裡購買早餐？（至多三項）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便利超商　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連鎖早餐店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　 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咖啡廳　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速食餐廳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路邊攤販　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傳統市場　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在家吃或不吃　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其他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________</a:t>
            </a:r>
            <a:endParaRPr lang="zh-TW" altLang="en-US" sz="1400" b="1" dirty="0"/>
          </a:p>
        </p:txBody>
      </p:sp>
      <p:sp>
        <p:nvSpPr>
          <p:cNvPr id="31" name="矩形 30"/>
          <p:cNvSpPr/>
          <p:nvPr/>
        </p:nvSpPr>
        <p:spPr>
          <a:xfrm>
            <a:off x="714348" y="4170682"/>
            <a:ext cx="5857916" cy="47277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你一週平均有幾天會在外購買早餐？</a:t>
            </a:r>
            <a:r>
              <a:rPr lang="en-US" altLang="zh-TW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_________</a:t>
            </a:r>
            <a:r>
              <a:rPr lang="zh-TW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天</a:t>
            </a:r>
          </a:p>
        </p:txBody>
      </p:sp>
      <p:pic>
        <p:nvPicPr>
          <p:cNvPr id="3075" name="Picture 3" descr="\\Super.nas\Floor Exchange\7F\陳品丞\03 普高_探究與實作\01課本\課本圖片\11_鉛筆插圖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853026" y="1590410"/>
            <a:ext cx="2148130" cy="3338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4286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李克特氏量表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b="1" dirty="0" err="1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Likert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Scale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2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最常見的答項格式之一。研究者可以依此邏輯，將答案量化為 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至 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分方便統計，也有人會省略「無意見」，或用更細的分數來評分。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  <p:pic>
        <p:nvPicPr>
          <p:cNvPr id="24578" name="Picture 2" descr="Rensis Likert - ISR - December 19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2471737"/>
            <a:ext cx="1857388" cy="188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文字方塊 10"/>
          <p:cNvSpPr txBox="1"/>
          <p:nvPr/>
        </p:nvSpPr>
        <p:spPr>
          <a:xfrm>
            <a:off x="7572396" y="2471737"/>
            <a:ext cx="13573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en-US" altLang="zh-TW" sz="11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Rennis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1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Likert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704051"/>
            <a:ext cx="3255986" cy="1510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86182" y="2088061"/>
            <a:ext cx="43577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如何編列問卷題目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信度與效度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13494" y="1325255"/>
            <a:ext cx="740184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一、確認問題意識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回顧問題意識，確認問卷想測量的是什麼，接著將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主題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初步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區分成不同面向作為問卷骨架，再依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各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面向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來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編列問題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1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" name="文字方塊 22"/>
          <p:cNvSpPr txBox="1"/>
          <p:nvPr/>
        </p:nvSpPr>
        <p:spPr>
          <a:xfrm>
            <a:off x="813082" y="2713355"/>
            <a:ext cx="78308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二、給予抽象概念清楚的定義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概念化</a:t>
            </a:r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(conceptualization)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給予抽象概念一個明確的定義。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操作化</a:t>
            </a:r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000" b="1" dirty="0" err="1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operationalization</a:t>
            </a:r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擬定具體可以操作和測量的指標。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/>
          </a:p>
        </p:txBody>
      </p:sp>
      <p:grpSp>
        <p:nvGrpSpPr>
          <p:cNvPr id="4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1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4034" name="Picture 2" descr="\\Super.nas\Floor Exchange\7F\陳品丞\03 普高_探究與實作\01課本\課本圖片\8_概念化與操作化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57172"/>
            <a:ext cx="4857784" cy="44056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編列問卷題目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13494" y="1325255"/>
            <a:ext cx="740184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三、設定題目的原則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 清楚且簡單地敘述問題，以免造成誤解</a:t>
            </a:r>
            <a:endParaRPr lang="en-US" altLang="zh-TW" sz="2000" b="1" dirty="0" smtClean="0">
              <a:solidFill>
                <a:srgbClr val="CA9F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1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857224" y="2357436"/>
            <a:ext cx="5715040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您的房子有多少價值？（Ｘ）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  <a:ea typeface="新細明體"/>
              </a:rPr>
              <a:t>→ 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您的房子依目前的市價，價值有多少？（Ｏ）</a:t>
            </a:r>
          </a:p>
        </p:txBody>
      </p:sp>
      <p:sp>
        <p:nvSpPr>
          <p:cNvPr id="25" name="矩形 24"/>
          <p:cNvSpPr/>
          <p:nvPr/>
        </p:nvSpPr>
        <p:spPr>
          <a:xfrm>
            <a:off x="857224" y="3357568"/>
            <a:ext cx="5715040" cy="114300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過去一個月以來，您上課遲到的次數有多少？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從未　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偶爾　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很少　</a:t>
            </a:r>
            <a:r>
              <a:rPr lang="zh-TW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經常 （Ｘ）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  <a:ea typeface="新細明體"/>
              </a:rPr>
              <a:t>→ 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□ 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從未遲到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 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1-2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次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 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3-4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次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 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次以上 （Ｏ）</a:t>
            </a:r>
          </a:p>
        </p:txBody>
      </p:sp>
      <p:pic>
        <p:nvPicPr>
          <p:cNvPr id="26" name="Picture 3" descr="\\Super.nas\Floor Exchange\7F\陳品丞\03 普高_探究與實作\01課本\課本圖片\11_鉛筆插圖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858016" y="1571618"/>
            <a:ext cx="2148130" cy="33387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14551" flipH="1">
            <a:off x="6847354" y="1030192"/>
            <a:ext cx="1340929" cy="1674696"/>
          </a:xfrm>
          <a:prstGeom prst="rect">
            <a:avLst/>
          </a:prstGeom>
          <a:noFill/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編列問卷題目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13494" y="1325255"/>
            <a:ext cx="7401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二</a:t>
            </a:r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 問卷的答項要周延、互斥</a:t>
            </a:r>
            <a:endParaRPr lang="en-US" altLang="zh-TW" sz="2000" b="1" dirty="0" smtClean="0">
              <a:solidFill>
                <a:srgbClr val="CA9F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1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857224" y="1785932"/>
            <a:ext cx="7572428" cy="114300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您的婚姻狀況如何？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</a:t>
            </a:r>
            <a:endParaRPr lang="en-US" altLang="zh-TW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新細明體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已婚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未婚　（Ｘ，不周延）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  <a:ea typeface="新細明體"/>
              </a:rPr>
              <a:t>→ 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單身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同居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已婚有偶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離婚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分居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　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喪偶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（Ｏ）</a:t>
            </a:r>
          </a:p>
        </p:txBody>
      </p:sp>
      <p:sp>
        <p:nvSpPr>
          <p:cNvPr id="25" name="矩形 24"/>
          <p:cNvSpPr/>
          <p:nvPr/>
        </p:nvSpPr>
        <p:spPr>
          <a:xfrm>
            <a:off x="857224" y="3071816"/>
            <a:ext cx="7572428" cy="121444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您平常搭什麼交通工具上學？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汽車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公車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捷運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自行車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步行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大眾運輸工具</a:t>
            </a:r>
            <a:endParaRPr lang="en-US" altLang="zh-TW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新細明體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（Ｘ，捷運和公車皆屬於大眾運輸工具）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23" name="Google Shape;7107;p86"/>
          <p:cNvGrpSpPr/>
          <p:nvPr/>
        </p:nvGrpSpPr>
        <p:grpSpPr>
          <a:xfrm>
            <a:off x="7929586" y="4000510"/>
            <a:ext cx="1058963" cy="901256"/>
            <a:chOff x="7636443" y="1204988"/>
            <a:chExt cx="804565" cy="677795"/>
          </a:xfrm>
        </p:grpSpPr>
        <p:grpSp>
          <p:nvGrpSpPr>
            <p:cNvPr id="27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7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5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3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1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7107;p86"/>
          <p:cNvGrpSpPr/>
          <p:nvPr/>
        </p:nvGrpSpPr>
        <p:grpSpPr>
          <a:xfrm>
            <a:off x="7929586" y="4000510"/>
            <a:ext cx="1058963" cy="901256"/>
            <a:chOff x="7636443" y="1204988"/>
            <a:chExt cx="804565" cy="677795"/>
          </a:xfrm>
        </p:grpSpPr>
        <p:grpSp>
          <p:nvGrpSpPr>
            <p:cNvPr id="1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7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5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3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1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9" name="Picture 3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14551" flipH="1">
            <a:off x="6847354" y="958754"/>
            <a:ext cx="1340929" cy="1674696"/>
          </a:xfrm>
          <a:prstGeom prst="rect">
            <a:avLst/>
          </a:prstGeom>
          <a:noFill/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編列問卷題目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13494" y="1253817"/>
            <a:ext cx="7401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三</a:t>
            </a:r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 避免一題兩問</a:t>
            </a:r>
            <a:endParaRPr lang="en-US" altLang="zh-TW" sz="2000" b="1" dirty="0" smtClean="0">
              <a:solidFill>
                <a:srgbClr val="CA9F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57224" y="1714494"/>
            <a:ext cx="7572428" cy="121444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（Ｘ）您認為學校應廢除合作社及自動販賣機嗎？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是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否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無意見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（Ｏ）您認為學校應廢除合作社嗎？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是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否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無意見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（Ｏ）您認為學校應廢除自動販賣機嗎？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是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否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無意見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813494" y="3100334"/>
            <a:ext cx="7401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四</a:t>
            </a:r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 描述問題應確認填答者可以理解且有能力回答</a:t>
            </a:r>
            <a:endParaRPr lang="en-US" altLang="zh-TW" sz="2000" b="1" dirty="0" smtClean="0">
              <a:solidFill>
                <a:srgbClr val="CA9F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57224" y="3571882"/>
            <a:ext cx="7572428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（Ｘ）您是否贊成政府透過課稅將外部成本內部化？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是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否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無意見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（Ｏ）您是否贊成政府向汽機車課徵污染稅？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是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否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無意見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1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7107;p86"/>
          <p:cNvGrpSpPr/>
          <p:nvPr/>
        </p:nvGrpSpPr>
        <p:grpSpPr>
          <a:xfrm>
            <a:off x="7929586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7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5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3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1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9" name="Picture 3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14551" flipH="1">
            <a:off x="7041823" y="1062137"/>
            <a:ext cx="1139663" cy="1423333"/>
          </a:xfrm>
          <a:prstGeom prst="rect">
            <a:avLst/>
          </a:prstGeom>
          <a:noFill/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編列問卷題目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13494" y="1253817"/>
            <a:ext cx="7401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五</a:t>
            </a:r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 避免使用具引導性的問題</a:t>
            </a:r>
            <a:endParaRPr lang="en-US" altLang="zh-TW" sz="2000" b="1" dirty="0" smtClean="0">
              <a:solidFill>
                <a:srgbClr val="CA9F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57224" y="1714494"/>
            <a:ext cx="7572428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（Ｘ）糖分可能造成肥胖，你贊成高中以下合作社販賣含糖飲料嗎？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（Ｏ）你贊成高中以下合作社販賣含糖飲料嗎？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0" name="文字方塊 39"/>
          <p:cNvSpPr txBox="1"/>
          <p:nvPr/>
        </p:nvSpPr>
        <p:spPr>
          <a:xfrm>
            <a:off x="813494" y="2786064"/>
            <a:ext cx="7401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六</a:t>
            </a:r>
            <a:r>
              <a:rPr lang="en-US" altLang="zh-TW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 穿插「防呆題」確保問卷結果有效</a:t>
            </a:r>
            <a:endParaRPr lang="en-US" altLang="zh-TW" sz="2000" b="1" dirty="0" smtClean="0">
              <a:solidFill>
                <a:srgbClr val="CA9F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57224" y="3257612"/>
            <a:ext cx="7572428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我認為吃早餐是一件重要的事。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非常同意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同意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不同意　</a:t>
            </a:r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非常不同意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沒有回答這份問卷。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是　</a:t>
            </a:r>
            <a:r>
              <a:rPr lang="zh-TW" altLang="en-US" sz="1600" b="1" dirty="0" smtClean="0">
                <a:solidFill>
                  <a:srgbClr val="C07740"/>
                </a:solidFill>
                <a:latin typeface="新細明體"/>
              </a:rPr>
              <a:t> □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否　（防呆題）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0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1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714348" y="928676"/>
            <a:ext cx="764386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測量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尺度與變項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/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一、連續變項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（具連續性、可分割、可進行有意義的加減乘除）</a:t>
            </a:r>
          </a:p>
          <a:p>
            <a:endParaRPr lang="en-US" altLang="zh-TW" sz="1100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等距尺度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interval scale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）：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不具有實質意義的零點，例如氣溫、年份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+mj-lt"/>
              <a:buAutoNum type="arabicPeriod"/>
            </a:pP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等比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尺度（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ratio </a:t>
            </a:r>
            <a:r>
              <a:rPr lang="en-US" altLang="zh-TW" sz="1400" b="1" dirty="0" err="1" smtClean="0">
                <a:latin typeface="微軟正黑體" pitchFamily="34" charset="-120"/>
                <a:ea typeface="微軟正黑體" pitchFamily="34" charset="-120"/>
              </a:rPr>
              <a:t>sacle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）：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具有實質意義的零點，例如年齡、距離、時間、長度、重量等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14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6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二、非連續變項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（數值不可分割、無法進行有意義的計算，只能比較差異或次序）</a:t>
            </a:r>
            <a:endParaRPr lang="en-US" altLang="zh-TW" sz="16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100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類別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尺度（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nominal 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scale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）：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互斥且周延的分類，例如性別、職業、科系。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+mj-lt"/>
              <a:buAutoNum type="arabicPeriod"/>
            </a:pPr>
            <a:endParaRPr lang="en-US" altLang="zh-TW" sz="1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等級尺度（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ordinal </a:t>
            </a:r>
            <a:r>
              <a:rPr lang="en-US" altLang="zh-TW" sz="1400" b="1" dirty="0" err="1" smtClean="0">
                <a:latin typeface="微軟正黑體" pitchFamily="34" charset="-120"/>
                <a:ea typeface="微軟正黑體" pitchFamily="34" charset="-120"/>
              </a:rPr>
              <a:t>sacle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）：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可以比較大小、順序，例如排名、年級、教育程度等。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228600" indent="-228600"/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7107;p86"/>
          <p:cNvGrpSpPr/>
          <p:nvPr/>
        </p:nvGrpSpPr>
        <p:grpSpPr>
          <a:xfrm>
            <a:off x="7929586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7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5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3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1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編列問卷題目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10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1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/>
        </p:nvSpPr>
        <p:spPr>
          <a:xfrm>
            <a:off x="642910" y="1268922"/>
            <a:ext cx="49292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問卷的題目順序也會影響作答。編排題目時，有些題目只適合給符合特定條件的人填寫；有些題目若答了特定選項，就要跳到指定處繼續作答。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建議問卷發放出去以前，先找人試著做看看有沒有問題。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5058" name="Picture 2" descr="\\Super.nas\Floor Exchange\7F\陳品丞\03 普高_探究與實作\01課本\課本圖片\8_做問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214428"/>
            <a:ext cx="252095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3" name="矩形 42"/>
          <p:cNvSpPr/>
          <p:nvPr/>
        </p:nvSpPr>
        <p:spPr>
          <a:xfrm>
            <a:off x="5929322" y="3286130"/>
            <a:ext cx="2643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問卷調查是一種常見的調查方式。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35719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免費的問卷設計網站</a:t>
            </a: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18</a:t>
            </a:fld>
            <a:endParaRPr lang="zh-TW" altLang="en-US"/>
          </a:p>
        </p:txBody>
      </p:sp>
      <p:pic>
        <p:nvPicPr>
          <p:cNvPr id="47106" name="Picture 2" descr="\\Super.nas\Floor Exchange\7F\陳品丞\03 普高_探究與實作\01課本\課本圖片\08_surveycake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143122"/>
            <a:ext cx="4780004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84" y="1071552"/>
            <a:ext cx="3000396" cy="349548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42910" y="1785932"/>
            <a:ext cx="2643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en-US" altLang="zh-TW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SurveyCake</a:t>
            </a:r>
            <a:endParaRPr lang="zh-TW" alt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715008" y="702220"/>
            <a:ext cx="2643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Google 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表單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參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428992" y="2088061"/>
            <a:ext cx="46434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ctr"/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信度與效度</a:t>
            </a:r>
            <a:endParaRPr lang="en-US" altLang="zh-TW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62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54"/>
            <a:ext cx="1643042" cy="1767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信度與效度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20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764386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一、信度（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reliability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測量工具「對同一現象測量時，所得結果穩定一致的程度。」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4348" y="2285998"/>
            <a:ext cx="6715172" cy="35719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反覆量體重，但體重計每次顯示出來的數值都不一樣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，缺乏信度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4348" y="3857634"/>
            <a:ext cx="6715172" cy="35719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拿體重計來測量身高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，不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具有效度，因為沒辦法測出它所要測的東西。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2910" y="2903527"/>
            <a:ext cx="6858048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二、效度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(validity)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測量工具「能真實測出它所要測量之特質的程度。」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21</a:t>
            </a:fld>
            <a:endParaRPr lang="zh-TW" altLang="en-US"/>
          </a:p>
        </p:txBody>
      </p:sp>
      <p:pic>
        <p:nvPicPr>
          <p:cNvPr id="16" name="Picture 1" descr="\\Super.nas\Floor Exchange\7F\陳品丞\03 普高_探究與實作\01課本\課本圖片\8_信度與效度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85998"/>
            <a:ext cx="5214974" cy="2164202"/>
          </a:xfrm>
          <a:prstGeom prst="rect">
            <a:avLst/>
          </a:prstGeom>
          <a:noFill/>
        </p:spPr>
      </p:pic>
      <p:sp>
        <p:nvSpPr>
          <p:cNvPr id="17" name="矩形 16"/>
          <p:cNvSpPr/>
          <p:nvPr/>
        </p:nvSpPr>
        <p:spPr>
          <a:xfrm>
            <a:off x="714348" y="1357304"/>
            <a:ext cx="752000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理論上，測驗工具的效度若高，信度也一定高。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你可以用前面體重計或以下標靶的例子，說明看看原因嗎？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22</a:t>
            </a:fld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727996" y="1384409"/>
            <a:ext cx="763021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測驗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工具的效度高，代表能正確的測量出想要的概念，因此信度也會高（有效的測量工具，應該每次都會產生相同結果）。但信度高，並不能回推效度也高（每次都會產生相同結果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，並不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代表是有效的測量工具）。</a:t>
            </a:r>
          </a:p>
          <a:p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體重計為例，若一個體重計每次測量一個人的體重都是相同的，那麼這個體重計的信度是高的。但若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發現這個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體重計沒有正確歸零，導致每次測量時都會少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5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公斤，則代表雖然信度高（每次能產生相同結果），但效度低（無法正確測量體重）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增進問卷品質的方式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23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75009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</a:t>
            </a:r>
            <a:r>
              <a:rPr lang="zh-TW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以現成的問卷為基礎修改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從文獻當中找尋現成問卷，參考其題目設計，或是直接以它為基礎修改，既好操作，又可以確保有一定的品質。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2910" y="2463886"/>
            <a:ext cx="74295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</a:t>
            </a:r>
            <a:r>
              <a:rPr lang="zh-TW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以多道題目測驗同一個概念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增加題數，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用好幾道不同的題目測驗同一個概念，就可以大幅提升問卷的信度與效度。</a:t>
            </a:r>
          </a:p>
        </p:txBody>
      </p:sp>
      <p:sp>
        <p:nvSpPr>
          <p:cNvPr id="11" name="矩形 10"/>
          <p:cNvSpPr/>
          <p:nvPr/>
        </p:nvSpPr>
        <p:spPr>
          <a:xfrm>
            <a:off x="642910" y="3643320"/>
            <a:ext cx="735811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三、進行問卷前測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正式發放之前</a:t>
            </a:r>
            <a:r>
              <a:rPr lang="zh-TW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找同學試做問卷，看看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有沒有什麼問題。</a:t>
            </a:r>
            <a:endParaRPr lang="zh-TW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1209</Words>
  <Application>Microsoft Office PowerPoint</Application>
  <PresentationFormat>如螢幕大小 (16:9)</PresentationFormat>
  <Paragraphs>163</Paragraphs>
  <Slides>23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4" baseType="lpstr">
      <vt:lpstr>Office 佈景主題</vt:lpstr>
      <vt:lpstr>投影片 1</vt:lpstr>
      <vt:lpstr>投影片 2</vt:lpstr>
      <vt:lpstr>投影片 3</vt:lpstr>
      <vt:lpstr>量化探究與問卷調查</vt:lpstr>
      <vt:lpstr>問卷的結構</vt:lpstr>
      <vt:lpstr>問卷的結構</vt:lpstr>
      <vt:lpstr>問卷的結構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信度與效度</vt:lpstr>
      <vt:lpstr>投影片 21</vt:lpstr>
      <vt:lpstr>投影片 22</vt:lpstr>
      <vt:lpstr>增進問卷品質的方式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94</cp:revision>
  <dcterms:created xsi:type="dcterms:W3CDTF">2022-05-25T00:24:47Z</dcterms:created>
  <dcterms:modified xsi:type="dcterms:W3CDTF">2022-06-08T01:43:29Z</dcterms:modified>
</cp:coreProperties>
</file>