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9" r:id="rId2"/>
    <p:sldId id="257" r:id="rId3"/>
    <p:sldId id="260" r:id="rId4"/>
    <p:sldId id="344" r:id="rId5"/>
    <p:sldId id="343" r:id="rId6"/>
    <p:sldId id="345" r:id="rId7"/>
    <p:sldId id="313" r:id="rId8"/>
    <p:sldId id="346" r:id="rId9"/>
    <p:sldId id="360" r:id="rId10"/>
    <p:sldId id="348" r:id="rId11"/>
    <p:sldId id="347" r:id="rId12"/>
    <p:sldId id="349" r:id="rId13"/>
    <p:sldId id="350" r:id="rId14"/>
    <p:sldId id="351" r:id="rId15"/>
    <p:sldId id="353" r:id="rId16"/>
    <p:sldId id="352" r:id="rId17"/>
    <p:sldId id="354" r:id="rId18"/>
    <p:sldId id="355" r:id="rId19"/>
    <p:sldId id="356" r:id="rId20"/>
    <p:sldId id="357" r:id="rId21"/>
    <p:sldId id="358" r:id="rId22"/>
    <p:sldId id="359" r:id="rId23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7740"/>
    <a:srgbClr val="F0DED0"/>
    <a:srgbClr val="9D87B7"/>
    <a:srgbClr val="E5C5AD"/>
    <a:srgbClr val="FFDE75"/>
    <a:srgbClr val="D07C7A"/>
    <a:srgbClr val="CA9F00"/>
    <a:srgbClr val="FFCC00"/>
    <a:srgbClr val="E6C9B4"/>
    <a:srgbClr val="FFE38B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淺色樣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0920" autoAdjust="0"/>
    <p:restoredTop sz="94660"/>
  </p:normalViewPr>
  <p:slideViewPr>
    <p:cSldViewPr>
      <p:cViewPr>
        <p:scale>
          <a:sx n="130" d="100"/>
          <a:sy n="130" d="100"/>
        </p:scale>
        <p:origin x="-1236" y="-25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3852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F99BEA-10DA-4CD1-ADBC-7A3E79BD1676}" type="datetimeFigureOut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ED84B0-F51D-48B1-BB92-46F0A06A842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7757C-0F7A-48E9-BAAF-1F546B3DF59F}" type="datetimeFigureOut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04E10-E768-40B1-8141-63D2B2DB545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4E10-E768-40B1-8141-63D2B2DB5457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剪去單一角落矩形 40"/>
          <p:cNvSpPr/>
          <p:nvPr userDrawn="1"/>
        </p:nvSpPr>
        <p:spPr>
          <a:xfrm>
            <a:off x="3313104" y="642924"/>
            <a:ext cx="4857784" cy="2143140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剪去單一角落矩形 39"/>
          <p:cNvSpPr/>
          <p:nvPr userDrawn="1"/>
        </p:nvSpPr>
        <p:spPr>
          <a:xfrm>
            <a:off x="3428992" y="750081"/>
            <a:ext cx="4857784" cy="2250297"/>
          </a:xfrm>
          <a:prstGeom prst="snip1Rect">
            <a:avLst/>
          </a:prstGeom>
          <a:solidFill>
            <a:srgbClr val="C077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AC5DE-35FA-4E0C-AFFB-3AB19AAE9EA2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34" name="Google Shape;3537;p82"/>
          <p:cNvGrpSpPr/>
          <p:nvPr userDrawn="1"/>
        </p:nvGrpSpPr>
        <p:grpSpPr>
          <a:xfrm>
            <a:off x="-32" y="4177051"/>
            <a:ext cx="5929354" cy="966449"/>
            <a:chOff x="7650990" y="3733725"/>
            <a:chExt cx="1251235" cy="351310"/>
          </a:xfrm>
        </p:grpSpPr>
        <p:sp>
          <p:nvSpPr>
            <p:cNvPr id="35" name="Google Shape;3538;p82"/>
            <p:cNvSpPr/>
            <p:nvPr/>
          </p:nvSpPr>
          <p:spPr>
            <a:xfrm>
              <a:off x="7650990" y="3733735"/>
              <a:ext cx="566328" cy="351300"/>
            </a:xfrm>
            <a:prstGeom prst="homePlate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539;p82"/>
            <p:cNvSpPr/>
            <p:nvPr/>
          </p:nvSpPr>
          <p:spPr>
            <a:xfrm>
              <a:off x="80985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540;p82"/>
            <p:cNvSpPr/>
            <p:nvPr/>
          </p:nvSpPr>
          <p:spPr>
            <a:xfrm>
              <a:off x="83271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541;p82"/>
            <p:cNvSpPr/>
            <p:nvPr/>
          </p:nvSpPr>
          <p:spPr>
            <a:xfrm>
              <a:off x="85557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rgbClr val="FFFF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8" name="圖片 27" descr="憨吉-07-removebg-preview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flipH="1">
            <a:off x="285720" y="2857502"/>
            <a:ext cx="2000264" cy="2050551"/>
          </a:xfrm>
          <a:prstGeom prst="rect">
            <a:avLst/>
          </a:prstGeom>
        </p:spPr>
      </p:pic>
      <p:pic>
        <p:nvPicPr>
          <p:cNvPr id="39" name="圖片 38" descr="未命名-1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00958" y="4786329"/>
            <a:ext cx="1500198" cy="2500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F28D6-6F92-43B1-B2EB-10DF573B940B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11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14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24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22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20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18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6" name="文字方塊 25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09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44" name="剪去單一角落矩形 43"/>
          <p:cNvSpPr/>
          <p:nvPr userDrawn="1"/>
        </p:nvSpPr>
        <p:spPr>
          <a:xfrm>
            <a:off x="6313500" y="392890"/>
            <a:ext cx="2357454" cy="1040053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5" name="剪去單一角落矩形 44"/>
          <p:cNvSpPr/>
          <p:nvPr userDrawn="1"/>
        </p:nvSpPr>
        <p:spPr>
          <a:xfrm>
            <a:off x="6429388" y="500048"/>
            <a:ext cx="2357454" cy="1092056"/>
          </a:xfrm>
          <a:prstGeom prst="snip1Rect">
            <a:avLst/>
          </a:prstGeom>
          <a:solidFill>
            <a:srgbClr val="C077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006450" y="2724853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貳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6" name="文字方塊 65"/>
          <p:cNvSpPr txBox="1"/>
          <p:nvPr userDrawn="1"/>
        </p:nvSpPr>
        <p:spPr>
          <a:xfrm>
            <a:off x="1000100" y="1817682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壹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8" name="文字方塊 67"/>
          <p:cNvSpPr txBox="1"/>
          <p:nvPr userDrawn="1"/>
        </p:nvSpPr>
        <p:spPr>
          <a:xfrm>
            <a:off x="1000100" y="3224909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參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41" name="Google Shape;6506;p84"/>
          <p:cNvGrpSpPr/>
          <p:nvPr userDrawn="1"/>
        </p:nvGrpSpPr>
        <p:grpSpPr>
          <a:xfrm rot="16200000">
            <a:off x="138277" y="2138554"/>
            <a:ext cx="2742827" cy="1143009"/>
            <a:chOff x="5973664" y="3484366"/>
            <a:chExt cx="2369192" cy="987304"/>
          </a:xfrm>
        </p:grpSpPr>
        <p:grpSp>
          <p:nvGrpSpPr>
            <p:cNvPr id="42" name="Google Shape;6507;p84"/>
            <p:cNvGrpSpPr/>
            <p:nvPr/>
          </p:nvGrpSpPr>
          <p:grpSpPr>
            <a:xfrm>
              <a:off x="7531521" y="3484366"/>
              <a:ext cx="811335" cy="987304"/>
              <a:chOff x="3379425" y="1617275"/>
              <a:chExt cx="1090650" cy="1327200"/>
            </a:xfrm>
          </p:grpSpPr>
          <p:sp>
            <p:nvSpPr>
              <p:cNvPr id="58" name="Google Shape;6508;p84"/>
              <p:cNvSpPr/>
              <p:nvPr/>
            </p:nvSpPr>
            <p:spPr>
              <a:xfrm>
                <a:off x="3554475" y="1792400"/>
                <a:ext cx="7404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9" h="29615" extrusionOk="0">
                    <a:moveTo>
                      <a:pt x="14809" y="1"/>
                    </a:moveTo>
                    <a:cubicBezTo>
                      <a:pt x="6631" y="1"/>
                      <a:pt x="0" y="6631"/>
                      <a:pt x="0" y="14809"/>
                    </a:cubicBezTo>
                    <a:cubicBezTo>
                      <a:pt x="0" y="22988"/>
                      <a:pt x="6631" y="29615"/>
                      <a:pt x="14809" y="29615"/>
                    </a:cubicBezTo>
                    <a:cubicBezTo>
                      <a:pt x="22987" y="29615"/>
                      <a:pt x="29618" y="22988"/>
                      <a:pt x="29618" y="14809"/>
                    </a:cubicBezTo>
                    <a:cubicBezTo>
                      <a:pt x="29618" y="6631"/>
                      <a:pt x="22987" y="1"/>
                      <a:pt x="14809" y="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6509;p84"/>
              <p:cNvSpPr/>
              <p:nvPr/>
            </p:nvSpPr>
            <p:spPr>
              <a:xfrm>
                <a:off x="3379425" y="1617275"/>
                <a:ext cx="1090650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26" h="50958" extrusionOk="0">
                    <a:moveTo>
                      <a:pt x="21811" y="0"/>
                    </a:moveTo>
                    <a:cubicBezTo>
                      <a:pt x="9785" y="0"/>
                      <a:pt x="0" y="9788"/>
                      <a:pt x="0" y="21814"/>
                    </a:cubicBezTo>
                    <a:cubicBezTo>
                      <a:pt x="8" y="22289"/>
                      <a:pt x="401" y="22672"/>
                      <a:pt x="876" y="22672"/>
                    </a:cubicBezTo>
                    <a:cubicBezTo>
                      <a:pt x="1355" y="22672"/>
                      <a:pt x="1744" y="22289"/>
                      <a:pt x="1755" y="21814"/>
                    </a:cubicBezTo>
                    <a:cubicBezTo>
                      <a:pt x="1755" y="10757"/>
                      <a:pt x="10754" y="1755"/>
                      <a:pt x="21811" y="1755"/>
                    </a:cubicBezTo>
                    <a:cubicBezTo>
                      <a:pt x="32869" y="1755"/>
                      <a:pt x="41867" y="10753"/>
                      <a:pt x="41867" y="21814"/>
                    </a:cubicBezTo>
                    <a:cubicBezTo>
                      <a:pt x="41871" y="32872"/>
                      <a:pt x="32869" y="41870"/>
                      <a:pt x="21811" y="41870"/>
                    </a:cubicBezTo>
                    <a:cubicBezTo>
                      <a:pt x="21329" y="41870"/>
                      <a:pt x="20932" y="42263"/>
                      <a:pt x="20935" y="42750"/>
                    </a:cubicBezTo>
                    <a:lnTo>
                      <a:pt x="20935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2" y="43147"/>
                      <a:pt x="43626" y="33547"/>
                      <a:pt x="43626" y="21814"/>
                    </a:cubicBezTo>
                    <a:cubicBezTo>
                      <a:pt x="43626" y="9785"/>
                      <a:pt x="33841" y="0"/>
                      <a:pt x="21811" y="0"/>
                    </a:cubicBezTo>
                    <a:close/>
                  </a:path>
                </a:pathLst>
              </a:custGeom>
              <a:solidFill>
                <a:srgbClr val="FFDE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510;p84"/>
              <p:cNvSpPr/>
              <p:nvPr/>
            </p:nvSpPr>
            <p:spPr>
              <a:xfrm>
                <a:off x="3775050" y="2771175"/>
                <a:ext cx="300875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5" h="6932" extrusionOk="0">
                    <a:moveTo>
                      <a:pt x="11087" y="1"/>
                    </a:moveTo>
                    <a:cubicBezTo>
                      <a:pt x="10861" y="1"/>
                      <a:pt x="10636" y="87"/>
                      <a:pt x="10465" y="260"/>
                    </a:cubicBezTo>
                    <a:lnTo>
                      <a:pt x="6866" y="3859"/>
                    </a:lnTo>
                    <a:lnTo>
                      <a:pt x="5979" y="4742"/>
                    </a:lnTo>
                    <a:lnTo>
                      <a:pt x="5110" y="3874"/>
                    </a:lnTo>
                    <a:lnTo>
                      <a:pt x="1496" y="260"/>
                    </a:lnTo>
                    <a:cubicBezTo>
                      <a:pt x="1342" y="153"/>
                      <a:pt x="1166" y="102"/>
                      <a:pt x="990" y="102"/>
                    </a:cubicBezTo>
                    <a:cubicBezTo>
                      <a:pt x="731" y="102"/>
                      <a:pt x="475" y="214"/>
                      <a:pt x="298" y="427"/>
                    </a:cubicBezTo>
                    <a:cubicBezTo>
                      <a:pt x="1" y="783"/>
                      <a:pt x="23" y="1306"/>
                      <a:pt x="350" y="1636"/>
                    </a:cubicBezTo>
                    <a:lnTo>
                      <a:pt x="5389" y="6675"/>
                    </a:lnTo>
                    <a:cubicBezTo>
                      <a:pt x="5559" y="6846"/>
                      <a:pt x="5784" y="6931"/>
                      <a:pt x="6009" y="6931"/>
                    </a:cubicBezTo>
                    <a:cubicBezTo>
                      <a:pt x="6234" y="6931"/>
                      <a:pt x="6459" y="6846"/>
                      <a:pt x="6632" y="6675"/>
                    </a:cubicBezTo>
                    <a:lnTo>
                      <a:pt x="11667" y="1636"/>
                    </a:lnTo>
                    <a:cubicBezTo>
                      <a:pt x="12016" y="1250"/>
                      <a:pt x="12034" y="668"/>
                      <a:pt x="11712" y="260"/>
                    </a:cubicBezTo>
                    <a:cubicBezTo>
                      <a:pt x="11539" y="87"/>
                      <a:pt x="11313" y="1"/>
                      <a:pt x="11087" y="1"/>
                    </a:cubicBezTo>
                    <a:close/>
                  </a:path>
                </a:pathLst>
              </a:custGeom>
              <a:solidFill>
                <a:srgbClr val="FFDE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" name="Google Shape;6511;p84"/>
            <p:cNvGrpSpPr/>
            <p:nvPr/>
          </p:nvGrpSpPr>
          <p:grpSpPr>
            <a:xfrm>
              <a:off x="6752546" y="3484366"/>
              <a:ext cx="811428" cy="987304"/>
              <a:chOff x="2332275" y="1617275"/>
              <a:chExt cx="1090775" cy="1327200"/>
            </a:xfrm>
          </p:grpSpPr>
          <p:sp>
            <p:nvSpPr>
              <p:cNvPr id="55" name="Google Shape;6512;p84"/>
              <p:cNvSpPr/>
              <p:nvPr/>
            </p:nvSpPr>
            <p:spPr>
              <a:xfrm>
                <a:off x="2507425" y="1792400"/>
                <a:ext cx="7403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5" h="29615" extrusionOk="0">
                    <a:moveTo>
                      <a:pt x="14810" y="1"/>
                    </a:moveTo>
                    <a:cubicBezTo>
                      <a:pt x="6631" y="1"/>
                      <a:pt x="1" y="6631"/>
                      <a:pt x="1" y="14809"/>
                    </a:cubicBezTo>
                    <a:cubicBezTo>
                      <a:pt x="1" y="22988"/>
                      <a:pt x="6631" y="29615"/>
                      <a:pt x="14810" y="29615"/>
                    </a:cubicBezTo>
                    <a:cubicBezTo>
                      <a:pt x="22988" y="29615"/>
                      <a:pt x="29615" y="22988"/>
                      <a:pt x="29615" y="14809"/>
                    </a:cubicBezTo>
                    <a:cubicBezTo>
                      <a:pt x="29615" y="6631"/>
                      <a:pt x="22988" y="1"/>
                      <a:pt x="14810" y="1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6513;p84"/>
              <p:cNvSpPr/>
              <p:nvPr/>
            </p:nvSpPr>
            <p:spPr>
              <a:xfrm>
                <a:off x="2332275" y="1617275"/>
                <a:ext cx="1090775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31" h="50958" extrusionOk="0">
                    <a:moveTo>
                      <a:pt x="21816" y="0"/>
                    </a:moveTo>
                    <a:cubicBezTo>
                      <a:pt x="9786" y="0"/>
                      <a:pt x="1" y="9788"/>
                      <a:pt x="1" y="21814"/>
                    </a:cubicBezTo>
                    <a:cubicBezTo>
                      <a:pt x="12" y="22289"/>
                      <a:pt x="402" y="22672"/>
                      <a:pt x="880" y="22672"/>
                    </a:cubicBezTo>
                    <a:cubicBezTo>
                      <a:pt x="1355" y="22672"/>
                      <a:pt x="1745" y="22289"/>
                      <a:pt x="1756" y="21814"/>
                    </a:cubicBezTo>
                    <a:cubicBezTo>
                      <a:pt x="1756" y="10757"/>
                      <a:pt x="10754" y="1755"/>
                      <a:pt x="21812" y="1755"/>
                    </a:cubicBezTo>
                    <a:cubicBezTo>
                      <a:pt x="32869" y="1755"/>
                      <a:pt x="41871" y="10753"/>
                      <a:pt x="41871" y="21814"/>
                    </a:cubicBezTo>
                    <a:cubicBezTo>
                      <a:pt x="41871" y="32872"/>
                      <a:pt x="32873" y="41870"/>
                      <a:pt x="21816" y="41870"/>
                    </a:cubicBezTo>
                    <a:cubicBezTo>
                      <a:pt x="21329" y="41870"/>
                      <a:pt x="20936" y="42263"/>
                      <a:pt x="20936" y="42750"/>
                    </a:cubicBezTo>
                    <a:lnTo>
                      <a:pt x="20936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7" y="43147"/>
                      <a:pt x="43630" y="33547"/>
                      <a:pt x="43627" y="21814"/>
                    </a:cubicBezTo>
                    <a:cubicBezTo>
                      <a:pt x="43627" y="9785"/>
                      <a:pt x="33842" y="0"/>
                      <a:pt x="21816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6514;p84"/>
              <p:cNvSpPr/>
              <p:nvPr/>
            </p:nvSpPr>
            <p:spPr>
              <a:xfrm>
                <a:off x="2727925" y="2771175"/>
                <a:ext cx="300950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8" h="6932" extrusionOk="0">
                    <a:moveTo>
                      <a:pt x="11088" y="1"/>
                    </a:moveTo>
                    <a:cubicBezTo>
                      <a:pt x="10863" y="1"/>
                      <a:pt x="10637" y="87"/>
                      <a:pt x="10465" y="260"/>
                    </a:cubicBezTo>
                    <a:lnTo>
                      <a:pt x="6869" y="3859"/>
                    </a:lnTo>
                    <a:lnTo>
                      <a:pt x="5982" y="4742"/>
                    </a:lnTo>
                    <a:lnTo>
                      <a:pt x="5110" y="3874"/>
                    </a:lnTo>
                    <a:lnTo>
                      <a:pt x="1496" y="260"/>
                    </a:lnTo>
                    <a:cubicBezTo>
                      <a:pt x="1342" y="153"/>
                      <a:pt x="1165" y="102"/>
                      <a:pt x="990" y="102"/>
                    </a:cubicBezTo>
                    <a:cubicBezTo>
                      <a:pt x="731" y="102"/>
                      <a:pt x="475" y="214"/>
                      <a:pt x="297" y="427"/>
                    </a:cubicBezTo>
                    <a:cubicBezTo>
                      <a:pt x="1" y="783"/>
                      <a:pt x="27" y="1306"/>
                      <a:pt x="353" y="1636"/>
                    </a:cubicBezTo>
                    <a:lnTo>
                      <a:pt x="5388" y="6675"/>
                    </a:lnTo>
                    <a:cubicBezTo>
                      <a:pt x="5561" y="6846"/>
                      <a:pt x="5785" y="6931"/>
                      <a:pt x="6010" y="6931"/>
                    </a:cubicBezTo>
                    <a:cubicBezTo>
                      <a:pt x="6234" y="6931"/>
                      <a:pt x="6459" y="6846"/>
                      <a:pt x="6632" y="6675"/>
                    </a:cubicBezTo>
                    <a:lnTo>
                      <a:pt x="11667" y="1636"/>
                    </a:lnTo>
                    <a:cubicBezTo>
                      <a:pt x="12019" y="1250"/>
                      <a:pt x="12038" y="668"/>
                      <a:pt x="11711" y="260"/>
                    </a:cubicBezTo>
                    <a:cubicBezTo>
                      <a:pt x="11539" y="87"/>
                      <a:pt x="11313" y="1"/>
                      <a:pt x="11088" y="1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8" name="Google Shape;6515;p84"/>
            <p:cNvGrpSpPr/>
            <p:nvPr/>
          </p:nvGrpSpPr>
          <p:grpSpPr>
            <a:xfrm>
              <a:off x="5973664" y="3484366"/>
              <a:ext cx="811335" cy="987304"/>
              <a:chOff x="1285250" y="1617275"/>
              <a:chExt cx="1090650" cy="1327200"/>
            </a:xfrm>
          </p:grpSpPr>
          <p:sp>
            <p:nvSpPr>
              <p:cNvPr id="52" name="Google Shape;6516;p84"/>
              <p:cNvSpPr/>
              <p:nvPr/>
            </p:nvSpPr>
            <p:spPr>
              <a:xfrm>
                <a:off x="1460300" y="1792400"/>
                <a:ext cx="7404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9" h="29615" extrusionOk="0">
                    <a:moveTo>
                      <a:pt x="14809" y="1"/>
                    </a:moveTo>
                    <a:cubicBezTo>
                      <a:pt x="6631" y="1"/>
                      <a:pt x="0" y="6631"/>
                      <a:pt x="0" y="14809"/>
                    </a:cubicBezTo>
                    <a:cubicBezTo>
                      <a:pt x="0" y="22988"/>
                      <a:pt x="6631" y="29615"/>
                      <a:pt x="14809" y="29615"/>
                    </a:cubicBezTo>
                    <a:cubicBezTo>
                      <a:pt x="22987" y="29615"/>
                      <a:pt x="29618" y="22988"/>
                      <a:pt x="29618" y="14809"/>
                    </a:cubicBezTo>
                    <a:cubicBezTo>
                      <a:pt x="29618" y="6631"/>
                      <a:pt x="22987" y="1"/>
                      <a:pt x="14809" y="1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6517;p84"/>
              <p:cNvSpPr/>
              <p:nvPr/>
            </p:nvSpPr>
            <p:spPr>
              <a:xfrm>
                <a:off x="1285250" y="1617275"/>
                <a:ext cx="1090650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26" h="50958" extrusionOk="0">
                    <a:moveTo>
                      <a:pt x="21811" y="0"/>
                    </a:moveTo>
                    <a:cubicBezTo>
                      <a:pt x="9785" y="0"/>
                      <a:pt x="0" y="9788"/>
                      <a:pt x="0" y="21814"/>
                    </a:cubicBezTo>
                    <a:cubicBezTo>
                      <a:pt x="8" y="22289"/>
                      <a:pt x="401" y="22672"/>
                      <a:pt x="876" y="22672"/>
                    </a:cubicBezTo>
                    <a:cubicBezTo>
                      <a:pt x="1355" y="22672"/>
                      <a:pt x="1744" y="22289"/>
                      <a:pt x="1755" y="21814"/>
                    </a:cubicBezTo>
                    <a:cubicBezTo>
                      <a:pt x="1755" y="10757"/>
                      <a:pt x="10754" y="1755"/>
                      <a:pt x="21811" y="1755"/>
                    </a:cubicBezTo>
                    <a:cubicBezTo>
                      <a:pt x="32869" y="1755"/>
                      <a:pt x="41867" y="10753"/>
                      <a:pt x="41867" y="21814"/>
                    </a:cubicBezTo>
                    <a:cubicBezTo>
                      <a:pt x="41871" y="32872"/>
                      <a:pt x="32869" y="41870"/>
                      <a:pt x="21811" y="41870"/>
                    </a:cubicBezTo>
                    <a:cubicBezTo>
                      <a:pt x="21329" y="41870"/>
                      <a:pt x="20932" y="42263"/>
                      <a:pt x="20936" y="42750"/>
                    </a:cubicBezTo>
                    <a:lnTo>
                      <a:pt x="20936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2" y="43147"/>
                      <a:pt x="43626" y="33547"/>
                      <a:pt x="43626" y="21814"/>
                    </a:cubicBezTo>
                    <a:cubicBezTo>
                      <a:pt x="43626" y="9785"/>
                      <a:pt x="33841" y="0"/>
                      <a:pt x="21811" y="0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6518;p84"/>
              <p:cNvSpPr/>
              <p:nvPr/>
            </p:nvSpPr>
            <p:spPr>
              <a:xfrm>
                <a:off x="1680900" y="2771175"/>
                <a:ext cx="300850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4" h="6932" extrusionOk="0">
                    <a:moveTo>
                      <a:pt x="11086" y="1"/>
                    </a:moveTo>
                    <a:cubicBezTo>
                      <a:pt x="10860" y="1"/>
                      <a:pt x="10635" y="87"/>
                      <a:pt x="10464" y="260"/>
                    </a:cubicBezTo>
                    <a:lnTo>
                      <a:pt x="6865" y="3859"/>
                    </a:lnTo>
                    <a:lnTo>
                      <a:pt x="5978" y="4742"/>
                    </a:lnTo>
                    <a:lnTo>
                      <a:pt x="5110" y="3874"/>
                    </a:lnTo>
                    <a:lnTo>
                      <a:pt x="1495" y="260"/>
                    </a:lnTo>
                    <a:cubicBezTo>
                      <a:pt x="1341" y="153"/>
                      <a:pt x="1165" y="102"/>
                      <a:pt x="989" y="102"/>
                    </a:cubicBezTo>
                    <a:cubicBezTo>
                      <a:pt x="730" y="102"/>
                      <a:pt x="474" y="214"/>
                      <a:pt x="297" y="427"/>
                    </a:cubicBezTo>
                    <a:cubicBezTo>
                      <a:pt x="0" y="783"/>
                      <a:pt x="22" y="1306"/>
                      <a:pt x="349" y="1636"/>
                    </a:cubicBezTo>
                    <a:lnTo>
                      <a:pt x="5388" y="6675"/>
                    </a:lnTo>
                    <a:cubicBezTo>
                      <a:pt x="5559" y="6846"/>
                      <a:pt x="5783" y="6931"/>
                      <a:pt x="6008" y="6931"/>
                    </a:cubicBezTo>
                    <a:cubicBezTo>
                      <a:pt x="6233" y="6931"/>
                      <a:pt x="6458" y="6846"/>
                      <a:pt x="6631" y="6675"/>
                    </a:cubicBezTo>
                    <a:lnTo>
                      <a:pt x="11666" y="1636"/>
                    </a:lnTo>
                    <a:cubicBezTo>
                      <a:pt x="12015" y="1250"/>
                      <a:pt x="12034" y="668"/>
                      <a:pt x="11711" y="260"/>
                    </a:cubicBezTo>
                    <a:cubicBezTo>
                      <a:pt x="11538" y="87"/>
                      <a:pt x="11312" y="1"/>
                      <a:pt x="11086" y="1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0" name="文字方塊 69"/>
          <p:cNvSpPr txBox="1"/>
          <p:nvPr userDrawn="1"/>
        </p:nvSpPr>
        <p:spPr>
          <a:xfrm>
            <a:off x="1152500" y="1584708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壹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1" name="文字方塊 70"/>
          <p:cNvSpPr txBox="1"/>
          <p:nvPr userDrawn="1"/>
        </p:nvSpPr>
        <p:spPr>
          <a:xfrm>
            <a:off x="1158850" y="2475603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貳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2" name="文字方塊 71"/>
          <p:cNvSpPr txBox="1"/>
          <p:nvPr userDrawn="1"/>
        </p:nvSpPr>
        <p:spPr>
          <a:xfrm>
            <a:off x="1152500" y="3377309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參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CC1E-5AFC-45AE-A921-E40E5E744306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2" name="文字方塊 41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09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3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8D91-9BA4-405D-97CC-9613319F8082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09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EC67F-4CE8-4B93-85BD-A18653D5CDBF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10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11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30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3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3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41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9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7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5" name="文字方塊 44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09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7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357172"/>
            <a:ext cx="7901014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2C069-2A37-41D8-93DA-E78432A48DFF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6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7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6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29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9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7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5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3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1" name="文字方塊 40"/>
          <p:cNvSpPr txBox="1"/>
          <p:nvPr userDrawn="1"/>
        </p:nvSpPr>
        <p:spPr>
          <a:xfrm>
            <a:off x="0" y="164054"/>
            <a:ext cx="500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09</a:t>
            </a:r>
            <a:endParaRPr lang="zh-TW" altLang="en-US" dirty="0" smtClean="0">
              <a:solidFill>
                <a:schemeClr val="bg1"/>
              </a:solidFill>
              <a:latin typeface="Arial Black" pitchFamily="34" charset="0"/>
            </a:endParaRPr>
          </a:p>
          <a:p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3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0FFA1-5E19-48F6-9B65-4DEF6775DFBA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5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6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5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28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8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6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4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2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0" name="文字方塊 39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09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2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剪去單一角落矩形 26"/>
          <p:cNvSpPr/>
          <p:nvPr userDrawn="1"/>
        </p:nvSpPr>
        <p:spPr>
          <a:xfrm>
            <a:off x="357158" y="214296"/>
            <a:ext cx="8429684" cy="4500594"/>
          </a:xfrm>
          <a:prstGeom prst="snip1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ACBB-9BCD-4849-830D-8544BC900938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5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6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5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" name="文字方塊 39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09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grpSp>
        <p:nvGrpSpPr>
          <p:cNvPr id="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1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8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6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4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2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8" name="文字方塊 27"/>
          <p:cNvSpPr txBox="1"/>
          <p:nvPr userDrawn="1"/>
        </p:nvSpPr>
        <p:spPr>
          <a:xfrm>
            <a:off x="571472" y="428610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accent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丨補充資料丨</a:t>
            </a:r>
            <a:endParaRPr lang="zh-TW" altLang="en-US" sz="2400" b="1" dirty="0">
              <a:solidFill>
                <a:schemeClr val="accent2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0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7C292-C878-4928-8BF8-75D2C74EED5B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09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78D7-2306-4093-BE33-66A326CE0E0D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09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47611-3365-4FD6-B925-584A9420371A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2" name="文字方塊 41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09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4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9F504-F1F7-4E8C-9BC8-BD058EC18D43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09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4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72198" y="476648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807C7-46D3-4022-9C73-20BF98FCA662}" type="datetime1">
              <a:rPr lang="zh-TW" altLang="en-US" smtClean="0"/>
              <a:pPr/>
              <a:t>2022/6/8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142844" y="4643452"/>
            <a:ext cx="42862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3357554" y="928676"/>
            <a:ext cx="4814894" cy="53578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  <a:latin typeface="微軟正黑體 Light" pitchFamily="34" charset="-120"/>
                <a:ea typeface="微軟正黑體 Light" pitchFamily="34" charset="-12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公民探究與實作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3428992" y="2107403"/>
            <a:ext cx="4814894" cy="53578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  <a:latin typeface="微軟正黑體 Light" pitchFamily="34" charset="-120"/>
                <a:ea typeface="微軟正黑體 Light" pitchFamily="34" charset="-12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dirty="0" smtClean="0">
                <a:cs typeface="+mj-cs"/>
              </a:rPr>
              <a:t>09</a:t>
            </a:r>
            <a:r>
              <a:rPr kumimoji="0" lang="zh-TW" altLang="en-US" sz="40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 Light" pitchFamily="34" charset="-120"/>
                <a:ea typeface="微軟正黑體 Light" pitchFamily="34" charset="-120"/>
                <a:cs typeface="+mj-cs"/>
              </a:rPr>
              <a:t> 如何抽樣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 Light" pitchFamily="34" charset="-120"/>
              <a:ea typeface="微軟正黑體 Light" pitchFamily="34" charset="-120"/>
              <a:cs typeface="+mj-cs"/>
            </a:endParaRPr>
          </a:p>
        </p:txBody>
      </p:sp>
      <p:cxnSp>
        <p:nvCxnSpPr>
          <p:cNvPr id="9" name="直線接點 8"/>
          <p:cNvCxnSpPr/>
          <p:nvPr/>
        </p:nvCxnSpPr>
        <p:spPr>
          <a:xfrm>
            <a:off x="4572000" y="1828486"/>
            <a:ext cx="2214578" cy="1588"/>
          </a:xfrm>
          <a:prstGeom prst="line">
            <a:avLst/>
          </a:prstGeom>
          <a:ln w="1905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oogle Shape;3392;p82"/>
          <p:cNvGrpSpPr/>
          <p:nvPr/>
        </p:nvGrpSpPr>
        <p:grpSpPr>
          <a:xfrm rot="18752979">
            <a:off x="8016452" y="352228"/>
            <a:ext cx="484501" cy="632860"/>
            <a:chOff x="4960900" y="2433225"/>
            <a:chExt cx="48525" cy="60050"/>
          </a:xfrm>
          <a:solidFill>
            <a:srgbClr val="C07740"/>
          </a:solidFill>
        </p:grpSpPr>
        <p:sp>
          <p:nvSpPr>
            <p:cNvPr id="11" name="Google Shape;3393;p82"/>
            <p:cNvSpPr/>
            <p:nvPr/>
          </p:nvSpPr>
          <p:spPr>
            <a:xfrm>
              <a:off x="4974225" y="2433225"/>
              <a:ext cx="35200" cy="60050"/>
            </a:xfrm>
            <a:custGeom>
              <a:avLst/>
              <a:gdLst/>
              <a:ahLst/>
              <a:cxnLst/>
              <a:rect l="l" t="t" r="r" b="b"/>
              <a:pathLst>
                <a:path w="1408" h="2402" extrusionOk="0">
                  <a:moveTo>
                    <a:pt x="102" y="0"/>
                  </a:moveTo>
                  <a:lnTo>
                    <a:pt x="95" y="7"/>
                  </a:lnTo>
                  <a:lnTo>
                    <a:pt x="1112" y="1154"/>
                  </a:lnTo>
                  <a:lnTo>
                    <a:pt x="1" y="2402"/>
                  </a:lnTo>
                  <a:lnTo>
                    <a:pt x="297" y="2402"/>
                  </a:lnTo>
                  <a:lnTo>
                    <a:pt x="1407" y="1154"/>
                  </a:lnTo>
                  <a:lnTo>
                    <a:pt x="3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394;p82"/>
            <p:cNvSpPr/>
            <p:nvPr/>
          </p:nvSpPr>
          <p:spPr>
            <a:xfrm>
              <a:off x="4960900" y="2433225"/>
              <a:ext cx="35175" cy="60050"/>
            </a:xfrm>
            <a:custGeom>
              <a:avLst/>
              <a:gdLst/>
              <a:ahLst/>
              <a:cxnLst/>
              <a:rect l="l" t="t" r="r" b="b"/>
              <a:pathLst>
                <a:path w="1407" h="2402" extrusionOk="0">
                  <a:moveTo>
                    <a:pt x="108" y="0"/>
                  </a:moveTo>
                  <a:lnTo>
                    <a:pt x="94" y="7"/>
                  </a:lnTo>
                  <a:lnTo>
                    <a:pt x="1111" y="1154"/>
                  </a:lnTo>
                  <a:lnTo>
                    <a:pt x="0" y="2402"/>
                  </a:lnTo>
                  <a:lnTo>
                    <a:pt x="296" y="2402"/>
                  </a:lnTo>
                  <a:lnTo>
                    <a:pt x="1407" y="1154"/>
                  </a:lnTo>
                  <a:lnTo>
                    <a:pt x="39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6636878" y="663396"/>
            <a:ext cx="20002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目　次</a:t>
            </a:r>
            <a:endParaRPr lang="zh-TW" altLang="en-US" sz="4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grpSp>
        <p:nvGrpSpPr>
          <p:cNvPr id="5" name="Google Shape;3392;p82"/>
          <p:cNvGrpSpPr/>
          <p:nvPr/>
        </p:nvGrpSpPr>
        <p:grpSpPr>
          <a:xfrm rot="18752979">
            <a:off x="8651401" y="164301"/>
            <a:ext cx="327129" cy="427299"/>
            <a:chOff x="4960900" y="2433225"/>
            <a:chExt cx="48525" cy="60050"/>
          </a:xfrm>
          <a:solidFill>
            <a:srgbClr val="C07740"/>
          </a:solidFill>
        </p:grpSpPr>
        <p:sp>
          <p:nvSpPr>
            <p:cNvPr id="6" name="Google Shape;3393;p82"/>
            <p:cNvSpPr/>
            <p:nvPr/>
          </p:nvSpPr>
          <p:spPr>
            <a:xfrm>
              <a:off x="4974225" y="2433225"/>
              <a:ext cx="35200" cy="60050"/>
            </a:xfrm>
            <a:custGeom>
              <a:avLst/>
              <a:gdLst/>
              <a:ahLst/>
              <a:cxnLst/>
              <a:rect l="l" t="t" r="r" b="b"/>
              <a:pathLst>
                <a:path w="1408" h="2402" extrusionOk="0">
                  <a:moveTo>
                    <a:pt x="102" y="0"/>
                  </a:moveTo>
                  <a:lnTo>
                    <a:pt x="95" y="7"/>
                  </a:lnTo>
                  <a:lnTo>
                    <a:pt x="1112" y="1154"/>
                  </a:lnTo>
                  <a:lnTo>
                    <a:pt x="1" y="2402"/>
                  </a:lnTo>
                  <a:lnTo>
                    <a:pt x="297" y="2402"/>
                  </a:lnTo>
                  <a:lnTo>
                    <a:pt x="1407" y="1154"/>
                  </a:lnTo>
                  <a:lnTo>
                    <a:pt x="3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394;p82"/>
            <p:cNvSpPr/>
            <p:nvPr/>
          </p:nvSpPr>
          <p:spPr>
            <a:xfrm>
              <a:off x="4960900" y="2433225"/>
              <a:ext cx="35175" cy="60050"/>
            </a:xfrm>
            <a:custGeom>
              <a:avLst/>
              <a:gdLst/>
              <a:ahLst/>
              <a:cxnLst/>
              <a:rect l="l" t="t" r="r" b="b"/>
              <a:pathLst>
                <a:path w="1407" h="2402" extrusionOk="0">
                  <a:moveTo>
                    <a:pt x="108" y="0"/>
                  </a:moveTo>
                  <a:lnTo>
                    <a:pt x="94" y="7"/>
                  </a:lnTo>
                  <a:lnTo>
                    <a:pt x="1111" y="1154"/>
                  </a:lnTo>
                  <a:lnTo>
                    <a:pt x="0" y="2402"/>
                  </a:lnTo>
                  <a:lnTo>
                    <a:pt x="296" y="2402"/>
                  </a:lnTo>
                  <a:lnTo>
                    <a:pt x="1407" y="1154"/>
                  </a:lnTo>
                  <a:lnTo>
                    <a:pt x="39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" name="文字方塊 7"/>
          <p:cNvSpPr txBox="1"/>
          <p:nvPr/>
        </p:nvSpPr>
        <p:spPr>
          <a:xfrm>
            <a:off x="2214546" y="1643056"/>
            <a:ext cx="5500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母體與樣本的關係</a:t>
            </a:r>
            <a:endParaRPr lang="zh-TW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214546" y="2522257"/>
            <a:ext cx="4714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如何在校園裡進行機率抽樣</a:t>
            </a:r>
            <a:endParaRPr lang="zh-TW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</a:t>
            </a:fld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2207231" y="3429006"/>
            <a:ext cx="4714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問卷資料整理與分析</a:t>
            </a:r>
            <a:endParaRPr lang="zh-TW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rgbClr val="FFDE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壹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643306" y="2068295"/>
            <a:ext cx="48577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母體與樣本的關係</a:t>
            </a:r>
            <a:endParaRPr lang="zh-TW" alt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50" name="Picture 2" descr="\\Super.nas\Floor Exchange\7F\陳品丞\03 普高_探究與實作\01課本\課本圖片\憨吉-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214282" y="3571882"/>
            <a:ext cx="1736248" cy="13472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普查與抽樣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4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grpSp>
        <p:nvGrpSpPr>
          <p:cNvPr id="3" name="Google Shape;7107;p86"/>
          <p:cNvGrpSpPr/>
          <p:nvPr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5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22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20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18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16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4" name="矩形 23"/>
          <p:cNvSpPr/>
          <p:nvPr/>
        </p:nvSpPr>
        <p:spPr>
          <a:xfrm>
            <a:off x="785786" y="1285866"/>
            <a:ext cx="7143800" cy="500066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假設</a:t>
            </a:r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教育部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想</a:t>
            </a:r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瞭解高中生對學習歷程檔案的想法，作為政策修正的參考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642910" y="2000246"/>
            <a:ext cx="3786214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/>
            <a:r>
              <a:rPr lang="en-US" altLang="zh-TW" sz="2200" b="1" dirty="0" smtClean="0">
                <a:solidFill>
                  <a:srgbClr val="C07740"/>
                </a:solidFill>
                <a:latin typeface="新細明體"/>
              </a:rPr>
              <a:t>․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普查</a:t>
            </a:r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lang="en-US" altLang="zh-TW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census</a:t>
            </a:r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 algn="just"/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發問卷給全臺所有高中生，得到的意見最接近真實。</a:t>
            </a:r>
            <a:endParaRPr lang="en-US" altLang="zh-TW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 algn="just"/>
            <a:endParaRPr lang="en-US" altLang="zh-TW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 algn="just"/>
            <a:r>
              <a:rPr lang="en-US" altLang="zh-TW" sz="2200" b="1" dirty="0" smtClean="0">
                <a:solidFill>
                  <a:srgbClr val="C07740"/>
                </a:solidFill>
                <a:latin typeface="新細明體"/>
              </a:rPr>
              <a:t>․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抽樣</a:t>
            </a:r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lang="en-US" altLang="zh-TW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sampling</a:t>
            </a:r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 algn="just"/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發問卷調查一小部分的高中生，推估為全臺高中生的意見。</a:t>
            </a:r>
            <a:endParaRPr lang="en-US" altLang="zh-TW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6" name="Picture 2" descr="\\Super.nas\Floor Exchange\7F\陳品丞\03 普高_探究與實作\01課本\課本圖片\9_抽樣圖解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2216056"/>
            <a:ext cx="3572309" cy="17844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母體與樣本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5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grpSp>
        <p:nvGrpSpPr>
          <p:cNvPr id="3" name="Google Shape;7107;p86"/>
          <p:cNvGrpSpPr/>
          <p:nvPr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5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22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20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18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16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4" name="矩形 23"/>
          <p:cNvSpPr/>
          <p:nvPr/>
        </p:nvSpPr>
        <p:spPr>
          <a:xfrm>
            <a:off x="785786" y="1285866"/>
            <a:ext cx="7143800" cy="500066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假設</a:t>
            </a:r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教育部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想</a:t>
            </a:r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瞭解高中生對學習歷程檔案的想法，作為政策修正的參考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642910" y="1981185"/>
            <a:ext cx="4071966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/>
            <a:r>
              <a:rPr lang="en-US" altLang="zh-TW" sz="2200" b="1" dirty="0" smtClean="0">
                <a:solidFill>
                  <a:srgbClr val="C07740"/>
                </a:solidFill>
                <a:latin typeface="新細明體"/>
                <a:ea typeface="新細明體"/>
              </a:rPr>
              <a:t>․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母體</a:t>
            </a:r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lang="en-US" altLang="zh-TW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population</a:t>
            </a:r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 algn="just"/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我們所要研究的全體對象，即全臺灣的高中生。</a:t>
            </a:r>
            <a:endParaRPr lang="en-US" altLang="zh-TW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 algn="just"/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 algn="just"/>
            <a:r>
              <a:rPr lang="en-US" altLang="zh-TW" sz="2200" b="1" dirty="0" smtClean="0">
                <a:solidFill>
                  <a:srgbClr val="C07740"/>
                </a:solidFill>
                <a:latin typeface="新細明體"/>
              </a:rPr>
              <a:t>․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樣本</a:t>
            </a:r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lang="en-US" altLang="zh-TW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sample</a:t>
            </a:r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 algn="just"/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從母體中選出來的一小部份，若樣本的組成特質與母體相近，便可說具有「代表性」。</a:t>
            </a:r>
            <a:endParaRPr lang="en-US" altLang="zh-TW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786710" y="3857634"/>
            <a:ext cx="1285884" cy="10715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26" name="Picture 2" descr="\\Super.nas\Floor Exchange\7F\陳品丞\03 普高_探究與實作\01課本\課本圖片\9_母體與樣本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2071684"/>
            <a:ext cx="3606983" cy="2571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直線接點 32"/>
          <p:cNvCxnSpPr/>
          <p:nvPr/>
        </p:nvCxnSpPr>
        <p:spPr>
          <a:xfrm rot="5400000">
            <a:off x="6680224" y="749296"/>
            <a:ext cx="1500180" cy="1588"/>
          </a:xfrm>
          <a:prstGeom prst="line">
            <a:avLst/>
          </a:prstGeom>
          <a:ln w="571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機率抽樣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lang="en-US" altLang="zh-TW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probability sampling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  <a:r>
              <a:rPr lang="en-US" altLang="zh-TW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</a:b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6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grpSp>
        <p:nvGrpSpPr>
          <p:cNvPr id="3" name="Google Shape;7107;p86"/>
          <p:cNvGrpSpPr/>
          <p:nvPr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5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22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20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18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16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7" name="文字方塊 26"/>
          <p:cNvSpPr txBox="1"/>
          <p:nvPr/>
        </p:nvSpPr>
        <p:spPr>
          <a:xfrm>
            <a:off x="642910" y="1285866"/>
            <a:ext cx="5143536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/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是一種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「確保母體中每個單元都有同等機會被抽到」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的抽樣方法。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/>
            <a:endParaRPr lang="en-US" altLang="zh-TW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樣本通常無法完全反映母體特性，抽樣多少都會有偏差，但機率抽樣是最能避免此情形，產生具代表性樣本的方法。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/>
            <a:endParaRPr lang="en-US" altLang="zh-TW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機率抽樣讓研究者可以依據統計理論，推估樣本的精確程度。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1357304"/>
            <a:ext cx="235745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貳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786182" y="1857370"/>
            <a:ext cx="371477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如何在校園裡進行機率抽樣</a:t>
            </a:r>
            <a:endParaRPr lang="zh-TW" altLang="en-US" sz="44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50" name="Picture 2" descr="\\Super.nas\Floor Exchange\7F\陳品丞\03 普高_探究與實作\01課本\課本圖片\憨吉-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142844" y="3571882"/>
            <a:ext cx="1736248" cy="13472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9823442">
            <a:off x="6675958" y="-39200"/>
            <a:ext cx="3055710" cy="3055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8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機率</a:t>
            </a:r>
            <a:r>
              <a:rPr lang="zh-TW" altLang="en-US" sz="4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抽樣架構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457260"/>
            <a:ext cx="550072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lvl="0" indent="-358775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進行機率抽樣以前，必須先建立一份包含所有單元的母體清單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（抽樣架構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）。例如，我們想從全校學生名冊當中抽出樣本，這份名冊就必須包含所有學生名字。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358775" lvl="0" indent="-358775" algn="just">
              <a:buFont typeface="Wingdings" pitchFamily="2" charset="2"/>
              <a:buChar char="Ø"/>
            </a:pP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358775" lvl="0" indent="-358775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實務上，名單常常會有缺漏，故研究者通常是先看能掌握什麼抽樣架構，才定義研究母體。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1761956" y="3806429"/>
            <a:ext cx="5253566" cy="428400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矩形 46"/>
          <p:cNvSpPr/>
          <p:nvPr/>
        </p:nvSpPr>
        <p:spPr>
          <a:xfrm>
            <a:off x="1736440" y="3143254"/>
            <a:ext cx="5292000" cy="428628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8" name="矩形 37"/>
          <p:cNvSpPr/>
          <p:nvPr/>
        </p:nvSpPr>
        <p:spPr>
          <a:xfrm>
            <a:off x="1747326" y="2500312"/>
            <a:ext cx="5292000" cy="428628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9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機率抽樣的方法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268922"/>
            <a:ext cx="678661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一、簡單隨機抽樣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（</a:t>
            </a:r>
            <a:r>
              <a:rPr lang="en-US" altLang="zh-TW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simple  random  sampling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）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358775" lvl="0" indent="-358775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先將所有學生編碼，然後隨機抽出。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</p:txBody>
      </p:sp>
      <p:grpSp>
        <p:nvGrpSpPr>
          <p:cNvPr id="3" name="群組 48"/>
          <p:cNvGrpSpPr/>
          <p:nvPr/>
        </p:nvGrpSpPr>
        <p:grpSpPr>
          <a:xfrm>
            <a:off x="747194" y="2428874"/>
            <a:ext cx="1493849" cy="492751"/>
            <a:chOff x="428596" y="2214560"/>
            <a:chExt cx="1493849" cy="492751"/>
          </a:xfrm>
        </p:grpSpPr>
        <p:sp>
          <p:nvSpPr>
            <p:cNvPr id="20" name="Google Shape;3528;p82"/>
            <p:cNvSpPr/>
            <p:nvPr/>
          </p:nvSpPr>
          <p:spPr>
            <a:xfrm>
              <a:off x="428596" y="2214560"/>
              <a:ext cx="1383441" cy="428628"/>
            </a:xfrm>
            <a:custGeom>
              <a:avLst/>
              <a:gdLst/>
              <a:ahLst/>
              <a:cxnLst/>
              <a:rect l="l" t="t" r="r" b="b"/>
              <a:pathLst>
                <a:path w="4789" h="3708" extrusionOk="0">
                  <a:moveTo>
                    <a:pt x="1" y="0"/>
                  </a:moveTo>
                  <a:lnTo>
                    <a:pt x="1" y="3707"/>
                  </a:lnTo>
                  <a:lnTo>
                    <a:pt x="3381" y="3707"/>
                  </a:lnTo>
                  <a:lnTo>
                    <a:pt x="4789" y="1853"/>
                  </a:lnTo>
                  <a:lnTo>
                    <a:pt x="3381" y="0"/>
                  </a:lnTo>
                  <a:close/>
                </a:path>
              </a:pathLst>
            </a:custGeom>
            <a:solidFill>
              <a:srgbClr val="FFDE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" name="群組 17"/>
            <p:cNvGrpSpPr/>
            <p:nvPr/>
          </p:nvGrpSpPr>
          <p:grpSpPr>
            <a:xfrm>
              <a:off x="500034" y="2278683"/>
              <a:ext cx="1422411" cy="428628"/>
              <a:chOff x="500033" y="2000246"/>
              <a:chExt cx="1383441" cy="428628"/>
            </a:xfrm>
          </p:grpSpPr>
          <p:sp>
            <p:nvSpPr>
              <p:cNvPr id="15" name="Google Shape;3528;p82"/>
              <p:cNvSpPr/>
              <p:nvPr/>
            </p:nvSpPr>
            <p:spPr>
              <a:xfrm>
                <a:off x="500033" y="2000246"/>
                <a:ext cx="1383441" cy="428628"/>
              </a:xfrm>
              <a:custGeom>
                <a:avLst/>
                <a:gdLst/>
                <a:ahLst/>
                <a:cxnLst/>
                <a:rect l="l" t="t" r="r" b="b"/>
                <a:pathLst>
                  <a:path w="4789" h="3708" extrusionOk="0">
                    <a:moveTo>
                      <a:pt x="1" y="0"/>
                    </a:moveTo>
                    <a:lnTo>
                      <a:pt x="1" y="3707"/>
                    </a:lnTo>
                    <a:lnTo>
                      <a:pt x="3381" y="3707"/>
                    </a:lnTo>
                    <a:lnTo>
                      <a:pt x="4789" y="1853"/>
                    </a:lnTo>
                    <a:lnTo>
                      <a:pt x="3381" y="0"/>
                    </a:lnTo>
                    <a:close/>
                  </a:path>
                </a:pathLst>
              </a:custGeom>
              <a:solidFill>
                <a:srgbClr val="D07C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512968" y="2037597"/>
                <a:ext cx="92867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TW" b="1" dirty="0" smtClean="0">
                    <a:solidFill>
                      <a:schemeClr val="bg1"/>
                    </a:solidFill>
                    <a:latin typeface="微軟正黑體" pitchFamily="34" charset="-120"/>
                    <a:ea typeface="微軟正黑體" pitchFamily="34" charset="-120"/>
                  </a:rPr>
                  <a:t>STEP</a:t>
                </a:r>
                <a:r>
                  <a:rPr lang="zh-TW" altLang="en-US" b="1" dirty="0" smtClean="0">
                    <a:solidFill>
                      <a:schemeClr val="bg1"/>
                    </a:solidFill>
                    <a:latin typeface="微軟正黑體" pitchFamily="34" charset="-120"/>
                    <a:ea typeface="微軟正黑體" pitchFamily="34" charset="-120"/>
                  </a:rPr>
                  <a:t> </a:t>
                </a:r>
                <a:r>
                  <a:rPr lang="en-US" altLang="zh-TW" b="1" dirty="0" smtClean="0">
                    <a:solidFill>
                      <a:schemeClr val="bg1"/>
                    </a:solidFill>
                    <a:latin typeface="微軟正黑體" pitchFamily="34" charset="-120"/>
                    <a:ea typeface="微軟正黑體" pitchFamily="34" charset="-120"/>
                  </a:rPr>
                  <a:t>1</a:t>
                </a:r>
                <a:endParaRPr lang="zh-TW" altLang="en-US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endParaRPr>
              </a:p>
            </p:txBody>
          </p:sp>
        </p:grpSp>
      </p:grpSp>
      <p:sp>
        <p:nvSpPr>
          <p:cNvPr id="19" name="矩形 18"/>
          <p:cNvSpPr/>
          <p:nvPr/>
        </p:nvSpPr>
        <p:spPr>
          <a:xfrm>
            <a:off x="2318830" y="2557120"/>
            <a:ext cx="34676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準備一份包含母體所有單元的</a:t>
            </a:r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名冊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7" name="群組 49"/>
          <p:cNvGrpSpPr/>
          <p:nvPr/>
        </p:nvGrpSpPr>
        <p:grpSpPr>
          <a:xfrm>
            <a:off x="747194" y="3071816"/>
            <a:ext cx="1535077" cy="500066"/>
            <a:chOff x="428596" y="2857502"/>
            <a:chExt cx="1535077" cy="500066"/>
          </a:xfrm>
        </p:grpSpPr>
        <p:sp>
          <p:nvSpPr>
            <p:cNvPr id="21" name="Google Shape;3528;p82"/>
            <p:cNvSpPr/>
            <p:nvPr/>
          </p:nvSpPr>
          <p:spPr>
            <a:xfrm>
              <a:off x="428596" y="2857502"/>
              <a:ext cx="1383441" cy="428628"/>
            </a:xfrm>
            <a:custGeom>
              <a:avLst/>
              <a:gdLst/>
              <a:ahLst/>
              <a:cxnLst/>
              <a:rect l="l" t="t" r="r" b="b"/>
              <a:pathLst>
                <a:path w="4789" h="3708" extrusionOk="0">
                  <a:moveTo>
                    <a:pt x="1" y="0"/>
                  </a:moveTo>
                  <a:lnTo>
                    <a:pt x="1" y="3707"/>
                  </a:lnTo>
                  <a:lnTo>
                    <a:pt x="3381" y="3707"/>
                  </a:lnTo>
                  <a:lnTo>
                    <a:pt x="4789" y="1853"/>
                  </a:lnTo>
                  <a:lnTo>
                    <a:pt x="3381" y="0"/>
                  </a:lnTo>
                  <a:close/>
                </a:path>
              </a:pathLst>
            </a:custGeom>
            <a:solidFill>
              <a:srgbClr val="FFDE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" name="群組 21"/>
            <p:cNvGrpSpPr/>
            <p:nvPr/>
          </p:nvGrpSpPr>
          <p:grpSpPr>
            <a:xfrm>
              <a:off x="500033" y="2928940"/>
              <a:ext cx="1463640" cy="428628"/>
              <a:chOff x="500032" y="2000246"/>
              <a:chExt cx="1383441" cy="428628"/>
            </a:xfrm>
          </p:grpSpPr>
          <p:sp>
            <p:nvSpPr>
              <p:cNvPr id="25" name="Google Shape;3528;p82"/>
              <p:cNvSpPr/>
              <p:nvPr/>
            </p:nvSpPr>
            <p:spPr>
              <a:xfrm>
                <a:off x="500032" y="2000246"/>
                <a:ext cx="1383441" cy="428628"/>
              </a:xfrm>
              <a:custGeom>
                <a:avLst/>
                <a:gdLst/>
                <a:ahLst/>
                <a:cxnLst/>
                <a:rect l="l" t="t" r="r" b="b"/>
                <a:pathLst>
                  <a:path w="4789" h="3708" extrusionOk="0">
                    <a:moveTo>
                      <a:pt x="1" y="0"/>
                    </a:moveTo>
                    <a:lnTo>
                      <a:pt x="1" y="3707"/>
                    </a:lnTo>
                    <a:lnTo>
                      <a:pt x="3381" y="3707"/>
                    </a:lnTo>
                    <a:lnTo>
                      <a:pt x="4789" y="1853"/>
                    </a:lnTo>
                    <a:lnTo>
                      <a:pt x="3381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512968" y="2037597"/>
                <a:ext cx="92867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TW" b="1" dirty="0" smtClean="0">
                    <a:solidFill>
                      <a:schemeClr val="bg1"/>
                    </a:solidFill>
                    <a:latin typeface="微軟正黑體" pitchFamily="34" charset="-120"/>
                    <a:ea typeface="微軟正黑體" pitchFamily="34" charset="-120"/>
                  </a:rPr>
                  <a:t>STEP</a:t>
                </a:r>
                <a:r>
                  <a:rPr lang="zh-TW" altLang="en-US" b="1" dirty="0" smtClean="0">
                    <a:solidFill>
                      <a:schemeClr val="bg1"/>
                    </a:solidFill>
                    <a:latin typeface="微軟正黑體" pitchFamily="34" charset="-120"/>
                    <a:ea typeface="微軟正黑體" pitchFamily="34" charset="-120"/>
                  </a:rPr>
                  <a:t> </a:t>
                </a:r>
                <a:r>
                  <a:rPr lang="en-US" altLang="zh-TW" b="1" dirty="0" smtClean="0">
                    <a:solidFill>
                      <a:schemeClr val="bg1"/>
                    </a:solidFill>
                    <a:latin typeface="微軟正黑體" pitchFamily="34" charset="-120"/>
                    <a:ea typeface="微軟正黑體" pitchFamily="34" charset="-120"/>
                  </a:rPr>
                  <a:t>2</a:t>
                </a:r>
                <a:endParaRPr lang="zh-TW" altLang="en-US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endParaRPr>
              </a:p>
            </p:txBody>
          </p:sp>
        </p:grpSp>
      </p:grpSp>
      <p:sp>
        <p:nvSpPr>
          <p:cNvPr id="27" name="矩形 26"/>
          <p:cNvSpPr/>
          <p:nvPr/>
        </p:nvSpPr>
        <p:spPr>
          <a:xfrm>
            <a:off x="2318830" y="3200062"/>
            <a:ext cx="26468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幫名冊上所有的單元編號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304200" y="3876190"/>
            <a:ext cx="462525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用電腦隨機產生不同號碼，再依據號碼抽取樣本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9" name="群組 50"/>
          <p:cNvGrpSpPr/>
          <p:nvPr/>
        </p:nvGrpSpPr>
        <p:grpSpPr>
          <a:xfrm>
            <a:off x="747194" y="3736703"/>
            <a:ext cx="1535077" cy="500066"/>
            <a:chOff x="428596" y="3522389"/>
            <a:chExt cx="1535077" cy="500066"/>
          </a:xfrm>
        </p:grpSpPr>
        <p:sp>
          <p:nvSpPr>
            <p:cNvPr id="43" name="Google Shape;3528;p82"/>
            <p:cNvSpPr/>
            <p:nvPr/>
          </p:nvSpPr>
          <p:spPr>
            <a:xfrm>
              <a:off x="428596" y="3522389"/>
              <a:ext cx="1383441" cy="428628"/>
            </a:xfrm>
            <a:custGeom>
              <a:avLst/>
              <a:gdLst/>
              <a:ahLst/>
              <a:cxnLst/>
              <a:rect l="l" t="t" r="r" b="b"/>
              <a:pathLst>
                <a:path w="4789" h="3708" extrusionOk="0">
                  <a:moveTo>
                    <a:pt x="1" y="0"/>
                  </a:moveTo>
                  <a:lnTo>
                    <a:pt x="1" y="3707"/>
                  </a:lnTo>
                  <a:lnTo>
                    <a:pt x="3381" y="3707"/>
                  </a:lnTo>
                  <a:lnTo>
                    <a:pt x="4789" y="1853"/>
                  </a:lnTo>
                  <a:lnTo>
                    <a:pt x="3381" y="0"/>
                  </a:lnTo>
                  <a:close/>
                </a:path>
              </a:pathLst>
            </a:custGeom>
            <a:solidFill>
              <a:srgbClr val="FFDE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" name="群組 43"/>
            <p:cNvGrpSpPr/>
            <p:nvPr/>
          </p:nvGrpSpPr>
          <p:grpSpPr>
            <a:xfrm>
              <a:off x="500033" y="3593827"/>
              <a:ext cx="1463640" cy="428628"/>
              <a:chOff x="500032" y="2000246"/>
              <a:chExt cx="1383441" cy="428628"/>
            </a:xfrm>
          </p:grpSpPr>
          <p:sp>
            <p:nvSpPr>
              <p:cNvPr id="45" name="Google Shape;3528;p82"/>
              <p:cNvSpPr/>
              <p:nvPr/>
            </p:nvSpPr>
            <p:spPr>
              <a:xfrm>
                <a:off x="500032" y="2000246"/>
                <a:ext cx="1383441" cy="428628"/>
              </a:xfrm>
              <a:custGeom>
                <a:avLst/>
                <a:gdLst/>
                <a:ahLst/>
                <a:cxnLst/>
                <a:rect l="l" t="t" r="r" b="b"/>
                <a:pathLst>
                  <a:path w="4789" h="3708" extrusionOk="0">
                    <a:moveTo>
                      <a:pt x="1" y="0"/>
                    </a:moveTo>
                    <a:lnTo>
                      <a:pt x="1" y="3707"/>
                    </a:lnTo>
                    <a:lnTo>
                      <a:pt x="3381" y="3707"/>
                    </a:lnTo>
                    <a:lnTo>
                      <a:pt x="4789" y="1853"/>
                    </a:lnTo>
                    <a:lnTo>
                      <a:pt x="3381" y="0"/>
                    </a:lnTo>
                    <a:close/>
                  </a:path>
                </a:pathLst>
              </a:custGeom>
              <a:solidFill>
                <a:srgbClr val="9D8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512968" y="2037597"/>
                <a:ext cx="92867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TW" b="1" dirty="0" smtClean="0">
                    <a:solidFill>
                      <a:schemeClr val="bg1"/>
                    </a:solidFill>
                    <a:latin typeface="微軟正黑體" pitchFamily="34" charset="-120"/>
                    <a:ea typeface="微軟正黑體" pitchFamily="34" charset="-120"/>
                  </a:rPr>
                  <a:t>STEP</a:t>
                </a:r>
                <a:r>
                  <a:rPr lang="zh-TW" altLang="en-US" b="1" dirty="0" smtClean="0">
                    <a:solidFill>
                      <a:schemeClr val="bg1"/>
                    </a:solidFill>
                    <a:latin typeface="微軟正黑體" pitchFamily="34" charset="-120"/>
                    <a:ea typeface="微軟正黑體" pitchFamily="34" charset="-120"/>
                  </a:rPr>
                  <a:t> </a:t>
                </a:r>
                <a:r>
                  <a:rPr lang="en-US" altLang="zh-TW" b="1" dirty="0" smtClean="0">
                    <a:solidFill>
                      <a:schemeClr val="bg1"/>
                    </a:solidFill>
                    <a:latin typeface="微軟正黑體" pitchFamily="34" charset="-120"/>
                    <a:ea typeface="微軟正黑體" pitchFamily="34" charset="-120"/>
                  </a:rPr>
                  <a:t>3</a:t>
                </a:r>
                <a:endParaRPr lang="zh-TW" altLang="en-US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10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機率抽樣的方法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268922"/>
            <a:ext cx="67866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一、簡單隨機抽樣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（</a:t>
            </a:r>
            <a:r>
              <a:rPr lang="en-US" altLang="zh-TW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simple  random  sampling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）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3074" name="Picture 2" descr="\\Super.nas\Floor Exchange\7F\陳品丞\03 普高_探究與實作\01課本\課本圖片\9_簡單隨機抽樣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049259"/>
            <a:ext cx="3882736" cy="1451185"/>
          </a:xfrm>
          <a:prstGeom prst="rect">
            <a:avLst/>
          </a:prstGeom>
          <a:noFill/>
        </p:spPr>
      </p:pic>
      <p:sp>
        <p:nvSpPr>
          <p:cNvPr id="39" name="文字方塊 38"/>
          <p:cNvSpPr txBox="1"/>
          <p:nvPr/>
        </p:nvSpPr>
        <p:spPr>
          <a:xfrm>
            <a:off x="714348" y="3667462"/>
            <a:ext cx="27579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CB871"/>
              </a:buClr>
            </a:pP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‧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簡單隨機抽樣圖解</a:t>
            </a:r>
          </a:p>
        </p:txBody>
      </p:sp>
      <p:sp>
        <p:nvSpPr>
          <p:cNvPr id="28" name="矩形 27"/>
          <p:cNvSpPr/>
          <p:nvPr/>
        </p:nvSpPr>
        <p:spPr>
          <a:xfrm>
            <a:off x="4929190" y="2000246"/>
            <a:ext cx="3857652" cy="1857388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 algn="just">
              <a:lnSpc>
                <a:spcPct val="150000"/>
              </a:lnSpc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番薯圓在校內抽出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100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位學生發問卷，他向學校要一份學生名冊，並幫每個人編號，接著用電腦抽出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100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個號碼，再發問卷給對應號碼的學生。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>
            <a:off x="1785918" y="3498731"/>
            <a:ext cx="5072098" cy="428400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7" name="矩形 36"/>
          <p:cNvSpPr/>
          <p:nvPr/>
        </p:nvSpPr>
        <p:spPr>
          <a:xfrm>
            <a:off x="1785918" y="2928940"/>
            <a:ext cx="5072098" cy="428628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矩形 39"/>
          <p:cNvSpPr/>
          <p:nvPr/>
        </p:nvSpPr>
        <p:spPr>
          <a:xfrm>
            <a:off x="1785918" y="2357436"/>
            <a:ext cx="5072098" cy="428628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1" name="群組 40"/>
          <p:cNvGrpSpPr/>
          <p:nvPr/>
        </p:nvGrpSpPr>
        <p:grpSpPr>
          <a:xfrm>
            <a:off x="785786" y="2285998"/>
            <a:ext cx="1493849" cy="492751"/>
            <a:chOff x="428596" y="2214560"/>
            <a:chExt cx="1493849" cy="492751"/>
          </a:xfrm>
        </p:grpSpPr>
        <p:sp>
          <p:nvSpPr>
            <p:cNvPr id="42" name="Google Shape;3528;p82"/>
            <p:cNvSpPr/>
            <p:nvPr/>
          </p:nvSpPr>
          <p:spPr>
            <a:xfrm>
              <a:off x="428596" y="2214560"/>
              <a:ext cx="1383441" cy="428628"/>
            </a:xfrm>
            <a:custGeom>
              <a:avLst/>
              <a:gdLst/>
              <a:ahLst/>
              <a:cxnLst/>
              <a:rect l="l" t="t" r="r" b="b"/>
              <a:pathLst>
                <a:path w="4789" h="3708" extrusionOk="0">
                  <a:moveTo>
                    <a:pt x="1" y="0"/>
                  </a:moveTo>
                  <a:lnTo>
                    <a:pt x="1" y="3707"/>
                  </a:lnTo>
                  <a:lnTo>
                    <a:pt x="3381" y="3707"/>
                  </a:lnTo>
                  <a:lnTo>
                    <a:pt x="4789" y="1853"/>
                  </a:lnTo>
                  <a:lnTo>
                    <a:pt x="3381" y="0"/>
                  </a:lnTo>
                  <a:close/>
                </a:path>
              </a:pathLst>
            </a:custGeom>
            <a:solidFill>
              <a:srgbClr val="FFDE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3" name="群組 17"/>
            <p:cNvGrpSpPr/>
            <p:nvPr/>
          </p:nvGrpSpPr>
          <p:grpSpPr>
            <a:xfrm>
              <a:off x="500034" y="2278683"/>
              <a:ext cx="1422411" cy="428628"/>
              <a:chOff x="500033" y="2000246"/>
              <a:chExt cx="1383441" cy="428628"/>
            </a:xfrm>
          </p:grpSpPr>
          <p:sp>
            <p:nvSpPr>
              <p:cNvPr id="44" name="Google Shape;3528;p82"/>
              <p:cNvSpPr/>
              <p:nvPr/>
            </p:nvSpPr>
            <p:spPr>
              <a:xfrm>
                <a:off x="500033" y="2000246"/>
                <a:ext cx="1383441" cy="428628"/>
              </a:xfrm>
              <a:custGeom>
                <a:avLst/>
                <a:gdLst/>
                <a:ahLst/>
                <a:cxnLst/>
                <a:rect l="l" t="t" r="r" b="b"/>
                <a:pathLst>
                  <a:path w="4789" h="3708" extrusionOk="0">
                    <a:moveTo>
                      <a:pt x="1" y="0"/>
                    </a:moveTo>
                    <a:lnTo>
                      <a:pt x="1" y="3707"/>
                    </a:lnTo>
                    <a:lnTo>
                      <a:pt x="3381" y="3707"/>
                    </a:lnTo>
                    <a:lnTo>
                      <a:pt x="4789" y="1853"/>
                    </a:lnTo>
                    <a:lnTo>
                      <a:pt x="3381" y="0"/>
                    </a:lnTo>
                    <a:close/>
                  </a:path>
                </a:pathLst>
              </a:custGeom>
              <a:solidFill>
                <a:srgbClr val="D07C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512968" y="2037597"/>
                <a:ext cx="92867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TW" b="1" dirty="0" smtClean="0">
                    <a:solidFill>
                      <a:schemeClr val="bg1"/>
                    </a:solidFill>
                    <a:latin typeface="微軟正黑體" pitchFamily="34" charset="-120"/>
                    <a:ea typeface="微軟正黑體" pitchFamily="34" charset="-120"/>
                  </a:rPr>
                  <a:t>STEP</a:t>
                </a:r>
                <a:r>
                  <a:rPr lang="zh-TW" altLang="en-US" b="1" dirty="0" smtClean="0">
                    <a:solidFill>
                      <a:schemeClr val="bg1"/>
                    </a:solidFill>
                    <a:latin typeface="微軟正黑體" pitchFamily="34" charset="-120"/>
                    <a:ea typeface="微軟正黑體" pitchFamily="34" charset="-120"/>
                  </a:rPr>
                  <a:t> </a:t>
                </a:r>
                <a:r>
                  <a:rPr lang="en-US" altLang="zh-TW" b="1" dirty="0" smtClean="0">
                    <a:solidFill>
                      <a:schemeClr val="bg1"/>
                    </a:solidFill>
                    <a:latin typeface="微軟正黑體" pitchFamily="34" charset="-120"/>
                    <a:ea typeface="微軟正黑體" pitchFamily="34" charset="-120"/>
                  </a:rPr>
                  <a:t>1</a:t>
                </a:r>
                <a:endParaRPr lang="zh-TW" altLang="en-US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endParaRPr>
              </a:p>
            </p:txBody>
          </p:sp>
        </p:grpSp>
      </p:grpSp>
      <p:grpSp>
        <p:nvGrpSpPr>
          <p:cNvPr id="46" name="群組 45"/>
          <p:cNvGrpSpPr/>
          <p:nvPr/>
        </p:nvGrpSpPr>
        <p:grpSpPr>
          <a:xfrm>
            <a:off x="785786" y="2857502"/>
            <a:ext cx="1535077" cy="500066"/>
            <a:chOff x="428596" y="2857502"/>
            <a:chExt cx="1535077" cy="500066"/>
          </a:xfrm>
        </p:grpSpPr>
        <p:sp>
          <p:nvSpPr>
            <p:cNvPr id="47" name="Google Shape;3528;p82"/>
            <p:cNvSpPr/>
            <p:nvPr/>
          </p:nvSpPr>
          <p:spPr>
            <a:xfrm>
              <a:off x="428596" y="2857502"/>
              <a:ext cx="1383441" cy="428628"/>
            </a:xfrm>
            <a:custGeom>
              <a:avLst/>
              <a:gdLst/>
              <a:ahLst/>
              <a:cxnLst/>
              <a:rect l="l" t="t" r="r" b="b"/>
              <a:pathLst>
                <a:path w="4789" h="3708" extrusionOk="0">
                  <a:moveTo>
                    <a:pt x="1" y="0"/>
                  </a:moveTo>
                  <a:lnTo>
                    <a:pt x="1" y="3707"/>
                  </a:lnTo>
                  <a:lnTo>
                    <a:pt x="3381" y="3707"/>
                  </a:lnTo>
                  <a:lnTo>
                    <a:pt x="4789" y="1853"/>
                  </a:lnTo>
                  <a:lnTo>
                    <a:pt x="3381" y="0"/>
                  </a:lnTo>
                  <a:close/>
                </a:path>
              </a:pathLst>
            </a:custGeom>
            <a:solidFill>
              <a:srgbClr val="FFDE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8" name="群組 21"/>
            <p:cNvGrpSpPr/>
            <p:nvPr/>
          </p:nvGrpSpPr>
          <p:grpSpPr>
            <a:xfrm>
              <a:off x="500033" y="2928940"/>
              <a:ext cx="1463640" cy="428628"/>
              <a:chOff x="500032" y="2000246"/>
              <a:chExt cx="1383441" cy="428628"/>
            </a:xfrm>
          </p:grpSpPr>
          <p:sp>
            <p:nvSpPr>
              <p:cNvPr id="49" name="Google Shape;3528;p82"/>
              <p:cNvSpPr/>
              <p:nvPr/>
            </p:nvSpPr>
            <p:spPr>
              <a:xfrm>
                <a:off x="500032" y="2000246"/>
                <a:ext cx="1383441" cy="428628"/>
              </a:xfrm>
              <a:custGeom>
                <a:avLst/>
                <a:gdLst/>
                <a:ahLst/>
                <a:cxnLst/>
                <a:rect l="l" t="t" r="r" b="b"/>
                <a:pathLst>
                  <a:path w="4789" h="3708" extrusionOk="0">
                    <a:moveTo>
                      <a:pt x="1" y="0"/>
                    </a:moveTo>
                    <a:lnTo>
                      <a:pt x="1" y="3707"/>
                    </a:lnTo>
                    <a:lnTo>
                      <a:pt x="3381" y="3707"/>
                    </a:lnTo>
                    <a:lnTo>
                      <a:pt x="4789" y="1853"/>
                    </a:lnTo>
                    <a:lnTo>
                      <a:pt x="3381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矩形 49"/>
              <p:cNvSpPr/>
              <p:nvPr/>
            </p:nvSpPr>
            <p:spPr>
              <a:xfrm>
                <a:off x="512968" y="2037597"/>
                <a:ext cx="92867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TW" b="1" dirty="0" smtClean="0">
                    <a:solidFill>
                      <a:schemeClr val="bg1"/>
                    </a:solidFill>
                    <a:latin typeface="微軟正黑體" pitchFamily="34" charset="-120"/>
                    <a:ea typeface="微軟正黑體" pitchFamily="34" charset="-120"/>
                  </a:rPr>
                  <a:t>STEP</a:t>
                </a:r>
                <a:r>
                  <a:rPr lang="zh-TW" altLang="en-US" b="1" dirty="0" smtClean="0">
                    <a:solidFill>
                      <a:schemeClr val="bg1"/>
                    </a:solidFill>
                    <a:latin typeface="微軟正黑體" pitchFamily="34" charset="-120"/>
                    <a:ea typeface="微軟正黑體" pitchFamily="34" charset="-120"/>
                  </a:rPr>
                  <a:t> </a:t>
                </a:r>
                <a:r>
                  <a:rPr lang="en-US" altLang="zh-TW" b="1" dirty="0" smtClean="0">
                    <a:solidFill>
                      <a:schemeClr val="bg1"/>
                    </a:solidFill>
                    <a:latin typeface="微軟正黑體" pitchFamily="34" charset="-120"/>
                    <a:ea typeface="微軟正黑體" pitchFamily="34" charset="-120"/>
                  </a:rPr>
                  <a:t>2</a:t>
                </a:r>
                <a:endParaRPr lang="zh-TW" altLang="en-US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endParaRPr>
              </a:p>
            </p:txBody>
          </p:sp>
        </p:grpSp>
      </p:grpSp>
      <p:grpSp>
        <p:nvGrpSpPr>
          <p:cNvPr id="51" name="群組 50"/>
          <p:cNvGrpSpPr/>
          <p:nvPr/>
        </p:nvGrpSpPr>
        <p:grpSpPr>
          <a:xfrm>
            <a:off x="785786" y="3429006"/>
            <a:ext cx="1535077" cy="500066"/>
            <a:chOff x="428596" y="3522389"/>
            <a:chExt cx="1535077" cy="500066"/>
          </a:xfrm>
        </p:grpSpPr>
        <p:sp>
          <p:nvSpPr>
            <p:cNvPr id="52" name="Google Shape;3528;p82"/>
            <p:cNvSpPr/>
            <p:nvPr/>
          </p:nvSpPr>
          <p:spPr>
            <a:xfrm>
              <a:off x="428596" y="3522389"/>
              <a:ext cx="1383441" cy="428628"/>
            </a:xfrm>
            <a:custGeom>
              <a:avLst/>
              <a:gdLst/>
              <a:ahLst/>
              <a:cxnLst/>
              <a:rect l="l" t="t" r="r" b="b"/>
              <a:pathLst>
                <a:path w="4789" h="3708" extrusionOk="0">
                  <a:moveTo>
                    <a:pt x="1" y="0"/>
                  </a:moveTo>
                  <a:lnTo>
                    <a:pt x="1" y="3707"/>
                  </a:lnTo>
                  <a:lnTo>
                    <a:pt x="3381" y="3707"/>
                  </a:lnTo>
                  <a:lnTo>
                    <a:pt x="4789" y="1853"/>
                  </a:lnTo>
                  <a:lnTo>
                    <a:pt x="3381" y="0"/>
                  </a:lnTo>
                  <a:close/>
                </a:path>
              </a:pathLst>
            </a:custGeom>
            <a:solidFill>
              <a:srgbClr val="FFDE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3" name="群組 43"/>
            <p:cNvGrpSpPr/>
            <p:nvPr/>
          </p:nvGrpSpPr>
          <p:grpSpPr>
            <a:xfrm>
              <a:off x="500033" y="3593827"/>
              <a:ext cx="1463640" cy="428628"/>
              <a:chOff x="500032" y="2000246"/>
              <a:chExt cx="1383441" cy="428628"/>
            </a:xfrm>
          </p:grpSpPr>
          <p:sp>
            <p:nvSpPr>
              <p:cNvPr id="54" name="Google Shape;3528;p82"/>
              <p:cNvSpPr/>
              <p:nvPr/>
            </p:nvSpPr>
            <p:spPr>
              <a:xfrm>
                <a:off x="500032" y="2000246"/>
                <a:ext cx="1383441" cy="428628"/>
              </a:xfrm>
              <a:custGeom>
                <a:avLst/>
                <a:gdLst/>
                <a:ahLst/>
                <a:cxnLst/>
                <a:rect l="l" t="t" r="r" b="b"/>
                <a:pathLst>
                  <a:path w="4789" h="3708" extrusionOk="0">
                    <a:moveTo>
                      <a:pt x="1" y="0"/>
                    </a:moveTo>
                    <a:lnTo>
                      <a:pt x="1" y="3707"/>
                    </a:lnTo>
                    <a:lnTo>
                      <a:pt x="3381" y="3707"/>
                    </a:lnTo>
                    <a:lnTo>
                      <a:pt x="4789" y="1853"/>
                    </a:lnTo>
                    <a:lnTo>
                      <a:pt x="3381" y="0"/>
                    </a:lnTo>
                    <a:close/>
                  </a:path>
                </a:pathLst>
              </a:custGeom>
              <a:solidFill>
                <a:srgbClr val="9D8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12968" y="2037597"/>
                <a:ext cx="92867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TW" b="1" dirty="0" smtClean="0">
                    <a:solidFill>
                      <a:schemeClr val="bg1"/>
                    </a:solidFill>
                    <a:latin typeface="微軟正黑體" pitchFamily="34" charset="-120"/>
                    <a:ea typeface="微軟正黑體" pitchFamily="34" charset="-120"/>
                  </a:rPr>
                  <a:t>STEP</a:t>
                </a:r>
                <a:r>
                  <a:rPr lang="zh-TW" altLang="en-US" b="1" dirty="0" smtClean="0">
                    <a:solidFill>
                      <a:schemeClr val="bg1"/>
                    </a:solidFill>
                    <a:latin typeface="微軟正黑體" pitchFamily="34" charset="-120"/>
                    <a:ea typeface="微軟正黑體" pitchFamily="34" charset="-120"/>
                  </a:rPr>
                  <a:t> </a:t>
                </a:r>
                <a:r>
                  <a:rPr lang="en-US" altLang="zh-TW" b="1" dirty="0" smtClean="0">
                    <a:solidFill>
                      <a:schemeClr val="bg1"/>
                    </a:solidFill>
                    <a:latin typeface="微軟正黑體" pitchFamily="34" charset="-120"/>
                    <a:ea typeface="微軟正黑體" pitchFamily="34" charset="-120"/>
                  </a:rPr>
                  <a:t>3</a:t>
                </a:r>
                <a:endParaRPr lang="zh-TW" altLang="en-US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endParaRPr>
              </a:p>
            </p:txBody>
          </p:sp>
        </p:grpSp>
      </p:grp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11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機率抽樣的方法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268922"/>
            <a:ext cx="678661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二、系統抽樣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（</a:t>
            </a:r>
            <a:r>
              <a:rPr lang="en-US" altLang="zh-TW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systematic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  </a:t>
            </a:r>
            <a:r>
              <a:rPr lang="en-US" altLang="zh-TW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sampling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）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marL="358775" indent="-358775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每隔固定的單元數，系統性地抽出。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337089" y="2414244"/>
            <a:ext cx="34676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準備一份包含母體所有單元的</a:t>
            </a:r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名冊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339319" y="2985748"/>
            <a:ext cx="38475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計算抽樣間距Ｋ</a:t>
            </a:r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K=</a:t>
            </a:r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母體數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/</a:t>
            </a:r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樣本數）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335477" y="3561178"/>
            <a:ext cx="42367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按照名冊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的</a:t>
            </a:r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順序，隨機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以</a:t>
            </a:r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某個單元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為起始點。 </a:t>
            </a:r>
            <a:endParaRPr lang="zh-TW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785918" y="4092180"/>
            <a:ext cx="5072098" cy="428400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57" name="群組 56"/>
          <p:cNvGrpSpPr/>
          <p:nvPr/>
        </p:nvGrpSpPr>
        <p:grpSpPr>
          <a:xfrm>
            <a:off x="785786" y="4022455"/>
            <a:ext cx="1535077" cy="500066"/>
            <a:chOff x="428596" y="3522389"/>
            <a:chExt cx="1535077" cy="500066"/>
          </a:xfrm>
        </p:grpSpPr>
        <p:sp>
          <p:nvSpPr>
            <p:cNvPr id="58" name="Google Shape;3528;p82"/>
            <p:cNvSpPr/>
            <p:nvPr/>
          </p:nvSpPr>
          <p:spPr>
            <a:xfrm>
              <a:off x="428596" y="3522389"/>
              <a:ext cx="1383441" cy="428628"/>
            </a:xfrm>
            <a:custGeom>
              <a:avLst/>
              <a:gdLst/>
              <a:ahLst/>
              <a:cxnLst/>
              <a:rect l="l" t="t" r="r" b="b"/>
              <a:pathLst>
                <a:path w="4789" h="3708" extrusionOk="0">
                  <a:moveTo>
                    <a:pt x="1" y="0"/>
                  </a:moveTo>
                  <a:lnTo>
                    <a:pt x="1" y="3707"/>
                  </a:lnTo>
                  <a:lnTo>
                    <a:pt x="3381" y="3707"/>
                  </a:lnTo>
                  <a:lnTo>
                    <a:pt x="4789" y="1853"/>
                  </a:lnTo>
                  <a:lnTo>
                    <a:pt x="3381" y="0"/>
                  </a:lnTo>
                  <a:close/>
                </a:path>
              </a:pathLst>
            </a:custGeom>
            <a:solidFill>
              <a:srgbClr val="FFDE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9" name="群組 43"/>
            <p:cNvGrpSpPr/>
            <p:nvPr/>
          </p:nvGrpSpPr>
          <p:grpSpPr>
            <a:xfrm>
              <a:off x="500033" y="3593827"/>
              <a:ext cx="1463640" cy="428628"/>
              <a:chOff x="500032" y="2000246"/>
              <a:chExt cx="1383441" cy="428628"/>
            </a:xfrm>
          </p:grpSpPr>
          <p:sp>
            <p:nvSpPr>
              <p:cNvPr id="60" name="Google Shape;3528;p82"/>
              <p:cNvSpPr/>
              <p:nvPr/>
            </p:nvSpPr>
            <p:spPr>
              <a:xfrm>
                <a:off x="500032" y="2000246"/>
                <a:ext cx="1383441" cy="428628"/>
              </a:xfrm>
              <a:custGeom>
                <a:avLst/>
                <a:gdLst/>
                <a:ahLst/>
                <a:cxnLst/>
                <a:rect l="l" t="t" r="r" b="b"/>
                <a:pathLst>
                  <a:path w="4789" h="3708" extrusionOk="0">
                    <a:moveTo>
                      <a:pt x="1" y="0"/>
                    </a:moveTo>
                    <a:lnTo>
                      <a:pt x="1" y="3707"/>
                    </a:lnTo>
                    <a:lnTo>
                      <a:pt x="3381" y="3707"/>
                    </a:lnTo>
                    <a:lnTo>
                      <a:pt x="4789" y="1853"/>
                    </a:lnTo>
                    <a:lnTo>
                      <a:pt x="3381" y="0"/>
                    </a:lnTo>
                    <a:close/>
                  </a:path>
                </a:pathLst>
              </a:custGeom>
              <a:solidFill>
                <a:srgbClr val="C077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12968" y="2037597"/>
                <a:ext cx="92867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TW" b="1" dirty="0" smtClean="0">
                    <a:solidFill>
                      <a:schemeClr val="bg1"/>
                    </a:solidFill>
                    <a:latin typeface="微軟正黑體" pitchFamily="34" charset="-120"/>
                    <a:ea typeface="微軟正黑體" pitchFamily="34" charset="-120"/>
                  </a:rPr>
                  <a:t>STEP</a:t>
                </a:r>
                <a:r>
                  <a:rPr lang="zh-TW" altLang="en-US" b="1" dirty="0" smtClean="0">
                    <a:solidFill>
                      <a:schemeClr val="bg1"/>
                    </a:solidFill>
                    <a:latin typeface="微軟正黑體" pitchFamily="34" charset="-120"/>
                    <a:ea typeface="微軟正黑體" pitchFamily="34" charset="-120"/>
                  </a:rPr>
                  <a:t> </a:t>
                </a:r>
                <a:r>
                  <a:rPr lang="en-US" altLang="zh-TW" b="1" dirty="0" smtClean="0">
                    <a:solidFill>
                      <a:schemeClr val="bg1"/>
                    </a:solidFill>
                    <a:latin typeface="微軟正黑體" pitchFamily="34" charset="-120"/>
                    <a:ea typeface="微軟正黑體" pitchFamily="34" charset="-120"/>
                  </a:rPr>
                  <a:t>3</a:t>
                </a:r>
                <a:endParaRPr lang="zh-TW" altLang="en-US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endParaRPr>
              </a:p>
            </p:txBody>
          </p:sp>
        </p:grpSp>
      </p:grpSp>
      <p:sp>
        <p:nvSpPr>
          <p:cNvPr id="62" name="矩形 61"/>
          <p:cNvSpPr/>
          <p:nvPr/>
        </p:nvSpPr>
        <p:spPr>
          <a:xfrm>
            <a:off x="2335477" y="4154627"/>
            <a:ext cx="42367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每隔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K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個單元抽出，直至抽滿所需樣本。</a:t>
            </a:r>
            <a:endParaRPr lang="zh-TW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12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機率抽樣的方法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268922"/>
            <a:ext cx="67866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二、系統抽樣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（</a:t>
            </a:r>
            <a:r>
              <a:rPr lang="en-US" altLang="zh-TW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systematic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  </a:t>
            </a:r>
            <a:r>
              <a:rPr lang="en-US" altLang="zh-TW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sampling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）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39" name="文字方塊 38"/>
          <p:cNvSpPr txBox="1"/>
          <p:nvPr/>
        </p:nvSpPr>
        <p:spPr>
          <a:xfrm>
            <a:off x="671089" y="4024652"/>
            <a:ext cx="27579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CB871"/>
              </a:buClr>
            </a:pP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‧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系統抽樣圖解</a:t>
            </a:r>
          </a:p>
        </p:txBody>
      </p:sp>
      <p:pic>
        <p:nvPicPr>
          <p:cNvPr id="4098" name="Picture 2" descr="\\Super.nas\Floor Exchange\7F\陳品丞\03 普高_探究與實作\01課本\課本圖片\9_系統抽樣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071684"/>
            <a:ext cx="3182661" cy="1845742"/>
          </a:xfrm>
          <a:prstGeom prst="rect">
            <a:avLst/>
          </a:prstGeom>
          <a:noFill/>
        </p:spPr>
      </p:pic>
      <p:sp>
        <p:nvSpPr>
          <p:cNvPr id="38" name="矩形 37"/>
          <p:cNvSpPr/>
          <p:nvPr/>
        </p:nvSpPr>
        <p:spPr>
          <a:xfrm>
            <a:off x="4286248" y="1928808"/>
            <a:ext cx="4500594" cy="2000264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255588">
              <a:lnSpc>
                <a:spcPct val="150000"/>
              </a:lnSpc>
              <a:defRPr/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全校學生有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1,500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人，</a:t>
            </a:r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抽出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100</a:t>
            </a:r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位學生發問卷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indent="-255588">
              <a:lnSpc>
                <a:spcPct val="150000"/>
              </a:lnSpc>
              <a:buFont typeface="+mj-lt"/>
              <a:buAutoNum type="arabicPeriod"/>
              <a:defRPr/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計算抽樣間距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K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1500/100=15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indent="-255588">
              <a:lnSpc>
                <a:spcPct val="150000"/>
              </a:lnSpc>
              <a:buFont typeface="+mj-lt"/>
              <a:buAutoNum type="arabicPeriod"/>
              <a:defRPr/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隨機選取名冊上的編號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0021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作為起始點</a:t>
            </a:r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indent="-255588">
              <a:lnSpc>
                <a:spcPct val="150000"/>
              </a:lnSpc>
              <a:buFont typeface="+mj-lt"/>
              <a:buAutoNum type="arabicPeriod"/>
              <a:defRPr/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每隔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15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抽出一個，分別是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0021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0036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0051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0066……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13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機率抽樣的方法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268922"/>
            <a:ext cx="67866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二、系統抽樣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（</a:t>
            </a:r>
            <a:r>
              <a:rPr lang="en-US" altLang="zh-TW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systematic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  </a:t>
            </a:r>
            <a:r>
              <a:rPr lang="en-US" altLang="zh-TW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sampling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）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14348" y="2714626"/>
            <a:ext cx="7072362" cy="1285884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>
              <a:lnSpc>
                <a:spcPct val="150000"/>
              </a:lnSpc>
              <a:defRPr/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若</a:t>
            </a:r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學生清單按照班級編排，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而</a:t>
            </a:r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每班學生又都按照戶籍所在地排序，一班接著一班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，系統抽樣便可</a:t>
            </a:r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能全部抽到同地區的學生，或者讓某地區的學生完全不會被抽到。</a:t>
            </a:r>
          </a:p>
        </p:txBody>
      </p:sp>
      <p:sp>
        <p:nvSpPr>
          <p:cNvPr id="8" name="矩形 7"/>
          <p:cNvSpPr/>
          <p:nvPr/>
        </p:nvSpPr>
        <p:spPr>
          <a:xfrm>
            <a:off x="642910" y="1857370"/>
            <a:ext cx="73581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indent="-361950">
              <a:buFont typeface="Wingdings" pitchFamily="2" charset="2"/>
              <a:buChar char="Ø"/>
            </a:pP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假設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用來系統抽樣</a:t>
            </a: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的名冊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具有某種特殊的編排規律，</a:t>
            </a: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很可能產生系統性的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抽樣</a:t>
            </a: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偏誤。</a:t>
            </a:r>
            <a:endParaRPr lang="zh-TW" altLang="en-US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1761956" y="3806428"/>
            <a:ext cx="5253566" cy="694147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矩形 46"/>
          <p:cNvSpPr/>
          <p:nvPr/>
        </p:nvSpPr>
        <p:spPr>
          <a:xfrm>
            <a:off x="1736440" y="3143254"/>
            <a:ext cx="5292000" cy="428628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8" name="矩形 37"/>
          <p:cNvSpPr/>
          <p:nvPr/>
        </p:nvSpPr>
        <p:spPr>
          <a:xfrm>
            <a:off x="1747326" y="2500312"/>
            <a:ext cx="5292000" cy="428628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14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機率抽樣的方法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268922"/>
            <a:ext cx="678661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三、分層抽樣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（</a:t>
            </a:r>
            <a:r>
              <a:rPr lang="en-US" altLang="zh-TW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stratified  sampling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）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358775" lvl="0" indent="-358775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先將母體分類（層），再分別從各類（層）中抽出。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</p:txBody>
      </p:sp>
      <p:grpSp>
        <p:nvGrpSpPr>
          <p:cNvPr id="3" name="群組 48"/>
          <p:cNvGrpSpPr/>
          <p:nvPr/>
        </p:nvGrpSpPr>
        <p:grpSpPr>
          <a:xfrm>
            <a:off x="747194" y="2428874"/>
            <a:ext cx="1493849" cy="492751"/>
            <a:chOff x="428596" y="2214560"/>
            <a:chExt cx="1493849" cy="492751"/>
          </a:xfrm>
        </p:grpSpPr>
        <p:sp>
          <p:nvSpPr>
            <p:cNvPr id="20" name="Google Shape;3528;p82"/>
            <p:cNvSpPr/>
            <p:nvPr/>
          </p:nvSpPr>
          <p:spPr>
            <a:xfrm>
              <a:off x="428596" y="2214560"/>
              <a:ext cx="1383441" cy="428628"/>
            </a:xfrm>
            <a:custGeom>
              <a:avLst/>
              <a:gdLst/>
              <a:ahLst/>
              <a:cxnLst/>
              <a:rect l="l" t="t" r="r" b="b"/>
              <a:pathLst>
                <a:path w="4789" h="3708" extrusionOk="0">
                  <a:moveTo>
                    <a:pt x="1" y="0"/>
                  </a:moveTo>
                  <a:lnTo>
                    <a:pt x="1" y="3707"/>
                  </a:lnTo>
                  <a:lnTo>
                    <a:pt x="3381" y="3707"/>
                  </a:lnTo>
                  <a:lnTo>
                    <a:pt x="4789" y="1853"/>
                  </a:lnTo>
                  <a:lnTo>
                    <a:pt x="3381" y="0"/>
                  </a:lnTo>
                  <a:close/>
                </a:path>
              </a:pathLst>
            </a:custGeom>
            <a:solidFill>
              <a:srgbClr val="FFDE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" name="群組 17"/>
            <p:cNvGrpSpPr/>
            <p:nvPr/>
          </p:nvGrpSpPr>
          <p:grpSpPr>
            <a:xfrm>
              <a:off x="500034" y="2278683"/>
              <a:ext cx="1422411" cy="428628"/>
              <a:chOff x="500033" y="2000246"/>
              <a:chExt cx="1383441" cy="428628"/>
            </a:xfrm>
          </p:grpSpPr>
          <p:sp>
            <p:nvSpPr>
              <p:cNvPr id="15" name="Google Shape;3528;p82"/>
              <p:cNvSpPr/>
              <p:nvPr/>
            </p:nvSpPr>
            <p:spPr>
              <a:xfrm>
                <a:off x="500033" y="2000246"/>
                <a:ext cx="1383441" cy="428628"/>
              </a:xfrm>
              <a:custGeom>
                <a:avLst/>
                <a:gdLst/>
                <a:ahLst/>
                <a:cxnLst/>
                <a:rect l="l" t="t" r="r" b="b"/>
                <a:pathLst>
                  <a:path w="4789" h="3708" extrusionOk="0">
                    <a:moveTo>
                      <a:pt x="1" y="0"/>
                    </a:moveTo>
                    <a:lnTo>
                      <a:pt x="1" y="3707"/>
                    </a:lnTo>
                    <a:lnTo>
                      <a:pt x="3381" y="3707"/>
                    </a:lnTo>
                    <a:lnTo>
                      <a:pt x="4789" y="1853"/>
                    </a:lnTo>
                    <a:lnTo>
                      <a:pt x="3381" y="0"/>
                    </a:lnTo>
                    <a:close/>
                  </a:path>
                </a:pathLst>
              </a:custGeom>
              <a:solidFill>
                <a:srgbClr val="D07C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512968" y="2037597"/>
                <a:ext cx="92867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TW" b="1" dirty="0" smtClean="0">
                    <a:solidFill>
                      <a:schemeClr val="bg1"/>
                    </a:solidFill>
                    <a:latin typeface="微軟正黑體" pitchFamily="34" charset="-120"/>
                    <a:ea typeface="微軟正黑體" pitchFamily="34" charset="-120"/>
                  </a:rPr>
                  <a:t>STEP</a:t>
                </a:r>
                <a:r>
                  <a:rPr lang="zh-TW" altLang="en-US" b="1" dirty="0" smtClean="0">
                    <a:solidFill>
                      <a:schemeClr val="bg1"/>
                    </a:solidFill>
                    <a:latin typeface="微軟正黑體" pitchFamily="34" charset="-120"/>
                    <a:ea typeface="微軟正黑體" pitchFamily="34" charset="-120"/>
                  </a:rPr>
                  <a:t> </a:t>
                </a:r>
                <a:r>
                  <a:rPr lang="en-US" altLang="zh-TW" b="1" dirty="0" smtClean="0">
                    <a:solidFill>
                      <a:schemeClr val="bg1"/>
                    </a:solidFill>
                    <a:latin typeface="微軟正黑體" pitchFamily="34" charset="-120"/>
                    <a:ea typeface="微軟正黑體" pitchFamily="34" charset="-120"/>
                  </a:rPr>
                  <a:t>1</a:t>
                </a:r>
                <a:endParaRPr lang="zh-TW" altLang="en-US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endParaRPr>
              </a:p>
            </p:txBody>
          </p:sp>
        </p:grpSp>
      </p:grpSp>
      <p:sp>
        <p:nvSpPr>
          <p:cNvPr id="19" name="矩形 18"/>
          <p:cNvSpPr/>
          <p:nvPr/>
        </p:nvSpPr>
        <p:spPr>
          <a:xfrm>
            <a:off x="2318830" y="2557120"/>
            <a:ext cx="34676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準備一份包含母體所有單元的</a:t>
            </a:r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名冊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7" name="群組 49"/>
          <p:cNvGrpSpPr/>
          <p:nvPr/>
        </p:nvGrpSpPr>
        <p:grpSpPr>
          <a:xfrm>
            <a:off x="747194" y="3071816"/>
            <a:ext cx="1535077" cy="500066"/>
            <a:chOff x="428596" y="2857502"/>
            <a:chExt cx="1535077" cy="500066"/>
          </a:xfrm>
        </p:grpSpPr>
        <p:sp>
          <p:nvSpPr>
            <p:cNvPr id="21" name="Google Shape;3528;p82"/>
            <p:cNvSpPr/>
            <p:nvPr/>
          </p:nvSpPr>
          <p:spPr>
            <a:xfrm>
              <a:off x="428596" y="2857502"/>
              <a:ext cx="1383441" cy="428628"/>
            </a:xfrm>
            <a:custGeom>
              <a:avLst/>
              <a:gdLst/>
              <a:ahLst/>
              <a:cxnLst/>
              <a:rect l="l" t="t" r="r" b="b"/>
              <a:pathLst>
                <a:path w="4789" h="3708" extrusionOk="0">
                  <a:moveTo>
                    <a:pt x="1" y="0"/>
                  </a:moveTo>
                  <a:lnTo>
                    <a:pt x="1" y="3707"/>
                  </a:lnTo>
                  <a:lnTo>
                    <a:pt x="3381" y="3707"/>
                  </a:lnTo>
                  <a:lnTo>
                    <a:pt x="4789" y="1853"/>
                  </a:lnTo>
                  <a:lnTo>
                    <a:pt x="3381" y="0"/>
                  </a:lnTo>
                  <a:close/>
                </a:path>
              </a:pathLst>
            </a:custGeom>
            <a:solidFill>
              <a:srgbClr val="FFDE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" name="群組 21"/>
            <p:cNvGrpSpPr/>
            <p:nvPr/>
          </p:nvGrpSpPr>
          <p:grpSpPr>
            <a:xfrm>
              <a:off x="500033" y="2928940"/>
              <a:ext cx="1463640" cy="428628"/>
              <a:chOff x="500032" y="2000246"/>
              <a:chExt cx="1383441" cy="428628"/>
            </a:xfrm>
          </p:grpSpPr>
          <p:sp>
            <p:nvSpPr>
              <p:cNvPr id="25" name="Google Shape;3528;p82"/>
              <p:cNvSpPr/>
              <p:nvPr/>
            </p:nvSpPr>
            <p:spPr>
              <a:xfrm>
                <a:off x="500032" y="2000246"/>
                <a:ext cx="1383441" cy="428628"/>
              </a:xfrm>
              <a:custGeom>
                <a:avLst/>
                <a:gdLst/>
                <a:ahLst/>
                <a:cxnLst/>
                <a:rect l="l" t="t" r="r" b="b"/>
                <a:pathLst>
                  <a:path w="4789" h="3708" extrusionOk="0">
                    <a:moveTo>
                      <a:pt x="1" y="0"/>
                    </a:moveTo>
                    <a:lnTo>
                      <a:pt x="1" y="3707"/>
                    </a:lnTo>
                    <a:lnTo>
                      <a:pt x="3381" y="3707"/>
                    </a:lnTo>
                    <a:lnTo>
                      <a:pt x="4789" y="1853"/>
                    </a:lnTo>
                    <a:lnTo>
                      <a:pt x="3381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512968" y="2037597"/>
                <a:ext cx="92867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TW" b="1" dirty="0" smtClean="0">
                    <a:solidFill>
                      <a:schemeClr val="bg1"/>
                    </a:solidFill>
                    <a:latin typeface="微軟正黑體" pitchFamily="34" charset="-120"/>
                    <a:ea typeface="微軟正黑體" pitchFamily="34" charset="-120"/>
                  </a:rPr>
                  <a:t>STEP</a:t>
                </a:r>
                <a:r>
                  <a:rPr lang="zh-TW" altLang="en-US" b="1" dirty="0" smtClean="0">
                    <a:solidFill>
                      <a:schemeClr val="bg1"/>
                    </a:solidFill>
                    <a:latin typeface="微軟正黑體" pitchFamily="34" charset="-120"/>
                    <a:ea typeface="微軟正黑體" pitchFamily="34" charset="-120"/>
                  </a:rPr>
                  <a:t> </a:t>
                </a:r>
                <a:r>
                  <a:rPr lang="en-US" altLang="zh-TW" b="1" dirty="0" smtClean="0">
                    <a:solidFill>
                      <a:schemeClr val="bg1"/>
                    </a:solidFill>
                    <a:latin typeface="微軟正黑體" pitchFamily="34" charset="-120"/>
                    <a:ea typeface="微軟正黑體" pitchFamily="34" charset="-120"/>
                  </a:rPr>
                  <a:t>2</a:t>
                </a:r>
                <a:endParaRPr lang="zh-TW" altLang="en-US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endParaRPr>
              </a:p>
            </p:txBody>
          </p:sp>
        </p:grpSp>
      </p:grpSp>
      <p:sp>
        <p:nvSpPr>
          <p:cNvPr id="27" name="矩形 26"/>
          <p:cNvSpPr/>
          <p:nvPr/>
        </p:nvSpPr>
        <p:spPr>
          <a:xfrm>
            <a:off x="2318830" y="3200062"/>
            <a:ext cx="40831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將母體依照某種特性區分為不同類（層）。</a:t>
            </a:r>
            <a:endParaRPr lang="zh-TW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304200" y="3876190"/>
            <a:ext cx="46252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分別從經分類後的「次級母體」當中分別抽出一定數量的單元納入樣本。</a:t>
            </a:r>
            <a:endParaRPr lang="zh-TW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9" name="群組 50"/>
          <p:cNvGrpSpPr/>
          <p:nvPr/>
        </p:nvGrpSpPr>
        <p:grpSpPr>
          <a:xfrm>
            <a:off x="747194" y="3736703"/>
            <a:ext cx="1535077" cy="500066"/>
            <a:chOff x="428596" y="3522389"/>
            <a:chExt cx="1535077" cy="500066"/>
          </a:xfrm>
        </p:grpSpPr>
        <p:sp>
          <p:nvSpPr>
            <p:cNvPr id="43" name="Google Shape;3528;p82"/>
            <p:cNvSpPr/>
            <p:nvPr/>
          </p:nvSpPr>
          <p:spPr>
            <a:xfrm>
              <a:off x="428596" y="3522389"/>
              <a:ext cx="1383441" cy="428628"/>
            </a:xfrm>
            <a:custGeom>
              <a:avLst/>
              <a:gdLst/>
              <a:ahLst/>
              <a:cxnLst/>
              <a:rect l="l" t="t" r="r" b="b"/>
              <a:pathLst>
                <a:path w="4789" h="3708" extrusionOk="0">
                  <a:moveTo>
                    <a:pt x="1" y="0"/>
                  </a:moveTo>
                  <a:lnTo>
                    <a:pt x="1" y="3707"/>
                  </a:lnTo>
                  <a:lnTo>
                    <a:pt x="3381" y="3707"/>
                  </a:lnTo>
                  <a:lnTo>
                    <a:pt x="4789" y="1853"/>
                  </a:lnTo>
                  <a:lnTo>
                    <a:pt x="3381" y="0"/>
                  </a:lnTo>
                  <a:close/>
                </a:path>
              </a:pathLst>
            </a:custGeom>
            <a:solidFill>
              <a:srgbClr val="FFDE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" name="群組 43"/>
            <p:cNvGrpSpPr/>
            <p:nvPr/>
          </p:nvGrpSpPr>
          <p:grpSpPr>
            <a:xfrm>
              <a:off x="500033" y="3593827"/>
              <a:ext cx="1463640" cy="428628"/>
              <a:chOff x="500032" y="2000246"/>
              <a:chExt cx="1383441" cy="428628"/>
            </a:xfrm>
          </p:grpSpPr>
          <p:sp>
            <p:nvSpPr>
              <p:cNvPr id="45" name="Google Shape;3528;p82"/>
              <p:cNvSpPr/>
              <p:nvPr/>
            </p:nvSpPr>
            <p:spPr>
              <a:xfrm>
                <a:off x="500032" y="2000246"/>
                <a:ext cx="1383441" cy="428628"/>
              </a:xfrm>
              <a:custGeom>
                <a:avLst/>
                <a:gdLst/>
                <a:ahLst/>
                <a:cxnLst/>
                <a:rect l="l" t="t" r="r" b="b"/>
                <a:pathLst>
                  <a:path w="4789" h="3708" extrusionOk="0">
                    <a:moveTo>
                      <a:pt x="1" y="0"/>
                    </a:moveTo>
                    <a:lnTo>
                      <a:pt x="1" y="3707"/>
                    </a:lnTo>
                    <a:lnTo>
                      <a:pt x="3381" y="3707"/>
                    </a:lnTo>
                    <a:lnTo>
                      <a:pt x="4789" y="1853"/>
                    </a:lnTo>
                    <a:lnTo>
                      <a:pt x="3381" y="0"/>
                    </a:lnTo>
                    <a:close/>
                  </a:path>
                </a:pathLst>
              </a:custGeom>
              <a:solidFill>
                <a:srgbClr val="9D8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512968" y="2037597"/>
                <a:ext cx="92867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TW" b="1" dirty="0" smtClean="0">
                    <a:solidFill>
                      <a:schemeClr val="bg1"/>
                    </a:solidFill>
                    <a:latin typeface="微軟正黑體" pitchFamily="34" charset="-120"/>
                    <a:ea typeface="微軟正黑體" pitchFamily="34" charset="-120"/>
                  </a:rPr>
                  <a:t>STEP</a:t>
                </a:r>
                <a:r>
                  <a:rPr lang="zh-TW" altLang="en-US" b="1" dirty="0" smtClean="0">
                    <a:solidFill>
                      <a:schemeClr val="bg1"/>
                    </a:solidFill>
                    <a:latin typeface="微軟正黑體" pitchFamily="34" charset="-120"/>
                    <a:ea typeface="微軟正黑體" pitchFamily="34" charset="-120"/>
                  </a:rPr>
                  <a:t> </a:t>
                </a:r>
                <a:r>
                  <a:rPr lang="en-US" altLang="zh-TW" b="1" dirty="0" smtClean="0">
                    <a:solidFill>
                      <a:schemeClr val="bg1"/>
                    </a:solidFill>
                    <a:latin typeface="微軟正黑體" pitchFamily="34" charset="-120"/>
                    <a:ea typeface="微軟正黑體" pitchFamily="34" charset="-120"/>
                  </a:rPr>
                  <a:t>3</a:t>
                </a:r>
                <a:endParaRPr lang="zh-TW" altLang="en-US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endParaRPr>
              </a:p>
            </p:txBody>
          </p:sp>
        </p:grp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15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機率抽樣的方法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268922"/>
            <a:ext cx="428628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三、分層抽樣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（</a:t>
            </a:r>
            <a:r>
              <a:rPr lang="en-US" altLang="zh-TW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stratified  sampling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）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358775" indent="-358775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原理：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若母體當中的各個單元沒有差異（全都一樣），那麼樣本一定能夠完全代表母體。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58775" indent="-358775" algn="just"/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58775" algn="just"/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因此，若先將母體依據某特質分成數個</a:t>
            </a:r>
            <a:r>
              <a:rPr lang="zh-TW" altLang="en-US" sz="2000" b="1" dirty="0" smtClean="0">
                <a:solidFill>
                  <a:schemeClr val="accent3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內部同質的次級母體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，就能消除該特質的抽樣偏差，提升樣本的代表性。</a:t>
            </a:r>
          </a:p>
        </p:txBody>
      </p:sp>
      <p:pic>
        <p:nvPicPr>
          <p:cNvPr id="26" name="Picture 2" descr="\\Super.nas\Floor Exchange\7F\陳品丞\03 普高_探究與實作\01課本\課本圖片\9_分層抽樣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1857370"/>
            <a:ext cx="3717520" cy="1643073"/>
          </a:xfrm>
          <a:prstGeom prst="rect">
            <a:avLst/>
          </a:prstGeom>
          <a:noFill/>
        </p:spPr>
      </p:pic>
      <p:sp>
        <p:nvSpPr>
          <p:cNvPr id="28" name="文字方塊 27"/>
          <p:cNvSpPr txBox="1"/>
          <p:nvPr/>
        </p:nvSpPr>
        <p:spPr>
          <a:xfrm>
            <a:off x="5171683" y="3571882"/>
            <a:ext cx="27579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CB871"/>
              </a:buClr>
            </a:pP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‧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分層抽樣圖解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16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機率抽樣的方法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268922"/>
            <a:ext cx="6786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三、</a:t>
            </a:r>
            <a:r>
              <a:rPr lang="zh-TW" altLang="en-US" sz="2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分層抽樣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（</a:t>
            </a:r>
            <a:r>
              <a:rPr lang="en-US" altLang="zh-TW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stratified  sampling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）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85786" y="1928808"/>
            <a:ext cx="6786610" cy="2428892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假設</a:t>
            </a:r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番薯圓要從全校學生抽出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100</a:t>
            </a:r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位做為樣本。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將學生依照「年級」分為高一、高二、高三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等次級母體。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buFont typeface="+mj-lt"/>
              <a:buAutoNum type="arabicPeriod"/>
            </a:pPr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依照各年級學生的比例，分別抽出高一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30</a:t>
            </a:r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人、高二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38</a:t>
            </a:r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人、高三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32</a:t>
            </a:r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人組成樣本。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/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比起直接隨機從全校抽出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100</a:t>
            </a:r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人，由於已經按照年級分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層</a:t>
            </a:r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，樣本在年級這個面向可以完全代表母體，不會產生誤差。</a:t>
            </a:r>
            <a:endParaRPr lang="zh-TW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17</a:t>
            </a:fld>
            <a:endParaRPr lang="zh-TW" altLang="en-US"/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85627798"/>
              </p:ext>
            </p:extLst>
          </p:nvPr>
        </p:nvGraphicFramePr>
        <p:xfrm>
          <a:off x="928663" y="1357304"/>
          <a:ext cx="6715171" cy="32989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1528"/>
                <a:gridCol w="1917881"/>
                <a:gridCol w="1917881"/>
                <a:gridCol w="1917881"/>
              </a:tblGrid>
              <a:tr h="42862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D87B7"/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111125" indent="0" algn="ctr">
                        <a:spcAft>
                          <a:spcPts val="0"/>
                        </a:spcAft>
                        <a:tabLst>
                          <a:tab pos="87313" algn="l"/>
                        </a:tabLst>
                      </a:pP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簡單隨機抽樣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9D87B7"/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111125" indent="0" algn="ctr"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系統抽樣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9D87B7"/>
                    </a:solidFill>
                  </a:tcPr>
                </a:tc>
                <a:tc>
                  <a:txBody>
                    <a:bodyPr/>
                    <a:lstStyle/>
                    <a:p>
                      <a:pPr marR="111125" algn="ctr"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分層抽樣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9D87B7"/>
                    </a:solidFill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Step</a:t>
                      </a:r>
                      <a:r>
                        <a:rPr lang="zh-TW" altLang="en-US" sz="1800" b="1" kern="100" baseline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掌握／列出母體清單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0DED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8572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Step</a:t>
                      </a:r>
                      <a:r>
                        <a:rPr lang="zh-TW" alt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為所有母體編號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檢查清單是否按照特定週期排序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just"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將母體清單按</a:t>
                      </a:r>
                      <a:r>
                        <a:rPr 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不同</a:t>
                      </a:r>
                      <a:r>
                        <a:rPr lang="zh-TW" altLang="en-US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特性</a:t>
                      </a:r>
                      <a:r>
                        <a:rPr 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進行</a:t>
                      </a:r>
                      <a:r>
                        <a:rPr lang="zh-TW" altLang="en-US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分</a:t>
                      </a:r>
                      <a:r>
                        <a:rPr 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層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0DED0"/>
                    </a:solidFill>
                  </a:tcPr>
                </a:tc>
              </a:tr>
              <a:tr h="7858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Step</a:t>
                      </a:r>
                      <a:r>
                        <a:rPr lang="zh-TW" alt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抽出號碼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算出抽樣間距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just"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計算各次級母體所需的樣本數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0DED0"/>
                    </a:solidFill>
                  </a:tcPr>
                </a:tc>
              </a:tr>
              <a:tr h="7271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Step</a:t>
                      </a:r>
                      <a:r>
                        <a:rPr lang="zh-TW" alt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18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每隔固定單元數抽樣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just"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按照需求從各次級母體中抽樣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0DED0"/>
                    </a:solidFill>
                  </a:tcPr>
                </a:tc>
              </a:tr>
            </a:tbl>
          </a:graphicData>
        </a:graphic>
      </p:graphicFrame>
      <p:sp>
        <p:nvSpPr>
          <p:cNvPr id="4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機率抽樣方法比較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519;p82"/>
          <p:cNvGrpSpPr/>
          <p:nvPr/>
        </p:nvGrpSpPr>
        <p:grpSpPr>
          <a:xfrm>
            <a:off x="785786" y="500048"/>
            <a:ext cx="2078928" cy="571504"/>
            <a:chOff x="4411970" y="2726085"/>
            <a:chExt cx="643107" cy="193659"/>
          </a:xfrm>
          <a:solidFill>
            <a:srgbClr val="C07740"/>
          </a:solidFill>
        </p:grpSpPr>
        <p:sp>
          <p:nvSpPr>
            <p:cNvPr id="7" name="Google Shape;3520;p82"/>
            <p:cNvSpPr/>
            <p:nvPr/>
          </p:nvSpPr>
          <p:spPr>
            <a:xfrm>
              <a:off x="4411970" y="2726085"/>
              <a:ext cx="118796" cy="193659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21;p82"/>
            <p:cNvSpPr/>
            <p:nvPr/>
          </p:nvSpPr>
          <p:spPr>
            <a:xfrm>
              <a:off x="4426058" y="2791601"/>
              <a:ext cx="36167" cy="62627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22;p82"/>
            <p:cNvSpPr/>
            <p:nvPr/>
          </p:nvSpPr>
          <p:spPr>
            <a:xfrm>
              <a:off x="4456806" y="2743875"/>
              <a:ext cx="598271" cy="157989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內容版面配置區 2"/>
          <p:cNvSpPr txBox="1">
            <a:spLocks/>
          </p:cNvSpPr>
          <p:nvPr/>
        </p:nvSpPr>
        <p:spPr>
          <a:xfrm>
            <a:off x="1202666" y="571486"/>
            <a:ext cx="1511946" cy="47248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原來是醬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714348" y="1214428"/>
            <a:ext cx="7500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樣本要抽多少才夠？</a:t>
            </a:r>
            <a:endParaRPr lang="en-US" altLang="zh-TW" sz="24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18</a:t>
            </a:fld>
            <a:endParaRPr lang="zh-TW" altLang="en-US"/>
          </a:p>
        </p:txBody>
      </p:sp>
      <p:sp>
        <p:nvSpPr>
          <p:cNvPr id="16" name="矩形 15"/>
          <p:cNvSpPr/>
          <p:nvPr/>
        </p:nvSpPr>
        <p:spPr>
          <a:xfrm>
            <a:off x="714348" y="1785932"/>
            <a:ext cx="4429156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根據機率理論，樣本數愈大，推估到母體就會愈準確，理論上愈多愈好。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不過考量研究成本，我們通常會從可以接受的誤差範圍，回推需要的樣本數。一般來說只要超過</a:t>
            </a:r>
            <a:r>
              <a:rPr lang="en-US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30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份，就具有統計學上的意義。</a:t>
            </a:r>
          </a:p>
        </p:txBody>
      </p:sp>
      <p:grpSp>
        <p:nvGrpSpPr>
          <p:cNvPr id="3" name="Google Shape;3552;p82"/>
          <p:cNvGrpSpPr/>
          <p:nvPr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1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146" name="Picture 2" descr="https://i2.read01.com/-AFxwDWfZ7M_ewqLckJtPh8/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1571618"/>
            <a:ext cx="3071834" cy="19659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519;p82"/>
          <p:cNvGrpSpPr/>
          <p:nvPr/>
        </p:nvGrpSpPr>
        <p:grpSpPr>
          <a:xfrm>
            <a:off x="785786" y="500048"/>
            <a:ext cx="2078928" cy="571504"/>
            <a:chOff x="4411970" y="2726085"/>
            <a:chExt cx="643107" cy="193659"/>
          </a:xfrm>
          <a:solidFill>
            <a:srgbClr val="C07740"/>
          </a:solidFill>
        </p:grpSpPr>
        <p:sp>
          <p:nvSpPr>
            <p:cNvPr id="7" name="Google Shape;3520;p82"/>
            <p:cNvSpPr/>
            <p:nvPr/>
          </p:nvSpPr>
          <p:spPr>
            <a:xfrm>
              <a:off x="4411970" y="2726085"/>
              <a:ext cx="118796" cy="193659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21;p82"/>
            <p:cNvSpPr/>
            <p:nvPr/>
          </p:nvSpPr>
          <p:spPr>
            <a:xfrm>
              <a:off x="4426058" y="2791601"/>
              <a:ext cx="36167" cy="62627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22;p82"/>
            <p:cNvSpPr/>
            <p:nvPr/>
          </p:nvSpPr>
          <p:spPr>
            <a:xfrm>
              <a:off x="4456806" y="2743875"/>
              <a:ext cx="598271" cy="157989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內容版面配置區 2"/>
          <p:cNvSpPr txBox="1">
            <a:spLocks/>
          </p:cNvSpPr>
          <p:nvPr/>
        </p:nvSpPr>
        <p:spPr>
          <a:xfrm>
            <a:off x="1202666" y="571486"/>
            <a:ext cx="1511946" cy="47248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再進一步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714348" y="1214428"/>
            <a:ext cx="7500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若碰到全市人口、全國教會成員、全國高中教職員這種母體規模很大，很難取得完整名冊該怎麼辦？</a:t>
            </a:r>
            <a:endParaRPr lang="en-US" altLang="zh-TW" sz="24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19</a:t>
            </a:fld>
            <a:endParaRPr lang="zh-TW" altLang="en-US"/>
          </a:p>
        </p:txBody>
      </p:sp>
      <p:sp>
        <p:nvSpPr>
          <p:cNvPr id="16" name="矩形 15"/>
          <p:cNvSpPr/>
          <p:nvPr/>
        </p:nvSpPr>
        <p:spPr>
          <a:xfrm>
            <a:off x="714348" y="2143122"/>
            <a:ext cx="4000528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一般來說，這些群體通常隸屬於不同的「次級母體」，例如全國高中教職員都隸屬於不同縣市的學校。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因此，我們可以改為先抽學校這類次級母體，再從被抽到的次級母體當中，抽出個別高中老師。</a:t>
            </a:r>
          </a:p>
        </p:txBody>
      </p:sp>
      <p:grpSp>
        <p:nvGrpSpPr>
          <p:cNvPr id="3" name="Google Shape;3552;p82"/>
          <p:cNvGrpSpPr/>
          <p:nvPr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1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7" name="圖片 16" descr="istockphoto-1191459565-170667a-removebg-previe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179302" y="2643188"/>
            <a:ext cx="4082389" cy="23320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參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643306" y="2071684"/>
            <a:ext cx="49292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問卷資料整理與分析</a:t>
            </a:r>
            <a:endParaRPr lang="zh-TW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0962" name="Picture 2" descr="\\Super.nas\Floor Exchange\7F\陳品丞\03 普高_探究與實作\01課本\課本圖片\憨吉-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143254"/>
            <a:ext cx="1643042" cy="17679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21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單變項分析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268922"/>
            <a:ext cx="485778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一、次數分配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8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361950" indent="-36195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將資料依數量大小或類別種類分成若干組，並列出各組所含次數，再以圖表呈現。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642910" y="2928940"/>
            <a:ext cx="485778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二、資料集中程度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8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361950" indent="-36195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計算資料的平均數、中位數，藉此描述資料的集中程度。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1500180"/>
            <a:ext cx="214314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22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雙</a:t>
            </a: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變項分析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314384"/>
            <a:ext cx="6572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挑選兩個或以上的變項，用交叉表進行分析。</a:t>
            </a:r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714348" y="1857371"/>
          <a:ext cx="7000923" cy="2500329"/>
        </p:xfrm>
        <a:graphic>
          <a:graphicData uri="http://schemas.openxmlformats.org/drawingml/2006/table">
            <a:tbl>
              <a:tblPr/>
              <a:tblGrid>
                <a:gridCol w="1000025"/>
                <a:gridCol w="535512"/>
                <a:gridCol w="750235"/>
                <a:gridCol w="1047502"/>
                <a:gridCol w="898868"/>
                <a:gridCol w="898868"/>
                <a:gridCol w="898868"/>
                <a:gridCol w="971045"/>
              </a:tblGrid>
              <a:tr h="505223">
                <a:tc rowSpan="2"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 dirty="0">
                        <a:latin typeface="微軟正黑體" pitchFamily="34" charset="-120"/>
                        <a:ea typeface="微軟正黑體" pitchFamily="34" charset="-120"/>
                        <a:cs typeface="思源宋體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4F7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b="1" dirty="0">
                          <a:latin typeface="微軟正黑體" pitchFamily="34" charset="-120"/>
                          <a:ea typeface="微軟正黑體" pitchFamily="34" charset="-120"/>
                          <a:cs typeface="思源宋體 Light"/>
                        </a:rPr>
                        <a:t>在路上看到兩個男生親吻，你的接受度是？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497561">
                <a:tc gridSpan="3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dirty="0" err="1">
                          <a:latin typeface="微軟正黑體" pitchFamily="34" charset="-120"/>
                          <a:ea typeface="微軟正黑體" pitchFamily="34" charset="-120"/>
                          <a:cs typeface="思源宋體 Light"/>
                        </a:rPr>
                        <a:t>非常能接受</a:t>
                      </a:r>
                      <a:endParaRPr lang="zh-TW" sz="1400" b="0" dirty="0">
                        <a:latin typeface="微軟正黑體" pitchFamily="34" charset="-120"/>
                        <a:ea typeface="微軟正黑體" pitchFamily="34" charset="-120"/>
                        <a:cs typeface="思源宋體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dirty="0" err="1">
                          <a:latin typeface="微軟正黑體" pitchFamily="34" charset="-120"/>
                          <a:ea typeface="微軟正黑體" pitchFamily="34" charset="-120"/>
                          <a:cs typeface="思源宋體 Light"/>
                        </a:rPr>
                        <a:t>尚可接受</a:t>
                      </a:r>
                      <a:endParaRPr lang="zh-TW" sz="1400" b="0" dirty="0">
                        <a:latin typeface="微軟正黑體" pitchFamily="34" charset="-120"/>
                        <a:ea typeface="微軟正黑體" pitchFamily="34" charset="-120"/>
                        <a:cs typeface="思源宋體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dirty="0" err="1">
                          <a:latin typeface="微軟正黑體" pitchFamily="34" charset="-120"/>
                          <a:ea typeface="微軟正黑體" pitchFamily="34" charset="-120"/>
                          <a:cs typeface="思源宋體 Light"/>
                        </a:rPr>
                        <a:t>有點難接受</a:t>
                      </a:r>
                      <a:endParaRPr lang="zh-TW" sz="1400" b="0" dirty="0">
                        <a:latin typeface="微軟正黑體" pitchFamily="34" charset="-120"/>
                        <a:ea typeface="微軟正黑體" pitchFamily="34" charset="-120"/>
                        <a:cs typeface="思源宋體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dirty="0" err="1">
                          <a:latin typeface="微軟正黑體" pitchFamily="34" charset="-120"/>
                          <a:ea typeface="微軟正黑體" pitchFamily="34" charset="-120"/>
                          <a:cs typeface="思源宋體 Light"/>
                        </a:rPr>
                        <a:t>無法接受</a:t>
                      </a:r>
                      <a:endParaRPr lang="zh-TW" sz="1400" b="0" dirty="0">
                        <a:latin typeface="微軟正黑體" pitchFamily="34" charset="-120"/>
                        <a:ea typeface="微軟正黑體" pitchFamily="34" charset="-120"/>
                        <a:cs typeface="思源宋體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dirty="0" err="1">
                          <a:latin typeface="微軟正黑體" pitchFamily="34" charset="-120"/>
                          <a:ea typeface="微軟正黑體" pitchFamily="34" charset="-120"/>
                          <a:cs typeface="思源宋體 Light"/>
                        </a:rPr>
                        <a:t>無明確意見</a:t>
                      </a:r>
                      <a:endParaRPr lang="zh-TW" sz="1400" b="0" dirty="0">
                        <a:latin typeface="微軟正黑體" pitchFamily="34" charset="-120"/>
                        <a:ea typeface="微軟正黑體" pitchFamily="34" charset="-120"/>
                        <a:cs typeface="思源宋體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96161">
                <a:tc rowSpan="3">
                  <a:txBody>
                    <a:bodyPr/>
                    <a:lstStyle/>
                    <a:p>
                      <a:pPr marL="85725" indent="0">
                        <a:spcAft>
                          <a:spcPts val="0"/>
                        </a:spcAft>
                      </a:pPr>
                      <a:r>
                        <a:rPr lang="zh-TW" sz="1400" b="1" dirty="0">
                          <a:latin typeface="微軟正黑體" pitchFamily="34" charset="-120"/>
                          <a:ea typeface="微軟正黑體" pitchFamily="34" charset="-120"/>
                          <a:cs typeface="思源宋體 Light"/>
                        </a:rPr>
                        <a:t>有沒有熟識的親友是同志？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微軟正黑體" pitchFamily="34" charset="-120"/>
                          <a:ea typeface="微軟正黑體" pitchFamily="34" charset="-120"/>
                          <a:cs typeface="思源宋體 Light"/>
                        </a:rPr>
                        <a:t>有</a:t>
                      </a:r>
                      <a:endParaRPr lang="zh-TW" sz="1400" dirty="0">
                        <a:latin typeface="微軟正黑體" pitchFamily="34" charset="-120"/>
                        <a:ea typeface="微軟正黑體" pitchFamily="34" charset="-120"/>
                        <a:cs typeface="思源宋體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latin typeface="微軟正黑體" pitchFamily="34" charset="-120"/>
                          <a:ea typeface="微軟正黑體" pitchFamily="34" charset="-120"/>
                          <a:cs typeface="思源宋體 Light"/>
                        </a:rPr>
                        <a:t>36.7%</a:t>
                      </a:r>
                      <a:endParaRPr lang="zh-TW" sz="1400">
                        <a:latin typeface="微軟正黑體" pitchFamily="34" charset="-120"/>
                        <a:ea typeface="微軟正黑體" pitchFamily="34" charset="-120"/>
                        <a:cs typeface="思源宋體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微軟正黑體" pitchFamily="34" charset="-120"/>
                          <a:ea typeface="微軟正黑體" pitchFamily="34" charset="-120"/>
                          <a:cs typeface="思源宋體 Light"/>
                        </a:rPr>
                        <a:t>70.9%</a:t>
                      </a:r>
                      <a:endParaRPr lang="zh-TW" sz="1400" dirty="0">
                        <a:latin typeface="微軟正黑體" pitchFamily="34" charset="-120"/>
                        <a:ea typeface="微軟正黑體" pitchFamily="34" charset="-120"/>
                        <a:cs typeface="思源宋體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微軟正黑體" pitchFamily="34" charset="-120"/>
                          <a:ea typeface="微軟正黑體" pitchFamily="34" charset="-120"/>
                          <a:cs typeface="思源宋體 Light"/>
                        </a:rPr>
                        <a:t>48.4%</a:t>
                      </a:r>
                      <a:endParaRPr lang="zh-TW" sz="1400" dirty="0">
                        <a:latin typeface="微軟正黑體" pitchFamily="34" charset="-120"/>
                        <a:ea typeface="微軟正黑體" pitchFamily="34" charset="-120"/>
                        <a:cs typeface="思源宋體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微軟正黑體" pitchFamily="34" charset="-120"/>
                          <a:ea typeface="微軟正黑體" pitchFamily="34" charset="-120"/>
                          <a:cs typeface="思源宋體 Light"/>
                        </a:rPr>
                        <a:t>23.5%</a:t>
                      </a:r>
                      <a:endParaRPr lang="zh-TW" sz="1400" dirty="0">
                        <a:latin typeface="微軟正黑體" pitchFamily="34" charset="-120"/>
                        <a:ea typeface="微軟正黑體" pitchFamily="34" charset="-120"/>
                        <a:cs typeface="思源宋體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微軟正黑體" pitchFamily="34" charset="-120"/>
                          <a:ea typeface="微軟正黑體" pitchFamily="34" charset="-120"/>
                          <a:cs typeface="思源宋體 Light"/>
                        </a:rPr>
                        <a:t>20.9%</a:t>
                      </a:r>
                      <a:endParaRPr lang="zh-TW" sz="1400" dirty="0">
                        <a:latin typeface="微軟正黑體" pitchFamily="34" charset="-120"/>
                        <a:ea typeface="微軟正黑體" pitchFamily="34" charset="-120"/>
                        <a:cs typeface="思源宋體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微軟正黑體" pitchFamily="34" charset="-120"/>
                          <a:ea typeface="微軟正黑體" pitchFamily="34" charset="-120"/>
                          <a:cs typeface="思源宋體 Light"/>
                        </a:rPr>
                        <a:t>25.7%</a:t>
                      </a:r>
                      <a:endParaRPr lang="zh-TW" sz="1400" dirty="0">
                        <a:latin typeface="微軟正黑體" pitchFamily="34" charset="-120"/>
                        <a:ea typeface="微軟正黑體" pitchFamily="34" charset="-120"/>
                        <a:cs typeface="思源宋體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</a:tr>
              <a:tr h="49616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latin typeface="微軟正黑體" pitchFamily="34" charset="-120"/>
                          <a:ea typeface="微軟正黑體" pitchFamily="34" charset="-120"/>
                          <a:cs typeface="思源宋體 Light"/>
                        </a:rPr>
                        <a:t>沒有</a:t>
                      </a:r>
                      <a:endParaRPr lang="zh-TW" sz="1400" dirty="0">
                        <a:latin typeface="微軟正黑體" pitchFamily="34" charset="-120"/>
                        <a:ea typeface="微軟正黑體" pitchFamily="34" charset="-120"/>
                        <a:cs typeface="思源宋體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微軟正黑體" pitchFamily="34" charset="-120"/>
                          <a:ea typeface="微軟正黑體" pitchFamily="34" charset="-120"/>
                          <a:cs typeface="思源宋體 Light"/>
                        </a:rPr>
                        <a:t>62.5%</a:t>
                      </a:r>
                      <a:endParaRPr lang="zh-TW" sz="1400" dirty="0">
                        <a:latin typeface="微軟正黑體" pitchFamily="34" charset="-120"/>
                        <a:ea typeface="微軟正黑體" pitchFamily="34" charset="-120"/>
                        <a:cs typeface="思源宋體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微軟正黑體" pitchFamily="34" charset="-120"/>
                          <a:ea typeface="微軟正黑體" pitchFamily="34" charset="-120"/>
                          <a:cs typeface="思源宋體 Light"/>
                        </a:rPr>
                        <a:t>28.3%</a:t>
                      </a:r>
                      <a:endParaRPr lang="zh-TW" sz="1400" dirty="0">
                        <a:latin typeface="微軟正黑體" pitchFamily="34" charset="-120"/>
                        <a:ea typeface="微軟正黑體" pitchFamily="34" charset="-120"/>
                        <a:cs typeface="思源宋體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微軟正黑體" pitchFamily="34" charset="-120"/>
                          <a:ea typeface="微軟正黑體" pitchFamily="34" charset="-120"/>
                          <a:cs typeface="思源宋體 Light"/>
                        </a:rPr>
                        <a:t>51.6%</a:t>
                      </a:r>
                      <a:endParaRPr lang="zh-TW" sz="1400" dirty="0">
                        <a:latin typeface="微軟正黑體" pitchFamily="34" charset="-120"/>
                        <a:ea typeface="微軟正黑體" pitchFamily="34" charset="-120"/>
                        <a:cs typeface="思源宋體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微軟正黑體" pitchFamily="34" charset="-120"/>
                          <a:ea typeface="微軟正黑體" pitchFamily="34" charset="-120"/>
                          <a:cs typeface="思源宋體 Light"/>
                        </a:rPr>
                        <a:t>74.7%</a:t>
                      </a:r>
                      <a:endParaRPr lang="zh-TW" sz="1400" dirty="0">
                        <a:latin typeface="微軟正黑體" pitchFamily="34" charset="-120"/>
                        <a:ea typeface="微軟正黑體" pitchFamily="34" charset="-120"/>
                        <a:cs typeface="思源宋體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微軟正黑體" pitchFamily="34" charset="-120"/>
                          <a:ea typeface="微軟正黑體" pitchFamily="34" charset="-120"/>
                          <a:cs typeface="思源宋體 Light"/>
                        </a:rPr>
                        <a:t>77.8%</a:t>
                      </a:r>
                      <a:endParaRPr lang="zh-TW" sz="1400" dirty="0">
                        <a:latin typeface="微軟正黑體" pitchFamily="34" charset="-120"/>
                        <a:ea typeface="微軟正黑體" pitchFamily="34" charset="-120"/>
                        <a:cs typeface="思源宋體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微軟正黑體" pitchFamily="34" charset="-120"/>
                          <a:ea typeface="微軟正黑體" pitchFamily="34" charset="-120"/>
                          <a:cs typeface="思源宋體 Light"/>
                        </a:rPr>
                        <a:t>74.3%</a:t>
                      </a:r>
                      <a:endParaRPr lang="zh-TW" sz="1400" dirty="0">
                        <a:latin typeface="微軟正黑體" pitchFamily="34" charset="-120"/>
                        <a:ea typeface="微軟正黑體" pitchFamily="34" charset="-120"/>
                        <a:cs typeface="思源宋體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</a:tr>
              <a:tr h="50522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latin typeface="微軟正黑體" pitchFamily="34" charset="-120"/>
                          <a:ea typeface="微軟正黑體" pitchFamily="34" charset="-120"/>
                          <a:cs typeface="思源宋體 Light"/>
                        </a:rPr>
                        <a:t>拒答</a:t>
                      </a:r>
                      <a:endParaRPr lang="zh-TW" sz="1400" dirty="0">
                        <a:latin typeface="微軟正黑體" pitchFamily="34" charset="-120"/>
                        <a:ea typeface="微軟正黑體" pitchFamily="34" charset="-120"/>
                        <a:cs typeface="思源宋體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微軟正黑體" pitchFamily="34" charset="-120"/>
                          <a:ea typeface="微軟正黑體" pitchFamily="34" charset="-120"/>
                          <a:cs typeface="思源宋體 Light"/>
                        </a:rPr>
                        <a:t>0.9%</a:t>
                      </a:r>
                      <a:endParaRPr lang="zh-TW" sz="1400" dirty="0">
                        <a:latin typeface="微軟正黑體" pitchFamily="34" charset="-120"/>
                        <a:ea typeface="微軟正黑體" pitchFamily="34" charset="-120"/>
                        <a:cs typeface="思源宋體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latin typeface="微軟正黑體" pitchFamily="34" charset="-120"/>
                          <a:ea typeface="微軟正黑體" pitchFamily="34" charset="-120"/>
                          <a:cs typeface="思源宋體 Light"/>
                        </a:rPr>
                        <a:t>0.7%</a:t>
                      </a:r>
                      <a:endParaRPr lang="zh-TW" sz="1400">
                        <a:latin typeface="微軟正黑體" pitchFamily="34" charset="-120"/>
                        <a:ea typeface="微軟正黑體" pitchFamily="34" charset="-120"/>
                        <a:cs typeface="思源宋體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latin typeface="微軟正黑體" pitchFamily="34" charset="-120"/>
                          <a:ea typeface="微軟正黑體" pitchFamily="34" charset="-120"/>
                          <a:cs typeface="思源宋體 Light"/>
                        </a:rPr>
                        <a:t>0%</a:t>
                      </a:r>
                      <a:endParaRPr lang="zh-TW" sz="1400">
                        <a:latin typeface="微軟正黑體" pitchFamily="34" charset="-120"/>
                        <a:ea typeface="微軟正黑體" pitchFamily="34" charset="-120"/>
                        <a:cs typeface="思源宋體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latin typeface="微軟正黑體" pitchFamily="34" charset="-120"/>
                          <a:ea typeface="微軟正黑體" pitchFamily="34" charset="-120"/>
                          <a:cs typeface="思源宋體 Light"/>
                        </a:rPr>
                        <a:t>1.8%</a:t>
                      </a:r>
                      <a:endParaRPr lang="zh-TW" sz="1400">
                        <a:latin typeface="微軟正黑體" pitchFamily="34" charset="-120"/>
                        <a:ea typeface="微軟正黑體" pitchFamily="34" charset="-120"/>
                        <a:cs typeface="思源宋體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微軟正黑體" pitchFamily="34" charset="-120"/>
                          <a:ea typeface="微軟正黑體" pitchFamily="34" charset="-120"/>
                          <a:cs typeface="思源宋體 Light"/>
                        </a:rPr>
                        <a:t>1.3%</a:t>
                      </a:r>
                      <a:endParaRPr lang="zh-TW" sz="1400" dirty="0">
                        <a:latin typeface="微軟正黑體" pitchFamily="34" charset="-120"/>
                        <a:ea typeface="微軟正黑體" pitchFamily="34" charset="-120"/>
                        <a:cs typeface="思源宋體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微軟正黑體" pitchFamily="34" charset="-120"/>
                          <a:ea typeface="微軟正黑體" pitchFamily="34" charset="-120"/>
                          <a:cs typeface="思源宋體 Light"/>
                        </a:rPr>
                        <a:t>0%</a:t>
                      </a:r>
                      <a:endParaRPr lang="zh-TW" sz="1400" dirty="0">
                        <a:latin typeface="微軟正黑體" pitchFamily="34" charset="-120"/>
                        <a:ea typeface="微軟正黑體" pitchFamily="34" charset="-120"/>
                        <a:cs typeface="思源宋體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</a:tr>
            </a:tbl>
          </a:graphicData>
        </a:graphic>
      </p:graphicFrame>
      <p:sp>
        <p:nvSpPr>
          <p:cNvPr id="9" name="文字方塊 8"/>
          <p:cNvSpPr txBox="1"/>
          <p:nvPr/>
        </p:nvSpPr>
        <p:spPr>
          <a:xfrm>
            <a:off x="3786182" y="4386686"/>
            <a:ext cx="40005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Clr>
                <a:srgbClr val="FCB871"/>
              </a:buClr>
            </a:pPr>
            <a:r>
              <a:rPr lang="en-US" altLang="zh-TW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  <a:ea typeface="新細明體"/>
              </a:rPr>
              <a:t>․</a:t>
            </a:r>
            <a:r>
              <a:rPr lang="zh-TW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  <a:ea typeface="新細明體"/>
              </a:rPr>
              <a:t> </a:t>
            </a:r>
            <a:r>
              <a:rPr lang="zh-TW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資料來源：彩虹平權大平台同婚兩週年民調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1628</TotalTime>
  <Words>1332</Words>
  <Application>Microsoft Office PowerPoint</Application>
  <PresentationFormat>如螢幕大小 (16:9)</PresentationFormat>
  <Paragraphs>190</Paragraphs>
  <Slides>22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22</vt:i4>
      </vt:variant>
    </vt:vector>
  </HeadingPairs>
  <TitlesOfParts>
    <vt:vector size="23" baseType="lpstr">
      <vt:lpstr>Office 佈景主題</vt:lpstr>
      <vt:lpstr>投影片 1</vt:lpstr>
      <vt:lpstr>投影片 2</vt:lpstr>
      <vt:lpstr>投影片 3</vt:lpstr>
      <vt:lpstr>普查與抽樣</vt:lpstr>
      <vt:lpstr>母體與樣本</vt:lpstr>
      <vt:lpstr>機率抽樣（probability sampling） 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  <vt:lpstr>投影片 18</vt:lpstr>
      <vt:lpstr>投影片 19</vt:lpstr>
      <vt:lpstr>投影片 20</vt:lpstr>
      <vt:lpstr>投影片 21</vt:lpstr>
      <vt:lpstr>投影片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91677</dc:creator>
  <cp:lastModifiedBy>91677</cp:lastModifiedBy>
  <cp:revision>166</cp:revision>
  <dcterms:created xsi:type="dcterms:W3CDTF">2022-05-25T00:24:47Z</dcterms:created>
  <dcterms:modified xsi:type="dcterms:W3CDTF">2022-06-08T02:01:32Z</dcterms:modified>
</cp:coreProperties>
</file>