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257" r:id="rId3"/>
    <p:sldId id="260" r:id="rId4"/>
    <p:sldId id="344" r:id="rId5"/>
    <p:sldId id="360" r:id="rId6"/>
    <p:sldId id="361" r:id="rId7"/>
    <p:sldId id="362" r:id="rId8"/>
    <p:sldId id="371" r:id="rId9"/>
    <p:sldId id="313" r:id="rId10"/>
    <p:sldId id="346" r:id="rId11"/>
    <p:sldId id="363" r:id="rId12"/>
    <p:sldId id="364" r:id="rId13"/>
    <p:sldId id="365" r:id="rId14"/>
    <p:sldId id="372" r:id="rId15"/>
    <p:sldId id="373" r:id="rId16"/>
    <p:sldId id="357" r:id="rId17"/>
    <p:sldId id="366" r:id="rId18"/>
    <p:sldId id="367" r:id="rId19"/>
    <p:sldId id="368" r:id="rId20"/>
    <p:sldId id="370" r:id="rId21"/>
    <p:sldId id="369" r:id="rId22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C100"/>
    <a:srgbClr val="F0DED0"/>
    <a:srgbClr val="F8F8F8"/>
    <a:srgbClr val="DDDDDD"/>
    <a:srgbClr val="FFFFFF"/>
    <a:srgbClr val="D4CB0E"/>
    <a:srgbClr val="FFCC00"/>
    <a:srgbClr val="C07740"/>
    <a:srgbClr val="FFE38B"/>
    <a:srgbClr val="9D87B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>
        <p:scale>
          <a:sx n="130" d="100"/>
          <a:sy n="130" d="100"/>
        </p:scale>
        <p:origin x="-1236" y="-2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FDC558-92C4-4B5C-BF7B-B958EC000786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88D3589-4CDE-492B-A815-50313EC29D51}">
      <dgm:prSet phldrT="[文字]" custT="1"/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  <a:cs typeface="+mn-cs"/>
            </a:rPr>
            <a:t>具體經驗</a:t>
          </a:r>
        </a:p>
      </dgm:t>
    </dgm:pt>
    <dgm:pt modelId="{0CC4DDEB-83E6-43B6-A30B-01A3521A2FB1}" type="parTrans" cxnId="{651C3F75-F145-42CB-A903-A68F4CE30909}">
      <dgm:prSet/>
      <dgm:spPr/>
      <dgm:t>
        <a:bodyPr/>
        <a:lstStyle/>
        <a:p>
          <a:endParaRPr lang="zh-TW" altLang="en-US"/>
        </a:p>
      </dgm:t>
    </dgm:pt>
    <dgm:pt modelId="{E4914DD3-745F-45D6-9D54-2440D4D1364D}" type="sibTrans" cxnId="{651C3F75-F145-42CB-A903-A68F4CE30909}">
      <dgm:prSet/>
      <dgm:spPr/>
      <dgm:t>
        <a:bodyPr/>
        <a:lstStyle/>
        <a:p>
          <a:endParaRPr lang="zh-TW" altLang="en-US"/>
        </a:p>
      </dgm:t>
    </dgm:pt>
    <dgm:pt modelId="{F6A6FAA6-CB8C-46A6-9C65-62D0E73387E9}">
      <dgm:prSet phldrT="[文字]" custT="1"/>
      <dgm:spPr>
        <a:solidFill>
          <a:schemeClr val="accent3">
            <a:lumMod val="75000"/>
          </a:schemeClr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  <a:cs typeface="+mn-cs"/>
            </a:rPr>
            <a:t>反思觀察</a:t>
          </a:r>
        </a:p>
      </dgm:t>
    </dgm:pt>
    <dgm:pt modelId="{9038968C-0143-49EE-B61A-AF5E113904C2}" type="parTrans" cxnId="{2A519F08-0FBC-4873-8FC1-EE38766A1092}">
      <dgm:prSet/>
      <dgm:spPr/>
      <dgm:t>
        <a:bodyPr/>
        <a:lstStyle/>
        <a:p>
          <a:endParaRPr lang="zh-TW" altLang="en-US"/>
        </a:p>
      </dgm:t>
    </dgm:pt>
    <dgm:pt modelId="{5CDCBF9A-604A-49F2-9D63-9C60F8FC36DC}" type="sibTrans" cxnId="{2A519F08-0FBC-4873-8FC1-EE38766A1092}">
      <dgm:prSet/>
      <dgm:spPr/>
      <dgm:t>
        <a:bodyPr/>
        <a:lstStyle/>
        <a:p>
          <a:endParaRPr lang="zh-TW" altLang="en-US"/>
        </a:p>
      </dgm:t>
    </dgm:pt>
    <dgm:pt modelId="{2D1B5ACA-7932-4D29-8516-373E93995F22}">
      <dgm:prSet phldrT="[文字]" custT="1"/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  <a:cs typeface="+mn-cs"/>
            </a:rPr>
            <a:t>抽象概念化</a:t>
          </a:r>
        </a:p>
      </dgm:t>
    </dgm:pt>
    <dgm:pt modelId="{90B16D40-B566-42CD-B264-1FB690FEC40E}" type="parTrans" cxnId="{6F89A616-71FF-4452-8A0D-DED79CC6CBAA}">
      <dgm:prSet/>
      <dgm:spPr/>
      <dgm:t>
        <a:bodyPr/>
        <a:lstStyle/>
        <a:p>
          <a:endParaRPr lang="zh-TW" altLang="en-US"/>
        </a:p>
      </dgm:t>
    </dgm:pt>
    <dgm:pt modelId="{9C27018E-8B9D-4544-ABEF-5614467FCB52}" type="sibTrans" cxnId="{6F89A616-71FF-4452-8A0D-DED79CC6CBAA}">
      <dgm:prSet/>
      <dgm:spPr/>
      <dgm:t>
        <a:bodyPr/>
        <a:lstStyle/>
        <a:p>
          <a:endParaRPr lang="zh-TW" altLang="en-US"/>
        </a:p>
      </dgm:t>
    </dgm:pt>
    <dgm:pt modelId="{1103A796-1CDE-40F0-8409-B6B98D337682}">
      <dgm:prSet phldrT="[文字]" custT="1"/>
      <dgm:spPr>
        <a:solidFill>
          <a:srgbClr val="EEC100"/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  <a:cs typeface="+mn-cs"/>
            </a:rPr>
            <a:t>主動實驗</a:t>
          </a:r>
        </a:p>
      </dgm:t>
    </dgm:pt>
    <dgm:pt modelId="{C50FC50F-77F4-49FB-8196-1A8F88A83340}" type="parTrans" cxnId="{FBC01A83-72DC-49C6-9384-4FC90CEA18D1}">
      <dgm:prSet/>
      <dgm:spPr/>
      <dgm:t>
        <a:bodyPr/>
        <a:lstStyle/>
        <a:p>
          <a:endParaRPr lang="zh-TW" altLang="en-US"/>
        </a:p>
      </dgm:t>
    </dgm:pt>
    <dgm:pt modelId="{B18511DF-B98B-4229-B8A3-1F898F915A10}" type="sibTrans" cxnId="{FBC01A83-72DC-49C6-9384-4FC90CEA18D1}">
      <dgm:prSet/>
      <dgm:spPr/>
      <dgm:t>
        <a:bodyPr/>
        <a:lstStyle/>
        <a:p>
          <a:endParaRPr lang="zh-TW" altLang="en-US"/>
        </a:p>
      </dgm:t>
    </dgm:pt>
    <dgm:pt modelId="{8FEB9A83-49D6-4CD1-9733-BCA379E410E4}" type="pres">
      <dgm:prSet presAssocID="{BAFDC558-92C4-4B5C-BF7B-B958EC000786}" presName="cycle" presStyleCnt="0">
        <dgm:presLayoutVars>
          <dgm:dir/>
          <dgm:resizeHandles val="exact"/>
        </dgm:presLayoutVars>
      </dgm:prSet>
      <dgm:spPr/>
    </dgm:pt>
    <dgm:pt modelId="{A65EEEBA-E0E1-4A4E-9166-238FF82153B1}" type="pres">
      <dgm:prSet presAssocID="{D88D3589-4CDE-492B-A815-50313EC29D51}" presName="node" presStyleLbl="node1" presStyleIdx="0" presStyleCnt="4" custScaleX="126588">
        <dgm:presLayoutVars>
          <dgm:bulletEnabled val="1"/>
        </dgm:presLayoutVars>
      </dgm:prSet>
      <dgm:spPr/>
    </dgm:pt>
    <dgm:pt modelId="{B736FFDB-DDA3-4F63-813F-23F4D2757BE1}" type="pres">
      <dgm:prSet presAssocID="{D88D3589-4CDE-492B-A815-50313EC29D51}" presName="spNode" presStyleCnt="0"/>
      <dgm:spPr/>
    </dgm:pt>
    <dgm:pt modelId="{F6CD252A-7027-4032-9ED1-53D141BD7E3F}" type="pres">
      <dgm:prSet presAssocID="{E4914DD3-745F-45D6-9D54-2440D4D1364D}" presName="sibTrans" presStyleLbl="sibTrans1D1" presStyleIdx="0" presStyleCnt="4"/>
      <dgm:spPr/>
    </dgm:pt>
    <dgm:pt modelId="{B23CA04D-570C-4D42-98FD-A3E08080F9ED}" type="pres">
      <dgm:prSet presAssocID="{F6A6FAA6-CB8C-46A6-9C65-62D0E73387E9}" presName="node" presStyleLbl="node1" presStyleIdx="1" presStyleCnt="4" custScaleX="128005">
        <dgm:presLayoutVars>
          <dgm:bulletEnabled val="1"/>
        </dgm:presLayoutVars>
      </dgm:prSet>
      <dgm:spPr/>
    </dgm:pt>
    <dgm:pt modelId="{70EC8407-6E7A-44B4-8B97-6C133E20B24F}" type="pres">
      <dgm:prSet presAssocID="{F6A6FAA6-CB8C-46A6-9C65-62D0E73387E9}" presName="spNode" presStyleCnt="0"/>
      <dgm:spPr/>
    </dgm:pt>
    <dgm:pt modelId="{04C6DA6C-DC46-4A64-AA8B-5622A7B077E6}" type="pres">
      <dgm:prSet presAssocID="{5CDCBF9A-604A-49F2-9D63-9C60F8FC36DC}" presName="sibTrans" presStyleLbl="sibTrans1D1" presStyleIdx="1" presStyleCnt="4"/>
      <dgm:spPr/>
    </dgm:pt>
    <dgm:pt modelId="{D0ABEDD1-A488-4EC4-A506-6D7ACFE1CA45}" type="pres">
      <dgm:prSet presAssocID="{2D1B5ACA-7932-4D29-8516-373E93995F22}" presName="node" presStyleLbl="node1" presStyleIdx="2" presStyleCnt="4" custScaleX="154843">
        <dgm:presLayoutVars>
          <dgm:bulletEnabled val="1"/>
        </dgm:presLayoutVars>
      </dgm:prSet>
      <dgm:spPr/>
    </dgm:pt>
    <dgm:pt modelId="{4881345D-44E8-4A71-BBAE-D53F8984855D}" type="pres">
      <dgm:prSet presAssocID="{2D1B5ACA-7932-4D29-8516-373E93995F22}" presName="spNode" presStyleCnt="0"/>
      <dgm:spPr/>
    </dgm:pt>
    <dgm:pt modelId="{7BC69975-85A6-4DFA-87F7-A75842545753}" type="pres">
      <dgm:prSet presAssocID="{9C27018E-8B9D-4544-ABEF-5614467FCB52}" presName="sibTrans" presStyleLbl="sibTrans1D1" presStyleIdx="2" presStyleCnt="4"/>
      <dgm:spPr/>
    </dgm:pt>
    <dgm:pt modelId="{650907DB-2E4C-4C0A-AFC4-56E46ED0F1E6}" type="pres">
      <dgm:prSet presAssocID="{1103A796-1CDE-40F0-8409-B6B98D337682}" presName="node" presStyleLbl="node1" presStyleIdx="3" presStyleCnt="4" custScaleX="142008">
        <dgm:presLayoutVars>
          <dgm:bulletEnabled val="1"/>
        </dgm:presLayoutVars>
      </dgm:prSet>
      <dgm:spPr/>
    </dgm:pt>
    <dgm:pt modelId="{7893ED7D-440F-448B-AA13-E385B0CD0768}" type="pres">
      <dgm:prSet presAssocID="{1103A796-1CDE-40F0-8409-B6B98D337682}" presName="spNode" presStyleCnt="0"/>
      <dgm:spPr/>
    </dgm:pt>
    <dgm:pt modelId="{6B8CBBFE-A077-49C1-9829-5CCCC2E6461A}" type="pres">
      <dgm:prSet presAssocID="{B18511DF-B98B-4229-B8A3-1F898F915A10}" presName="sibTrans" presStyleLbl="sibTrans1D1" presStyleIdx="3" presStyleCnt="4"/>
      <dgm:spPr/>
    </dgm:pt>
  </dgm:ptLst>
  <dgm:cxnLst>
    <dgm:cxn modelId="{CE15E252-F66B-4C13-AC58-20E457DF44FA}" type="presOf" srcId="{5CDCBF9A-604A-49F2-9D63-9C60F8FC36DC}" destId="{04C6DA6C-DC46-4A64-AA8B-5622A7B077E6}" srcOrd="0" destOrd="0" presId="urn:microsoft.com/office/officeart/2005/8/layout/cycle5"/>
    <dgm:cxn modelId="{D30F98AE-696E-4931-B5D3-39220C24A1AD}" type="presOf" srcId="{E4914DD3-745F-45D6-9D54-2440D4D1364D}" destId="{F6CD252A-7027-4032-9ED1-53D141BD7E3F}" srcOrd="0" destOrd="0" presId="urn:microsoft.com/office/officeart/2005/8/layout/cycle5"/>
    <dgm:cxn modelId="{F8FD4626-C367-4217-8706-AC8FCA260734}" type="presOf" srcId="{9C27018E-8B9D-4544-ABEF-5614467FCB52}" destId="{7BC69975-85A6-4DFA-87F7-A75842545753}" srcOrd="0" destOrd="0" presId="urn:microsoft.com/office/officeart/2005/8/layout/cycle5"/>
    <dgm:cxn modelId="{FF83478E-14F7-4A46-B58D-69B235A91DCF}" type="presOf" srcId="{D88D3589-4CDE-492B-A815-50313EC29D51}" destId="{A65EEEBA-E0E1-4A4E-9166-238FF82153B1}" srcOrd="0" destOrd="0" presId="urn:microsoft.com/office/officeart/2005/8/layout/cycle5"/>
    <dgm:cxn modelId="{EDCCD197-B95E-4580-B429-72853D89B87B}" type="presOf" srcId="{BAFDC558-92C4-4B5C-BF7B-B958EC000786}" destId="{8FEB9A83-49D6-4CD1-9733-BCA379E410E4}" srcOrd="0" destOrd="0" presId="urn:microsoft.com/office/officeart/2005/8/layout/cycle5"/>
    <dgm:cxn modelId="{FCE22CF9-5D3B-4E1A-87FF-E0E6C2DFD6D6}" type="presOf" srcId="{B18511DF-B98B-4229-B8A3-1F898F915A10}" destId="{6B8CBBFE-A077-49C1-9829-5CCCC2E6461A}" srcOrd="0" destOrd="0" presId="urn:microsoft.com/office/officeart/2005/8/layout/cycle5"/>
    <dgm:cxn modelId="{7EF668A3-D2F9-4EBB-8AE9-EEC2B82FDB46}" type="presOf" srcId="{1103A796-1CDE-40F0-8409-B6B98D337682}" destId="{650907DB-2E4C-4C0A-AFC4-56E46ED0F1E6}" srcOrd="0" destOrd="0" presId="urn:microsoft.com/office/officeart/2005/8/layout/cycle5"/>
    <dgm:cxn modelId="{2A519F08-0FBC-4873-8FC1-EE38766A1092}" srcId="{BAFDC558-92C4-4B5C-BF7B-B958EC000786}" destId="{F6A6FAA6-CB8C-46A6-9C65-62D0E73387E9}" srcOrd="1" destOrd="0" parTransId="{9038968C-0143-49EE-B61A-AF5E113904C2}" sibTransId="{5CDCBF9A-604A-49F2-9D63-9C60F8FC36DC}"/>
    <dgm:cxn modelId="{FBC01A83-72DC-49C6-9384-4FC90CEA18D1}" srcId="{BAFDC558-92C4-4B5C-BF7B-B958EC000786}" destId="{1103A796-1CDE-40F0-8409-B6B98D337682}" srcOrd="3" destOrd="0" parTransId="{C50FC50F-77F4-49FB-8196-1A8F88A83340}" sibTransId="{B18511DF-B98B-4229-B8A3-1F898F915A10}"/>
    <dgm:cxn modelId="{B7212903-E87D-4CD9-8F2A-3EFF48F54D7C}" type="presOf" srcId="{F6A6FAA6-CB8C-46A6-9C65-62D0E73387E9}" destId="{B23CA04D-570C-4D42-98FD-A3E08080F9ED}" srcOrd="0" destOrd="0" presId="urn:microsoft.com/office/officeart/2005/8/layout/cycle5"/>
    <dgm:cxn modelId="{356D608C-CA89-44A2-B7F4-44C88E545F45}" type="presOf" srcId="{2D1B5ACA-7932-4D29-8516-373E93995F22}" destId="{D0ABEDD1-A488-4EC4-A506-6D7ACFE1CA45}" srcOrd="0" destOrd="0" presId="urn:microsoft.com/office/officeart/2005/8/layout/cycle5"/>
    <dgm:cxn modelId="{6F89A616-71FF-4452-8A0D-DED79CC6CBAA}" srcId="{BAFDC558-92C4-4B5C-BF7B-B958EC000786}" destId="{2D1B5ACA-7932-4D29-8516-373E93995F22}" srcOrd="2" destOrd="0" parTransId="{90B16D40-B566-42CD-B264-1FB690FEC40E}" sibTransId="{9C27018E-8B9D-4544-ABEF-5614467FCB52}"/>
    <dgm:cxn modelId="{651C3F75-F145-42CB-A903-A68F4CE30909}" srcId="{BAFDC558-92C4-4B5C-BF7B-B958EC000786}" destId="{D88D3589-4CDE-492B-A815-50313EC29D51}" srcOrd="0" destOrd="0" parTransId="{0CC4DDEB-83E6-43B6-A30B-01A3521A2FB1}" sibTransId="{E4914DD3-745F-45D6-9D54-2440D4D1364D}"/>
    <dgm:cxn modelId="{D221A2C9-11F8-468B-8339-DAE1588ADC12}" type="presParOf" srcId="{8FEB9A83-49D6-4CD1-9733-BCA379E410E4}" destId="{A65EEEBA-E0E1-4A4E-9166-238FF82153B1}" srcOrd="0" destOrd="0" presId="urn:microsoft.com/office/officeart/2005/8/layout/cycle5"/>
    <dgm:cxn modelId="{D4D97CBC-EB24-4C78-A138-5C572222BADE}" type="presParOf" srcId="{8FEB9A83-49D6-4CD1-9733-BCA379E410E4}" destId="{B736FFDB-DDA3-4F63-813F-23F4D2757BE1}" srcOrd="1" destOrd="0" presId="urn:microsoft.com/office/officeart/2005/8/layout/cycle5"/>
    <dgm:cxn modelId="{00391C67-D22F-42A2-B76A-6BFAFBD9239D}" type="presParOf" srcId="{8FEB9A83-49D6-4CD1-9733-BCA379E410E4}" destId="{F6CD252A-7027-4032-9ED1-53D141BD7E3F}" srcOrd="2" destOrd="0" presId="urn:microsoft.com/office/officeart/2005/8/layout/cycle5"/>
    <dgm:cxn modelId="{51DAF4C3-16EC-40CD-99D7-31034C243855}" type="presParOf" srcId="{8FEB9A83-49D6-4CD1-9733-BCA379E410E4}" destId="{B23CA04D-570C-4D42-98FD-A3E08080F9ED}" srcOrd="3" destOrd="0" presId="urn:microsoft.com/office/officeart/2005/8/layout/cycle5"/>
    <dgm:cxn modelId="{FDB63E04-73F5-4ADA-81F7-DE88F95259CB}" type="presParOf" srcId="{8FEB9A83-49D6-4CD1-9733-BCA379E410E4}" destId="{70EC8407-6E7A-44B4-8B97-6C133E20B24F}" srcOrd="4" destOrd="0" presId="urn:microsoft.com/office/officeart/2005/8/layout/cycle5"/>
    <dgm:cxn modelId="{61A62605-AA49-46C1-9065-6D2F34B32147}" type="presParOf" srcId="{8FEB9A83-49D6-4CD1-9733-BCA379E410E4}" destId="{04C6DA6C-DC46-4A64-AA8B-5622A7B077E6}" srcOrd="5" destOrd="0" presId="urn:microsoft.com/office/officeart/2005/8/layout/cycle5"/>
    <dgm:cxn modelId="{3CE3A8B8-12C1-48EA-B75F-422ACAC4252D}" type="presParOf" srcId="{8FEB9A83-49D6-4CD1-9733-BCA379E410E4}" destId="{D0ABEDD1-A488-4EC4-A506-6D7ACFE1CA45}" srcOrd="6" destOrd="0" presId="urn:microsoft.com/office/officeart/2005/8/layout/cycle5"/>
    <dgm:cxn modelId="{F693CB02-183D-4C11-9928-85FBCEB3A690}" type="presParOf" srcId="{8FEB9A83-49D6-4CD1-9733-BCA379E410E4}" destId="{4881345D-44E8-4A71-BBAE-D53F8984855D}" srcOrd="7" destOrd="0" presId="urn:microsoft.com/office/officeart/2005/8/layout/cycle5"/>
    <dgm:cxn modelId="{5C91B7E1-5D7D-4060-AED9-AE592D1EDB1D}" type="presParOf" srcId="{8FEB9A83-49D6-4CD1-9733-BCA379E410E4}" destId="{7BC69975-85A6-4DFA-87F7-A75842545753}" srcOrd="8" destOrd="0" presId="urn:microsoft.com/office/officeart/2005/8/layout/cycle5"/>
    <dgm:cxn modelId="{94646BB4-A827-498F-B636-F98A20409E81}" type="presParOf" srcId="{8FEB9A83-49D6-4CD1-9733-BCA379E410E4}" destId="{650907DB-2E4C-4C0A-AFC4-56E46ED0F1E6}" srcOrd="9" destOrd="0" presId="urn:microsoft.com/office/officeart/2005/8/layout/cycle5"/>
    <dgm:cxn modelId="{5103AECC-157A-4527-A301-18AB0889BE8F}" type="presParOf" srcId="{8FEB9A83-49D6-4CD1-9733-BCA379E410E4}" destId="{7893ED7D-440F-448B-AA13-E385B0CD0768}" srcOrd="10" destOrd="0" presId="urn:microsoft.com/office/officeart/2005/8/layout/cycle5"/>
    <dgm:cxn modelId="{5C11879F-D8A6-46A6-BBE5-ACEEB3C7FAD3}" type="presParOf" srcId="{8FEB9A83-49D6-4CD1-9733-BCA379E410E4}" destId="{6B8CBBFE-A077-49C1-9829-5CCCC2E6461A}" srcOrd="11" destOrd="0" presId="urn:microsoft.com/office/officeart/2005/8/layout/cycle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FDC558-92C4-4B5C-BF7B-B958EC000786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88D3589-4CDE-492B-A815-50313EC29D51}">
      <dgm:prSet phldrT="[文字]" custT="1"/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cs"/>
            </a:rPr>
            <a:t>描述</a:t>
          </a:r>
        </a:p>
      </dgm:t>
    </dgm:pt>
    <dgm:pt modelId="{0CC4DDEB-83E6-43B6-A30B-01A3521A2FB1}" type="parTrans" cxnId="{651C3F75-F145-42CB-A903-A68F4CE30909}">
      <dgm:prSet/>
      <dgm:spPr/>
      <dgm:t>
        <a:bodyPr/>
        <a:lstStyle/>
        <a:p>
          <a:endParaRPr lang="zh-TW" altLang="en-US"/>
        </a:p>
      </dgm:t>
    </dgm:pt>
    <dgm:pt modelId="{E4914DD3-745F-45D6-9D54-2440D4D1364D}" type="sibTrans" cxnId="{651C3F75-F145-42CB-A903-A68F4CE30909}">
      <dgm:prSet/>
      <dgm:spPr/>
      <dgm:t>
        <a:bodyPr/>
        <a:lstStyle/>
        <a:p>
          <a:endParaRPr lang="zh-TW" altLang="en-US"/>
        </a:p>
      </dgm:t>
    </dgm:pt>
    <dgm:pt modelId="{F6A6FAA6-CB8C-46A6-9C65-62D0E73387E9}">
      <dgm:prSet phldrT="[文字]" custT="1"/>
      <dgm:spPr>
        <a:solidFill>
          <a:schemeClr val="accent3">
            <a:lumMod val="75000"/>
          </a:schemeClr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cs"/>
            </a:rPr>
            <a:t>感受</a:t>
          </a:r>
        </a:p>
      </dgm:t>
    </dgm:pt>
    <dgm:pt modelId="{9038968C-0143-49EE-B61A-AF5E113904C2}" type="parTrans" cxnId="{2A519F08-0FBC-4873-8FC1-EE38766A1092}">
      <dgm:prSet/>
      <dgm:spPr/>
      <dgm:t>
        <a:bodyPr/>
        <a:lstStyle/>
        <a:p>
          <a:endParaRPr lang="zh-TW" altLang="en-US"/>
        </a:p>
      </dgm:t>
    </dgm:pt>
    <dgm:pt modelId="{5CDCBF9A-604A-49F2-9D63-9C60F8FC36DC}" type="sibTrans" cxnId="{2A519F08-0FBC-4873-8FC1-EE38766A1092}">
      <dgm:prSet/>
      <dgm:spPr/>
      <dgm:t>
        <a:bodyPr/>
        <a:lstStyle/>
        <a:p>
          <a:endParaRPr lang="zh-TW" altLang="en-US"/>
        </a:p>
      </dgm:t>
    </dgm:pt>
    <dgm:pt modelId="{2D1B5ACA-7932-4D29-8516-373E93995F22}">
      <dgm:prSet phldrT="[文字]" custT="1"/>
      <dgm:spPr>
        <a:solidFill>
          <a:schemeClr val="accent4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cs"/>
            </a:rPr>
            <a:t>檢視</a:t>
          </a:r>
        </a:p>
      </dgm:t>
    </dgm:pt>
    <dgm:pt modelId="{90B16D40-B566-42CD-B264-1FB690FEC40E}" type="parTrans" cxnId="{6F89A616-71FF-4452-8A0D-DED79CC6CBAA}">
      <dgm:prSet/>
      <dgm:spPr/>
      <dgm:t>
        <a:bodyPr/>
        <a:lstStyle/>
        <a:p>
          <a:endParaRPr lang="zh-TW" altLang="en-US"/>
        </a:p>
      </dgm:t>
    </dgm:pt>
    <dgm:pt modelId="{9C27018E-8B9D-4544-ABEF-5614467FCB52}" type="sibTrans" cxnId="{6F89A616-71FF-4452-8A0D-DED79CC6CBAA}">
      <dgm:prSet/>
      <dgm:spPr/>
      <dgm:t>
        <a:bodyPr/>
        <a:lstStyle/>
        <a:p>
          <a:endParaRPr lang="zh-TW" altLang="en-US"/>
        </a:p>
      </dgm:t>
    </dgm:pt>
    <dgm:pt modelId="{43D3F4FA-E14B-4B87-8214-83B9BDBD573D}">
      <dgm:prSet phldrT="[文字]" custT="1"/>
      <dgm:spPr>
        <a:solidFill>
          <a:schemeClr val="accent1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cs"/>
            </a:rPr>
            <a:t>結論</a:t>
          </a:r>
        </a:p>
      </dgm:t>
    </dgm:pt>
    <dgm:pt modelId="{270B049E-DEED-4F36-82A5-89EE31D56657}" type="parTrans" cxnId="{927F883C-C7AF-422C-9F4B-C858D77DE9C6}">
      <dgm:prSet/>
      <dgm:spPr/>
      <dgm:t>
        <a:bodyPr/>
        <a:lstStyle/>
        <a:p>
          <a:endParaRPr lang="zh-TW" altLang="en-US"/>
        </a:p>
      </dgm:t>
    </dgm:pt>
    <dgm:pt modelId="{E1EE71F1-186B-4D5B-881E-B35D9515256E}" type="sibTrans" cxnId="{927F883C-C7AF-422C-9F4B-C858D77DE9C6}">
      <dgm:prSet/>
      <dgm:spPr/>
      <dgm:t>
        <a:bodyPr/>
        <a:lstStyle/>
        <a:p>
          <a:endParaRPr lang="zh-TW" altLang="en-US"/>
        </a:p>
      </dgm:t>
    </dgm:pt>
    <dgm:pt modelId="{BFA687BA-599F-4819-8D33-EF42C79E5234}">
      <dgm:prSet phldrT="[文字]" custT="1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cs"/>
            </a:rPr>
            <a:t>行動計畫</a:t>
          </a:r>
        </a:p>
      </dgm:t>
    </dgm:pt>
    <dgm:pt modelId="{D7968DC3-3596-46A0-A88D-8D2FCF23789F}" type="parTrans" cxnId="{EC793165-CF85-466C-B78B-8251B9B2F548}">
      <dgm:prSet/>
      <dgm:spPr/>
      <dgm:t>
        <a:bodyPr/>
        <a:lstStyle/>
        <a:p>
          <a:endParaRPr lang="zh-TW" altLang="en-US"/>
        </a:p>
      </dgm:t>
    </dgm:pt>
    <dgm:pt modelId="{3D97BD73-85EB-459A-9327-89EF59249F99}" type="sibTrans" cxnId="{EC793165-CF85-466C-B78B-8251B9B2F548}">
      <dgm:prSet/>
      <dgm:spPr/>
      <dgm:t>
        <a:bodyPr/>
        <a:lstStyle/>
        <a:p>
          <a:endParaRPr lang="zh-TW" altLang="en-US"/>
        </a:p>
      </dgm:t>
    </dgm:pt>
    <dgm:pt modelId="{1103A796-1CDE-40F0-8409-B6B98D337682}">
      <dgm:prSet phldrT="[文字]" custT="1"/>
      <dgm:spPr>
        <a:solidFill>
          <a:srgbClr val="EEC100"/>
        </a:solidFill>
        <a:ln>
          <a:noFill/>
        </a:ln>
      </dgm:spPr>
      <dgm:t>
        <a:bodyPr/>
        <a:lstStyle/>
        <a:p>
          <a:r>
            <a:rPr lang="zh-TW" altLang="en-US" sz="1800" b="1" kern="12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cs"/>
            </a:rPr>
            <a:t>分析</a:t>
          </a:r>
        </a:p>
      </dgm:t>
    </dgm:pt>
    <dgm:pt modelId="{B18511DF-B98B-4229-B8A3-1F898F915A10}" type="sibTrans" cxnId="{FBC01A83-72DC-49C6-9384-4FC90CEA18D1}">
      <dgm:prSet/>
      <dgm:spPr/>
      <dgm:t>
        <a:bodyPr/>
        <a:lstStyle/>
        <a:p>
          <a:endParaRPr lang="zh-TW" altLang="en-US"/>
        </a:p>
      </dgm:t>
    </dgm:pt>
    <dgm:pt modelId="{C50FC50F-77F4-49FB-8196-1A8F88A83340}" type="parTrans" cxnId="{FBC01A83-72DC-49C6-9384-4FC90CEA18D1}">
      <dgm:prSet/>
      <dgm:spPr/>
      <dgm:t>
        <a:bodyPr/>
        <a:lstStyle/>
        <a:p>
          <a:endParaRPr lang="zh-TW" altLang="en-US"/>
        </a:p>
      </dgm:t>
    </dgm:pt>
    <dgm:pt modelId="{8FEB9A83-49D6-4CD1-9733-BCA379E410E4}" type="pres">
      <dgm:prSet presAssocID="{BAFDC558-92C4-4B5C-BF7B-B958EC000786}" presName="cycle" presStyleCnt="0">
        <dgm:presLayoutVars>
          <dgm:dir/>
          <dgm:resizeHandles val="exact"/>
        </dgm:presLayoutVars>
      </dgm:prSet>
      <dgm:spPr/>
    </dgm:pt>
    <dgm:pt modelId="{A65EEEBA-E0E1-4A4E-9166-238FF82153B1}" type="pres">
      <dgm:prSet presAssocID="{D88D3589-4CDE-492B-A815-50313EC29D51}" presName="node" presStyleLbl="node1" presStyleIdx="0" presStyleCnt="6" custScaleX="12658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736FFDB-DDA3-4F63-813F-23F4D2757BE1}" type="pres">
      <dgm:prSet presAssocID="{D88D3589-4CDE-492B-A815-50313EC29D51}" presName="spNode" presStyleCnt="0"/>
      <dgm:spPr/>
    </dgm:pt>
    <dgm:pt modelId="{F6CD252A-7027-4032-9ED1-53D141BD7E3F}" type="pres">
      <dgm:prSet presAssocID="{E4914DD3-745F-45D6-9D54-2440D4D1364D}" presName="sibTrans" presStyleLbl="sibTrans1D1" presStyleIdx="0" presStyleCnt="6"/>
      <dgm:spPr/>
    </dgm:pt>
    <dgm:pt modelId="{B23CA04D-570C-4D42-98FD-A3E08080F9ED}" type="pres">
      <dgm:prSet presAssocID="{F6A6FAA6-CB8C-46A6-9C65-62D0E73387E9}" presName="node" presStyleLbl="node1" presStyleIdx="1" presStyleCnt="6" custScaleX="128005" custRadScaleRad="107177" custRadScaleInc="28508">
        <dgm:presLayoutVars>
          <dgm:bulletEnabled val="1"/>
        </dgm:presLayoutVars>
      </dgm:prSet>
      <dgm:spPr/>
    </dgm:pt>
    <dgm:pt modelId="{70EC8407-6E7A-44B4-8B97-6C133E20B24F}" type="pres">
      <dgm:prSet presAssocID="{F6A6FAA6-CB8C-46A6-9C65-62D0E73387E9}" presName="spNode" presStyleCnt="0"/>
      <dgm:spPr/>
    </dgm:pt>
    <dgm:pt modelId="{04C6DA6C-DC46-4A64-AA8B-5622A7B077E6}" type="pres">
      <dgm:prSet presAssocID="{5CDCBF9A-604A-49F2-9D63-9C60F8FC36DC}" presName="sibTrans" presStyleLbl="sibTrans1D1" presStyleIdx="1" presStyleCnt="6"/>
      <dgm:spPr/>
    </dgm:pt>
    <dgm:pt modelId="{D0ABEDD1-A488-4EC4-A506-6D7ACFE1CA45}" type="pres">
      <dgm:prSet presAssocID="{2D1B5ACA-7932-4D29-8516-373E93995F22}" presName="node" presStyleLbl="node1" presStyleIdx="2" presStyleCnt="6" custScaleX="154843" custRadScaleRad="100928" custRadScaleInc="-4322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881345D-44E8-4A71-BBAE-D53F8984855D}" type="pres">
      <dgm:prSet presAssocID="{2D1B5ACA-7932-4D29-8516-373E93995F22}" presName="spNode" presStyleCnt="0"/>
      <dgm:spPr/>
    </dgm:pt>
    <dgm:pt modelId="{7BC69975-85A6-4DFA-87F7-A75842545753}" type="pres">
      <dgm:prSet presAssocID="{9C27018E-8B9D-4544-ABEF-5614467FCB52}" presName="sibTrans" presStyleLbl="sibTrans1D1" presStyleIdx="2" presStyleCnt="6"/>
      <dgm:spPr/>
    </dgm:pt>
    <dgm:pt modelId="{650907DB-2E4C-4C0A-AFC4-56E46ED0F1E6}" type="pres">
      <dgm:prSet presAssocID="{1103A796-1CDE-40F0-8409-B6B98D337682}" presName="node" presStyleLbl="node1" presStyleIdx="3" presStyleCnt="6" custScaleX="142008" custRadScaleRad="99423" custRadScaleInc="2800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893ED7D-440F-448B-AA13-E385B0CD0768}" type="pres">
      <dgm:prSet presAssocID="{1103A796-1CDE-40F0-8409-B6B98D337682}" presName="spNode" presStyleCnt="0"/>
      <dgm:spPr/>
    </dgm:pt>
    <dgm:pt modelId="{6B8CBBFE-A077-49C1-9829-5CCCC2E6461A}" type="pres">
      <dgm:prSet presAssocID="{B18511DF-B98B-4229-B8A3-1F898F915A10}" presName="sibTrans" presStyleLbl="sibTrans1D1" presStyleIdx="3" presStyleCnt="6"/>
      <dgm:spPr/>
    </dgm:pt>
    <dgm:pt modelId="{951ADC98-19C0-4282-A1C1-D5EAED1CA953}" type="pres">
      <dgm:prSet presAssocID="{43D3F4FA-E14B-4B87-8214-83B9BDBD573D}" presName="node" presStyleLbl="node1" presStyleIdx="4" presStyleCnt="6" custRadScaleRad="104704" custRadScaleInc="47252">
        <dgm:presLayoutVars>
          <dgm:bulletEnabled val="1"/>
        </dgm:presLayoutVars>
      </dgm:prSet>
      <dgm:spPr/>
    </dgm:pt>
    <dgm:pt modelId="{4376108C-712B-42AC-8BD3-E145DACE90B6}" type="pres">
      <dgm:prSet presAssocID="{43D3F4FA-E14B-4B87-8214-83B9BDBD573D}" presName="spNode" presStyleCnt="0"/>
      <dgm:spPr/>
    </dgm:pt>
    <dgm:pt modelId="{F36CB05E-A044-4B8C-A2B3-E0161758062A}" type="pres">
      <dgm:prSet presAssocID="{E1EE71F1-186B-4D5B-881E-B35D9515256E}" presName="sibTrans" presStyleLbl="sibTrans1D1" presStyleIdx="4" presStyleCnt="6"/>
      <dgm:spPr/>
    </dgm:pt>
    <dgm:pt modelId="{BE7C0307-F373-44AC-B4E4-566412F10990}" type="pres">
      <dgm:prSet presAssocID="{BFA687BA-599F-4819-8D33-EF42C79E5234}" presName="node" presStyleLbl="node1" presStyleIdx="5" presStyleCnt="6" custScaleX="174220" custRadScaleRad="108113" custRadScaleInc="-29626">
        <dgm:presLayoutVars>
          <dgm:bulletEnabled val="1"/>
        </dgm:presLayoutVars>
      </dgm:prSet>
      <dgm:spPr/>
    </dgm:pt>
    <dgm:pt modelId="{5990C029-8164-47E9-BF9A-E8C590331836}" type="pres">
      <dgm:prSet presAssocID="{BFA687BA-599F-4819-8D33-EF42C79E5234}" presName="spNode" presStyleCnt="0"/>
      <dgm:spPr/>
    </dgm:pt>
    <dgm:pt modelId="{48FE1A79-1F11-4E70-837C-C42EC3E52797}" type="pres">
      <dgm:prSet presAssocID="{3D97BD73-85EB-459A-9327-89EF59249F99}" presName="sibTrans" presStyleLbl="sibTrans1D1" presStyleIdx="5" presStyleCnt="6"/>
      <dgm:spPr/>
    </dgm:pt>
  </dgm:ptLst>
  <dgm:cxnLst>
    <dgm:cxn modelId="{FB572E96-CC3F-4DDD-936C-4CE3A0A5EB58}" type="presOf" srcId="{3D97BD73-85EB-459A-9327-89EF59249F99}" destId="{48FE1A79-1F11-4E70-837C-C42EC3E52797}" srcOrd="0" destOrd="0" presId="urn:microsoft.com/office/officeart/2005/8/layout/cycle5"/>
    <dgm:cxn modelId="{0177DA5D-D640-4064-A1DF-01EFE1F82336}" type="presOf" srcId="{F6A6FAA6-CB8C-46A6-9C65-62D0E73387E9}" destId="{B23CA04D-570C-4D42-98FD-A3E08080F9ED}" srcOrd="0" destOrd="0" presId="urn:microsoft.com/office/officeart/2005/8/layout/cycle5"/>
    <dgm:cxn modelId="{95B6A456-DFF8-4476-81B0-13BE56A2AF0A}" type="presOf" srcId="{B18511DF-B98B-4229-B8A3-1F898F915A10}" destId="{6B8CBBFE-A077-49C1-9829-5CCCC2E6461A}" srcOrd="0" destOrd="0" presId="urn:microsoft.com/office/officeart/2005/8/layout/cycle5"/>
    <dgm:cxn modelId="{DFC1F380-C1C9-411E-BE30-48266269F4AC}" type="presOf" srcId="{E1EE71F1-186B-4D5B-881E-B35D9515256E}" destId="{F36CB05E-A044-4B8C-A2B3-E0161758062A}" srcOrd="0" destOrd="0" presId="urn:microsoft.com/office/officeart/2005/8/layout/cycle5"/>
    <dgm:cxn modelId="{AFDE44F2-A4FA-4561-B85F-122D02844309}" type="presOf" srcId="{BFA687BA-599F-4819-8D33-EF42C79E5234}" destId="{BE7C0307-F373-44AC-B4E4-566412F10990}" srcOrd="0" destOrd="0" presId="urn:microsoft.com/office/officeart/2005/8/layout/cycle5"/>
    <dgm:cxn modelId="{EB1F3E74-282C-40B4-86B7-64C75FB4BD24}" type="presOf" srcId="{1103A796-1CDE-40F0-8409-B6B98D337682}" destId="{650907DB-2E4C-4C0A-AFC4-56E46ED0F1E6}" srcOrd="0" destOrd="0" presId="urn:microsoft.com/office/officeart/2005/8/layout/cycle5"/>
    <dgm:cxn modelId="{927F883C-C7AF-422C-9F4B-C858D77DE9C6}" srcId="{BAFDC558-92C4-4B5C-BF7B-B958EC000786}" destId="{43D3F4FA-E14B-4B87-8214-83B9BDBD573D}" srcOrd="4" destOrd="0" parTransId="{270B049E-DEED-4F36-82A5-89EE31D56657}" sibTransId="{E1EE71F1-186B-4D5B-881E-B35D9515256E}"/>
    <dgm:cxn modelId="{C401AD37-522E-4FA0-9E14-FB0C7241EEFD}" type="presOf" srcId="{2D1B5ACA-7932-4D29-8516-373E93995F22}" destId="{D0ABEDD1-A488-4EC4-A506-6D7ACFE1CA45}" srcOrd="0" destOrd="0" presId="urn:microsoft.com/office/officeart/2005/8/layout/cycle5"/>
    <dgm:cxn modelId="{6F89A616-71FF-4452-8A0D-DED79CC6CBAA}" srcId="{BAFDC558-92C4-4B5C-BF7B-B958EC000786}" destId="{2D1B5ACA-7932-4D29-8516-373E93995F22}" srcOrd="2" destOrd="0" parTransId="{90B16D40-B566-42CD-B264-1FB690FEC40E}" sibTransId="{9C27018E-8B9D-4544-ABEF-5614467FCB52}"/>
    <dgm:cxn modelId="{874EB779-D15F-48FC-AB9A-4614CBF97DBA}" type="presOf" srcId="{D88D3589-4CDE-492B-A815-50313EC29D51}" destId="{A65EEEBA-E0E1-4A4E-9166-238FF82153B1}" srcOrd="0" destOrd="0" presId="urn:microsoft.com/office/officeart/2005/8/layout/cycle5"/>
    <dgm:cxn modelId="{9844BDDB-1E2E-46C2-BE36-199517E6A666}" type="presOf" srcId="{9C27018E-8B9D-4544-ABEF-5614467FCB52}" destId="{7BC69975-85A6-4DFA-87F7-A75842545753}" srcOrd="0" destOrd="0" presId="urn:microsoft.com/office/officeart/2005/8/layout/cycle5"/>
    <dgm:cxn modelId="{F29EFD56-8739-4122-AEFF-A29B480AA1AE}" type="presOf" srcId="{5CDCBF9A-604A-49F2-9D63-9C60F8FC36DC}" destId="{04C6DA6C-DC46-4A64-AA8B-5622A7B077E6}" srcOrd="0" destOrd="0" presId="urn:microsoft.com/office/officeart/2005/8/layout/cycle5"/>
    <dgm:cxn modelId="{EC793165-CF85-466C-B78B-8251B9B2F548}" srcId="{BAFDC558-92C4-4B5C-BF7B-B958EC000786}" destId="{BFA687BA-599F-4819-8D33-EF42C79E5234}" srcOrd="5" destOrd="0" parTransId="{D7968DC3-3596-46A0-A88D-8D2FCF23789F}" sibTransId="{3D97BD73-85EB-459A-9327-89EF59249F99}"/>
    <dgm:cxn modelId="{664A961F-09FC-402F-A701-E157C9B77441}" type="presOf" srcId="{43D3F4FA-E14B-4B87-8214-83B9BDBD573D}" destId="{951ADC98-19C0-4282-A1C1-D5EAED1CA953}" srcOrd="0" destOrd="0" presId="urn:microsoft.com/office/officeart/2005/8/layout/cycle5"/>
    <dgm:cxn modelId="{62E20BB9-F1AD-4834-B7DB-33355D85D8A5}" type="presOf" srcId="{BAFDC558-92C4-4B5C-BF7B-B958EC000786}" destId="{8FEB9A83-49D6-4CD1-9733-BCA379E410E4}" srcOrd="0" destOrd="0" presId="urn:microsoft.com/office/officeart/2005/8/layout/cycle5"/>
    <dgm:cxn modelId="{FBC01A83-72DC-49C6-9384-4FC90CEA18D1}" srcId="{BAFDC558-92C4-4B5C-BF7B-B958EC000786}" destId="{1103A796-1CDE-40F0-8409-B6B98D337682}" srcOrd="3" destOrd="0" parTransId="{C50FC50F-77F4-49FB-8196-1A8F88A83340}" sibTransId="{B18511DF-B98B-4229-B8A3-1F898F915A10}"/>
    <dgm:cxn modelId="{2A519F08-0FBC-4873-8FC1-EE38766A1092}" srcId="{BAFDC558-92C4-4B5C-BF7B-B958EC000786}" destId="{F6A6FAA6-CB8C-46A6-9C65-62D0E73387E9}" srcOrd="1" destOrd="0" parTransId="{9038968C-0143-49EE-B61A-AF5E113904C2}" sibTransId="{5CDCBF9A-604A-49F2-9D63-9C60F8FC36DC}"/>
    <dgm:cxn modelId="{651C3F75-F145-42CB-A903-A68F4CE30909}" srcId="{BAFDC558-92C4-4B5C-BF7B-B958EC000786}" destId="{D88D3589-4CDE-492B-A815-50313EC29D51}" srcOrd="0" destOrd="0" parTransId="{0CC4DDEB-83E6-43B6-A30B-01A3521A2FB1}" sibTransId="{E4914DD3-745F-45D6-9D54-2440D4D1364D}"/>
    <dgm:cxn modelId="{A20E63DE-ED78-4D57-A921-F0DD7FF021F0}" type="presOf" srcId="{E4914DD3-745F-45D6-9D54-2440D4D1364D}" destId="{F6CD252A-7027-4032-9ED1-53D141BD7E3F}" srcOrd="0" destOrd="0" presId="urn:microsoft.com/office/officeart/2005/8/layout/cycle5"/>
    <dgm:cxn modelId="{6EF88167-FA3F-4512-93D8-FD0B70F5CB03}" type="presParOf" srcId="{8FEB9A83-49D6-4CD1-9733-BCA379E410E4}" destId="{A65EEEBA-E0E1-4A4E-9166-238FF82153B1}" srcOrd="0" destOrd="0" presId="urn:microsoft.com/office/officeart/2005/8/layout/cycle5"/>
    <dgm:cxn modelId="{00D089EC-002D-412E-B823-FDAED43B02E3}" type="presParOf" srcId="{8FEB9A83-49D6-4CD1-9733-BCA379E410E4}" destId="{B736FFDB-DDA3-4F63-813F-23F4D2757BE1}" srcOrd="1" destOrd="0" presId="urn:microsoft.com/office/officeart/2005/8/layout/cycle5"/>
    <dgm:cxn modelId="{D2E03DF5-2AB8-4FC1-A06C-8F5785E0161D}" type="presParOf" srcId="{8FEB9A83-49D6-4CD1-9733-BCA379E410E4}" destId="{F6CD252A-7027-4032-9ED1-53D141BD7E3F}" srcOrd="2" destOrd="0" presId="urn:microsoft.com/office/officeart/2005/8/layout/cycle5"/>
    <dgm:cxn modelId="{53AC5963-CF7C-45D8-B990-D073FF7B47AF}" type="presParOf" srcId="{8FEB9A83-49D6-4CD1-9733-BCA379E410E4}" destId="{B23CA04D-570C-4D42-98FD-A3E08080F9ED}" srcOrd="3" destOrd="0" presId="urn:microsoft.com/office/officeart/2005/8/layout/cycle5"/>
    <dgm:cxn modelId="{683DC95C-63CF-4480-88B2-DAFF47103D4B}" type="presParOf" srcId="{8FEB9A83-49D6-4CD1-9733-BCA379E410E4}" destId="{70EC8407-6E7A-44B4-8B97-6C133E20B24F}" srcOrd="4" destOrd="0" presId="urn:microsoft.com/office/officeart/2005/8/layout/cycle5"/>
    <dgm:cxn modelId="{9D50AFA9-9E54-49AD-90BC-F5BEDCC3C51E}" type="presParOf" srcId="{8FEB9A83-49D6-4CD1-9733-BCA379E410E4}" destId="{04C6DA6C-DC46-4A64-AA8B-5622A7B077E6}" srcOrd="5" destOrd="0" presId="urn:microsoft.com/office/officeart/2005/8/layout/cycle5"/>
    <dgm:cxn modelId="{98922360-5CFF-47AC-BDBA-6C9BF200CD67}" type="presParOf" srcId="{8FEB9A83-49D6-4CD1-9733-BCA379E410E4}" destId="{D0ABEDD1-A488-4EC4-A506-6D7ACFE1CA45}" srcOrd="6" destOrd="0" presId="urn:microsoft.com/office/officeart/2005/8/layout/cycle5"/>
    <dgm:cxn modelId="{C34E433C-90E2-4262-8800-0804C7B4BFA9}" type="presParOf" srcId="{8FEB9A83-49D6-4CD1-9733-BCA379E410E4}" destId="{4881345D-44E8-4A71-BBAE-D53F8984855D}" srcOrd="7" destOrd="0" presId="urn:microsoft.com/office/officeart/2005/8/layout/cycle5"/>
    <dgm:cxn modelId="{3D1AA7EB-F13C-438F-ADCE-CE34B5197A20}" type="presParOf" srcId="{8FEB9A83-49D6-4CD1-9733-BCA379E410E4}" destId="{7BC69975-85A6-4DFA-87F7-A75842545753}" srcOrd="8" destOrd="0" presId="urn:microsoft.com/office/officeart/2005/8/layout/cycle5"/>
    <dgm:cxn modelId="{4E8EC365-089F-49CF-B87B-CBAA92E44A00}" type="presParOf" srcId="{8FEB9A83-49D6-4CD1-9733-BCA379E410E4}" destId="{650907DB-2E4C-4C0A-AFC4-56E46ED0F1E6}" srcOrd="9" destOrd="0" presId="urn:microsoft.com/office/officeart/2005/8/layout/cycle5"/>
    <dgm:cxn modelId="{40038BC9-B365-4E36-A4EE-653B87A39AA9}" type="presParOf" srcId="{8FEB9A83-49D6-4CD1-9733-BCA379E410E4}" destId="{7893ED7D-440F-448B-AA13-E385B0CD0768}" srcOrd="10" destOrd="0" presId="urn:microsoft.com/office/officeart/2005/8/layout/cycle5"/>
    <dgm:cxn modelId="{7993F6DE-64B0-444E-A218-4742994C2ABE}" type="presParOf" srcId="{8FEB9A83-49D6-4CD1-9733-BCA379E410E4}" destId="{6B8CBBFE-A077-49C1-9829-5CCCC2E6461A}" srcOrd="11" destOrd="0" presId="urn:microsoft.com/office/officeart/2005/8/layout/cycle5"/>
    <dgm:cxn modelId="{C380D38B-D58A-409C-9C5C-9A0DB217D2C4}" type="presParOf" srcId="{8FEB9A83-49D6-4CD1-9733-BCA379E410E4}" destId="{951ADC98-19C0-4282-A1C1-D5EAED1CA953}" srcOrd="12" destOrd="0" presId="urn:microsoft.com/office/officeart/2005/8/layout/cycle5"/>
    <dgm:cxn modelId="{29C73EFE-AD11-4499-B34A-48732F32FD6C}" type="presParOf" srcId="{8FEB9A83-49D6-4CD1-9733-BCA379E410E4}" destId="{4376108C-712B-42AC-8BD3-E145DACE90B6}" srcOrd="13" destOrd="0" presId="urn:microsoft.com/office/officeart/2005/8/layout/cycle5"/>
    <dgm:cxn modelId="{692749BC-E4F1-4931-8854-4340D9D1146D}" type="presParOf" srcId="{8FEB9A83-49D6-4CD1-9733-BCA379E410E4}" destId="{F36CB05E-A044-4B8C-A2B3-E0161758062A}" srcOrd="14" destOrd="0" presId="urn:microsoft.com/office/officeart/2005/8/layout/cycle5"/>
    <dgm:cxn modelId="{76AE085A-F1E7-43E6-8400-B82D577BCFBF}" type="presParOf" srcId="{8FEB9A83-49D6-4CD1-9733-BCA379E410E4}" destId="{BE7C0307-F373-44AC-B4E4-566412F10990}" srcOrd="15" destOrd="0" presId="urn:microsoft.com/office/officeart/2005/8/layout/cycle5"/>
    <dgm:cxn modelId="{A29B2FB2-2E6A-466E-9317-32371CBB8089}" type="presParOf" srcId="{8FEB9A83-49D6-4CD1-9733-BCA379E410E4}" destId="{5990C029-8164-47E9-BF9A-E8C590331836}" srcOrd="16" destOrd="0" presId="urn:microsoft.com/office/officeart/2005/8/layout/cycle5"/>
    <dgm:cxn modelId="{EEF4D9B2-5C1A-4E37-932E-F3C8AF5B8121}" type="presParOf" srcId="{8FEB9A83-49D6-4CD1-9733-BCA379E410E4}" destId="{48FE1A79-1F11-4E70-837C-C42EC3E52797}" srcOrd="17" destOrd="0" presId="urn:microsoft.com/office/officeart/2005/8/layout/cycle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4E10-E768-40B1-8141-63D2B2DB5457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6" name="文字方塊 65"/>
          <p:cNvSpPr txBox="1"/>
          <p:nvPr userDrawn="1"/>
        </p:nvSpPr>
        <p:spPr>
          <a:xfrm>
            <a:off x="1000100" y="181768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8" name="文字方塊 67"/>
          <p:cNvSpPr txBox="1"/>
          <p:nvPr userDrawn="1"/>
        </p:nvSpPr>
        <p:spPr>
          <a:xfrm>
            <a:off x="1000100" y="32249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1" name="Google Shape;6506;p84"/>
          <p:cNvGrpSpPr/>
          <p:nvPr userDrawn="1"/>
        </p:nvGrpSpPr>
        <p:grpSpPr>
          <a:xfrm rot="16200000">
            <a:off x="138277" y="2138554"/>
            <a:ext cx="2742827" cy="1143009"/>
            <a:chOff x="5973664" y="3484366"/>
            <a:chExt cx="2369192" cy="987304"/>
          </a:xfrm>
        </p:grpSpPr>
        <p:grpSp>
          <p:nvGrpSpPr>
            <p:cNvPr id="42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58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55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" name="Google Shape;6515;p84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52" name="Google Shape;6516;p84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6517;p84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6518;p84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0" name="文字方塊 69"/>
          <p:cNvSpPr txBox="1"/>
          <p:nvPr userDrawn="1"/>
        </p:nvSpPr>
        <p:spPr>
          <a:xfrm>
            <a:off x="1152500" y="158470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1" name="文字方塊 70"/>
          <p:cNvSpPr txBox="1"/>
          <p:nvPr userDrawn="1"/>
        </p:nvSpPr>
        <p:spPr>
          <a:xfrm>
            <a:off x="1158850" y="247560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2" name="文字方塊 71"/>
          <p:cNvSpPr txBox="1"/>
          <p:nvPr userDrawn="1"/>
        </p:nvSpPr>
        <p:spPr>
          <a:xfrm>
            <a:off x="1152500" y="3377309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參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10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2022/6/8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28992" y="2107403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10</a:t>
            </a:r>
            <a:r>
              <a:rPr kumimoji="0" lang="zh-TW" alt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如何反思</a:t>
            </a:r>
            <a:endParaRPr kumimoji="0" lang="en-US" altLang="zh-TW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214546" y="164305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什麼是反思？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214546" y="2522257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反思的４種方式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207231" y="3429006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反思的３個項目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2068295"/>
            <a:ext cx="4857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什麼是反思？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反思的意義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" name="文字方塊 24"/>
          <p:cNvSpPr txBox="1"/>
          <p:nvPr/>
        </p:nvSpPr>
        <p:spPr>
          <a:xfrm>
            <a:off x="642910" y="1337397"/>
            <a:ext cx="52864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0" indent="-358775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人們藉由重新檢視、感受與分析過去的經驗，</a:t>
            </a:r>
            <a:r>
              <a:rPr lang="zh-TW" altLang="zh-TW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間接獲得知識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的一種特殊思考方法。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0" indent="-358775" algn="just"/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0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對行動反思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(reflection-on-action)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0" algn="just"/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藉由不斷檢視自身的行為狀態與表現，並即時修正行為，學習如何達成目標，解決問題。</a:t>
            </a:r>
            <a:endParaRPr lang="en-US" altLang="zh-TW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0" algn="just"/>
            <a:endParaRPr lang="en-US" altLang="zh-TW" sz="8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indent="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行動中反思</a:t>
            </a:r>
            <a:r>
              <a:rPr lang="en-US" altLang="zh-TW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(reflection-in-action)</a:t>
            </a:r>
            <a:r>
              <a:rPr lang="zh-TW" altLang="en-US" sz="16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lvl="0" algn="just"/>
            <a:r>
              <a:rPr lang="zh-TW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藉由重新建構過去的經驗，反思過往行為中的表現，針對需要改進的部分擬定計畫，改善整個學習過程。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071552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文字方塊 26"/>
          <p:cNvSpPr txBox="1"/>
          <p:nvPr/>
        </p:nvSpPr>
        <p:spPr>
          <a:xfrm>
            <a:off x="6357950" y="3357568"/>
            <a:ext cx="23574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反思的英文是</a:t>
            </a:r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reflection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，有反射、反映的意涵。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反思的意義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050" name="Picture 2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57000">
            <a:off x="638664" y="3462535"/>
            <a:ext cx="1115066" cy="1392616"/>
          </a:xfrm>
          <a:prstGeom prst="rect">
            <a:avLst/>
          </a:prstGeom>
          <a:noFill/>
        </p:spPr>
      </p:pic>
      <p:sp>
        <p:nvSpPr>
          <p:cNvPr id="28" name="圓角矩形圖說文字 27"/>
          <p:cNvSpPr/>
          <p:nvPr/>
        </p:nvSpPr>
        <p:spPr>
          <a:xfrm>
            <a:off x="2143108" y="2928940"/>
            <a:ext cx="4143404" cy="1071570"/>
          </a:xfrm>
          <a:prstGeom prst="wedgeRoundRectCallout">
            <a:avLst>
              <a:gd name="adj1" fmla="val -57379"/>
              <a:gd name="adj2" fmla="val 38607"/>
              <a:gd name="adj3" fmla="val 16667"/>
            </a:avLst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重複說明已經知道的現象和結果，且流於空泛的呼籲，沒有具體指出誰應該改善？如何改善？看不出有反思出新的知識。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85786" y="1285866"/>
            <a:ext cx="7715304" cy="1214446"/>
          </a:xfrm>
          <a:prstGeom prst="rect">
            <a:avLst/>
          </a:prstGeom>
          <a:ln w="19050">
            <a:solidFill>
              <a:srgbClr val="C0774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從問卷結果可以發現，儘管我們一直提倡性別平等，「媽媽們」還是比「爸爸們」做更多家事，我認為這代表性別意識還不夠成熟，男女不平等的問題依然存在，整體社會需要好好思考如何改善此問題。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反思的意義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050" name="Picture 2" descr="\\Super.nas\Floor Exchange\7F\陳品丞\03 普高_探究與實作\01課本\課本圖片\憨吉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57000">
            <a:off x="638664" y="3462535"/>
            <a:ext cx="1115066" cy="1392616"/>
          </a:xfrm>
          <a:prstGeom prst="rect">
            <a:avLst/>
          </a:prstGeom>
          <a:noFill/>
        </p:spPr>
      </p:pic>
      <p:sp>
        <p:nvSpPr>
          <p:cNvPr id="28" name="圓角矩形圖說文字 27"/>
          <p:cNvSpPr/>
          <p:nvPr/>
        </p:nvSpPr>
        <p:spPr>
          <a:xfrm>
            <a:off x="2143108" y="3286130"/>
            <a:ext cx="4143404" cy="1071570"/>
          </a:xfrm>
          <a:prstGeom prst="wedgeRoundRectCallout">
            <a:avLst>
              <a:gd name="adj1" fmla="val -57379"/>
              <a:gd name="adj2" fmla="val 38607"/>
              <a:gd name="adj3" fmla="val 16667"/>
            </a:avLst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重複說明已經知道的現象和結果，且流於空泛的呼籲，沒有具體指出誰應該改善？如何改善？看不出有反思出新的知識。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85786" y="1285866"/>
            <a:ext cx="7715304" cy="1200329"/>
          </a:xfrm>
          <a:prstGeom prst="rect">
            <a:avLst/>
          </a:prstGeom>
          <a:ln w="19050">
            <a:solidFill>
              <a:srgbClr val="C0774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過，由於蒐集回來的問卷有八成是媽媽填寫，因此這個結果可能沒有充分反映「爸爸們」的看法。我猜想可能有些問題帶有特定立場，讓爸爸容易拒填，或者有其他必須進一步釐清的原因，下次發放問卷前應該多考慮如何降低受訪者拒答的機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探討「反」的意義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5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2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0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8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6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" name="群組 38"/>
          <p:cNvGrpSpPr/>
          <p:nvPr/>
        </p:nvGrpSpPr>
        <p:grpSpPr>
          <a:xfrm>
            <a:off x="943216" y="1571618"/>
            <a:ext cx="6200552" cy="2843837"/>
            <a:chOff x="943216" y="1643056"/>
            <a:chExt cx="6200552" cy="2843837"/>
          </a:xfrm>
        </p:grpSpPr>
        <p:grpSp>
          <p:nvGrpSpPr>
            <p:cNvPr id="24" name="Google Shape;7259;p86"/>
            <p:cNvGrpSpPr/>
            <p:nvPr/>
          </p:nvGrpSpPr>
          <p:grpSpPr>
            <a:xfrm>
              <a:off x="943216" y="1643056"/>
              <a:ext cx="6200552" cy="2843837"/>
              <a:chOff x="238125" y="1188750"/>
              <a:chExt cx="7140450" cy="3335550"/>
            </a:xfrm>
          </p:grpSpPr>
          <p:sp>
            <p:nvSpPr>
              <p:cNvPr id="26" name="Google Shape;7260;p86"/>
              <p:cNvSpPr/>
              <p:nvPr/>
            </p:nvSpPr>
            <p:spPr>
              <a:xfrm>
                <a:off x="238125" y="1188750"/>
                <a:ext cx="3507025" cy="1584000"/>
              </a:xfrm>
              <a:custGeom>
                <a:avLst/>
                <a:gdLst/>
                <a:ahLst/>
                <a:cxnLst/>
                <a:rect l="l" t="t" r="r" b="b"/>
                <a:pathLst>
                  <a:path w="140281" h="63360" extrusionOk="0">
                    <a:moveTo>
                      <a:pt x="4021" y="0"/>
                    </a:moveTo>
                    <a:cubicBezTo>
                      <a:pt x="1801" y="6"/>
                      <a:pt x="6" y="1801"/>
                      <a:pt x="0" y="4021"/>
                    </a:cubicBezTo>
                    <a:lnTo>
                      <a:pt x="0" y="59338"/>
                    </a:lnTo>
                    <a:cubicBezTo>
                      <a:pt x="6" y="61552"/>
                      <a:pt x="1801" y="63354"/>
                      <a:pt x="4021" y="63359"/>
                    </a:cubicBezTo>
                    <a:lnTo>
                      <a:pt x="98272" y="63359"/>
                    </a:lnTo>
                    <a:cubicBezTo>
                      <a:pt x="99963" y="41512"/>
                      <a:pt x="118098" y="24204"/>
                      <a:pt x="140280" y="23813"/>
                    </a:cubicBezTo>
                    <a:lnTo>
                      <a:pt x="140280" y="4021"/>
                    </a:lnTo>
                    <a:cubicBezTo>
                      <a:pt x="140275" y="1801"/>
                      <a:pt x="138474" y="6"/>
                      <a:pt x="136259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7261;p86"/>
              <p:cNvSpPr/>
              <p:nvPr/>
            </p:nvSpPr>
            <p:spPr>
              <a:xfrm>
                <a:off x="238125" y="2940300"/>
                <a:ext cx="3507025" cy="1584000"/>
              </a:xfrm>
              <a:custGeom>
                <a:avLst/>
                <a:gdLst/>
                <a:ahLst/>
                <a:cxnLst/>
                <a:rect l="l" t="t" r="r" b="b"/>
                <a:pathLst>
                  <a:path w="140281" h="63360" extrusionOk="0">
                    <a:moveTo>
                      <a:pt x="4021" y="1"/>
                    </a:moveTo>
                    <a:cubicBezTo>
                      <a:pt x="1801" y="6"/>
                      <a:pt x="6" y="1808"/>
                      <a:pt x="0" y="4022"/>
                    </a:cubicBezTo>
                    <a:lnTo>
                      <a:pt x="0" y="59339"/>
                    </a:lnTo>
                    <a:cubicBezTo>
                      <a:pt x="6" y="61559"/>
                      <a:pt x="1801" y="63354"/>
                      <a:pt x="4021" y="63360"/>
                    </a:cubicBezTo>
                    <a:lnTo>
                      <a:pt x="136259" y="63360"/>
                    </a:lnTo>
                    <a:cubicBezTo>
                      <a:pt x="138474" y="63354"/>
                      <a:pt x="140275" y="61559"/>
                      <a:pt x="140280" y="59339"/>
                    </a:cubicBezTo>
                    <a:lnTo>
                      <a:pt x="140280" y="39547"/>
                    </a:lnTo>
                    <a:cubicBezTo>
                      <a:pt x="118098" y="39155"/>
                      <a:pt x="99963" y="21848"/>
                      <a:pt x="98272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7262;p86"/>
              <p:cNvSpPr/>
              <p:nvPr/>
            </p:nvSpPr>
            <p:spPr>
              <a:xfrm>
                <a:off x="3871550" y="1188750"/>
                <a:ext cx="3507025" cy="1584000"/>
              </a:xfrm>
              <a:custGeom>
                <a:avLst/>
                <a:gdLst/>
                <a:ahLst/>
                <a:cxnLst/>
                <a:rect l="l" t="t" r="r" b="b"/>
                <a:pathLst>
                  <a:path w="140281" h="63360" extrusionOk="0">
                    <a:moveTo>
                      <a:pt x="4022" y="0"/>
                    </a:moveTo>
                    <a:cubicBezTo>
                      <a:pt x="1807" y="6"/>
                      <a:pt x="6" y="1801"/>
                      <a:pt x="0" y="4021"/>
                    </a:cubicBezTo>
                    <a:lnTo>
                      <a:pt x="0" y="24017"/>
                    </a:lnTo>
                    <a:cubicBezTo>
                      <a:pt x="20553" y="26066"/>
                      <a:pt x="36886" y="42675"/>
                      <a:pt x="38494" y="63359"/>
                    </a:cubicBezTo>
                    <a:lnTo>
                      <a:pt x="136260" y="63359"/>
                    </a:lnTo>
                    <a:cubicBezTo>
                      <a:pt x="138480" y="63354"/>
                      <a:pt x="140275" y="61552"/>
                      <a:pt x="140281" y="59338"/>
                    </a:cubicBezTo>
                    <a:lnTo>
                      <a:pt x="140281" y="4021"/>
                    </a:lnTo>
                    <a:cubicBezTo>
                      <a:pt x="140275" y="1801"/>
                      <a:pt x="138480" y="6"/>
                      <a:pt x="13626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7263;p86"/>
              <p:cNvSpPr/>
              <p:nvPr/>
            </p:nvSpPr>
            <p:spPr>
              <a:xfrm>
                <a:off x="3871550" y="2940300"/>
                <a:ext cx="3507025" cy="1584000"/>
              </a:xfrm>
              <a:custGeom>
                <a:avLst/>
                <a:gdLst/>
                <a:ahLst/>
                <a:cxnLst/>
                <a:rect l="l" t="t" r="r" b="b"/>
                <a:pathLst>
                  <a:path w="140281" h="63360" extrusionOk="0">
                    <a:moveTo>
                      <a:pt x="38494" y="1"/>
                    </a:moveTo>
                    <a:cubicBezTo>
                      <a:pt x="36886" y="20680"/>
                      <a:pt x="20553" y="37294"/>
                      <a:pt x="0" y="39343"/>
                    </a:cubicBezTo>
                    <a:lnTo>
                      <a:pt x="0" y="59339"/>
                    </a:lnTo>
                    <a:cubicBezTo>
                      <a:pt x="6" y="61559"/>
                      <a:pt x="1807" y="63354"/>
                      <a:pt x="4022" y="63360"/>
                    </a:cubicBezTo>
                    <a:lnTo>
                      <a:pt x="136260" y="63360"/>
                    </a:lnTo>
                    <a:cubicBezTo>
                      <a:pt x="138480" y="63354"/>
                      <a:pt x="140275" y="61559"/>
                      <a:pt x="140281" y="59339"/>
                    </a:cubicBezTo>
                    <a:lnTo>
                      <a:pt x="140281" y="4022"/>
                    </a:lnTo>
                    <a:cubicBezTo>
                      <a:pt x="140275" y="1808"/>
                      <a:pt x="138480" y="6"/>
                      <a:pt x="136260" y="1"/>
                    </a:cubicBezTo>
                    <a:close/>
                  </a:path>
                </a:pathLst>
              </a:custGeom>
              <a:solidFill>
                <a:srgbClr val="EEC1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7264;p86"/>
              <p:cNvSpPr/>
              <p:nvPr/>
            </p:nvSpPr>
            <p:spPr>
              <a:xfrm>
                <a:off x="2842425" y="1934600"/>
                <a:ext cx="1843850" cy="1843850"/>
              </a:xfrm>
              <a:custGeom>
                <a:avLst/>
                <a:gdLst/>
                <a:ahLst/>
                <a:cxnLst/>
                <a:rect l="l" t="t" r="r" b="b"/>
                <a:pathLst>
                  <a:path w="73754" h="73754" extrusionOk="0">
                    <a:moveTo>
                      <a:pt x="36880" y="0"/>
                    </a:moveTo>
                    <a:cubicBezTo>
                      <a:pt x="36621" y="0"/>
                      <a:pt x="36362" y="6"/>
                      <a:pt x="36108" y="11"/>
                    </a:cubicBezTo>
                    <a:cubicBezTo>
                      <a:pt x="17253" y="397"/>
                      <a:pt x="1834" y="15011"/>
                      <a:pt x="154" y="33525"/>
                    </a:cubicBezTo>
                    <a:cubicBezTo>
                      <a:pt x="55" y="34627"/>
                      <a:pt x="0" y="35745"/>
                      <a:pt x="0" y="36874"/>
                    </a:cubicBezTo>
                    <a:cubicBezTo>
                      <a:pt x="0" y="38009"/>
                      <a:pt x="55" y="39122"/>
                      <a:pt x="154" y="40229"/>
                    </a:cubicBezTo>
                    <a:cubicBezTo>
                      <a:pt x="1834" y="58749"/>
                      <a:pt x="17253" y="73357"/>
                      <a:pt x="36108" y="73743"/>
                    </a:cubicBezTo>
                    <a:cubicBezTo>
                      <a:pt x="36362" y="73748"/>
                      <a:pt x="36621" y="73754"/>
                      <a:pt x="36880" y="73754"/>
                    </a:cubicBezTo>
                    <a:cubicBezTo>
                      <a:pt x="38312" y="73754"/>
                      <a:pt x="39744" y="73666"/>
                      <a:pt x="41165" y="73500"/>
                    </a:cubicBezTo>
                    <a:cubicBezTo>
                      <a:pt x="58391" y="71495"/>
                      <a:pt x="72030" y="57581"/>
                      <a:pt x="73600" y="40229"/>
                    </a:cubicBezTo>
                    <a:cubicBezTo>
                      <a:pt x="73699" y="39127"/>
                      <a:pt x="73754" y="38009"/>
                      <a:pt x="73754" y="36874"/>
                    </a:cubicBezTo>
                    <a:cubicBezTo>
                      <a:pt x="73754" y="35745"/>
                      <a:pt x="73699" y="34632"/>
                      <a:pt x="73600" y="33525"/>
                    </a:cubicBezTo>
                    <a:cubicBezTo>
                      <a:pt x="72024" y="16173"/>
                      <a:pt x="58391" y="2259"/>
                      <a:pt x="41165" y="254"/>
                    </a:cubicBezTo>
                    <a:cubicBezTo>
                      <a:pt x="39744" y="88"/>
                      <a:pt x="38312" y="0"/>
                      <a:pt x="36880" y="0"/>
                    </a:cubicBezTo>
                    <a:close/>
                  </a:path>
                </a:pathLst>
              </a:custGeom>
              <a:solidFill>
                <a:srgbClr val="C077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" name="文字方塊 31"/>
            <p:cNvSpPr txBox="1"/>
            <p:nvPr/>
          </p:nvSpPr>
          <p:spPr>
            <a:xfrm>
              <a:off x="3421677" y="2470539"/>
              <a:ext cx="10001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2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反</a:t>
              </a:r>
              <a:endParaRPr lang="zh-TW" altLang="en-US" sz="7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1071538" y="1785932"/>
              <a:ext cx="1928826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回溯性思考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endParaRPr lang="en-US" altLang="zh-TW" sz="7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意義：回來、回溯</a:t>
              </a:r>
              <a:endParaRPr lang="en-US" altLang="zh-TW" sz="1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5286380" y="1785932"/>
              <a:ext cx="1785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類推性思考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endParaRPr lang="en-US" altLang="zh-TW" sz="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意義：類推</a:t>
              </a:r>
              <a:endParaRPr lang="en-US" altLang="zh-TW" sz="1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5286380" y="3240951"/>
              <a:ext cx="17145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反身性思考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endParaRPr lang="en-US" altLang="zh-TW" sz="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意義：反省</a:t>
              </a:r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1071538" y="3286130"/>
              <a:ext cx="1928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翻轉性思考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endParaRPr lang="en-US" altLang="zh-TW" sz="8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16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意義：翻轉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714348" y="928676"/>
            <a:ext cx="76438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反身性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reflexivity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最早是由哈洛德．葛芬柯（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Harold </a:t>
            </a:r>
            <a:r>
              <a:rPr lang="en-US" altLang="zh-TW" sz="1600" dirty="0" err="1" smtClean="0">
                <a:latin typeface="微軟正黑體" pitchFamily="34" charset="-120"/>
                <a:ea typeface="微軟正黑體" pitchFamily="34" charset="-120"/>
              </a:rPr>
              <a:t>Garfinkel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）所提出，並有數個層次的意義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100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反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身性指的是行動者是「有意識地」面對、理解他所面對的情境，並根據他所理解的意義，採取適當的回應，同時又留意這個回應對於情境有何影響，據此調整自己的行動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100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因此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，我們可以說行動參與了社會情境意義的形成過程，而情境意義形成後又做為行動本身的社會脈絡，襯托其意義，也就是社會行動自我釐清的過程。</a:t>
            </a:r>
            <a:endParaRPr lang="en-US" altLang="zh-TW" sz="1600" dirty="0" smtClean="0">
              <a:latin typeface="微軟正黑體" pitchFamily="34" charset="-120"/>
              <a:ea typeface="微軟正黑體" pitchFamily="34" charset="-120"/>
            </a:endParaRPr>
          </a:p>
          <a:p>
            <a:pPr marL="228600" indent="-228600"/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714348" y="4286262"/>
            <a:ext cx="707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資料來源：</a:t>
            </a:r>
            <a:r>
              <a:rPr lang="en-US" altLang="zh-TW" sz="1200" b="1" dirty="0" smtClean="0">
                <a:latin typeface="微軟正黑體 Light" pitchFamily="34" charset="-120"/>
                <a:ea typeface="微軟正黑體 Light" pitchFamily="34" charset="-120"/>
              </a:rPr>
              <a:t> 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黃厚銘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（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2002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）。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〈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皮耶．布赫迪厄與反身社會學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〉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，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《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網路社會學通訊期刊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》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，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22 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期。</a:t>
            </a:r>
            <a:endParaRPr lang="zh-TW" altLang="en-US" sz="1200" dirty="0">
              <a:latin typeface="微軟正黑體 Light" pitchFamily="34" charset="-120"/>
              <a:ea typeface="微軟正黑體 Light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14744" y="2088061"/>
            <a:ext cx="4143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反思的４種方式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反思的４種方式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一、回溯性思考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回過頭檢視自己探究與實作的歷程，思考當時的問題可以怎麼改善或解決？下一次怎麼做會更好？</a:t>
            </a:r>
          </a:p>
        </p:txBody>
      </p:sp>
      <p:sp>
        <p:nvSpPr>
          <p:cNvPr id="26" name="矩形 25"/>
          <p:cNvSpPr/>
          <p:nvPr/>
        </p:nvSpPr>
        <p:spPr>
          <a:xfrm>
            <a:off x="714348" y="2857502"/>
            <a:ext cx="6215106" cy="142876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lnSpc>
                <a:spcPct val="150000"/>
              </a:lnSpc>
              <a:tabLst>
                <a:tab pos="6459538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番薯圓發現問卷回收的狀況不佳，推測「請班上同學帶問卷回家給父母填寫」這個環節容易產生問題，下次還有機會，他應該以電話或面對面的方式親自執行問卷調查，避免問題再次發生。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0" name="Google Shape;9769;p92"/>
          <p:cNvGrpSpPr/>
          <p:nvPr/>
        </p:nvGrpSpPr>
        <p:grpSpPr>
          <a:xfrm flipH="1">
            <a:off x="7572396" y="-71456"/>
            <a:ext cx="2323121" cy="2857502"/>
            <a:chOff x="-48233050" y="3569725"/>
            <a:chExt cx="252050" cy="299475"/>
          </a:xfrm>
        </p:grpSpPr>
        <p:sp>
          <p:nvSpPr>
            <p:cNvPr id="31" name="Google Shape;9770;p92"/>
            <p:cNvSpPr/>
            <p:nvPr/>
          </p:nvSpPr>
          <p:spPr>
            <a:xfrm>
              <a:off x="-48233050" y="3569725"/>
              <a:ext cx="252050" cy="299475"/>
            </a:xfrm>
            <a:custGeom>
              <a:avLst/>
              <a:gdLst/>
              <a:ahLst/>
              <a:cxnLst/>
              <a:rect l="l" t="t" r="r" b="b"/>
              <a:pathLst>
                <a:path w="10082" h="11979" extrusionOk="0">
                  <a:moveTo>
                    <a:pt x="5230" y="1393"/>
                  </a:moveTo>
                  <a:cubicBezTo>
                    <a:pt x="5419" y="1393"/>
                    <a:pt x="5577" y="1551"/>
                    <a:pt x="5577" y="1740"/>
                  </a:cubicBezTo>
                  <a:lnTo>
                    <a:pt x="5577" y="1960"/>
                  </a:lnTo>
                  <a:cubicBezTo>
                    <a:pt x="5703" y="2023"/>
                    <a:pt x="5829" y="2086"/>
                    <a:pt x="5923" y="2181"/>
                  </a:cubicBezTo>
                  <a:lnTo>
                    <a:pt x="6144" y="2055"/>
                  </a:lnTo>
                  <a:cubicBezTo>
                    <a:pt x="6194" y="2025"/>
                    <a:pt x="6251" y="2011"/>
                    <a:pt x="6308" y="2011"/>
                  </a:cubicBezTo>
                  <a:cubicBezTo>
                    <a:pt x="6430" y="2011"/>
                    <a:pt x="6552" y="2074"/>
                    <a:pt x="6616" y="2181"/>
                  </a:cubicBezTo>
                  <a:lnTo>
                    <a:pt x="7309" y="3410"/>
                  </a:lnTo>
                  <a:cubicBezTo>
                    <a:pt x="7467" y="3725"/>
                    <a:pt x="7246" y="3819"/>
                    <a:pt x="6963" y="3977"/>
                  </a:cubicBezTo>
                  <a:lnTo>
                    <a:pt x="6963" y="4386"/>
                  </a:lnTo>
                  <a:cubicBezTo>
                    <a:pt x="7246" y="4544"/>
                    <a:pt x="7467" y="4670"/>
                    <a:pt x="7309" y="4985"/>
                  </a:cubicBezTo>
                  <a:lnTo>
                    <a:pt x="6616" y="6182"/>
                  </a:lnTo>
                  <a:cubicBezTo>
                    <a:pt x="6531" y="6289"/>
                    <a:pt x="6417" y="6366"/>
                    <a:pt x="6303" y="6366"/>
                  </a:cubicBezTo>
                  <a:cubicBezTo>
                    <a:pt x="6249" y="6366"/>
                    <a:pt x="6195" y="6349"/>
                    <a:pt x="6144" y="6308"/>
                  </a:cubicBezTo>
                  <a:lnTo>
                    <a:pt x="5923" y="6182"/>
                  </a:lnTo>
                  <a:cubicBezTo>
                    <a:pt x="5829" y="6277"/>
                    <a:pt x="5703" y="6340"/>
                    <a:pt x="5577" y="6403"/>
                  </a:cubicBezTo>
                  <a:lnTo>
                    <a:pt x="5577" y="6623"/>
                  </a:lnTo>
                  <a:cubicBezTo>
                    <a:pt x="5577" y="6812"/>
                    <a:pt x="5419" y="6970"/>
                    <a:pt x="5230" y="6970"/>
                  </a:cubicBezTo>
                  <a:lnTo>
                    <a:pt x="3812" y="6970"/>
                  </a:lnTo>
                  <a:cubicBezTo>
                    <a:pt x="3623" y="6970"/>
                    <a:pt x="3466" y="6812"/>
                    <a:pt x="3466" y="6623"/>
                  </a:cubicBezTo>
                  <a:lnTo>
                    <a:pt x="3466" y="6403"/>
                  </a:lnTo>
                  <a:cubicBezTo>
                    <a:pt x="3340" y="6340"/>
                    <a:pt x="3214" y="6277"/>
                    <a:pt x="3119" y="6182"/>
                  </a:cubicBezTo>
                  <a:lnTo>
                    <a:pt x="2899" y="6308"/>
                  </a:lnTo>
                  <a:cubicBezTo>
                    <a:pt x="2848" y="6338"/>
                    <a:pt x="2791" y="6352"/>
                    <a:pt x="2734" y="6352"/>
                  </a:cubicBezTo>
                  <a:cubicBezTo>
                    <a:pt x="2613" y="6352"/>
                    <a:pt x="2490" y="6289"/>
                    <a:pt x="2426" y="6182"/>
                  </a:cubicBezTo>
                  <a:lnTo>
                    <a:pt x="1733" y="4985"/>
                  </a:lnTo>
                  <a:cubicBezTo>
                    <a:pt x="1638" y="4827"/>
                    <a:pt x="1670" y="4575"/>
                    <a:pt x="1859" y="4512"/>
                  </a:cubicBezTo>
                  <a:lnTo>
                    <a:pt x="2048" y="4386"/>
                  </a:lnTo>
                  <a:lnTo>
                    <a:pt x="2048" y="3977"/>
                  </a:lnTo>
                  <a:lnTo>
                    <a:pt x="1859" y="3882"/>
                  </a:lnTo>
                  <a:cubicBezTo>
                    <a:pt x="1702" y="3788"/>
                    <a:pt x="1607" y="3536"/>
                    <a:pt x="1733" y="3410"/>
                  </a:cubicBezTo>
                  <a:lnTo>
                    <a:pt x="2426" y="2181"/>
                  </a:lnTo>
                  <a:cubicBezTo>
                    <a:pt x="2490" y="2074"/>
                    <a:pt x="2612" y="1997"/>
                    <a:pt x="2733" y="1997"/>
                  </a:cubicBezTo>
                  <a:cubicBezTo>
                    <a:pt x="2790" y="1997"/>
                    <a:pt x="2848" y="2014"/>
                    <a:pt x="2899" y="2055"/>
                  </a:cubicBezTo>
                  <a:lnTo>
                    <a:pt x="3119" y="2181"/>
                  </a:lnTo>
                  <a:cubicBezTo>
                    <a:pt x="3214" y="2086"/>
                    <a:pt x="3340" y="2023"/>
                    <a:pt x="3466" y="1960"/>
                  </a:cubicBezTo>
                  <a:lnTo>
                    <a:pt x="3466" y="1740"/>
                  </a:lnTo>
                  <a:cubicBezTo>
                    <a:pt x="3466" y="1551"/>
                    <a:pt x="3623" y="1393"/>
                    <a:pt x="3812" y="1393"/>
                  </a:cubicBezTo>
                  <a:close/>
                  <a:moveTo>
                    <a:pt x="4547" y="0"/>
                  </a:moveTo>
                  <a:cubicBezTo>
                    <a:pt x="3499" y="0"/>
                    <a:pt x="2484" y="337"/>
                    <a:pt x="1670" y="984"/>
                  </a:cubicBezTo>
                  <a:cubicBezTo>
                    <a:pt x="630" y="1866"/>
                    <a:pt x="0" y="3158"/>
                    <a:pt x="0" y="4544"/>
                  </a:cubicBezTo>
                  <a:cubicBezTo>
                    <a:pt x="0" y="5804"/>
                    <a:pt x="504" y="6970"/>
                    <a:pt x="1418" y="7852"/>
                  </a:cubicBezTo>
                  <a:lnTo>
                    <a:pt x="1418" y="11632"/>
                  </a:lnTo>
                  <a:cubicBezTo>
                    <a:pt x="1418" y="11821"/>
                    <a:pt x="1575" y="11979"/>
                    <a:pt x="1765" y="11979"/>
                  </a:cubicBezTo>
                  <a:lnTo>
                    <a:pt x="5986" y="11979"/>
                  </a:lnTo>
                  <a:cubicBezTo>
                    <a:pt x="6175" y="11979"/>
                    <a:pt x="6333" y="11821"/>
                    <a:pt x="6333" y="11632"/>
                  </a:cubicBezTo>
                  <a:lnTo>
                    <a:pt x="6333" y="10530"/>
                  </a:lnTo>
                  <a:lnTo>
                    <a:pt x="8097" y="10530"/>
                  </a:lnTo>
                  <a:cubicBezTo>
                    <a:pt x="8286" y="10530"/>
                    <a:pt x="8444" y="10372"/>
                    <a:pt x="8444" y="10183"/>
                  </a:cubicBezTo>
                  <a:lnTo>
                    <a:pt x="8444" y="8387"/>
                  </a:lnTo>
                  <a:lnTo>
                    <a:pt x="9042" y="8387"/>
                  </a:lnTo>
                  <a:cubicBezTo>
                    <a:pt x="9389" y="8387"/>
                    <a:pt x="9767" y="8198"/>
                    <a:pt x="9956" y="7883"/>
                  </a:cubicBezTo>
                  <a:cubicBezTo>
                    <a:pt x="10082" y="7568"/>
                    <a:pt x="10082" y="7190"/>
                    <a:pt x="9924" y="6875"/>
                  </a:cubicBezTo>
                  <a:lnTo>
                    <a:pt x="9042" y="5237"/>
                  </a:lnTo>
                  <a:cubicBezTo>
                    <a:pt x="9137" y="4701"/>
                    <a:pt x="9137" y="4134"/>
                    <a:pt x="9011" y="3599"/>
                  </a:cubicBezTo>
                  <a:cubicBezTo>
                    <a:pt x="8664" y="1866"/>
                    <a:pt x="7246" y="480"/>
                    <a:pt x="5545" y="102"/>
                  </a:cubicBezTo>
                  <a:cubicBezTo>
                    <a:pt x="5213" y="34"/>
                    <a:pt x="4878" y="0"/>
                    <a:pt x="4547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771;p92"/>
            <p:cNvSpPr/>
            <p:nvPr/>
          </p:nvSpPr>
          <p:spPr>
            <a:xfrm>
              <a:off x="-48170050" y="3622650"/>
              <a:ext cx="100050" cy="103225"/>
            </a:xfrm>
            <a:custGeom>
              <a:avLst/>
              <a:gdLst/>
              <a:ahLst/>
              <a:cxnLst/>
              <a:rect l="l" t="t" r="r" b="b"/>
              <a:pathLst>
                <a:path w="4002" h="4129" extrusionOk="0">
                  <a:moveTo>
                    <a:pt x="1985" y="1009"/>
                  </a:moveTo>
                  <a:cubicBezTo>
                    <a:pt x="2584" y="1009"/>
                    <a:pt x="3057" y="1482"/>
                    <a:pt x="3057" y="2080"/>
                  </a:cubicBezTo>
                  <a:cubicBezTo>
                    <a:pt x="3057" y="2647"/>
                    <a:pt x="2584" y="3120"/>
                    <a:pt x="1985" y="3120"/>
                  </a:cubicBezTo>
                  <a:cubicBezTo>
                    <a:pt x="1418" y="3120"/>
                    <a:pt x="946" y="2647"/>
                    <a:pt x="946" y="2080"/>
                  </a:cubicBezTo>
                  <a:cubicBezTo>
                    <a:pt x="946" y="1482"/>
                    <a:pt x="1418" y="1009"/>
                    <a:pt x="1985" y="1009"/>
                  </a:cubicBezTo>
                  <a:close/>
                  <a:moveTo>
                    <a:pt x="1639" y="1"/>
                  </a:moveTo>
                  <a:lnTo>
                    <a:pt x="1639" y="127"/>
                  </a:lnTo>
                  <a:cubicBezTo>
                    <a:pt x="1639" y="284"/>
                    <a:pt x="1576" y="410"/>
                    <a:pt x="1418" y="442"/>
                  </a:cubicBezTo>
                  <a:cubicBezTo>
                    <a:pt x="1198" y="537"/>
                    <a:pt x="1009" y="631"/>
                    <a:pt x="851" y="757"/>
                  </a:cubicBezTo>
                  <a:cubicBezTo>
                    <a:pt x="770" y="818"/>
                    <a:pt x="689" y="853"/>
                    <a:pt x="607" y="853"/>
                  </a:cubicBezTo>
                  <a:cubicBezTo>
                    <a:pt x="562" y="853"/>
                    <a:pt x="518" y="842"/>
                    <a:pt x="473" y="820"/>
                  </a:cubicBezTo>
                  <a:lnTo>
                    <a:pt x="347" y="726"/>
                  </a:lnTo>
                  <a:lnTo>
                    <a:pt x="1" y="1324"/>
                  </a:lnTo>
                  <a:lnTo>
                    <a:pt x="127" y="1387"/>
                  </a:lnTo>
                  <a:cubicBezTo>
                    <a:pt x="221" y="1482"/>
                    <a:pt x="316" y="1639"/>
                    <a:pt x="253" y="1765"/>
                  </a:cubicBezTo>
                  <a:cubicBezTo>
                    <a:pt x="221" y="1986"/>
                    <a:pt x="221" y="2143"/>
                    <a:pt x="253" y="2395"/>
                  </a:cubicBezTo>
                  <a:cubicBezTo>
                    <a:pt x="316" y="2553"/>
                    <a:pt x="221" y="2647"/>
                    <a:pt x="127" y="2742"/>
                  </a:cubicBezTo>
                  <a:lnTo>
                    <a:pt x="1" y="2805"/>
                  </a:lnTo>
                  <a:lnTo>
                    <a:pt x="347" y="3403"/>
                  </a:lnTo>
                  <a:lnTo>
                    <a:pt x="473" y="3340"/>
                  </a:lnTo>
                  <a:cubicBezTo>
                    <a:pt x="532" y="3297"/>
                    <a:pt x="590" y="3273"/>
                    <a:pt x="649" y="3273"/>
                  </a:cubicBezTo>
                  <a:cubicBezTo>
                    <a:pt x="716" y="3273"/>
                    <a:pt x="784" y="3304"/>
                    <a:pt x="851" y="3372"/>
                  </a:cubicBezTo>
                  <a:cubicBezTo>
                    <a:pt x="1009" y="3529"/>
                    <a:pt x="1198" y="3592"/>
                    <a:pt x="1418" y="3687"/>
                  </a:cubicBezTo>
                  <a:cubicBezTo>
                    <a:pt x="1576" y="3718"/>
                    <a:pt x="1639" y="3876"/>
                    <a:pt x="1639" y="4002"/>
                  </a:cubicBezTo>
                  <a:lnTo>
                    <a:pt x="1639" y="4128"/>
                  </a:lnTo>
                  <a:lnTo>
                    <a:pt x="2364" y="4128"/>
                  </a:lnTo>
                  <a:lnTo>
                    <a:pt x="2364" y="4002"/>
                  </a:lnTo>
                  <a:cubicBezTo>
                    <a:pt x="2364" y="3845"/>
                    <a:pt x="2427" y="3718"/>
                    <a:pt x="2584" y="3687"/>
                  </a:cubicBezTo>
                  <a:cubicBezTo>
                    <a:pt x="2805" y="3592"/>
                    <a:pt x="2994" y="3498"/>
                    <a:pt x="3151" y="3372"/>
                  </a:cubicBezTo>
                  <a:cubicBezTo>
                    <a:pt x="3224" y="3317"/>
                    <a:pt x="3298" y="3283"/>
                    <a:pt x="3371" y="3283"/>
                  </a:cubicBezTo>
                  <a:cubicBezTo>
                    <a:pt x="3424" y="3283"/>
                    <a:pt x="3476" y="3301"/>
                    <a:pt x="3529" y="3340"/>
                  </a:cubicBezTo>
                  <a:lnTo>
                    <a:pt x="3655" y="3403"/>
                  </a:lnTo>
                  <a:lnTo>
                    <a:pt x="4002" y="2805"/>
                  </a:lnTo>
                  <a:lnTo>
                    <a:pt x="3876" y="2742"/>
                  </a:lnTo>
                  <a:cubicBezTo>
                    <a:pt x="3781" y="2647"/>
                    <a:pt x="3687" y="2490"/>
                    <a:pt x="3750" y="2395"/>
                  </a:cubicBezTo>
                  <a:cubicBezTo>
                    <a:pt x="3781" y="2143"/>
                    <a:pt x="3781" y="1986"/>
                    <a:pt x="3750" y="1765"/>
                  </a:cubicBezTo>
                  <a:cubicBezTo>
                    <a:pt x="3687" y="1608"/>
                    <a:pt x="3781" y="1482"/>
                    <a:pt x="3876" y="1387"/>
                  </a:cubicBezTo>
                  <a:lnTo>
                    <a:pt x="4002" y="1324"/>
                  </a:lnTo>
                  <a:lnTo>
                    <a:pt x="3655" y="726"/>
                  </a:lnTo>
                  <a:lnTo>
                    <a:pt x="3529" y="820"/>
                  </a:lnTo>
                  <a:cubicBezTo>
                    <a:pt x="3477" y="846"/>
                    <a:pt x="3425" y="861"/>
                    <a:pt x="3373" y="861"/>
                  </a:cubicBezTo>
                  <a:cubicBezTo>
                    <a:pt x="3299" y="861"/>
                    <a:pt x="3225" y="831"/>
                    <a:pt x="3151" y="757"/>
                  </a:cubicBezTo>
                  <a:cubicBezTo>
                    <a:pt x="2994" y="600"/>
                    <a:pt x="2805" y="537"/>
                    <a:pt x="2584" y="442"/>
                  </a:cubicBezTo>
                  <a:cubicBezTo>
                    <a:pt x="2427" y="410"/>
                    <a:pt x="2364" y="253"/>
                    <a:pt x="2364" y="127"/>
                  </a:cubicBezTo>
                  <a:lnTo>
                    <a:pt x="23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772;p92"/>
            <p:cNvSpPr/>
            <p:nvPr/>
          </p:nvSpPr>
          <p:spPr>
            <a:xfrm>
              <a:off x="-48129100" y="36652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6" y="567"/>
                    <a:pt x="726" y="378"/>
                  </a:cubicBezTo>
                  <a:cubicBezTo>
                    <a:pt x="726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反思的４種方式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二、類推性思考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向前延伸、發展目前的探究結果，類推適用於其他地方，或指出進一步發展的方向。</a:t>
            </a:r>
          </a:p>
        </p:txBody>
      </p:sp>
      <p:sp>
        <p:nvSpPr>
          <p:cNvPr id="26" name="矩形 25"/>
          <p:cNvSpPr/>
          <p:nvPr/>
        </p:nvSpPr>
        <p:spPr>
          <a:xfrm>
            <a:off x="714348" y="2857502"/>
            <a:ext cx="6215106" cy="142876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lnSpc>
                <a:spcPct val="150000"/>
              </a:lnSpc>
              <a:tabLst>
                <a:tab pos="6459538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番薯圓經過探究後，發現雖然愈來愈多人有性別平權意識，但女性仍然比男性負責更多家務工作。他因而好奇，臺灣同性婚姻已經通過，若是同志家庭，伴侶雙方的家務工作又是如何分工？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" name="Google Shape;9769;p92"/>
          <p:cNvGrpSpPr/>
          <p:nvPr/>
        </p:nvGrpSpPr>
        <p:grpSpPr>
          <a:xfrm flipH="1">
            <a:off x="7572396" y="-71456"/>
            <a:ext cx="2323121" cy="2857502"/>
            <a:chOff x="-48233050" y="3569725"/>
            <a:chExt cx="252050" cy="299475"/>
          </a:xfrm>
        </p:grpSpPr>
        <p:sp>
          <p:nvSpPr>
            <p:cNvPr id="31" name="Google Shape;9770;p92"/>
            <p:cNvSpPr/>
            <p:nvPr/>
          </p:nvSpPr>
          <p:spPr>
            <a:xfrm>
              <a:off x="-48233050" y="3569725"/>
              <a:ext cx="252050" cy="299475"/>
            </a:xfrm>
            <a:custGeom>
              <a:avLst/>
              <a:gdLst/>
              <a:ahLst/>
              <a:cxnLst/>
              <a:rect l="l" t="t" r="r" b="b"/>
              <a:pathLst>
                <a:path w="10082" h="11979" extrusionOk="0">
                  <a:moveTo>
                    <a:pt x="5230" y="1393"/>
                  </a:moveTo>
                  <a:cubicBezTo>
                    <a:pt x="5419" y="1393"/>
                    <a:pt x="5577" y="1551"/>
                    <a:pt x="5577" y="1740"/>
                  </a:cubicBezTo>
                  <a:lnTo>
                    <a:pt x="5577" y="1960"/>
                  </a:lnTo>
                  <a:cubicBezTo>
                    <a:pt x="5703" y="2023"/>
                    <a:pt x="5829" y="2086"/>
                    <a:pt x="5923" y="2181"/>
                  </a:cubicBezTo>
                  <a:lnTo>
                    <a:pt x="6144" y="2055"/>
                  </a:lnTo>
                  <a:cubicBezTo>
                    <a:pt x="6194" y="2025"/>
                    <a:pt x="6251" y="2011"/>
                    <a:pt x="6308" y="2011"/>
                  </a:cubicBezTo>
                  <a:cubicBezTo>
                    <a:pt x="6430" y="2011"/>
                    <a:pt x="6552" y="2074"/>
                    <a:pt x="6616" y="2181"/>
                  </a:cubicBezTo>
                  <a:lnTo>
                    <a:pt x="7309" y="3410"/>
                  </a:lnTo>
                  <a:cubicBezTo>
                    <a:pt x="7467" y="3725"/>
                    <a:pt x="7246" y="3819"/>
                    <a:pt x="6963" y="3977"/>
                  </a:cubicBezTo>
                  <a:lnTo>
                    <a:pt x="6963" y="4386"/>
                  </a:lnTo>
                  <a:cubicBezTo>
                    <a:pt x="7246" y="4544"/>
                    <a:pt x="7467" y="4670"/>
                    <a:pt x="7309" y="4985"/>
                  </a:cubicBezTo>
                  <a:lnTo>
                    <a:pt x="6616" y="6182"/>
                  </a:lnTo>
                  <a:cubicBezTo>
                    <a:pt x="6531" y="6289"/>
                    <a:pt x="6417" y="6366"/>
                    <a:pt x="6303" y="6366"/>
                  </a:cubicBezTo>
                  <a:cubicBezTo>
                    <a:pt x="6249" y="6366"/>
                    <a:pt x="6195" y="6349"/>
                    <a:pt x="6144" y="6308"/>
                  </a:cubicBezTo>
                  <a:lnTo>
                    <a:pt x="5923" y="6182"/>
                  </a:lnTo>
                  <a:cubicBezTo>
                    <a:pt x="5829" y="6277"/>
                    <a:pt x="5703" y="6340"/>
                    <a:pt x="5577" y="6403"/>
                  </a:cubicBezTo>
                  <a:lnTo>
                    <a:pt x="5577" y="6623"/>
                  </a:lnTo>
                  <a:cubicBezTo>
                    <a:pt x="5577" y="6812"/>
                    <a:pt x="5419" y="6970"/>
                    <a:pt x="5230" y="6970"/>
                  </a:cubicBezTo>
                  <a:lnTo>
                    <a:pt x="3812" y="6970"/>
                  </a:lnTo>
                  <a:cubicBezTo>
                    <a:pt x="3623" y="6970"/>
                    <a:pt x="3466" y="6812"/>
                    <a:pt x="3466" y="6623"/>
                  </a:cubicBezTo>
                  <a:lnTo>
                    <a:pt x="3466" y="6403"/>
                  </a:lnTo>
                  <a:cubicBezTo>
                    <a:pt x="3340" y="6340"/>
                    <a:pt x="3214" y="6277"/>
                    <a:pt x="3119" y="6182"/>
                  </a:cubicBezTo>
                  <a:lnTo>
                    <a:pt x="2899" y="6308"/>
                  </a:lnTo>
                  <a:cubicBezTo>
                    <a:pt x="2848" y="6338"/>
                    <a:pt x="2791" y="6352"/>
                    <a:pt x="2734" y="6352"/>
                  </a:cubicBezTo>
                  <a:cubicBezTo>
                    <a:pt x="2613" y="6352"/>
                    <a:pt x="2490" y="6289"/>
                    <a:pt x="2426" y="6182"/>
                  </a:cubicBezTo>
                  <a:lnTo>
                    <a:pt x="1733" y="4985"/>
                  </a:lnTo>
                  <a:cubicBezTo>
                    <a:pt x="1638" y="4827"/>
                    <a:pt x="1670" y="4575"/>
                    <a:pt x="1859" y="4512"/>
                  </a:cubicBezTo>
                  <a:lnTo>
                    <a:pt x="2048" y="4386"/>
                  </a:lnTo>
                  <a:lnTo>
                    <a:pt x="2048" y="3977"/>
                  </a:lnTo>
                  <a:lnTo>
                    <a:pt x="1859" y="3882"/>
                  </a:lnTo>
                  <a:cubicBezTo>
                    <a:pt x="1702" y="3788"/>
                    <a:pt x="1607" y="3536"/>
                    <a:pt x="1733" y="3410"/>
                  </a:cubicBezTo>
                  <a:lnTo>
                    <a:pt x="2426" y="2181"/>
                  </a:lnTo>
                  <a:cubicBezTo>
                    <a:pt x="2490" y="2074"/>
                    <a:pt x="2612" y="1997"/>
                    <a:pt x="2733" y="1997"/>
                  </a:cubicBezTo>
                  <a:cubicBezTo>
                    <a:pt x="2790" y="1997"/>
                    <a:pt x="2848" y="2014"/>
                    <a:pt x="2899" y="2055"/>
                  </a:cubicBezTo>
                  <a:lnTo>
                    <a:pt x="3119" y="2181"/>
                  </a:lnTo>
                  <a:cubicBezTo>
                    <a:pt x="3214" y="2086"/>
                    <a:pt x="3340" y="2023"/>
                    <a:pt x="3466" y="1960"/>
                  </a:cubicBezTo>
                  <a:lnTo>
                    <a:pt x="3466" y="1740"/>
                  </a:lnTo>
                  <a:cubicBezTo>
                    <a:pt x="3466" y="1551"/>
                    <a:pt x="3623" y="1393"/>
                    <a:pt x="3812" y="1393"/>
                  </a:cubicBezTo>
                  <a:close/>
                  <a:moveTo>
                    <a:pt x="4547" y="0"/>
                  </a:moveTo>
                  <a:cubicBezTo>
                    <a:pt x="3499" y="0"/>
                    <a:pt x="2484" y="337"/>
                    <a:pt x="1670" y="984"/>
                  </a:cubicBezTo>
                  <a:cubicBezTo>
                    <a:pt x="630" y="1866"/>
                    <a:pt x="0" y="3158"/>
                    <a:pt x="0" y="4544"/>
                  </a:cubicBezTo>
                  <a:cubicBezTo>
                    <a:pt x="0" y="5804"/>
                    <a:pt x="504" y="6970"/>
                    <a:pt x="1418" y="7852"/>
                  </a:cubicBezTo>
                  <a:lnTo>
                    <a:pt x="1418" y="11632"/>
                  </a:lnTo>
                  <a:cubicBezTo>
                    <a:pt x="1418" y="11821"/>
                    <a:pt x="1575" y="11979"/>
                    <a:pt x="1765" y="11979"/>
                  </a:cubicBezTo>
                  <a:lnTo>
                    <a:pt x="5986" y="11979"/>
                  </a:lnTo>
                  <a:cubicBezTo>
                    <a:pt x="6175" y="11979"/>
                    <a:pt x="6333" y="11821"/>
                    <a:pt x="6333" y="11632"/>
                  </a:cubicBezTo>
                  <a:lnTo>
                    <a:pt x="6333" y="10530"/>
                  </a:lnTo>
                  <a:lnTo>
                    <a:pt x="8097" y="10530"/>
                  </a:lnTo>
                  <a:cubicBezTo>
                    <a:pt x="8286" y="10530"/>
                    <a:pt x="8444" y="10372"/>
                    <a:pt x="8444" y="10183"/>
                  </a:cubicBezTo>
                  <a:lnTo>
                    <a:pt x="8444" y="8387"/>
                  </a:lnTo>
                  <a:lnTo>
                    <a:pt x="9042" y="8387"/>
                  </a:lnTo>
                  <a:cubicBezTo>
                    <a:pt x="9389" y="8387"/>
                    <a:pt x="9767" y="8198"/>
                    <a:pt x="9956" y="7883"/>
                  </a:cubicBezTo>
                  <a:cubicBezTo>
                    <a:pt x="10082" y="7568"/>
                    <a:pt x="10082" y="7190"/>
                    <a:pt x="9924" y="6875"/>
                  </a:cubicBezTo>
                  <a:lnTo>
                    <a:pt x="9042" y="5237"/>
                  </a:lnTo>
                  <a:cubicBezTo>
                    <a:pt x="9137" y="4701"/>
                    <a:pt x="9137" y="4134"/>
                    <a:pt x="9011" y="3599"/>
                  </a:cubicBezTo>
                  <a:cubicBezTo>
                    <a:pt x="8664" y="1866"/>
                    <a:pt x="7246" y="480"/>
                    <a:pt x="5545" y="102"/>
                  </a:cubicBezTo>
                  <a:cubicBezTo>
                    <a:pt x="5213" y="34"/>
                    <a:pt x="4878" y="0"/>
                    <a:pt x="4547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771;p92"/>
            <p:cNvSpPr/>
            <p:nvPr/>
          </p:nvSpPr>
          <p:spPr>
            <a:xfrm>
              <a:off x="-48170050" y="3622650"/>
              <a:ext cx="100050" cy="103225"/>
            </a:xfrm>
            <a:custGeom>
              <a:avLst/>
              <a:gdLst/>
              <a:ahLst/>
              <a:cxnLst/>
              <a:rect l="l" t="t" r="r" b="b"/>
              <a:pathLst>
                <a:path w="4002" h="4129" extrusionOk="0">
                  <a:moveTo>
                    <a:pt x="1985" y="1009"/>
                  </a:moveTo>
                  <a:cubicBezTo>
                    <a:pt x="2584" y="1009"/>
                    <a:pt x="3057" y="1482"/>
                    <a:pt x="3057" y="2080"/>
                  </a:cubicBezTo>
                  <a:cubicBezTo>
                    <a:pt x="3057" y="2647"/>
                    <a:pt x="2584" y="3120"/>
                    <a:pt x="1985" y="3120"/>
                  </a:cubicBezTo>
                  <a:cubicBezTo>
                    <a:pt x="1418" y="3120"/>
                    <a:pt x="946" y="2647"/>
                    <a:pt x="946" y="2080"/>
                  </a:cubicBezTo>
                  <a:cubicBezTo>
                    <a:pt x="946" y="1482"/>
                    <a:pt x="1418" y="1009"/>
                    <a:pt x="1985" y="1009"/>
                  </a:cubicBezTo>
                  <a:close/>
                  <a:moveTo>
                    <a:pt x="1639" y="1"/>
                  </a:moveTo>
                  <a:lnTo>
                    <a:pt x="1639" y="127"/>
                  </a:lnTo>
                  <a:cubicBezTo>
                    <a:pt x="1639" y="284"/>
                    <a:pt x="1576" y="410"/>
                    <a:pt x="1418" y="442"/>
                  </a:cubicBezTo>
                  <a:cubicBezTo>
                    <a:pt x="1198" y="537"/>
                    <a:pt x="1009" y="631"/>
                    <a:pt x="851" y="757"/>
                  </a:cubicBezTo>
                  <a:cubicBezTo>
                    <a:pt x="770" y="818"/>
                    <a:pt x="689" y="853"/>
                    <a:pt x="607" y="853"/>
                  </a:cubicBezTo>
                  <a:cubicBezTo>
                    <a:pt x="562" y="853"/>
                    <a:pt x="518" y="842"/>
                    <a:pt x="473" y="820"/>
                  </a:cubicBezTo>
                  <a:lnTo>
                    <a:pt x="347" y="726"/>
                  </a:lnTo>
                  <a:lnTo>
                    <a:pt x="1" y="1324"/>
                  </a:lnTo>
                  <a:lnTo>
                    <a:pt x="127" y="1387"/>
                  </a:lnTo>
                  <a:cubicBezTo>
                    <a:pt x="221" y="1482"/>
                    <a:pt x="316" y="1639"/>
                    <a:pt x="253" y="1765"/>
                  </a:cubicBezTo>
                  <a:cubicBezTo>
                    <a:pt x="221" y="1986"/>
                    <a:pt x="221" y="2143"/>
                    <a:pt x="253" y="2395"/>
                  </a:cubicBezTo>
                  <a:cubicBezTo>
                    <a:pt x="316" y="2553"/>
                    <a:pt x="221" y="2647"/>
                    <a:pt x="127" y="2742"/>
                  </a:cubicBezTo>
                  <a:lnTo>
                    <a:pt x="1" y="2805"/>
                  </a:lnTo>
                  <a:lnTo>
                    <a:pt x="347" y="3403"/>
                  </a:lnTo>
                  <a:lnTo>
                    <a:pt x="473" y="3340"/>
                  </a:lnTo>
                  <a:cubicBezTo>
                    <a:pt x="532" y="3297"/>
                    <a:pt x="590" y="3273"/>
                    <a:pt x="649" y="3273"/>
                  </a:cubicBezTo>
                  <a:cubicBezTo>
                    <a:pt x="716" y="3273"/>
                    <a:pt x="784" y="3304"/>
                    <a:pt x="851" y="3372"/>
                  </a:cubicBezTo>
                  <a:cubicBezTo>
                    <a:pt x="1009" y="3529"/>
                    <a:pt x="1198" y="3592"/>
                    <a:pt x="1418" y="3687"/>
                  </a:cubicBezTo>
                  <a:cubicBezTo>
                    <a:pt x="1576" y="3718"/>
                    <a:pt x="1639" y="3876"/>
                    <a:pt x="1639" y="4002"/>
                  </a:cubicBezTo>
                  <a:lnTo>
                    <a:pt x="1639" y="4128"/>
                  </a:lnTo>
                  <a:lnTo>
                    <a:pt x="2364" y="4128"/>
                  </a:lnTo>
                  <a:lnTo>
                    <a:pt x="2364" y="4002"/>
                  </a:lnTo>
                  <a:cubicBezTo>
                    <a:pt x="2364" y="3845"/>
                    <a:pt x="2427" y="3718"/>
                    <a:pt x="2584" y="3687"/>
                  </a:cubicBezTo>
                  <a:cubicBezTo>
                    <a:pt x="2805" y="3592"/>
                    <a:pt x="2994" y="3498"/>
                    <a:pt x="3151" y="3372"/>
                  </a:cubicBezTo>
                  <a:cubicBezTo>
                    <a:pt x="3224" y="3317"/>
                    <a:pt x="3298" y="3283"/>
                    <a:pt x="3371" y="3283"/>
                  </a:cubicBezTo>
                  <a:cubicBezTo>
                    <a:pt x="3424" y="3283"/>
                    <a:pt x="3476" y="3301"/>
                    <a:pt x="3529" y="3340"/>
                  </a:cubicBezTo>
                  <a:lnTo>
                    <a:pt x="3655" y="3403"/>
                  </a:lnTo>
                  <a:lnTo>
                    <a:pt x="4002" y="2805"/>
                  </a:lnTo>
                  <a:lnTo>
                    <a:pt x="3876" y="2742"/>
                  </a:lnTo>
                  <a:cubicBezTo>
                    <a:pt x="3781" y="2647"/>
                    <a:pt x="3687" y="2490"/>
                    <a:pt x="3750" y="2395"/>
                  </a:cubicBezTo>
                  <a:cubicBezTo>
                    <a:pt x="3781" y="2143"/>
                    <a:pt x="3781" y="1986"/>
                    <a:pt x="3750" y="1765"/>
                  </a:cubicBezTo>
                  <a:cubicBezTo>
                    <a:pt x="3687" y="1608"/>
                    <a:pt x="3781" y="1482"/>
                    <a:pt x="3876" y="1387"/>
                  </a:cubicBezTo>
                  <a:lnTo>
                    <a:pt x="4002" y="1324"/>
                  </a:lnTo>
                  <a:lnTo>
                    <a:pt x="3655" y="726"/>
                  </a:lnTo>
                  <a:lnTo>
                    <a:pt x="3529" y="820"/>
                  </a:lnTo>
                  <a:cubicBezTo>
                    <a:pt x="3477" y="846"/>
                    <a:pt x="3425" y="861"/>
                    <a:pt x="3373" y="861"/>
                  </a:cubicBezTo>
                  <a:cubicBezTo>
                    <a:pt x="3299" y="861"/>
                    <a:pt x="3225" y="831"/>
                    <a:pt x="3151" y="757"/>
                  </a:cubicBezTo>
                  <a:cubicBezTo>
                    <a:pt x="2994" y="600"/>
                    <a:pt x="2805" y="537"/>
                    <a:pt x="2584" y="442"/>
                  </a:cubicBezTo>
                  <a:cubicBezTo>
                    <a:pt x="2427" y="410"/>
                    <a:pt x="2364" y="253"/>
                    <a:pt x="2364" y="127"/>
                  </a:cubicBezTo>
                  <a:lnTo>
                    <a:pt x="2364" y="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772;p92"/>
            <p:cNvSpPr/>
            <p:nvPr/>
          </p:nvSpPr>
          <p:spPr>
            <a:xfrm>
              <a:off x="-48129100" y="36652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6" y="567"/>
                    <a:pt x="726" y="378"/>
                  </a:cubicBezTo>
                  <a:cubicBezTo>
                    <a:pt x="726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反思的４種方式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三、翻轉性思考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跳脫既定的框架，翻轉原本的認知、立場與價值觀，從不同面向思考同一件事。</a:t>
            </a:r>
          </a:p>
        </p:txBody>
      </p:sp>
      <p:sp>
        <p:nvSpPr>
          <p:cNvPr id="26" name="矩形 25"/>
          <p:cNvSpPr/>
          <p:nvPr/>
        </p:nvSpPr>
        <p:spPr>
          <a:xfrm>
            <a:off x="714348" y="2857502"/>
            <a:ext cx="6215106" cy="142876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lnSpc>
                <a:spcPct val="150000"/>
              </a:lnSpc>
              <a:tabLst>
                <a:tab pos="6459538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番薯圓在探討家庭性別分工情況以前，原本以為隨著臺灣性別平權的發展，男性和女性負擔家務勞動的比重已很接近，結果卻翻轉了他的假設。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" name="Google Shape;9769;p92"/>
          <p:cNvGrpSpPr/>
          <p:nvPr/>
        </p:nvGrpSpPr>
        <p:grpSpPr>
          <a:xfrm flipH="1">
            <a:off x="7572396" y="-71456"/>
            <a:ext cx="2323121" cy="2857502"/>
            <a:chOff x="-48233050" y="3569725"/>
            <a:chExt cx="252050" cy="299475"/>
          </a:xfrm>
        </p:grpSpPr>
        <p:sp>
          <p:nvSpPr>
            <p:cNvPr id="31" name="Google Shape;9770;p92"/>
            <p:cNvSpPr/>
            <p:nvPr/>
          </p:nvSpPr>
          <p:spPr>
            <a:xfrm>
              <a:off x="-48233050" y="3569725"/>
              <a:ext cx="252050" cy="299475"/>
            </a:xfrm>
            <a:custGeom>
              <a:avLst/>
              <a:gdLst/>
              <a:ahLst/>
              <a:cxnLst/>
              <a:rect l="l" t="t" r="r" b="b"/>
              <a:pathLst>
                <a:path w="10082" h="11979" extrusionOk="0">
                  <a:moveTo>
                    <a:pt x="5230" y="1393"/>
                  </a:moveTo>
                  <a:cubicBezTo>
                    <a:pt x="5419" y="1393"/>
                    <a:pt x="5577" y="1551"/>
                    <a:pt x="5577" y="1740"/>
                  </a:cubicBezTo>
                  <a:lnTo>
                    <a:pt x="5577" y="1960"/>
                  </a:lnTo>
                  <a:cubicBezTo>
                    <a:pt x="5703" y="2023"/>
                    <a:pt x="5829" y="2086"/>
                    <a:pt x="5923" y="2181"/>
                  </a:cubicBezTo>
                  <a:lnTo>
                    <a:pt x="6144" y="2055"/>
                  </a:lnTo>
                  <a:cubicBezTo>
                    <a:pt x="6194" y="2025"/>
                    <a:pt x="6251" y="2011"/>
                    <a:pt x="6308" y="2011"/>
                  </a:cubicBezTo>
                  <a:cubicBezTo>
                    <a:pt x="6430" y="2011"/>
                    <a:pt x="6552" y="2074"/>
                    <a:pt x="6616" y="2181"/>
                  </a:cubicBezTo>
                  <a:lnTo>
                    <a:pt x="7309" y="3410"/>
                  </a:lnTo>
                  <a:cubicBezTo>
                    <a:pt x="7467" y="3725"/>
                    <a:pt x="7246" y="3819"/>
                    <a:pt x="6963" y="3977"/>
                  </a:cubicBezTo>
                  <a:lnTo>
                    <a:pt x="6963" y="4386"/>
                  </a:lnTo>
                  <a:cubicBezTo>
                    <a:pt x="7246" y="4544"/>
                    <a:pt x="7467" y="4670"/>
                    <a:pt x="7309" y="4985"/>
                  </a:cubicBezTo>
                  <a:lnTo>
                    <a:pt x="6616" y="6182"/>
                  </a:lnTo>
                  <a:cubicBezTo>
                    <a:pt x="6531" y="6289"/>
                    <a:pt x="6417" y="6366"/>
                    <a:pt x="6303" y="6366"/>
                  </a:cubicBezTo>
                  <a:cubicBezTo>
                    <a:pt x="6249" y="6366"/>
                    <a:pt x="6195" y="6349"/>
                    <a:pt x="6144" y="6308"/>
                  </a:cubicBezTo>
                  <a:lnTo>
                    <a:pt x="5923" y="6182"/>
                  </a:lnTo>
                  <a:cubicBezTo>
                    <a:pt x="5829" y="6277"/>
                    <a:pt x="5703" y="6340"/>
                    <a:pt x="5577" y="6403"/>
                  </a:cubicBezTo>
                  <a:lnTo>
                    <a:pt x="5577" y="6623"/>
                  </a:lnTo>
                  <a:cubicBezTo>
                    <a:pt x="5577" y="6812"/>
                    <a:pt x="5419" y="6970"/>
                    <a:pt x="5230" y="6970"/>
                  </a:cubicBezTo>
                  <a:lnTo>
                    <a:pt x="3812" y="6970"/>
                  </a:lnTo>
                  <a:cubicBezTo>
                    <a:pt x="3623" y="6970"/>
                    <a:pt x="3466" y="6812"/>
                    <a:pt x="3466" y="6623"/>
                  </a:cubicBezTo>
                  <a:lnTo>
                    <a:pt x="3466" y="6403"/>
                  </a:lnTo>
                  <a:cubicBezTo>
                    <a:pt x="3340" y="6340"/>
                    <a:pt x="3214" y="6277"/>
                    <a:pt x="3119" y="6182"/>
                  </a:cubicBezTo>
                  <a:lnTo>
                    <a:pt x="2899" y="6308"/>
                  </a:lnTo>
                  <a:cubicBezTo>
                    <a:pt x="2848" y="6338"/>
                    <a:pt x="2791" y="6352"/>
                    <a:pt x="2734" y="6352"/>
                  </a:cubicBezTo>
                  <a:cubicBezTo>
                    <a:pt x="2613" y="6352"/>
                    <a:pt x="2490" y="6289"/>
                    <a:pt x="2426" y="6182"/>
                  </a:cubicBezTo>
                  <a:lnTo>
                    <a:pt x="1733" y="4985"/>
                  </a:lnTo>
                  <a:cubicBezTo>
                    <a:pt x="1638" y="4827"/>
                    <a:pt x="1670" y="4575"/>
                    <a:pt x="1859" y="4512"/>
                  </a:cubicBezTo>
                  <a:lnTo>
                    <a:pt x="2048" y="4386"/>
                  </a:lnTo>
                  <a:lnTo>
                    <a:pt x="2048" y="3977"/>
                  </a:lnTo>
                  <a:lnTo>
                    <a:pt x="1859" y="3882"/>
                  </a:lnTo>
                  <a:cubicBezTo>
                    <a:pt x="1702" y="3788"/>
                    <a:pt x="1607" y="3536"/>
                    <a:pt x="1733" y="3410"/>
                  </a:cubicBezTo>
                  <a:lnTo>
                    <a:pt x="2426" y="2181"/>
                  </a:lnTo>
                  <a:cubicBezTo>
                    <a:pt x="2490" y="2074"/>
                    <a:pt x="2612" y="1997"/>
                    <a:pt x="2733" y="1997"/>
                  </a:cubicBezTo>
                  <a:cubicBezTo>
                    <a:pt x="2790" y="1997"/>
                    <a:pt x="2848" y="2014"/>
                    <a:pt x="2899" y="2055"/>
                  </a:cubicBezTo>
                  <a:lnTo>
                    <a:pt x="3119" y="2181"/>
                  </a:lnTo>
                  <a:cubicBezTo>
                    <a:pt x="3214" y="2086"/>
                    <a:pt x="3340" y="2023"/>
                    <a:pt x="3466" y="1960"/>
                  </a:cubicBezTo>
                  <a:lnTo>
                    <a:pt x="3466" y="1740"/>
                  </a:lnTo>
                  <a:cubicBezTo>
                    <a:pt x="3466" y="1551"/>
                    <a:pt x="3623" y="1393"/>
                    <a:pt x="3812" y="1393"/>
                  </a:cubicBezTo>
                  <a:close/>
                  <a:moveTo>
                    <a:pt x="4547" y="0"/>
                  </a:moveTo>
                  <a:cubicBezTo>
                    <a:pt x="3499" y="0"/>
                    <a:pt x="2484" y="337"/>
                    <a:pt x="1670" y="984"/>
                  </a:cubicBezTo>
                  <a:cubicBezTo>
                    <a:pt x="630" y="1866"/>
                    <a:pt x="0" y="3158"/>
                    <a:pt x="0" y="4544"/>
                  </a:cubicBezTo>
                  <a:cubicBezTo>
                    <a:pt x="0" y="5804"/>
                    <a:pt x="504" y="6970"/>
                    <a:pt x="1418" y="7852"/>
                  </a:cubicBezTo>
                  <a:lnTo>
                    <a:pt x="1418" y="11632"/>
                  </a:lnTo>
                  <a:cubicBezTo>
                    <a:pt x="1418" y="11821"/>
                    <a:pt x="1575" y="11979"/>
                    <a:pt x="1765" y="11979"/>
                  </a:cubicBezTo>
                  <a:lnTo>
                    <a:pt x="5986" y="11979"/>
                  </a:lnTo>
                  <a:cubicBezTo>
                    <a:pt x="6175" y="11979"/>
                    <a:pt x="6333" y="11821"/>
                    <a:pt x="6333" y="11632"/>
                  </a:cubicBezTo>
                  <a:lnTo>
                    <a:pt x="6333" y="10530"/>
                  </a:lnTo>
                  <a:lnTo>
                    <a:pt x="8097" y="10530"/>
                  </a:lnTo>
                  <a:cubicBezTo>
                    <a:pt x="8286" y="10530"/>
                    <a:pt x="8444" y="10372"/>
                    <a:pt x="8444" y="10183"/>
                  </a:cubicBezTo>
                  <a:lnTo>
                    <a:pt x="8444" y="8387"/>
                  </a:lnTo>
                  <a:lnTo>
                    <a:pt x="9042" y="8387"/>
                  </a:lnTo>
                  <a:cubicBezTo>
                    <a:pt x="9389" y="8387"/>
                    <a:pt x="9767" y="8198"/>
                    <a:pt x="9956" y="7883"/>
                  </a:cubicBezTo>
                  <a:cubicBezTo>
                    <a:pt x="10082" y="7568"/>
                    <a:pt x="10082" y="7190"/>
                    <a:pt x="9924" y="6875"/>
                  </a:cubicBezTo>
                  <a:lnTo>
                    <a:pt x="9042" y="5237"/>
                  </a:lnTo>
                  <a:cubicBezTo>
                    <a:pt x="9137" y="4701"/>
                    <a:pt x="9137" y="4134"/>
                    <a:pt x="9011" y="3599"/>
                  </a:cubicBezTo>
                  <a:cubicBezTo>
                    <a:pt x="8664" y="1866"/>
                    <a:pt x="7246" y="480"/>
                    <a:pt x="5545" y="102"/>
                  </a:cubicBezTo>
                  <a:cubicBezTo>
                    <a:pt x="5213" y="34"/>
                    <a:pt x="4878" y="0"/>
                    <a:pt x="4547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771;p92"/>
            <p:cNvSpPr/>
            <p:nvPr/>
          </p:nvSpPr>
          <p:spPr>
            <a:xfrm>
              <a:off x="-48170050" y="3622650"/>
              <a:ext cx="100050" cy="103225"/>
            </a:xfrm>
            <a:custGeom>
              <a:avLst/>
              <a:gdLst/>
              <a:ahLst/>
              <a:cxnLst/>
              <a:rect l="l" t="t" r="r" b="b"/>
              <a:pathLst>
                <a:path w="4002" h="4129" extrusionOk="0">
                  <a:moveTo>
                    <a:pt x="1985" y="1009"/>
                  </a:moveTo>
                  <a:cubicBezTo>
                    <a:pt x="2584" y="1009"/>
                    <a:pt x="3057" y="1482"/>
                    <a:pt x="3057" y="2080"/>
                  </a:cubicBezTo>
                  <a:cubicBezTo>
                    <a:pt x="3057" y="2647"/>
                    <a:pt x="2584" y="3120"/>
                    <a:pt x="1985" y="3120"/>
                  </a:cubicBezTo>
                  <a:cubicBezTo>
                    <a:pt x="1418" y="3120"/>
                    <a:pt x="946" y="2647"/>
                    <a:pt x="946" y="2080"/>
                  </a:cubicBezTo>
                  <a:cubicBezTo>
                    <a:pt x="946" y="1482"/>
                    <a:pt x="1418" y="1009"/>
                    <a:pt x="1985" y="1009"/>
                  </a:cubicBezTo>
                  <a:close/>
                  <a:moveTo>
                    <a:pt x="1639" y="1"/>
                  </a:moveTo>
                  <a:lnTo>
                    <a:pt x="1639" y="127"/>
                  </a:lnTo>
                  <a:cubicBezTo>
                    <a:pt x="1639" y="284"/>
                    <a:pt x="1576" y="410"/>
                    <a:pt x="1418" y="442"/>
                  </a:cubicBezTo>
                  <a:cubicBezTo>
                    <a:pt x="1198" y="537"/>
                    <a:pt x="1009" y="631"/>
                    <a:pt x="851" y="757"/>
                  </a:cubicBezTo>
                  <a:cubicBezTo>
                    <a:pt x="770" y="818"/>
                    <a:pt x="689" y="853"/>
                    <a:pt x="607" y="853"/>
                  </a:cubicBezTo>
                  <a:cubicBezTo>
                    <a:pt x="562" y="853"/>
                    <a:pt x="518" y="842"/>
                    <a:pt x="473" y="820"/>
                  </a:cubicBezTo>
                  <a:lnTo>
                    <a:pt x="347" y="726"/>
                  </a:lnTo>
                  <a:lnTo>
                    <a:pt x="1" y="1324"/>
                  </a:lnTo>
                  <a:lnTo>
                    <a:pt x="127" y="1387"/>
                  </a:lnTo>
                  <a:cubicBezTo>
                    <a:pt x="221" y="1482"/>
                    <a:pt x="316" y="1639"/>
                    <a:pt x="253" y="1765"/>
                  </a:cubicBezTo>
                  <a:cubicBezTo>
                    <a:pt x="221" y="1986"/>
                    <a:pt x="221" y="2143"/>
                    <a:pt x="253" y="2395"/>
                  </a:cubicBezTo>
                  <a:cubicBezTo>
                    <a:pt x="316" y="2553"/>
                    <a:pt x="221" y="2647"/>
                    <a:pt x="127" y="2742"/>
                  </a:cubicBezTo>
                  <a:lnTo>
                    <a:pt x="1" y="2805"/>
                  </a:lnTo>
                  <a:lnTo>
                    <a:pt x="347" y="3403"/>
                  </a:lnTo>
                  <a:lnTo>
                    <a:pt x="473" y="3340"/>
                  </a:lnTo>
                  <a:cubicBezTo>
                    <a:pt x="532" y="3297"/>
                    <a:pt x="590" y="3273"/>
                    <a:pt x="649" y="3273"/>
                  </a:cubicBezTo>
                  <a:cubicBezTo>
                    <a:pt x="716" y="3273"/>
                    <a:pt x="784" y="3304"/>
                    <a:pt x="851" y="3372"/>
                  </a:cubicBezTo>
                  <a:cubicBezTo>
                    <a:pt x="1009" y="3529"/>
                    <a:pt x="1198" y="3592"/>
                    <a:pt x="1418" y="3687"/>
                  </a:cubicBezTo>
                  <a:cubicBezTo>
                    <a:pt x="1576" y="3718"/>
                    <a:pt x="1639" y="3876"/>
                    <a:pt x="1639" y="4002"/>
                  </a:cubicBezTo>
                  <a:lnTo>
                    <a:pt x="1639" y="4128"/>
                  </a:lnTo>
                  <a:lnTo>
                    <a:pt x="2364" y="4128"/>
                  </a:lnTo>
                  <a:lnTo>
                    <a:pt x="2364" y="4002"/>
                  </a:lnTo>
                  <a:cubicBezTo>
                    <a:pt x="2364" y="3845"/>
                    <a:pt x="2427" y="3718"/>
                    <a:pt x="2584" y="3687"/>
                  </a:cubicBezTo>
                  <a:cubicBezTo>
                    <a:pt x="2805" y="3592"/>
                    <a:pt x="2994" y="3498"/>
                    <a:pt x="3151" y="3372"/>
                  </a:cubicBezTo>
                  <a:cubicBezTo>
                    <a:pt x="3224" y="3317"/>
                    <a:pt x="3298" y="3283"/>
                    <a:pt x="3371" y="3283"/>
                  </a:cubicBezTo>
                  <a:cubicBezTo>
                    <a:pt x="3424" y="3283"/>
                    <a:pt x="3476" y="3301"/>
                    <a:pt x="3529" y="3340"/>
                  </a:cubicBezTo>
                  <a:lnTo>
                    <a:pt x="3655" y="3403"/>
                  </a:lnTo>
                  <a:lnTo>
                    <a:pt x="4002" y="2805"/>
                  </a:lnTo>
                  <a:lnTo>
                    <a:pt x="3876" y="2742"/>
                  </a:lnTo>
                  <a:cubicBezTo>
                    <a:pt x="3781" y="2647"/>
                    <a:pt x="3687" y="2490"/>
                    <a:pt x="3750" y="2395"/>
                  </a:cubicBezTo>
                  <a:cubicBezTo>
                    <a:pt x="3781" y="2143"/>
                    <a:pt x="3781" y="1986"/>
                    <a:pt x="3750" y="1765"/>
                  </a:cubicBezTo>
                  <a:cubicBezTo>
                    <a:pt x="3687" y="1608"/>
                    <a:pt x="3781" y="1482"/>
                    <a:pt x="3876" y="1387"/>
                  </a:cubicBezTo>
                  <a:lnTo>
                    <a:pt x="4002" y="1324"/>
                  </a:lnTo>
                  <a:lnTo>
                    <a:pt x="3655" y="726"/>
                  </a:lnTo>
                  <a:lnTo>
                    <a:pt x="3529" y="820"/>
                  </a:lnTo>
                  <a:cubicBezTo>
                    <a:pt x="3477" y="846"/>
                    <a:pt x="3425" y="861"/>
                    <a:pt x="3373" y="861"/>
                  </a:cubicBezTo>
                  <a:cubicBezTo>
                    <a:pt x="3299" y="861"/>
                    <a:pt x="3225" y="831"/>
                    <a:pt x="3151" y="757"/>
                  </a:cubicBezTo>
                  <a:cubicBezTo>
                    <a:pt x="2994" y="600"/>
                    <a:pt x="2805" y="537"/>
                    <a:pt x="2584" y="442"/>
                  </a:cubicBezTo>
                  <a:cubicBezTo>
                    <a:pt x="2427" y="410"/>
                    <a:pt x="2364" y="253"/>
                    <a:pt x="2364" y="127"/>
                  </a:cubicBezTo>
                  <a:lnTo>
                    <a:pt x="2364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772;p92"/>
            <p:cNvSpPr/>
            <p:nvPr/>
          </p:nvSpPr>
          <p:spPr>
            <a:xfrm>
              <a:off x="-48129100" y="36652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6" y="567"/>
                    <a:pt x="726" y="378"/>
                  </a:cubicBezTo>
                  <a:cubicBezTo>
                    <a:pt x="726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反思的４種方式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四、反身性思考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針對自己的態度、想法、價值、偏見或習慣提出質疑，並意識到自己與他人、整體社會的連結。</a:t>
            </a:r>
          </a:p>
        </p:txBody>
      </p:sp>
      <p:sp>
        <p:nvSpPr>
          <p:cNvPr id="26" name="矩形 25"/>
          <p:cNvSpPr/>
          <p:nvPr/>
        </p:nvSpPr>
        <p:spPr>
          <a:xfrm>
            <a:off x="714348" y="2857502"/>
            <a:ext cx="6215106" cy="1428760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algn="just">
              <a:lnSpc>
                <a:spcPct val="150000"/>
              </a:lnSpc>
              <a:tabLst>
                <a:tab pos="6459538" algn="l"/>
              </a:tabLst>
            </a:pP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番薯圓感受到自己有成長，不再懼怕發表自己對公共議題的想法，也懂得如何蒐集資料來佐證，讓自己的觀點更有說服力。不過，他也反省自己時常因為堅持己見，與組員產生摩擦。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" name="Google Shape;9769;p92"/>
          <p:cNvGrpSpPr/>
          <p:nvPr/>
        </p:nvGrpSpPr>
        <p:grpSpPr>
          <a:xfrm flipH="1">
            <a:off x="7572396" y="-71456"/>
            <a:ext cx="2323121" cy="2857502"/>
            <a:chOff x="-48233050" y="3569725"/>
            <a:chExt cx="252050" cy="299475"/>
          </a:xfrm>
        </p:grpSpPr>
        <p:sp>
          <p:nvSpPr>
            <p:cNvPr id="31" name="Google Shape;9770;p92"/>
            <p:cNvSpPr/>
            <p:nvPr/>
          </p:nvSpPr>
          <p:spPr>
            <a:xfrm>
              <a:off x="-48233050" y="3569725"/>
              <a:ext cx="252050" cy="299475"/>
            </a:xfrm>
            <a:custGeom>
              <a:avLst/>
              <a:gdLst/>
              <a:ahLst/>
              <a:cxnLst/>
              <a:rect l="l" t="t" r="r" b="b"/>
              <a:pathLst>
                <a:path w="10082" h="11979" extrusionOk="0">
                  <a:moveTo>
                    <a:pt x="5230" y="1393"/>
                  </a:moveTo>
                  <a:cubicBezTo>
                    <a:pt x="5419" y="1393"/>
                    <a:pt x="5577" y="1551"/>
                    <a:pt x="5577" y="1740"/>
                  </a:cubicBezTo>
                  <a:lnTo>
                    <a:pt x="5577" y="1960"/>
                  </a:lnTo>
                  <a:cubicBezTo>
                    <a:pt x="5703" y="2023"/>
                    <a:pt x="5829" y="2086"/>
                    <a:pt x="5923" y="2181"/>
                  </a:cubicBezTo>
                  <a:lnTo>
                    <a:pt x="6144" y="2055"/>
                  </a:lnTo>
                  <a:cubicBezTo>
                    <a:pt x="6194" y="2025"/>
                    <a:pt x="6251" y="2011"/>
                    <a:pt x="6308" y="2011"/>
                  </a:cubicBezTo>
                  <a:cubicBezTo>
                    <a:pt x="6430" y="2011"/>
                    <a:pt x="6552" y="2074"/>
                    <a:pt x="6616" y="2181"/>
                  </a:cubicBezTo>
                  <a:lnTo>
                    <a:pt x="7309" y="3410"/>
                  </a:lnTo>
                  <a:cubicBezTo>
                    <a:pt x="7467" y="3725"/>
                    <a:pt x="7246" y="3819"/>
                    <a:pt x="6963" y="3977"/>
                  </a:cubicBezTo>
                  <a:lnTo>
                    <a:pt x="6963" y="4386"/>
                  </a:lnTo>
                  <a:cubicBezTo>
                    <a:pt x="7246" y="4544"/>
                    <a:pt x="7467" y="4670"/>
                    <a:pt x="7309" y="4985"/>
                  </a:cubicBezTo>
                  <a:lnTo>
                    <a:pt x="6616" y="6182"/>
                  </a:lnTo>
                  <a:cubicBezTo>
                    <a:pt x="6531" y="6289"/>
                    <a:pt x="6417" y="6366"/>
                    <a:pt x="6303" y="6366"/>
                  </a:cubicBezTo>
                  <a:cubicBezTo>
                    <a:pt x="6249" y="6366"/>
                    <a:pt x="6195" y="6349"/>
                    <a:pt x="6144" y="6308"/>
                  </a:cubicBezTo>
                  <a:lnTo>
                    <a:pt x="5923" y="6182"/>
                  </a:lnTo>
                  <a:cubicBezTo>
                    <a:pt x="5829" y="6277"/>
                    <a:pt x="5703" y="6340"/>
                    <a:pt x="5577" y="6403"/>
                  </a:cubicBezTo>
                  <a:lnTo>
                    <a:pt x="5577" y="6623"/>
                  </a:lnTo>
                  <a:cubicBezTo>
                    <a:pt x="5577" y="6812"/>
                    <a:pt x="5419" y="6970"/>
                    <a:pt x="5230" y="6970"/>
                  </a:cubicBezTo>
                  <a:lnTo>
                    <a:pt x="3812" y="6970"/>
                  </a:lnTo>
                  <a:cubicBezTo>
                    <a:pt x="3623" y="6970"/>
                    <a:pt x="3466" y="6812"/>
                    <a:pt x="3466" y="6623"/>
                  </a:cubicBezTo>
                  <a:lnTo>
                    <a:pt x="3466" y="6403"/>
                  </a:lnTo>
                  <a:cubicBezTo>
                    <a:pt x="3340" y="6340"/>
                    <a:pt x="3214" y="6277"/>
                    <a:pt x="3119" y="6182"/>
                  </a:cubicBezTo>
                  <a:lnTo>
                    <a:pt x="2899" y="6308"/>
                  </a:lnTo>
                  <a:cubicBezTo>
                    <a:pt x="2848" y="6338"/>
                    <a:pt x="2791" y="6352"/>
                    <a:pt x="2734" y="6352"/>
                  </a:cubicBezTo>
                  <a:cubicBezTo>
                    <a:pt x="2613" y="6352"/>
                    <a:pt x="2490" y="6289"/>
                    <a:pt x="2426" y="6182"/>
                  </a:cubicBezTo>
                  <a:lnTo>
                    <a:pt x="1733" y="4985"/>
                  </a:lnTo>
                  <a:cubicBezTo>
                    <a:pt x="1638" y="4827"/>
                    <a:pt x="1670" y="4575"/>
                    <a:pt x="1859" y="4512"/>
                  </a:cubicBezTo>
                  <a:lnTo>
                    <a:pt x="2048" y="4386"/>
                  </a:lnTo>
                  <a:lnTo>
                    <a:pt x="2048" y="3977"/>
                  </a:lnTo>
                  <a:lnTo>
                    <a:pt x="1859" y="3882"/>
                  </a:lnTo>
                  <a:cubicBezTo>
                    <a:pt x="1702" y="3788"/>
                    <a:pt x="1607" y="3536"/>
                    <a:pt x="1733" y="3410"/>
                  </a:cubicBezTo>
                  <a:lnTo>
                    <a:pt x="2426" y="2181"/>
                  </a:lnTo>
                  <a:cubicBezTo>
                    <a:pt x="2490" y="2074"/>
                    <a:pt x="2612" y="1997"/>
                    <a:pt x="2733" y="1997"/>
                  </a:cubicBezTo>
                  <a:cubicBezTo>
                    <a:pt x="2790" y="1997"/>
                    <a:pt x="2848" y="2014"/>
                    <a:pt x="2899" y="2055"/>
                  </a:cubicBezTo>
                  <a:lnTo>
                    <a:pt x="3119" y="2181"/>
                  </a:lnTo>
                  <a:cubicBezTo>
                    <a:pt x="3214" y="2086"/>
                    <a:pt x="3340" y="2023"/>
                    <a:pt x="3466" y="1960"/>
                  </a:cubicBezTo>
                  <a:lnTo>
                    <a:pt x="3466" y="1740"/>
                  </a:lnTo>
                  <a:cubicBezTo>
                    <a:pt x="3466" y="1551"/>
                    <a:pt x="3623" y="1393"/>
                    <a:pt x="3812" y="1393"/>
                  </a:cubicBezTo>
                  <a:close/>
                  <a:moveTo>
                    <a:pt x="4547" y="0"/>
                  </a:moveTo>
                  <a:cubicBezTo>
                    <a:pt x="3499" y="0"/>
                    <a:pt x="2484" y="337"/>
                    <a:pt x="1670" y="984"/>
                  </a:cubicBezTo>
                  <a:cubicBezTo>
                    <a:pt x="630" y="1866"/>
                    <a:pt x="0" y="3158"/>
                    <a:pt x="0" y="4544"/>
                  </a:cubicBezTo>
                  <a:cubicBezTo>
                    <a:pt x="0" y="5804"/>
                    <a:pt x="504" y="6970"/>
                    <a:pt x="1418" y="7852"/>
                  </a:cubicBezTo>
                  <a:lnTo>
                    <a:pt x="1418" y="11632"/>
                  </a:lnTo>
                  <a:cubicBezTo>
                    <a:pt x="1418" y="11821"/>
                    <a:pt x="1575" y="11979"/>
                    <a:pt x="1765" y="11979"/>
                  </a:cubicBezTo>
                  <a:lnTo>
                    <a:pt x="5986" y="11979"/>
                  </a:lnTo>
                  <a:cubicBezTo>
                    <a:pt x="6175" y="11979"/>
                    <a:pt x="6333" y="11821"/>
                    <a:pt x="6333" y="11632"/>
                  </a:cubicBezTo>
                  <a:lnTo>
                    <a:pt x="6333" y="10530"/>
                  </a:lnTo>
                  <a:lnTo>
                    <a:pt x="8097" y="10530"/>
                  </a:lnTo>
                  <a:cubicBezTo>
                    <a:pt x="8286" y="10530"/>
                    <a:pt x="8444" y="10372"/>
                    <a:pt x="8444" y="10183"/>
                  </a:cubicBezTo>
                  <a:lnTo>
                    <a:pt x="8444" y="8387"/>
                  </a:lnTo>
                  <a:lnTo>
                    <a:pt x="9042" y="8387"/>
                  </a:lnTo>
                  <a:cubicBezTo>
                    <a:pt x="9389" y="8387"/>
                    <a:pt x="9767" y="8198"/>
                    <a:pt x="9956" y="7883"/>
                  </a:cubicBezTo>
                  <a:cubicBezTo>
                    <a:pt x="10082" y="7568"/>
                    <a:pt x="10082" y="7190"/>
                    <a:pt x="9924" y="6875"/>
                  </a:cubicBezTo>
                  <a:lnTo>
                    <a:pt x="9042" y="5237"/>
                  </a:lnTo>
                  <a:cubicBezTo>
                    <a:pt x="9137" y="4701"/>
                    <a:pt x="9137" y="4134"/>
                    <a:pt x="9011" y="3599"/>
                  </a:cubicBezTo>
                  <a:cubicBezTo>
                    <a:pt x="8664" y="1866"/>
                    <a:pt x="7246" y="480"/>
                    <a:pt x="5545" y="102"/>
                  </a:cubicBezTo>
                  <a:cubicBezTo>
                    <a:pt x="5213" y="34"/>
                    <a:pt x="4878" y="0"/>
                    <a:pt x="4547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771;p92"/>
            <p:cNvSpPr/>
            <p:nvPr/>
          </p:nvSpPr>
          <p:spPr>
            <a:xfrm>
              <a:off x="-48170050" y="3622650"/>
              <a:ext cx="100050" cy="103225"/>
            </a:xfrm>
            <a:custGeom>
              <a:avLst/>
              <a:gdLst/>
              <a:ahLst/>
              <a:cxnLst/>
              <a:rect l="l" t="t" r="r" b="b"/>
              <a:pathLst>
                <a:path w="4002" h="4129" extrusionOk="0">
                  <a:moveTo>
                    <a:pt x="1985" y="1009"/>
                  </a:moveTo>
                  <a:cubicBezTo>
                    <a:pt x="2584" y="1009"/>
                    <a:pt x="3057" y="1482"/>
                    <a:pt x="3057" y="2080"/>
                  </a:cubicBezTo>
                  <a:cubicBezTo>
                    <a:pt x="3057" y="2647"/>
                    <a:pt x="2584" y="3120"/>
                    <a:pt x="1985" y="3120"/>
                  </a:cubicBezTo>
                  <a:cubicBezTo>
                    <a:pt x="1418" y="3120"/>
                    <a:pt x="946" y="2647"/>
                    <a:pt x="946" y="2080"/>
                  </a:cubicBezTo>
                  <a:cubicBezTo>
                    <a:pt x="946" y="1482"/>
                    <a:pt x="1418" y="1009"/>
                    <a:pt x="1985" y="1009"/>
                  </a:cubicBezTo>
                  <a:close/>
                  <a:moveTo>
                    <a:pt x="1639" y="1"/>
                  </a:moveTo>
                  <a:lnTo>
                    <a:pt x="1639" y="127"/>
                  </a:lnTo>
                  <a:cubicBezTo>
                    <a:pt x="1639" y="284"/>
                    <a:pt x="1576" y="410"/>
                    <a:pt x="1418" y="442"/>
                  </a:cubicBezTo>
                  <a:cubicBezTo>
                    <a:pt x="1198" y="537"/>
                    <a:pt x="1009" y="631"/>
                    <a:pt x="851" y="757"/>
                  </a:cubicBezTo>
                  <a:cubicBezTo>
                    <a:pt x="770" y="818"/>
                    <a:pt x="689" y="853"/>
                    <a:pt x="607" y="853"/>
                  </a:cubicBezTo>
                  <a:cubicBezTo>
                    <a:pt x="562" y="853"/>
                    <a:pt x="518" y="842"/>
                    <a:pt x="473" y="820"/>
                  </a:cubicBezTo>
                  <a:lnTo>
                    <a:pt x="347" y="726"/>
                  </a:lnTo>
                  <a:lnTo>
                    <a:pt x="1" y="1324"/>
                  </a:lnTo>
                  <a:lnTo>
                    <a:pt x="127" y="1387"/>
                  </a:lnTo>
                  <a:cubicBezTo>
                    <a:pt x="221" y="1482"/>
                    <a:pt x="316" y="1639"/>
                    <a:pt x="253" y="1765"/>
                  </a:cubicBezTo>
                  <a:cubicBezTo>
                    <a:pt x="221" y="1986"/>
                    <a:pt x="221" y="2143"/>
                    <a:pt x="253" y="2395"/>
                  </a:cubicBezTo>
                  <a:cubicBezTo>
                    <a:pt x="316" y="2553"/>
                    <a:pt x="221" y="2647"/>
                    <a:pt x="127" y="2742"/>
                  </a:cubicBezTo>
                  <a:lnTo>
                    <a:pt x="1" y="2805"/>
                  </a:lnTo>
                  <a:lnTo>
                    <a:pt x="347" y="3403"/>
                  </a:lnTo>
                  <a:lnTo>
                    <a:pt x="473" y="3340"/>
                  </a:lnTo>
                  <a:cubicBezTo>
                    <a:pt x="532" y="3297"/>
                    <a:pt x="590" y="3273"/>
                    <a:pt x="649" y="3273"/>
                  </a:cubicBezTo>
                  <a:cubicBezTo>
                    <a:pt x="716" y="3273"/>
                    <a:pt x="784" y="3304"/>
                    <a:pt x="851" y="3372"/>
                  </a:cubicBezTo>
                  <a:cubicBezTo>
                    <a:pt x="1009" y="3529"/>
                    <a:pt x="1198" y="3592"/>
                    <a:pt x="1418" y="3687"/>
                  </a:cubicBezTo>
                  <a:cubicBezTo>
                    <a:pt x="1576" y="3718"/>
                    <a:pt x="1639" y="3876"/>
                    <a:pt x="1639" y="4002"/>
                  </a:cubicBezTo>
                  <a:lnTo>
                    <a:pt x="1639" y="4128"/>
                  </a:lnTo>
                  <a:lnTo>
                    <a:pt x="2364" y="4128"/>
                  </a:lnTo>
                  <a:lnTo>
                    <a:pt x="2364" y="4002"/>
                  </a:lnTo>
                  <a:cubicBezTo>
                    <a:pt x="2364" y="3845"/>
                    <a:pt x="2427" y="3718"/>
                    <a:pt x="2584" y="3687"/>
                  </a:cubicBezTo>
                  <a:cubicBezTo>
                    <a:pt x="2805" y="3592"/>
                    <a:pt x="2994" y="3498"/>
                    <a:pt x="3151" y="3372"/>
                  </a:cubicBezTo>
                  <a:cubicBezTo>
                    <a:pt x="3224" y="3317"/>
                    <a:pt x="3298" y="3283"/>
                    <a:pt x="3371" y="3283"/>
                  </a:cubicBezTo>
                  <a:cubicBezTo>
                    <a:pt x="3424" y="3283"/>
                    <a:pt x="3476" y="3301"/>
                    <a:pt x="3529" y="3340"/>
                  </a:cubicBezTo>
                  <a:lnTo>
                    <a:pt x="3655" y="3403"/>
                  </a:lnTo>
                  <a:lnTo>
                    <a:pt x="4002" y="2805"/>
                  </a:lnTo>
                  <a:lnTo>
                    <a:pt x="3876" y="2742"/>
                  </a:lnTo>
                  <a:cubicBezTo>
                    <a:pt x="3781" y="2647"/>
                    <a:pt x="3687" y="2490"/>
                    <a:pt x="3750" y="2395"/>
                  </a:cubicBezTo>
                  <a:cubicBezTo>
                    <a:pt x="3781" y="2143"/>
                    <a:pt x="3781" y="1986"/>
                    <a:pt x="3750" y="1765"/>
                  </a:cubicBezTo>
                  <a:cubicBezTo>
                    <a:pt x="3687" y="1608"/>
                    <a:pt x="3781" y="1482"/>
                    <a:pt x="3876" y="1387"/>
                  </a:cubicBezTo>
                  <a:lnTo>
                    <a:pt x="4002" y="1324"/>
                  </a:lnTo>
                  <a:lnTo>
                    <a:pt x="3655" y="726"/>
                  </a:lnTo>
                  <a:lnTo>
                    <a:pt x="3529" y="820"/>
                  </a:lnTo>
                  <a:cubicBezTo>
                    <a:pt x="3477" y="846"/>
                    <a:pt x="3425" y="861"/>
                    <a:pt x="3373" y="861"/>
                  </a:cubicBezTo>
                  <a:cubicBezTo>
                    <a:pt x="3299" y="861"/>
                    <a:pt x="3225" y="831"/>
                    <a:pt x="3151" y="757"/>
                  </a:cubicBezTo>
                  <a:cubicBezTo>
                    <a:pt x="2994" y="600"/>
                    <a:pt x="2805" y="537"/>
                    <a:pt x="2584" y="442"/>
                  </a:cubicBezTo>
                  <a:cubicBezTo>
                    <a:pt x="2427" y="410"/>
                    <a:pt x="2364" y="253"/>
                    <a:pt x="2364" y="127"/>
                  </a:cubicBezTo>
                  <a:lnTo>
                    <a:pt x="2364" y="1"/>
                  </a:lnTo>
                  <a:close/>
                </a:path>
              </a:pathLst>
            </a:custGeom>
            <a:solidFill>
              <a:srgbClr val="EE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772;p92"/>
            <p:cNvSpPr/>
            <p:nvPr/>
          </p:nvSpPr>
          <p:spPr>
            <a:xfrm>
              <a:off x="-48129100" y="36652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6" y="567"/>
                    <a:pt x="726" y="378"/>
                  </a:cubicBezTo>
                  <a:cubicBezTo>
                    <a:pt x="726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EEC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785786" y="1000114"/>
            <a:ext cx="386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Kolb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1984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）的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經驗學習循環理論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5" name="資料庫圖表 4"/>
          <p:cNvGraphicFramePr/>
          <p:nvPr/>
        </p:nvGraphicFramePr>
        <p:xfrm>
          <a:off x="5214942" y="1071552"/>
          <a:ext cx="3357586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矩形 5"/>
          <p:cNvSpPr/>
          <p:nvPr/>
        </p:nvSpPr>
        <p:spPr>
          <a:xfrm>
            <a:off x="785786" y="1500180"/>
            <a:ext cx="428628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1.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具體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經驗（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Concrete Experience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1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新的經驗或是重新詮釋過去的經驗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zh-TW" altLang="en-US" sz="800" dirty="0" smtClean="0"/>
          </a:p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2.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反思觀察（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Reflective Observation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1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透過觀察與反思，特別針對與過去經驗以及認知不一致的事情加以理解，尋求事情真正的意義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8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3.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抽象概念化（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Abstract Conceptualization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1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透過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思考與分析，將新的經驗素材有系統的轉化成概念，並建構知識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8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4.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主動實驗（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Active Experimentation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1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透過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主動的實際操作，運用並實踐所學習的知識。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785786" y="1000114"/>
            <a:ext cx="3406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Gibb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1988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的反思循環理論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5" name="資料庫圖表 4"/>
          <p:cNvGraphicFramePr/>
          <p:nvPr/>
        </p:nvGraphicFramePr>
        <p:xfrm>
          <a:off x="857224" y="1571618"/>
          <a:ext cx="4786346" cy="292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參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pic>
        <p:nvPicPr>
          <p:cNvPr id="40962" name="Picture 2" descr="\\Super.nas\Floor Exchange\7F\陳品丞\03 普高_探究與實作\01課本\課本圖片\憨吉-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54"/>
            <a:ext cx="1643042" cy="1767968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3714744" y="2088061"/>
            <a:ext cx="4143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反思的３個項目</a:t>
            </a:r>
            <a:endParaRPr lang="zh-TW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橢圓 20"/>
          <p:cNvSpPr/>
          <p:nvPr/>
        </p:nvSpPr>
        <p:spPr>
          <a:xfrm>
            <a:off x="6086828" y="1571618"/>
            <a:ext cx="1643074" cy="1643074"/>
          </a:xfrm>
          <a:prstGeom prst="ellipse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3500430" y="1571618"/>
            <a:ext cx="1643074" cy="1643074"/>
          </a:xfrm>
          <a:prstGeom prst="ellipse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785786" y="1571618"/>
            <a:ext cx="1643074" cy="1643074"/>
          </a:xfrm>
          <a:prstGeom prst="ellipse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反思的３個項目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5088" y="1643056"/>
            <a:ext cx="150019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643056"/>
            <a:ext cx="157163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0062" y="1643056"/>
            <a:ext cx="157163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矩形 15"/>
          <p:cNvSpPr/>
          <p:nvPr/>
        </p:nvSpPr>
        <p:spPr>
          <a:xfrm>
            <a:off x="714348" y="3500444"/>
            <a:ext cx="21595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探究歷程與結果</a:t>
            </a:r>
          </a:p>
        </p:txBody>
      </p:sp>
      <p:sp>
        <p:nvSpPr>
          <p:cNvPr id="17" name="矩形 16"/>
          <p:cNvSpPr/>
          <p:nvPr/>
        </p:nvSpPr>
        <p:spPr>
          <a:xfrm>
            <a:off x="3269690" y="3498185"/>
            <a:ext cx="21595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個人認知與框架</a:t>
            </a:r>
          </a:p>
        </p:txBody>
      </p:sp>
      <p:sp>
        <p:nvSpPr>
          <p:cNvPr id="18" name="矩形 17"/>
          <p:cNvSpPr/>
          <p:nvPr/>
        </p:nvSpPr>
        <p:spPr>
          <a:xfrm>
            <a:off x="5857884" y="3500444"/>
            <a:ext cx="21595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人際關係與合作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反思的３個項目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一、探究的歷程與結果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反思探究與實作的成品與學習過程。</a:t>
            </a:r>
            <a:endParaRPr lang="zh-TW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4348" y="2428874"/>
            <a:ext cx="4572032" cy="192882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 </a:t>
            </a:r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若</a:t>
            </a: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探究與實作的成果不如預期，可能是哪個地方出現問題？如何解決？</a:t>
            </a:r>
            <a:r>
              <a:rPr lang="zh-TW" altLang="zh-TW" sz="16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（回溯性思考）</a:t>
            </a:r>
            <a:endParaRPr lang="en-US" altLang="zh-TW" sz="1600" b="1" dirty="0" smtClean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zh-TW" sz="16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 我的結論可以預測或解釋什麼現象？未來有什麼問題值得繼續探究？</a:t>
            </a:r>
            <a:r>
              <a:rPr lang="zh-TW" altLang="en-US" sz="16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（類推性思考）</a:t>
            </a:r>
            <a:endParaRPr lang="zh-TW" altLang="zh-TW" sz="1600" b="1" dirty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071552"/>
            <a:ext cx="25003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反思的３個項目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62865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二、個人認知與框架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反思自己的認知、價值觀與偏見。</a:t>
            </a:r>
            <a:endParaRPr lang="zh-TW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4348" y="2428874"/>
            <a:ext cx="4572032" cy="1928826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 在探究之前，我的想法是甚麼？探究之後，我的想法和態度有什麼轉變？</a:t>
            </a:r>
            <a:r>
              <a:rPr lang="zh-TW" altLang="en-US" sz="16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（翻轉性思考）</a:t>
            </a:r>
            <a:endParaRPr lang="en-US" altLang="zh-TW" sz="1600" b="1" dirty="0" smtClean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</a:p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 我的既定認知可能有哪些偏見？它如何影響我的思考，乃至於結果？</a:t>
            </a:r>
            <a:r>
              <a:rPr lang="zh-TW" altLang="en-US" sz="16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（反身性思考）</a:t>
            </a:r>
            <a:endParaRPr lang="zh-TW" altLang="zh-TW" sz="1600" b="1" dirty="0" smtClean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000114"/>
            <a:ext cx="26432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grpSp>
        <p:nvGrpSpPr>
          <p:cNvPr id="3" name="Google Shape;3552;p82"/>
          <p:cNvGrpSpPr/>
          <p:nvPr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2" name="AutoShape 4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4" name="AutoShape 6" descr="博客來-第二輪班：那些性別革命尚未完成的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4" name="AutoShape 2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6" name="AutoShape 4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18" name="AutoShape 6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0" name="AutoShape 8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322" name="AutoShape 10" descr="The Worst Job Interview Answers and What to Say Inst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714348" y="1395705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有限理性（</a:t>
            </a:r>
            <a:r>
              <a:rPr lang="en-US" altLang="zh-TW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bounded rationality</a:t>
            </a:r>
            <a:r>
              <a:rPr lang="zh-TW" altLang="en-US" sz="24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  <p:sp>
        <p:nvSpPr>
          <p:cNvPr id="24" name="矩形 23"/>
          <p:cNvSpPr/>
          <p:nvPr/>
        </p:nvSpPr>
        <p:spPr>
          <a:xfrm>
            <a:off x="736293" y="1928808"/>
            <a:ext cx="707236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傳統經濟學假設，人是完全理性的，可以充分考量所有的選項，做出對自己最有利的決定。然而，諾貝爾經濟學獎得主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Herbert Simon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反駁，真實生活中的人的知識、能力和經驗都是「有限」的，不可能掌握所有訊息、知識，因此不一定能做出利益最大的決策。想要瞭解人類的行為，就必須考慮人在哪些面向受到了限制。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反思的３個項目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42910" y="1268922"/>
            <a:ext cx="5000660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三、人際關係與合作</a:t>
            </a:r>
            <a:endParaRPr lang="en-US" altLang="zh-TW" sz="16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lvl="0" algn="just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反思與不同人互動、接觸的過程，以及自己在群體當中的角色與行動。</a:t>
            </a:r>
            <a:endParaRPr lang="zh-TW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58775" indent="-358775" algn="just">
              <a:lnSpc>
                <a:spcPct val="150000"/>
              </a:lnSpc>
              <a:buFont typeface="Wingdings" pitchFamily="2" charset="2"/>
              <a:buChar char="Ø"/>
            </a:pPr>
            <a:endParaRPr lang="zh-TW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4348" y="2643188"/>
            <a:ext cx="4857784" cy="1714512"/>
          </a:xfrm>
          <a:prstGeom prst="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 在探究過程中，碰到與組員意見不合或合作狀況不佳的情況時，如何解決？</a:t>
            </a:r>
            <a:r>
              <a:rPr lang="zh-TW" altLang="en-US" sz="16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（反身性思考） </a:t>
            </a:r>
            <a:endParaRPr lang="en-US" altLang="zh-TW" sz="1600" b="1" dirty="0" smtClean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800" b="1" dirty="0" smtClean="0">
              <a:solidFill>
                <a:schemeClr val="accent3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→ 當時的狀況換作是我，我會怎麼做？有其他更好的處理方式嗎</a:t>
            </a:r>
            <a:r>
              <a:rPr lang="zh-TW" altLang="en-US" sz="16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（回溯性思考） 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142990"/>
            <a:ext cx="2555342" cy="2555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1394</Words>
  <Application>Microsoft Office PowerPoint</Application>
  <PresentationFormat>如螢幕大小 (16:9)</PresentationFormat>
  <Paragraphs>139</Paragraphs>
  <Slides>21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Office 佈景主題</vt:lpstr>
      <vt:lpstr>投影片 1</vt:lpstr>
      <vt:lpstr>投影片 2</vt:lpstr>
      <vt:lpstr>投影片 3</vt:lpstr>
      <vt:lpstr>反思的意義</vt:lpstr>
      <vt:lpstr>反思的意義</vt:lpstr>
      <vt:lpstr>反思的意義</vt:lpstr>
      <vt:lpstr>探討「反」的意義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178</cp:revision>
  <dcterms:created xsi:type="dcterms:W3CDTF">2022-05-25T00:24:47Z</dcterms:created>
  <dcterms:modified xsi:type="dcterms:W3CDTF">2022-06-08T02:23:24Z</dcterms:modified>
</cp:coreProperties>
</file>