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9" r:id="rId2"/>
    <p:sldId id="257" r:id="rId3"/>
    <p:sldId id="260" r:id="rId4"/>
    <p:sldId id="344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13" r:id="rId13"/>
    <p:sldId id="346" r:id="rId14"/>
    <p:sldId id="363" r:id="rId15"/>
    <p:sldId id="378" r:id="rId16"/>
    <p:sldId id="379" r:id="rId17"/>
    <p:sldId id="380" r:id="rId18"/>
    <p:sldId id="381" r:id="rId19"/>
    <p:sldId id="382" r:id="rId20"/>
    <p:sldId id="383" r:id="rId21"/>
    <p:sldId id="357" r:id="rId22"/>
    <p:sldId id="367" r:id="rId23"/>
    <p:sldId id="384" r:id="rId24"/>
    <p:sldId id="385" r:id="rId25"/>
    <p:sldId id="386" r:id="rId26"/>
    <p:sldId id="387" r:id="rId27"/>
    <p:sldId id="388" r:id="rId28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C100"/>
    <a:srgbClr val="FFE38B"/>
    <a:srgbClr val="F0DED0"/>
    <a:srgbClr val="C07740"/>
    <a:srgbClr val="F8F8F8"/>
    <a:srgbClr val="DDDDDD"/>
    <a:srgbClr val="FFFFFF"/>
    <a:srgbClr val="D4CB0E"/>
    <a:srgbClr val="FFCC00"/>
    <a:srgbClr val="9D87B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920" autoAdjust="0"/>
    <p:restoredTop sz="94660"/>
  </p:normalViewPr>
  <p:slideViewPr>
    <p:cSldViewPr>
      <p:cViewPr>
        <p:scale>
          <a:sx n="130" d="100"/>
          <a:sy n="130" d="100"/>
        </p:scale>
        <p:origin x="-1236" y="-2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6" name="文字方塊 65"/>
          <p:cNvSpPr txBox="1"/>
          <p:nvPr userDrawn="1"/>
        </p:nvSpPr>
        <p:spPr>
          <a:xfrm>
            <a:off x="1000100" y="181768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8" name="文字方塊 67"/>
          <p:cNvSpPr txBox="1"/>
          <p:nvPr userDrawn="1"/>
        </p:nvSpPr>
        <p:spPr>
          <a:xfrm>
            <a:off x="1000100" y="32249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1" name="Google Shape;6506;p84"/>
          <p:cNvGrpSpPr/>
          <p:nvPr userDrawn="1"/>
        </p:nvGrpSpPr>
        <p:grpSpPr>
          <a:xfrm rot="16200000">
            <a:off x="138277" y="2138554"/>
            <a:ext cx="2742827" cy="1143009"/>
            <a:chOff x="5973664" y="3484366"/>
            <a:chExt cx="2369192" cy="987304"/>
          </a:xfrm>
        </p:grpSpPr>
        <p:grpSp>
          <p:nvGrpSpPr>
            <p:cNvPr id="42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58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55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" name="Google Shape;6515;p84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52" name="Google Shape;6516;p84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6517;p84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6518;p84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0" name="文字方塊 69"/>
          <p:cNvSpPr txBox="1"/>
          <p:nvPr userDrawn="1"/>
        </p:nvSpPr>
        <p:spPr>
          <a:xfrm>
            <a:off x="1152500" y="158470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" name="文字方塊 70"/>
          <p:cNvSpPr txBox="1"/>
          <p:nvPr userDrawn="1"/>
        </p:nvSpPr>
        <p:spPr>
          <a:xfrm>
            <a:off x="1158850" y="247560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2" name="文字方塊 71"/>
          <p:cNvSpPr txBox="1"/>
          <p:nvPr userDrawn="1"/>
        </p:nvSpPr>
        <p:spPr>
          <a:xfrm>
            <a:off x="1152500" y="33773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2022/6/8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28992" y="2107403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11</a:t>
            </a:r>
            <a:r>
              <a:rPr kumimoji="0" lang="zh-TW" alt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書面報告寫作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214546" y="164305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書面報告撰寫技巧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214546" y="2522257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如何引用資料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207231" y="3429006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圖文編排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書面報告撰寫技巧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確認寫作架構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51" name="Google Shape;7747;p87"/>
          <p:cNvCxnSpPr/>
          <p:nvPr/>
        </p:nvCxnSpPr>
        <p:spPr>
          <a:xfrm rot="10800000" flipH="1">
            <a:off x="2529541" y="2000246"/>
            <a:ext cx="720000" cy="0"/>
          </a:xfrm>
          <a:prstGeom prst="straightConnector1">
            <a:avLst/>
          </a:prstGeom>
          <a:noFill/>
          <a:ln w="9525" cap="flat" cmpd="sng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52" name="圓角矩形 51"/>
          <p:cNvSpPr/>
          <p:nvPr/>
        </p:nvSpPr>
        <p:spPr>
          <a:xfrm>
            <a:off x="3428992" y="1785932"/>
            <a:ext cx="785818" cy="357190"/>
          </a:xfrm>
          <a:prstGeom prst="round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前言</a:t>
            </a:r>
          </a:p>
        </p:txBody>
      </p:sp>
      <p:grpSp>
        <p:nvGrpSpPr>
          <p:cNvPr id="62" name="群組 61"/>
          <p:cNvGrpSpPr/>
          <p:nvPr/>
        </p:nvGrpSpPr>
        <p:grpSpPr>
          <a:xfrm>
            <a:off x="1000080" y="1214428"/>
            <a:ext cx="2214602" cy="3607603"/>
            <a:chOff x="1000079" y="979172"/>
            <a:chExt cx="2359021" cy="3842859"/>
          </a:xfrm>
        </p:grpSpPr>
        <p:grpSp>
          <p:nvGrpSpPr>
            <p:cNvPr id="49" name="群組 48"/>
            <p:cNvGrpSpPr/>
            <p:nvPr/>
          </p:nvGrpSpPr>
          <p:grpSpPr>
            <a:xfrm flipH="1">
              <a:off x="1000079" y="1857370"/>
              <a:ext cx="2359021" cy="2964661"/>
              <a:chOff x="1927180" y="2238487"/>
              <a:chExt cx="2501963" cy="2529689"/>
            </a:xfrm>
          </p:grpSpPr>
          <p:grpSp>
            <p:nvGrpSpPr>
              <p:cNvPr id="26" name="Google Shape;7727;p87"/>
              <p:cNvGrpSpPr/>
              <p:nvPr/>
            </p:nvGrpSpPr>
            <p:grpSpPr>
              <a:xfrm>
                <a:off x="1927180" y="2858789"/>
                <a:ext cx="2501963" cy="1909387"/>
                <a:chOff x="7128886" y="1165658"/>
                <a:chExt cx="1377655" cy="1051365"/>
              </a:xfrm>
            </p:grpSpPr>
            <p:sp>
              <p:nvSpPr>
                <p:cNvPr id="44" name="Google Shape;7729;p87"/>
                <p:cNvSpPr/>
                <p:nvPr/>
              </p:nvSpPr>
              <p:spPr>
                <a:xfrm flipH="1">
                  <a:off x="8366253" y="1969723"/>
                  <a:ext cx="140288" cy="24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2" h="26428" extrusionOk="0">
                      <a:moveTo>
                        <a:pt x="31" y="0"/>
                      </a:moveTo>
                      <a:cubicBezTo>
                        <a:pt x="25" y="0"/>
                        <a:pt x="19" y="0"/>
                        <a:pt x="13" y="0"/>
                      </a:cubicBezTo>
                      <a:lnTo>
                        <a:pt x="0" y="0"/>
                      </a:lnTo>
                      <a:lnTo>
                        <a:pt x="0" y="26407"/>
                      </a:lnTo>
                      <a:lnTo>
                        <a:pt x="13" y="26427"/>
                      </a:lnTo>
                      <a:lnTo>
                        <a:pt x="14992" y="1860"/>
                      </a:lnTo>
                      <a:cubicBezTo>
                        <a:pt x="10391" y="663"/>
                        <a:pt x="5335" y="0"/>
                        <a:pt x="31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9" name="Google Shape;7733;p87"/>
                <p:cNvGrpSpPr/>
                <p:nvPr/>
              </p:nvGrpSpPr>
              <p:grpSpPr>
                <a:xfrm>
                  <a:off x="7128888" y="1712201"/>
                  <a:ext cx="1377637" cy="246767"/>
                  <a:chOff x="7128888" y="1712201"/>
                  <a:chExt cx="1377637" cy="246767"/>
                </a:xfrm>
              </p:grpSpPr>
              <p:sp>
                <p:nvSpPr>
                  <p:cNvPr id="40" name="Google Shape;7734;p87"/>
                  <p:cNvSpPr/>
                  <p:nvPr/>
                </p:nvSpPr>
                <p:spPr>
                  <a:xfrm flipH="1">
                    <a:off x="8226249" y="1712201"/>
                    <a:ext cx="280276" cy="2467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52" h="26371" extrusionOk="0">
                        <a:moveTo>
                          <a:pt x="1" y="0"/>
                        </a:moveTo>
                        <a:lnTo>
                          <a:pt x="1" y="24234"/>
                        </a:lnTo>
                        <a:lnTo>
                          <a:pt x="14" y="24234"/>
                        </a:lnTo>
                        <a:cubicBezTo>
                          <a:pt x="14" y="24234"/>
                          <a:pt x="203" y="24229"/>
                          <a:pt x="558" y="24229"/>
                        </a:cubicBezTo>
                        <a:cubicBezTo>
                          <a:pt x="2473" y="24229"/>
                          <a:pt x="9215" y="24384"/>
                          <a:pt x="17213" y="26370"/>
                        </a:cubicBezTo>
                        <a:lnTo>
                          <a:pt x="29952" y="5713"/>
                        </a:lnTo>
                        <a:cubicBezTo>
                          <a:pt x="29952" y="5713"/>
                          <a:pt x="20827" y="0"/>
                          <a:pt x="14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cxnSp>
                <p:nvCxnSpPr>
                  <p:cNvPr id="43" name="Google Shape;7737;p87"/>
                  <p:cNvCxnSpPr/>
                  <p:nvPr/>
                </p:nvCxnSpPr>
                <p:spPr>
                  <a:xfrm rot="10800000">
                    <a:off x="7128888" y="1766453"/>
                    <a:ext cx="1097346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</p:grpSp>
            <p:grpSp>
              <p:nvGrpSpPr>
                <p:cNvPr id="30" name="Google Shape;7738;p87"/>
                <p:cNvGrpSpPr/>
                <p:nvPr/>
              </p:nvGrpSpPr>
              <p:grpSpPr>
                <a:xfrm>
                  <a:off x="7128889" y="1447520"/>
                  <a:ext cx="1377636" cy="286667"/>
                  <a:chOff x="7128889" y="1447520"/>
                  <a:chExt cx="1377636" cy="286667"/>
                </a:xfrm>
              </p:grpSpPr>
              <p:sp>
                <p:nvSpPr>
                  <p:cNvPr id="36" name="Google Shape;7739;p87"/>
                  <p:cNvSpPr/>
                  <p:nvPr/>
                </p:nvSpPr>
                <p:spPr>
                  <a:xfrm flipH="1">
                    <a:off x="8087665" y="1447520"/>
                    <a:ext cx="418860" cy="2866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62" h="30635" extrusionOk="0">
                        <a:moveTo>
                          <a:pt x="1" y="1"/>
                        </a:moveTo>
                        <a:lnTo>
                          <a:pt x="1" y="24648"/>
                        </a:lnTo>
                        <a:lnTo>
                          <a:pt x="14" y="24648"/>
                        </a:lnTo>
                        <a:cubicBezTo>
                          <a:pt x="5607" y="24648"/>
                          <a:pt x="18560" y="25130"/>
                          <a:pt x="31390" y="30635"/>
                        </a:cubicBezTo>
                        <a:lnTo>
                          <a:pt x="44761" y="10327"/>
                        </a:lnTo>
                        <a:cubicBezTo>
                          <a:pt x="44761" y="10327"/>
                          <a:pt x="27304" y="1"/>
                          <a:pt x="14" y="1"/>
                        </a:cubicBezTo>
                        <a:close/>
                      </a:path>
                    </a:pathLst>
                  </a:custGeom>
                  <a:solidFill>
                    <a:srgbClr val="FFE38B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cxnSp>
                <p:nvCxnSpPr>
                  <p:cNvPr id="39" name="Google Shape;7742;p87"/>
                  <p:cNvCxnSpPr/>
                  <p:nvPr/>
                </p:nvCxnSpPr>
                <p:spPr>
                  <a:xfrm rot="10800000">
                    <a:off x="7128889" y="1540950"/>
                    <a:ext cx="1007766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rgbClr val="FFE38B"/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</p:grpSp>
            <p:grpSp>
              <p:nvGrpSpPr>
                <p:cNvPr id="31" name="Google Shape;7743;p87"/>
                <p:cNvGrpSpPr/>
                <p:nvPr/>
              </p:nvGrpSpPr>
              <p:grpSpPr>
                <a:xfrm>
                  <a:off x="7128886" y="1165658"/>
                  <a:ext cx="1377639" cy="344253"/>
                  <a:chOff x="7128886" y="1165658"/>
                  <a:chExt cx="1377639" cy="344253"/>
                </a:xfrm>
              </p:grpSpPr>
              <p:cxnSp>
                <p:nvCxnSpPr>
                  <p:cNvPr id="35" name="Google Shape;7747;p87"/>
                  <p:cNvCxnSpPr/>
                  <p:nvPr/>
                </p:nvCxnSpPr>
                <p:spPr>
                  <a:xfrm rot="10800000">
                    <a:off x="7128886" y="1284211"/>
                    <a:ext cx="873397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accent4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oval" w="med" len="med"/>
                  </a:ln>
                </p:spPr>
              </p:cxnSp>
              <p:sp>
                <p:nvSpPr>
                  <p:cNvPr id="32" name="Google Shape;7744;p87"/>
                  <p:cNvSpPr/>
                  <p:nvPr/>
                </p:nvSpPr>
                <p:spPr>
                  <a:xfrm flipH="1">
                    <a:off x="7919557" y="1165658"/>
                    <a:ext cx="586968" cy="3442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727" h="36789" extrusionOk="0">
                        <a:moveTo>
                          <a:pt x="1" y="1"/>
                        </a:moveTo>
                        <a:lnTo>
                          <a:pt x="1" y="25976"/>
                        </a:lnTo>
                        <a:lnTo>
                          <a:pt x="17" y="25976"/>
                        </a:lnTo>
                        <a:cubicBezTo>
                          <a:pt x="74" y="25976"/>
                          <a:pt x="588" y="25960"/>
                          <a:pt x="1487" y="25960"/>
                        </a:cubicBezTo>
                        <a:cubicBezTo>
                          <a:pt x="7235" y="25960"/>
                          <a:pt x="28709" y="26646"/>
                          <a:pt x="46867" y="36789"/>
                        </a:cubicBezTo>
                        <a:lnTo>
                          <a:pt x="62726" y="12728"/>
                        </a:lnTo>
                        <a:cubicBezTo>
                          <a:pt x="62726" y="12728"/>
                          <a:pt x="39312" y="2"/>
                          <a:pt x="17" y="1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48" name="Google Shape;7744;p87"/>
              <p:cNvSpPr/>
              <p:nvPr/>
            </p:nvSpPr>
            <p:spPr>
              <a:xfrm flipH="1">
                <a:off x="2969500" y="2238487"/>
                <a:ext cx="1459623" cy="768075"/>
              </a:xfrm>
              <a:custGeom>
                <a:avLst/>
                <a:gdLst/>
                <a:ahLst/>
                <a:cxnLst/>
                <a:rect l="l" t="t" r="r" b="b"/>
                <a:pathLst>
                  <a:path w="62727" h="36789" extrusionOk="0">
                    <a:moveTo>
                      <a:pt x="1" y="1"/>
                    </a:moveTo>
                    <a:lnTo>
                      <a:pt x="1" y="25976"/>
                    </a:lnTo>
                    <a:lnTo>
                      <a:pt x="17" y="25976"/>
                    </a:lnTo>
                    <a:cubicBezTo>
                      <a:pt x="74" y="25976"/>
                      <a:pt x="588" y="25960"/>
                      <a:pt x="1487" y="25960"/>
                    </a:cubicBezTo>
                    <a:cubicBezTo>
                      <a:pt x="7235" y="25960"/>
                      <a:pt x="28709" y="26646"/>
                      <a:pt x="46867" y="36789"/>
                    </a:cubicBezTo>
                    <a:lnTo>
                      <a:pt x="62726" y="12728"/>
                    </a:lnTo>
                    <a:cubicBezTo>
                      <a:pt x="62726" y="12728"/>
                      <a:pt x="39312" y="2"/>
                      <a:pt x="17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" name="Google Shape;7744;p87"/>
            <p:cNvSpPr/>
            <p:nvPr/>
          </p:nvSpPr>
          <p:spPr>
            <a:xfrm>
              <a:off x="1000100" y="979172"/>
              <a:ext cx="1928826" cy="1114457"/>
            </a:xfrm>
            <a:custGeom>
              <a:avLst/>
              <a:gdLst/>
              <a:ahLst/>
              <a:cxnLst/>
              <a:rect l="l" t="t" r="r" b="b"/>
              <a:pathLst>
                <a:path w="62727" h="36789" extrusionOk="0">
                  <a:moveTo>
                    <a:pt x="1" y="1"/>
                  </a:moveTo>
                  <a:lnTo>
                    <a:pt x="1" y="25976"/>
                  </a:lnTo>
                  <a:lnTo>
                    <a:pt x="17" y="25976"/>
                  </a:lnTo>
                  <a:cubicBezTo>
                    <a:pt x="74" y="25976"/>
                    <a:pt x="588" y="25960"/>
                    <a:pt x="1487" y="25960"/>
                  </a:cubicBezTo>
                  <a:cubicBezTo>
                    <a:pt x="7235" y="25960"/>
                    <a:pt x="28709" y="26646"/>
                    <a:pt x="46867" y="36789"/>
                  </a:cubicBezTo>
                  <a:lnTo>
                    <a:pt x="62726" y="12728"/>
                  </a:lnTo>
                  <a:cubicBezTo>
                    <a:pt x="62726" y="12728"/>
                    <a:pt x="39312" y="2"/>
                    <a:pt x="17" y="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3" name="Google Shape;7747;p87"/>
          <p:cNvCxnSpPr/>
          <p:nvPr/>
        </p:nvCxnSpPr>
        <p:spPr>
          <a:xfrm rot="10800000" flipH="1">
            <a:off x="2170678" y="2485681"/>
            <a:ext cx="1044000" cy="0"/>
          </a:xfrm>
          <a:prstGeom prst="straightConnector1">
            <a:avLst/>
          </a:prstGeom>
          <a:noFill/>
          <a:ln w="9525" cap="flat" cmpd="sng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67" name="圓角矩形 66"/>
          <p:cNvSpPr/>
          <p:nvPr/>
        </p:nvSpPr>
        <p:spPr>
          <a:xfrm>
            <a:off x="3428992" y="2285998"/>
            <a:ext cx="1214446" cy="357190"/>
          </a:xfrm>
          <a:prstGeom prst="round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文獻探討</a:t>
            </a:r>
          </a:p>
        </p:txBody>
      </p:sp>
      <p:sp>
        <p:nvSpPr>
          <p:cNvPr id="68" name="圓角矩形 67"/>
          <p:cNvSpPr/>
          <p:nvPr/>
        </p:nvSpPr>
        <p:spPr>
          <a:xfrm>
            <a:off x="3428992" y="2794780"/>
            <a:ext cx="1214446" cy="357190"/>
          </a:xfrm>
          <a:prstGeom prst="round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研究方法</a:t>
            </a:r>
          </a:p>
        </p:txBody>
      </p:sp>
      <p:sp>
        <p:nvSpPr>
          <p:cNvPr id="69" name="圓角矩形 68"/>
          <p:cNvSpPr/>
          <p:nvPr/>
        </p:nvSpPr>
        <p:spPr>
          <a:xfrm>
            <a:off x="3428992" y="3303562"/>
            <a:ext cx="1857388" cy="357190"/>
          </a:xfrm>
          <a:prstGeom prst="round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研究分析與成果</a:t>
            </a:r>
          </a:p>
        </p:txBody>
      </p:sp>
      <p:sp>
        <p:nvSpPr>
          <p:cNvPr id="70" name="圓角矩形 69"/>
          <p:cNvSpPr/>
          <p:nvPr/>
        </p:nvSpPr>
        <p:spPr>
          <a:xfrm>
            <a:off x="3428992" y="3812344"/>
            <a:ext cx="1857388" cy="357190"/>
          </a:xfrm>
          <a:prstGeom prst="round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研究結論與建議</a:t>
            </a:r>
          </a:p>
        </p:txBody>
      </p:sp>
      <p:sp>
        <p:nvSpPr>
          <p:cNvPr id="72" name="圓角矩形 71"/>
          <p:cNvSpPr/>
          <p:nvPr/>
        </p:nvSpPr>
        <p:spPr>
          <a:xfrm>
            <a:off x="3428992" y="4321125"/>
            <a:ext cx="1214446" cy="357190"/>
          </a:xfrm>
          <a:prstGeom prst="round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參考文獻</a:t>
            </a:r>
          </a:p>
        </p:txBody>
      </p:sp>
      <p:cxnSp>
        <p:nvCxnSpPr>
          <p:cNvPr id="73" name="Google Shape;7737;p87"/>
          <p:cNvCxnSpPr/>
          <p:nvPr/>
        </p:nvCxnSpPr>
        <p:spPr>
          <a:xfrm rot="10800000" flipH="1">
            <a:off x="1132741" y="4357700"/>
            <a:ext cx="2052000" cy="0"/>
          </a:xfrm>
          <a:prstGeom prst="straightConnector1">
            <a:avLst/>
          </a:prstGeom>
          <a:noFill/>
          <a:ln w="9525" cap="flat" cmpd="sng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74" name="Picture 2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18727" flipH="1">
            <a:off x="7779166" y="3392542"/>
            <a:ext cx="1213915" cy="1516069"/>
          </a:xfrm>
          <a:prstGeom prst="rect">
            <a:avLst/>
          </a:prstGeom>
          <a:noFill/>
        </p:spPr>
      </p:pic>
      <p:sp>
        <p:nvSpPr>
          <p:cNvPr id="75" name="圓角矩形圖說文字 74"/>
          <p:cNvSpPr/>
          <p:nvPr/>
        </p:nvSpPr>
        <p:spPr>
          <a:xfrm>
            <a:off x="5572132" y="1357304"/>
            <a:ext cx="3143240" cy="1428760"/>
          </a:xfrm>
          <a:prstGeom prst="wedgeRoundRectCallout">
            <a:avLst>
              <a:gd name="adj1" fmla="val 30581"/>
              <a:gd name="adj2" fmla="val 71716"/>
              <a:gd name="adj3" fmla="val 16667"/>
            </a:avLst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在開始撰寫書面報告以前，建議先思考一下這六個部分各自要寫些什麼，擬個草稿，實際寫起來會更順利。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書面報告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寫作架構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163743"/>
            <a:ext cx="742955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一、前言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亦即問題意識，包括探究動機、問題背景、切點與探究目的。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4348" y="2857502"/>
            <a:ext cx="671517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你的目標讀者是誰？</a:t>
            </a:r>
            <a:endParaRPr lang="en-US" altLang="zh-TW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algn="just"/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這份報告是「給誰看」？隨著心中想像的讀者不同，寫作的口吻和內容也應該有所差異。</a:t>
            </a:r>
            <a:endParaRPr lang="en-US" altLang="zh-TW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zh-TW" altLang="en-US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以學習歷程檔案來說，教授就是報告的目標讀者，若能在報告中展現你的學習能力，或者對想申請科系的熱情，就會相當加分。</a:t>
            </a:r>
            <a:endParaRPr lang="zh-TW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2" name="Google Shape;3519;p82"/>
          <p:cNvGrpSpPr/>
          <p:nvPr/>
        </p:nvGrpSpPr>
        <p:grpSpPr>
          <a:xfrm>
            <a:off x="714348" y="2285998"/>
            <a:ext cx="1643074" cy="451686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13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EEC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內容版面配置區 2"/>
          <p:cNvSpPr txBox="1">
            <a:spLocks/>
          </p:cNvSpPr>
          <p:nvPr/>
        </p:nvSpPr>
        <p:spPr>
          <a:xfrm>
            <a:off x="1059790" y="2357436"/>
            <a:ext cx="1154756" cy="3571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書面報告寫作架構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42910" y="1142990"/>
            <a:ext cx="678661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二、文獻探討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文獻必須經過消化統整，依循自己的研究問題意識重新闡述，而不只是把「誰說了什麼、誰發現什麼」一段段條列出來。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348" y="3429006"/>
            <a:ext cx="6643734" cy="107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文獻探討不是研究方法？</a:t>
            </a:r>
            <a:endParaRPr lang="en-US" altLang="zh-TW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文獻探討不是研究方法，而是研究的必要環節。除非研究者是要對既有研究進行二次分析或後設分析，才可以說是一種「文獻分析法」。</a:t>
            </a:r>
            <a:endParaRPr lang="zh-TW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9" name="Google Shape;3519;p82"/>
          <p:cNvGrpSpPr/>
          <p:nvPr/>
        </p:nvGrpSpPr>
        <p:grpSpPr>
          <a:xfrm>
            <a:off x="714348" y="2857502"/>
            <a:ext cx="1643074" cy="451686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10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EEC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EEC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內容版面配置區 2"/>
          <p:cNvSpPr txBox="1">
            <a:spLocks/>
          </p:cNvSpPr>
          <p:nvPr/>
        </p:nvSpPr>
        <p:spPr>
          <a:xfrm>
            <a:off x="1059790" y="2928940"/>
            <a:ext cx="1154756" cy="3571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書面報告寫作架構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14428"/>
            <a:ext cx="6500858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三、研究方法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採用什麼方法進行探究？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為什麼選擇這種方法？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進行的步驟是什麼？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2928940"/>
            <a:ext cx="6500858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四、研究分析與成果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如何解讀、分析得到的資料？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在探究的過程發現了什麼？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研究成果是否能回應一開始的提問或者驗證假設？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800000">
            <a:off x="7327796" y="-248055"/>
            <a:ext cx="2157798" cy="215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書面報告寫作架構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14428"/>
            <a:ext cx="6500858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五、研究結論與建議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用適當的方式總結探究與實作的成果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反思自己在過程中學習到什麼？有什麼意外發現？有沒有可以進一步探究的議題？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42910" y="2928940"/>
            <a:ext cx="650085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六、參考文獻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列出書面報告中所有引用和參考的資料來源。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800000">
            <a:off x="7327796" y="-248055"/>
            <a:ext cx="2157798" cy="215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書面報告寫作技巧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28654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一、善用主題句組織內文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掌握「一個段落只寫一件事」的原則。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在文章或段落一開始就寫出重點或結論，再往下論述或說明理由。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4348" y="3071816"/>
            <a:ext cx="6215106" cy="135732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algn="just">
              <a:tabLst>
                <a:tab pos="6459538" algn="l"/>
              </a:tabLst>
            </a:pPr>
            <a:r>
              <a:rPr lang="zh-TW" alt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回顧整學期的探究過程，我認為時間規劃和進度安排是最需要改善的地方。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一開始小組成員對主題遲遲無法達成共識，做報告過程又常常因為沒有設好期限、缺乏彼此監督，導致最後匆匆忙忙趕出報告，犯了很多原本應該可以避免的錯。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800000">
            <a:off x="7327796" y="-248055"/>
            <a:ext cx="2157798" cy="215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書面報告寫作技巧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28654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二、注意敘述語氣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lvl="1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寫作時雖然不必咬文嚼字，但也不能過於隨興、輕浮，且不要濫用表情符號或驚嘆號、注音文、括號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OS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與可能讓人看不懂的流行語。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800000">
            <a:off x="7327796" y="-248055"/>
            <a:ext cx="2157798" cy="215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文字方塊 6"/>
          <p:cNvSpPr txBox="1"/>
          <p:nvPr/>
        </p:nvSpPr>
        <p:spPr>
          <a:xfrm>
            <a:off x="642910" y="3000378"/>
            <a:ext cx="6286544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三、大聲唸出報告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lvl="1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寫完報告後，可以找幾位同學互相閱讀彼此報告，或者自己大聲地唸過幾次，有助於找出語病和冗言贅字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1" indent="-358775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書面報告寫作技巧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4857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四、加入頁碼、目錄及封面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lvl="1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寫完報告後，請利用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Word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功能新增頁碼、目錄及封面，讓報告更正式，也方便閱讀的人查詢內容。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1" indent="-358775" algn="just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1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若為線上作業繳交，或要上傳學習歷程檔案，請不要忘記更改檔名。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11_小論文封面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785800"/>
            <a:ext cx="2786082" cy="2744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14744" y="2088061"/>
            <a:ext cx="4143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如何引用資料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引用 </a:t>
            </a: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vs. 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抄襲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857224" y="1428742"/>
          <a:ext cx="671517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2259"/>
                <a:gridCol w="3432913"/>
              </a:tblGrid>
              <a:tr h="34487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引　用</a:t>
                      </a: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抄　襲</a:t>
                      </a: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1554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一部或全部抄錄的方式利用他人著作，供自己著作參證、註釋或評論之用。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兩者間為主從關係，必須以自己著作為主，被利用的他人著作僅是輔佐。</a:t>
                      </a:r>
                    </a:p>
                    <a:p>
                      <a:endParaRPr lang="zh-TW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algn="just" defTabSz="914400" rtl="0" eaLnBrk="1" latinLnBrk="0" hangingPunct="1"/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抄襲是指「重製」或「改作」的行為，重點在於兩個著作的內容實質相似，即由</a:t>
                      </a:r>
                      <a:r>
                        <a:rPr lang="en-US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著作身上可以看到</a:t>
                      </a:r>
                      <a:r>
                        <a:rPr lang="en-US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著作的身影。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algn="just" defTabSz="914400" rtl="0" eaLnBrk="1" latinLnBrk="0" hangingPunct="1"/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0" algn="just" defTabSz="914400" rtl="0" eaLnBrk="1" latinLnBrk="0" hangingPunct="1"/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在學術上，只要原文不動照抄就必須使用引號，否則就是抄襲。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>
                    <a:solidFill>
                      <a:srgbClr val="F0DED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72" y="142858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引述的方式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585791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一、直接引述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直接引用他人的話或文章，並明確標示出來，避免讓讀者誤以為是你自己的觀點。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若引用的內容較多，也可以另成一段，並以縮排或不同字體呈現。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>
              <a:lnSpc>
                <a:spcPct val="150000"/>
              </a:lnSpc>
              <a:buFont typeface="Wingdings" pitchFamily="2" charset="2"/>
              <a:buChar char="Ø"/>
            </a:pP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2910" y="3357568"/>
            <a:ext cx="5857916" cy="78581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algn="just">
              <a:lnSpc>
                <a:spcPct val="150000"/>
              </a:lnSpc>
              <a:tabLst>
                <a:tab pos="6459538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幸福大學教授黃小明直言：「就我的觀察，大一學生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個裡面大概有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個會抓不到文章重點。」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引述的方式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28654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二、間接引述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在「原意不變」的前提之下，將資料改寫，並用自己的方式換句話說，但同樣必須標明作者和出處。</a:t>
            </a: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2910" y="2571750"/>
            <a:ext cx="6357982" cy="121444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algn="just">
              <a:lnSpc>
                <a:spcPct val="150000"/>
              </a:lnSpc>
              <a:tabLst>
                <a:tab pos="6459538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臺灣讀寫教學研究學會創會理事長陳欣希接受媒體訪問時表示，臺灣學生閱讀培養以課本為主，內容較長、較生活化的文章，學生反而不易理解。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72" y="142858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72" y="142858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原來是醬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4" name="AutoShape 2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6" name="AutoShape 4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8" name="AutoShape 6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0" name="AutoShape 8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2" name="AutoShape 10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714348" y="1395705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引用時，留意「媒體平台」和「文章作者」的不同</a:t>
            </a:r>
          </a:p>
        </p:txBody>
      </p:sp>
      <p:sp>
        <p:nvSpPr>
          <p:cNvPr id="24" name="矩形 23"/>
          <p:cNvSpPr/>
          <p:nvPr/>
        </p:nvSpPr>
        <p:spPr>
          <a:xfrm>
            <a:off x="736293" y="1928808"/>
            <a:ext cx="70723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舉例來說，網路媒體「高傳媒」刊登一篇由「黃小民」撰寫的文章，引用時應引用作者黃小民，而非高傳媒。此外，若在網路上引用書籍內容，作者應是「該書的作者」，但若是該書的推薦序或評論，作者就是撰寫推薦序或評論的人喔！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72" y="142858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引用的格式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6572296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altLang="zh-TW" sz="2200" b="1" dirty="0" smtClean="0">
                <a:solidFill>
                  <a:srgbClr val="C07740"/>
                </a:solidFill>
                <a:latin typeface="新細明體"/>
                <a:ea typeface="新細明體"/>
                <a:cs typeface="Times New Roman" pitchFamily="18" charset="0"/>
              </a:rPr>
              <a:t>․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作者（年份）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……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TW" sz="2200" b="1" dirty="0" smtClean="0">
                <a:solidFill>
                  <a:srgbClr val="C07740"/>
                </a:solidFill>
                <a:latin typeface="新細明體"/>
                <a:cs typeface="Times New Roman" pitchFamily="18" charset="0"/>
              </a:rPr>
              <a:t>․ ......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（作者，年份）</a:t>
            </a: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348" y="1756672"/>
            <a:ext cx="6786610" cy="78581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e.g. 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駱明慶（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2002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）指出，臺灣於民國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年至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89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年間，約八成臺大學生畢業自前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所明星高中。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4348" y="3214692"/>
            <a:ext cx="6786610" cy="128588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e.g. 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有調查顯示，臺灣民國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71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年至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89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年間，約八成臺大學生畢業自前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所明星高中（駱明慶，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2002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 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e.g.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研究發現，媒體報導社會運動的方向偏向負面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(Ryan et al., 2001)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引用的格式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65722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)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 期刊雜誌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r>
              <a:rPr lang="zh-TW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作者（年份）。文章名稱。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期刊名稱，卷</a:t>
            </a:r>
            <a:r>
              <a:rPr lang="zh-TW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（期），頁碼。</a:t>
            </a:r>
            <a:endParaRPr lang="en-US" altLang="zh-TW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348" y="2214560"/>
            <a:ext cx="7471361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吳麗君（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2020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）。用教科書而不被教科書所用。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臺灣教育評論月刊，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9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(3)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1-5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42910" y="2878255"/>
            <a:ext cx="65722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)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 書籍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r>
              <a:rPr lang="zh-TW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作者（年份）。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書名</a:t>
            </a:r>
            <a:r>
              <a:rPr lang="zh-TW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。出版商。</a:t>
            </a:r>
            <a:endParaRPr lang="en-US" altLang="zh-TW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4348" y="3822771"/>
            <a:ext cx="6858048" cy="71438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蘇蘅、陳百齡、王淑美、鄭宇君、劉蕙苓（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2020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）。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破擊假新聞：解析數位時代的媒體與資訊操控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。三民書局。</a:t>
            </a:r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72" y="142858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72" y="142858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引用的格式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71438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)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 博碩士論文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作者（出版年）。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篇名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。學校研究所所名：碩（博）士論文。</a:t>
            </a:r>
          </a:p>
        </p:txBody>
      </p:sp>
      <p:sp>
        <p:nvSpPr>
          <p:cNvPr id="8" name="矩形 7"/>
          <p:cNvSpPr/>
          <p:nvPr/>
        </p:nvSpPr>
        <p:spPr>
          <a:xfrm>
            <a:off x="714348" y="2214560"/>
            <a:ext cx="7471361" cy="192882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陳薏文（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2021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）。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繁星推薦的興起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- 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從歷史制度論看大學入學制度革新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。國立臺灣大學社會所：碩士論文。</a:t>
            </a:r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郝天行（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2012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）。「做」女人的難關：胖女性逛街購衣經驗中的肥胖污名與自我認同初探。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國立政治大學新聞研究所：碩士論文。</a:t>
            </a:r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20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引用的格式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71438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四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)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 網路與影音資源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網站名稱（登載年月日）。文章名稱。網址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 Light" pitchFamily="34" charset="-120"/>
              <a:ea typeface="微軟正黑體 Light" pitchFamily="34" charset="-120"/>
            </a:endParaRPr>
          </a:p>
          <a:p>
            <a:pPr lvl="0" algn="just">
              <a:lnSpc>
                <a:spcPct val="150000"/>
              </a:lnSpc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名稱（登載年月日）。標題［影片］。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YouTube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。網址</a:t>
            </a:r>
          </a:p>
        </p:txBody>
      </p:sp>
      <p:sp>
        <p:nvSpPr>
          <p:cNvPr id="8" name="矩形 7"/>
          <p:cNvSpPr/>
          <p:nvPr/>
        </p:nvSpPr>
        <p:spPr>
          <a:xfrm>
            <a:off x="714349" y="2857502"/>
            <a:ext cx="7164121" cy="150019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教育部全球資訊網（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2020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日）。十二年國民基本教育實施計畫。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https:// reurl.cc/a5G9AG </a:t>
            </a:r>
          </a:p>
          <a:p>
            <a:pPr algn="just"/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TED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2012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30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日）。蔣勳：留十八分鐘給自己［影片］。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YouTube</a:t>
            </a:r>
            <a:r>
              <a:rPr lang="zh-TW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https://www.youtube.com/watch?v=6i7RcP39NB0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72" y="142858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3714744" y="2088061"/>
            <a:ext cx="4143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圖文編排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22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文字格式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71438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一、字體（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typefaces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文字樣式的種類。一般建議選用新細明體、細明體或楷體作為報告字體。黑體最重，適合用於標題，至於明體、宋體、楷體則適合用於內文。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0" indent="-358775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二、字型（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fonts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lvl="0" indent="-358775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一整套可使用與販售的字體，例如文鼎黑體、華康黑體、思源黑體。報告當中不建議選用太特別的字型，因為其他人的電腦可能沒有此字型，無法正常顯示。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23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文字格式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7143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三、字級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若沒有特殊規定，內文字級請選擇預設的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級，至於標題則應依層級不同調整字級大小（例如：大標題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16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級、次標題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14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級、內文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級等）。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0" indent="-358775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四、行距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lvl="0" indent="-358775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通常採取單行間距，有必要時可增加標題與內文、以及段落與段落之間的間距（改為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1.5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倍行高，或增加與段落前／後的空行）。</a:t>
            </a:r>
          </a:p>
          <a:p>
            <a:pPr marL="358775" indent="-358775" algn="just">
              <a:buFont typeface="Wingdings" pitchFamily="2" charset="2"/>
              <a:buChar char="Ø"/>
            </a:pP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24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文字格式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485778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五、段落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各段的開頭就跟寫作文一樣，應空兩格全形空格。此外，為了讓整體版面看起來更整齊，建議選擇「段落」選項中的「左右對齊」，避免各行因為標點符號、英文和數字而參差不齊。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357304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25</a:t>
            </a:fld>
            <a:endParaRPr lang="zh-TW" altLang="en-US"/>
          </a:p>
        </p:txBody>
      </p:sp>
      <p:pic>
        <p:nvPicPr>
          <p:cNvPr id="3074" name="Picture 2" descr="\\Super.nas\Floor Exchange\7F\陳品丞\03 普高_探究與實作\01課本\課本圖片\11_文字格式整理表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57172"/>
            <a:ext cx="4929222" cy="44389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26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圖文搭配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48577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圖片是否清晰、有無變形？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圖片是否能和文字作搭配？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建議輔以圖說，提示圖片重點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數據資料可以轉化為圖表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圖片應置於相關文字內容附近</a:t>
            </a:r>
          </a:p>
          <a:p>
            <a:pPr marL="358775" indent="-358775" algn="just">
              <a:buFont typeface="Wingdings" pitchFamily="2" charset="2"/>
              <a:buChar char="Ø"/>
            </a:pP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8" name="Picture 2" descr="\\Super.nas\Floor Exchange\7F\陳品丞\03 普高_探究與實作\01課本\課本圖片\11_圖片範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428742"/>
            <a:ext cx="3660798" cy="1471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27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4" name="AutoShape 2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6" name="AutoShape 4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8" name="AutoShape 6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0" name="AutoShape 8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2" name="AutoShape 10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714348" y="1395705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公民課本圖文分析</a:t>
            </a:r>
          </a:p>
        </p:txBody>
      </p:sp>
      <p:sp>
        <p:nvSpPr>
          <p:cNvPr id="24" name="矩形 23"/>
          <p:cNvSpPr/>
          <p:nvPr/>
        </p:nvSpPr>
        <p:spPr>
          <a:xfrm>
            <a:off x="736293" y="1928808"/>
            <a:ext cx="70723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拿出你的公民課本，隨機挑選幾頁，試著分析看看圖片和文字的編排方式。課本挑選的圖片是否有意義？圖片是否有搭配相關文字，並讓人容易找到？圖片的解析度、尺寸、顏色和其他設計，是否會影響閱讀體驗？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1750</Words>
  <Application>Microsoft Office PowerPoint</Application>
  <PresentationFormat>如螢幕大小 (16:9)</PresentationFormat>
  <Paragraphs>195</Paragraphs>
  <Slides>27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8" baseType="lpstr">
      <vt:lpstr>Office 佈景主題</vt:lpstr>
      <vt:lpstr>投影片 1</vt:lpstr>
      <vt:lpstr>投影片 2</vt:lpstr>
      <vt:lpstr>投影片 3</vt:lpstr>
      <vt:lpstr>確認寫作架構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204</cp:revision>
  <dcterms:created xsi:type="dcterms:W3CDTF">2022-05-25T00:24:47Z</dcterms:created>
  <dcterms:modified xsi:type="dcterms:W3CDTF">2022-06-08T02:25:23Z</dcterms:modified>
</cp:coreProperties>
</file>