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57" r:id="rId3"/>
    <p:sldId id="260" r:id="rId4"/>
    <p:sldId id="389" r:id="rId5"/>
    <p:sldId id="390" r:id="rId6"/>
    <p:sldId id="391" r:id="rId7"/>
    <p:sldId id="398" r:id="rId8"/>
    <p:sldId id="392" r:id="rId9"/>
    <p:sldId id="393" r:id="rId10"/>
    <p:sldId id="399" r:id="rId11"/>
    <p:sldId id="394" r:id="rId12"/>
    <p:sldId id="395" r:id="rId13"/>
    <p:sldId id="396" r:id="rId14"/>
    <p:sldId id="397" r:id="rId15"/>
    <p:sldId id="400" r:id="rId16"/>
    <p:sldId id="404" r:id="rId17"/>
    <p:sldId id="402" r:id="rId18"/>
    <p:sldId id="403" r:id="rId19"/>
    <p:sldId id="401" r:id="rId20"/>
    <p:sldId id="405" r:id="rId21"/>
    <p:sldId id="406" r:id="rId22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ED0"/>
    <a:srgbClr val="C07740"/>
    <a:srgbClr val="FFE38B"/>
    <a:srgbClr val="EEC100"/>
    <a:srgbClr val="F8F8F8"/>
    <a:srgbClr val="DDDDDD"/>
    <a:srgbClr val="FFFFFF"/>
    <a:srgbClr val="D4CB0E"/>
    <a:srgbClr val="FFCC00"/>
    <a:srgbClr val="9D87B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6" name="Google Shape;6506;p84"/>
          <p:cNvGrpSpPr/>
          <p:nvPr userDrawn="1"/>
        </p:nvGrpSpPr>
        <p:grpSpPr>
          <a:xfrm rot="16200000">
            <a:off x="-14123" y="1085644"/>
            <a:ext cx="2742827" cy="1143009"/>
            <a:chOff x="5973664" y="3484366"/>
            <a:chExt cx="2369192" cy="987304"/>
          </a:xfrm>
        </p:grpSpPr>
        <p:grpSp>
          <p:nvGrpSpPr>
            <p:cNvPr id="49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76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73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64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文字方塊 78"/>
          <p:cNvSpPr txBox="1"/>
          <p:nvPr userDrawn="1"/>
        </p:nvSpPr>
        <p:spPr>
          <a:xfrm>
            <a:off x="1000100" y="531796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0" name="文字方塊 79"/>
          <p:cNvSpPr txBox="1"/>
          <p:nvPr userDrawn="1"/>
        </p:nvSpPr>
        <p:spPr>
          <a:xfrm>
            <a:off x="1006450" y="1422691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" name="文字方塊 80"/>
          <p:cNvSpPr txBox="1"/>
          <p:nvPr userDrawn="1"/>
        </p:nvSpPr>
        <p:spPr>
          <a:xfrm>
            <a:off x="1000100" y="232439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3" name="Google Shape;6508;p84"/>
          <p:cNvSpPr/>
          <p:nvPr userDrawn="1"/>
        </p:nvSpPr>
        <p:spPr>
          <a:xfrm rot="16200000">
            <a:off x="982422" y="4050763"/>
            <a:ext cx="637710" cy="637625"/>
          </a:xfrm>
          <a:custGeom>
            <a:avLst/>
            <a:gdLst/>
            <a:ahLst/>
            <a:cxnLst/>
            <a:rect l="l" t="t" r="r" b="b"/>
            <a:pathLst>
              <a:path w="29619" h="29615" extrusionOk="0">
                <a:moveTo>
                  <a:pt x="14809" y="1"/>
                </a:moveTo>
                <a:cubicBezTo>
                  <a:pt x="6631" y="1"/>
                  <a:pt x="0" y="6631"/>
                  <a:pt x="0" y="14809"/>
                </a:cubicBezTo>
                <a:cubicBezTo>
                  <a:pt x="0" y="22988"/>
                  <a:pt x="6631" y="29615"/>
                  <a:pt x="14809" y="29615"/>
                </a:cubicBezTo>
                <a:cubicBezTo>
                  <a:pt x="22987" y="29615"/>
                  <a:pt x="29618" y="22988"/>
                  <a:pt x="29618" y="14809"/>
                </a:cubicBezTo>
                <a:cubicBezTo>
                  <a:pt x="29618" y="6631"/>
                  <a:pt x="22987" y="1"/>
                  <a:pt x="14809" y="1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文字方塊 84"/>
          <p:cNvSpPr txBox="1"/>
          <p:nvPr userDrawn="1"/>
        </p:nvSpPr>
        <p:spPr>
          <a:xfrm>
            <a:off x="1046587" y="41221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伍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6" name="Google Shape;6520;p84"/>
          <p:cNvSpPr/>
          <p:nvPr userDrawn="1"/>
        </p:nvSpPr>
        <p:spPr>
          <a:xfrm rot="16200000">
            <a:off x="936607" y="3151305"/>
            <a:ext cx="637624" cy="637625"/>
          </a:xfrm>
          <a:custGeom>
            <a:avLst/>
            <a:gdLst/>
            <a:ahLst/>
            <a:cxnLst/>
            <a:rect l="l" t="t" r="r" b="b"/>
            <a:pathLst>
              <a:path w="29615" h="29615" extrusionOk="0">
                <a:moveTo>
                  <a:pt x="14810" y="1"/>
                </a:moveTo>
                <a:cubicBezTo>
                  <a:pt x="6631" y="1"/>
                  <a:pt x="1" y="6631"/>
                  <a:pt x="1" y="14809"/>
                </a:cubicBezTo>
                <a:cubicBezTo>
                  <a:pt x="1" y="22988"/>
                  <a:pt x="6631" y="29615"/>
                  <a:pt x="14810" y="29615"/>
                </a:cubicBezTo>
                <a:cubicBezTo>
                  <a:pt x="22988" y="29615"/>
                  <a:pt x="29615" y="22988"/>
                  <a:pt x="29615" y="14809"/>
                </a:cubicBezTo>
                <a:cubicBezTo>
                  <a:pt x="29615" y="6631"/>
                  <a:pt x="22988" y="1"/>
                  <a:pt x="14810" y="1"/>
                </a:cubicBezTo>
                <a:close/>
              </a:path>
            </a:pathLst>
          </a:custGeom>
          <a:solidFill>
            <a:srgbClr val="D07C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6521;p84"/>
          <p:cNvSpPr/>
          <p:nvPr userDrawn="1"/>
        </p:nvSpPr>
        <p:spPr>
          <a:xfrm rot="16200000">
            <a:off x="864675" y="2921489"/>
            <a:ext cx="939373" cy="1097151"/>
          </a:xfrm>
          <a:custGeom>
            <a:avLst/>
            <a:gdLst/>
            <a:ahLst/>
            <a:cxnLst/>
            <a:rect l="l" t="t" r="r" b="b"/>
            <a:pathLst>
              <a:path w="43630" h="50958" extrusionOk="0">
                <a:moveTo>
                  <a:pt x="21815" y="0"/>
                </a:moveTo>
                <a:cubicBezTo>
                  <a:pt x="9785" y="0"/>
                  <a:pt x="0" y="9788"/>
                  <a:pt x="0" y="21814"/>
                </a:cubicBezTo>
                <a:cubicBezTo>
                  <a:pt x="11" y="22289"/>
                  <a:pt x="401" y="22672"/>
                  <a:pt x="879" y="22672"/>
                </a:cubicBezTo>
                <a:cubicBezTo>
                  <a:pt x="1354" y="22672"/>
                  <a:pt x="1744" y="22289"/>
                  <a:pt x="1755" y="21814"/>
                </a:cubicBezTo>
                <a:cubicBezTo>
                  <a:pt x="1755" y="10757"/>
                  <a:pt x="10753" y="1755"/>
                  <a:pt x="21811" y="1755"/>
                </a:cubicBezTo>
                <a:cubicBezTo>
                  <a:pt x="32869" y="1755"/>
                  <a:pt x="41870" y="10753"/>
                  <a:pt x="41870" y="21814"/>
                </a:cubicBezTo>
                <a:cubicBezTo>
                  <a:pt x="41870" y="32872"/>
                  <a:pt x="32872" y="41870"/>
                  <a:pt x="21815" y="41870"/>
                </a:cubicBezTo>
                <a:cubicBezTo>
                  <a:pt x="21329" y="41870"/>
                  <a:pt x="20935" y="42263"/>
                  <a:pt x="20935" y="42750"/>
                </a:cubicBezTo>
                <a:lnTo>
                  <a:pt x="20935" y="50957"/>
                </a:lnTo>
                <a:lnTo>
                  <a:pt x="22694" y="50942"/>
                </a:lnTo>
                <a:lnTo>
                  <a:pt x="22694" y="43610"/>
                </a:lnTo>
                <a:cubicBezTo>
                  <a:pt x="34316" y="43147"/>
                  <a:pt x="43629" y="33547"/>
                  <a:pt x="43626" y="21814"/>
                </a:cubicBezTo>
                <a:cubicBezTo>
                  <a:pt x="43626" y="9785"/>
                  <a:pt x="33841" y="0"/>
                  <a:pt x="21815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6522;p84"/>
          <p:cNvSpPr/>
          <p:nvPr userDrawn="1"/>
        </p:nvSpPr>
        <p:spPr>
          <a:xfrm rot="16200000">
            <a:off x="1773128" y="3394815"/>
            <a:ext cx="259183" cy="149249"/>
          </a:xfrm>
          <a:custGeom>
            <a:avLst/>
            <a:gdLst/>
            <a:ahLst/>
            <a:cxnLst/>
            <a:rect l="l" t="t" r="r" b="b"/>
            <a:pathLst>
              <a:path w="12038" h="6932" extrusionOk="0">
                <a:moveTo>
                  <a:pt x="11088" y="1"/>
                </a:moveTo>
                <a:cubicBezTo>
                  <a:pt x="10863" y="1"/>
                  <a:pt x="10637" y="87"/>
                  <a:pt x="10465" y="260"/>
                </a:cubicBezTo>
                <a:lnTo>
                  <a:pt x="6869" y="3859"/>
                </a:lnTo>
                <a:lnTo>
                  <a:pt x="5982" y="4742"/>
                </a:lnTo>
                <a:lnTo>
                  <a:pt x="5110" y="3874"/>
                </a:lnTo>
                <a:lnTo>
                  <a:pt x="1496" y="260"/>
                </a:lnTo>
                <a:cubicBezTo>
                  <a:pt x="1342" y="153"/>
                  <a:pt x="1165" y="102"/>
                  <a:pt x="990" y="102"/>
                </a:cubicBezTo>
                <a:cubicBezTo>
                  <a:pt x="731" y="102"/>
                  <a:pt x="475" y="214"/>
                  <a:pt x="298" y="427"/>
                </a:cubicBezTo>
                <a:cubicBezTo>
                  <a:pt x="1" y="783"/>
                  <a:pt x="27" y="1306"/>
                  <a:pt x="353" y="1636"/>
                </a:cubicBezTo>
                <a:lnTo>
                  <a:pt x="5389" y="6675"/>
                </a:lnTo>
                <a:cubicBezTo>
                  <a:pt x="5561" y="6846"/>
                  <a:pt x="5786" y="6931"/>
                  <a:pt x="6010" y="6931"/>
                </a:cubicBezTo>
                <a:cubicBezTo>
                  <a:pt x="6235" y="6931"/>
                  <a:pt x="6459" y="6846"/>
                  <a:pt x="6632" y="6675"/>
                </a:cubicBezTo>
                <a:lnTo>
                  <a:pt x="11667" y="1636"/>
                </a:lnTo>
                <a:cubicBezTo>
                  <a:pt x="12019" y="1250"/>
                  <a:pt x="12038" y="668"/>
                  <a:pt x="11711" y="260"/>
                </a:cubicBezTo>
                <a:cubicBezTo>
                  <a:pt x="11539" y="87"/>
                  <a:pt x="11313" y="1"/>
                  <a:pt x="11088" y="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7414" y="324731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肆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0" name="Google Shape;6510;p84"/>
          <p:cNvSpPr/>
          <p:nvPr userDrawn="1"/>
        </p:nvSpPr>
        <p:spPr>
          <a:xfrm rot="16200000">
            <a:off x="1773160" y="4292442"/>
            <a:ext cx="259119" cy="149249"/>
          </a:xfrm>
          <a:custGeom>
            <a:avLst/>
            <a:gdLst/>
            <a:ahLst/>
            <a:cxnLst/>
            <a:rect l="l" t="t" r="r" b="b"/>
            <a:pathLst>
              <a:path w="12035" h="6932" extrusionOk="0">
                <a:moveTo>
                  <a:pt x="11087" y="1"/>
                </a:moveTo>
                <a:cubicBezTo>
                  <a:pt x="10861" y="1"/>
                  <a:pt x="10636" y="87"/>
                  <a:pt x="10465" y="260"/>
                </a:cubicBezTo>
                <a:lnTo>
                  <a:pt x="6866" y="3859"/>
                </a:lnTo>
                <a:lnTo>
                  <a:pt x="5979" y="4742"/>
                </a:lnTo>
                <a:lnTo>
                  <a:pt x="5110" y="3874"/>
                </a:lnTo>
                <a:lnTo>
                  <a:pt x="1496" y="260"/>
                </a:lnTo>
                <a:cubicBezTo>
                  <a:pt x="1342" y="153"/>
                  <a:pt x="1166" y="102"/>
                  <a:pt x="990" y="102"/>
                </a:cubicBezTo>
                <a:cubicBezTo>
                  <a:pt x="731" y="102"/>
                  <a:pt x="475" y="214"/>
                  <a:pt x="298" y="427"/>
                </a:cubicBezTo>
                <a:cubicBezTo>
                  <a:pt x="1" y="783"/>
                  <a:pt x="23" y="1306"/>
                  <a:pt x="350" y="1636"/>
                </a:cubicBezTo>
                <a:lnTo>
                  <a:pt x="5389" y="6675"/>
                </a:lnTo>
                <a:cubicBezTo>
                  <a:pt x="5559" y="6846"/>
                  <a:pt x="5784" y="6931"/>
                  <a:pt x="6009" y="6931"/>
                </a:cubicBezTo>
                <a:cubicBezTo>
                  <a:pt x="6234" y="6931"/>
                  <a:pt x="6459" y="6846"/>
                  <a:pt x="6632" y="6675"/>
                </a:cubicBezTo>
                <a:lnTo>
                  <a:pt x="11667" y="1636"/>
                </a:lnTo>
                <a:cubicBezTo>
                  <a:pt x="12016" y="1250"/>
                  <a:pt x="12034" y="668"/>
                  <a:pt x="11712" y="260"/>
                </a:cubicBezTo>
                <a:cubicBezTo>
                  <a:pt x="11539" y="87"/>
                  <a:pt x="11313" y="1"/>
                  <a:pt x="11087" y="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6509;p84"/>
          <p:cNvSpPr/>
          <p:nvPr userDrawn="1"/>
        </p:nvSpPr>
        <p:spPr>
          <a:xfrm rot="16200000">
            <a:off x="910575" y="3820968"/>
            <a:ext cx="939287" cy="1097149"/>
          </a:xfrm>
          <a:custGeom>
            <a:avLst/>
            <a:gdLst/>
            <a:ahLst/>
            <a:cxnLst/>
            <a:rect l="l" t="t" r="r" b="b"/>
            <a:pathLst>
              <a:path w="43626" h="50958" extrusionOk="0">
                <a:moveTo>
                  <a:pt x="21811" y="0"/>
                </a:moveTo>
                <a:cubicBezTo>
                  <a:pt x="9785" y="0"/>
                  <a:pt x="0" y="9788"/>
                  <a:pt x="0" y="21814"/>
                </a:cubicBezTo>
                <a:cubicBezTo>
                  <a:pt x="8" y="22289"/>
                  <a:pt x="401" y="22672"/>
                  <a:pt x="876" y="22672"/>
                </a:cubicBezTo>
                <a:cubicBezTo>
                  <a:pt x="1355" y="22672"/>
                  <a:pt x="1744" y="22289"/>
                  <a:pt x="1755" y="21814"/>
                </a:cubicBezTo>
                <a:cubicBezTo>
                  <a:pt x="1755" y="10757"/>
                  <a:pt x="10754" y="1755"/>
                  <a:pt x="21811" y="1755"/>
                </a:cubicBezTo>
                <a:cubicBezTo>
                  <a:pt x="32869" y="1755"/>
                  <a:pt x="41867" y="10753"/>
                  <a:pt x="41867" y="21814"/>
                </a:cubicBezTo>
                <a:cubicBezTo>
                  <a:pt x="41871" y="32872"/>
                  <a:pt x="32869" y="41870"/>
                  <a:pt x="21811" y="41870"/>
                </a:cubicBezTo>
                <a:cubicBezTo>
                  <a:pt x="21329" y="41870"/>
                  <a:pt x="20932" y="42263"/>
                  <a:pt x="20935" y="42750"/>
                </a:cubicBezTo>
                <a:lnTo>
                  <a:pt x="20935" y="50957"/>
                </a:lnTo>
                <a:lnTo>
                  <a:pt x="22691" y="50942"/>
                </a:lnTo>
                <a:lnTo>
                  <a:pt x="22691" y="43610"/>
                </a:lnTo>
                <a:cubicBezTo>
                  <a:pt x="34312" y="43147"/>
                  <a:pt x="43626" y="33547"/>
                  <a:pt x="43626" y="21814"/>
                </a:cubicBezTo>
                <a:cubicBezTo>
                  <a:pt x="43626" y="9785"/>
                  <a:pt x="33841" y="0"/>
                  <a:pt x="2181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12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圖文整合技巧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042410" y="619770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確定溝通主軸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35095" y="1548464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資料蒐集與層次分析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035095" y="2428874"/>
            <a:ext cx="200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資料視覺化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022177" y="3334414"/>
            <a:ext cx="2549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規劃視覺動線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022177" y="4214824"/>
            <a:ext cx="3121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版面美化與調整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確定溝通主軸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圖文整合的基本概念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28742"/>
            <a:ext cx="6286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綜合圖像和文字兩種不同特性的媒材，讓讀者有效率、有系統地理解資訊，達到溝通目的。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平面廣告、資訊圖表、懶人包、簡報等，都可以使用圖文整合技巧提升資訊吸引力。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1" indent="-358775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 descr="\\Super.nas\Floor Exchange\7F\陳品丞\03 普高_探究與實作\01課本\課本圖片\憨吉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209400"/>
            <a:ext cx="3286148" cy="1703929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714348" y="3286130"/>
            <a:ext cx="4286280" cy="64294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以下用「臺灣的抗疫之路」為範例說明。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確定溝通主軸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07422"/>
            <a:ext cx="550072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根據溝通對象的不同，調整溝通主軸，並設定溝通目標。例如：喚起或強化讀者的某項認知，或者促成某種行動。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lnSpc>
                <a:spcPct val="150000"/>
              </a:lnSpc>
            </a:pPr>
            <a:endParaRPr lang="en-US" altLang="zh-TW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若主題較複雜，可以利用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心智圖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樹狀圖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，先將所有想到的關鍵字寫下來，再逐步整理出幾個溝通主軸。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571618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以「臺灣抗疫之路」為例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1285866"/>
            <a:ext cx="4000528" cy="350046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662" y="3372198"/>
            <a:ext cx="1798709" cy="1199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57224" y="1357304"/>
            <a:ext cx="3714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自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年臺灣爆發新冠肺炎疫情，一路以來相當不容易。然而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月底以來，臺灣接連爆發多起群聚感染事件，政府不得不提高至三級警戒，彭博社的抗疫排名也掉至後段班。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0628" y="1285866"/>
            <a:ext cx="3690010" cy="235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795" y="3357568"/>
            <a:ext cx="1820643" cy="1214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2000246"/>
            <a:ext cx="4143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</a:t>
            </a:r>
            <a:endParaRPr lang="en-US" altLang="zh-TW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與層次分析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資料蒐集與層次分析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07422"/>
            <a:ext cx="5500726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確定溝通主軸後，便可以開始蒐集資料。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資料蒐集回來後應分類，釐清資訊層次。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資訊的重要程度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與溝通主軸的關聯程度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對讀者的吸睛程度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571618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以「臺灣抗疫之路」為例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1285866"/>
            <a:ext cx="7000924" cy="350046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5786" y="1285866"/>
            <a:ext cx="685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溝通主軸設為「臺灣的抗疫之路如何一路走來？」，因此抗疫大事紀是最符合溝通主軸的重要資訊。我們將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月至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月的重要大事整理為表格，作為資訊圖表的重點資訊。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912478" y="2643188"/>
          <a:ext cx="6731356" cy="1970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034"/>
                <a:gridCol w="2443180"/>
                <a:gridCol w="1285884"/>
                <a:gridCol w="1659258"/>
              </a:tblGrid>
              <a:tr h="2666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日期</a:t>
                      </a:r>
                      <a:endParaRPr lang="zh-TW" altLang="en-US" sz="14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事件</a:t>
                      </a:r>
                      <a:endParaRPr lang="zh-TW" altLang="en-US" sz="14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日期</a:t>
                      </a:r>
                      <a:endParaRPr lang="zh-TW" altLang="en-US" sz="14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事件</a:t>
                      </a:r>
                      <a:endParaRPr lang="zh-TW" altLang="en-US" sz="1400" b="1" kern="12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</a:tr>
              <a:tr h="2675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01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03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中國通報不明肺炎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2021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03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22</a:t>
                      </a:r>
                      <a:endParaRPr lang="zh-TW" altLang="en-US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開始施打疫苗</a:t>
                      </a:r>
                    </a:p>
                  </a:txBody>
                  <a:tcPr anchor="ctr"/>
                </a:tc>
              </a:tr>
              <a:tr h="2675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01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臺灣出現首起確診案例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2021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05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11</a:t>
                      </a:r>
                      <a:endParaRPr lang="zh-TW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進入二級警戒</a:t>
                      </a:r>
                    </a:p>
                  </a:txBody>
                  <a:tcPr anchor="ctr"/>
                </a:tc>
              </a:tr>
              <a:tr h="2675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02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06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口罩實名制上路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2021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05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28</a:t>
                      </a:r>
                      <a:endParaRPr lang="zh-TW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進入三級警戒</a:t>
                      </a:r>
                    </a:p>
                  </a:txBody>
                  <a:tcPr anchor="ctr"/>
                </a:tc>
              </a:tr>
              <a:tr h="29436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04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臺灣今起維持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253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天無本土案例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2021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07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27</a:t>
                      </a:r>
                      <a:endParaRPr lang="zh-TW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降級二級警戒</a:t>
                      </a:r>
                    </a:p>
                  </a:txBody>
                  <a:tcPr anchor="ctr"/>
                </a:tc>
              </a:tr>
              <a:tr h="2675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07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15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發放振興三倍劵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2021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/</a:t>
                      </a:r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08</a:t>
                      </a:r>
                      <a:endParaRPr lang="zh-TW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發放振興五倍券</a:t>
                      </a:r>
                    </a:p>
                  </a:txBody>
                  <a:tcPr anchor="ctr"/>
                </a:tc>
              </a:tr>
              <a:tr h="2675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2020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22</a:t>
                      </a:r>
                      <a:endParaRPr lang="zh-TW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本土案例再現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資料視覺化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資料視覺化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07422"/>
            <a:ext cx="55007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判讀資料，並依據資料的特性轉化為圖表。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若是質化資料，可以結合插畫呈現，或者以摘要、列點式的短文字呈現，也可以整理成流程圖、關係圖或其他形式。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資訊圖表第一眼帶給人的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主視覺印象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也需要精心設計，因為它往往是最重要的記憶點，包含顏色、線條、字體、字級等元素。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571618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以「臺灣抗疫之路」為例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1785932"/>
            <a:ext cx="4000528" cy="171451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以「各國完整接踵疫苗比例」這項資料來說，為了強化資料主題的視覺印象，我們可以將長條圖做一點變形，將各國施打狀況以「針筒」刻度來表現。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745"/>
          <a:stretch>
            <a:fillRect/>
          </a:stretch>
        </p:blipFill>
        <p:spPr>
          <a:xfrm>
            <a:off x="5357818" y="1376321"/>
            <a:ext cx="2775787" cy="128588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8927"/>
          <a:stretch>
            <a:fillRect/>
          </a:stretch>
        </p:blipFill>
        <p:spPr>
          <a:xfrm>
            <a:off x="5357818" y="2662206"/>
            <a:ext cx="2786082" cy="13383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736292" y="1330619"/>
            <a:ext cx="7479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下表是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國家確診病例和確診死亡的人數。從表中可以發現，各國確診病例的數量差異很大，若今天要將這份資料視覺化為直方圖，可能導致美國、印度等國的長條特別長，其他國家看不到的情形。聰明的你，可以試著想想看有什麼更好的辦法嗎？ 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857225" y="2643188"/>
          <a:ext cx="7000923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1"/>
                <a:gridCol w="1000132"/>
                <a:gridCol w="1000132"/>
                <a:gridCol w="1000132"/>
                <a:gridCol w="1000132"/>
                <a:gridCol w="1000132"/>
                <a:gridCol w="1000132"/>
              </a:tblGrid>
              <a:tr h="370840">
                <a:tc>
                  <a:txBody>
                    <a:bodyPr/>
                    <a:lstStyle/>
                    <a:p>
                      <a:endParaRPr lang="zh-TW" altLang="en-US" sz="16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美國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印度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德國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日本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澳洲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臺灣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累計</a:t>
                      </a:r>
                      <a:endParaRPr lang="en-US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確診數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41,533,693</a:t>
                      </a:r>
                      <a:endParaRPr lang="zh-TW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33,316,755 </a:t>
                      </a:r>
                      <a:endParaRPr lang="zh-TW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4,115,342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1,659,182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379,059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16,103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確診</a:t>
                      </a:r>
                      <a:endParaRPr lang="en-US" altLang="zh-TW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死亡人數</a:t>
                      </a:r>
                      <a:endParaRPr lang="zh-TW" altLang="en-US" sz="16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666,579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443,497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92,801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16,993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1,116 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839</a:t>
                      </a:r>
                      <a:endParaRPr lang="zh-TW" altLang="en-US" sz="12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6271882" y="2357436"/>
            <a:ext cx="175560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（截至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16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11970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742"/>
            <a:ext cx="6572296" cy="3190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肆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46083" name="Picture 3" descr="\\Super.nas\Floor Exchange\7F\陳品丞\03 普高_探究與實作\01課本\課本圖片\憨吉-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143254"/>
            <a:ext cx="1647373" cy="1827210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規劃視覺動線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規劃視覺動線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07422"/>
            <a:ext cx="4572032" cy="257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視覺動線：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讀者視線的行進方向。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人們傾向先看大的，再看小的；先看明亮的，再看暗沉的；先看密集的，再看零散的。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/>
            <a:endParaRPr lang="en-US" altLang="zh-TW" sz="105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可以替標題加上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數字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標號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，如此一來，就算排列的順序不規則，讀者還是可以瞭解如何閱讀。</a:t>
            </a:r>
            <a:endParaRPr lang="zh-TW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6" y="1785932"/>
            <a:ext cx="3405767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以「臺灣抗疫之路」為例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1379249"/>
            <a:ext cx="4214842" cy="2406947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e.g.</a:t>
            </a:r>
          </a:p>
          <a:p>
            <a:pPr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為了呈現臺灣一路走來的抗疫歷程，將道路放在畫面正中央當作視覺重心，並將路設計成「由遠至近」，引導讀者的視覺動線。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/>
            <a:endParaRPr lang="en-US" altLang="zh-TW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依時序標註日期，利用細線引導讀者看向兩側的資料，並藉由字級大小區分不同的資料主題。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4" y="1357304"/>
            <a:ext cx="3429024" cy="246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版面美化與調整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版面美化與調整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07422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適當的版面留白可以讓資訊有足夠呼吸的空間，內容通常不會超出版面的「天地左右」，也可以藉由調整字距、行距來讓閱讀體驗更好。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714362"/>
            <a:ext cx="2154680" cy="3036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15" r="1511"/>
          <a:stretch>
            <a:fillRect/>
          </a:stretch>
        </p:blipFill>
        <p:spPr>
          <a:xfrm>
            <a:off x="1357290" y="142858"/>
            <a:ext cx="6270741" cy="471490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000628" y="2143122"/>
            <a:ext cx="4143372" cy="278608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現學現賣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2" name="圖片 21" descr="12_珍奶概論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4" y="1357304"/>
            <a:ext cx="4725622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矩形 24"/>
          <p:cNvSpPr/>
          <p:nvPr/>
        </p:nvSpPr>
        <p:spPr>
          <a:xfrm>
            <a:off x="571472" y="1374527"/>
            <a:ext cx="35004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  <a:tabLst>
                <a:tab pos="0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這張資訊圖表的主題／溝通主軸是什麼？ 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資訊圖表當中包含哪些資訊？各資訊又是如何被視覺化？ 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資料的層次如何安排？哪些是主要資訊，哪些又是補充資訊？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你喜歡這張資訊圖表的主視覺設計嗎？為什麼？ 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algn="just">
              <a:buAutoNum type="arabicPeriod"/>
              <a:tabLst>
                <a:tab pos="0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圖表的視覺動線如何設計？有運用哪些元素引導閱讀？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1040</Words>
  <Application>Microsoft Office PowerPoint</Application>
  <PresentationFormat>如螢幕大小 (16:9)</PresentationFormat>
  <Paragraphs>142</Paragraphs>
  <Slides>21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212</cp:revision>
  <dcterms:created xsi:type="dcterms:W3CDTF">2022-05-25T00:24:47Z</dcterms:created>
  <dcterms:modified xsi:type="dcterms:W3CDTF">2022-06-08T02:26:11Z</dcterms:modified>
</cp:coreProperties>
</file>